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259" r:id="rId3"/>
    <p:sldId id="261" r:id="rId4"/>
    <p:sldId id="312" r:id="rId5"/>
    <p:sldId id="323" r:id="rId6"/>
    <p:sldId id="338" r:id="rId7"/>
    <p:sldId id="350" r:id="rId8"/>
    <p:sldId id="362" r:id="rId9"/>
    <p:sldId id="375" r:id="rId10"/>
    <p:sldId id="325" r:id="rId11"/>
    <p:sldId id="326" r:id="rId12"/>
    <p:sldId id="270" r:id="rId13"/>
    <p:sldId id="330" r:id="rId14"/>
    <p:sldId id="331" r:id="rId15"/>
    <p:sldId id="332" r:id="rId16"/>
    <p:sldId id="342" r:id="rId17"/>
    <p:sldId id="343" r:id="rId18"/>
    <p:sldId id="344" r:id="rId19"/>
    <p:sldId id="354" r:id="rId20"/>
    <p:sldId id="355" r:id="rId21"/>
    <p:sldId id="356" r:id="rId22"/>
    <p:sldId id="366" r:id="rId23"/>
    <p:sldId id="367" r:id="rId24"/>
    <p:sldId id="368" r:id="rId25"/>
    <p:sldId id="369" r:id="rId26"/>
    <p:sldId id="379" r:id="rId27"/>
    <p:sldId id="380" r:id="rId28"/>
    <p:sldId id="381" r:id="rId29"/>
    <p:sldId id="382" r:id="rId30"/>
    <p:sldId id="283" r:id="rId31"/>
    <p:sldId id="284" r:id="rId32"/>
    <p:sldId id="285" r:id="rId33"/>
    <p:sldId id="286" r:id="rId34"/>
    <p:sldId id="287" r:id="rId35"/>
    <p:sldId id="320" r:id="rId36"/>
    <p:sldId id="335" r:id="rId37"/>
    <p:sldId id="347" r:id="rId38"/>
    <p:sldId id="359" r:id="rId39"/>
    <p:sldId id="372" r:id="rId40"/>
    <p:sldId id="385" r:id="rId41"/>
    <p:sldId id="348" r:id="rId42"/>
    <p:sldId id="337" r:id="rId43"/>
    <p:sldId id="392" r:id="rId44"/>
    <p:sldId id="297" r:id="rId45"/>
    <p:sldId id="298" r:id="rId46"/>
    <p:sldId id="388" r:id="rId47"/>
    <p:sldId id="393" r:id="rId48"/>
    <p:sldId id="302" r:id="rId49"/>
    <p:sldId id="390" r:id="rId50"/>
    <p:sldId id="39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DBF9"/>
    <a:srgbClr val="A6D3F3"/>
    <a:srgbClr val="76D6FF"/>
    <a:srgbClr val="E5E4DC"/>
    <a:srgbClr val="E7E6D9"/>
    <a:srgbClr val="FFFFEC"/>
    <a:srgbClr val="FFF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63" autoAdjust="0"/>
    <p:restoredTop sz="63782" autoAdjust="0"/>
  </p:normalViewPr>
  <p:slideViewPr>
    <p:cSldViewPr snapToGrid="0">
      <p:cViewPr varScale="1">
        <p:scale>
          <a:sx n="80" d="100"/>
          <a:sy n="80" d="100"/>
        </p:scale>
        <p:origin x="1603" y="5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b="0" i="0">
                <a:latin typeface="Verdana" panose="020B0604030504040204" pitchFamily="34" charset="0"/>
              </a:defRPr>
            </a:lvl1pPr>
          </a:lstStyle>
          <a:p>
            <a:endParaRPr lang="en-US" dirty="0"/>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b="0" i="0">
                <a:latin typeface="Verdana" panose="020B0604030504040204" pitchFamily="34" charset="0"/>
              </a:defRPr>
            </a:lvl1pPr>
          </a:lstStyle>
          <a:p>
            <a:fld id="{102999C8-57AD-4A54-B028-7A19B77849FF}" type="datetimeFigureOut">
              <a:rPr lang="en-US" smtClean="0"/>
              <a:pPr/>
              <a:t>12/6/2024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Verdan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Verdana" panose="020B0604030504040204" pitchFamily="34" charset="0"/>
              </a:defRPr>
            </a:lvl1pPr>
          </a:lstStyle>
          <a:p>
            <a:fld id="{4586E55A-7FD3-43B5-884B-E82DE6857094}" type="slidenum">
              <a:rPr lang="en-US" smtClean="0"/>
              <a:pPr/>
              <a:t>‹#›</a:t>
            </a:fld>
            <a:endParaRPr lang="en-US" dirty="0"/>
          </a:p>
        </p:txBody>
      </p:sp>
    </p:spTree>
    <p:extLst>
      <p:ext uri="{BB962C8B-B14F-4D97-AF65-F5344CB8AC3E}">
        <p14:creationId xmlns:p14="http://schemas.microsoft.com/office/powerpoint/2010/main" val="857898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200" b="0" i="0" kern="1200">
        <a:solidFill>
          <a:schemeClr val="tx1"/>
        </a:solidFill>
        <a:latin typeface="Verdana" panose="020B0604030504040204" pitchFamily="34" charset="0"/>
        <a:ea typeface="+mn-ea"/>
        <a:cs typeface="+mn-cs"/>
      </a:defRPr>
    </a:lvl2pPr>
    <a:lvl3pPr marL="914400" algn="l" defTabSz="914400" rtl="0" eaLnBrk="1" latinLnBrk="0" hangingPunct="1">
      <a:defRPr sz="1200" b="0" i="0" kern="1200">
        <a:solidFill>
          <a:schemeClr val="tx1"/>
        </a:solidFill>
        <a:latin typeface="Verdana" panose="020B0604030504040204" pitchFamily="34" charset="0"/>
        <a:ea typeface="+mn-ea"/>
        <a:cs typeface="+mn-cs"/>
      </a:defRPr>
    </a:lvl3pPr>
    <a:lvl4pPr marL="1371600" algn="l" defTabSz="914400" rtl="0" eaLnBrk="1" latinLnBrk="0" hangingPunct="1">
      <a:defRPr sz="1200" b="0" i="0" kern="1200">
        <a:solidFill>
          <a:schemeClr val="tx1"/>
        </a:solidFill>
        <a:latin typeface="Verdana" panose="020B0604030504040204" pitchFamily="34" charset="0"/>
        <a:ea typeface="+mn-ea"/>
        <a:cs typeface="+mn-cs"/>
      </a:defRPr>
    </a:lvl4pPr>
    <a:lvl5pPr marL="1828800" algn="l" defTabSz="914400" rtl="0" eaLnBrk="1" latinLnBrk="0" hangingPunct="1">
      <a:defRPr sz="1200" b="0" i="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22413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rPr>
              <a:t>Teacher’s Notes: Review of A2 Lessons 29-34 </a:t>
            </a:r>
            <a:r>
              <a:rPr lang="en" sz="1200" b="0"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rPr>
              <a:t>Visit </a:t>
            </a:r>
            <a:r>
              <a:rPr lang="en" sz="1200" b="0" dirty="0" err="1">
                <a:solidFill>
                  <a:srgbClr val="4472C4"/>
                </a:solidFill>
                <a:latin typeface="Verdana" panose="020B0604030504040204" pitchFamily="34" charset="0"/>
                <a:ea typeface="Verdana" panose="020B0604030504040204" pitchFamily="34" charset="0"/>
                <a:cs typeface="Verdana" panose="020B0604030504040204" pitchFamily="34" charset="0"/>
                <a:sym typeface="Verdana"/>
              </a:rPr>
              <a:t>LightOfTheWorldLearning.org</a:t>
            </a:r>
            <a:r>
              <a:rPr lang="en" sz="1200" b="0"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rPr>
              <a:t> for more resources.</a:t>
            </a:r>
          </a:p>
          <a:p>
            <a:pPr marL="0" lvl="0" indent="0" algn="l" rtl="0">
              <a:spcBef>
                <a:spcPts val="0"/>
              </a:spcBef>
              <a:spcAft>
                <a:spcPts val="0"/>
              </a:spcAft>
              <a:buClr>
                <a:schemeClr val="dk1"/>
              </a:buClr>
              <a:buSzPts val="1100"/>
              <a:buFont typeface="Arial"/>
              <a:buNone/>
            </a:pPr>
            <a:r>
              <a:rPr lang="en" sz="1200" b="1"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Bible Readings:</a:t>
            </a:r>
            <a:r>
              <a:rPr lang="en" sz="12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a:t>
            </a:r>
          </a:p>
          <a:p>
            <a:pPr marL="0" indent="0">
              <a:lnSpc>
                <a:spcPct val="114000"/>
              </a:lnSpc>
              <a:buFont typeface="Arial" panose="020B0604020202020204" pitchFamily="34" charset="0"/>
              <a:buNone/>
            </a:pPr>
            <a:r>
              <a:rPr lang="en-US" sz="1200" dirty="0">
                <a:latin typeface="Verdana"/>
                <a:ea typeface="Verdana"/>
                <a:cs typeface="Verdana"/>
                <a:sym typeface="Verdana"/>
              </a:rPr>
              <a:t>Jesus is </a:t>
            </a:r>
            <a:r>
              <a:rPr lang="en-US" dirty="0">
                <a:latin typeface="Verdana"/>
                <a:ea typeface="Verdana"/>
                <a:cs typeface="Verdana"/>
                <a:sym typeface="Verdana"/>
              </a:rPr>
              <a:t>T</a:t>
            </a:r>
            <a:r>
              <a:rPr lang="en-US" sz="1200" dirty="0">
                <a:latin typeface="Verdana"/>
                <a:ea typeface="Verdana"/>
                <a:cs typeface="Verdana"/>
                <a:sym typeface="Verdana"/>
              </a:rPr>
              <a:t>empted in the Wilderness, </a:t>
            </a:r>
            <a:r>
              <a:rPr lang="en-US" sz="1200" dirty="0">
                <a:solidFill>
                  <a:schemeClr val="dk1"/>
                </a:solidFill>
                <a:latin typeface="Verdana"/>
                <a:ea typeface="Verdana"/>
                <a:cs typeface="Verdana"/>
                <a:sym typeface="Verdana"/>
              </a:rPr>
              <a:t>Jesus Starts His Ministry, The Good Samaritan,</a:t>
            </a:r>
            <a:r>
              <a:rPr lang="en-US" sz="1200" baseline="0" dirty="0">
                <a:solidFill>
                  <a:schemeClr val="dk1"/>
                </a:solidFill>
                <a:latin typeface="Verdana"/>
                <a:ea typeface="Verdana"/>
                <a:cs typeface="Verdana"/>
                <a:sym typeface="Verdana"/>
              </a:rPr>
              <a:t> </a:t>
            </a:r>
            <a:r>
              <a:rPr lang="en-US" sz="1200" dirty="0">
                <a:solidFill>
                  <a:schemeClr val="dk1"/>
                </a:solidFill>
                <a:latin typeface="Verdana"/>
                <a:ea typeface="Verdana"/>
                <a:cs typeface="Verdana"/>
                <a:sym typeface="Verdana"/>
              </a:rPr>
              <a:t>The Rich Young Ruler, The Servant Who Did Not Forgive, Jesus Feeds 5,000 and</a:t>
            </a:r>
            <a:r>
              <a:rPr lang="en-US" sz="1200" dirty="0">
                <a:solidFill>
                  <a:srgbClr val="0070C0"/>
                </a:solidFill>
                <a:latin typeface="Verdana"/>
                <a:ea typeface="Verdana"/>
                <a:cs typeface="Verdana"/>
                <a:sym typeface="Verdana"/>
              </a:rPr>
              <a:t> </a:t>
            </a:r>
            <a:r>
              <a:rPr lang="en-US" sz="1200" dirty="0">
                <a:solidFill>
                  <a:schemeClr val="dk1"/>
                </a:solidFill>
                <a:latin typeface="Verdana"/>
                <a:ea typeface="Verdana"/>
                <a:cs typeface="Verdana"/>
                <a:sym typeface="Verdana"/>
              </a:rPr>
              <a:t>Walks on Water</a:t>
            </a:r>
            <a:endParaRPr lang="en-US" sz="1200" dirty="0">
              <a:latin typeface="Verdana"/>
              <a:ea typeface="Verdana"/>
              <a:cs typeface="Verdana"/>
            </a:endParaRPr>
          </a:p>
          <a:p>
            <a:r>
              <a:rPr lang="en-US" sz="1200" b="1"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Themes: </a:t>
            </a:r>
          </a:p>
          <a:p>
            <a:pPr marL="0" indent="0">
              <a:lnSpc>
                <a:spcPct val="114000"/>
              </a:lnSpc>
              <a:buFont typeface="Arial" panose="020B0604020202020204" pitchFamily="34" charset="0"/>
              <a:buNone/>
            </a:pPr>
            <a:r>
              <a:rPr lang="en-US" sz="1200" dirty="0">
                <a:solidFill>
                  <a:srgbClr val="000000"/>
                </a:solidFill>
                <a:latin typeface="Verdana"/>
                <a:ea typeface="Verdana"/>
                <a:cs typeface="Verdana"/>
                <a:sym typeface="Verdana"/>
              </a:rPr>
              <a:t>Parts of the Body and Senses, </a:t>
            </a:r>
            <a:r>
              <a:rPr lang="en-US" sz="1200" dirty="0">
                <a:solidFill>
                  <a:schemeClr val="dk1"/>
                </a:solidFill>
                <a:latin typeface="Verdana"/>
                <a:ea typeface="Verdana"/>
                <a:cs typeface="Verdana"/>
                <a:sym typeface="Verdana"/>
              </a:rPr>
              <a:t>Healthcare, Appointments,</a:t>
            </a:r>
            <a:r>
              <a:rPr lang="en-US" sz="1200" baseline="0" dirty="0">
                <a:solidFill>
                  <a:schemeClr val="dk1"/>
                </a:solidFill>
                <a:latin typeface="Verdana"/>
                <a:ea typeface="Verdana"/>
                <a:cs typeface="Verdana"/>
                <a:sym typeface="Verdana"/>
              </a:rPr>
              <a:t> </a:t>
            </a:r>
            <a:r>
              <a:rPr lang="en-US" sz="1200" dirty="0">
                <a:solidFill>
                  <a:schemeClr val="dk1"/>
                </a:solidFill>
                <a:latin typeface="Verdana"/>
                <a:ea typeface="Verdana"/>
                <a:cs typeface="Verdana"/>
                <a:sym typeface="Verdana"/>
              </a:rPr>
              <a:t>Safety, Food &amp; Drink, Religion and Faith</a:t>
            </a:r>
          </a:p>
          <a:p>
            <a:pPr marL="0" indent="0">
              <a:buNone/>
            </a:pPr>
            <a:r>
              <a:rPr lang="en" sz="1200" b="1" dirty="0">
                <a:latin typeface="Verdana" panose="020B0604030504040204" pitchFamily="34" charset="0"/>
                <a:ea typeface="Verdana" panose="020B0604030504040204" pitchFamily="34" charset="0"/>
                <a:cs typeface="Verdana" panose="020B0604030504040204" pitchFamily="34" charset="0"/>
                <a:sym typeface="Verdana"/>
              </a:rPr>
              <a:t>Pronunciation: </a:t>
            </a:r>
          </a:p>
          <a:p>
            <a:pPr>
              <a:lnSpc>
                <a:spcPct val="100000"/>
              </a:lnSpc>
              <a:spcBef>
                <a:spcPts val="0"/>
              </a:spcBef>
              <a:buClr>
                <a:srgbClr val="000000"/>
              </a:buClr>
              <a:buSzPts val="2800"/>
            </a:pPr>
            <a:r>
              <a:rPr lang="en-US" sz="1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 /t/ /d/ /id/</a:t>
            </a:r>
            <a:r>
              <a:rPr lang="en-US" sz="1200" dirty="0">
                <a:solidFill>
                  <a:srgbClr val="00B0F0"/>
                </a:solidFill>
                <a:latin typeface="Verdana" panose="020B0604030504040204" pitchFamily="34" charset="0"/>
                <a:ea typeface="Verdana" panose="020B0604030504040204" pitchFamily="34" charset="0"/>
                <a:cs typeface="Verdana" panose="020B0604030504040204" pitchFamily="34" charset="0"/>
                <a:sym typeface="Verdana"/>
              </a:rPr>
              <a:t> </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spelled -</a:t>
            </a:r>
            <a:r>
              <a:rPr lang="en-US" sz="1200" b="1" dirty="0">
                <a:latin typeface="Verdana" panose="020B0604030504040204" pitchFamily="34" charset="0"/>
                <a:ea typeface="Verdana" panose="020B0604030504040204" pitchFamily="34" charset="0"/>
                <a:cs typeface="Verdana" panose="020B0604030504040204" pitchFamily="34" charset="0"/>
                <a:sym typeface="Verdana"/>
              </a:rPr>
              <a:t>ed</a:t>
            </a:r>
            <a:endParaRPr lang="en-US" sz="1200" b="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chemeClr val="tx1"/>
              </a:buClr>
            </a:pPr>
            <a:r>
              <a:rPr lang="en-US" sz="1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a:t>
            </a:r>
            <a:r>
              <a:rPr lang="en-US" sz="1200" dirty="0" err="1">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th</a:t>
            </a:r>
            <a:r>
              <a:rPr lang="en-US" sz="1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 </a:t>
            </a:r>
            <a:r>
              <a:rPr lang="en-US" sz="12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voiced and unvoiced </a:t>
            </a:r>
          </a:p>
          <a:p>
            <a:pPr>
              <a:lnSpc>
                <a:spcPct val="100000"/>
              </a:lnSpc>
              <a:buClr>
                <a:schemeClr val="tx1"/>
              </a:buClr>
            </a:pPr>
            <a:r>
              <a:rPr lang="en-US" sz="1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a:t>
            </a:r>
            <a:r>
              <a:rPr lang="en-US" sz="1200" dirty="0" err="1">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yU</a:t>
            </a:r>
            <a:r>
              <a:rPr lang="en-US" sz="1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 </a:t>
            </a:r>
            <a:r>
              <a:rPr lang="en-US" sz="12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spelled open </a:t>
            </a:r>
            <a:r>
              <a:rPr lang="en-US" sz="1200" b="1" dirty="0">
                <a:latin typeface="Verdana" panose="020B0604030504040204" pitchFamily="34" charset="0"/>
                <a:ea typeface="Verdana" panose="020B0604030504040204" pitchFamily="34" charset="0"/>
                <a:cs typeface="Verdana" panose="020B0604030504040204" pitchFamily="34" charset="0"/>
                <a:sym typeface="Verdana"/>
              </a:rPr>
              <a:t>u</a:t>
            </a:r>
            <a:r>
              <a:rPr lang="en-US" sz="1200" dirty="0">
                <a:latin typeface="Verdana" panose="020B0604030504040204" pitchFamily="34" charset="0"/>
                <a:ea typeface="Verdana" panose="020B0604030504040204" pitchFamily="34" charset="0"/>
                <a:cs typeface="Verdana" panose="020B0604030504040204" pitchFamily="34" charset="0"/>
                <a:sym typeface="Verdana"/>
              </a:rPr>
              <a:t>,</a:t>
            </a:r>
            <a:r>
              <a:rPr lang="en-US" sz="1200" b="1"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rPr>
              <a:t> </a:t>
            </a:r>
            <a:r>
              <a:rPr lang="en-US" sz="1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/A/</a:t>
            </a:r>
            <a:r>
              <a:rPr lang="en-US" sz="12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 spelled open </a:t>
            </a:r>
            <a:r>
              <a:rPr lang="en-US" sz="1200" b="1" dirty="0">
                <a:latin typeface="Verdana" panose="020B0604030504040204" pitchFamily="34" charset="0"/>
                <a:ea typeface="Verdana" panose="020B0604030504040204" pitchFamily="34" charset="0"/>
                <a:cs typeface="Verdana" panose="020B0604030504040204" pitchFamily="34" charset="0"/>
                <a:sym typeface="Verdana"/>
              </a:rPr>
              <a:t>a</a:t>
            </a:r>
            <a:r>
              <a:rPr lang="en-US" sz="1200" dirty="0">
                <a:latin typeface="Verdana" panose="020B0604030504040204" pitchFamily="34" charset="0"/>
                <a:ea typeface="Verdana" panose="020B0604030504040204" pitchFamily="34" charset="0"/>
                <a:cs typeface="Verdana" panose="020B0604030504040204" pitchFamily="34" charset="0"/>
              </a:rPr>
              <a:t> </a:t>
            </a:r>
            <a:r>
              <a:rPr lang="en-US" sz="1200" dirty="0">
                <a:solidFill>
                  <a:schemeClr val="accent5"/>
                </a:solidFill>
                <a:latin typeface="Verdana" panose="020B0604030504040204" pitchFamily="34" charset="0"/>
                <a:ea typeface="Verdana" panose="020B0604030504040204" pitchFamily="34" charset="0"/>
                <a:cs typeface="Verdana" panose="020B0604030504040204" pitchFamily="34" charset="0"/>
              </a:rPr>
              <a:t> </a:t>
            </a:r>
          </a:p>
          <a:p>
            <a:pPr>
              <a:lnSpc>
                <a:spcPct val="100000"/>
              </a:lnSpc>
              <a:buClr>
                <a:schemeClr val="tx1"/>
              </a:buClr>
            </a:pPr>
            <a:r>
              <a:rPr lang="en-US" sz="1200" dirty="0">
                <a:latin typeface="Verdana" panose="020B0604030504040204" pitchFamily="34" charset="0"/>
                <a:ea typeface="Verdana" panose="020B0604030504040204" pitchFamily="34" charset="0"/>
                <a:cs typeface="Verdana" panose="020B0604030504040204" pitchFamily="34" charset="0"/>
                <a:sym typeface="Verdana"/>
              </a:rPr>
              <a:t>Unstressed</a:t>
            </a:r>
            <a:r>
              <a:rPr lang="en-US" sz="12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 </a:t>
            </a:r>
            <a:r>
              <a:rPr lang="en-US" sz="1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/u/</a:t>
            </a:r>
            <a:r>
              <a:rPr lang="en-US" sz="12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 spelled </a:t>
            </a:r>
            <a:r>
              <a:rPr lang="en-US" sz="1200" b="1"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a </a:t>
            </a:r>
            <a:r>
              <a:rPr lang="en-US" sz="12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or </a:t>
            </a:r>
            <a:r>
              <a:rPr lang="en-US" sz="1200" b="1"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e</a:t>
            </a:r>
          </a:p>
          <a:p>
            <a:pPr>
              <a:lnSpc>
                <a:spcPct val="100000"/>
              </a:lnSpc>
              <a:buClr>
                <a:schemeClr val="tx1"/>
              </a:buClr>
            </a:pPr>
            <a:r>
              <a:rPr lang="en-US" sz="1200" dirty="0">
                <a:solidFill>
                  <a:schemeClr val="accent1">
                    <a:lumMod val="75000"/>
                  </a:schemeClr>
                </a:solidFill>
                <a:ea typeface="Verdana" panose="020B0604030504040204" pitchFamily="34" charset="0"/>
                <a:cs typeface="Verdana" panose="020B0604030504040204" pitchFamily="34" charset="0"/>
                <a:sym typeface="Verdana"/>
              </a:rPr>
              <a:t>/</a:t>
            </a:r>
            <a:r>
              <a:rPr lang="en-US" sz="1200" dirty="0" err="1">
                <a:solidFill>
                  <a:schemeClr val="accent1">
                    <a:lumMod val="75000"/>
                  </a:schemeClr>
                </a:solidFill>
                <a:ea typeface="Verdana" panose="020B0604030504040204" pitchFamily="34" charset="0"/>
                <a:cs typeface="Verdana" panose="020B0604030504040204" pitchFamily="34" charset="0"/>
                <a:sym typeface="Verdana"/>
              </a:rPr>
              <a:t>oo</a:t>
            </a:r>
            <a:r>
              <a:rPr lang="en-US" sz="1200" dirty="0">
                <a:solidFill>
                  <a:schemeClr val="accent1">
                    <a:lumMod val="75000"/>
                  </a:schemeClr>
                </a:solidFill>
                <a:ea typeface="Verdana" panose="020B0604030504040204" pitchFamily="34" charset="0"/>
                <a:cs typeface="Verdana" panose="020B0604030504040204" pitchFamily="34" charset="0"/>
                <a:sym typeface="Verdana"/>
              </a:rPr>
              <a:t>/</a:t>
            </a:r>
            <a:r>
              <a:rPr lang="en-US" sz="12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spelled </a:t>
            </a:r>
            <a:r>
              <a:rPr lang="en-US" sz="1200" b="1"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u</a:t>
            </a:r>
            <a:r>
              <a:rPr lang="en-US" sz="12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 </a:t>
            </a:r>
            <a:r>
              <a:rPr lang="en-US" sz="1200" dirty="0">
                <a:solidFill>
                  <a:schemeClr val="accent1">
                    <a:lumMod val="75000"/>
                  </a:schemeClr>
                </a:solidFill>
                <a:ea typeface="Verdana" panose="020B0604030504040204" pitchFamily="34" charset="0"/>
                <a:cs typeface="Verdana" panose="020B0604030504040204" pitchFamily="34" charset="0"/>
                <a:sym typeface="Verdana"/>
              </a:rPr>
              <a:t>/u/ </a:t>
            </a:r>
            <a:r>
              <a:rPr lang="en-US" sz="12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spelled </a:t>
            </a:r>
            <a:r>
              <a:rPr lang="en-US" sz="1200" b="1"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o</a:t>
            </a:r>
          </a:p>
          <a:p>
            <a:pPr>
              <a:lnSpc>
                <a:spcPct val="100000"/>
              </a:lnSpc>
              <a:buClr>
                <a:schemeClr val="tx1"/>
              </a:buClr>
            </a:pPr>
            <a:r>
              <a:rPr lang="en-US" sz="1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/z/</a:t>
            </a:r>
            <a:r>
              <a:rPr lang="en-US" sz="12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 spelled </a:t>
            </a:r>
            <a:r>
              <a:rPr lang="en-US" sz="1200" b="1"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s</a:t>
            </a:r>
            <a:r>
              <a:rPr lang="en-US" sz="12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 </a:t>
            </a:r>
            <a:r>
              <a:rPr lang="en-US" sz="1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/E/</a:t>
            </a:r>
            <a:r>
              <a:rPr lang="en-US" sz="12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 spelled </a:t>
            </a:r>
            <a:r>
              <a:rPr lang="en-US" sz="1200" b="1"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y</a:t>
            </a:r>
          </a:p>
          <a:p>
            <a:pPr marL="0" indent="0">
              <a:buNone/>
            </a:pPr>
            <a:r>
              <a:rPr lang="en" sz="1200" b="1"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Grammar: </a:t>
            </a:r>
          </a:p>
          <a:p>
            <a:pPr marL="0" indent="0">
              <a:lnSpc>
                <a:spcPct val="114000"/>
              </a:lnSpc>
              <a:buClr>
                <a:schemeClr val="tx1"/>
              </a:buClr>
              <a:buSzPct val="100000"/>
              <a:buFont typeface="Arial" panose="020B0604020202020204" pitchFamily="34" charset="0"/>
              <a:buNone/>
              <a:defRPr/>
            </a:pPr>
            <a:r>
              <a:rPr lang="en-US" sz="1200" dirty="0">
                <a:solidFill>
                  <a:srgbClr val="000000"/>
                </a:solidFill>
                <a:latin typeface="Verdana"/>
                <a:ea typeface="Verdana"/>
                <a:cs typeface="Verdana"/>
                <a:sym typeface="Verdana"/>
              </a:rPr>
              <a:t>Past Simple Regular</a:t>
            </a:r>
            <a:r>
              <a:rPr lang="en-US" sz="1200" dirty="0">
                <a:latin typeface="Verdana"/>
                <a:ea typeface="Verdana"/>
                <a:cs typeface="Verdana"/>
                <a:sym typeface="Verdana"/>
              </a:rPr>
              <a:t> </a:t>
            </a:r>
            <a:r>
              <a:rPr lang="en-US" sz="1200" dirty="0">
                <a:solidFill>
                  <a:srgbClr val="000000"/>
                </a:solidFill>
                <a:latin typeface="Verdana"/>
                <a:ea typeface="Verdana"/>
                <a:cs typeface="Verdana"/>
                <a:sym typeface="Verdana"/>
              </a:rPr>
              <a:t>Verbs,</a:t>
            </a:r>
            <a:r>
              <a:rPr lang="en-US" sz="1200" baseline="0" dirty="0">
                <a:solidFill>
                  <a:srgbClr val="000000"/>
                </a:solidFill>
                <a:latin typeface="Verdana"/>
                <a:ea typeface="Verdana"/>
                <a:cs typeface="Verdana"/>
                <a:sym typeface="Verdana"/>
              </a:rPr>
              <a:t> </a:t>
            </a:r>
            <a:r>
              <a:rPr lang="en-US" sz="1200" dirty="0">
                <a:solidFill>
                  <a:schemeClr val="dk1"/>
                </a:solidFill>
                <a:latin typeface="Verdana"/>
                <a:ea typeface="Verdana"/>
                <a:cs typeface="Verdana"/>
                <a:sym typeface="Verdana"/>
              </a:rPr>
              <a:t>Time Expressions, Past Simple Negative,</a:t>
            </a:r>
            <a:r>
              <a:rPr lang="en-US" sz="1200" baseline="0" dirty="0">
                <a:solidFill>
                  <a:schemeClr val="dk1"/>
                </a:solidFill>
                <a:latin typeface="Verdana"/>
                <a:ea typeface="Verdana"/>
                <a:cs typeface="Verdana"/>
                <a:sym typeface="Verdana"/>
              </a:rPr>
              <a:t> </a:t>
            </a:r>
            <a:r>
              <a:rPr lang="en-US" sz="1200" dirty="0">
                <a:solidFill>
                  <a:schemeClr val="dk1"/>
                </a:solidFill>
                <a:latin typeface="Verdana"/>
                <a:ea typeface="Verdana"/>
                <a:cs typeface="Verdana"/>
                <a:sym typeface="Verdana"/>
              </a:rPr>
              <a:t>Reflexive Pronouns, Apologize and Forgive, Count and Non-count Nouns</a:t>
            </a:r>
            <a:endParaRPr lang="en-GB"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 sz="1200" b="1"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Preparation:</a:t>
            </a:r>
          </a:p>
          <a:p>
            <a:pPr marL="0" indent="0">
              <a:buClr>
                <a:schemeClr val="dk1"/>
              </a:buClr>
              <a:buNone/>
            </a:pP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Pray</a:t>
            </a:r>
            <a:r>
              <a:rPr lang="en-US" dirty="0">
                <a:ea typeface="Verdana" panose="020B0604030504040204" pitchFamily="34" charset="0"/>
                <a:cs typeface="Verdana" panose="020B0604030504040204" pitchFamily="34" charset="0"/>
                <a:sym typeface="Calibri"/>
              </a:rPr>
              <a:t>. </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Preview slides and game.</a:t>
            </a:r>
          </a:p>
          <a:p>
            <a:pPr marL="0" indent="0">
              <a:buClr>
                <a:schemeClr val="dk1"/>
              </a:buClr>
              <a:buNone/>
            </a:pP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Optional: </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Bring objects and pictures related to the lessons. </a:t>
            </a:r>
          </a:p>
          <a:p>
            <a:pPr marL="0" indent="0">
              <a:buClr>
                <a:schemeClr val="dk1"/>
              </a:buClr>
              <a:buNone/>
            </a:pPr>
            <a:endParaRPr lang="en" sz="1200" b="0" dirty="0">
              <a:solidFill>
                <a:schemeClr val="dk1"/>
              </a:solidFill>
              <a:latin typeface="Verdana"/>
              <a:ea typeface="Verdana"/>
              <a:cs typeface="Verdana"/>
              <a:sym typeface="Verdana"/>
            </a:endParaRPr>
          </a:p>
        </p:txBody>
      </p:sp>
      <p:sp>
        <p:nvSpPr>
          <p:cNvPr id="2" name="Google Shape;102;p3:notes">
            <a:extLst>
              <a:ext uri="{FF2B5EF4-FFF2-40B4-BE49-F238E27FC236}">
                <a16:creationId xmlns:a16="http://schemas.microsoft.com/office/drawing/2014/main" id="{67A1A586-1603-4C63-5F2B-D863BCAFAB15}"/>
              </a:ext>
            </a:extLst>
          </p:cNvPr>
          <p:cNvSpPr txBox="1">
            <a:spLocks/>
          </p:cNvSpPr>
          <p:nvPr/>
        </p:nvSpPr>
        <p:spPr>
          <a:xfrm>
            <a:off x="-1" y="8685213"/>
            <a:ext cx="3678621" cy="458787"/>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r>
              <a:rPr lang="en-US"/>
              <a:t>©2020-2024 Light of the World Learning</a:t>
            </a:r>
            <a:endParaRPr lang="en-US" dirty="0"/>
          </a:p>
        </p:txBody>
      </p:sp>
    </p:spTree>
    <p:extLst>
      <p:ext uri="{BB962C8B-B14F-4D97-AF65-F5344CB8AC3E}">
        <p14:creationId xmlns:p14="http://schemas.microsoft.com/office/powerpoint/2010/main" val="1980553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rPr>
              <a:t>2A. Grammar</a:t>
            </a:r>
            <a:r>
              <a:rPr lang="en-US" sz="1200" dirty="0">
                <a:solidFill>
                  <a:srgbClr val="4472C4"/>
                </a:solidFill>
                <a:latin typeface="Verdana" panose="020B0604030504040204" pitchFamily="34" charset="0"/>
                <a:ea typeface="Verdana" panose="020B0604030504040204" pitchFamily="34" charset="0"/>
                <a:cs typeface="Verdana" panose="020B0604030504040204" pitchFamily="34" charset="0"/>
                <a:sym typeface="Calibri"/>
              </a:rPr>
              <a:t> – </a:t>
            </a:r>
            <a:r>
              <a:rPr lang="en-US" sz="1200" b="1"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rPr>
              <a:t>Regular Past Simple Tense Verbs</a:t>
            </a:r>
            <a:endParaRPr sz="1200" b="1"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Note: Past simple tense verbs are used for a past action that is finished. The form is the same in all persons.</a:t>
            </a:r>
            <a:endParaRPr sz="120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Regular simple past verbs end in –ed.</a:t>
            </a:r>
            <a:r>
              <a:rPr lang="en-US" sz="1200" dirty="0">
                <a:latin typeface="Verdana" panose="020B0604030504040204" pitchFamily="34" charset="0"/>
                <a:ea typeface="Verdana" panose="020B0604030504040204" pitchFamily="34" charset="0"/>
                <a:cs typeface="Verdana" panose="020B0604030504040204" pitchFamily="34" charset="0"/>
              </a:rPr>
              <a:t> </a:t>
            </a:r>
            <a:r>
              <a:rPr lang="en-US" sz="1200" dirty="0">
                <a:latin typeface="Verdana" panose="020B0604030504040204" pitchFamily="34" charset="0"/>
                <a:ea typeface="Verdana" panose="020B0604030504040204" pitchFamily="34" charset="0"/>
                <a:cs typeface="Verdana" panose="020B0604030504040204" pitchFamily="34" charset="0"/>
                <a:sym typeface="Verdana"/>
              </a:rPr>
              <a:t>Irregular verbs do not end in -ed. They can be found on the list in the appendix.</a:t>
            </a:r>
            <a:endParaRPr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The -ed ending is used in the positive form but not in the question or negative form. </a:t>
            </a:r>
          </a:p>
          <a:p>
            <a:pPr marL="0" indent="0"/>
            <a:r>
              <a:rPr lang="en-US" sz="1200" dirty="0">
                <a:latin typeface="Verdana" panose="020B0604030504040204" pitchFamily="34" charset="0"/>
                <a:ea typeface="Verdana" panose="020B0604030504040204" pitchFamily="34" charset="0"/>
                <a:cs typeface="Verdana" panose="020B0604030504040204" pitchFamily="34" charset="0"/>
                <a:sym typeface="Verdana"/>
              </a:rPr>
              <a:t>To spell many simple past regular verbs we just add the letters –ed to the end of the word. However, the next slide shows 3 rules where this pattern is different.</a:t>
            </a:r>
            <a:endParaRPr lang="en-US" sz="120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endParaRPr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Model, Repeat, and Solo row number 1. Then ask students to complete the sentences for rows 2-4.</a:t>
            </a:r>
          </a:p>
          <a:p>
            <a:pPr marL="0" lvl="0" indent="0" algn="l" rtl="0">
              <a:spcBef>
                <a:spcPts val="0"/>
              </a:spcBef>
              <a:spcAft>
                <a:spcPts val="0"/>
              </a:spcAft>
              <a:buNone/>
            </a:pPr>
            <a:endParaRPr lang="en-US"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b="1" dirty="0">
                <a:latin typeface="Verdana" panose="020B0604030504040204" pitchFamily="34" charset="0"/>
                <a:ea typeface="Verdana" panose="020B0604030504040204" pitchFamily="34" charset="0"/>
                <a:cs typeface="Verdana" panose="020B0604030504040204" pitchFamily="34" charset="0"/>
                <a:sym typeface="Verdana"/>
              </a:rPr>
              <a:t>Answers:</a:t>
            </a: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2. Yes, I burned it. No, I didn’t (did not) burn it.</a:t>
            </a: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3. Did you touch the paint? No, I didn’t (did not) touch it.</a:t>
            </a: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4. Yes, I yawned a lot. No, I didn’t (did not) yawn a lot.</a:t>
            </a:r>
            <a:endParaRPr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endParaRPr sz="1200" dirty="0">
              <a:latin typeface="Verdana"/>
              <a:ea typeface="Verdana"/>
              <a:cs typeface="Verdana"/>
              <a:sym typeface="Verdana"/>
            </a:endParaRPr>
          </a:p>
        </p:txBody>
      </p:sp>
      <p:sp>
        <p:nvSpPr>
          <p:cNvPr id="171" name="Google Shape;17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10</a:t>
            </a:fld>
            <a:endParaRPr sz="1400" b="0" i="0" u="none" strike="noStrike" cap="none">
              <a:solidFill>
                <a:srgbClr val="000000"/>
              </a:solidFill>
              <a:latin typeface="Verdana"/>
              <a:ea typeface="Verdana"/>
              <a:cs typeface="Verdana"/>
              <a:sym typeface="Verdana"/>
            </a:endParaRPr>
          </a:p>
        </p:txBody>
      </p:sp>
      <p:sp>
        <p:nvSpPr>
          <p:cNvPr id="2" name="Google Shape;102;p3:notes">
            <a:extLst>
              <a:ext uri="{FF2B5EF4-FFF2-40B4-BE49-F238E27FC236}">
                <a16:creationId xmlns:a16="http://schemas.microsoft.com/office/drawing/2014/main" id="{61771979-4BD7-66E8-8595-7C15D7CB22F9}"/>
              </a:ext>
            </a:extLst>
          </p:cNvPr>
          <p:cNvSpPr txBox="1">
            <a:spLocks/>
          </p:cNvSpPr>
          <p:nvPr/>
        </p:nvSpPr>
        <p:spPr>
          <a:xfrm>
            <a:off x="-1" y="8685213"/>
            <a:ext cx="3678621" cy="458787"/>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r>
              <a:rPr lang="en-US"/>
              <a:t>©2020-2024 Light of the World Learning</a:t>
            </a:r>
            <a:endParaRPr lang="en-US" dirty="0"/>
          </a:p>
        </p:txBody>
      </p:sp>
    </p:spTree>
    <p:extLst>
      <p:ext uri="{BB962C8B-B14F-4D97-AF65-F5344CB8AC3E}">
        <p14:creationId xmlns:p14="http://schemas.microsoft.com/office/powerpoint/2010/main" val="2908598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200" b="1"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2B. Grammar</a:t>
            </a:r>
            <a:r>
              <a:rPr lang="en-US" sz="1200" dirty="0">
                <a:solidFill>
                  <a:schemeClr val="accent5"/>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accent5"/>
                </a:solidFill>
                <a:latin typeface="Verdana" panose="020B0604030504040204" pitchFamily="34" charset="0"/>
                <a:ea typeface="Verdana" panose="020B0604030504040204" pitchFamily="34" charset="0"/>
                <a:cs typeface="Verdana" panose="020B0604030504040204" pitchFamily="34" charset="0"/>
              </a:rPr>
              <a:t>T</a:t>
            </a:r>
            <a:r>
              <a:rPr lang="en-US" sz="1200" b="1"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he spelling rules of regular past simple verbs</a:t>
            </a:r>
            <a:endParaRPr sz="1200" b="1"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endParaRP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r>
              <a:rPr lang="en-US" sz="12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If the word already ends in silent E, just add D.</a:t>
            </a: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If the word ends in a consonant + Y, change the Y to I and add ED.</a:t>
            </a:r>
          </a:p>
          <a:p>
            <a:pPr marL="0" lvl="0" indent="0" algn="l" rtl="0">
              <a:lnSpc>
                <a:spcPct val="115000"/>
              </a:lnSpc>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If the verb has one syllable and ends in one vowel and one consonant (-</a:t>
            </a:r>
            <a:r>
              <a:rPr lang="en-US" sz="1200" dirty="0" err="1">
                <a:latin typeface="Verdana" panose="020B0604030504040204" pitchFamily="34" charset="0"/>
                <a:ea typeface="Verdana" panose="020B0604030504040204" pitchFamily="34" charset="0"/>
                <a:cs typeface="Verdana" panose="020B0604030504040204" pitchFamily="34" charset="0"/>
                <a:sym typeface="Verdana"/>
              </a:rPr>
              <a:t>vc</a:t>
            </a:r>
            <a:r>
              <a:rPr lang="en-US" sz="1200" dirty="0">
                <a:latin typeface="Verdana" panose="020B0604030504040204" pitchFamily="34" charset="0"/>
                <a:ea typeface="Verdana" panose="020B0604030504040204" pitchFamily="34" charset="0"/>
                <a:cs typeface="Verdana" panose="020B0604030504040204" pitchFamily="34" charset="0"/>
                <a:sym typeface="Verdana"/>
              </a:rPr>
              <a:t>) the final consonant is doubled: stopped, planned. However, </a:t>
            </a:r>
            <a:r>
              <a:rPr lang="en-US" sz="1200" b="1" i="0" dirty="0">
                <a:solidFill>
                  <a:srgbClr val="4D5156"/>
                </a:solidFill>
                <a:effectLst/>
                <a:latin typeface="Verdana" panose="020B0604030504040204" pitchFamily="34" charset="0"/>
                <a:ea typeface="Verdana" panose="020B0604030504040204" pitchFamily="34" charset="0"/>
                <a:cs typeface="Verdana" panose="020B0604030504040204" pitchFamily="34" charset="0"/>
              </a:rPr>
              <a:t>do not </a:t>
            </a:r>
            <a:r>
              <a:rPr lang="en-US" sz="1200" b="1" i="0" dirty="0">
                <a:solidFill>
                  <a:srgbClr val="5F6368"/>
                </a:solidFill>
                <a:effectLst/>
                <a:latin typeface="Verdana" panose="020B0604030504040204" pitchFamily="34" charset="0"/>
                <a:ea typeface="Verdana" panose="020B0604030504040204" pitchFamily="34" charset="0"/>
                <a:cs typeface="Verdana" panose="020B0604030504040204" pitchFamily="34" charset="0"/>
              </a:rPr>
              <a:t>double</a:t>
            </a:r>
            <a:r>
              <a:rPr lang="en-US" sz="1200" b="0" i="0" dirty="0">
                <a:solidFill>
                  <a:srgbClr val="4D5156"/>
                </a:solidFill>
                <a:effectLst/>
                <a:latin typeface="Verdana" panose="020B0604030504040204" pitchFamily="34" charset="0"/>
                <a:ea typeface="Verdana" panose="020B0604030504040204" pitchFamily="34" charset="0"/>
                <a:cs typeface="Verdana" panose="020B0604030504040204" pitchFamily="34" charset="0"/>
              </a:rPr>
              <a:t> w, x, y (sowed, boxed, played).</a:t>
            </a:r>
            <a:endParaRPr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endParaRPr lang="en-US"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Model, Repeat, and Solo row number 1. Then ask students to fill in the blanks for rows 2-9.</a:t>
            </a:r>
          </a:p>
          <a:p>
            <a:pPr marL="0" lvl="0" indent="0" algn="l" rtl="0">
              <a:spcBef>
                <a:spcPts val="0"/>
              </a:spcBef>
              <a:spcAft>
                <a:spcPts val="0"/>
              </a:spcAft>
              <a:buNone/>
            </a:pPr>
            <a:endParaRPr lang="en-US"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200" b="1" dirty="0">
                <a:latin typeface="Verdana" panose="020B0604030504040204" pitchFamily="34" charset="0"/>
                <a:ea typeface="Verdana" panose="020B0604030504040204" pitchFamily="34" charset="0"/>
                <a:cs typeface="Verdana" panose="020B0604030504040204" pitchFamily="34" charset="0"/>
                <a:sym typeface="Verdana"/>
              </a:rPr>
              <a:t>Answers:</a:t>
            </a: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2. created</a:t>
            </a: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3. typed</a:t>
            </a: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4. worried</a:t>
            </a: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5. studied</a:t>
            </a: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6. multiplied</a:t>
            </a: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7. clapped</a:t>
            </a: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8. hugged</a:t>
            </a: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9. planned</a:t>
            </a:r>
          </a:p>
          <a:p>
            <a:pPr marL="0" lvl="0" indent="0" algn="l" rtl="0">
              <a:lnSpc>
                <a:spcPct val="115000"/>
              </a:lnSpc>
              <a:spcBef>
                <a:spcPts val="0"/>
              </a:spcBef>
              <a:spcAft>
                <a:spcPts val="0"/>
              </a:spcAft>
              <a:buNone/>
            </a:pPr>
            <a:endParaRPr sz="1200" dirty="0">
              <a:ea typeface="Verdana" panose="020B0604030504040204" pitchFamily="34" charset="0"/>
              <a:cs typeface="Verdana" panose="020B0604030504040204" pitchFamily="34" charset="0"/>
              <a:sym typeface="Calibri"/>
            </a:endParaRPr>
          </a:p>
        </p:txBody>
      </p:sp>
      <p:sp>
        <p:nvSpPr>
          <p:cNvPr id="180" name="Google Shape;18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u="none" strike="noStrike" cap="none">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11</a:t>
            </a:fld>
            <a:endParaRPr sz="14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2" name="Google Shape;102;p3:notes">
            <a:extLst>
              <a:ext uri="{FF2B5EF4-FFF2-40B4-BE49-F238E27FC236}">
                <a16:creationId xmlns:a16="http://schemas.microsoft.com/office/drawing/2014/main" id="{20D2A810-DBE6-465D-50F2-4E6F4B49FFAB}"/>
              </a:ext>
            </a:extLst>
          </p:cNvPr>
          <p:cNvSpPr txBox="1">
            <a:spLocks/>
          </p:cNvSpPr>
          <p:nvPr/>
        </p:nvSpPr>
        <p:spPr>
          <a:xfrm>
            <a:off x="-1" y="8685213"/>
            <a:ext cx="3678621" cy="458787"/>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r>
              <a:rPr lang="en-US" dirty="0"/>
              <a:t>©2020-2024 Light of the World Learning</a:t>
            </a:r>
          </a:p>
        </p:txBody>
      </p:sp>
    </p:spTree>
    <p:extLst>
      <p:ext uri="{BB962C8B-B14F-4D97-AF65-F5344CB8AC3E}">
        <p14:creationId xmlns:p14="http://schemas.microsoft.com/office/powerpoint/2010/main" val="2330668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2C. Grammar</a:t>
            </a:r>
            <a:r>
              <a:rPr lang="en-US" dirty="0">
                <a:solidFill>
                  <a:schemeClr val="accent5"/>
                </a:solidFill>
                <a:sym typeface="Verdana"/>
              </a:rPr>
              <a:t> -</a:t>
            </a:r>
            <a:r>
              <a:rPr lang="en-US" b="1" dirty="0">
                <a:solidFill>
                  <a:schemeClr val="accent5"/>
                </a:solidFill>
                <a:latin typeface="Verdana"/>
                <a:ea typeface="Verdana"/>
                <a:cs typeface="Verdana"/>
                <a:sym typeface="Verdana"/>
              </a:rPr>
              <a:t>Descriptive adjectives</a:t>
            </a:r>
            <a:endParaRPr dirty="0">
              <a:solidFill>
                <a:schemeClr val="accent5"/>
              </a:solidFill>
            </a:endParaRPr>
          </a:p>
          <a:p>
            <a:pPr marL="0" lvl="0" indent="0" algn="l" rtl="0">
              <a:lnSpc>
                <a:spcPct val="100000"/>
              </a:lnSpc>
              <a:spcBef>
                <a:spcPts val="0"/>
              </a:spcBef>
              <a:spcAft>
                <a:spcPts val="0"/>
              </a:spcAft>
              <a:buClr>
                <a:schemeClr val="dk1"/>
              </a:buClr>
              <a:buSzPts val="11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b="1" dirty="0">
                <a:latin typeface="Verdana"/>
                <a:ea typeface="Verdana"/>
                <a:cs typeface="Verdana"/>
                <a:sym typeface="Verdana"/>
              </a:rPr>
              <a:t>Note: </a:t>
            </a:r>
            <a:r>
              <a:rPr lang="en-US" dirty="0">
                <a:latin typeface="Verdana"/>
                <a:ea typeface="Verdana"/>
                <a:cs typeface="Verdana"/>
                <a:sym typeface="Verdana"/>
              </a:rPr>
              <a:t>Descriptive adjectives are words that describe the size, shape, color, quantity or other features of nouns. Nouns are words for a person, place or thing. Descriptive adjectives usually go </a:t>
            </a:r>
            <a:r>
              <a:rPr lang="en-US" b="1" dirty="0">
                <a:latin typeface="Verdana"/>
                <a:ea typeface="Verdana"/>
                <a:cs typeface="Verdana"/>
                <a:sym typeface="Verdana"/>
              </a:rPr>
              <a:t>before</a:t>
            </a:r>
            <a:r>
              <a:rPr lang="en-US" dirty="0">
                <a:latin typeface="Verdana"/>
                <a:ea typeface="Verdana"/>
                <a:cs typeface="Verdana"/>
                <a:sym typeface="Verdana"/>
              </a:rPr>
              <a:t> nouns, but when they are used with the verb To Be, the adjective goes </a:t>
            </a:r>
            <a:r>
              <a:rPr lang="en-US" b="1" dirty="0">
                <a:latin typeface="Verdana"/>
                <a:ea typeface="Verdana"/>
                <a:cs typeface="Verdana"/>
                <a:sym typeface="Verdana"/>
              </a:rPr>
              <a:t>after </a:t>
            </a:r>
            <a:r>
              <a:rPr lang="en-US" dirty="0">
                <a:latin typeface="Verdana"/>
                <a:ea typeface="Verdana"/>
                <a:cs typeface="Verdana"/>
                <a:sym typeface="Verdana"/>
              </a:rPr>
              <a:t>the noun and To Be verb.</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Model, Repeat, and Solo the pronunciation of rows 1 and 2. Then ask students to complete and read rows 3-6.</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The </a:t>
            </a:r>
            <a:r>
              <a:rPr lang="en-US" b="1" dirty="0">
                <a:latin typeface="Verdana"/>
                <a:ea typeface="Verdana"/>
                <a:cs typeface="Verdana"/>
                <a:sym typeface="Verdana"/>
              </a:rPr>
              <a:t>classroom</a:t>
            </a:r>
            <a:r>
              <a:rPr lang="en-US" dirty="0">
                <a:latin typeface="Verdana"/>
                <a:ea typeface="Verdana"/>
                <a:cs typeface="Verdana"/>
                <a:sym typeface="Verdana"/>
              </a:rPr>
              <a:t> is </a:t>
            </a:r>
            <a:r>
              <a:rPr lang="en-US" b="1" dirty="0">
                <a:latin typeface="Verdana"/>
                <a:ea typeface="Verdana"/>
                <a:cs typeface="Verdana"/>
                <a:sym typeface="Verdana"/>
              </a:rPr>
              <a:t>full</a:t>
            </a:r>
            <a:r>
              <a:rPr lang="en-US" dirty="0">
                <a:latin typeface="Verdana"/>
                <a:ea typeface="Verdana"/>
                <a:cs typeface="Verdana"/>
                <a:sym typeface="Verdana"/>
              </a:rPr>
              <a:t>.</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There aren’t any </a:t>
            </a:r>
            <a:r>
              <a:rPr lang="en-US" b="1" dirty="0">
                <a:latin typeface="Verdana"/>
                <a:ea typeface="Verdana"/>
                <a:cs typeface="Verdana"/>
                <a:sym typeface="Verdana"/>
              </a:rPr>
              <a:t>red trucks</a:t>
            </a:r>
            <a:r>
              <a:rPr lang="en-US" dirty="0">
                <a:latin typeface="Verdana"/>
                <a:ea typeface="Verdana"/>
                <a:cs typeface="Verdana"/>
                <a:sym typeface="Verdana"/>
              </a:rPr>
              <a:t>.</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5. The </a:t>
            </a:r>
            <a:r>
              <a:rPr lang="en-US" b="1" dirty="0">
                <a:latin typeface="Verdana"/>
                <a:ea typeface="Verdana"/>
                <a:cs typeface="Verdana"/>
                <a:sym typeface="Verdana"/>
              </a:rPr>
              <a:t>exam</a:t>
            </a:r>
            <a:r>
              <a:rPr lang="en-US" dirty="0">
                <a:latin typeface="Verdana"/>
                <a:ea typeface="Verdana"/>
                <a:cs typeface="Verdana"/>
                <a:sym typeface="Verdana"/>
              </a:rPr>
              <a:t> was </a:t>
            </a:r>
            <a:r>
              <a:rPr lang="en-US" b="1" dirty="0">
                <a:latin typeface="Verdana"/>
                <a:ea typeface="Verdana"/>
                <a:cs typeface="Verdana"/>
                <a:sym typeface="Verdana"/>
              </a:rPr>
              <a:t>hard</a:t>
            </a:r>
            <a:r>
              <a:rPr lang="en-US" dirty="0">
                <a:latin typeface="Verdana"/>
                <a:ea typeface="Verdana"/>
                <a:cs typeface="Verdana"/>
                <a:sym typeface="Verdana"/>
              </a:rPr>
              <a:t>.</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6. I’ll move the </a:t>
            </a:r>
            <a:r>
              <a:rPr lang="en-US" b="1" dirty="0">
                <a:latin typeface="Verdana"/>
                <a:ea typeface="Verdana"/>
                <a:cs typeface="Verdana"/>
                <a:sym typeface="Verdana"/>
              </a:rPr>
              <a:t>heavy sofa</a:t>
            </a:r>
            <a:r>
              <a:rPr lang="en-US" dirty="0">
                <a:latin typeface="Verdana"/>
                <a:ea typeface="Verdana"/>
                <a:cs typeface="Verdana"/>
                <a:sym typeface="Verdana"/>
              </a:rPr>
              <a:t>.</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184" name="Google Shape;184;p8: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12</a:t>
            </a:fld>
            <a:endParaRPr>
              <a:latin typeface="Verdana"/>
              <a:ea typeface="Verdana"/>
              <a:cs typeface="Verdana"/>
              <a:sym typeface="Verdana"/>
            </a:endParaRPr>
          </a:p>
        </p:txBody>
      </p:sp>
      <p:sp>
        <p:nvSpPr>
          <p:cNvPr id="4" name="Google Shape;102;p3:notes">
            <a:extLst>
              <a:ext uri="{FF2B5EF4-FFF2-40B4-BE49-F238E27FC236}">
                <a16:creationId xmlns:a16="http://schemas.microsoft.com/office/drawing/2014/main" id="{FC9D11D0-F83F-2FD3-EB9B-8163C3365A71}"/>
              </a:ext>
            </a:extLst>
          </p:cNvPr>
          <p:cNvSpPr txBox="1">
            <a:spLocks/>
          </p:cNvSpPr>
          <p:nvPr/>
        </p:nvSpPr>
        <p:spPr>
          <a:xfrm>
            <a:off x="-1" y="8685213"/>
            <a:ext cx="3678621" cy="458787"/>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r>
              <a:rPr lang="en-US" dirty="0"/>
              <a:t>©2020-2024 Light of the World Learning</a:t>
            </a:r>
          </a:p>
        </p:txBody>
      </p:sp>
    </p:spTree>
    <p:extLst>
      <p:ext uri="{BB962C8B-B14F-4D97-AF65-F5344CB8AC3E}">
        <p14:creationId xmlns:p14="http://schemas.microsoft.com/office/powerpoint/2010/main" val="2924584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2D. Grammar</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Clr>
                <a:schemeClr val="dk1"/>
              </a:buClr>
              <a:buSzPts val="11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dirty="0">
                <a:latin typeface="Verdana"/>
                <a:ea typeface="Verdana"/>
                <a:cs typeface="Verdana"/>
                <a:sym typeface="Verdana"/>
              </a:rPr>
              <a:t>Note: This chart shows time expressions for past events and words that can be used with them. </a:t>
            </a:r>
            <a:r>
              <a:rPr lang="en-US" b="1" dirty="0">
                <a:latin typeface="Verdana"/>
                <a:ea typeface="Verdana"/>
                <a:cs typeface="Verdana"/>
                <a:sym typeface="Verdana"/>
              </a:rPr>
              <a:t>Last</a:t>
            </a:r>
            <a:r>
              <a:rPr lang="en-US" dirty="0">
                <a:latin typeface="Verdana"/>
                <a:ea typeface="Verdana"/>
                <a:cs typeface="Verdana"/>
                <a:sym typeface="Verdana"/>
              </a:rPr>
              <a:t> and </a:t>
            </a:r>
            <a:r>
              <a:rPr lang="en-US" b="1" dirty="0">
                <a:latin typeface="Verdana"/>
                <a:ea typeface="Verdana"/>
                <a:cs typeface="Verdana"/>
                <a:sym typeface="Verdana"/>
              </a:rPr>
              <a:t>yesterday</a:t>
            </a:r>
            <a:r>
              <a:rPr lang="en-US" dirty="0">
                <a:latin typeface="Verdana"/>
                <a:ea typeface="Verdana"/>
                <a:cs typeface="Verdana"/>
                <a:sym typeface="Verdana"/>
              </a:rPr>
              <a:t> are placed before the time. Periods of time with numbers are placed before </a:t>
            </a:r>
            <a:r>
              <a:rPr lang="en-US" b="1" dirty="0">
                <a:latin typeface="Verdana"/>
                <a:ea typeface="Verdana"/>
                <a:cs typeface="Verdana"/>
                <a:sym typeface="Verdana"/>
              </a:rPr>
              <a:t>ago</a:t>
            </a:r>
            <a:r>
              <a:rPr lang="en-US" dirty="0">
                <a:latin typeface="Verdana"/>
                <a:ea typeface="Verdana"/>
                <a:cs typeface="Verdana"/>
                <a:sym typeface="Verdana"/>
              </a:rPr>
              <a:t>.</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dirty="0">
                <a:latin typeface="Verdana"/>
                <a:ea typeface="Verdana"/>
                <a:cs typeface="Verdana"/>
                <a:sym typeface="Verdana"/>
              </a:rPr>
              <a:t>Ask students to try to make some of their own phrases using </a:t>
            </a:r>
            <a:r>
              <a:rPr lang="en-US" b="1" dirty="0">
                <a:latin typeface="Verdana"/>
                <a:ea typeface="Verdana"/>
                <a:cs typeface="Verdana"/>
                <a:sym typeface="Verdana"/>
              </a:rPr>
              <a:t>last</a:t>
            </a:r>
            <a:r>
              <a:rPr lang="en-US" dirty="0">
                <a:latin typeface="Verdana"/>
                <a:ea typeface="Verdana"/>
                <a:cs typeface="Verdana"/>
                <a:sym typeface="Verdana"/>
              </a:rPr>
              <a:t>, </a:t>
            </a:r>
            <a:r>
              <a:rPr lang="en-US" b="1" dirty="0">
                <a:latin typeface="Verdana"/>
                <a:ea typeface="Verdana"/>
                <a:cs typeface="Verdana"/>
                <a:sym typeface="Verdana"/>
              </a:rPr>
              <a:t>yesterday,</a:t>
            </a:r>
            <a:r>
              <a:rPr lang="en-US" dirty="0">
                <a:latin typeface="Verdana"/>
                <a:ea typeface="Verdana"/>
                <a:cs typeface="Verdana"/>
                <a:sym typeface="Verdana"/>
              </a:rPr>
              <a:t> and </a:t>
            </a:r>
            <a:r>
              <a:rPr lang="en-US" b="1" dirty="0">
                <a:latin typeface="Verdana"/>
                <a:ea typeface="Verdana"/>
                <a:cs typeface="Verdana"/>
                <a:sym typeface="Verdana"/>
              </a:rPr>
              <a:t>ago</a:t>
            </a:r>
            <a:r>
              <a:rPr lang="en-US" dirty="0">
                <a:latin typeface="Verdana"/>
                <a:ea typeface="Verdana"/>
                <a:cs typeface="Verdana"/>
                <a:sym typeface="Verdana"/>
              </a:rPr>
              <a:t>.</a:t>
            </a:r>
            <a:endParaRPr dirty="0">
              <a:latin typeface="Verdana"/>
              <a:ea typeface="Verdana"/>
              <a:cs typeface="Verdana"/>
              <a:sym typeface="Verdana"/>
            </a:endParaRPr>
          </a:p>
        </p:txBody>
      </p:sp>
      <p:sp>
        <p:nvSpPr>
          <p:cNvPr id="182" name="Google Shape;182;p8:notes"/>
          <p:cNvSpPr txBox="1">
            <a:spLocks noGrp="1"/>
          </p:cNvSpPr>
          <p:nvPr>
            <p:ph type="ftr" idx="11"/>
          </p:nvPr>
        </p:nvSpPr>
        <p:spPr>
          <a:xfrm>
            <a:off x="-1" y="8685215"/>
            <a:ext cx="3429001"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©2020-2024 Light of the World Learning</a:t>
            </a:r>
            <a:endParaRPr dirty="0"/>
          </a:p>
        </p:txBody>
      </p:sp>
      <p:sp>
        <p:nvSpPr>
          <p:cNvPr id="183" name="Google Shape;183;p8: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13</a:t>
            </a:fld>
            <a:endParaRPr>
              <a:latin typeface="Verdana"/>
              <a:ea typeface="Verdana"/>
              <a:cs typeface="Verdana"/>
              <a:sym typeface="Verdana"/>
            </a:endParaRPr>
          </a:p>
        </p:txBody>
      </p:sp>
    </p:spTree>
    <p:extLst>
      <p:ext uri="{BB962C8B-B14F-4D97-AF65-F5344CB8AC3E}">
        <p14:creationId xmlns:p14="http://schemas.microsoft.com/office/powerpoint/2010/main" val="5708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2E. Grammar – Irregular Verbs</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Clr>
                <a:schemeClr val="dk1"/>
              </a:buClr>
              <a:buSzPts val="1100"/>
              <a:buFont typeface="Arial"/>
              <a:buNone/>
            </a:pPr>
            <a:endParaRPr b="1"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dirty="0">
                <a:latin typeface="Verdana"/>
                <a:ea typeface="Verdana"/>
                <a:cs typeface="Verdana"/>
                <a:sym typeface="Verdana"/>
              </a:rPr>
              <a:t>Note: Irregular verbs do not end in ED in the past and participle forms. Students must memorize these irregular forms. The charts on this slide and the next show the first ten common irregular verbs from the list in the appendix. Have students listen and repeat the words. </a:t>
            </a:r>
          </a:p>
          <a:p>
            <a:pPr marL="0" marR="0" lvl="0" indent="0" algn="l" rtl="0">
              <a:lnSpc>
                <a:spcPct val="100000"/>
              </a:lnSpc>
              <a:spcBef>
                <a:spcPts val="0"/>
              </a:spcBef>
              <a:spcAft>
                <a:spcPts val="0"/>
              </a:spcAft>
              <a:buClr>
                <a:schemeClr val="dk1"/>
              </a:buClr>
              <a:buSzPts val="1100"/>
              <a:buFont typeface="Arial"/>
              <a:buNone/>
            </a:pPr>
            <a:endParaRPr lang="en-US"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dirty="0">
                <a:latin typeface="Verdana"/>
                <a:ea typeface="Verdana"/>
                <a:cs typeface="Verdana"/>
                <a:sym typeface="Verdana"/>
              </a:rPr>
              <a:t>You may also listen and have students sing the irregular verb song, available at: https://</a:t>
            </a:r>
            <a:r>
              <a:rPr lang="en-US" dirty="0" err="1">
                <a:latin typeface="Verdana"/>
                <a:ea typeface="Verdana"/>
                <a:cs typeface="Verdana"/>
                <a:sym typeface="Verdana"/>
              </a:rPr>
              <a:t>bit.ly</a:t>
            </a:r>
            <a:r>
              <a:rPr lang="en-US" dirty="0">
                <a:latin typeface="Verdana"/>
                <a:ea typeface="Verdana"/>
                <a:cs typeface="Verdana"/>
                <a:sym typeface="Verdana"/>
              </a:rPr>
              <a:t>/</a:t>
            </a:r>
            <a:r>
              <a:rPr lang="en-US" dirty="0" err="1">
                <a:latin typeface="Verdana"/>
                <a:ea typeface="Verdana"/>
                <a:cs typeface="Verdana"/>
                <a:sym typeface="Verdana"/>
              </a:rPr>
              <a:t>SongsLOTW</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Ask students to answer questions 3, 4, and 5 using the simple past tense.</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Answers will vary but  must include the correct verb forms:</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began</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brought</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5. bought</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193" name="Google Shape;193;p9:notes"/>
          <p:cNvSpPr txBox="1">
            <a:spLocks noGrp="1"/>
          </p:cNvSpPr>
          <p:nvPr>
            <p:ph type="ftr" idx="11"/>
          </p:nvPr>
        </p:nvSpPr>
        <p:spPr>
          <a:xfrm>
            <a:off x="0" y="8685215"/>
            <a:ext cx="34290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©2020-2024 Light of the World Learning</a:t>
            </a:r>
            <a:endParaRPr dirty="0"/>
          </a:p>
        </p:txBody>
      </p:sp>
      <p:sp>
        <p:nvSpPr>
          <p:cNvPr id="194" name="Google Shape;194;p9: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14</a:t>
            </a:fld>
            <a:endParaRPr>
              <a:latin typeface="Verdana"/>
              <a:ea typeface="Verdana"/>
              <a:cs typeface="Verdana"/>
              <a:sym typeface="Verdana"/>
            </a:endParaRPr>
          </a:p>
        </p:txBody>
      </p:sp>
    </p:spTree>
    <p:extLst>
      <p:ext uri="{BB962C8B-B14F-4D97-AF65-F5344CB8AC3E}">
        <p14:creationId xmlns:p14="http://schemas.microsoft.com/office/powerpoint/2010/main" val="4056428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2F. Grammar – Irregular Verbs</a:t>
            </a:r>
            <a:endParaRPr lang="en-US"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Clr>
                <a:schemeClr val="dk1"/>
              </a:buClr>
              <a:buSzPts val="1100"/>
              <a:buFont typeface="Arial"/>
              <a:buNone/>
            </a:pPr>
            <a:endParaRPr lang="en-US" b="1"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dirty="0">
                <a:latin typeface="Verdana"/>
                <a:ea typeface="Verdana"/>
                <a:cs typeface="Verdana"/>
                <a:sym typeface="Verdana"/>
              </a:rPr>
              <a:t>Note: Irregular verbs do not end in ED in the past and participle forms. Students must memorize these irregular forms. The charts on this slide and the previous one show the first ten common irregular verbs from the list in the appendix. Have students listen and repeat the words. </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Ask students to complete the questions and answers for 6-10 using the simple past tense.</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Answers will vary but  must include the correct verb forms:</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6. choose</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7. did/come/came</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8. did/do/did</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9. did/drink/drank</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10. did/drive/drove</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193" name="Google Shape;193;p9:notes"/>
          <p:cNvSpPr txBox="1">
            <a:spLocks noGrp="1"/>
          </p:cNvSpPr>
          <p:nvPr>
            <p:ph type="ftr" idx="11"/>
          </p:nvPr>
        </p:nvSpPr>
        <p:spPr>
          <a:xfrm>
            <a:off x="0" y="8685215"/>
            <a:ext cx="34290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©2020-2024 Light of the World Learning</a:t>
            </a:r>
            <a:endParaRPr dirty="0"/>
          </a:p>
        </p:txBody>
      </p:sp>
      <p:sp>
        <p:nvSpPr>
          <p:cNvPr id="194" name="Google Shape;194;p9: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15</a:t>
            </a:fld>
            <a:endParaRPr>
              <a:latin typeface="Verdana"/>
              <a:ea typeface="Verdana"/>
              <a:cs typeface="Verdana"/>
              <a:sym typeface="Verdana"/>
            </a:endParaRPr>
          </a:p>
        </p:txBody>
      </p:sp>
    </p:spTree>
    <p:extLst>
      <p:ext uri="{BB962C8B-B14F-4D97-AF65-F5344CB8AC3E}">
        <p14:creationId xmlns:p14="http://schemas.microsoft.com/office/powerpoint/2010/main" val="102144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2G. </a:t>
            </a:r>
            <a:r>
              <a:rPr lang="en-US" sz="1200" b="1" i="0" u="none" strike="noStrike" cap="none" dirty="0">
                <a:solidFill>
                  <a:schemeClr val="dk1"/>
                </a:solidFill>
                <a:latin typeface="Verdana"/>
                <a:ea typeface="Verdana"/>
                <a:cs typeface="Verdana"/>
                <a:sym typeface="Verdana"/>
              </a:rPr>
              <a:t>Grammar</a:t>
            </a:r>
            <a:r>
              <a:rPr lang="en-US" sz="1200" b="1" i="0" u="none" strike="noStrike" cap="none" dirty="0">
                <a:solidFill>
                  <a:schemeClr val="dk1"/>
                </a:solidFill>
                <a:latin typeface="Verdana"/>
                <a:ea typeface="Verdana"/>
                <a:cs typeface="Verdana"/>
                <a:sym typeface="Calibri"/>
              </a:rPr>
              <a:t> – Simple </a:t>
            </a:r>
            <a:r>
              <a:rPr lang="en-US" sz="1200" b="1" i="0" u="none" strike="noStrike" cap="none" dirty="0">
                <a:solidFill>
                  <a:schemeClr val="dk1"/>
                </a:solidFill>
                <a:latin typeface="Verdana"/>
                <a:ea typeface="Verdana"/>
                <a:cs typeface="Verdana"/>
                <a:sym typeface="Verdana"/>
              </a:rPr>
              <a:t>Past tense negative</a:t>
            </a:r>
          </a:p>
          <a:p>
            <a:pPr marL="0" lvl="0" indent="0" algn="l" rtl="0">
              <a:lnSpc>
                <a:spcPct val="100000"/>
              </a:lnSpc>
              <a:spcBef>
                <a:spcPts val="0"/>
              </a:spcBef>
              <a:spcAft>
                <a:spcPts val="0"/>
              </a:spcAft>
              <a:buSzPts val="1400"/>
              <a:buNone/>
            </a:pPr>
            <a:endParaRPr lang="en-US" sz="1200" b="1" i="0" u="none" strike="noStrike" cap="none" dirty="0">
              <a:solidFill>
                <a:schemeClr val="dk1"/>
              </a:solidFill>
              <a:latin typeface="Verdana"/>
              <a:ea typeface="Verdana"/>
              <a:cs typeface="Verdana"/>
              <a:sym typeface="Verdana"/>
            </a:endParaRPr>
          </a:p>
          <a:p>
            <a:pPr marL="0" lvl="0" indent="0" algn="l" rtl="0">
              <a:spcBef>
                <a:spcPts val="0"/>
              </a:spcBef>
              <a:spcAft>
                <a:spcPts val="0"/>
              </a:spcAft>
              <a:buNone/>
            </a:pPr>
            <a:r>
              <a:rPr lang="en-US" sz="1200" b="1" i="0" u="none" strike="noStrike" cap="none" dirty="0">
                <a:solidFill>
                  <a:schemeClr val="dk1"/>
                </a:solidFill>
                <a:latin typeface="Verdana"/>
                <a:ea typeface="Verdana"/>
                <a:cs typeface="Verdana"/>
                <a:sym typeface="Verdana"/>
              </a:rPr>
              <a:t>Note: </a:t>
            </a:r>
            <a:r>
              <a:rPr lang="en-US" sz="1200" dirty="0">
                <a:latin typeface="Verdana" panose="020B0604030504040204" pitchFamily="34" charset="0"/>
                <a:ea typeface="Verdana" panose="020B0604030504040204" pitchFamily="34" charset="0"/>
                <a:cs typeface="Verdana" panose="020B0604030504040204" pitchFamily="34" charset="0"/>
                <a:sym typeface="Verdana"/>
              </a:rPr>
              <a:t>Past simple tense verbs are used for a past action that is finished. The form is the same in all persons.</a:t>
            </a:r>
            <a:endParaRPr lang="en-US" sz="120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Regular simple past verbs end in –ed.</a:t>
            </a:r>
            <a:r>
              <a:rPr lang="en-US" sz="1200" dirty="0">
                <a:latin typeface="Verdana" panose="020B0604030504040204" pitchFamily="34" charset="0"/>
                <a:ea typeface="Verdana" panose="020B0604030504040204" pitchFamily="34" charset="0"/>
                <a:cs typeface="Verdana" panose="020B0604030504040204" pitchFamily="34" charset="0"/>
              </a:rPr>
              <a:t> </a:t>
            </a:r>
            <a:r>
              <a:rPr lang="en-US" sz="1200" dirty="0">
                <a:latin typeface="Verdana" panose="020B0604030504040204" pitchFamily="34" charset="0"/>
                <a:ea typeface="Verdana" panose="020B0604030504040204" pitchFamily="34" charset="0"/>
                <a:cs typeface="Verdana" panose="020B0604030504040204" pitchFamily="34" charset="0"/>
                <a:sym typeface="Verdana"/>
              </a:rPr>
              <a:t>Irregular verbs do not end in -ed. They can be found on the list in the appendix. </a:t>
            </a:r>
            <a:r>
              <a:rPr lang="en-US" sz="1200" b="0" i="0" u="none" strike="noStrike" cap="none" dirty="0">
                <a:solidFill>
                  <a:schemeClr val="dk1"/>
                </a:solidFill>
                <a:latin typeface="Verdana"/>
                <a:ea typeface="Verdana"/>
                <a:cs typeface="Verdana"/>
                <a:sym typeface="Verdana"/>
              </a:rPr>
              <a:t>We usually form the negative past tense by placing did not / didn’t before the base form of the verb. It is not necessary to put –ed at the end of the verb. Negative questions are often used to express surprise or to confirm something we believe is true.</a:t>
            </a:r>
          </a:p>
          <a:p>
            <a:pPr marL="0" lvl="0" indent="0" algn="l" rtl="0">
              <a:lnSpc>
                <a:spcPct val="100000"/>
              </a:lnSpc>
              <a:spcBef>
                <a:spcPts val="0"/>
              </a:spcBef>
              <a:spcAft>
                <a:spcPts val="0"/>
              </a:spcAft>
              <a:buClr>
                <a:schemeClr val="dk1"/>
              </a:buClr>
              <a:buSzPts val="11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Spoken English usually uses the contraction forms. Written English usually uses the full forms.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Verdana"/>
                <a:ea typeface="Verdana"/>
                <a:cs typeface="Verdana"/>
                <a:sym typeface="Verdana"/>
              </a:rPr>
              <a:t>Model, Repeat, and Solo sentences 1-4. </a:t>
            </a:r>
            <a:r>
              <a:rPr lang="en-US" sz="1200" dirty="0">
                <a:latin typeface="Verdana" panose="020B0604030504040204" pitchFamily="34" charset="0"/>
                <a:ea typeface="Verdana" panose="020B0604030504040204" pitchFamily="34" charset="0"/>
                <a:cs typeface="Verdana" panose="020B0604030504040204" pitchFamily="34" charset="0"/>
                <a:sym typeface="Verdana"/>
              </a:rPr>
              <a:t>Then ask students to </a:t>
            </a:r>
            <a:r>
              <a:rPr lang="en-US" dirty="0">
                <a:solidFill>
                  <a:srgbClr val="222222"/>
                </a:solidFill>
                <a:effectLst/>
                <a:latin typeface="Verdana" panose="020B0604030504040204" pitchFamily="34" charset="0"/>
              </a:rPr>
              <a:t>write a sentence using the given words in rows 5 and 6, and using "did not" or "didn't."</a:t>
            </a:r>
            <a:endParaRPr lang="en-US" sz="1200" dirty="0">
              <a:latin typeface="Verdana" panose="020B0604030504040204" pitchFamily="34" charset="0"/>
              <a:ea typeface="Verdana" panose="020B0604030504040204" pitchFamily="34" charset="0"/>
              <a:cs typeface="Verdana" panose="020B0604030504040204" pitchFamily="34" charset="0"/>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latin typeface="Verdana" panose="020B0604030504040204" pitchFamily="34" charset="0"/>
              <a:ea typeface="Verdana" panose="020B0604030504040204" pitchFamily="34" charset="0"/>
              <a:cs typeface="Verdana" panose="020B0604030504040204" pitchFamily="34" charset="0"/>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Verdana" panose="020B0604030504040204" pitchFamily="34" charset="0"/>
                <a:ea typeface="Verdana" panose="020B0604030504040204" pitchFamily="34" charset="0"/>
                <a:cs typeface="Verdana" panose="020B0604030504040204" pitchFamily="34" charset="0"/>
                <a:sym typeface="Verdana"/>
              </a:rPr>
              <a:t>Answers will vary, but may include: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latin typeface="Verdana" panose="020B0604030504040204" pitchFamily="34" charset="0"/>
              <a:ea typeface="Verdana" panose="020B0604030504040204" pitchFamily="34" charset="0"/>
              <a:cs typeface="Verdana" panose="020B0604030504040204" pitchFamily="34" charset="0"/>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Verdana" panose="020B0604030504040204" pitchFamily="34" charset="0"/>
                <a:ea typeface="Verdana" panose="020B0604030504040204" pitchFamily="34" charset="0"/>
                <a:cs typeface="Verdana" panose="020B0604030504040204" pitchFamily="34" charset="0"/>
                <a:sym typeface="Verdana"/>
              </a:rPr>
              <a:t>5. I did not/didn’t schedule an appointment with the receptionist.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Verdana" panose="020B0604030504040204" pitchFamily="34" charset="0"/>
                <a:ea typeface="Verdana" panose="020B0604030504040204" pitchFamily="34" charset="0"/>
                <a:cs typeface="Verdana" panose="020B0604030504040204" pitchFamily="34" charset="0"/>
                <a:sym typeface="Verdana"/>
              </a:rPr>
              <a:t>6. We did not/didn’t cancel class during the snowstorm.</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179" name="Google Shape;179;p8: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16</a:t>
            </a:fld>
            <a:endParaRPr>
              <a:latin typeface="Verdana"/>
              <a:ea typeface="Verdana"/>
              <a:cs typeface="Verdana"/>
              <a:sym typeface="Verdana"/>
            </a:endParaRPr>
          </a:p>
        </p:txBody>
      </p:sp>
      <p:sp>
        <p:nvSpPr>
          <p:cNvPr id="2" name="Google Shape;102;p3:notes">
            <a:extLst>
              <a:ext uri="{FF2B5EF4-FFF2-40B4-BE49-F238E27FC236}">
                <a16:creationId xmlns:a16="http://schemas.microsoft.com/office/drawing/2014/main" id="{3FA063AD-D190-E6E3-4371-D6039FE77BCF}"/>
              </a:ext>
            </a:extLst>
          </p:cNvPr>
          <p:cNvSpPr txBox="1">
            <a:spLocks/>
          </p:cNvSpPr>
          <p:nvPr/>
        </p:nvSpPr>
        <p:spPr>
          <a:xfrm>
            <a:off x="-1" y="8685213"/>
            <a:ext cx="3678621" cy="458787"/>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r>
              <a:rPr lang="en-US" dirty="0"/>
              <a:t>©2020-2024 Light of the World Learning</a:t>
            </a:r>
          </a:p>
        </p:txBody>
      </p:sp>
    </p:spTree>
    <p:extLst>
      <p:ext uri="{BB962C8B-B14F-4D97-AF65-F5344CB8AC3E}">
        <p14:creationId xmlns:p14="http://schemas.microsoft.com/office/powerpoint/2010/main" val="2915535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2H. Grammar</a:t>
            </a:r>
            <a:endParaRPr dirty="0"/>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Spoken English usually uses the contraction forms. Written English usually uses the full forms.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Model, Repeat, and Solo row 1, then ask the students to complete the sentences in rows 2-5, using the given verb.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Answers may vary but should include the following:</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2. fall</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feels</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find</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5. flew</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189" name="Google Shape;189;p9: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17</a:t>
            </a:fld>
            <a:endParaRPr>
              <a:latin typeface="Verdana"/>
              <a:ea typeface="Verdana"/>
              <a:cs typeface="Verdana"/>
              <a:sym typeface="Verdana"/>
            </a:endParaRPr>
          </a:p>
        </p:txBody>
      </p:sp>
      <p:sp>
        <p:nvSpPr>
          <p:cNvPr id="2" name="Google Shape;102;p3:notes">
            <a:extLst>
              <a:ext uri="{FF2B5EF4-FFF2-40B4-BE49-F238E27FC236}">
                <a16:creationId xmlns:a16="http://schemas.microsoft.com/office/drawing/2014/main" id="{1F2C70D7-60BE-AB3C-6C48-854817872A4A}"/>
              </a:ext>
            </a:extLst>
          </p:cNvPr>
          <p:cNvSpPr txBox="1">
            <a:spLocks/>
          </p:cNvSpPr>
          <p:nvPr/>
        </p:nvSpPr>
        <p:spPr>
          <a:xfrm>
            <a:off x="-1" y="8685213"/>
            <a:ext cx="3678621" cy="458787"/>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r>
              <a:rPr lang="en-US" dirty="0"/>
              <a:t>©2020-2024 Light of the World Learning</a:t>
            </a:r>
          </a:p>
        </p:txBody>
      </p:sp>
    </p:spTree>
    <p:extLst>
      <p:ext uri="{BB962C8B-B14F-4D97-AF65-F5344CB8AC3E}">
        <p14:creationId xmlns:p14="http://schemas.microsoft.com/office/powerpoint/2010/main" val="3008399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2I. Grammar</a:t>
            </a:r>
            <a:endParaRPr dirty="0"/>
          </a:p>
          <a:p>
            <a:pPr marL="0" lvl="0" indent="0" algn="l" rtl="0">
              <a:lnSpc>
                <a:spcPct val="100000"/>
              </a:lnSpc>
              <a:spcBef>
                <a:spcPts val="0"/>
              </a:spcBef>
              <a:spcAft>
                <a:spcPts val="0"/>
              </a:spcAft>
              <a:buClr>
                <a:schemeClr val="dk1"/>
              </a:buClr>
              <a:buSzPts val="11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Spoken English usually uses the contraction forms. Written English usually uses the full forms.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Ask students to complete the sentences in rows 6-10 using the given verb.</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Answers may vary but should include the following:</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6. forget</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7. got</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8. give</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9. went</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10. have</a:t>
            </a:r>
          </a:p>
          <a:p>
            <a:pPr marL="0" lvl="0" indent="0" algn="l" rtl="0">
              <a:lnSpc>
                <a:spcPct val="100000"/>
              </a:lnSpc>
              <a:spcBef>
                <a:spcPts val="0"/>
              </a:spcBef>
              <a:spcAft>
                <a:spcPts val="0"/>
              </a:spcAft>
              <a:buSzPts val="1400"/>
              <a:buNone/>
            </a:pPr>
            <a:endParaRPr dirty="0"/>
          </a:p>
        </p:txBody>
      </p:sp>
      <p:sp>
        <p:nvSpPr>
          <p:cNvPr id="198" name="Google Shape;198;p10: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latin typeface="Verdana" panose="020B0604030504040204" pitchFamily="34" charset="0"/>
                <a:ea typeface="Verdana" panose="020B0604030504040204" pitchFamily="34" charset="0"/>
                <a:cs typeface="Verdana" panose="020B0604030504040204" pitchFamily="34" charset="0"/>
              </a:rPr>
              <a:t>18</a:t>
            </a:fld>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2" name="Footer Placeholder 1">
            <a:extLst>
              <a:ext uri="{FF2B5EF4-FFF2-40B4-BE49-F238E27FC236}">
                <a16:creationId xmlns:a16="http://schemas.microsoft.com/office/drawing/2014/main" id="{B6E73DE2-B33E-274D-C787-0E640B881C03}"/>
              </a:ext>
            </a:extLst>
          </p:cNvPr>
          <p:cNvSpPr>
            <a:spLocks noGrp="1"/>
          </p:cNvSpPr>
          <p:nvPr>
            <p:ph type="ftr" idx="11"/>
          </p:nvPr>
        </p:nvSpPr>
        <p:spPr>
          <a:xfrm>
            <a:off x="10510" y="8685213"/>
            <a:ext cx="3429000" cy="458787"/>
          </a:xfrm>
        </p:spPr>
        <p:txBody>
          <a:bodyPr/>
          <a:lstStyle/>
          <a:p>
            <a:r>
              <a:rPr lang="en-US" dirty="0"/>
              <a:t>©2020-2024 Light of the World Learning</a:t>
            </a:r>
          </a:p>
        </p:txBody>
      </p:sp>
    </p:spTree>
    <p:extLst>
      <p:ext uri="{BB962C8B-B14F-4D97-AF65-F5344CB8AC3E}">
        <p14:creationId xmlns:p14="http://schemas.microsoft.com/office/powerpoint/2010/main" val="3651460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2J. Grammar</a:t>
            </a:r>
            <a:r>
              <a:rPr lang="en-US" dirty="0">
                <a:solidFill>
                  <a:schemeClr val="accent5"/>
                </a:solidFill>
                <a:ea typeface="Verdana" panose="020B0604030504040204" pitchFamily="34" charset="0"/>
                <a:cs typeface="Verdana" panose="020B0604030504040204" pitchFamily="34" charset="0"/>
                <a:sym typeface="Verdana"/>
              </a:rPr>
              <a:t> -</a:t>
            </a:r>
            <a:r>
              <a:rPr lang="en-US" b="1" dirty="0">
                <a:solidFill>
                  <a:schemeClr val="accent5"/>
                </a:solidFill>
                <a:latin typeface="Verdana"/>
                <a:ea typeface="Verdana"/>
                <a:cs typeface="Verdana"/>
                <a:sym typeface="Verdana"/>
              </a:rPr>
              <a:t>Reflexive pronouns</a:t>
            </a:r>
            <a:endParaRPr b="1" dirty="0">
              <a:solidFill>
                <a:schemeClr val="accent5"/>
              </a:solidFill>
              <a:latin typeface="Verdana"/>
              <a:ea typeface="Verdana"/>
              <a:cs typeface="Verdana"/>
            </a:endParaRPr>
          </a:p>
          <a:p>
            <a:pPr marL="0" lvl="0" indent="0" algn="l" rtl="0">
              <a:lnSpc>
                <a:spcPct val="100000"/>
              </a:lnSpc>
              <a:spcBef>
                <a:spcPts val="0"/>
              </a:spcBef>
              <a:spcAft>
                <a:spcPts val="0"/>
              </a:spcAft>
              <a:buClr>
                <a:schemeClr val="dk1"/>
              </a:buClr>
              <a:buSzPts val="11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dirty="0">
                <a:latin typeface="Verdana"/>
                <a:ea typeface="Verdana"/>
                <a:cs typeface="Verdana"/>
                <a:sym typeface="Verdana"/>
              </a:rPr>
              <a:t>Note: We use a </a:t>
            </a:r>
            <a:r>
              <a:rPr lang="en-US" b="1" dirty="0">
                <a:latin typeface="Verdana"/>
                <a:ea typeface="Verdana"/>
                <a:cs typeface="Verdana"/>
                <a:sym typeface="Verdana"/>
              </a:rPr>
              <a:t>reflexive pronoun</a:t>
            </a:r>
            <a:r>
              <a:rPr lang="en-US" dirty="0">
                <a:latin typeface="Verdana"/>
                <a:ea typeface="Verdana"/>
                <a:cs typeface="Verdana"/>
                <a:sym typeface="Verdana"/>
              </a:rPr>
              <a:t> to indicate that someone is doing an action to their own person or without help. In sentences, we use the reflexive pronoun that agrees with the subject pronoun. </a:t>
            </a:r>
          </a:p>
          <a:p>
            <a:pPr marL="0" lvl="0" indent="0" algn="l" rtl="0">
              <a:lnSpc>
                <a:spcPct val="100000"/>
              </a:lnSpc>
              <a:spcBef>
                <a:spcPts val="0"/>
              </a:spcBef>
              <a:spcAft>
                <a:spcPts val="0"/>
              </a:spcAft>
              <a:buClr>
                <a:schemeClr val="dk1"/>
              </a:buClr>
              <a:buSzPts val="1100"/>
              <a:buFont typeface="Arial"/>
              <a:buNone/>
            </a:pPr>
            <a:endParaRPr lang="en-US"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dirty="0">
                <a:latin typeface="Verdana"/>
                <a:ea typeface="Verdana"/>
                <a:cs typeface="Verdana"/>
                <a:sym typeface="Verdana"/>
              </a:rPr>
              <a:t>The plural forms end with “selves;” the singular forms end with “self.” Sometimes reflexive pronouns are also used to add emphasis in a sentence: “I, myself, prefer to kneel when I pray, but others use different postures.”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Model, Repeat, and Solo the pronunciation of all forms shown on the chart. Then ask students to fill in the blanks to complete the sentences.</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2. yourself.</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He</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herself.</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5. itself.</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6. We</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7. yourselves.</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8. They</a:t>
            </a:r>
            <a:endParaRPr dirty="0">
              <a:latin typeface="Verdana"/>
              <a:ea typeface="Verdana"/>
              <a:cs typeface="Verdana"/>
              <a:sym typeface="Verdana"/>
            </a:endParaRPr>
          </a:p>
        </p:txBody>
      </p:sp>
      <p:sp>
        <p:nvSpPr>
          <p:cNvPr id="325" name="Google Shape;325;p8:notes"/>
          <p:cNvSpPr txBox="1">
            <a:spLocks noGrp="1"/>
          </p:cNvSpPr>
          <p:nvPr>
            <p:ph type="ftr" idx="11"/>
          </p:nvPr>
        </p:nvSpPr>
        <p:spPr>
          <a:xfrm>
            <a:off x="0" y="8685215"/>
            <a:ext cx="34290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©2021-2024 Light of the World Learning</a:t>
            </a:r>
            <a:endParaRPr dirty="0"/>
          </a:p>
        </p:txBody>
      </p:sp>
      <p:sp>
        <p:nvSpPr>
          <p:cNvPr id="326" name="Google Shape;326;p8: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19</a:t>
            </a:fld>
            <a:endParaRPr dirty="0">
              <a:latin typeface="Verdana"/>
              <a:ea typeface="Verdana"/>
              <a:cs typeface="Verdana"/>
              <a:sym typeface="Verdana"/>
            </a:endParaRPr>
          </a:p>
        </p:txBody>
      </p:sp>
    </p:spTree>
    <p:extLst>
      <p:ext uri="{BB962C8B-B14F-4D97-AF65-F5344CB8AC3E}">
        <p14:creationId xmlns:p14="http://schemas.microsoft.com/office/powerpoint/2010/main" val="1886976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f23206f9bc_0_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f23206f9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dirty="0">
                <a:solidFill>
                  <a:srgbClr val="4472C4"/>
                </a:solidFill>
                <a:latin typeface="Verdana"/>
                <a:ea typeface="Verdana"/>
                <a:cs typeface="Verdana"/>
                <a:sym typeface="Verdana"/>
              </a:rPr>
              <a:t>Pray</a:t>
            </a:r>
            <a:r>
              <a:rPr lang="en" sz="1200" b="1" dirty="0">
                <a:solidFill>
                  <a:schemeClr val="dk1"/>
                </a:solidFill>
                <a:latin typeface="Verdana"/>
                <a:ea typeface="Verdana"/>
                <a:cs typeface="Verdana"/>
                <a:sym typeface="Verdana"/>
              </a:rPr>
              <a:t> </a:t>
            </a:r>
            <a:endParaRPr sz="1200"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200"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Verdana"/>
                <a:ea typeface="Verdana"/>
                <a:cs typeface="Verdana"/>
                <a:sym typeface="Verdana"/>
              </a:rPr>
              <a:t>Pray for the class. You may want to thank the Lord for the opportunity to learn.</a:t>
            </a:r>
            <a:endParaRPr sz="1200" dirty="0">
              <a:solidFill>
                <a:schemeClr val="dk1"/>
              </a:solidFill>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 sz="1200" b="1" dirty="0">
                <a:solidFill>
                  <a:srgbClr val="4472C4"/>
                </a:solidFill>
                <a:latin typeface="Verdana"/>
                <a:ea typeface="Verdana"/>
                <a:cs typeface="Verdana"/>
                <a:sym typeface="Verdana"/>
              </a:rPr>
              <a:t>Check Homework and Review</a:t>
            </a:r>
            <a:endParaRPr sz="1200" dirty="0">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 sz="1200" b="1" dirty="0">
                <a:solidFill>
                  <a:schemeClr val="dk1"/>
                </a:solidFill>
                <a:latin typeface="Verdana"/>
                <a:ea typeface="Verdana"/>
                <a:cs typeface="Verdana"/>
                <a:sym typeface="Verdana"/>
              </a:rPr>
              <a:t> </a:t>
            </a:r>
            <a:endParaRPr sz="1200"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Verdana"/>
                <a:ea typeface="Verdana"/>
                <a:cs typeface="Verdana"/>
                <a:sym typeface="Verdana"/>
              </a:rPr>
              <a:t>Ask each student to read aloud or recite their homework from the last class. Check written work.</a:t>
            </a:r>
            <a:endParaRPr sz="1200"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endParaRPr sz="1200"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Verdana"/>
                <a:ea typeface="Verdana"/>
                <a:cs typeface="Verdana"/>
                <a:sym typeface="Verdana"/>
              </a:rPr>
              <a:t>Review the main points of the previous lesson and ask if there are any questions.</a:t>
            </a:r>
            <a:endParaRPr sz="1200" dirty="0">
              <a:latin typeface="Verdana"/>
              <a:ea typeface="Verdana"/>
              <a:cs typeface="Verdana"/>
              <a:sym typeface="Verdana"/>
            </a:endParaRPr>
          </a:p>
        </p:txBody>
      </p:sp>
      <p:sp>
        <p:nvSpPr>
          <p:cNvPr id="2" name="Google Shape;92;p3:notes">
            <a:extLst>
              <a:ext uri="{FF2B5EF4-FFF2-40B4-BE49-F238E27FC236}">
                <a16:creationId xmlns:a16="http://schemas.microsoft.com/office/drawing/2014/main" id="{0962801F-150C-5DF0-EE9F-3473BB18F9D8}"/>
              </a:ext>
            </a:extLst>
          </p:cNvPr>
          <p:cNvSpPr txBox="1">
            <a:spLocks/>
          </p:cNvSpPr>
          <p:nvPr/>
        </p:nvSpPr>
        <p:spPr>
          <a:xfrm>
            <a:off x="0" y="8685213"/>
            <a:ext cx="3352800" cy="458787"/>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1400"/>
              <a:buFont typeface="Arial"/>
              <a:buNone/>
            </a:pPr>
            <a:r>
              <a:rPr lang="en-US">
                <a:solidFill>
                  <a:srgbClr val="000000"/>
                </a:solidFill>
                <a:latin typeface="Verdana"/>
                <a:ea typeface="Verdana"/>
                <a:cs typeface="Verdana"/>
                <a:sym typeface="Verdana"/>
              </a:rPr>
              <a:t>©2021-2024 Light of the World Learning</a:t>
            </a:r>
            <a:endParaRPr lang="en-US" dirty="0"/>
          </a:p>
        </p:txBody>
      </p:sp>
    </p:spTree>
    <p:extLst>
      <p:ext uri="{BB962C8B-B14F-4D97-AF65-F5344CB8AC3E}">
        <p14:creationId xmlns:p14="http://schemas.microsoft.com/office/powerpoint/2010/main" val="1821872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2K. Grammar</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b="1" dirty="0">
                <a:latin typeface="Verdana"/>
                <a:ea typeface="Verdana"/>
                <a:cs typeface="Verdana"/>
                <a:sym typeface="Verdana"/>
              </a:rPr>
              <a:t>Irregular simple past verbs</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Clr>
                <a:schemeClr val="dk1"/>
              </a:buClr>
              <a:buSzPts val="1100"/>
              <a:buFont typeface="Arial"/>
              <a:buNone/>
            </a:pPr>
            <a:endParaRPr b="1"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dirty="0">
                <a:latin typeface="Verdana"/>
                <a:ea typeface="Verdana"/>
                <a:cs typeface="Verdana"/>
                <a:sym typeface="Verdana"/>
              </a:rPr>
              <a:t>Note: Irregular verbs do not add -ed to the end in the past tense. They have different forms and need to be memorized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latin typeface="Verdana"/>
                <a:ea typeface="Verdana"/>
                <a:cs typeface="Verdana"/>
                <a:sym typeface="Verdana"/>
              </a:rPr>
              <a:t>Model, Repeat, and Solo the pronunciation of all forms shown on the chart. Then have students make their own sentences for 2-5. Answers will vary but should use the irregular past tense verbs.</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335" name="Google Shape;335;p9:notes"/>
          <p:cNvSpPr txBox="1">
            <a:spLocks noGrp="1"/>
          </p:cNvSpPr>
          <p:nvPr>
            <p:ph type="ftr" idx="11"/>
          </p:nvPr>
        </p:nvSpPr>
        <p:spPr>
          <a:xfrm>
            <a:off x="0" y="8685215"/>
            <a:ext cx="34290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©2021-2024 Light of the World Learning</a:t>
            </a:r>
            <a:endParaRPr dirty="0"/>
          </a:p>
        </p:txBody>
      </p:sp>
      <p:sp>
        <p:nvSpPr>
          <p:cNvPr id="336" name="Google Shape;336;p9: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20</a:t>
            </a:fld>
            <a:endParaRPr dirty="0">
              <a:latin typeface="Verdana"/>
              <a:ea typeface="Verdana"/>
              <a:cs typeface="Verdana"/>
              <a:sym typeface="Verdana"/>
            </a:endParaRPr>
          </a:p>
        </p:txBody>
      </p:sp>
    </p:spTree>
    <p:extLst>
      <p:ext uri="{BB962C8B-B14F-4D97-AF65-F5344CB8AC3E}">
        <p14:creationId xmlns:p14="http://schemas.microsoft.com/office/powerpoint/2010/main" val="2100788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2L. Grammar</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Clr>
                <a:schemeClr val="dk1"/>
              </a:buClr>
              <a:buSzPts val="1100"/>
              <a:buFont typeface="Arial"/>
              <a:buNone/>
            </a:pPr>
            <a:endParaRPr b="1" dirty="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b="1" dirty="0">
                <a:latin typeface="Verdana"/>
                <a:ea typeface="Verdana"/>
                <a:cs typeface="Verdana"/>
                <a:sym typeface="Verdana"/>
              </a:rPr>
              <a:t>Irregular simple past verbs</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100"/>
              <a:buFont typeface="Arial"/>
              <a:buNone/>
            </a:pPr>
            <a:endParaRPr b="1" dirty="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dirty="0">
                <a:latin typeface="Verdana"/>
                <a:ea typeface="Verdana"/>
                <a:cs typeface="Verdana"/>
                <a:sym typeface="Verdana"/>
              </a:rPr>
              <a:t>Note: Irregular verbs do not add -ed to the end in the past tense. They have different forms and need to be memorized</a:t>
            </a:r>
            <a:endParaRPr dirty="0">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endParaRPr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latin typeface="Verdana"/>
                <a:ea typeface="Verdana"/>
                <a:cs typeface="Verdana"/>
                <a:sym typeface="Verdana"/>
              </a:rPr>
              <a:t>Model, Repeat, and Solo the pronunciation of all forms shown on the chart. Then have students make their own sentences for 7-10. Answers will vary but should use the irregular past tense verbs.</a:t>
            </a:r>
          </a:p>
          <a:p>
            <a:pPr marL="0" lvl="0" indent="0" algn="l" rtl="0">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345" name="Google Shape;345;p10:notes"/>
          <p:cNvSpPr txBox="1">
            <a:spLocks noGrp="1"/>
          </p:cNvSpPr>
          <p:nvPr>
            <p:ph type="ftr" idx="11"/>
          </p:nvPr>
        </p:nvSpPr>
        <p:spPr>
          <a:xfrm>
            <a:off x="0" y="8685215"/>
            <a:ext cx="3605048"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©2021-2024 Light of the World Learning</a:t>
            </a:r>
            <a:endParaRPr dirty="0"/>
          </a:p>
        </p:txBody>
      </p:sp>
      <p:sp>
        <p:nvSpPr>
          <p:cNvPr id="346" name="Google Shape;346;p10: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21</a:t>
            </a:fld>
            <a:endParaRPr dirty="0">
              <a:latin typeface="Verdana"/>
              <a:ea typeface="Verdana"/>
              <a:cs typeface="Verdana"/>
              <a:sym typeface="Verdana"/>
            </a:endParaRPr>
          </a:p>
        </p:txBody>
      </p:sp>
    </p:spTree>
    <p:extLst>
      <p:ext uri="{BB962C8B-B14F-4D97-AF65-F5344CB8AC3E}">
        <p14:creationId xmlns:p14="http://schemas.microsoft.com/office/powerpoint/2010/main" val="2405510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2M. Grammar</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b="1" dirty="0">
                <a:latin typeface="Verdana"/>
                <a:ea typeface="Verdana"/>
                <a:cs typeface="Verdana"/>
                <a:sym typeface="Verdana"/>
              </a:rPr>
              <a:t>Apologizing</a:t>
            </a:r>
          </a:p>
          <a:p>
            <a:pPr marL="0" lvl="0" indent="0" algn="l" rtl="0">
              <a:lnSpc>
                <a:spcPct val="100000"/>
              </a:lnSpc>
              <a:spcBef>
                <a:spcPts val="0"/>
              </a:spcBef>
              <a:spcAft>
                <a:spcPts val="0"/>
              </a:spcAft>
              <a:buClr>
                <a:schemeClr val="dk1"/>
              </a:buClr>
              <a:buSzPts val="1100"/>
              <a:buFont typeface="Arial"/>
              <a:buNone/>
            </a:pPr>
            <a:endParaRPr lang="en-US" b="1"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b="0" dirty="0">
                <a:latin typeface="Verdana"/>
                <a:ea typeface="Verdana"/>
                <a:cs typeface="Verdana"/>
                <a:sym typeface="Verdana"/>
              </a:rPr>
              <a:t>When we do something wrong we need to apologize. This chart shows the steps of a basic apology.</a:t>
            </a:r>
            <a:endParaRPr b="0"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Model, Repeat, and Solo all forms shown on the chart. Then have students fill in the blanks for B and C using their own words. </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Answers will vary, but should contain a confession and promise.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291" name="Google Shape;291;p8:notes"/>
          <p:cNvSpPr txBox="1">
            <a:spLocks noGrp="1"/>
          </p:cNvSpPr>
          <p:nvPr>
            <p:ph type="ftr" idx="11"/>
          </p:nvPr>
        </p:nvSpPr>
        <p:spPr>
          <a:xfrm>
            <a:off x="0" y="8685215"/>
            <a:ext cx="3520966"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©2021-2024 Light of the World Learning</a:t>
            </a:r>
            <a:endParaRPr dirty="0"/>
          </a:p>
        </p:txBody>
      </p:sp>
      <p:sp>
        <p:nvSpPr>
          <p:cNvPr id="292" name="Google Shape;292;p8: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22</a:t>
            </a:fld>
            <a:endParaRPr>
              <a:latin typeface="Verdana"/>
              <a:ea typeface="Verdana"/>
              <a:cs typeface="Verdana"/>
              <a:sym typeface="Verdana"/>
            </a:endParaRPr>
          </a:p>
        </p:txBody>
      </p:sp>
    </p:spTree>
    <p:extLst>
      <p:ext uri="{BB962C8B-B14F-4D97-AF65-F5344CB8AC3E}">
        <p14:creationId xmlns:p14="http://schemas.microsoft.com/office/powerpoint/2010/main" val="4233049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2N. Grammar</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15000"/>
              </a:lnSpc>
              <a:spcBef>
                <a:spcPts val="0"/>
              </a:spcBef>
              <a:spcAft>
                <a:spcPts val="0"/>
              </a:spcAft>
              <a:buNone/>
            </a:pPr>
            <a:r>
              <a:rPr lang="en-US" dirty="0">
                <a:solidFill>
                  <a:srgbClr val="2D2D2D"/>
                </a:solidFill>
                <a:highlight>
                  <a:srgbClr val="FFFFFF"/>
                </a:highlight>
                <a:latin typeface="Verdana" panose="020B0604030504040204" pitchFamily="34" charset="0"/>
                <a:ea typeface="Verdana" panose="020B0604030504040204" pitchFamily="34" charset="0"/>
                <a:cs typeface="Verdana" panose="020B0604030504040204" pitchFamily="34" charset="0"/>
                <a:sym typeface="Arial"/>
              </a:rPr>
              <a:t>Accepting Apologies.</a:t>
            </a:r>
            <a:endParaRPr dirty="0">
              <a:solidFill>
                <a:srgbClr val="2D2D2D"/>
              </a:solidFill>
              <a:highlight>
                <a:srgbClr val="FFFFFF"/>
              </a:highlight>
              <a:latin typeface="Verdana" panose="020B0604030504040204" pitchFamily="34" charset="0"/>
              <a:ea typeface="Verdana" panose="020B0604030504040204" pitchFamily="34" charset="0"/>
              <a:cs typeface="Verdana" panose="020B0604030504040204" pitchFamily="34" charset="0"/>
              <a:sym typeface="Arial"/>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b="0" dirty="0">
                <a:latin typeface="Verdana"/>
                <a:ea typeface="Verdana"/>
                <a:cs typeface="Verdana"/>
                <a:sym typeface="Verdana"/>
              </a:rPr>
              <a:t>When someone apologizes we need to forgive them. This chart shows the basic steps of accepting an apology.</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Model, Repeat, and Solo all forms shown on the chart. Then practice the conversation with person A apologizing and person B forgiving. Answers will vary.</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291" name="Google Shape;291;p8:notes"/>
          <p:cNvSpPr txBox="1">
            <a:spLocks noGrp="1"/>
          </p:cNvSpPr>
          <p:nvPr>
            <p:ph type="ftr" idx="11"/>
          </p:nvPr>
        </p:nvSpPr>
        <p:spPr>
          <a:xfrm>
            <a:off x="0" y="8685215"/>
            <a:ext cx="34290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©2021-2024 Light of the World Learning</a:t>
            </a:r>
            <a:endParaRPr dirty="0"/>
          </a:p>
        </p:txBody>
      </p:sp>
      <p:sp>
        <p:nvSpPr>
          <p:cNvPr id="292" name="Google Shape;292;p8: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23</a:t>
            </a:fld>
            <a:endParaRPr>
              <a:latin typeface="Verdana"/>
              <a:ea typeface="Verdana"/>
              <a:cs typeface="Verdana"/>
              <a:sym typeface="Verdana"/>
            </a:endParaRPr>
          </a:p>
        </p:txBody>
      </p:sp>
    </p:spTree>
    <p:extLst>
      <p:ext uri="{BB962C8B-B14F-4D97-AF65-F5344CB8AC3E}">
        <p14:creationId xmlns:p14="http://schemas.microsoft.com/office/powerpoint/2010/main" val="990223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11: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2O. Grammar</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b="1" dirty="0">
                <a:latin typeface="Verdana"/>
                <a:ea typeface="Verdana"/>
                <a:cs typeface="Verdana"/>
                <a:sym typeface="Verdana"/>
              </a:rPr>
              <a:t>Irregular simple past verbs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b="1"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dirty="0">
                <a:latin typeface="Verdana"/>
                <a:ea typeface="Verdana"/>
                <a:cs typeface="Verdana"/>
                <a:sym typeface="Verdana"/>
              </a:rPr>
              <a:t>Irregular verbs do not form the simple past tense by adding -ed to the end. There is no pattern to form irregular simple past tense verbs. They just need to be memorized. Note that the word “read” is spelled the same in the present and past but pronounced differently.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Verdana"/>
                <a:ea typeface="Verdana"/>
                <a:cs typeface="Verdana"/>
                <a:sym typeface="Verdana"/>
              </a:rPr>
              <a:t>Model, Repeat, and Solo the pronunciation of all forms shown on the chart. Then ask students to fill in past tense sentences about what they did last week. Answers will vary but should use the irregular past tense verbs.</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322" name="Google Shape;322;p11: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24</a:t>
            </a:fld>
            <a:endParaRPr>
              <a:latin typeface="Verdana"/>
              <a:ea typeface="Verdana"/>
              <a:cs typeface="Verdana"/>
              <a:sym typeface="Verdana"/>
            </a:endParaRPr>
          </a:p>
        </p:txBody>
      </p:sp>
      <p:sp>
        <p:nvSpPr>
          <p:cNvPr id="2" name="Google Shape;102;p3:notes">
            <a:extLst>
              <a:ext uri="{FF2B5EF4-FFF2-40B4-BE49-F238E27FC236}">
                <a16:creationId xmlns:a16="http://schemas.microsoft.com/office/drawing/2014/main" id="{CC4F23A0-7FF2-FB31-26B2-0C7EA191E1EC}"/>
              </a:ext>
            </a:extLst>
          </p:cNvPr>
          <p:cNvSpPr txBox="1">
            <a:spLocks/>
          </p:cNvSpPr>
          <p:nvPr/>
        </p:nvSpPr>
        <p:spPr>
          <a:xfrm>
            <a:off x="-1" y="8685213"/>
            <a:ext cx="3678621" cy="458787"/>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r>
              <a:rPr lang="en-US" dirty="0"/>
              <a:t>©2020-2024 Light of the World Learning</a:t>
            </a:r>
          </a:p>
        </p:txBody>
      </p:sp>
    </p:spTree>
    <p:extLst>
      <p:ext uri="{BB962C8B-B14F-4D97-AF65-F5344CB8AC3E}">
        <p14:creationId xmlns:p14="http://schemas.microsoft.com/office/powerpoint/2010/main" val="1441456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2: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2P. Grammar</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b="1" dirty="0">
                <a:latin typeface="Verdana"/>
                <a:ea typeface="Verdana"/>
                <a:cs typeface="Verdana"/>
                <a:sym typeface="Verdana"/>
              </a:rPr>
              <a:t>Irregular simple past verbs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b="1" dirty="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dirty="0">
                <a:latin typeface="Verdana"/>
                <a:ea typeface="Verdana"/>
                <a:cs typeface="Verdana"/>
                <a:sym typeface="Verdana"/>
              </a:rPr>
              <a:t>Irregular verbs do not form the simple past tense by adding -ed to the end. There is no pattern to form irregular simple past tense verbs. They just need to be memorized.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Model, Repeat, and Solo the pronunciation of all forms shown on the chart. Then ask students to fill in past tense sentences about what they did last month. Answers will vary but should use the irregular past tense verbs.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332" name="Google Shape;332;p12: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25</a:t>
            </a:fld>
            <a:endParaRPr>
              <a:latin typeface="Verdana"/>
              <a:ea typeface="Verdana"/>
              <a:cs typeface="Verdana"/>
              <a:sym typeface="Verdana"/>
            </a:endParaRPr>
          </a:p>
        </p:txBody>
      </p:sp>
      <p:sp>
        <p:nvSpPr>
          <p:cNvPr id="2" name="Google Shape;102;p3:notes">
            <a:extLst>
              <a:ext uri="{FF2B5EF4-FFF2-40B4-BE49-F238E27FC236}">
                <a16:creationId xmlns:a16="http://schemas.microsoft.com/office/drawing/2014/main" id="{55D92E6F-82E3-38EE-3399-7642484D14FB}"/>
              </a:ext>
            </a:extLst>
          </p:cNvPr>
          <p:cNvSpPr txBox="1">
            <a:spLocks/>
          </p:cNvSpPr>
          <p:nvPr/>
        </p:nvSpPr>
        <p:spPr>
          <a:xfrm>
            <a:off x="-1" y="8685213"/>
            <a:ext cx="3678621" cy="458787"/>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r>
              <a:rPr lang="en-US" dirty="0"/>
              <a:t>©2020-2024 Light of the World Learning</a:t>
            </a:r>
          </a:p>
        </p:txBody>
      </p:sp>
    </p:spTree>
    <p:extLst>
      <p:ext uri="{BB962C8B-B14F-4D97-AF65-F5344CB8AC3E}">
        <p14:creationId xmlns:p14="http://schemas.microsoft.com/office/powerpoint/2010/main" val="1670985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chemeClr val="accent5"/>
                </a:solidFill>
                <a:latin typeface="Verdana"/>
                <a:ea typeface="Verdana"/>
                <a:cs typeface="Verdana"/>
                <a:sym typeface="Verdana"/>
              </a:rPr>
              <a:t>2Q. Vocabulary and Grammar</a:t>
            </a:r>
            <a:endParaRPr dirty="0">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00000"/>
              </a:lnSpc>
              <a:spcBef>
                <a:spcPts val="0"/>
              </a:spcBef>
              <a:spcAft>
                <a:spcPts val="0"/>
              </a:spcAft>
              <a:buClr>
                <a:srgbClr val="000000"/>
              </a:buClr>
              <a:buSzPts val="1400"/>
              <a:buFont typeface="Arial"/>
              <a:buNone/>
            </a:pPr>
            <a:endParaRPr sz="1200" b="1" i="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chemeClr val="tx1"/>
                </a:solidFill>
                <a:latin typeface="Verdana"/>
                <a:ea typeface="Verdana"/>
                <a:cs typeface="Verdana"/>
                <a:sym typeface="Verdana"/>
              </a:rPr>
              <a:t>Note: </a:t>
            </a:r>
            <a:endParaRPr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latin typeface="Verdana"/>
                <a:ea typeface="Verdana"/>
                <a:cs typeface="Verdana"/>
                <a:sym typeface="Verdana"/>
              </a:rPr>
              <a:t>It is easy to confuse the adjectives and various noun forms used with religions. </a:t>
            </a:r>
            <a:r>
              <a:rPr lang="en-US" dirty="0">
                <a:latin typeface="Verdana"/>
                <a:ea typeface="Verdana"/>
                <a:cs typeface="Verdana"/>
                <a:sym typeface="Verdana"/>
              </a:rPr>
              <a:t>The adjective “Muslim” usually refers to people (They are a Muslim family.); the adjective “Islamic” usually refers to a thing (I like Islamic art). All forms start with a capital letter.</a:t>
            </a:r>
          </a:p>
          <a:p>
            <a:pPr marL="0" marR="0" lvl="0" indent="0" algn="l" rtl="0">
              <a:lnSpc>
                <a:spcPct val="100000"/>
              </a:lnSpc>
              <a:spcBef>
                <a:spcPts val="0"/>
              </a:spcBef>
              <a:spcAft>
                <a:spcPts val="0"/>
              </a:spcAft>
              <a:buClr>
                <a:srgbClr val="000000"/>
              </a:buClr>
              <a:buSzPts val="1400"/>
              <a:buFont typeface="Arial"/>
              <a:buNone/>
            </a:pPr>
            <a:endParaRPr lang="en-US"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dirty="0">
                <a:latin typeface="Verdana"/>
                <a:ea typeface="Verdana"/>
                <a:cs typeface="Verdana"/>
                <a:sym typeface="Verdana"/>
              </a:rPr>
              <a:t>Model, Repeat, and Solo all forms on the chart. Then ask students to fill in the blanks by saying the correct forms in the sentences below the chart.</a:t>
            </a:r>
          </a:p>
          <a:p>
            <a:pPr marL="0" marR="0" lvl="0" indent="0" algn="l" rtl="0">
              <a:lnSpc>
                <a:spcPct val="100000"/>
              </a:lnSpc>
              <a:spcBef>
                <a:spcPts val="0"/>
              </a:spcBef>
              <a:spcAft>
                <a:spcPts val="0"/>
              </a:spcAft>
              <a:buClr>
                <a:srgbClr val="000000"/>
              </a:buClr>
              <a:buSzPts val="1400"/>
              <a:buFont typeface="Arial"/>
              <a:buNone/>
            </a:pPr>
            <a:endParaRPr lang="en-US"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b="1" dirty="0">
                <a:latin typeface="Verdana"/>
                <a:ea typeface="Verdana"/>
                <a:cs typeface="Verdana"/>
                <a:sym typeface="Verdana"/>
              </a:rPr>
              <a:t>Answers:</a:t>
            </a:r>
          </a:p>
          <a:p>
            <a:pPr marL="0" marR="0" lvl="0" indent="0" algn="l" rtl="0">
              <a:lnSpc>
                <a:spcPct val="100000"/>
              </a:lnSpc>
              <a:spcBef>
                <a:spcPts val="0"/>
              </a:spcBef>
              <a:spcAft>
                <a:spcPts val="0"/>
              </a:spcAft>
              <a:buClr>
                <a:srgbClr val="000000"/>
              </a:buClr>
              <a:buSzPts val="1400"/>
              <a:buFont typeface="Arial"/>
              <a:buNone/>
            </a:pPr>
            <a:r>
              <a:rPr lang="en-US" dirty="0">
                <a:latin typeface="Verdana"/>
                <a:ea typeface="Verdana"/>
                <a:cs typeface="Verdana"/>
                <a:sym typeface="Verdana"/>
              </a:rPr>
              <a:t>He practices (Noun for a Religion). He is a (Noun for a Person). He celebrates (Adjective) holidays.</a:t>
            </a: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388" name="Google Shape;388;p8: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Verdana"/>
                <a:ea typeface="Verdana"/>
                <a:cs typeface="Verdana"/>
                <a:sym typeface="Verdana"/>
              </a:rPr>
              <a:t>26</a:t>
            </a:fld>
            <a:endParaRPr sz="1200" b="0" i="0" u="none" strike="noStrike" cap="none">
              <a:solidFill>
                <a:schemeClr val="dk1"/>
              </a:solidFill>
              <a:latin typeface="Verdana"/>
              <a:ea typeface="Verdana"/>
              <a:cs typeface="Verdana"/>
              <a:sym typeface="Verdana"/>
            </a:endParaRPr>
          </a:p>
        </p:txBody>
      </p:sp>
      <p:sp>
        <p:nvSpPr>
          <p:cNvPr id="2" name="Google Shape;330;p4:notes">
            <a:extLst>
              <a:ext uri="{FF2B5EF4-FFF2-40B4-BE49-F238E27FC236}">
                <a16:creationId xmlns:a16="http://schemas.microsoft.com/office/drawing/2014/main" id="{593E57B1-531B-0543-9320-671ECAE18732}"/>
              </a:ext>
            </a:extLst>
          </p:cNvPr>
          <p:cNvSpPr txBox="1">
            <a:spLocks noGrp="1"/>
          </p:cNvSpPr>
          <p:nvPr>
            <p:ph type="ftr" idx="11"/>
          </p:nvPr>
        </p:nvSpPr>
        <p:spPr>
          <a:xfrm>
            <a:off x="0" y="8685215"/>
            <a:ext cx="34290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©2020-2024 Light of the World Learning</a:t>
            </a:r>
            <a:endParaRPr dirty="0"/>
          </a:p>
        </p:txBody>
      </p:sp>
    </p:spTree>
    <p:extLst>
      <p:ext uri="{BB962C8B-B14F-4D97-AF65-F5344CB8AC3E}">
        <p14:creationId xmlns:p14="http://schemas.microsoft.com/office/powerpoint/2010/main" val="4026643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2R. Grammar – Count and Noncount nouns</a:t>
            </a: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b="1" dirty="0">
                <a:latin typeface="Verdana"/>
                <a:ea typeface="Verdana"/>
                <a:cs typeface="Verdana"/>
                <a:sym typeface="Verdana"/>
              </a:rPr>
              <a:t>Note: </a:t>
            </a:r>
            <a:r>
              <a:rPr lang="en-US" dirty="0">
                <a:latin typeface="Verdana"/>
                <a:ea typeface="Verdana"/>
                <a:cs typeface="Verdana"/>
                <a:sym typeface="Verdana"/>
              </a:rPr>
              <a:t>A noun is the word for a person, place, idea, or thing. Nouns can be divided into “count” and “noncount” categories, also known as “countable” or “noncountable.” Count nouns can be easily counted and </a:t>
            </a:r>
            <a:r>
              <a:rPr lang="en-US" b="0" i="0" dirty="0">
                <a:solidFill>
                  <a:srgbClr val="333333"/>
                </a:solidFill>
                <a:latin typeface="Verdana"/>
                <a:ea typeface="Verdana"/>
                <a:cs typeface="Verdana"/>
                <a:sym typeface="Verdana"/>
              </a:rPr>
              <a:t>can be either singular or plural. For example, </a:t>
            </a:r>
            <a:r>
              <a:rPr lang="en-US" b="1" i="0" dirty="0">
                <a:solidFill>
                  <a:srgbClr val="333333"/>
                </a:solidFill>
                <a:latin typeface="Verdana"/>
                <a:ea typeface="Verdana"/>
                <a:cs typeface="Verdana"/>
                <a:sym typeface="Verdana"/>
              </a:rPr>
              <a:t>one chair, two chairs</a:t>
            </a:r>
            <a:r>
              <a:rPr lang="en-US" b="0" i="0" dirty="0">
                <a:solidFill>
                  <a:srgbClr val="333333"/>
                </a:solidFill>
                <a:latin typeface="Verdana"/>
                <a:ea typeface="Verdana"/>
                <a:cs typeface="Verdana"/>
                <a:sym typeface="Verdana"/>
              </a:rPr>
              <a:t>.</a:t>
            </a:r>
            <a:r>
              <a:rPr lang="en-US" b="1" i="0" dirty="0">
                <a:solidFill>
                  <a:srgbClr val="333333"/>
                </a:solidFill>
                <a:latin typeface="Verdana"/>
                <a:ea typeface="Verdana"/>
                <a:cs typeface="Verdana"/>
                <a:sym typeface="Verdana"/>
              </a:rPr>
              <a:t> </a:t>
            </a:r>
            <a:r>
              <a:rPr lang="en-US" dirty="0">
                <a:latin typeface="Verdana"/>
                <a:ea typeface="Verdana"/>
                <a:cs typeface="Verdana"/>
                <a:sym typeface="Verdana"/>
              </a:rPr>
              <a:t>Noncount nouns cannot be easily counted and are not used in the plural form. </a:t>
            </a:r>
            <a:r>
              <a:rPr lang="en-US" b="0" i="0" dirty="0">
                <a:solidFill>
                  <a:srgbClr val="333333"/>
                </a:solidFill>
                <a:latin typeface="Verdana"/>
                <a:ea typeface="Verdana"/>
                <a:cs typeface="Verdana"/>
                <a:sym typeface="Verdana"/>
              </a:rPr>
              <a:t>We instead use a container (</a:t>
            </a:r>
            <a:r>
              <a:rPr lang="en-US" b="1" i="0" dirty="0">
                <a:solidFill>
                  <a:srgbClr val="333333"/>
                </a:solidFill>
                <a:latin typeface="Verdana"/>
                <a:ea typeface="Verdana"/>
                <a:cs typeface="Verdana"/>
                <a:sym typeface="Verdana"/>
              </a:rPr>
              <a:t>one bucket of sand</a:t>
            </a:r>
            <a:r>
              <a:rPr lang="en-US" b="0" i="0" dirty="0">
                <a:solidFill>
                  <a:srgbClr val="333333"/>
                </a:solidFill>
                <a:latin typeface="Verdana"/>
                <a:ea typeface="Verdana"/>
                <a:cs typeface="Verdana"/>
                <a:sym typeface="Verdana"/>
              </a:rPr>
              <a:t>) or general quantifier (</a:t>
            </a:r>
            <a:r>
              <a:rPr lang="en-US" b="1" i="0" dirty="0">
                <a:solidFill>
                  <a:srgbClr val="333333"/>
                </a:solidFill>
                <a:latin typeface="Verdana"/>
                <a:ea typeface="Verdana"/>
                <a:cs typeface="Verdana"/>
                <a:sym typeface="Verdana"/>
              </a:rPr>
              <a:t>a little sand, a lot of sand</a:t>
            </a:r>
            <a:r>
              <a:rPr lang="en-US" b="0" i="0" dirty="0">
                <a:solidFill>
                  <a:srgbClr val="333333"/>
                </a:solidFill>
                <a:latin typeface="Verdana"/>
                <a:ea typeface="Verdana"/>
                <a:cs typeface="Verdana"/>
                <a:sym typeface="Verdana"/>
              </a:rPr>
              <a:t>) to describe the amount of noncount nouns. </a:t>
            </a:r>
            <a:r>
              <a:rPr lang="en-US" dirty="0">
                <a:effectLst/>
              </a:rPr>
              <a:t>A few countable nouns only have a plural form ending in S. Here are a few examples:</a:t>
            </a:r>
          </a:p>
          <a:p>
            <a:pPr algn="l">
              <a:buFont typeface="Arial" panose="020B0604020202020204" pitchFamily="34" charset="0"/>
              <a:buChar char="•"/>
            </a:pPr>
            <a:r>
              <a:rPr lang="en-US" dirty="0">
                <a:solidFill>
                  <a:srgbClr val="000000"/>
                </a:solidFill>
                <a:effectLst/>
              </a:rPr>
              <a:t>scissors</a:t>
            </a:r>
          </a:p>
          <a:p>
            <a:pPr algn="l">
              <a:buFont typeface="Arial" panose="020B0604020202020204" pitchFamily="34" charset="0"/>
              <a:buChar char="•"/>
            </a:pPr>
            <a:r>
              <a:rPr lang="en-US" dirty="0">
                <a:solidFill>
                  <a:srgbClr val="000000"/>
                </a:solidFill>
                <a:effectLst/>
              </a:rPr>
              <a:t>clothes</a:t>
            </a:r>
          </a:p>
          <a:p>
            <a:pPr algn="l">
              <a:buFont typeface="Arial" panose="020B0604020202020204" pitchFamily="34" charset="0"/>
              <a:buChar char="•"/>
            </a:pPr>
            <a:r>
              <a:rPr lang="en-US" dirty="0">
                <a:solidFill>
                  <a:srgbClr val="000000"/>
                </a:solidFill>
                <a:effectLst/>
              </a:rPr>
              <a:t>pants</a:t>
            </a:r>
          </a:p>
          <a:p>
            <a:pPr algn="l">
              <a:buFont typeface="Arial" panose="020B0604020202020204" pitchFamily="34" charset="0"/>
              <a:buChar char="•"/>
            </a:pPr>
            <a:r>
              <a:rPr lang="en-US" dirty="0">
                <a:solidFill>
                  <a:srgbClr val="000000"/>
                </a:solidFill>
                <a:effectLst/>
              </a:rPr>
              <a:t>jeans</a:t>
            </a:r>
          </a:p>
          <a:p>
            <a:pPr algn="l">
              <a:buFont typeface="Arial" panose="020B0604020202020204" pitchFamily="34" charset="0"/>
              <a:buChar char="•"/>
            </a:pPr>
            <a:r>
              <a:rPr lang="en-US" dirty="0">
                <a:solidFill>
                  <a:srgbClr val="000000"/>
                </a:solidFill>
                <a:effectLst/>
              </a:rPr>
              <a:t>shorts</a:t>
            </a:r>
          </a:p>
          <a:p>
            <a:pPr algn="l">
              <a:buFont typeface="Arial" panose="020B0604020202020204" pitchFamily="34" charset="0"/>
              <a:buChar char="•"/>
            </a:pPr>
            <a:r>
              <a:rPr lang="en-US" dirty="0">
                <a:solidFill>
                  <a:srgbClr val="000000"/>
                </a:solidFill>
                <a:effectLst/>
              </a:rPr>
              <a:t>pajamas</a:t>
            </a:r>
          </a:p>
          <a:p>
            <a:pPr algn="l">
              <a:buFont typeface="Arial" panose="020B0604020202020204" pitchFamily="34" charset="0"/>
              <a:buChar char="•"/>
            </a:pPr>
            <a:endParaRPr lang="en-US" dirty="0">
              <a:solidFill>
                <a:srgbClr val="000000"/>
              </a:solidFill>
            </a:endParaRPr>
          </a:p>
          <a:p>
            <a:pPr algn="l"/>
            <a:r>
              <a:rPr lang="en-US" dirty="0">
                <a:solidFill>
                  <a:srgbClr val="000000"/>
                </a:solidFill>
                <a:effectLst/>
              </a:rPr>
              <a:t>We usually use “a pair of” or “some” with these words.</a:t>
            </a:r>
          </a:p>
          <a:p>
            <a:pPr marL="0" marR="0" lvl="0" indent="0" algn="l" rtl="0">
              <a:lnSpc>
                <a:spcPct val="100000"/>
              </a:lnSpc>
              <a:spcBef>
                <a:spcPts val="0"/>
              </a:spcBef>
              <a:spcAft>
                <a:spcPts val="0"/>
              </a:spcAft>
              <a:buClr>
                <a:schemeClr val="dk1"/>
              </a:buClr>
              <a:buSzPts val="1100"/>
              <a:buFont typeface="Arial"/>
              <a:buNone/>
            </a:pPr>
            <a:endParaRPr lang="en-US" b="0" i="0" dirty="0">
              <a:solidFill>
                <a:srgbClr val="333333"/>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b="1" i="0" dirty="0">
                <a:solidFill>
                  <a:srgbClr val="333333"/>
                </a:solidFill>
                <a:latin typeface="Verdana"/>
                <a:ea typeface="Verdana"/>
                <a:cs typeface="Verdana"/>
                <a:sym typeface="Verdana"/>
              </a:rPr>
              <a:t>Answers: </a:t>
            </a:r>
            <a:r>
              <a:rPr lang="en-US" b="0" i="0" dirty="0">
                <a:solidFill>
                  <a:srgbClr val="333333"/>
                </a:solidFill>
                <a:latin typeface="Verdana"/>
                <a:ea typeface="Verdana"/>
                <a:cs typeface="Verdana"/>
                <a:sym typeface="Verdana"/>
              </a:rPr>
              <a:t>A. NC, B. C, C. NC, D. NC, E. C, F. C, G. C, H. NC, I. C, J. NC</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Clr>
                <a:schemeClr val="dk1"/>
              </a:buClr>
              <a:buSzPts val="11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397" name="Google Shape;397;p9:notes"/>
          <p:cNvSpPr txBox="1">
            <a:spLocks noGrp="1"/>
          </p:cNvSpPr>
          <p:nvPr>
            <p:ph type="ftr" idx="11"/>
          </p:nvPr>
        </p:nvSpPr>
        <p:spPr>
          <a:xfrm>
            <a:off x="-1" y="8685215"/>
            <a:ext cx="3644721"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©2020-2024 Light of the World Learning</a:t>
            </a:r>
            <a:endParaRPr dirty="0"/>
          </a:p>
        </p:txBody>
      </p:sp>
      <p:sp>
        <p:nvSpPr>
          <p:cNvPr id="398" name="Google Shape;398;p9: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27</a:t>
            </a:fld>
            <a:endParaRPr>
              <a:latin typeface="Verdana"/>
              <a:ea typeface="Verdana"/>
              <a:cs typeface="Verdana"/>
              <a:sym typeface="Verdana"/>
            </a:endParaRPr>
          </a:p>
        </p:txBody>
      </p:sp>
    </p:spTree>
    <p:extLst>
      <p:ext uri="{BB962C8B-B14F-4D97-AF65-F5344CB8AC3E}">
        <p14:creationId xmlns:p14="http://schemas.microsoft.com/office/powerpoint/2010/main" val="4228205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2S. Grammar - Much/Little and Many/Few</a:t>
            </a: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b="1"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b="1" dirty="0">
                <a:latin typeface="Verdana"/>
                <a:ea typeface="Verdana"/>
                <a:cs typeface="Verdana"/>
                <a:sym typeface="Verdana"/>
              </a:rPr>
              <a:t>Note: </a:t>
            </a:r>
            <a:r>
              <a:rPr lang="en-US" dirty="0">
                <a:latin typeface="Verdana"/>
                <a:ea typeface="Verdana"/>
                <a:cs typeface="Verdana"/>
                <a:sym typeface="Verdana"/>
              </a:rPr>
              <a:t>Nouns (the words for a person, place, idea, or thing) can be divided into “count” and “noncount” categories. </a:t>
            </a:r>
          </a:p>
          <a:p>
            <a:pPr marL="0" marR="0" lvl="0" indent="0" algn="l" rtl="0">
              <a:lnSpc>
                <a:spcPct val="100000"/>
              </a:lnSpc>
              <a:spcBef>
                <a:spcPts val="0"/>
              </a:spcBef>
              <a:spcAft>
                <a:spcPts val="0"/>
              </a:spcAft>
              <a:buClr>
                <a:schemeClr val="dk1"/>
              </a:buClr>
              <a:buSzPts val="1100"/>
              <a:buFont typeface="Arial"/>
              <a:buNone/>
            </a:pPr>
            <a:endParaRPr lang="en-US"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dirty="0">
                <a:latin typeface="Verdana"/>
                <a:ea typeface="Verdana"/>
                <a:cs typeface="Verdana"/>
                <a:sym typeface="Verdana"/>
              </a:rPr>
              <a:t>Count nouns are nouns that can be counted from one to another number. </a:t>
            </a:r>
            <a:r>
              <a:rPr lang="en-US" b="0" i="0" dirty="0">
                <a:solidFill>
                  <a:srgbClr val="333333"/>
                </a:solidFill>
                <a:latin typeface="Verdana"/>
                <a:ea typeface="Verdana"/>
                <a:cs typeface="Verdana"/>
                <a:sym typeface="Verdana"/>
              </a:rPr>
              <a:t>Count nouns can be either singular or plural. We use </a:t>
            </a:r>
            <a:r>
              <a:rPr lang="en-US" b="1" i="0" dirty="0">
                <a:solidFill>
                  <a:srgbClr val="333333"/>
                </a:solidFill>
                <a:latin typeface="Verdana"/>
                <a:ea typeface="Verdana"/>
                <a:cs typeface="Verdana"/>
                <a:sym typeface="Verdana"/>
              </a:rPr>
              <a:t>many</a:t>
            </a:r>
            <a:r>
              <a:rPr lang="en-US" b="0" i="0" dirty="0">
                <a:solidFill>
                  <a:srgbClr val="333333"/>
                </a:solidFill>
                <a:latin typeface="Verdana"/>
                <a:ea typeface="Verdana"/>
                <a:cs typeface="Verdana"/>
                <a:sym typeface="Verdana"/>
              </a:rPr>
              <a:t> and </a:t>
            </a:r>
            <a:r>
              <a:rPr lang="en-US" b="1" i="0" dirty="0">
                <a:solidFill>
                  <a:srgbClr val="333333"/>
                </a:solidFill>
                <a:latin typeface="Verdana"/>
                <a:ea typeface="Verdana"/>
                <a:cs typeface="Verdana"/>
                <a:sym typeface="Verdana"/>
              </a:rPr>
              <a:t>few</a:t>
            </a:r>
            <a:r>
              <a:rPr lang="en-US" b="0" i="0" dirty="0">
                <a:solidFill>
                  <a:srgbClr val="333333"/>
                </a:solidFill>
                <a:latin typeface="Verdana"/>
                <a:ea typeface="Verdana"/>
                <a:cs typeface="Verdana"/>
                <a:sym typeface="Verdana"/>
              </a:rPr>
              <a:t> to describe count nouns.</a:t>
            </a:r>
          </a:p>
          <a:p>
            <a:pPr marL="0" marR="0" lvl="0" indent="0" algn="l" rtl="0">
              <a:lnSpc>
                <a:spcPct val="100000"/>
              </a:lnSpc>
              <a:spcBef>
                <a:spcPts val="0"/>
              </a:spcBef>
              <a:spcAft>
                <a:spcPts val="0"/>
              </a:spcAft>
              <a:buClr>
                <a:schemeClr val="dk1"/>
              </a:buClr>
              <a:buSzPts val="1100"/>
              <a:buFont typeface="Arial"/>
              <a:buNone/>
            </a:pPr>
            <a:endParaRPr lang="en-US" dirty="0">
              <a:solidFill>
                <a:srgbClr val="333333"/>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dirty="0">
                <a:latin typeface="Verdana"/>
                <a:ea typeface="Verdana"/>
                <a:cs typeface="Verdana"/>
                <a:sym typeface="Verdana"/>
              </a:rPr>
              <a:t>Noncount nouns cannot be counted or pluralized.</a:t>
            </a:r>
            <a:r>
              <a:rPr lang="en-US" b="0" i="0" dirty="0">
                <a:solidFill>
                  <a:srgbClr val="333333"/>
                </a:solidFill>
                <a:latin typeface="Verdana"/>
                <a:ea typeface="Verdana"/>
                <a:cs typeface="Verdana"/>
                <a:sym typeface="Verdana"/>
              </a:rPr>
              <a:t> We use </a:t>
            </a:r>
            <a:r>
              <a:rPr lang="en-US" b="1" i="0" dirty="0">
                <a:solidFill>
                  <a:srgbClr val="333333"/>
                </a:solidFill>
                <a:latin typeface="Verdana"/>
                <a:ea typeface="Verdana"/>
                <a:cs typeface="Verdana"/>
                <a:sym typeface="Verdana"/>
              </a:rPr>
              <a:t>much</a:t>
            </a:r>
            <a:r>
              <a:rPr lang="en-US" b="0" i="0" dirty="0">
                <a:solidFill>
                  <a:srgbClr val="333333"/>
                </a:solidFill>
                <a:latin typeface="Verdana"/>
                <a:ea typeface="Verdana"/>
                <a:cs typeface="Verdana"/>
                <a:sym typeface="Verdana"/>
              </a:rPr>
              <a:t> and </a:t>
            </a:r>
            <a:r>
              <a:rPr lang="en-US" b="1" i="0" dirty="0">
                <a:solidFill>
                  <a:srgbClr val="333333"/>
                </a:solidFill>
                <a:latin typeface="Verdana"/>
                <a:ea typeface="Verdana"/>
                <a:cs typeface="Verdana"/>
                <a:sym typeface="Verdana"/>
              </a:rPr>
              <a:t>little</a:t>
            </a:r>
            <a:r>
              <a:rPr lang="en-US" b="0" i="0" dirty="0">
                <a:solidFill>
                  <a:srgbClr val="333333"/>
                </a:solidFill>
                <a:latin typeface="Verdana"/>
                <a:ea typeface="Verdana"/>
                <a:cs typeface="Verdana"/>
                <a:sym typeface="Verdana"/>
              </a:rPr>
              <a:t> to describe noncount nouns.</a:t>
            </a:r>
          </a:p>
          <a:p>
            <a:pPr marL="0" marR="0" lvl="0" indent="0" algn="l" rtl="0">
              <a:lnSpc>
                <a:spcPct val="100000"/>
              </a:lnSpc>
              <a:spcBef>
                <a:spcPts val="0"/>
              </a:spcBef>
              <a:spcAft>
                <a:spcPts val="0"/>
              </a:spcAft>
              <a:buClr>
                <a:schemeClr val="dk1"/>
              </a:buClr>
              <a:buSzPts val="1100"/>
              <a:buFont typeface="Arial"/>
              <a:buNone/>
            </a:pPr>
            <a:endParaRPr lang="en-US" dirty="0">
              <a:solidFill>
                <a:srgbClr val="333333"/>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dirty="0">
                <a:solidFill>
                  <a:srgbClr val="333333"/>
                </a:solidFill>
                <a:latin typeface="Verdana"/>
                <a:ea typeface="Verdana"/>
                <a:cs typeface="Verdana"/>
                <a:sym typeface="Verdana"/>
              </a:rPr>
              <a:t>Answers:</a:t>
            </a:r>
          </a:p>
          <a:p>
            <a:pPr marL="0" marR="0" lvl="0" indent="0" algn="l" rtl="0">
              <a:lnSpc>
                <a:spcPct val="100000"/>
              </a:lnSpc>
              <a:spcBef>
                <a:spcPts val="0"/>
              </a:spcBef>
              <a:spcAft>
                <a:spcPts val="0"/>
              </a:spcAft>
              <a:buClr>
                <a:schemeClr val="dk1"/>
              </a:buClr>
              <a:buSzPts val="1100"/>
              <a:buFont typeface="Arial"/>
              <a:buNone/>
            </a:pPr>
            <a:r>
              <a:rPr lang="en-US" dirty="0">
                <a:solidFill>
                  <a:srgbClr val="333333"/>
                </a:solidFill>
                <a:latin typeface="Verdana"/>
                <a:ea typeface="Verdana"/>
                <a:cs typeface="Verdana"/>
                <a:sym typeface="Verdana"/>
              </a:rPr>
              <a:t>2. many/few</a:t>
            </a:r>
          </a:p>
          <a:p>
            <a:pPr marL="0" marR="0" lvl="0" indent="0" algn="l" rtl="0">
              <a:lnSpc>
                <a:spcPct val="100000"/>
              </a:lnSpc>
              <a:spcBef>
                <a:spcPts val="0"/>
              </a:spcBef>
              <a:spcAft>
                <a:spcPts val="0"/>
              </a:spcAft>
              <a:buClr>
                <a:schemeClr val="dk1"/>
              </a:buClr>
              <a:buSzPts val="1100"/>
              <a:buFont typeface="Arial"/>
              <a:buNone/>
            </a:pPr>
            <a:r>
              <a:rPr lang="en-US" dirty="0">
                <a:solidFill>
                  <a:srgbClr val="333333"/>
                </a:solidFill>
                <a:latin typeface="Verdana"/>
                <a:ea typeface="Verdana"/>
                <a:cs typeface="Verdana"/>
                <a:sym typeface="Verdana"/>
              </a:rPr>
              <a:t>3. much/little</a:t>
            </a:r>
          </a:p>
          <a:p>
            <a:pPr marL="0" marR="0" lvl="0" indent="0" algn="l" rtl="0">
              <a:lnSpc>
                <a:spcPct val="100000"/>
              </a:lnSpc>
              <a:spcBef>
                <a:spcPts val="0"/>
              </a:spcBef>
              <a:spcAft>
                <a:spcPts val="0"/>
              </a:spcAft>
              <a:buClr>
                <a:schemeClr val="dk1"/>
              </a:buClr>
              <a:buSzPts val="1100"/>
              <a:buFont typeface="Arial"/>
              <a:buNone/>
            </a:pPr>
            <a:r>
              <a:rPr lang="en-US" dirty="0">
                <a:solidFill>
                  <a:srgbClr val="333333"/>
                </a:solidFill>
                <a:latin typeface="Verdana"/>
                <a:ea typeface="Verdana"/>
                <a:cs typeface="Verdana"/>
                <a:sym typeface="Verdana"/>
              </a:rPr>
              <a:t>4. much/little</a:t>
            </a:r>
          </a:p>
          <a:p>
            <a:pPr marL="0" marR="0" lvl="0" indent="0" algn="l" rtl="0">
              <a:lnSpc>
                <a:spcPct val="100000"/>
              </a:lnSpc>
              <a:spcBef>
                <a:spcPts val="0"/>
              </a:spcBef>
              <a:spcAft>
                <a:spcPts val="0"/>
              </a:spcAft>
              <a:buClr>
                <a:schemeClr val="dk1"/>
              </a:buClr>
              <a:buSzPts val="1100"/>
              <a:buFont typeface="Arial"/>
              <a:buNone/>
            </a:pPr>
            <a:r>
              <a:rPr lang="en-US" dirty="0">
                <a:solidFill>
                  <a:srgbClr val="333333"/>
                </a:solidFill>
                <a:latin typeface="Verdana"/>
                <a:ea typeface="Verdana"/>
                <a:cs typeface="Verdana"/>
                <a:sym typeface="Verdana"/>
              </a:rPr>
              <a:t>5. many/few</a:t>
            </a:r>
          </a:p>
          <a:p>
            <a:pPr marL="0" marR="0" lvl="0" indent="0" algn="l" rtl="0">
              <a:lnSpc>
                <a:spcPct val="100000"/>
              </a:lnSpc>
              <a:spcBef>
                <a:spcPts val="0"/>
              </a:spcBef>
              <a:spcAft>
                <a:spcPts val="0"/>
              </a:spcAft>
              <a:buClr>
                <a:schemeClr val="dk1"/>
              </a:buClr>
              <a:buSzPts val="1100"/>
              <a:buFont typeface="Arial"/>
              <a:buNone/>
            </a:pPr>
            <a:r>
              <a:rPr lang="en-US" dirty="0">
                <a:solidFill>
                  <a:srgbClr val="333333"/>
                </a:solidFill>
                <a:latin typeface="Verdana"/>
                <a:ea typeface="Verdana"/>
                <a:cs typeface="Verdana"/>
                <a:sym typeface="Verdana"/>
              </a:rPr>
              <a:t>6. much/little</a:t>
            </a:r>
          </a:p>
          <a:p>
            <a:pPr marL="0" marR="0" lvl="0" indent="0" algn="l" rtl="0">
              <a:lnSpc>
                <a:spcPct val="100000"/>
              </a:lnSpc>
              <a:spcBef>
                <a:spcPts val="0"/>
              </a:spcBef>
              <a:spcAft>
                <a:spcPts val="0"/>
              </a:spcAft>
              <a:buClr>
                <a:schemeClr val="dk1"/>
              </a:buClr>
              <a:buSzPts val="1100"/>
              <a:buFont typeface="Arial"/>
              <a:buNone/>
            </a:pPr>
            <a:r>
              <a:rPr lang="en-US" dirty="0">
                <a:solidFill>
                  <a:srgbClr val="333333"/>
                </a:solidFill>
                <a:latin typeface="Verdana"/>
                <a:ea typeface="Verdana"/>
                <a:cs typeface="Verdana"/>
                <a:sym typeface="Verdana"/>
              </a:rPr>
              <a:t>7. many/few</a:t>
            </a:r>
          </a:p>
          <a:p>
            <a:pPr marL="0" marR="0" lvl="0" indent="0" algn="l" rtl="0">
              <a:lnSpc>
                <a:spcPct val="100000"/>
              </a:lnSpc>
              <a:spcBef>
                <a:spcPts val="0"/>
              </a:spcBef>
              <a:spcAft>
                <a:spcPts val="0"/>
              </a:spcAft>
              <a:buClr>
                <a:schemeClr val="dk1"/>
              </a:buClr>
              <a:buSzPts val="1100"/>
              <a:buFont typeface="Arial"/>
              <a:buNone/>
            </a:pPr>
            <a:r>
              <a:rPr lang="en-US" dirty="0">
                <a:solidFill>
                  <a:srgbClr val="333333"/>
                </a:solidFill>
                <a:latin typeface="Verdana"/>
                <a:ea typeface="Verdana"/>
                <a:cs typeface="Verdana"/>
                <a:sym typeface="Verdana"/>
              </a:rPr>
              <a:t>8. many/few</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397" name="Google Shape;397;p9:notes"/>
          <p:cNvSpPr txBox="1">
            <a:spLocks noGrp="1"/>
          </p:cNvSpPr>
          <p:nvPr>
            <p:ph type="ftr" idx="11"/>
          </p:nvPr>
        </p:nvSpPr>
        <p:spPr>
          <a:xfrm>
            <a:off x="-1" y="8685215"/>
            <a:ext cx="3644721"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©2020-2024 Light of the World Learning</a:t>
            </a:r>
            <a:endParaRPr dirty="0"/>
          </a:p>
        </p:txBody>
      </p:sp>
      <p:sp>
        <p:nvSpPr>
          <p:cNvPr id="398" name="Google Shape;398;p9: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28</a:t>
            </a:fld>
            <a:endParaRPr>
              <a:latin typeface="Verdana"/>
              <a:ea typeface="Verdana"/>
              <a:cs typeface="Verdana"/>
              <a:sym typeface="Verdana"/>
            </a:endParaRPr>
          </a:p>
        </p:txBody>
      </p:sp>
    </p:spTree>
    <p:extLst>
      <p:ext uri="{BB962C8B-B14F-4D97-AF65-F5344CB8AC3E}">
        <p14:creationId xmlns:p14="http://schemas.microsoft.com/office/powerpoint/2010/main" val="4061981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1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2T. Grammar – Some/Any</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b="1"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b="1" dirty="0">
                <a:latin typeface="Verdana"/>
                <a:ea typeface="Verdana"/>
                <a:cs typeface="Verdana"/>
                <a:sym typeface="Verdana"/>
              </a:rPr>
              <a:t>Note</a:t>
            </a:r>
            <a:r>
              <a:rPr lang="en-US" dirty="0">
                <a:latin typeface="Verdana"/>
                <a:ea typeface="Verdana"/>
                <a:cs typeface="Verdana"/>
                <a:sym typeface="Verdana"/>
              </a:rPr>
              <a:t>: We use “some” in questions to offer things, as in question 1.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latin typeface="Verdana"/>
                <a:ea typeface="Verdana"/>
                <a:cs typeface="Verdana"/>
                <a:sym typeface="Verdana"/>
              </a:rPr>
              <a:t>We use “some” in positive sentences, as in answers 1 and 3.</a:t>
            </a:r>
          </a:p>
          <a:p>
            <a:pPr marL="0" lvl="0" indent="0" algn="l" rtl="0">
              <a:lnSpc>
                <a:spcPct val="100000"/>
              </a:lnSpc>
              <a:spcBef>
                <a:spcPts val="0"/>
              </a:spcBef>
              <a:spcAft>
                <a:spcPts val="0"/>
              </a:spcAft>
              <a:buClr>
                <a:schemeClr val="dk1"/>
              </a:buClr>
              <a:buSzPts val="11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We use “any” in general questions, as in </a:t>
            </a:r>
            <a:r>
              <a:rPr lang="en-US" b="1" dirty="0">
                <a:latin typeface="Verdana"/>
                <a:ea typeface="Verdana"/>
                <a:cs typeface="Verdana"/>
                <a:sym typeface="Verdana"/>
              </a:rPr>
              <a:t>questions</a:t>
            </a:r>
            <a:r>
              <a:rPr lang="en-US" dirty="0">
                <a:latin typeface="Verdana"/>
                <a:ea typeface="Verdana"/>
                <a:cs typeface="Verdana"/>
                <a:sym typeface="Verdana"/>
              </a:rPr>
              <a:t> 2 - 4.</a:t>
            </a: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We use “any” in negative sentences as in </a:t>
            </a:r>
            <a:r>
              <a:rPr lang="en-US" b="1" dirty="0">
                <a:latin typeface="Verdana"/>
                <a:ea typeface="Verdana"/>
                <a:cs typeface="Verdana"/>
                <a:sym typeface="Verdana"/>
              </a:rPr>
              <a:t>answers</a:t>
            </a:r>
            <a:r>
              <a:rPr lang="en-US" dirty="0">
                <a:latin typeface="Verdana"/>
                <a:ea typeface="Verdana"/>
                <a:cs typeface="Verdana"/>
                <a:sym typeface="Verdana"/>
              </a:rPr>
              <a:t> 2 and 4.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Model, Repeat, and Solo lines 1 and 2. Then ask students to complete lines 3 and 4.</a:t>
            </a:r>
          </a:p>
          <a:p>
            <a:pPr marL="0" lvl="0" indent="0" algn="l" rtl="0">
              <a:lnSpc>
                <a:spcPct val="100000"/>
              </a:lnSpc>
              <a:spcBef>
                <a:spcPts val="0"/>
              </a:spcBef>
              <a:spcAft>
                <a:spcPts val="0"/>
              </a:spcAft>
              <a:buClr>
                <a:schemeClr val="dk1"/>
              </a:buClr>
              <a:buSzPts val="1400"/>
              <a:buFont typeface="Arial"/>
              <a:buNone/>
            </a:pPr>
            <a:endParaRPr lang="en-US" b="1"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b="1" dirty="0">
                <a:latin typeface="Verdana"/>
                <a:ea typeface="Verdana"/>
                <a:cs typeface="Verdana"/>
                <a:sym typeface="Verdana"/>
              </a:rPr>
              <a:t>Answer:</a:t>
            </a:r>
          </a:p>
          <a:p>
            <a:pPr marL="0" lvl="0" indent="0" algn="l" rtl="0">
              <a:lnSpc>
                <a:spcPct val="100000"/>
              </a:lnSpc>
              <a:spcBef>
                <a:spcPts val="0"/>
              </a:spcBef>
              <a:spcAft>
                <a:spcPts val="0"/>
              </a:spcAft>
              <a:buClr>
                <a:schemeClr val="dk1"/>
              </a:buClr>
              <a:buSzPts val="1400"/>
              <a:buFont typeface="Arial"/>
              <a:buNone/>
            </a:pPr>
            <a:r>
              <a:rPr lang="en-US" b="0" dirty="0">
                <a:latin typeface="Verdana"/>
                <a:ea typeface="Verdana"/>
                <a:cs typeface="Verdana"/>
                <a:sym typeface="Verdana"/>
              </a:rPr>
              <a:t>3. Do you have </a:t>
            </a:r>
            <a:r>
              <a:rPr lang="en-US" b="1" dirty="0">
                <a:latin typeface="Verdana"/>
                <a:ea typeface="Verdana"/>
                <a:cs typeface="Verdana"/>
                <a:sym typeface="Verdana"/>
              </a:rPr>
              <a:t>any </a:t>
            </a:r>
            <a:r>
              <a:rPr lang="en-US" b="0" dirty="0">
                <a:latin typeface="Verdana"/>
                <a:ea typeface="Verdana"/>
                <a:cs typeface="Verdana"/>
                <a:sym typeface="Verdana"/>
              </a:rPr>
              <a:t>candles? Yes, we have </a:t>
            </a:r>
            <a:r>
              <a:rPr lang="en-US" b="1" dirty="0">
                <a:latin typeface="Verdana"/>
                <a:ea typeface="Verdana"/>
                <a:cs typeface="Verdana"/>
                <a:sym typeface="Verdana"/>
              </a:rPr>
              <a:t>some</a:t>
            </a:r>
            <a:r>
              <a:rPr lang="en-US" b="0" dirty="0">
                <a:latin typeface="Verdana"/>
                <a:ea typeface="Verdana"/>
                <a:cs typeface="Verdana"/>
                <a:sym typeface="Verdana"/>
              </a:rPr>
              <a:t> here.</a:t>
            </a:r>
          </a:p>
          <a:p>
            <a:pPr marL="0" lvl="0" indent="0" algn="l" rtl="0">
              <a:lnSpc>
                <a:spcPct val="100000"/>
              </a:lnSpc>
              <a:spcBef>
                <a:spcPts val="0"/>
              </a:spcBef>
              <a:spcAft>
                <a:spcPts val="0"/>
              </a:spcAft>
              <a:buClr>
                <a:schemeClr val="dk1"/>
              </a:buClr>
              <a:buSzPts val="1400"/>
              <a:buFont typeface="Arial"/>
              <a:buNone/>
            </a:pPr>
            <a:r>
              <a:rPr lang="en-US" b="0" dirty="0">
                <a:latin typeface="Verdana"/>
                <a:ea typeface="Verdana"/>
                <a:cs typeface="Verdana"/>
                <a:sym typeface="Verdana"/>
              </a:rPr>
              <a:t>4. Did you buy </a:t>
            </a:r>
            <a:r>
              <a:rPr lang="en-US" b="1" dirty="0">
                <a:latin typeface="Verdana"/>
                <a:ea typeface="Verdana"/>
                <a:cs typeface="Verdana"/>
                <a:sym typeface="Verdana"/>
              </a:rPr>
              <a:t>any </a:t>
            </a:r>
            <a:r>
              <a:rPr lang="en-US" b="0" dirty="0">
                <a:latin typeface="Verdana"/>
                <a:ea typeface="Verdana"/>
                <a:cs typeface="Verdana"/>
                <a:sym typeface="Verdana"/>
              </a:rPr>
              <a:t>soda? No, I didn’t buy </a:t>
            </a:r>
            <a:r>
              <a:rPr lang="en-US" b="1" dirty="0">
                <a:latin typeface="Verdana"/>
                <a:ea typeface="Verdana"/>
                <a:cs typeface="Verdana"/>
                <a:sym typeface="Verdana"/>
              </a:rPr>
              <a:t>any </a:t>
            </a:r>
            <a:r>
              <a:rPr lang="en-US" b="0" dirty="0">
                <a:latin typeface="Verdana"/>
                <a:ea typeface="Verdana"/>
                <a:cs typeface="Verdana"/>
                <a:sym typeface="Verdana"/>
              </a:rPr>
              <a:t>soda.</a:t>
            </a:r>
          </a:p>
          <a:p>
            <a:pPr marL="0" lvl="0" indent="0" algn="l" rtl="0">
              <a:lnSpc>
                <a:spcPct val="100000"/>
              </a:lnSpc>
              <a:spcBef>
                <a:spcPts val="0"/>
              </a:spcBef>
              <a:spcAft>
                <a:spcPts val="0"/>
              </a:spcAft>
              <a:buClr>
                <a:schemeClr val="dk1"/>
              </a:buClr>
              <a:buSzPts val="1400"/>
              <a:buFont typeface="Arial"/>
              <a:buNone/>
            </a:pP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409" name="Google Shape;409;p10:notes"/>
          <p:cNvSpPr txBox="1">
            <a:spLocks noGrp="1"/>
          </p:cNvSpPr>
          <p:nvPr>
            <p:ph type="ftr" idx="11"/>
          </p:nvPr>
        </p:nvSpPr>
        <p:spPr>
          <a:xfrm>
            <a:off x="-1" y="8685215"/>
            <a:ext cx="3554569"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©2020-2024 Light of the World Learning</a:t>
            </a:r>
            <a:endParaRPr dirty="0"/>
          </a:p>
        </p:txBody>
      </p:sp>
      <p:sp>
        <p:nvSpPr>
          <p:cNvPr id="410" name="Google Shape;410;p10: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29</a:t>
            </a:fld>
            <a:endParaRPr>
              <a:latin typeface="Verdana"/>
              <a:ea typeface="Verdana"/>
              <a:cs typeface="Verdana"/>
              <a:sym typeface="Verdana"/>
            </a:endParaRPr>
          </a:p>
        </p:txBody>
      </p:sp>
    </p:spTree>
    <p:extLst>
      <p:ext uri="{BB962C8B-B14F-4D97-AF65-F5344CB8AC3E}">
        <p14:creationId xmlns:p14="http://schemas.microsoft.com/office/powerpoint/2010/main" val="1263960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pPr marL="158750" indent="0">
              <a:buNone/>
            </a:pPr>
            <a:r>
              <a:rPr lang="en-US" sz="1200" dirty="0">
                <a:latin typeface="Verdana" panose="020B0604030504040204" pitchFamily="34" charset="0"/>
                <a:ea typeface="Verdana" panose="020B0604030504040204" pitchFamily="34" charset="0"/>
                <a:cs typeface="Verdana" panose="020B0604030504040204" pitchFamily="34" charset="0"/>
              </a:rPr>
              <a:t>These are the sounds, spellings and grammar points that will be reviewed in this lesson.</a:t>
            </a:r>
          </a:p>
        </p:txBody>
      </p:sp>
      <p:sp>
        <p:nvSpPr>
          <p:cNvPr id="4" name="Google Shape;92;p3:notes">
            <a:extLst>
              <a:ext uri="{FF2B5EF4-FFF2-40B4-BE49-F238E27FC236}">
                <a16:creationId xmlns:a16="http://schemas.microsoft.com/office/drawing/2014/main" id="{86FCE493-9F52-5E7E-5788-9DB1B9947279}"/>
              </a:ext>
            </a:extLst>
          </p:cNvPr>
          <p:cNvSpPr txBox="1">
            <a:spLocks/>
          </p:cNvSpPr>
          <p:nvPr/>
        </p:nvSpPr>
        <p:spPr>
          <a:xfrm>
            <a:off x="0" y="8685213"/>
            <a:ext cx="3352800" cy="458787"/>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1400"/>
              <a:buFont typeface="Arial"/>
              <a:buNone/>
            </a:pPr>
            <a:r>
              <a:rPr lang="en-US">
                <a:solidFill>
                  <a:srgbClr val="000000"/>
                </a:solidFill>
                <a:latin typeface="Verdana"/>
                <a:ea typeface="Verdana"/>
                <a:cs typeface="Verdana"/>
                <a:sym typeface="Verdana"/>
              </a:rPr>
              <a:t>©2021-2024 Light of the World Learning</a:t>
            </a:r>
            <a:endParaRPr lang="en-US" dirty="0"/>
          </a:p>
        </p:txBody>
      </p:sp>
    </p:spTree>
    <p:extLst>
      <p:ext uri="{BB962C8B-B14F-4D97-AF65-F5344CB8AC3E}">
        <p14:creationId xmlns:p14="http://schemas.microsoft.com/office/powerpoint/2010/main" val="10947397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pPr marL="158750" indent="0" rtl="0">
              <a:buFontTx/>
              <a:buNone/>
            </a:pPr>
            <a:r>
              <a:rPr lang="en-US" sz="1200" b="1" i="0" u="none" strike="noStrike" kern="1200" dirty="0">
                <a:solidFill>
                  <a:srgbClr val="0070C0"/>
                </a:solidFill>
                <a:effectLst/>
                <a:latin typeface="Verdana" panose="020B0604030504040204" pitchFamily="34" charset="0"/>
                <a:ea typeface="Verdana" panose="020B0604030504040204" pitchFamily="34" charset="0"/>
                <a:cs typeface="Verdana" panose="020B0604030504040204" pitchFamily="34" charset="0"/>
              </a:rPr>
              <a:t>3A. Conversation Practice – Pair work</a:t>
            </a:r>
          </a:p>
          <a:p>
            <a:pPr marL="158750" indent="0" rtl="0">
              <a:buFontTx/>
              <a:buNone/>
            </a:pPr>
            <a:endParaRPr lang="en-US" sz="1200" b="1" i="0" u="none" strike="noStrike" kern="1200" dirty="0">
              <a:effectLst/>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sz="1200" b="0" i="0" u="none" strike="noStrike" kern="1200" dirty="0">
                <a:effectLst/>
                <a:latin typeface="Verdana" panose="020B0604030504040204" pitchFamily="34" charset="0"/>
                <a:ea typeface="Verdana" panose="020B0604030504040204" pitchFamily="34" charset="0"/>
                <a:cs typeface="Verdana" panose="020B0604030504040204" pitchFamily="34" charset="0"/>
              </a:rPr>
              <a:t>With a partner, students will practice</a:t>
            </a:r>
            <a:r>
              <a:rPr lang="en-US" sz="1200"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 asking and answering the questions. Student A will ask the questions on this slide, student B will ask the questions on the following slide.</a:t>
            </a:r>
          </a:p>
          <a:p>
            <a:pPr marL="158750" indent="0" rtl="0">
              <a:buFontTx/>
              <a:buNone/>
            </a:pPr>
            <a:endParaRPr lang="en-US" sz="1200" b="0" i="0" u="none" strike="noStrike" kern="1200" baseline="0" dirty="0">
              <a:effectLst/>
              <a:latin typeface="Verdana" panose="020B0604030504040204" pitchFamily="34" charset="0"/>
              <a:ea typeface="Verdana" panose="020B0604030504040204" pitchFamily="34" charset="0"/>
              <a:cs typeface="Verdana" panose="020B0604030504040204" pitchFamily="34" charset="0"/>
            </a:endParaRPr>
          </a:p>
          <a:p>
            <a:pPr marL="15875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Answers will vary but may include:</a:t>
            </a:r>
          </a:p>
          <a:p>
            <a:pPr marL="15875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effectLst/>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sz="1200"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1. I enjoy tasting sweet flavors and smelling flowers.</a:t>
            </a:r>
          </a:p>
          <a:p>
            <a:pPr marL="158750" indent="0" rtl="0">
              <a:buFontTx/>
              <a:buNone/>
            </a:pPr>
            <a:r>
              <a:rPr lang="en-US" sz="1200"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2. I like the sounds of birds singing and cello music.</a:t>
            </a:r>
          </a:p>
          <a:p>
            <a:pPr marL="158750" indent="0" rtl="0">
              <a:buFont typeface="+mj-lt"/>
              <a:buNone/>
            </a:pPr>
            <a:r>
              <a:rPr lang="en-US" sz="1200"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3. I can call 911 or the emergency number in my area.</a:t>
            </a:r>
          </a:p>
          <a:p>
            <a:pPr marL="158750" indent="0" rtl="0">
              <a:buFont typeface="+mj-lt"/>
              <a:buNone/>
            </a:pPr>
            <a:r>
              <a:rPr lang="en-US" sz="1200"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4. I fell off my bike and had to get stitches in my knee.</a:t>
            </a:r>
          </a:p>
          <a:p>
            <a:pPr marL="158750" indent="0" rtl="0">
              <a:buFont typeface="+mj-lt"/>
              <a:buNone/>
            </a:pPr>
            <a:r>
              <a:rPr lang="en-US" sz="1200"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5. I can tell them it is important. I can ask them to call me if someone cancels. I can get an appointment somewhere else.</a:t>
            </a:r>
          </a:p>
          <a:p>
            <a:pPr marL="158750" indent="0" rtl="0">
              <a:buFont typeface="+mj-lt"/>
              <a:buNone/>
            </a:pPr>
            <a:r>
              <a:rPr lang="en-US" sz="1200"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6. I like the story about Jesus walking on water and calming the storm.</a:t>
            </a:r>
          </a:p>
          <a:p>
            <a:pPr marL="158750" indent="0" rtl="0">
              <a:buFontTx/>
              <a:buNone/>
            </a:pPr>
            <a:endParaRPr lang="en-US" sz="1200" b="0" i="0" u="none" strike="noStrike" kern="1200" baseline="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1"/>
          </p:nvPr>
        </p:nvSpPr>
        <p:spPr/>
        <p:txBody>
          <a:bodyPr/>
          <a:lstStyle/>
          <a:p>
            <a:fld id="{6362A3AC-BC76-471F-9B9A-330C2C0EC303}" type="slidenum">
              <a:rPr lang="en-US" smtClean="0">
                <a:latin typeface="Verdana" panose="020B0604030504040204" pitchFamily="34" charset="0"/>
              </a:rPr>
              <a:t>30</a:t>
            </a:fld>
            <a:endParaRPr lang="en-US">
              <a:latin typeface="Verdana" panose="020B0604030504040204" pitchFamily="34" charset="0"/>
            </a:endParaRPr>
          </a:p>
        </p:txBody>
      </p:sp>
      <p:sp>
        <p:nvSpPr>
          <p:cNvPr id="6" name="Google Shape;409;p10:notes">
            <a:extLst>
              <a:ext uri="{FF2B5EF4-FFF2-40B4-BE49-F238E27FC236}">
                <a16:creationId xmlns:a16="http://schemas.microsoft.com/office/drawing/2014/main" id="{6B453B3C-BB07-C28E-F105-66AC49869BD6}"/>
              </a:ext>
            </a:extLst>
          </p:cNvPr>
          <p:cNvSpPr txBox="1">
            <a:spLocks/>
          </p:cNvSpPr>
          <p:nvPr/>
        </p:nvSpPr>
        <p:spPr>
          <a:xfrm>
            <a:off x="-1" y="8685215"/>
            <a:ext cx="3554569" cy="458700"/>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r>
              <a:rPr lang="en-US"/>
              <a:t>©2020-2024 Light of the World Learning</a:t>
            </a:r>
            <a:endParaRPr lang="en-US" dirty="0"/>
          </a:p>
        </p:txBody>
      </p:sp>
    </p:spTree>
    <p:extLst>
      <p:ext uri="{BB962C8B-B14F-4D97-AF65-F5344CB8AC3E}">
        <p14:creationId xmlns:p14="http://schemas.microsoft.com/office/powerpoint/2010/main" val="64327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pPr marL="158750" indent="0" rtl="0">
              <a:buFontTx/>
              <a:buNone/>
            </a:pPr>
            <a:r>
              <a:rPr lang="en-US" sz="1200" b="1" i="0" u="none" strike="noStrike" kern="1200" dirty="0">
                <a:solidFill>
                  <a:srgbClr val="0070C0"/>
                </a:solidFill>
                <a:effectLst/>
                <a:latin typeface="Verdana" panose="020B0604030504040204" pitchFamily="34" charset="0"/>
                <a:ea typeface="Verdana" panose="020B0604030504040204" pitchFamily="34" charset="0"/>
                <a:cs typeface="Verdana" panose="020B0604030504040204" pitchFamily="34" charset="0"/>
              </a:rPr>
              <a:t>3B. Conversation Practice – Pair work</a:t>
            </a:r>
          </a:p>
          <a:p>
            <a:pPr marL="158750" indent="0" rtl="0">
              <a:buFontTx/>
              <a:buNone/>
            </a:pPr>
            <a:endParaRPr lang="en-US" sz="1200" b="1" i="0" u="none" strike="noStrike" kern="1200" dirty="0">
              <a:effectLst/>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b="0" i="0" u="none" strike="noStrike" kern="1200" dirty="0">
                <a:effectLst/>
                <a:latin typeface="Verdana" panose="020B0604030504040204" pitchFamily="34" charset="0"/>
                <a:ea typeface="Verdana" panose="020B0604030504040204" pitchFamily="34" charset="0"/>
                <a:cs typeface="Verdana" panose="020B0604030504040204" pitchFamily="34" charset="0"/>
              </a:rPr>
              <a:t>With a partner, students will practice</a:t>
            </a:r>
            <a:r>
              <a:rPr lang="en-US"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 asking and answering the questions. Student A will ask the questions on the previous slide; student B will ask the questions on this slide.</a:t>
            </a:r>
          </a:p>
          <a:p>
            <a:pPr marL="158750" indent="0" rtl="0">
              <a:buFontTx/>
              <a:buNone/>
            </a:pPr>
            <a:endParaRPr lang="en-US" b="0" i="0" u="none" strike="noStrike" kern="1200" baseline="0" dirty="0">
              <a:effectLst/>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Answers will vary but may include:</a:t>
            </a:r>
          </a:p>
          <a:p>
            <a:pPr marL="158750" indent="0" rtl="0">
              <a:buFontTx/>
              <a:buNone/>
            </a:pPr>
            <a:endParaRPr lang="en-US" b="0" i="0" u="none" strike="noStrike" kern="1200" baseline="0" dirty="0">
              <a:effectLst/>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1. I lock the doors of my home. I wear a bike helmet. I use a seatbelt.</a:t>
            </a:r>
          </a:p>
          <a:p>
            <a:pPr marL="158750" indent="0" rtl="0">
              <a:buFontTx/>
              <a:buNone/>
            </a:pPr>
            <a:r>
              <a:rPr lang="en-US"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2. I didn’t know any English a year ago.</a:t>
            </a:r>
          </a:p>
          <a:p>
            <a:pPr marL="158750" indent="0" rtl="0">
              <a:buFontTx/>
              <a:buNone/>
            </a:pPr>
            <a:r>
              <a:rPr lang="en-US"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3. I’m so sorry, please forgive me. </a:t>
            </a:r>
          </a:p>
          <a:p>
            <a:pPr marL="158750" indent="0" rtl="0">
              <a:buFontTx/>
              <a:buNone/>
            </a:pPr>
            <a:r>
              <a:rPr lang="en-US"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4. I accept your apology. Don’t worry about it.</a:t>
            </a:r>
          </a:p>
          <a:p>
            <a:pPr marL="158750" indent="0" rtl="0">
              <a:buFontTx/>
              <a:buNone/>
            </a:pPr>
            <a:r>
              <a:rPr lang="en-US"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5. There are many Christians, Jews and Muslims in my city.</a:t>
            </a:r>
          </a:p>
          <a:p>
            <a:pPr marL="158750" indent="0" rtl="0">
              <a:buFontTx/>
              <a:buNone/>
            </a:pPr>
            <a:r>
              <a:rPr lang="en-US"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6. I drink a lot of tea. I have two siblings, a sister and a brother.</a:t>
            </a:r>
          </a:p>
        </p:txBody>
      </p:sp>
      <p:sp>
        <p:nvSpPr>
          <p:cNvPr id="5" name="Slide Number Placeholder 4"/>
          <p:cNvSpPr>
            <a:spLocks noGrp="1"/>
          </p:cNvSpPr>
          <p:nvPr>
            <p:ph type="sldNum" sz="quarter" idx="11"/>
          </p:nvPr>
        </p:nvSpPr>
        <p:spPr/>
        <p:txBody>
          <a:bodyPr/>
          <a:lstStyle/>
          <a:p>
            <a:fld id="{6362A3AC-BC76-471F-9B9A-330C2C0EC303}" type="slidenum">
              <a:rPr lang="en-US" smtClean="0">
                <a:latin typeface="Verdana" panose="020B0604030504040204" pitchFamily="34" charset="0"/>
              </a:rPr>
              <a:t>31</a:t>
            </a:fld>
            <a:endParaRPr lang="en-US">
              <a:latin typeface="Verdana" panose="020B0604030504040204" pitchFamily="34" charset="0"/>
            </a:endParaRPr>
          </a:p>
        </p:txBody>
      </p:sp>
      <p:sp>
        <p:nvSpPr>
          <p:cNvPr id="6" name="Google Shape;409;p10:notes">
            <a:extLst>
              <a:ext uri="{FF2B5EF4-FFF2-40B4-BE49-F238E27FC236}">
                <a16:creationId xmlns:a16="http://schemas.microsoft.com/office/drawing/2014/main" id="{B3E2AFC4-F1E1-8BDB-A6D4-AA178DF73683}"/>
              </a:ext>
            </a:extLst>
          </p:cNvPr>
          <p:cNvSpPr txBox="1">
            <a:spLocks/>
          </p:cNvSpPr>
          <p:nvPr/>
        </p:nvSpPr>
        <p:spPr>
          <a:xfrm>
            <a:off x="-1" y="8685215"/>
            <a:ext cx="3554569" cy="458700"/>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r>
              <a:rPr lang="en-US"/>
              <a:t>©2020-2024 Light of the World Learning</a:t>
            </a:r>
            <a:endParaRPr lang="en-US" dirty="0"/>
          </a:p>
        </p:txBody>
      </p:sp>
    </p:spTree>
    <p:extLst>
      <p:ext uri="{BB962C8B-B14F-4D97-AF65-F5344CB8AC3E}">
        <p14:creationId xmlns:p14="http://schemas.microsoft.com/office/powerpoint/2010/main" val="440440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pPr marL="158750" indent="0" algn="l">
              <a:buFontTx/>
              <a:buNone/>
            </a:pPr>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4A. Pronunciation- Sound and Spelling</a:t>
            </a:r>
          </a:p>
          <a:p>
            <a:pPr marL="158750" indent="0" algn="l">
              <a:buFontTx/>
              <a:buNone/>
            </a:pPr>
            <a:endParaRPr lang="en-US" sz="1200" b="1"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marL="158750" indent="0" algn="l" rtl="0">
              <a:buFontTx/>
              <a:buNone/>
            </a:pPr>
            <a:r>
              <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 </a:t>
            </a:r>
            <a:r>
              <a:rPr lang="en-US" sz="1200" b="1"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Model: </a:t>
            </a:r>
            <a:r>
              <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Say the sound several times while pointing to it. Then say the sound and quickly read the two examples. pointing to each item as you read it. Students just watch and listen. </a:t>
            </a:r>
          </a:p>
          <a:p>
            <a:pPr marL="0" indent="0" algn="l" rtl="0">
              <a:buFontTx/>
              <a:buNone/>
            </a:pPr>
            <a:endParaRPr lang="en-US" sz="1200" b="0" dirty="0">
              <a:effectLst/>
              <a:latin typeface="Verdana" panose="020B0604030504040204" pitchFamily="34" charset="0"/>
              <a:ea typeface="Verdana" panose="020B0604030504040204" pitchFamily="34" charset="0"/>
              <a:cs typeface="Verdana" panose="020B0604030504040204" pitchFamily="34" charset="0"/>
            </a:endParaRPr>
          </a:p>
          <a:p>
            <a:pPr marL="158750" indent="0" algn="l" rtl="0">
              <a:buFontTx/>
              <a:buNone/>
            </a:pPr>
            <a:r>
              <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2. </a:t>
            </a:r>
            <a:r>
              <a:rPr lang="en-US" sz="1200" b="1"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Repeat: </a:t>
            </a:r>
            <a:r>
              <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Say the sound and each word several times, having students repeat each time after you in unison. Be sure to use your normal voice and rate of speed. Then read the sentences at the bottom of the slide.</a:t>
            </a:r>
          </a:p>
          <a:p>
            <a:pPr marL="158750" indent="0" algn="l" rtl="0">
              <a:buFontTx/>
              <a:buNone/>
            </a:pPr>
            <a:r>
              <a:rPr lang="en-US" sz="1200" b="0" dirty="0">
                <a:effectLst/>
                <a:latin typeface="Verdana" panose="020B0604030504040204" pitchFamily="34" charset="0"/>
                <a:ea typeface="Verdana" panose="020B0604030504040204" pitchFamily="34" charset="0"/>
                <a:cs typeface="Verdana" panose="020B0604030504040204" pitchFamily="34" charset="0"/>
              </a:rPr>
              <a:t/>
            </a:r>
            <a:br>
              <a:rPr lang="en-US" sz="1200" b="0" dirty="0">
                <a:effectLst/>
                <a:latin typeface="Verdana" panose="020B0604030504040204" pitchFamily="34" charset="0"/>
                <a:ea typeface="Verdana" panose="020B0604030504040204" pitchFamily="34" charset="0"/>
                <a:cs typeface="Verdana" panose="020B0604030504040204" pitchFamily="34" charset="0"/>
              </a:rPr>
            </a:br>
            <a:r>
              <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3. </a:t>
            </a:r>
            <a:r>
              <a:rPr lang="en-US" sz="1200" b="1"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Solo: </a:t>
            </a:r>
            <a:r>
              <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Call on individuals to say a sound and its word group. Provide praise and encouragement for successful attempts.</a:t>
            </a:r>
          </a:p>
        </p:txBody>
      </p:sp>
      <p:sp>
        <p:nvSpPr>
          <p:cNvPr id="4" name="Footer Placeholder 3"/>
          <p:cNvSpPr>
            <a:spLocks noGrp="1"/>
          </p:cNvSpPr>
          <p:nvPr>
            <p:ph type="ftr" sz="quarter" idx="10"/>
          </p:nvPr>
        </p:nvSpPr>
        <p:spPr>
          <a:xfrm>
            <a:off x="0" y="8685213"/>
            <a:ext cx="3429000" cy="458787"/>
          </a:xfrm>
        </p:spPr>
        <p:txBody>
          <a:bodyPr/>
          <a:lstStyle/>
          <a:p>
            <a:r>
              <a:rPr lang="en-US" dirty="0">
                <a:latin typeface="Verdana" panose="020B0604030504040204" pitchFamily="34" charset="0"/>
              </a:rPr>
              <a:t>©2020-2024 Light of the World Learning</a:t>
            </a:r>
          </a:p>
        </p:txBody>
      </p:sp>
      <p:sp>
        <p:nvSpPr>
          <p:cNvPr id="5" name="Slide Number Placeholder 4"/>
          <p:cNvSpPr>
            <a:spLocks noGrp="1"/>
          </p:cNvSpPr>
          <p:nvPr>
            <p:ph type="sldNum" sz="quarter" idx="11"/>
          </p:nvPr>
        </p:nvSpPr>
        <p:spPr/>
        <p:txBody>
          <a:bodyPr/>
          <a:lstStyle/>
          <a:p>
            <a:fld id="{6362A3AC-BC76-471F-9B9A-330C2C0EC303}" type="slidenum">
              <a:rPr lang="en-US" smtClean="0">
                <a:latin typeface="Verdana" panose="020B0604030504040204" pitchFamily="34" charset="0"/>
              </a:rPr>
              <a:t>32</a:t>
            </a:fld>
            <a:endParaRPr lang="en-US" dirty="0">
              <a:latin typeface="Verdana" panose="020B0604030504040204" pitchFamily="34" charset="0"/>
            </a:endParaRPr>
          </a:p>
        </p:txBody>
      </p:sp>
    </p:spTree>
    <p:extLst>
      <p:ext uri="{BB962C8B-B14F-4D97-AF65-F5344CB8AC3E}">
        <p14:creationId xmlns:p14="http://schemas.microsoft.com/office/powerpoint/2010/main" val="2634029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pPr marL="158750" indent="0" algn="l">
              <a:buFontTx/>
              <a:buNone/>
            </a:pPr>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4B. Pronunciation- Sound and Spelling</a:t>
            </a:r>
          </a:p>
          <a:p>
            <a:pPr marL="158750" indent="0" algn="l">
              <a:buFontTx/>
              <a:buNone/>
            </a:pPr>
            <a:endParaRPr lang="en-US" sz="1200" b="1"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marL="158750" indent="0" algn="l" rtl="0">
              <a:buFontTx/>
              <a:buNone/>
            </a:pPr>
            <a:r>
              <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 </a:t>
            </a:r>
            <a:r>
              <a:rPr lang="en-US" sz="1200" b="1"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Model: </a:t>
            </a:r>
            <a:r>
              <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Say the sound several times while pointing to it. Then say the sound and quickly read the two examples. pointing to each item as you read it. Students just watch and listen. </a:t>
            </a:r>
          </a:p>
          <a:p>
            <a:pPr marL="0" indent="0" algn="l" rtl="0">
              <a:buFontTx/>
              <a:buNone/>
            </a:pPr>
            <a:endParaRPr lang="en-US" sz="1200" b="0" dirty="0">
              <a:effectLst/>
              <a:latin typeface="Verdana" panose="020B0604030504040204" pitchFamily="34" charset="0"/>
              <a:ea typeface="Verdana" panose="020B0604030504040204" pitchFamily="34" charset="0"/>
              <a:cs typeface="Verdana" panose="020B0604030504040204" pitchFamily="34" charset="0"/>
            </a:endParaRPr>
          </a:p>
          <a:p>
            <a:pPr marL="158750" indent="0" algn="l" rtl="0">
              <a:buFontTx/>
              <a:buNone/>
            </a:pPr>
            <a:r>
              <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2. </a:t>
            </a:r>
            <a:r>
              <a:rPr lang="en-US" sz="1200" b="1"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Repeat: </a:t>
            </a:r>
            <a:r>
              <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Say the sound and each word several times, having students repeat each time after you in unison. Be sure to use your normal voice and rate of speed. Then read the sentences at the bottom of the slide.</a:t>
            </a:r>
          </a:p>
          <a:p>
            <a:pPr marL="158750" indent="0" algn="l" rtl="0">
              <a:buFontTx/>
              <a:buNone/>
            </a:pPr>
            <a:r>
              <a:rPr lang="en-US" sz="1200" b="0" dirty="0">
                <a:effectLst/>
                <a:latin typeface="Verdana" panose="020B0604030504040204" pitchFamily="34" charset="0"/>
                <a:ea typeface="Verdana" panose="020B0604030504040204" pitchFamily="34" charset="0"/>
                <a:cs typeface="Verdana" panose="020B0604030504040204" pitchFamily="34" charset="0"/>
              </a:rPr>
              <a:t/>
            </a:r>
            <a:br>
              <a:rPr lang="en-US" sz="1200" b="0" dirty="0">
                <a:effectLst/>
                <a:latin typeface="Verdana" panose="020B0604030504040204" pitchFamily="34" charset="0"/>
                <a:ea typeface="Verdana" panose="020B0604030504040204" pitchFamily="34" charset="0"/>
                <a:cs typeface="Verdana" panose="020B0604030504040204" pitchFamily="34" charset="0"/>
              </a:rPr>
            </a:br>
            <a:r>
              <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3. </a:t>
            </a:r>
            <a:r>
              <a:rPr lang="en-US" sz="1200" b="1"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Solo: </a:t>
            </a:r>
            <a:r>
              <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Call on individuals to say a sound and its word group. Give lots of praise.</a:t>
            </a:r>
          </a:p>
        </p:txBody>
      </p:sp>
      <p:sp>
        <p:nvSpPr>
          <p:cNvPr id="5" name="Slide Number Placeholder 4"/>
          <p:cNvSpPr>
            <a:spLocks noGrp="1"/>
          </p:cNvSpPr>
          <p:nvPr>
            <p:ph type="sldNum" sz="quarter" idx="11"/>
          </p:nvPr>
        </p:nvSpPr>
        <p:spPr/>
        <p:txBody>
          <a:bodyPr/>
          <a:lstStyle/>
          <a:p>
            <a:fld id="{6362A3AC-BC76-471F-9B9A-330C2C0EC303}" type="slidenum">
              <a:rPr lang="en-US" smtClean="0">
                <a:latin typeface="Verdana" panose="020B0604030504040204" pitchFamily="34" charset="0"/>
              </a:rPr>
              <a:t>33</a:t>
            </a:fld>
            <a:endParaRPr lang="en-US" dirty="0">
              <a:latin typeface="Verdana" panose="020B0604030504040204" pitchFamily="34" charset="0"/>
            </a:endParaRPr>
          </a:p>
        </p:txBody>
      </p:sp>
      <p:sp>
        <p:nvSpPr>
          <p:cNvPr id="6" name="Google Shape;409;p10:notes">
            <a:extLst>
              <a:ext uri="{FF2B5EF4-FFF2-40B4-BE49-F238E27FC236}">
                <a16:creationId xmlns:a16="http://schemas.microsoft.com/office/drawing/2014/main" id="{72ADA252-2BC2-EE53-D2A5-E61F97F255AF}"/>
              </a:ext>
            </a:extLst>
          </p:cNvPr>
          <p:cNvSpPr txBox="1">
            <a:spLocks/>
          </p:cNvSpPr>
          <p:nvPr/>
        </p:nvSpPr>
        <p:spPr>
          <a:xfrm>
            <a:off x="-1" y="8685215"/>
            <a:ext cx="3554569" cy="458700"/>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r>
              <a:rPr lang="en-US"/>
              <a:t>©2020-2024 Light of the World Learning</a:t>
            </a:r>
            <a:endParaRPr lang="en-US" dirty="0"/>
          </a:p>
        </p:txBody>
      </p:sp>
    </p:spTree>
    <p:extLst>
      <p:ext uri="{BB962C8B-B14F-4D97-AF65-F5344CB8AC3E}">
        <p14:creationId xmlns:p14="http://schemas.microsoft.com/office/powerpoint/2010/main" val="9672240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a:xfrm>
            <a:off x="685800" y="4229104"/>
            <a:ext cx="5486400" cy="3853993"/>
          </a:xfrm>
        </p:spPr>
        <p:txBody>
          <a:bodyPr/>
          <a:lstStyle/>
          <a:p>
            <a:pPr marL="158750" indent="0" rtl="0">
              <a:buFontTx/>
              <a:buNone/>
            </a:pPr>
            <a:r>
              <a:rPr lang="en-US" sz="1200" b="1" i="0" u="none" strike="noStrike" kern="1200" dirty="0">
                <a:solidFill>
                  <a:srgbClr val="0070C0"/>
                </a:solidFill>
                <a:effectLst/>
                <a:latin typeface="Verdana" panose="020B0604030504040204" pitchFamily="34" charset="0"/>
                <a:ea typeface="Verdana" panose="020B0604030504040204" pitchFamily="34" charset="0"/>
                <a:cs typeface="Verdana" panose="020B0604030504040204" pitchFamily="34" charset="0"/>
              </a:rPr>
              <a:t>4C. Hum</a:t>
            </a:r>
            <a:r>
              <a:rPr lang="en-US" sz="1200" b="1" i="0" u="none" strike="noStrike" kern="1200" baseline="0" dirty="0">
                <a:solidFill>
                  <a:srgbClr val="0070C0"/>
                </a:solidFill>
                <a:effectLst/>
                <a:latin typeface="Verdana" panose="020B0604030504040204" pitchFamily="34" charset="0"/>
                <a:ea typeface="Verdana" panose="020B0604030504040204" pitchFamily="34" charset="0"/>
                <a:cs typeface="Verdana" panose="020B0604030504040204" pitchFamily="34" charset="0"/>
              </a:rPr>
              <a:t> the stress.</a:t>
            </a:r>
          </a:p>
          <a:p>
            <a:pPr marL="158750" indent="0" rtl="0">
              <a:buFontTx/>
              <a:buNone/>
            </a:pPr>
            <a:endParaRPr lang="en-US" b="0" dirty="0">
              <a:effectLst/>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sz="1200" b="1" i="0" u="none" strike="noStrike" kern="1200" dirty="0">
                <a:effectLst/>
                <a:latin typeface="Verdana" panose="020B0604030504040204" pitchFamily="34" charset="0"/>
                <a:ea typeface="Verdana" panose="020B0604030504040204" pitchFamily="34" charset="0"/>
                <a:cs typeface="Verdana" panose="020B0604030504040204" pitchFamily="34" charset="0"/>
              </a:rPr>
              <a:t>1.</a:t>
            </a:r>
            <a:r>
              <a:rPr lang="en-US" sz="1200" b="0" i="0" u="none" strike="noStrike" kern="1200" dirty="0">
                <a:effectLst/>
                <a:latin typeface="Verdana" panose="020B0604030504040204" pitchFamily="34" charset="0"/>
                <a:ea typeface="Verdana" panose="020B0604030504040204" pitchFamily="34" charset="0"/>
                <a:cs typeface="Verdana" panose="020B0604030504040204" pitchFamily="34" charset="0"/>
              </a:rPr>
              <a:t> </a:t>
            </a:r>
            <a:r>
              <a:rPr lang="en-US" sz="1200" b="1" i="0" u="none" strike="noStrike" kern="1200" dirty="0">
                <a:effectLst/>
                <a:latin typeface="Verdana" panose="020B0604030504040204" pitchFamily="34" charset="0"/>
                <a:ea typeface="Verdana" panose="020B0604030504040204" pitchFamily="34" charset="0"/>
                <a:cs typeface="Verdana" panose="020B0604030504040204" pitchFamily="34" charset="0"/>
              </a:rPr>
              <a:t>Model the first word: </a:t>
            </a:r>
            <a:r>
              <a:rPr lang="en-US" sz="1200" b="0" i="0" u="none" strike="noStrike" kern="1200" dirty="0">
                <a:effectLst/>
                <a:latin typeface="Verdana" panose="020B0604030504040204" pitchFamily="34" charset="0"/>
                <a:ea typeface="Verdana" panose="020B0604030504040204" pitchFamily="34" charset="0"/>
                <a:cs typeface="Verdana" panose="020B0604030504040204" pitchFamily="34" charset="0"/>
              </a:rPr>
              <a:t>Hum the </a:t>
            </a:r>
            <a:r>
              <a:rPr lang="en-US" sz="1200" b="1" i="0" u="none" strike="noStrike" kern="1200" dirty="0">
                <a:effectLst/>
                <a:latin typeface="Verdana" panose="020B0604030504040204" pitchFamily="34" charset="0"/>
                <a:ea typeface="Verdana" panose="020B0604030504040204" pitchFamily="34" charset="0"/>
                <a:cs typeface="Verdana" panose="020B0604030504040204" pitchFamily="34" charset="0"/>
              </a:rPr>
              <a:t>D</a:t>
            </a:r>
            <a:r>
              <a:rPr lang="en-US" sz="1200" b="1"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 </a:t>
            </a:r>
            <a:r>
              <a:rPr lang="en-US" sz="1200" b="0" i="0" u="none" strike="noStrike" kern="1200" dirty="0">
                <a:effectLst/>
                <a:latin typeface="Verdana" panose="020B0604030504040204" pitchFamily="34" charset="0"/>
                <a:ea typeface="Verdana" panose="020B0604030504040204" pitchFamily="34" charset="0"/>
                <a:cs typeface="Verdana" panose="020B0604030504040204" pitchFamily="34" charset="0"/>
              </a:rPr>
              <a:t>pattern and then say </a:t>
            </a:r>
            <a:r>
              <a:rPr lang="en-US" sz="1200" b="1" i="0" u="none" strike="noStrike" kern="1200" dirty="0">
                <a:effectLst/>
                <a:latin typeface="Verdana" panose="020B0604030504040204" pitchFamily="34" charset="0"/>
                <a:ea typeface="Verdana" panose="020B0604030504040204" pitchFamily="34" charset="0"/>
                <a:cs typeface="Verdana" panose="020B0604030504040204" pitchFamily="34" charset="0"/>
              </a:rPr>
              <a:t>“Visited, D</a:t>
            </a:r>
            <a:r>
              <a:rPr lang="en-US" sz="1200" b="1"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 </a:t>
            </a:r>
            <a:endParaRPr lang="en-US" b="1" dirty="0">
              <a:effectLst/>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sz="1200" b="1" i="0" u="none" strike="noStrike" kern="1200" dirty="0">
                <a:effectLst/>
                <a:latin typeface="Verdana" panose="020B0604030504040204" pitchFamily="34" charset="0"/>
                <a:ea typeface="Verdana" panose="020B0604030504040204" pitchFamily="34" charset="0"/>
                <a:cs typeface="Verdana" panose="020B0604030504040204" pitchFamily="34" charset="0"/>
              </a:rPr>
              <a:t>2.</a:t>
            </a:r>
            <a:r>
              <a:rPr lang="en-US" sz="1200" b="0" i="0" u="none" strike="noStrike" kern="1200" dirty="0">
                <a:effectLst/>
                <a:latin typeface="Verdana" panose="020B0604030504040204" pitchFamily="34" charset="0"/>
                <a:ea typeface="Verdana" panose="020B0604030504040204" pitchFamily="34" charset="0"/>
                <a:cs typeface="Verdana" panose="020B0604030504040204" pitchFamily="34" charset="0"/>
              </a:rPr>
              <a:t> </a:t>
            </a:r>
            <a:r>
              <a:rPr lang="en-US" sz="1200" b="1" i="0" u="none" strike="noStrike" kern="1200" dirty="0">
                <a:effectLst/>
                <a:latin typeface="Verdana" panose="020B0604030504040204" pitchFamily="34" charset="0"/>
                <a:ea typeface="Verdana" panose="020B0604030504040204" pitchFamily="34" charset="0"/>
                <a:cs typeface="Verdana" panose="020B0604030504040204" pitchFamily="34" charset="0"/>
              </a:rPr>
              <a:t>Repeat: </a:t>
            </a:r>
            <a:r>
              <a:rPr lang="en-US" sz="1200" b="0" i="0" u="none" strike="noStrike" kern="1200" dirty="0">
                <a:effectLst/>
                <a:latin typeface="Verdana" panose="020B0604030504040204" pitchFamily="34" charset="0"/>
                <a:ea typeface="Verdana" panose="020B0604030504040204" pitchFamily="34" charset="0"/>
                <a:cs typeface="Verdana" panose="020B0604030504040204" pitchFamily="34" charset="0"/>
              </a:rPr>
              <a:t>students repeat words after you in unison.</a:t>
            </a:r>
            <a:r>
              <a:rPr lang="en-US" sz="1200" b="1" i="0" u="none" strike="noStrike" kern="1200" dirty="0">
                <a:effectLst/>
                <a:latin typeface="Verdana" panose="020B0604030504040204" pitchFamily="34" charset="0"/>
                <a:ea typeface="Verdana" panose="020B0604030504040204" pitchFamily="34" charset="0"/>
                <a:cs typeface="Verdana" panose="020B0604030504040204" pitchFamily="34" charset="0"/>
              </a:rPr>
              <a:t> </a:t>
            </a:r>
            <a:endParaRPr lang="en-US" b="0" dirty="0">
              <a:effectLst/>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sz="1200" b="1" i="0" u="none" strike="noStrike" kern="1200" dirty="0">
                <a:effectLst/>
                <a:latin typeface="Verdana" panose="020B0604030504040204" pitchFamily="34" charset="0"/>
                <a:ea typeface="Verdana" panose="020B0604030504040204" pitchFamily="34" charset="0"/>
                <a:cs typeface="Verdana" panose="020B0604030504040204" pitchFamily="34" charset="0"/>
              </a:rPr>
              <a:t>3. Solo:</a:t>
            </a:r>
            <a:r>
              <a:rPr lang="en-US" sz="1200" b="0" i="0" u="none" strike="noStrike" kern="1200" dirty="0">
                <a:effectLst/>
                <a:latin typeface="Verdana" panose="020B0604030504040204" pitchFamily="34" charset="0"/>
                <a:ea typeface="Verdana" panose="020B0604030504040204" pitchFamily="34" charset="0"/>
                <a:cs typeface="Verdana" panose="020B0604030504040204" pitchFamily="34" charset="0"/>
              </a:rPr>
              <a:t> call on individuals to say the words and pattern letters. </a:t>
            </a:r>
          </a:p>
          <a:p>
            <a:pPr marL="158750" indent="0" rtl="0">
              <a:buFontTx/>
              <a:buNone/>
            </a:pPr>
            <a:endParaRPr lang="en-US" sz="1200" b="0" i="0" u="none" strike="noStrike" kern="1200" dirty="0">
              <a:effectLst/>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sz="1200" b="1" i="0" u="none" strike="noStrike" kern="1200" dirty="0">
                <a:effectLst/>
                <a:latin typeface="Verdana" panose="020B0604030504040204" pitchFamily="34" charset="0"/>
                <a:ea typeface="Verdana" panose="020B0604030504040204" pitchFamily="34" charset="0"/>
                <a:cs typeface="Verdana" panose="020B0604030504040204" pitchFamily="34" charset="0"/>
              </a:rPr>
              <a:t>Answers:</a:t>
            </a:r>
            <a:r>
              <a:rPr lang="en-US" dirty="0">
                <a:latin typeface="Verdana" panose="020B0604030504040204" pitchFamily="34" charset="0"/>
                <a:ea typeface="Verdana" panose="020B0604030504040204" pitchFamily="34" charset="0"/>
                <a:cs typeface="Verdana" panose="020B0604030504040204" pitchFamily="34" charset="0"/>
              </a:rPr>
              <a:t/>
            </a:r>
            <a:br>
              <a:rPr lang="en-US"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1. visited, </a:t>
            </a:r>
            <a:r>
              <a:rPr lang="en-US" sz="1200" b="1" dirty="0">
                <a:latin typeface="Verdana" panose="020B0604030504040204" pitchFamily="34" charset="0"/>
                <a:ea typeface="Verdana" panose="020B0604030504040204" pitchFamily="34" charset="0"/>
                <a:cs typeface="Verdana" panose="020B0604030504040204" pitchFamily="34" charset="0"/>
              </a:rPr>
              <a:t>D</a:t>
            </a:r>
          </a:p>
          <a:p>
            <a:pPr marL="158750" indent="0" rtl="0">
              <a:buFontTx/>
              <a:buNone/>
            </a:pPr>
            <a:r>
              <a:rPr lang="en-US" sz="1200" b="0" dirty="0">
                <a:latin typeface="Verdana" panose="020B0604030504040204" pitchFamily="34" charset="0"/>
                <a:ea typeface="Verdana" panose="020B0604030504040204" pitchFamily="34" charset="0"/>
                <a:cs typeface="Verdana" panose="020B0604030504040204" pitchFamily="34" charset="0"/>
              </a:rPr>
              <a:t>2.</a:t>
            </a:r>
            <a:r>
              <a:rPr lang="en-US" sz="1200" b="0" baseline="0" dirty="0">
                <a:latin typeface="Verdana" panose="020B0604030504040204" pitchFamily="34" charset="0"/>
                <a:ea typeface="Verdana" panose="020B0604030504040204" pitchFamily="34" charset="0"/>
                <a:cs typeface="Verdana" panose="020B0604030504040204" pitchFamily="34" charset="0"/>
              </a:rPr>
              <a:t> finger, </a:t>
            </a:r>
            <a:r>
              <a:rPr lang="en-US" sz="1200" b="1" baseline="0" dirty="0">
                <a:latin typeface="Verdana" panose="020B0604030504040204" pitchFamily="34" charset="0"/>
                <a:ea typeface="Verdana" panose="020B0604030504040204" pitchFamily="34" charset="0"/>
                <a:cs typeface="Verdana" panose="020B0604030504040204" pitchFamily="34" charset="0"/>
              </a:rPr>
              <a:t>B</a:t>
            </a:r>
            <a:endParaRPr lang="en-US" sz="1200" b="0" baseline="0" dirty="0">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sz="1200" b="0" baseline="0" dirty="0">
                <a:latin typeface="Verdana" panose="020B0604030504040204" pitchFamily="34" charset="0"/>
                <a:ea typeface="Verdana" panose="020B0604030504040204" pitchFamily="34" charset="0"/>
                <a:cs typeface="Verdana" panose="020B0604030504040204" pitchFamily="34" charset="0"/>
              </a:rPr>
              <a:t>3. medicine, </a:t>
            </a:r>
            <a:r>
              <a:rPr lang="en-US" sz="1200" b="1" baseline="0" dirty="0">
                <a:latin typeface="Verdana" panose="020B0604030504040204" pitchFamily="34" charset="0"/>
                <a:ea typeface="Verdana" panose="020B0604030504040204" pitchFamily="34" charset="0"/>
                <a:cs typeface="Verdana" panose="020B0604030504040204" pitchFamily="34" charset="0"/>
              </a:rPr>
              <a:t>D</a:t>
            </a:r>
            <a:endParaRPr lang="en-US" sz="1200" b="0" baseline="0" dirty="0">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sz="1200" b="0" baseline="0" dirty="0">
                <a:latin typeface="Verdana" panose="020B0604030504040204" pitchFamily="34" charset="0"/>
                <a:ea typeface="Verdana" panose="020B0604030504040204" pitchFamily="34" charset="0"/>
                <a:cs typeface="Verdana" panose="020B0604030504040204" pitchFamily="34" charset="0"/>
              </a:rPr>
              <a:t>4. bandage, </a:t>
            </a:r>
            <a:r>
              <a:rPr lang="en-US" sz="1200" b="1" baseline="0" dirty="0">
                <a:latin typeface="Verdana" panose="020B0604030504040204" pitchFamily="34" charset="0"/>
                <a:ea typeface="Verdana" panose="020B0604030504040204" pitchFamily="34" charset="0"/>
                <a:cs typeface="Verdana" panose="020B0604030504040204" pitchFamily="34" charset="0"/>
              </a:rPr>
              <a:t>B</a:t>
            </a:r>
            <a:endParaRPr lang="en-US" sz="1200" b="0" baseline="0" dirty="0">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sz="1200" b="0" baseline="0" dirty="0">
                <a:latin typeface="Verdana" panose="020B0604030504040204" pitchFamily="34" charset="0"/>
                <a:ea typeface="Verdana" panose="020B0604030504040204" pitchFamily="34" charset="0"/>
                <a:cs typeface="Verdana" panose="020B0604030504040204" pitchFamily="34" charset="0"/>
              </a:rPr>
              <a:t>5. examined, </a:t>
            </a:r>
            <a:r>
              <a:rPr lang="en-US" sz="1200" b="1" baseline="0" dirty="0">
                <a:latin typeface="Verdana" panose="020B0604030504040204" pitchFamily="34" charset="0"/>
                <a:ea typeface="Verdana" panose="020B0604030504040204" pitchFamily="34" charset="0"/>
                <a:cs typeface="Verdana" panose="020B0604030504040204" pitchFamily="34" charset="0"/>
              </a:rPr>
              <a:t>E</a:t>
            </a:r>
            <a:endParaRPr lang="en-US" sz="1200" b="0" baseline="0" dirty="0">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sz="1200" b="0" baseline="0" dirty="0">
                <a:latin typeface="Verdana" panose="020B0604030504040204" pitchFamily="34" charset="0"/>
                <a:ea typeface="Verdana" panose="020B0604030504040204" pitchFamily="34" charset="0"/>
                <a:cs typeface="Verdana" panose="020B0604030504040204" pitchFamily="34" charset="0"/>
              </a:rPr>
              <a:t>6. patient, </a:t>
            </a:r>
            <a:r>
              <a:rPr lang="en-US" sz="1200" b="1" baseline="0" dirty="0">
                <a:latin typeface="Verdana" panose="020B0604030504040204" pitchFamily="34" charset="0"/>
                <a:ea typeface="Verdana" panose="020B0604030504040204" pitchFamily="34" charset="0"/>
                <a:cs typeface="Verdana" panose="020B0604030504040204" pitchFamily="34" charset="0"/>
              </a:rPr>
              <a:t>B</a:t>
            </a:r>
            <a:endParaRPr lang="en-US" sz="1200" b="0" baseline="0" dirty="0">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sz="1200" b="0" baseline="0" dirty="0">
                <a:latin typeface="Verdana" panose="020B0604030504040204" pitchFamily="34" charset="0"/>
                <a:ea typeface="Verdana" panose="020B0604030504040204" pitchFamily="34" charset="0"/>
                <a:cs typeface="Verdana" panose="020B0604030504040204" pitchFamily="34" charset="0"/>
              </a:rPr>
              <a:t>7. alarm, </a:t>
            </a:r>
            <a:r>
              <a:rPr lang="en-US" sz="1200" b="1" baseline="0" dirty="0">
                <a:latin typeface="Verdana" panose="020B0604030504040204" pitchFamily="34" charset="0"/>
                <a:ea typeface="Verdana" panose="020B0604030504040204" pitchFamily="34" charset="0"/>
                <a:cs typeface="Verdana" panose="020B0604030504040204" pitchFamily="34" charset="0"/>
              </a:rPr>
              <a:t>C</a:t>
            </a:r>
            <a:endParaRPr lang="en-US" sz="1200" b="0" baseline="0" dirty="0">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sz="1200" b="0" baseline="0" dirty="0">
                <a:latin typeface="Verdana" panose="020B0604030504040204" pitchFamily="34" charset="0"/>
                <a:ea typeface="Verdana" panose="020B0604030504040204" pitchFamily="34" charset="0"/>
                <a:cs typeface="Verdana" panose="020B0604030504040204" pitchFamily="34" charset="0"/>
              </a:rPr>
              <a:t>8. ambulance, </a:t>
            </a:r>
            <a:r>
              <a:rPr lang="en-US" sz="1200" b="1" baseline="0" dirty="0">
                <a:latin typeface="Verdana" panose="020B0604030504040204" pitchFamily="34" charset="0"/>
                <a:ea typeface="Verdana" panose="020B0604030504040204" pitchFamily="34" charset="0"/>
                <a:cs typeface="Verdana" panose="020B0604030504040204" pitchFamily="34" charset="0"/>
              </a:rPr>
              <a:t>D</a:t>
            </a:r>
            <a:endParaRPr lang="en-US" sz="1200" b="0" baseline="0" dirty="0">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sz="1200" b="0" baseline="0" dirty="0">
                <a:latin typeface="Verdana" panose="020B0604030504040204" pitchFamily="34" charset="0"/>
                <a:ea typeface="Verdana" panose="020B0604030504040204" pitchFamily="34" charset="0"/>
                <a:cs typeface="Verdana" panose="020B0604030504040204" pitchFamily="34" charset="0"/>
              </a:rPr>
              <a:t>9. Forgive them, </a:t>
            </a:r>
            <a:r>
              <a:rPr lang="en-US" sz="1200" b="1" baseline="0" dirty="0">
                <a:latin typeface="Verdana" panose="020B0604030504040204" pitchFamily="34" charset="0"/>
                <a:ea typeface="Verdana" panose="020B0604030504040204" pitchFamily="34" charset="0"/>
                <a:cs typeface="Verdana" panose="020B0604030504040204" pitchFamily="34" charset="0"/>
              </a:rPr>
              <a:t>E</a:t>
            </a:r>
            <a:endParaRPr lang="en-US" sz="1200" b="0" baseline="0" dirty="0">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sz="1200" b="0" baseline="0" dirty="0">
                <a:latin typeface="Verdana" panose="020B0604030504040204" pitchFamily="34" charset="0"/>
                <a:ea typeface="Verdana" panose="020B0604030504040204" pitchFamily="34" charset="0"/>
                <a:cs typeface="Verdana" panose="020B0604030504040204" pitchFamily="34" charset="0"/>
              </a:rPr>
              <a:t>10. salad, </a:t>
            </a:r>
            <a:r>
              <a:rPr lang="en-US" sz="1200" b="1" baseline="0" dirty="0">
                <a:latin typeface="Verdana" panose="020B0604030504040204" pitchFamily="34" charset="0"/>
                <a:ea typeface="Verdana" panose="020B0604030504040204" pitchFamily="34" charset="0"/>
                <a:cs typeface="Verdana" panose="020B0604030504040204" pitchFamily="34" charset="0"/>
              </a:rPr>
              <a:t>B</a:t>
            </a:r>
            <a:endParaRPr lang="en-US" sz="1200" b="0" baseline="0" dirty="0">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sz="1200" b="0" baseline="0" dirty="0">
                <a:latin typeface="Verdana" panose="020B0604030504040204" pitchFamily="34" charset="0"/>
                <a:ea typeface="Verdana" panose="020B0604030504040204" pitchFamily="34" charset="0"/>
                <a:cs typeface="Verdana" panose="020B0604030504040204" pitchFamily="34" charset="0"/>
              </a:rPr>
              <a:t>11. Christian, </a:t>
            </a:r>
            <a:r>
              <a:rPr lang="en-US" sz="1200" b="1" baseline="0" dirty="0">
                <a:latin typeface="Verdana" panose="020B0604030504040204" pitchFamily="34" charset="0"/>
                <a:ea typeface="Verdana" panose="020B0604030504040204" pitchFamily="34" charset="0"/>
                <a:cs typeface="Verdana" panose="020B0604030504040204" pitchFamily="34" charset="0"/>
              </a:rPr>
              <a:t>B</a:t>
            </a:r>
            <a:endParaRPr lang="en-US" sz="1200" b="0" baseline="0" dirty="0">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sz="1200" b="0" baseline="0" dirty="0">
                <a:latin typeface="Verdana" panose="020B0604030504040204" pitchFamily="34" charset="0"/>
                <a:ea typeface="Verdana" panose="020B0604030504040204" pitchFamily="34" charset="0"/>
                <a:cs typeface="Verdana" panose="020B0604030504040204" pitchFamily="34" charset="0"/>
              </a:rPr>
              <a:t>12. religions, </a:t>
            </a:r>
            <a:r>
              <a:rPr lang="en-US" sz="1200" b="1" baseline="0" dirty="0">
                <a:latin typeface="Verdana" panose="020B0604030504040204" pitchFamily="34" charset="0"/>
                <a:ea typeface="Verdana" panose="020B0604030504040204" pitchFamily="34" charset="0"/>
                <a:cs typeface="Verdana" panose="020B0604030504040204" pitchFamily="34" charset="0"/>
              </a:rPr>
              <a:t>E</a:t>
            </a:r>
            <a:endParaRPr lang="en-US" b="0" dirty="0">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0"/>
          </p:nvPr>
        </p:nvSpPr>
        <p:spPr>
          <a:xfrm>
            <a:off x="-1" y="8685213"/>
            <a:ext cx="3552497" cy="458787"/>
          </a:xfrm>
        </p:spPr>
        <p:txBody>
          <a:bodyPr/>
          <a:lstStyle/>
          <a:p>
            <a:r>
              <a:rPr lang="en-US" dirty="0">
                <a:latin typeface="Verdana" panose="020B0604030504040204" pitchFamily="34" charset="0"/>
              </a:rPr>
              <a:t>©2020-2024 Light of the World Learning</a:t>
            </a:r>
          </a:p>
        </p:txBody>
      </p:sp>
      <p:sp>
        <p:nvSpPr>
          <p:cNvPr id="5" name="Slide Number Placeholder 4"/>
          <p:cNvSpPr>
            <a:spLocks noGrp="1"/>
          </p:cNvSpPr>
          <p:nvPr>
            <p:ph type="sldNum" sz="quarter" idx="11"/>
          </p:nvPr>
        </p:nvSpPr>
        <p:spPr/>
        <p:txBody>
          <a:bodyPr/>
          <a:lstStyle/>
          <a:p>
            <a:fld id="{6362A3AC-BC76-471F-9B9A-330C2C0EC303}" type="slidenum">
              <a:rPr lang="en-US" smtClean="0">
                <a:latin typeface="Verdana" panose="020B0604030504040204" pitchFamily="34" charset="0"/>
              </a:rPr>
              <a:t>34</a:t>
            </a:fld>
            <a:endParaRPr lang="en-US">
              <a:latin typeface="Verdana" panose="020B0604030504040204" pitchFamily="34" charset="0"/>
            </a:endParaRPr>
          </a:p>
        </p:txBody>
      </p:sp>
    </p:spTree>
    <p:extLst>
      <p:ext uri="{BB962C8B-B14F-4D97-AF65-F5344CB8AC3E}">
        <p14:creationId xmlns:p14="http://schemas.microsoft.com/office/powerpoint/2010/main" val="9523222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a:ea typeface="Verdana"/>
                <a:cs typeface="Verdana"/>
                <a:sym typeface="Verdana"/>
              </a:rPr>
              <a:t>5A. Bible Reading Questions</a:t>
            </a:r>
            <a:endParaRPr sz="1200" dirty="0">
              <a:ea typeface="Verdana" panose="020B0604030504040204" pitchFamily="34" charset="0"/>
              <a:cs typeface="Verdana" panose="020B0604030504040204" pitchFamily="34" charset="0"/>
              <a:sym typeface="Calibri"/>
            </a:endParaRPr>
          </a:p>
          <a:p>
            <a:pPr marL="0" lvl="0" indent="0" algn="l" rtl="0">
              <a:spcBef>
                <a:spcPts val="0"/>
              </a:spcBef>
              <a:spcAft>
                <a:spcPts val="0"/>
              </a:spcAft>
              <a:buNone/>
            </a:pPr>
            <a:endParaRPr sz="1200" b="1"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Ask the questions and discuss as a group. </a:t>
            </a:r>
          </a:p>
          <a:p>
            <a:pPr marL="0" lvl="0" indent="0" algn="l" rtl="0">
              <a:spcBef>
                <a:spcPts val="0"/>
              </a:spcBef>
              <a:spcAft>
                <a:spcPts val="0"/>
              </a:spcAft>
              <a:buNone/>
            </a:pPr>
            <a:endParaRPr dirty="0"/>
          </a:p>
          <a:p>
            <a:pPr marL="0" lvl="0" indent="0" algn="l" rtl="0">
              <a:spcBef>
                <a:spcPts val="0"/>
              </a:spcBef>
              <a:spcAft>
                <a:spcPts val="0"/>
              </a:spcAft>
              <a:buNone/>
            </a:pPr>
            <a:r>
              <a:rPr lang="en-US" sz="1200" b="1" dirty="0">
                <a:latin typeface="Verdana"/>
                <a:ea typeface="Verdana"/>
                <a:cs typeface="Verdana"/>
                <a:sym typeface="Verdana"/>
              </a:rPr>
              <a:t>Answers:</a:t>
            </a:r>
            <a:endParaRPr sz="1200" dirty="0">
              <a:ea typeface="Verdana" panose="020B0604030504040204" pitchFamily="34" charset="0"/>
              <a:cs typeface="Verdana" panose="020B0604030504040204" pitchFamily="34" charset="0"/>
              <a:sym typeface="Calibri"/>
            </a:endParaRPr>
          </a:p>
          <a:p>
            <a:pPr marL="0" lvl="0" indent="0" algn="l" rtl="0">
              <a:spcBef>
                <a:spcPts val="0"/>
              </a:spcBef>
              <a:spcAft>
                <a:spcPts val="0"/>
              </a:spcAft>
              <a:buNone/>
            </a:pPr>
            <a:r>
              <a:rPr lang="en-US" sz="1200" dirty="0">
                <a:latin typeface="Verdana"/>
                <a:ea typeface="Verdana"/>
                <a:cs typeface="Verdana"/>
                <a:sym typeface="Verdana"/>
              </a:rPr>
              <a:t>1. The Holy Spirit.</a:t>
            </a:r>
            <a:endParaRPr sz="1200" dirty="0">
              <a:ea typeface="Verdana" panose="020B0604030504040204" pitchFamily="34" charset="0"/>
              <a:cs typeface="Verdana" panose="020B0604030504040204" pitchFamily="34" charset="0"/>
              <a:sym typeface="Calibri"/>
            </a:endParaRPr>
          </a:p>
          <a:p>
            <a:pPr marL="0" lvl="0" indent="0" algn="l" rtl="0">
              <a:spcBef>
                <a:spcPts val="0"/>
              </a:spcBef>
              <a:spcAft>
                <a:spcPts val="0"/>
              </a:spcAft>
              <a:buNone/>
            </a:pPr>
            <a:r>
              <a:rPr lang="en-US" sz="1200" dirty="0">
                <a:latin typeface="Verdana"/>
                <a:ea typeface="Verdana"/>
                <a:cs typeface="Verdana"/>
                <a:sym typeface="Verdana"/>
              </a:rPr>
              <a:t>2. 40 days and 40 nights </a:t>
            </a:r>
          </a:p>
          <a:p>
            <a:pPr marL="0" lvl="0" indent="0" algn="l" rtl="0">
              <a:spcBef>
                <a:spcPts val="0"/>
              </a:spcBef>
              <a:spcAft>
                <a:spcPts val="0"/>
              </a:spcAft>
              <a:buNone/>
            </a:pPr>
            <a:r>
              <a:rPr lang="en-US" sz="1200" dirty="0">
                <a:latin typeface="Verdana"/>
                <a:ea typeface="Verdana"/>
                <a:cs typeface="Verdana"/>
                <a:sym typeface="Verdana"/>
              </a:rPr>
              <a:t>3. To tell the rock to become bread.</a:t>
            </a:r>
          </a:p>
          <a:p>
            <a:pPr marL="0" lvl="0" indent="0" algn="l" rtl="0">
              <a:spcBef>
                <a:spcPts val="0"/>
              </a:spcBef>
              <a:spcAft>
                <a:spcPts val="0"/>
              </a:spcAft>
              <a:buNone/>
            </a:pPr>
            <a:r>
              <a:rPr lang="en-US" sz="1200" dirty="0">
                <a:latin typeface="Verdana"/>
                <a:ea typeface="Verdana"/>
                <a:cs typeface="Verdana"/>
                <a:sym typeface="Verdana"/>
              </a:rPr>
              <a:t>4. Answers will vary but may include, to try make Jesus worship him.</a:t>
            </a:r>
            <a:endParaRPr dirty="0"/>
          </a:p>
          <a:p>
            <a:pPr marL="0" lvl="0" indent="0" algn="l" rtl="0">
              <a:spcBef>
                <a:spcPts val="0"/>
              </a:spcBef>
              <a:spcAft>
                <a:spcPts val="0"/>
              </a:spcAft>
              <a:buNone/>
            </a:pPr>
            <a:r>
              <a:rPr lang="en-US" sz="1200" dirty="0">
                <a:latin typeface="Verdana"/>
                <a:ea typeface="Verdana"/>
                <a:cs typeface="Verdana"/>
                <a:sym typeface="Verdana"/>
              </a:rPr>
              <a:t>5. Angels came to take care of Jesus. </a:t>
            </a:r>
            <a:endParaRPr dirty="0"/>
          </a:p>
          <a:p>
            <a:pPr marL="0" lvl="0" indent="0" algn="l" rtl="0">
              <a:spcBef>
                <a:spcPts val="0"/>
              </a:spcBef>
              <a:spcAft>
                <a:spcPts val="0"/>
              </a:spcAft>
              <a:buNone/>
            </a:pPr>
            <a:r>
              <a:rPr lang="en-US" sz="1200" dirty="0">
                <a:latin typeface="Verdana"/>
                <a:ea typeface="Verdana"/>
                <a:cs typeface="Verdana"/>
                <a:sym typeface="Verdana"/>
              </a:rPr>
              <a:t>6. He used the Word of God, the Scriptures.</a:t>
            </a:r>
            <a:endParaRPr dirty="0"/>
          </a:p>
          <a:p>
            <a:pPr marL="0" lvl="0" indent="0" algn="l" rtl="0">
              <a:spcBef>
                <a:spcPts val="0"/>
              </a:spcBef>
              <a:spcAft>
                <a:spcPts val="0"/>
              </a:spcAft>
              <a:buNone/>
            </a:pPr>
            <a:r>
              <a:rPr lang="en-US" sz="1200" dirty="0">
                <a:latin typeface="Verdana"/>
                <a:ea typeface="Verdana"/>
                <a:cs typeface="Verdana"/>
                <a:sym typeface="Verdana"/>
              </a:rPr>
              <a:t>7. Answers may vary but may include, pray, quote scripture, etc.</a:t>
            </a:r>
            <a:endParaRPr dirty="0"/>
          </a:p>
          <a:p>
            <a:pPr marL="0" lvl="0" indent="0" algn="l" rtl="0">
              <a:spcBef>
                <a:spcPts val="0"/>
              </a:spcBef>
              <a:spcAft>
                <a:spcPts val="0"/>
              </a:spcAft>
              <a:buNone/>
            </a:pPr>
            <a:endParaRPr sz="1200" dirty="0">
              <a:latin typeface="Verdana"/>
              <a:ea typeface="Verdana"/>
              <a:cs typeface="Verdana"/>
              <a:sym typeface="Verdana"/>
            </a:endParaRPr>
          </a:p>
          <a:p>
            <a:pPr marL="0" lvl="0" indent="0" algn="l" rtl="0">
              <a:lnSpc>
                <a:spcPct val="115000"/>
              </a:lnSpc>
              <a:spcBef>
                <a:spcPts val="0"/>
              </a:spcBef>
              <a:spcAft>
                <a:spcPts val="0"/>
              </a:spcAft>
              <a:buNone/>
            </a:pPr>
            <a:endParaRPr sz="1200" dirty="0">
              <a:latin typeface="Verdana"/>
              <a:ea typeface="Verdana"/>
              <a:cs typeface="Verdana"/>
              <a:sym typeface="Verdana"/>
            </a:endParaRPr>
          </a:p>
        </p:txBody>
      </p:sp>
      <p:sp>
        <p:nvSpPr>
          <p:cNvPr id="276" name="Google Shape;276;p19:notes"/>
          <p:cNvSpPr txBox="1">
            <a:spLocks noGrp="1"/>
          </p:cNvSpPr>
          <p:nvPr>
            <p:ph type="ftr" idx="11"/>
          </p:nvPr>
        </p:nvSpPr>
        <p:spPr>
          <a:xfrm>
            <a:off x="0" y="8685213"/>
            <a:ext cx="3352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277" name="Google Shape;27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35</a:t>
            </a:fld>
            <a:endParaRPr sz="1400" b="0" i="0" u="none" strike="noStrike" cap="none">
              <a:solidFill>
                <a:srgbClr val="000000"/>
              </a:solidFill>
              <a:latin typeface="Verdana"/>
              <a:ea typeface="Verdana"/>
              <a:cs typeface="Verdana"/>
              <a:sym typeface="Verdana"/>
            </a:endParaRPr>
          </a:p>
        </p:txBody>
      </p:sp>
    </p:spTree>
    <p:extLst>
      <p:ext uri="{BB962C8B-B14F-4D97-AF65-F5344CB8AC3E}">
        <p14:creationId xmlns:p14="http://schemas.microsoft.com/office/powerpoint/2010/main" val="4129307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2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5B. Bible Reading Questions</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Ask the questions and discuss as a group. Students may go back to the story to help find the answers.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a:t>
            </a: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1.  </a:t>
            </a:r>
            <a:r>
              <a:rPr lang="en-US" dirty="0">
                <a:latin typeface="Verdana"/>
                <a:ea typeface="Verdana"/>
                <a:cs typeface="Verdana"/>
                <a:sym typeface="Verdana"/>
              </a:rPr>
              <a:t>He healed the mute, blind, deaf, and cast out demons.</a:t>
            </a:r>
          </a:p>
          <a:p>
            <a:pPr marL="0" lvl="0" indent="0" algn="l" rtl="0">
              <a:lnSpc>
                <a:spcPct val="100000"/>
              </a:lnSpc>
              <a:spcBef>
                <a:spcPts val="0"/>
              </a:spcBef>
              <a:spcAft>
                <a:spcPts val="0"/>
              </a:spcAft>
              <a:buSzPts val="1400"/>
            </a:pPr>
            <a:r>
              <a:rPr lang="en-US" dirty="0">
                <a:latin typeface="Verdana"/>
                <a:ea typeface="Verdana"/>
                <a:cs typeface="Verdana"/>
                <a:sym typeface="Verdana"/>
              </a:rPr>
              <a:t>2.  Isaiah</a:t>
            </a:r>
            <a:endParaRPr dirty="0">
              <a:latin typeface="Verdana"/>
              <a:ea typeface="Verdana"/>
              <a:cs typeface="Verdana"/>
              <a:sym typeface="Verdana"/>
            </a:endParaRPr>
          </a:p>
          <a:p>
            <a:pPr marL="0" lvl="0" indent="0" algn="l" rtl="0">
              <a:lnSpc>
                <a:spcPct val="100000"/>
              </a:lnSpc>
              <a:spcBef>
                <a:spcPts val="0"/>
              </a:spcBef>
              <a:spcAft>
                <a:spcPts val="0"/>
              </a:spcAft>
              <a:buSzPts val="1400"/>
            </a:pPr>
            <a:r>
              <a:rPr lang="en-US" dirty="0">
                <a:latin typeface="Verdana"/>
                <a:ea typeface="Verdana"/>
                <a:cs typeface="Verdana"/>
                <a:sym typeface="Verdana"/>
              </a:rPr>
              <a:t>3.  Nazareth</a:t>
            </a:r>
            <a:endParaRPr dirty="0">
              <a:latin typeface="Verdana"/>
              <a:ea typeface="Verdana"/>
              <a:cs typeface="Verdana"/>
              <a:sym typeface="Verdana"/>
            </a:endParaRPr>
          </a:p>
          <a:p>
            <a:pPr marL="0" lvl="0" indent="0" algn="l" rtl="0">
              <a:lnSpc>
                <a:spcPct val="100000"/>
              </a:lnSpc>
              <a:spcBef>
                <a:spcPts val="0"/>
              </a:spcBef>
              <a:spcAft>
                <a:spcPts val="0"/>
              </a:spcAft>
              <a:buSzPts val="1400"/>
            </a:pPr>
            <a:r>
              <a:rPr lang="en-US" dirty="0">
                <a:latin typeface="Verdana"/>
                <a:ea typeface="Verdana"/>
                <a:cs typeface="Verdana"/>
                <a:sym typeface="Verdana"/>
              </a:rPr>
              <a:t>4.  Because they were angry about what he said.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Answers to 5 and 6 will vary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rgbClr val="000000"/>
              </a:solidFill>
              <a:latin typeface="Verdana"/>
              <a:ea typeface="Verdana"/>
              <a:cs typeface="Verdana"/>
              <a:sym typeface="Verdana"/>
            </a:endParaRPr>
          </a:p>
          <a:p>
            <a:pPr marL="0" lvl="0" indent="0" algn="l" rtl="0">
              <a:lnSpc>
                <a:spcPct val="115000"/>
              </a:lnSpc>
              <a:spcBef>
                <a:spcPts val="0"/>
              </a:spcBef>
              <a:spcAft>
                <a:spcPts val="0"/>
              </a:spcAft>
              <a:buSzPts val="1400"/>
              <a:buNone/>
            </a:pPr>
            <a:r>
              <a:rPr lang="en-US" dirty="0">
                <a:solidFill>
                  <a:srgbClr val="000000"/>
                </a:solidFill>
                <a:latin typeface="Verdana"/>
                <a:ea typeface="Verdana"/>
                <a:cs typeface="Verdana"/>
                <a:sym typeface="Verdana"/>
              </a:rPr>
              <a:t> </a:t>
            </a:r>
            <a:endParaRPr dirty="0">
              <a:solidFill>
                <a:srgbClr val="000000"/>
              </a:solidFill>
              <a:latin typeface="Verdana"/>
              <a:ea typeface="Verdana"/>
              <a:cs typeface="Verdana"/>
              <a:sym typeface="Verdana"/>
            </a:endParaRPr>
          </a:p>
        </p:txBody>
      </p:sp>
      <p:sp>
        <p:nvSpPr>
          <p:cNvPr id="309" name="Google Shape;309;p25:notes"/>
          <p:cNvSpPr txBox="1">
            <a:spLocks noGrp="1"/>
          </p:cNvSpPr>
          <p:nvPr>
            <p:ph type="ftr" idx="11"/>
          </p:nvPr>
        </p:nvSpPr>
        <p:spPr>
          <a:xfrm>
            <a:off x="0" y="8685213"/>
            <a:ext cx="3352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©2020-2024 Light of the World Learning</a:t>
            </a:r>
            <a:endParaRPr dirty="0"/>
          </a:p>
        </p:txBody>
      </p:sp>
      <p:sp>
        <p:nvSpPr>
          <p:cNvPr id="310" name="Google Shape;31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36</a:t>
            </a:fld>
            <a:endParaRPr>
              <a:latin typeface="Verdana"/>
              <a:ea typeface="Verdana"/>
              <a:cs typeface="Verdana"/>
              <a:sym typeface="Verdana"/>
            </a:endParaRPr>
          </a:p>
        </p:txBody>
      </p:sp>
    </p:spTree>
    <p:extLst>
      <p:ext uri="{BB962C8B-B14F-4D97-AF65-F5344CB8AC3E}">
        <p14:creationId xmlns:p14="http://schemas.microsoft.com/office/powerpoint/2010/main" val="41675050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5C. Bible Reading Questions</a:t>
            </a:r>
            <a:endParaRPr dirty="0"/>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Ask the questions and discuss as a group. For questions 1-4 you may go back to the story to help students find the answer.</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1. An expert in the Jewish Law came.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2. A Jewish Priest and a Levite ignored the man.</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He had compassion on him. He felt sorry for him.</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He poured olive oil and wine on his wounds. He bandaged them. He put the man on his own donkey. He took him to an inn. He continued to care for him. He gave money to the innkeeper to care for the man.</a:t>
            </a:r>
            <a:endParaRPr dirty="0">
              <a:latin typeface="Verdana"/>
              <a:ea typeface="Verdana"/>
              <a:cs typeface="Verdana"/>
              <a:sym typeface="Verdana"/>
            </a:endParaRPr>
          </a:p>
          <a:p>
            <a:pPr marL="0" lvl="0" indent="0" algn="l" rtl="0">
              <a:lnSpc>
                <a:spcPct val="115000"/>
              </a:lnSpc>
              <a:spcBef>
                <a:spcPts val="0"/>
              </a:spcBef>
              <a:spcAft>
                <a:spcPts val="0"/>
              </a:spcAft>
              <a:buSzPts val="1400"/>
              <a:buNone/>
            </a:pPr>
            <a:r>
              <a:rPr lang="en-US" dirty="0">
                <a:solidFill>
                  <a:srgbClr val="000000"/>
                </a:solidFill>
                <a:latin typeface="Verdana"/>
                <a:ea typeface="Verdana"/>
                <a:cs typeface="Verdana"/>
                <a:sym typeface="Verdana"/>
              </a:rPr>
              <a:t>Answers will vary for questions 5 and 6.</a:t>
            </a:r>
            <a:endParaRPr dirty="0">
              <a:solidFill>
                <a:srgbClr val="000000"/>
              </a:solidFill>
              <a:latin typeface="Verdana"/>
              <a:ea typeface="Verdana"/>
              <a:cs typeface="Verdana"/>
              <a:sym typeface="Verdana"/>
            </a:endParaRPr>
          </a:p>
        </p:txBody>
      </p:sp>
      <p:sp>
        <p:nvSpPr>
          <p:cNvPr id="298" name="Google Shape;29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37</a:t>
            </a:fld>
            <a:endParaRPr>
              <a:latin typeface="Verdana"/>
              <a:ea typeface="Verdana"/>
              <a:cs typeface="Verdana"/>
              <a:sym typeface="Verdana"/>
            </a:endParaRPr>
          </a:p>
        </p:txBody>
      </p:sp>
      <p:sp>
        <p:nvSpPr>
          <p:cNvPr id="2" name="Google Shape;409;p10:notes">
            <a:extLst>
              <a:ext uri="{FF2B5EF4-FFF2-40B4-BE49-F238E27FC236}">
                <a16:creationId xmlns:a16="http://schemas.microsoft.com/office/drawing/2014/main" id="{33656D7F-D538-7AE9-EF8D-88FFE9F063A1}"/>
              </a:ext>
            </a:extLst>
          </p:cNvPr>
          <p:cNvSpPr txBox="1">
            <a:spLocks/>
          </p:cNvSpPr>
          <p:nvPr/>
        </p:nvSpPr>
        <p:spPr>
          <a:xfrm>
            <a:off x="-1" y="8685215"/>
            <a:ext cx="3554569" cy="458700"/>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r>
              <a:rPr lang="en-US"/>
              <a:t>©2020-2024 Light of the World Learning</a:t>
            </a:r>
            <a:endParaRPr lang="en-US" dirty="0"/>
          </a:p>
        </p:txBody>
      </p:sp>
    </p:spTree>
    <p:extLst>
      <p:ext uri="{BB962C8B-B14F-4D97-AF65-F5344CB8AC3E}">
        <p14:creationId xmlns:p14="http://schemas.microsoft.com/office/powerpoint/2010/main" val="10042889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2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5D. Bible Reading Questions</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Ask the questions and discuss as a group. You may go back to the story to help students find the answer.</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1. The rich young ruler came to Jesus.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2. He came to question Jesus about how to get eternal life. He wanted to live forever with God.</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Answers may include: </a:t>
            </a:r>
            <a:r>
              <a:rPr lang="en-US" dirty="0">
                <a:highlight>
                  <a:srgbClr val="FFFFFF"/>
                </a:highlight>
                <a:latin typeface="Verdana"/>
                <a:ea typeface="Verdana"/>
                <a:cs typeface="Verdana"/>
                <a:sym typeface="Verdana"/>
              </a:rPr>
              <a:t>You must not murder, commit adultery, steal, tell lies about others. You must respect your father and mother, and </a:t>
            </a:r>
            <a:r>
              <a:rPr lang="en-US" dirty="0">
                <a:latin typeface="Verdana"/>
                <a:ea typeface="Verdana"/>
                <a:cs typeface="Verdana"/>
                <a:sym typeface="Verdana"/>
              </a:rPr>
              <a:t>love your neighbor as yourself.</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Jesus said the man should give away all he has and come and follow him.</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5. He did not want to give away his property because he was very rich.</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Answers to questions 6 and 7 will vary.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446" name="Google Shape;44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38</a:t>
            </a:fld>
            <a:endParaRPr dirty="0">
              <a:latin typeface="Verdana"/>
              <a:ea typeface="Verdana"/>
              <a:cs typeface="Verdana"/>
              <a:sym typeface="Verdana"/>
            </a:endParaRPr>
          </a:p>
        </p:txBody>
      </p:sp>
      <p:sp>
        <p:nvSpPr>
          <p:cNvPr id="2" name="Google Shape;409;p10:notes">
            <a:extLst>
              <a:ext uri="{FF2B5EF4-FFF2-40B4-BE49-F238E27FC236}">
                <a16:creationId xmlns:a16="http://schemas.microsoft.com/office/drawing/2014/main" id="{405F5935-62AA-F649-33B0-9EF150882560}"/>
              </a:ext>
            </a:extLst>
          </p:cNvPr>
          <p:cNvSpPr txBox="1">
            <a:spLocks/>
          </p:cNvSpPr>
          <p:nvPr/>
        </p:nvSpPr>
        <p:spPr>
          <a:xfrm>
            <a:off x="-1" y="8685215"/>
            <a:ext cx="3554569" cy="458700"/>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r>
              <a:rPr lang="en-US"/>
              <a:t>©2020-2024 Light of the World Learning</a:t>
            </a:r>
            <a:endParaRPr lang="en-US" dirty="0"/>
          </a:p>
        </p:txBody>
      </p:sp>
    </p:spTree>
    <p:extLst>
      <p:ext uri="{BB962C8B-B14F-4D97-AF65-F5344CB8AC3E}">
        <p14:creationId xmlns:p14="http://schemas.microsoft.com/office/powerpoint/2010/main" val="13768504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5E. Bible Reading Questions</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Clr>
                <a:schemeClr val="dk1"/>
              </a:buClr>
              <a:buSzPts val="1400"/>
              <a:buFont typeface="Arial"/>
              <a:buNone/>
            </a:pPr>
            <a:endParaRPr b="1"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Ask the questions and discuss as a group. You may go back to the story to help students find the answer.</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a:t>
            </a:r>
          </a:p>
          <a:p>
            <a:pPr marL="228600" lvl="0" indent="-228600" algn="l" rtl="0">
              <a:lnSpc>
                <a:spcPct val="100000"/>
              </a:lnSpc>
              <a:spcBef>
                <a:spcPts val="0"/>
              </a:spcBef>
              <a:spcAft>
                <a:spcPts val="0"/>
              </a:spcAft>
              <a:buSzPct val="100000"/>
              <a:buAutoNum type="arabicPeriod"/>
            </a:pPr>
            <a:r>
              <a:rPr lang="en-US" dirty="0">
                <a:latin typeface="Verdana"/>
                <a:ea typeface="Verdana"/>
                <a:cs typeface="Verdana"/>
                <a:sym typeface="Verdana"/>
              </a:rPr>
              <a:t>How many times do I have to forgive someone who sins against me?</a:t>
            </a:r>
          </a:p>
          <a:p>
            <a:pPr marL="228600" lvl="0" indent="-228600" algn="l" rtl="0">
              <a:lnSpc>
                <a:spcPct val="100000"/>
              </a:lnSpc>
              <a:spcBef>
                <a:spcPts val="0"/>
              </a:spcBef>
              <a:spcAft>
                <a:spcPts val="0"/>
              </a:spcAft>
              <a:buSzPct val="100000"/>
              <a:buAutoNum type="arabicPeriod"/>
            </a:pPr>
            <a:r>
              <a:rPr lang="en-US" dirty="0">
                <a:latin typeface="Verdana"/>
                <a:ea typeface="Verdana"/>
                <a:cs typeface="Verdana"/>
                <a:sym typeface="Verdana"/>
              </a:rPr>
              <a:t>Peter wondered if we should forgive up to seven times.</a:t>
            </a:r>
          </a:p>
          <a:p>
            <a:pPr marL="228600" lvl="0" indent="-228600" algn="l" rtl="0">
              <a:lnSpc>
                <a:spcPct val="100000"/>
              </a:lnSpc>
              <a:spcBef>
                <a:spcPts val="0"/>
              </a:spcBef>
              <a:spcAft>
                <a:spcPts val="0"/>
              </a:spcAft>
              <a:buSzPct val="100000"/>
              <a:buAutoNum type="arabicPeriod"/>
            </a:pPr>
            <a:r>
              <a:rPr lang="en-US" dirty="0">
                <a:latin typeface="Verdana"/>
                <a:ea typeface="Verdana"/>
                <a:cs typeface="Verdana"/>
                <a:sym typeface="Verdana"/>
              </a:rPr>
              <a:t>He meant you should always forgive.</a:t>
            </a:r>
          </a:p>
          <a:p>
            <a:pPr marL="228600" lvl="0" indent="-228600" algn="l" rtl="0">
              <a:lnSpc>
                <a:spcPct val="100000"/>
              </a:lnSpc>
              <a:spcBef>
                <a:spcPts val="0"/>
              </a:spcBef>
              <a:spcAft>
                <a:spcPts val="0"/>
              </a:spcAft>
              <a:buSzPct val="100000"/>
              <a:buAutoNum type="arabicPeriod"/>
            </a:pPr>
            <a:r>
              <a:rPr lang="en-US" dirty="0">
                <a:latin typeface="Verdana"/>
                <a:ea typeface="Verdana"/>
                <a:cs typeface="Verdana"/>
                <a:sym typeface="Verdana"/>
              </a:rPr>
              <a:t>He found a man who owed him money and had him sent to prison.</a:t>
            </a:r>
          </a:p>
          <a:p>
            <a:pPr marL="228600" lvl="0" indent="-228600" algn="l" rtl="0">
              <a:lnSpc>
                <a:spcPct val="100000"/>
              </a:lnSpc>
              <a:spcBef>
                <a:spcPts val="0"/>
              </a:spcBef>
              <a:spcAft>
                <a:spcPts val="0"/>
              </a:spcAft>
              <a:buSzPct val="100000"/>
              <a:buAutoNum type="arabicPeriod"/>
            </a:pPr>
            <a:r>
              <a:rPr lang="en-US" dirty="0">
                <a:latin typeface="Verdana"/>
                <a:ea typeface="Verdana"/>
                <a:cs typeface="Verdana"/>
                <a:sym typeface="Verdana"/>
              </a:rPr>
              <a:t>He is angry.</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Answers will vary for 6 and 7.</a:t>
            </a:r>
            <a:endParaRPr dirty="0">
              <a:latin typeface="Verdana"/>
              <a:ea typeface="Verdana"/>
              <a:cs typeface="Verdana"/>
              <a:sym typeface="Verdana"/>
            </a:endParaRPr>
          </a:p>
          <a:p>
            <a:pPr marL="457200" lvl="0" indent="0" algn="l" rtl="0">
              <a:lnSpc>
                <a:spcPct val="100000"/>
              </a:lnSpc>
              <a:spcBef>
                <a:spcPts val="0"/>
              </a:spcBef>
              <a:spcAft>
                <a:spcPts val="0"/>
              </a:spcAft>
              <a:buSzPts val="1400"/>
              <a:buNone/>
            </a:pPr>
            <a:endParaRPr dirty="0">
              <a:latin typeface="Verdana"/>
              <a:ea typeface="Verdana"/>
              <a:cs typeface="Verdana"/>
              <a:sym typeface="Verdana"/>
            </a:endParaRPr>
          </a:p>
          <a:p>
            <a:pPr marL="45720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2" name="Google Shape;92;p3:notes">
            <a:extLst>
              <a:ext uri="{FF2B5EF4-FFF2-40B4-BE49-F238E27FC236}">
                <a16:creationId xmlns:a16="http://schemas.microsoft.com/office/drawing/2014/main" id="{60985EA8-3676-FED6-119E-2E94AC2BB39F}"/>
              </a:ext>
            </a:extLst>
          </p:cNvPr>
          <p:cNvSpPr txBox="1">
            <a:spLocks/>
          </p:cNvSpPr>
          <p:nvPr/>
        </p:nvSpPr>
        <p:spPr>
          <a:xfrm>
            <a:off x="0" y="8685213"/>
            <a:ext cx="3352800" cy="458787"/>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1400"/>
              <a:buFont typeface="Arial"/>
              <a:buNone/>
            </a:pPr>
            <a:r>
              <a:rPr lang="en-US" dirty="0">
                <a:solidFill>
                  <a:srgbClr val="000000"/>
                </a:solidFill>
                <a:latin typeface="Verdana"/>
                <a:ea typeface="Verdana"/>
                <a:cs typeface="Verdana"/>
                <a:sym typeface="Verdana"/>
              </a:rPr>
              <a:t>©2020-2024 Light of the World Learning</a:t>
            </a:r>
            <a:endParaRPr lang="en-US" dirty="0"/>
          </a:p>
        </p:txBody>
      </p:sp>
    </p:spTree>
    <p:extLst>
      <p:ext uri="{BB962C8B-B14F-4D97-AF65-F5344CB8AC3E}">
        <p14:creationId xmlns:p14="http://schemas.microsoft.com/office/powerpoint/2010/main" val="4158866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4472C4"/>
                </a:solidFill>
                <a:latin typeface="Verdana"/>
                <a:ea typeface="Verdana"/>
                <a:cs typeface="Verdana"/>
                <a:sym typeface="Verdana"/>
              </a:rPr>
              <a:t>1A. Discuss Theme Picture</a:t>
            </a:r>
            <a:endParaRPr sz="1200" dirty="0">
              <a:solidFill>
                <a:srgbClr val="4472C4"/>
              </a:solidFill>
              <a:latin typeface="Verdana"/>
              <a:ea typeface="Verdana"/>
              <a:cs typeface="Verdana"/>
              <a:sym typeface="Verdana"/>
            </a:endParaRPr>
          </a:p>
          <a:p>
            <a:pPr marL="0" lvl="0" indent="0" algn="l" rtl="0">
              <a:spcBef>
                <a:spcPts val="0"/>
              </a:spcBef>
              <a:spcAft>
                <a:spcPts val="0"/>
              </a:spcAft>
              <a:buNone/>
            </a:pPr>
            <a:r>
              <a:rPr lang="en-US" sz="1200" b="1" dirty="0">
                <a:latin typeface="Verdana"/>
                <a:ea typeface="Verdana"/>
                <a:cs typeface="Verdana"/>
                <a:sym typeface="Verdana"/>
              </a:rPr>
              <a:t> </a:t>
            </a:r>
            <a:endParaRPr sz="1200" dirty="0">
              <a:latin typeface="Verdana"/>
              <a:ea typeface="Verdana"/>
              <a:cs typeface="Verdana"/>
              <a:sym typeface="Verdana"/>
            </a:endParaRPr>
          </a:p>
          <a:p>
            <a:pPr marL="0" lvl="0" indent="0" algn="l" rtl="0">
              <a:spcBef>
                <a:spcPts val="0"/>
              </a:spcBef>
              <a:spcAft>
                <a:spcPts val="0"/>
              </a:spcAft>
              <a:buSzPts val="1200"/>
              <a:buFont typeface="Verdana"/>
              <a:buNone/>
            </a:pPr>
            <a:r>
              <a:rPr lang="en-US" sz="1200" dirty="0">
                <a:latin typeface="Verdana"/>
                <a:ea typeface="Verdana"/>
                <a:cs typeface="Verdana"/>
                <a:sym typeface="Verdana"/>
              </a:rPr>
              <a:t>Ask “What do you see in this picture?” and “What else?” to elicit vocabulary they already know.</a:t>
            </a:r>
            <a:endParaRPr dirty="0"/>
          </a:p>
          <a:p>
            <a:pPr marL="0" lvl="0" indent="0" algn="l" rtl="0">
              <a:spcBef>
                <a:spcPts val="0"/>
              </a:spcBef>
              <a:spcAft>
                <a:spcPts val="0"/>
              </a:spcAft>
              <a:buSzPts val="1200"/>
              <a:buFont typeface="Verdana"/>
              <a:buNone/>
            </a:pPr>
            <a:r>
              <a:rPr lang="en-US" sz="1200" dirty="0">
                <a:latin typeface="Verdana"/>
                <a:ea typeface="Verdana"/>
                <a:cs typeface="Verdana"/>
                <a:sym typeface="Verdana"/>
              </a:rPr>
              <a:t>Repeat and write their words.</a:t>
            </a:r>
            <a:endParaRPr dirty="0"/>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Answers may include: </a:t>
            </a:r>
            <a:r>
              <a:rPr lang="en-US" sz="1200" b="1" dirty="0">
                <a:latin typeface="Verdana"/>
                <a:ea typeface="Verdana"/>
                <a:cs typeface="Verdana"/>
                <a:sym typeface="Verdana"/>
              </a:rPr>
              <a:t>face, neck, fingers, mustache, thumb, lips, beard  </a:t>
            </a:r>
            <a:r>
              <a:rPr lang="en-US" sz="1200" dirty="0">
                <a:latin typeface="Verdana"/>
                <a:ea typeface="Verdana"/>
                <a:cs typeface="Verdana"/>
                <a:sym typeface="Verdana"/>
              </a:rPr>
              <a:t>etc.</a:t>
            </a:r>
            <a:endParaRPr dirty="0"/>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dirty="0">
                <a:latin typeface="Verdana"/>
                <a:ea typeface="Verdana"/>
                <a:cs typeface="Verdana"/>
                <a:sym typeface="Verdana"/>
              </a:rPr>
              <a:t>More advanced students can be encouraged to make complete sentences:</a:t>
            </a:r>
            <a:endParaRPr dirty="0"/>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None/>
            </a:pPr>
            <a:r>
              <a:rPr lang="en-US" sz="1200" b="1" dirty="0">
                <a:latin typeface="Verdana"/>
                <a:ea typeface="Verdana"/>
                <a:cs typeface="Verdana"/>
                <a:sym typeface="Verdana"/>
              </a:rPr>
              <a:t>The baby wants to touch his father’s beard. The boy holds a snack between his thumb and finger. </a:t>
            </a:r>
            <a:endParaRPr dirty="0"/>
          </a:p>
        </p:txBody>
      </p:sp>
      <p:sp>
        <p:nvSpPr>
          <p:cNvPr id="92" name="Google Shape;92;p3:notes"/>
          <p:cNvSpPr txBox="1">
            <a:spLocks noGrp="1"/>
          </p:cNvSpPr>
          <p:nvPr>
            <p:ph type="ftr" idx="11"/>
          </p:nvPr>
        </p:nvSpPr>
        <p:spPr>
          <a:xfrm>
            <a:off x="0" y="8685213"/>
            <a:ext cx="3352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93" name="Google Shape;9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4</a:t>
            </a:fld>
            <a:endParaRPr sz="1400" b="0" i="0" u="none" strike="noStrike" cap="none">
              <a:solidFill>
                <a:srgbClr val="000000"/>
              </a:solidFill>
              <a:latin typeface="Verdana"/>
              <a:ea typeface="Verdana"/>
              <a:cs typeface="Verdana"/>
              <a:sym typeface="Verdana"/>
            </a:endParaRPr>
          </a:p>
        </p:txBody>
      </p:sp>
    </p:spTree>
    <p:extLst>
      <p:ext uri="{BB962C8B-B14F-4D97-AF65-F5344CB8AC3E}">
        <p14:creationId xmlns:p14="http://schemas.microsoft.com/office/powerpoint/2010/main" val="4465780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2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5F. Bible Reading Questions</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Ask the questions and discuss as a group. For some questions, you may go back to the story to help students find the answer.</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1. Jesus felt great compassion towards the people.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2. He taught them and healed the people among them who were sick.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Answers will vary.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The wind was blowing hard and there were strong waves so the disciples were having difficulty crossing the lake in the boat. </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5. Peter began to sink when he took his eyes away from Jesus and looked at the waves instead. </a:t>
            </a:r>
          </a:p>
          <a:p>
            <a:pPr marL="228600" lvl="0" indent="-228600" algn="l" rtl="0">
              <a:lnSpc>
                <a:spcPct val="100000"/>
              </a:lnSpc>
              <a:spcBef>
                <a:spcPts val="0"/>
              </a:spcBef>
              <a:spcAft>
                <a:spcPts val="0"/>
              </a:spcAft>
              <a:buSzPct val="100000"/>
              <a:buAutoNum type="arabicPeriod" startAt="6"/>
            </a:pPr>
            <a:r>
              <a:rPr lang="en-US" dirty="0">
                <a:latin typeface="Verdana"/>
                <a:ea typeface="Verdana"/>
                <a:cs typeface="Verdana"/>
                <a:sym typeface="Verdana"/>
              </a:rPr>
              <a:t>The disciples were amazed. They all bowed down and worshipped Jesus as the Son of God. </a:t>
            </a:r>
          </a:p>
          <a:p>
            <a:pPr marL="228600" lvl="0" indent="-228600" algn="l" rtl="0">
              <a:lnSpc>
                <a:spcPct val="100000"/>
              </a:lnSpc>
              <a:spcBef>
                <a:spcPts val="0"/>
              </a:spcBef>
              <a:spcAft>
                <a:spcPts val="0"/>
              </a:spcAft>
              <a:buSzPct val="100000"/>
              <a:buAutoNum type="arabicPeriod" startAt="6"/>
            </a:pPr>
            <a:r>
              <a:rPr lang="en-US" dirty="0">
                <a:latin typeface="Verdana"/>
                <a:ea typeface="Verdana"/>
                <a:cs typeface="Verdana"/>
                <a:sym typeface="Verdana"/>
              </a:rPr>
              <a:t>Answers will vary.</a:t>
            </a:r>
            <a:endParaRPr dirty="0">
              <a:solidFill>
                <a:srgbClr val="000000"/>
              </a:solidFill>
              <a:latin typeface="Verdana"/>
              <a:ea typeface="Verdana"/>
              <a:cs typeface="Verdana"/>
              <a:sym typeface="Verdana"/>
            </a:endParaRPr>
          </a:p>
        </p:txBody>
      </p:sp>
      <p:sp>
        <p:nvSpPr>
          <p:cNvPr id="543" name="Google Shape;543;p20:notes"/>
          <p:cNvSpPr txBox="1">
            <a:spLocks noGrp="1"/>
          </p:cNvSpPr>
          <p:nvPr>
            <p:ph type="ftr" idx="11"/>
          </p:nvPr>
        </p:nvSpPr>
        <p:spPr>
          <a:xfrm>
            <a:off x="0" y="8685215"/>
            <a:ext cx="3335628"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©2020-2024 Light of the World Learning</a:t>
            </a:r>
            <a:endParaRPr dirty="0"/>
          </a:p>
        </p:txBody>
      </p:sp>
      <p:sp>
        <p:nvSpPr>
          <p:cNvPr id="544" name="Google Shape;544;p20: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40</a:t>
            </a:fld>
            <a:endParaRPr>
              <a:latin typeface="Verdana"/>
              <a:ea typeface="Verdana"/>
              <a:cs typeface="Verdana"/>
              <a:sym typeface="Verdana"/>
            </a:endParaRPr>
          </a:p>
        </p:txBody>
      </p:sp>
    </p:spTree>
    <p:extLst>
      <p:ext uri="{BB962C8B-B14F-4D97-AF65-F5344CB8AC3E}">
        <p14:creationId xmlns:p14="http://schemas.microsoft.com/office/powerpoint/2010/main" val="18330855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f02ca42b5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f02ca42b53_0_0:notes"/>
          <p:cNvSpPr txBox="1">
            <a:spLocks noGrp="1"/>
          </p:cNvSpPr>
          <p:nvPr>
            <p:ph type="body" idx="1"/>
          </p:nvPr>
        </p:nvSpPr>
        <p:spPr>
          <a:xfrm>
            <a:off x="685800" y="4400549"/>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000" b="1"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6A. Activities – Dictation of sound/spelling words </a:t>
            </a:r>
          </a:p>
          <a:p>
            <a:pPr marL="0" lvl="0" indent="0" algn="l" rtl="0">
              <a:spcBef>
                <a:spcPts val="0"/>
              </a:spcBef>
              <a:spcAft>
                <a:spcPts val="0"/>
              </a:spcAft>
              <a:buClr>
                <a:schemeClr val="dk1"/>
              </a:buClr>
              <a:buSzPts val="1400"/>
              <a:buFont typeface="Arial"/>
              <a:buNone/>
            </a:pPr>
            <a:endParaRPr lang="en-US" sz="1000" b="1"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Clr>
                <a:schemeClr val="dk1"/>
              </a:buClr>
              <a:buSzPts val="1400"/>
              <a:buFont typeface="Arial"/>
              <a:buNone/>
            </a:pPr>
            <a:r>
              <a:rPr lang="en-US" sz="1000" b="0" dirty="0">
                <a:latin typeface="Verdana" panose="020B0604030504040204" pitchFamily="34" charset="0"/>
                <a:ea typeface="Verdana" panose="020B0604030504040204" pitchFamily="34" charset="0"/>
                <a:cs typeface="Verdana" panose="020B0604030504040204" pitchFamily="34" charset="0"/>
                <a:sym typeface="Verdana"/>
              </a:rPr>
              <a:t>Read the script at least two times as students listen and answer the questions. Students should NOT read the script.</a:t>
            </a:r>
          </a:p>
          <a:p>
            <a:pPr marL="0" lvl="0" indent="0" algn="l" rtl="0">
              <a:spcBef>
                <a:spcPts val="0"/>
              </a:spcBef>
              <a:spcAft>
                <a:spcPts val="0"/>
              </a:spcAft>
              <a:buClr>
                <a:schemeClr val="dk1"/>
              </a:buClr>
              <a:buSzPts val="1400"/>
              <a:buFont typeface="Arial"/>
              <a:buNone/>
            </a:pPr>
            <a:endParaRPr lang="en-US" sz="1000" b="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Clr>
                <a:schemeClr val="dk1"/>
              </a:buClr>
              <a:buSzPts val="1400"/>
              <a:buFont typeface="Arial"/>
              <a:buNone/>
            </a:pPr>
            <a:r>
              <a:rPr lang="en-US" sz="1200" dirty="0"/>
              <a:t>Making an appointment over the phone is easy! First, say hello and introduce yourself. For example, you can say, "Hello, my name is Sarah." Next, say why you are calling. For example, "I would like to make an appointment with the doctor." Be ready to give your information, like your address, phone number, or the reason for your appointment. Listen carefully and write down the date and time of your appointment on a calendar so you don’t forget it. If you don’t understand, ask politely, "Can you say that again, please?" At the end of the call, say thank you and goodbye. You are now ready for your appointment!</a:t>
            </a:r>
            <a:endParaRPr sz="1000" b="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endParaRPr lang="en-US" sz="1000" b="1"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000" b="1" dirty="0">
                <a:latin typeface="Verdana" panose="020B0604030504040204" pitchFamily="34" charset="0"/>
                <a:ea typeface="Verdana" panose="020B0604030504040204" pitchFamily="34" charset="0"/>
                <a:cs typeface="Verdana" panose="020B0604030504040204" pitchFamily="34" charset="0"/>
                <a:sym typeface="Verdana"/>
              </a:rPr>
              <a:t>Answers: </a:t>
            </a:r>
            <a:r>
              <a:rPr lang="en-US" sz="1200" dirty="0"/>
              <a:t/>
            </a:r>
            <a:br>
              <a:rPr lang="en-US" sz="1200" dirty="0"/>
            </a:br>
            <a:r>
              <a:rPr lang="en-US" sz="1200" b="0" i="0" dirty="0"/>
              <a:t>1. Say hello and introduce yourself.</a:t>
            </a:r>
            <a:br>
              <a:rPr lang="en-US" sz="1200" b="0" i="0" dirty="0"/>
            </a:br>
            <a:r>
              <a:rPr lang="en-US" sz="1200" b="0" i="0" dirty="0"/>
              <a:t>2. So the person knows what you need.</a:t>
            </a:r>
          </a:p>
          <a:p>
            <a:r>
              <a:rPr lang="en-US" sz="1200" b="0" i="0" dirty="0"/>
              <a:t>3. Your address, phone number, or the reason for your appointment.</a:t>
            </a:r>
          </a:p>
          <a:p>
            <a:r>
              <a:rPr lang="en-US" sz="1200" b="0" i="0" dirty="0"/>
              <a:t>4. Ask politely, "Can you say that again, please?"</a:t>
            </a:r>
          </a:p>
          <a:p>
            <a:r>
              <a:rPr lang="en-US" sz="1200" b="0" i="0" dirty="0"/>
              <a:t>5. Write them down.</a:t>
            </a:r>
          </a:p>
          <a:p>
            <a:pPr marL="0" lvl="0" indent="0" algn="l" rtl="0">
              <a:spcBef>
                <a:spcPts val="0"/>
              </a:spcBef>
              <a:spcAft>
                <a:spcPts val="0"/>
              </a:spcAft>
              <a:buNone/>
            </a:pPr>
            <a:endParaRPr lang="en-US" sz="1000" b="0" dirty="0">
              <a:latin typeface="Verdana" panose="020B0604030504040204" pitchFamily="34" charset="0"/>
              <a:ea typeface="Verdana" panose="020B0604030504040204" pitchFamily="34" charset="0"/>
              <a:cs typeface="Verdana" panose="020B0604030504040204" pitchFamily="34" charset="0"/>
              <a:sym typeface="Verdana"/>
            </a:endParaRPr>
          </a:p>
          <a:p>
            <a:pPr marL="457200" lvl="0" indent="0" algn="l" rtl="0">
              <a:spcBef>
                <a:spcPts val="0"/>
              </a:spcBef>
              <a:spcAft>
                <a:spcPts val="0"/>
              </a:spcAft>
              <a:buNone/>
            </a:pPr>
            <a:endParaRPr b="0" dirty="0">
              <a:latin typeface="Verdana"/>
              <a:ea typeface="Verdana"/>
              <a:cs typeface="Verdana"/>
              <a:sym typeface="Verdana"/>
            </a:endParaRPr>
          </a:p>
          <a:p>
            <a:pPr marL="0" lvl="0" indent="0" algn="l" rtl="0">
              <a:spcBef>
                <a:spcPts val="0"/>
              </a:spcBef>
              <a:spcAft>
                <a:spcPts val="0"/>
              </a:spcAft>
              <a:buNone/>
            </a:pPr>
            <a:endParaRPr dirty="0">
              <a:latin typeface="Verdana"/>
              <a:ea typeface="Verdana"/>
              <a:cs typeface="Verdana"/>
              <a:sym typeface="Verdana"/>
            </a:endParaRPr>
          </a:p>
        </p:txBody>
      </p:sp>
      <p:sp>
        <p:nvSpPr>
          <p:cNvPr id="308" name="Google Shape;308;g1f02ca42b53_0_0:notes"/>
          <p:cNvSpPr txBox="1">
            <a:spLocks noGrp="1"/>
          </p:cNvSpPr>
          <p:nvPr>
            <p:ph type="sldNum" idx="12"/>
          </p:nvPr>
        </p:nvSpPr>
        <p:spPr>
          <a:xfrm>
            <a:off x="3884613" y="8685215"/>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atin typeface="Verdana" panose="020B0604030504040204" pitchFamily="34" charset="0"/>
                <a:ea typeface="Verdana" panose="020B0604030504040204" pitchFamily="34" charset="0"/>
                <a:cs typeface="Verdana" panose="020B0604030504040204" pitchFamily="34" charset="0"/>
              </a:rPr>
              <a:t>41</a:t>
            </a:fld>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2" name="Footer Placeholder 1">
            <a:extLst>
              <a:ext uri="{FF2B5EF4-FFF2-40B4-BE49-F238E27FC236}">
                <a16:creationId xmlns:a16="http://schemas.microsoft.com/office/drawing/2014/main" id="{2ACCD243-63BD-EF42-BD68-A4A8256B584B}"/>
              </a:ext>
            </a:extLst>
          </p:cNvPr>
          <p:cNvSpPr>
            <a:spLocks noGrp="1"/>
          </p:cNvSpPr>
          <p:nvPr>
            <p:ph type="ftr" idx="11"/>
          </p:nvPr>
        </p:nvSpPr>
        <p:spPr>
          <a:xfrm>
            <a:off x="357352" y="8455821"/>
            <a:ext cx="3415861" cy="458787"/>
          </a:xfrm>
        </p:spPr>
        <p:txBody>
          <a:bodyPr/>
          <a:lstStyle/>
          <a:p>
            <a:r>
              <a:rPr lang="en-US" dirty="0"/>
              <a:t>©2020-2024 Light of the World Learning</a:t>
            </a:r>
          </a:p>
        </p:txBody>
      </p:sp>
    </p:spTree>
    <p:extLst>
      <p:ext uri="{BB962C8B-B14F-4D97-AF65-F5344CB8AC3E}">
        <p14:creationId xmlns:p14="http://schemas.microsoft.com/office/powerpoint/2010/main" val="6557547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2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7. Game – Talk for 90 Seconds</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endParaRPr dirty="0">
              <a:solidFill>
                <a:schemeClr val="dk1"/>
              </a:solidFill>
              <a:ea typeface="Verdana" panose="020B0604030504040204" pitchFamily="34" charset="0"/>
              <a:cs typeface="Verdana" panose="020B0604030504040204" pitchFamily="34" charset="0"/>
              <a:sym typeface="Verdana"/>
            </a:endParaRPr>
          </a:p>
          <a:p>
            <a:pPr marL="0" lvl="0" indent="0" algn="l" rtl="0">
              <a:lnSpc>
                <a:spcPct val="100000"/>
              </a:lnSpc>
              <a:spcBef>
                <a:spcPts val="0"/>
              </a:spcBef>
              <a:spcAft>
                <a:spcPts val="0"/>
              </a:spcAft>
              <a:buSzPts val="1400"/>
              <a:buNone/>
            </a:pPr>
            <a:r>
              <a:rPr lang="en-US" dirty="0">
                <a:solidFill>
                  <a:schemeClr val="dk1"/>
                </a:solidFill>
                <a:ea typeface="Verdana" panose="020B0604030504040204" pitchFamily="34" charset="0"/>
                <a:cs typeface="Verdana" panose="020B0604030504040204" pitchFamily="34" charset="0"/>
                <a:sym typeface="Verdana"/>
              </a:rPr>
              <a:t>Give each student a topic. They must talk about the topic for 90 seconds without stopping. If they are still talking when the timer goes off, they get 90 points. If they stop talking for more than 3 seconds they get zero points. The student with the most points wins.</a:t>
            </a:r>
            <a:endParaRPr dirty="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endParaRPr sz="1200" b="1" dirty="0">
              <a:solidFill>
                <a:schemeClr val="dk1"/>
              </a:solidFill>
              <a:ea typeface="Verdana" panose="020B0604030504040204" pitchFamily="34" charset="0"/>
              <a:cs typeface="Verdana" panose="020B0604030504040204" pitchFamily="34" charset="0"/>
              <a:sym typeface="Verdana"/>
            </a:endParaRPr>
          </a:p>
          <a:p>
            <a:pPr marL="0" indent="0">
              <a:lnSpc>
                <a:spcPct val="114000"/>
              </a:lnSpc>
              <a:buFont typeface="Arial" panose="020B0604020202020204" pitchFamily="34" charset="0"/>
              <a:buNone/>
            </a:pPr>
            <a:r>
              <a:rPr lang="en-US" sz="1200" b="1" dirty="0">
                <a:solidFill>
                  <a:schemeClr val="dk1"/>
                </a:solidFill>
                <a:ea typeface="Verdana" panose="020B0604030504040204" pitchFamily="34" charset="0"/>
                <a:cs typeface="Verdana" panose="020B0604030504040204" pitchFamily="34" charset="0"/>
                <a:sym typeface="Verdana"/>
              </a:rPr>
              <a:t>Topics may include: </a:t>
            </a:r>
          </a:p>
          <a:p>
            <a:pPr marL="0" indent="0">
              <a:lnSpc>
                <a:spcPct val="114000"/>
              </a:lnSpc>
              <a:buFont typeface="Arial" panose="020B0604020202020204" pitchFamily="34" charset="0"/>
              <a:buNone/>
            </a:pPr>
            <a:r>
              <a:rPr lang="en-US" sz="1200" dirty="0">
                <a:solidFill>
                  <a:schemeClr val="dk1"/>
                </a:solidFill>
                <a:ea typeface="Verdana" panose="020B0604030504040204" pitchFamily="34" charset="0"/>
                <a:cs typeface="Verdana" panose="020B0604030504040204" pitchFamily="34" charset="0"/>
                <a:sym typeface="Verdana"/>
              </a:rPr>
              <a:t>Jesus</a:t>
            </a:r>
          </a:p>
          <a:p>
            <a:pPr marL="0" indent="0">
              <a:lnSpc>
                <a:spcPct val="114000"/>
              </a:lnSpc>
              <a:buFont typeface="Arial" panose="020B0604020202020204" pitchFamily="34" charset="0"/>
              <a:buNone/>
            </a:pPr>
            <a:r>
              <a:rPr lang="en-US" sz="1200" dirty="0">
                <a:solidFill>
                  <a:srgbClr val="000000"/>
                </a:solidFill>
                <a:ea typeface="Verdana" panose="020B0604030504040204" pitchFamily="34" charset="0"/>
                <a:cs typeface="Verdana" panose="020B0604030504040204" pitchFamily="34" charset="0"/>
                <a:sym typeface="Verdana"/>
              </a:rPr>
              <a:t>Body Parts and Senses</a:t>
            </a:r>
            <a:endParaRPr lang="en-US" sz="1200" dirty="0">
              <a:ea typeface="Verdana" panose="020B0604030504040204" pitchFamily="34" charset="0"/>
              <a:cs typeface="Verdana" panose="020B0604030504040204" pitchFamily="34" charset="0"/>
              <a:sym typeface="Verdana"/>
            </a:endParaRPr>
          </a:p>
          <a:p>
            <a:pPr marL="0" lvl="0" indent="0">
              <a:lnSpc>
                <a:spcPct val="114000"/>
              </a:lnSpc>
              <a:buFont typeface="Arial" panose="020B0604020202020204" pitchFamily="34" charset="0"/>
              <a:buNone/>
            </a:pPr>
            <a:r>
              <a:rPr lang="en-US" sz="1200" dirty="0">
                <a:solidFill>
                  <a:schemeClr val="dk1"/>
                </a:solidFill>
                <a:ea typeface="Verdana" panose="020B0604030504040204" pitchFamily="34" charset="0"/>
                <a:cs typeface="Verdana" panose="020B0604030504040204" pitchFamily="34" charset="0"/>
                <a:sym typeface="Verdana"/>
              </a:rPr>
              <a:t>Healthcare</a:t>
            </a:r>
            <a:endParaRPr lang="en-US" sz="1200" dirty="0">
              <a:ea typeface="Verdana" panose="020B0604030504040204" pitchFamily="34" charset="0"/>
              <a:cs typeface="Verdana" panose="020B0604030504040204" pitchFamily="34" charset="0"/>
              <a:sym typeface="Verdana"/>
            </a:endParaRPr>
          </a:p>
          <a:p>
            <a:pPr marL="0" indent="0">
              <a:lnSpc>
                <a:spcPct val="114000"/>
              </a:lnSpc>
              <a:buFont typeface="Arial" panose="020B0604020202020204" pitchFamily="34" charset="0"/>
              <a:buNone/>
            </a:pPr>
            <a:r>
              <a:rPr lang="en-US" sz="1200" dirty="0">
                <a:solidFill>
                  <a:schemeClr val="dk1"/>
                </a:solidFill>
                <a:ea typeface="Verdana" panose="020B0604030504040204" pitchFamily="34" charset="0"/>
                <a:cs typeface="Verdana" panose="020B0604030504040204" pitchFamily="34" charset="0"/>
                <a:sym typeface="Verdana"/>
              </a:rPr>
              <a:t>Appointments </a:t>
            </a:r>
          </a:p>
          <a:p>
            <a:pPr marL="0" indent="0">
              <a:lnSpc>
                <a:spcPct val="114000"/>
              </a:lnSpc>
              <a:buFont typeface="Arial" panose="020B0604020202020204" pitchFamily="34" charset="0"/>
              <a:buNone/>
            </a:pPr>
            <a:r>
              <a:rPr lang="en-US" sz="1200" dirty="0">
                <a:solidFill>
                  <a:schemeClr val="dk1"/>
                </a:solidFill>
                <a:ea typeface="Verdana" panose="020B0604030504040204" pitchFamily="34" charset="0"/>
                <a:cs typeface="Verdana" panose="020B0604030504040204" pitchFamily="34" charset="0"/>
                <a:sym typeface="Verdana"/>
              </a:rPr>
              <a:t>Safety</a:t>
            </a:r>
            <a:endParaRPr lang="en-US" sz="1200" dirty="0">
              <a:ea typeface="Verdana" panose="020B0604030504040204" pitchFamily="34" charset="0"/>
              <a:cs typeface="Verdana" panose="020B0604030504040204" pitchFamily="34" charset="0"/>
              <a:sym typeface="Verdana"/>
            </a:endParaRPr>
          </a:p>
          <a:p>
            <a:pPr marL="0" lvl="0" indent="0">
              <a:lnSpc>
                <a:spcPct val="114000"/>
              </a:lnSpc>
              <a:buFont typeface="Arial" panose="020B0604020202020204" pitchFamily="34" charset="0"/>
              <a:buNone/>
            </a:pPr>
            <a:r>
              <a:rPr lang="en-US" sz="1200" dirty="0">
                <a:solidFill>
                  <a:schemeClr val="dk1"/>
                </a:solidFill>
                <a:ea typeface="Verdana" panose="020B0604030504040204" pitchFamily="34" charset="0"/>
                <a:cs typeface="Verdana" panose="020B0604030504040204" pitchFamily="34" charset="0"/>
                <a:sym typeface="Verdana"/>
              </a:rPr>
              <a:t>Food and Drink</a:t>
            </a:r>
          </a:p>
          <a:p>
            <a:pPr marL="0" lvl="0" indent="0">
              <a:lnSpc>
                <a:spcPct val="114000"/>
              </a:lnSpc>
              <a:buFont typeface="Arial" panose="020B0604020202020204" pitchFamily="34" charset="0"/>
              <a:buNone/>
            </a:pPr>
            <a:r>
              <a:rPr lang="en-US" sz="1200" dirty="0">
                <a:solidFill>
                  <a:schemeClr val="dk1"/>
                </a:solidFill>
                <a:ea typeface="Verdana" panose="020B0604030504040204" pitchFamily="34" charset="0"/>
                <a:cs typeface="Verdana" panose="020B0604030504040204" pitchFamily="34" charset="0"/>
                <a:sym typeface="Verdana"/>
              </a:rPr>
              <a:t>Religion and Faith</a:t>
            </a:r>
          </a:p>
          <a:p>
            <a:pPr marL="0" lvl="0" indent="0">
              <a:lnSpc>
                <a:spcPct val="114000"/>
              </a:lnSpc>
              <a:buFont typeface="Arial" panose="020B0604020202020204" pitchFamily="34" charset="0"/>
              <a:buNone/>
            </a:pPr>
            <a:r>
              <a:rPr lang="en-US" sz="1200" dirty="0">
                <a:solidFill>
                  <a:schemeClr val="dk1"/>
                </a:solidFill>
                <a:ea typeface="Verdana" panose="020B0604030504040204" pitchFamily="34" charset="0"/>
                <a:cs typeface="Verdana" panose="020B0604030504040204" pitchFamily="34" charset="0"/>
                <a:sym typeface="Verdana"/>
              </a:rPr>
              <a:t>Forgiveness</a:t>
            </a:r>
          </a:p>
          <a:p>
            <a:pPr marL="0" marR="0" lvl="0" indent="0" algn="l" rtl="0">
              <a:lnSpc>
                <a:spcPct val="100000"/>
              </a:lnSpc>
              <a:spcBef>
                <a:spcPts val="0"/>
              </a:spcBef>
              <a:spcAft>
                <a:spcPts val="0"/>
              </a:spcAft>
              <a:buClr>
                <a:srgbClr val="000000"/>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p:txBody>
      </p:sp>
      <p:sp>
        <p:nvSpPr>
          <p:cNvPr id="350" name="Google Shape;350;p29: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©2020-2024 Light of the World Learning</a:t>
            </a:r>
            <a:endParaRPr dirty="0"/>
          </a:p>
        </p:txBody>
      </p:sp>
      <p:sp>
        <p:nvSpPr>
          <p:cNvPr id="351" name="Google Shape;35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42</a:t>
            </a:fld>
            <a:endParaRPr>
              <a:latin typeface="Verdana"/>
              <a:ea typeface="Verdana"/>
              <a:cs typeface="Verdana"/>
              <a:sym typeface="Verdana"/>
            </a:endParaRPr>
          </a:p>
        </p:txBody>
      </p:sp>
    </p:spTree>
    <p:extLst>
      <p:ext uri="{BB962C8B-B14F-4D97-AF65-F5344CB8AC3E}">
        <p14:creationId xmlns:p14="http://schemas.microsoft.com/office/powerpoint/2010/main" val="24330961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a:xfrm>
            <a:off x="382588" y="4400549"/>
            <a:ext cx="6094412" cy="3600451"/>
          </a:xfrm>
        </p:spPr>
        <p:txBody>
          <a:bodyPr/>
          <a:lstStyle/>
          <a:p>
            <a:pPr marL="158750" lvl="0" indent="0">
              <a:buNone/>
            </a:pPr>
            <a:r>
              <a:rPr lang="en-US" b="1" dirty="0">
                <a:solidFill>
                  <a:srgbClr val="0070C0"/>
                </a:solidFill>
                <a:latin typeface="Verdana" panose="020B0604030504040204" pitchFamily="34" charset="0"/>
                <a:ea typeface="Verdana" panose="020B0604030504040204" pitchFamily="34" charset="0"/>
                <a:cs typeface="Verdana" panose="020B0604030504040204" pitchFamily="34" charset="0"/>
              </a:rPr>
              <a:t>First Review Quiz – Listening, Speaking, and Writing</a:t>
            </a:r>
          </a:p>
          <a:p>
            <a:pPr marL="158750" lvl="0" indent="0">
              <a:buNone/>
            </a:pPr>
            <a:endParaRPr lang="en-US" dirty="0">
              <a:latin typeface="Verdana" panose="020B0604030504040204" pitchFamily="34" charset="0"/>
              <a:ea typeface="Verdana" panose="020B0604030504040204" pitchFamily="34" charset="0"/>
              <a:cs typeface="Verdana" panose="020B0604030504040204" pitchFamily="34" charset="0"/>
            </a:endParaRPr>
          </a:p>
          <a:p>
            <a:pPr marL="158750" lvl="0" indent="0">
              <a:buNone/>
            </a:pPr>
            <a:r>
              <a:rPr lang="en-US" dirty="0">
                <a:latin typeface="Verdana" panose="020B0604030504040204" pitchFamily="34" charset="0"/>
                <a:ea typeface="Verdana" panose="020B0604030504040204" pitchFamily="34" charset="0"/>
                <a:cs typeface="Verdana" panose="020B0604030504040204" pitchFamily="34" charset="0"/>
              </a:rPr>
              <a:t>There are two quizzes students will take to review. The first is in class, the second may be done as homework. </a:t>
            </a:r>
            <a:r>
              <a:rPr lang="en-US" b="1" dirty="0">
                <a:latin typeface="Verdana" panose="020B0604030504040204" pitchFamily="34" charset="0"/>
                <a:ea typeface="Verdana" panose="020B0604030504040204" pitchFamily="34" charset="0"/>
                <a:cs typeface="Verdana" panose="020B0604030504040204" pitchFamily="34" charset="0"/>
              </a:rPr>
              <a:t>Use the Rubric found in the appendix to score the student’s answers. </a:t>
            </a:r>
            <a:r>
              <a:rPr lang="en-US" dirty="0">
                <a:latin typeface="Verdana" panose="020B0604030504040204" pitchFamily="34" charset="0"/>
                <a:ea typeface="Verdana" panose="020B0604030504040204" pitchFamily="34" charset="0"/>
                <a:cs typeface="Verdana" panose="020B0604030504040204" pitchFamily="34" charset="0"/>
              </a:rPr>
              <a:t>You will give the first speaking, listening and writing quiz by asking the student the following questions. Students may </a:t>
            </a:r>
            <a:r>
              <a:rPr lang="en-US" b="1" dirty="0">
                <a:latin typeface="Verdana" panose="020B0604030504040204" pitchFamily="34" charset="0"/>
                <a:ea typeface="Verdana" panose="020B0604030504040204" pitchFamily="34" charset="0"/>
                <a:cs typeface="Verdana" panose="020B0604030504040204" pitchFamily="34" charset="0"/>
              </a:rPr>
              <a:t>not</a:t>
            </a:r>
            <a:r>
              <a:rPr lang="en-US" dirty="0">
                <a:latin typeface="Verdana" panose="020B0604030504040204" pitchFamily="34" charset="0"/>
                <a:ea typeface="Verdana" panose="020B0604030504040204" pitchFamily="34" charset="0"/>
                <a:cs typeface="Verdana" panose="020B0604030504040204" pitchFamily="34" charset="0"/>
              </a:rPr>
              <a:t> look at the questions.  Encourage the students to answer in a complete sentence. Answers will vary.</a:t>
            </a:r>
          </a:p>
          <a:p>
            <a:pPr marL="158750" lvl="0" indent="0">
              <a:buNone/>
            </a:pPr>
            <a:endParaRPr lang="en-US" dirty="0">
              <a:latin typeface="Verdana" panose="020B0604030504040204" pitchFamily="34" charset="0"/>
              <a:ea typeface="Verdana" panose="020B0604030504040204" pitchFamily="34" charset="0"/>
              <a:cs typeface="Verdana" panose="020B0604030504040204" pitchFamily="34" charset="0"/>
            </a:endParaRPr>
          </a:p>
          <a:p>
            <a:pPr marR="0" algn="l" rtl="0" eaLnBrk="1" fontAlgn="base" latinLnBrk="0" hangingPunct="1">
              <a:spcBef>
                <a:spcPts val="0"/>
              </a:spcBef>
              <a:spcAft>
                <a:spcPts val="0"/>
              </a:spcAft>
            </a:pPr>
            <a:r>
              <a:rPr lang="en-US"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 What are some things you do to keep yourself safe?</a:t>
            </a:r>
            <a:endParaRPr lang="en-US" b="0" i="0" u="none" strike="noStrike" dirty="0">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 What do you like to taste and smell?</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 What do you say to apologize? What do you say when someone apologizes to you?</a:t>
            </a:r>
            <a:endParaRPr lang="en-US" b="0" i="0" u="none" strike="noStrike" dirty="0">
              <a:effectLst/>
              <a:latin typeface="Verdana" panose="020B0604030504040204" pitchFamily="34" charset="0"/>
              <a:ea typeface="Verdana" panose="020B0604030504040204" pitchFamily="34" charset="0"/>
              <a:cs typeface="Verdana" panose="020B0604030504040204" pitchFamily="34" charset="0"/>
            </a:endParaRPr>
          </a:p>
          <a:p>
            <a:pPr marL="0" marR="0" indent="0" algn="l" rtl="0" eaLnBrk="1" fontAlgn="base" latinLnBrk="0" hangingPunct="1">
              <a:spcBef>
                <a:spcPts val="0"/>
              </a:spcBef>
              <a:spcAft>
                <a:spcPts val="0"/>
              </a:spcAft>
            </a:pPr>
            <a:r>
              <a:rPr lang="en-US"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 Which religions are most common in your area? What religious holidays do they celebrate?</a:t>
            </a:r>
            <a:endParaRPr lang="en-US" b="0" i="0" u="none" strike="noStrike" dirty="0">
              <a:effectLst/>
              <a:latin typeface="Verdana" panose="020B0604030504040204" pitchFamily="34" charset="0"/>
              <a:ea typeface="Verdana" panose="020B0604030504040204" pitchFamily="34" charset="0"/>
              <a:cs typeface="Verdana" panose="020B0604030504040204" pitchFamily="34" charset="0"/>
            </a:endParaRPr>
          </a:p>
          <a:p>
            <a:pPr marL="0" marR="0" indent="0" algn="l" rtl="0" eaLnBrk="1" fontAlgn="base" latinLnBrk="0" hangingPunct="1">
              <a:spcBef>
                <a:spcPts val="0"/>
              </a:spcBef>
              <a:spcAft>
                <a:spcPts val="0"/>
              </a:spcAft>
            </a:pPr>
            <a:r>
              <a:rPr lang="en-US"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 What is your favorite story about Jesus? Why?</a:t>
            </a:r>
            <a:endParaRPr lang="en-US"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indent="0" algn="l" rtl="0" eaLnBrk="1" fontAlgn="base" latinLnBrk="0" hangingPunct="1">
              <a:spcBef>
                <a:spcPts val="0"/>
              </a:spcBef>
              <a:spcAft>
                <a:spcPts val="0"/>
              </a:spcAft>
            </a:pPr>
            <a:r>
              <a:rPr lang="en-US"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6. </a:t>
            </a:r>
            <a:r>
              <a:rPr lang="en-US" b="0" dirty="0">
                <a:latin typeface="Verdana" panose="020B0604030504040204" pitchFamily="34" charset="0"/>
                <a:ea typeface="Verdana" panose="020B0604030504040204" pitchFamily="34" charset="0"/>
                <a:cs typeface="Verdana" panose="020B0604030504040204" pitchFamily="34" charset="0"/>
              </a:rPr>
              <a:t>Write five sentences about one theme picture. Each sentence must have at least 6 words. </a:t>
            </a:r>
            <a:r>
              <a:rPr lang="en-US" dirty="0">
                <a:latin typeface="Verdana" panose="020B0604030504040204" pitchFamily="34" charset="0"/>
                <a:ea typeface="Verdana" panose="020B0604030504040204" pitchFamily="34" charset="0"/>
                <a:cs typeface="Verdana" panose="020B0604030504040204" pitchFamily="34" charset="0"/>
              </a:rPr>
              <a:t>(The teacher may choose any one theme picture from slides 4 to 9 for the student to use in this writing exercise). The student may write on paper or an electronic device.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Verdana" panose="020B0604030504040204" pitchFamily="34" charset="0"/>
                <a:ea typeface="Verdana" panose="020B0604030504040204" pitchFamily="34" charset="0"/>
                <a:cs typeface="Verdana" panose="020B0604030504040204" pitchFamily="34" charset="0"/>
              </a:rPr>
              <a:t/>
            </a:r>
            <a:br>
              <a:rPr lang="en-US" dirty="0">
                <a:latin typeface="Verdana" panose="020B0604030504040204" pitchFamily="34" charset="0"/>
                <a:ea typeface="Verdana" panose="020B0604030504040204" pitchFamily="34" charset="0"/>
                <a:cs typeface="Verdana" panose="020B0604030504040204" pitchFamily="34" charset="0"/>
              </a:rPr>
            </a:br>
            <a:r>
              <a:rPr lang="en-US" b="0" dirty="0">
                <a:latin typeface="Verdana" panose="020B0604030504040204" pitchFamily="34" charset="0"/>
                <a:ea typeface="Verdana" panose="020B0604030504040204" pitchFamily="34" charset="0"/>
                <a:cs typeface="Verdana" panose="020B0604030504040204" pitchFamily="34" charset="0"/>
              </a:rPr>
              <a:t>The second quiz (found on the next slide) is online. You may print the quiz or students can take it online with automatic scoring. Students may do the second quiz for homework. </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5" name="Slide Number Placeholder 4"/>
          <p:cNvSpPr>
            <a:spLocks noGrp="1"/>
          </p:cNvSpPr>
          <p:nvPr>
            <p:ph type="sldNum" sz="quarter" idx="11"/>
          </p:nvPr>
        </p:nvSpPr>
        <p:spPr/>
        <p:txBody>
          <a:bodyPr/>
          <a:lstStyle/>
          <a:p>
            <a:fld id="{6362A3AC-BC76-471F-9B9A-330C2C0EC303}" type="slidenum">
              <a:rPr lang="en-US" smtClean="0"/>
              <a:t>43</a:t>
            </a:fld>
            <a:endParaRPr lang="en-US" dirty="0"/>
          </a:p>
        </p:txBody>
      </p:sp>
    </p:spTree>
    <p:extLst>
      <p:ext uri="{BB962C8B-B14F-4D97-AF65-F5344CB8AC3E}">
        <p14:creationId xmlns:p14="http://schemas.microsoft.com/office/powerpoint/2010/main" val="32393943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pPr marL="158750" indent="0" algn="l">
              <a:buNone/>
            </a:pPr>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8A. Homework 1 and 2</a:t>
            </a:r>
          </a:p>
          <a:p>
            <a:pPr marL="158750" indent="0">
              <a:buNone/>
            </a:pPr>
            <a:endParaRPr lang="en-US" sz="1200" b="1"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a:latin typeface="Verdana" panose="020B0604030504040204" pitchFamily="34" charset="0"/>
                <a:ea typeface="Verdana" panose="020B0604030504040204" pitchFamily="34" charset="0"/>
              </a:rPr>
              <a:t>Students must always read the Bible lesson in their first language before reading it in English the following lesson.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dirty="0">
              <a:latin typeface="Verdana" panose="020B0604030504040204" pitchFamily="34" charset="0"/>
              <a:ea typeface="Verdana" panose="020B0604030504040204" pitchFamily="34" charset="0"/>
              <a:cs typeface="Verdana" panose="020B0604030504040204" pitchFamily="34" charset="0"/>
            </a:endParaRPr>
          </a:p>
          <a:p>
            <a:pPr marL="0" indent="0">
              <a:buFont typeface="+mj-lt"/>
              <a:buNone/>
            </a:pPr>
            <a:r>
              <a:rPr lang="en-US" sz="1200" dirty="0">
                <a:latin typeface="Verdana" panose="020B0604030504040204" pitchFamily="34" charset="0"/>
                <a:ea typeface="Verdana" panose="020B0604030504040204" pitchFamily="34" charset="0"/>
                <a:cs typeface="Verdana" panose="020B0604030504040204" pitchFamily="34" charset="0"/>
              </a:rPr>
              <a:t>Students may scan the QR code or go to the quiz link to access the multiple choice online quiz. Go over how to take the quiz, to be sure the student understands</a:t>
            </a:r>
            <a:r>
              <a:rPr lang="en-US" sz="1200" baseline="0" dirty="0">
                <a:latin typeface="Verdana" panose="020B0604030504040204" pitchFamily="34" charset="0"/>
                <a:ea typeface="Verdana" panose="020B0604030504040204" pitchFamily="34" charset="0"/>
                <a:cs typeface="Verdana" panose="020B0604030504040204" pitchFamily="34" charset="0"/>
              </a:rPr>
              <a:t> what to do. </a:t>
            </a:r>
            <a:r>
              <a:rPr lang="en-US" sz="1200" dirty="0">
                <a:latin typeface="Verdana" panose="020B0604030504040204" pitchFamily="34" charset="0"/>
                <a:ea typeface="Verdana" panose="020B0604030504040204" pitchFamily="34" charset="0"/>
                <a:cs typeface="Verdana" panose="020B0604030504040204" pitchFamily="34" charset="0"/>
              </a:rPr>
              <a:t>Encourage students to look</a:t>
            </a:r>
            <a:r>
              <a:rPr lang="en-US" sz="1200" baseline="0" dirty="0">
                <a:latin typeface="Verdana" panose="020B0604030504040204" pitchFamily="34" charset="0"/>
                <a:ea typeface="Verdana" panose="020B0604030504040204" pitchFamily="34" charset="0"/>
                <a:cs typeface="Verdana" panose="020B0604030504040204" pitchFamily="34" charset="0"/>
              </a:rPr>
              <a:t> at their quiz results and practice areas that they missed. They may take the quiz again if needed.</a:t>
            </a:r>
          </a:p>
          <a:p>
            <a:pPr marL="0" indent="0">
              <a:buNone/>
            </a:pPr>
            <a:endParaRPr lang="en-US" baseline="0" dirty="0">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1"/>
          </p:nvPr>
        </p:nvSpPr>
        <p:spPr/>
        <p:txBody>
          <a:bodyPr/>
          <a:lstStyle/>
          <a:p>
            <a:fld id="{6362A3AC-BC76-471F-9B9A-330C2C0EC303}" type="slidenum">
              <a:rPr lang="en-US" smtClean="0"/>
              <a:t>44</a:t>
            </a:fld>
            <a:endParaRPr lang="en-US" dirty="0"/>
          </a:p>
        </p:txBody>
      </p:sp>
      <p:sp>
        <p:nvSpPr>
          <p:cNvPr id="6" name="Google Shape;409;p10:notes">
            <a:extLst>
              <a:ext uri="{FF2B5EF4-FFF2-40B4-BE49-F238E27FC236}">
                <a16:creationId xmlns:a16="http://schemas.microsoft.com/office/drawing/2014/main" id="{CE972DC6-1EFC-CFB5-D192-7372CB15B40E}"/>
              </a:ext>
            </a:extLst>
          </p:cNvPr>
          <p:cNvSpPr txBox="1">
            <a:spLocks/>
          </p:cNvSpPr>
          <p:nvPr/>
        </p:nvSpPr>
        <p:spPr>
          <a:xfrm>
            <a:off x="-1" y="8685215"/>
            <a:ext cx="3554569" cy="458700"/>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r>
              <a:rPr lang="en-US"/>
              <a:t>©2020-2024 Light of the World Learning</a:t>
            </a:r>
            <a:endParaRPr lang="en-US" dirty="0"/>
          </a:p>
        </p:txBody>
      </p:sp>
    </p:spTree>
    <p:extLst>
      <p:ext uri="{BB962C8B-B14F-4D97-AF65-F5344CB8AC3E}">
        <p14:creationId xmlns:p14="http://schemas.microsoft.com/office/powerpoint/2010/main" val="2384958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3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 Homework –  I Can Statements &amp; Closing Prayer</a:t>
            </a:r>
          </a:p>
          <a:p>
            <a:pPr marL="0" lvl="0" indent="0" algn="l" rtl="0">
              <a:spcBef>
                <a:spcPts val="0"/>
              </a:spcBef>
              <a:spcAft>
                <a:spcPts val="0"/>
              </a:spcAft>
              <a:buNone/>
            </a:pPr>
            <a:endParaRPr lang="en-US" sz="1200" b="1"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r>
              <a:rPr lang="en-US" sz="1200" b="0" dirty="0">
                <a:latin typeface="Verdana" panose="020B0604030504040204" pitchFamily="34" charset="0"/>
                <a:ea typeface="Verdana" panose="020B0604030504040204" pitchFamily="34" charset="0"/>
                <a:cs typeface="Verdana" panose="020B0604030504040204" pitchFamily="34" charset="0"/>
              </a:rPr>
              <a:t>The student must be able to achieve all of these skills before the next lesson. If not, the lesson can be repeated or additional practice materials can be used.</a:t>
            </a:r>
          </a:p>
          <a:p>
            <a:pPr marL="0" lvl="0" indent="0" algn="l" rtl="0">
              <a:spcBef>
                <a:spcPts val="0"/>
              </a:spcBef>
              <a:spcAft>
                <a:spcPts val="0"/>
              </a:spcAft>
              <a:buNone/>
            </a:pPr>
            <a:endParaRPr lang="en-US" sz="1200" b="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r>
              <a:rPr lang="en-US" sz="1200" b="0" dirty="0">
                <a:latin typeface="Verdana" panose="020B0604030504040204" pitchFamily="34" charset="0"/>
                <a:ea typeface="Verdana" panose="020B0604030504040204" pitchFamily="34" charset="0"/>
                <a:cs typeface="Verdana" panose="020B0604030504040204" pitchFamily="34" charset="0"/>
              </a:rPr>
              <a:t>Review all of the skills at the beginning of the next lesson. Be sure to give lots of praise and encouragement!</a:t>
            </a:r>
          </a:p>
          <a:p>
            <a:pPr marL="0" lvl="0" indent="0" algn="l" rtl="0">
              <a:spcBef>
                <a:spcPts val="0"/>
              </a:spcBef>
              <a:spcAft>
                <a:spcPts val="0"/>
              </a:spcAft>
              <a:buNone/>
            </a:pPr>
            <a:endParaRPr lang="en-US" sz="1200" b="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400"/>
              <a:buFont typeface="Arial"/>
              <a:buNone/>
            </a:pPr>
            <a:r>
              <a:rPr lang="en-US" sz="1200" b="1" dirty="0">
                <a:solidFill>
                  <a:srgbClr val="4472C4"/>
                </a:solidFill>
                <a:latin typeface="Verdana"/>
                <a:ea typeface="Verdana"/>
                <a:cs typeface="Verdana"/>
                <a:sym typeface="Verdana"/>
              </a:rPr>
              <a:t>Pray</a:t>
            </a:r>
            <a:r>
              <a:rPr lang="en-US" sz="1200" dirty="0">
                <a:solidFill>
                  <a:schemeClr val="dk1"/>
                </a:solidFill>
                <a:latin typeface="Verdana"/>
                <a:ea typeface="Verdana"/>
                <a:cs typeface="Verdana"/>
                <a:sym typeface="Verdana"/>
              </a:rPr>
              <a:t> </a:t>
            </a:r>
          </a:p>
          <a:p>
            <a:pPr marL="0" lvl="0" indent="0" algn="l" rtl="0">
              <a:spcBef>
                <a:spcPts val="0"/>
              </a:spcBef>
              <a:spcAft>
                <a:spcPts val="0"/>
              </a:spcAft>
              <a:buClr>
                <a:schemeClr val="dk1"/>
              </a:buClr>
              <a:buSzPts val="1400"/>
              <a:buFont typeface="Arial"/>
              <a:buNone/>
            </a:pPr>
            <a:endParaRPr lang="en-US" sz="1200"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sz="1200" dirty="0">
                <a:solidFill>
                  <a:schemeClr val="dk1"/>
                </a:solidFill>
                <a:latin typeface="Verdana"/>
                <a:ea typeface="Verdana"/>
                <a:cs typeface="Verdana"/>
                <a:sym typeface="Verdana"/>
              </a:rPr>
              <a:t>You may want to ask for any special prayer requests, then pray for your students and bless them.</a:t>
            </a:r>
          </a:p>
          <a:p>
            <a:pPr marL="0" lvl="0" indent="0" algn="l" rtl="0">
              <a:spcBef>
                <a:spcPts val="0"/>
              </a:spcBef>
              <a:spcAft>
                <a:spcPts val="0"/>
              </a:spcAft>
              <a:buNone/>
            </a:pPr>
            <a:endParaRPr sz="1200" b="1" dirty="0">
              <a:latin typeface="Verdana" panose="020B0604030504040204" pitchFamily="34" charset="0"/>
              <a:ea typeface="Verdana" panose="020B0604030504040204" pitchFamily="34" charset="0"/>
              <a:cs typeface="Verdana" panose="020B0604030504040204" pitchFamily="34" charset="0"/>
            </a:endParaRPr>
          </a:p>
        </p:txBody>
      </p:sp>
      <p:sp>
        <p:nvSpPr>
          <p:cNvPr id="470" name="Google Shape;47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Verdana" panose="020B0604030504040204" pitchFamily="34" charset="0"/>
              </a:rPr>
              <a:t>45</a:t>
            </a:fld>
            <a:endParaRPr dirty="0">
              <a:latin typeface="Verdana" panose="020B0604030504040204" pitchFamily="34" charset="0"/>
            </a:endParaRPr>
          </a:p>
        </p:txBody>
      </p:sp>
      <p:sp>
        <p:nvSpPr>
          <p:cNvPr id="2" name="Google Shape;409;p10:notes">
            <a:extLst>
              <a:ext uri="{FF2B5EF4-FFF2-40B4-BE49-F238E27FC236}">
                <a16:creationId xmlns:a16="http://schemas.microsoft.com/office/drawing/2014/main" id="{0FC80EA8-596D-49A1-2B67-253ADD367A28}"/>
              </a:ext>
            </a:extLst>
          </p:cNvPr>
          <p:cNvSpPr txBox="1">
            <a:spLocks/>
          </p:cNvSpPr>
          <p:nvPr/>
        </p:nvSpPr>
        <p:spPr>
          <a:xfrm>
            <a:off x="-1" y="8685215"/>
            <a:ext cx="3554569" cy="458700"/>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r>
              <a:rPr lang="en-US"/>
              <a:t>©2020-2024 Light of the World Learning</a:t>
            </a:r>
            <a:endParaRPr lang="en-US" dirty="0"/>
          </a:p>
        </p:txBody>
      </p:sp>
    </p:spTree>
    <p:extLst>
      <p:ext uri="{BB962C8B-B14F-4D97-AF65-F5344CB8AC3E}">
        <p14:creationId xmlns:p14="http://schemas.microsoft.com/office/powerpoint/2010/main" val="14246577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3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latin typeface="Verdana"/>
              <a:ea typeface="Verdana"/>
              <a:cs typeface="Verdana"/>
              <a:sym typeface="Verdana"/>
            </a:endParaRPr>
          </a:p>
        </p:txBody>
      </p:sp>
      <p:sp>
        <p:nvSpPr>
          <p:cNvPr id="498" name="Google Shape;498;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1200" cap="none" spc="0" normalizeH="0" baseline="0" noProof="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46</a:t>
            </a:fld>
            <a:endParaRPr kumimoji="0" sz="1400" b="0" i="0" u="none" strike="noStrike" kern="1200" cap="none" spc="0" normalizeH="0" baseline="0" noProof="0">
              <a:ln>
                <a:noFill/>
              </a:ln>
              <a:solidFill>
                <a:srgbClr val="000000"/>
              </a:solidFill>
              <a:effectLst/>
              <a:uLnTx/>
              <a:uFillTx/>
              <a:latin typeface="Verdana"/>
              <a:ea typeface="Verdana"/>
              <a:cs typeface="Verdana"/>
              <a:sym typeface="Verdana"/>
            </a:endParaRPr>
          </a:p>
        </p:txBody>
      </p:sp>
      <p:sp>
        <p:nvSpPr>
          <p:cNvPr id="2" name="Google Shape;92;p3:notes">
            <a:extLst>
              <a:ext uri="{FF2B5EF4-FFF2-40B4-BE49-F238E27FC236}">
                <a16:creationId xmlns:a16="http://schemas.microsoft.com/office/drawing/2014/main" id="{A4A554CF-A444-4D16-62D7-A054249CC674}"/>
              </a:ext>
            </a:extLst>
          </p:cNvPr>
          <p:cNvSpPr txBox="1">
            <a:spLocks/>
          </p:cNvSpPr>
          <p:nvPr/>
        </p:nvSpPr>
        <p:spPr>
          <a:xfrm>
            <a:off x="0" y="8685213"/>
            <a:ext cx="3352800" cy="458787"/>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1400"/>
              <a:buFont typeface="Arial"/>
              <a:buNone/>
            </a:pPr>
            <a:r>
              <a:rPr lang="en-US">
                <a:solidFill>
                  <a:srgbClr val="000000"/>
                </a:solidFill>
                <a:latin typeface="Verdana"/>
                <a:ea typeface="Verdana"/>
                <a:cs typeface="Verdana"/>
                <a:sym typeface="Verdana"/>
              </a:rPr>
              <a:t>©2021-2024 Light of the World Learning</a:t>
            </a:r>
            <a:endParaRPr lang="en-US" dirty="0"/>
          </a:p>
        </p:txBody>
      </p:sp>
    </p:spTree>
    <p:extLst>
      <p:ext uri="{BB962C8B-B14F-4D97-AF65-F5344CB8AC3E}">
        <p14:creationId xmlns:p14="http://schemas.microsoft.com/office/powerpoint/2010/main" val="10369840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3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 For more information, contact </a:t>
            </a:r>
            <a:r>
              <a:rPr lang="en-US" sz="1200" b="1" dirty="0" err="1">
                <a:solidFill>
                  <a:srgbClr val="0070C0"/>
                </a:solidFill>
                <a:latin typeface="Verdana" panose="020B0604030504040204" pitchFamily="34" charset="0"/>
                <a:ea typeface="Verdana" panose="020B0604030504040204" pitchFamily="34" charset="0"/>
                <a:cs typeface="Verdana" panose="020B0604030504040204" pitchFamily="34" charset="0"/>
              </a:rPr>
              <a:t>info@LOTWL.org</a:t>
            </a:r>
            <a:endParaRPr sz="1200" b="1" dirty="0">
              <a:latin typeface="Verdana" panose="020B0604030504040204" pitchFamily="34" charset="0"/>
              <a:ea typeface="Verdana" panose="020B0604030504040204" pitchFamily="34" charset="0"/>
              <a:cs typeface="Verdana" panose="020B0604030504040204" pitchFamily="34" charset="0"/>
            </a:endParaRPr>
          </a:p>
        </p:txBody>
      </p:sp>
      <p:sp>
        <p:nvSpPr>
          <p:cNvPr id="470" name="Google Shape;47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Verdana" panose="020B0604030504040204" pitchFamily="34" charset="0"/>
              </a:rPr>
              <a:t>47</a:t>
            </a:fld>
            <a:endParaRPr dirty="0">
              <a:latin typeface="Verdana" panose="020B0604030504040204" pitchFamily="34" charset="0"/>
            </a:endParaRPr>
          </a:p>
        </p:txBody>
      </p:sp>
      <p:sp>
        <p:nvSpPr>
          <p:cNvPr id="2" name="Google Shape;409;p10:notes">
            <a:extLst>
              <a:ext uri="{FF2B5EF4-FFF2-40B4-BE49-F238E27FC236}">
                <a16:creationId xmlns:a16="http://schemas.microsoft.com/office/drawing/2014/main" id="{0FC80EA8-596D-49A1-2B67-253ADD367A28}"/>
              </a:ext>
            </a:extLst>
          </p:cNvPr>
          <p:cNvSpPr txBox="1">
            <a:spLocks/>
          </p:cNvSpPr>
          <p:nvPr/>
        </p:nvSpPr>
        <p:spPr>
          <a:xfrm>
            <a:off x="-1" y="8685215"/>
            <a:ext cx="3554569" cy="458700"/>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r>
              <a:rPr lang="en-US"/>
              <a:t>©2020-2024 Light of the World Learning</a:t>
            </a:r>
            <a:endParaRPr lang="en-US" dirty="0"/>
          </a:p>
        </p:txBody>
      </p:sp>
    </p:spTree>
    <p:extLst>
      <p:ext uri="{BB962C8B-B14F-4D97-AF65-F5344CB8AC3E}">
        <p14:creationId xmlns:p14="http://schemas.microsoft.com/office/powerpoint/2010/main" val="16162472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pPr marL="158750" indent="0">
              <a:buNone/>
            </a:pPr>
            <a:r>
              <a:rPr lang="en-US" sz="1200" dirty="0"/>
              <a:t>Please use this rubric to score students’ responses. </a:t>
            </a:r>
          </a:p>
        </p:txBody>
      </p:sp>
      <p:sp>
        <p:nvSpPr>
          <p:cNvPr id="5" name="Slide Number Placeholder 4"/>
          <p:cNvSpPr>
            <a:spLocks noGrp="1"/>
          </p:cNvSpPr>
          <p:nvPr>
            <p:ph type="sldNum" sz="quarter" idx="5"/>
          </p:nvPr>
        </p:nvSpPr>
        <p:spPr/>
        <p:txBody>
          <a:bodyPr/>
          <a:lstStyle/>
          <a:p>
            <a:fld id="{6362A3AC-BC76-471F-9B9A-330C2C0EC303}" type="slidenum">
              <a:rPr lang="en-US" smtClean="0"/>
              <a:t>48</a:t>
            </a:fld>
            <a:endParaRPr lang="en-US"/>
          </a:p>
        </p:txBody>
      </p:sp>
      <p:sp>
        <p:nvSpPr>
          <p:cNvPr id="6" name="Google Shape;409;p10:notes">
            <a:extLst>
              <a:ext uri="{FF2B5EF4-FFF2-40B4-BE49-F238E27FC236}">
                <a16:creationId xmlns:a16="http://schemas.microsoft.com/office/drawing/2014/main" id="{130CD17E-A43D-257C-80EA-E19F672F5184}"/>
              </a:ext>
            </a:extLst>
          </p:cNvPr>
          <p:cNvSpPr txBox="1">
            <a:spLocks/>
          </p:cNvSpPr>
          <p:nvPr/>
        </p:nvSpPr>
        <p:spPr>
          <a:xfrm>
            <a:off x="-1" y="8685215"/>
            <a:ext cx="3554569" cy="458700"/>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r>
              <a:rPr lang="en-US"/>
              <a:t>©2020-2024 Light of the World Learning</a:t>
            </a:r>
            <a:endParaRPr lang="en-US" dirty="0"/>
          </a:p>
        </p:txBody>
      </p:sp>
    </p:spTree>
    <p:extLst>
      <p:ext uri="{BB962C8B-B14F-4D97-AF65-F5344CB8AC3E}">
        <p14:creationId xmlns:p14="http://schemas.microsoft.com/office/powerpoint/2010/main" val="7227750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36:notes"/>
          <p:cNvSpPr txBox="1">
            <a:spLocks noGrp="1"/>
          </p:cNvSpPr>
          <p:nvPr>
            <p:ph type="body" idx="1"/>
          </p:nvPr>
        </p:nvSpPr>
        <p:spPr>
          <a:xfrm>
            <a:off x="731520" y="4620577"/>
            <a:ext cx="5852160" cy="3780475"/>
          </a:xfrm>
          <a:prstGeom prst="rect">
            <a:avLst/>
          </a:prstGeom>
          <a:noFill/>
          <a:ln>
            <a:noFill/>
          </a:ln>
        </p:spPr>
        <p:txBody>
          <a:bodyPr spcFirstLastPara="1" wrap="square" lIns="96645" tIns="48309" rIns="96645" bIns="48309" anchor="t" anchorCtr="0">
            <a:noAutofit/>
          </a:bodyPr>
          <a:lstStyle/>
          <a:p>
            <a:pPr marL="0" indent="0">
              <a:buNone/>
            </a:pP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2" name="Footer Placeholder 1">
            <a:extLst>
              <a:ext uri="{FF2B5EF4-FFF2-40B4-BE49-F238E27FC236}">
                <a16:creationId xmlns:a16="http://schemas.microsoft.com/office/drawing/2014/main" id="{12805E04-F5BA-9E41-D1E8-C9244CB965E6}"/>
              </a:ext>
            </a:extLst>
          </p:cNvPr>
          <p:cNvSpPr>
            <a:spLocks noGrp="1"/>
          </p:cNvSpPr>
          <p:nvPr>
            <p:ph type="ftr" idx="11"/>
          </p:nvPr>
        </p:nvSpPr>
        <p:spPr>
          <a:xfrm>
            <a:off x="0" y="8685213"/>
            <a:ext cx="3342290" cy="458787"/>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©2020-2024 Light of the World Learning</a:t>
            </a:r>
          </a:p>
        </p:txBody>
      </p:sp>
    </p:spTree>
    <p:extLst>
      <p:ext uri="{BB962C8B-B14F-4D97-AF65-F5344CB8AC3E}">
        <p14:creationId xmlns:p14="http://schemas.microsoft.com/office/powerpoint/2010/main" val="2238792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1B. Discuss Theme Picture</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dirty="0">
                <a:solidFill>
                  <a:schemeClr val="dk1"/>
                </a:solidFill>
                <a:latin typeface="Verdana"/>
                <a:ea typeface="Verdana"/>
                <a:cs typeface="Verdana"/>
                <a:sym typeface="Verdana"/>
              </a:rPr>
              <a:t>Ask “What happened?” and “What else?” to elicit vocabulary students already know.</a:t>
            </a:r>
            <a:endParaRPr dirty="0">
              <a:solidFill>
                <a:schemeClr val="dk1"/>
              </a:solidFill>
              <a:latin typeface="Verdana"/>
              <a:ea typeface="Verdana"/>
              <a:cs typeface="Verdana"/>
              <a:sym typeface="Verdana"/>
            </a:endParaRPr>
          </a:p>
          <a:p>
            <a:pPr marL="0" lvl="0" indent="0" algn="l" rtl="0">
              <a:spcBef>
                <a:spcPts val="0"/>
              </a:spcBef>
              <a:spcAft>
                <a:spcPts val="0"/>
              </a:spcAft>
              <a:buSzPts val="1200"/>
              <a:buFont typeface="Verdana"/>
              <a:buNone/>
            </a:pPr>
            <a:r>
              <a:rPr lang="en-US" sz="1200" dirty="0">
                <a:latin typeface="Verdana"/>
                <a:ea typeface="Verdana"/>
                <a:cs typeface="Verdana"/>
                <a:sym typeface="Verdana"/>
              </a:rPr>
              <a:t>Repeat and write their words.</a:t>
            </a:r>
            <a:endParaRPr lang="en-US" dirty="0"/>
          </a:p>
          <a:p>
            <a:pPr marL="171450" lvl="0" indent="-95250" algn="l" rtl="0">
              <a:lnSpc>
                <a:spcPct val="100000"/>
              </a:lnSpc>
              <a:spcBef>
                <a:spcPts val="0"/>
              </a:spcBef>
              <a:spcAft>
                <a:spcPts val="0"/>
              </a:spcAft>
              <a:buClr>
                <a:schemeClr val="dk1"/>
              </a:buClr>
              <a:buSzPts val="1200"/>
              <a:buFont typeface="Arial"/>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Answers may include: </a:t>
            </a:r>
            <a:r>
              <a:rPr lang="en-US" b="1" dirty="0">
                <a:latin typeface="Verdana"/>
                <a:ea typeface="Verdana"/>
                <a:cs typeface="Verdana"/>
                <a:sym typeface="Verdana"/>
              </a:rPr>
              <a:t>pain, a bandage, an accident, stiches, elbow, </a:t>
            </a:r>
            <a:r>
              <a:rPr lang="en-US" dirty="0">
                <a:solidFill>
                  <a:schemeClr val="dk1"/>
                </a:solidFill>
                <a:latin typeface="Verdana"/>
                <a:ea typeface="Verdana"/>
                <a:cs typeface="Verdana"/>
                <a:sym typeface="Verdana"/>
              </a:rPr>
              <a:t>etc.</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More advanced students can be encouraged to make complete sentences: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The boy fell off his bicycle and was hurt. The doctor gave him stitches.</a:t>
            </a:r>
            <a:endParaRPr b="1" dirty="0">
              <a:solidFill>
                <a:schemeClr val="dk1"/>
              </a:solidFill>
              <a:latin typeface="Verdana"/>
              <a:ea typeface="Verdana"/>
              <a:cs typeface="Verdana"/>
              <a:sym typeface="Verdana"/>
            </a:endParaRPr>
          </a:p>
        </p:txBody>
      </p:sp>
      <p:sp>
        <p:nvSpPr>
          <p:cNvPr id="102" name="Google Shape;102;p3:notes"/>
          <p:cNvSpPr txBox="1">
            <a:spLocks noGrp="1"/>
          </p:cNvSpPr>
          <p:nvPr>
            <p:ph type="ftr" idx="11"/>
          </p:nvPr>
        </p:nvSpPr>
        <p:spPr>
          <a:xfrm>
            <a:off x="-1" y="8685213"/>
            <a:ext cx="3678621"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©2020-2024 Light of the World Learning</a:t>
            </a:r>
            <a:endParaRPr dirty="0"/>
          </a:p>
        </p:txBody>
      </p:sp>
      <p:sp>
        <p:nvSpPr>
          <p:cNvPr id="103" name="Google Shape;10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5</a:t>
            </a:fld>
            <a:endParaRPr>
              <a:latin typeface="Verdana"/>
              <a:ea typeface="Verdana"/>
              <a:cs typeface="Verdana"/>
              <a:sym typeface="Verdana"/>
            </a:endParaRPr>
          </a:p>
        </p:txBody>
      </p:sp>
    </p:spTree>
    <p:extLst>
      <p:ext uri="{BB962C8B-B14F-4D97-AF65-F5344CB8AC3E}">
        <p14:creationId xmlns:p14="http://schemas.microsoft.com/office/powerpoint/2010/main" val="22668855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36:notes"/>
          <p:cNvSpPr txBox="1">
            <a:spLocks noGrp="1"/>
          </p:cNvSpPr>
          <p:nvPr>
            <p:ph type="body" idx="1"/>
          </p:nvPr>
        </p:nvSpPr>
        <p:spPr>
          <a:xfrm>
            <a:off x="731520" y="4620577"/>
            <a:ext cx="5852160" cy="3780475"/>
          </a:xfrm>
          <a:prstGeom prst="rect">
            <a:avLst/>
          </a:prstGeom>
          <a:noFill/>
          <a:ln>
            <a:noFill/>
          </a:ln>
        </p:spPr>
        <p:txBody>
          <a:bodyPr spcFirstLastPara="1" wrap="square" lIns="96645" tIns="48309" rIns="96645" bIns="48309" anchor="t" anchorCtr="0">
            <a:noAutofit/>
          </a:bodyPr>
          <a:lstStyle/>
          <a:p>
            <a:pPr marL="0" indent="0">
              <a:buNone/>
            </a:pP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2" name="Footer Placeholder 1">
            <a:extLst>
              <a:ext uri="{FF2B5EF4-FFF2-40B4-BE49-F238E27FC236}">
                <a16:creationId xmlns:a16="http://schemas.microsoft.com/office/drawing/2014/main" id="{12805E04-F5BA-9E41-D1E8-C9244CB965E6}"/>
              </a:ext>
            </a:extLst>
          </p:cNvPr>
          <p:cNvSpPr>
            <a:spLocks noGrp="1"/>
          </p:cNvSpPr>
          <p:nvPr>
            <p:ph type="ftr" idx="11"/>
          </p:nvPr>
        </p:nvSpPr>
        <p:spPr>
          <a:xfrm>
            <a:off x="0" y="8685213"/>
            <a:ext cx="3429000" cy="458787"/>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©2020-2024 Light of the World Learning</a:t>
            </a:r>
          </a:p>
        </p:txBody>
      </p:sp>
    </p:spTree>
    <p:extLst>
      <p:ext uri="{BB962C8B-B14F-4D97-AF65-F5344CB8AC3E}">
        <p14:creationId xmlns:p14="http://schemas.microsoft.com/office/powerpoint/2010/main" val="3663122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rgbClr val="4472C4"/>
                </a:solidFill>
                <a:latin typeface="Verdana"/>
                <a:ea typeface="Verdana"/>
                <a:cs typeface="Verdana"/>
                <a:sym typeface="Verdana"/>
              </a:rPr>
              <a:t>1C. Discuss Theme Picture</a:t>
            </a:r>
            <a:endParaRPr b="1" dirty="0">
              <a:solidFill>
                <a:srgbClr val="4472C4"/>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rgbClr val="4472C4"/>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Ask “What do you see in this picture?” and “What else?” to elicit vocabulary they already know. </a:t>
            </a:r>
            <a:endParaRPr dirty="0"/>
          </a:p>
          <a:p>
            <a:pPr marL="0" lvl="0" indent="0" algn="l" rtl="0">
              <a:spcBef>
                <a:spcPts val="0"/>
              </a:spcBef>
              <a:spcAft>
                <a:spcPts val="0"/>
              </a:spcAft>
              <a:buSzPts val="1200"/>
              <a:buFont typeface="Verdana"/>
              <a:buNone/>
            </a:pPr>
            <a:r>
              <a:rPr lang="en-US" sz="1200" dirty="0">
                <a:latin typeface="Verdana"/>
                <a:ea typeface="Verdana"/>
                <a:cs typeface="Verdana"/>
                <a:sym typeface="Verdana"/>
              </a:rPr>
              <a:t>Repeat and write their words.</a:t>
            </a:r>
            <a:endParaRPr lang="en-US"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Answers may include: </a:t>
            </a:r>
            <a:r>
              <a:rPr lang="en-US" b="1" dirty="0">
                <a:latin typeface="Verdana"/>
                <a:ea typeface="Verdana"/>
                <a:cs typeface="Verdana"/>
                <a:sym typeface="Verdana"/>
              </a:rPr>
              <a:t>patient, appointment, eye chart, </a:t>
            </a:r>
            <a:r>
              <a:rPr lang="en-US" b="0" dirty="0">
                <a:latin typeface="Verdana"/>
                <a:ea typeface="Verdana"/>
                <a:cs typeface="Verdana"/>
                <a:sym typeface="Verdana"/>
              </a:rPr>
              <a:t>etc.</a:t>
            </a:r>
            <a:endParaRPr b="0"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More advanced students can be encouraged to make complete sentences: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The patient saw the doctor to get new glasses. She didn’t feel nervous. The doctor examined her eyes.</a:t>
            </a:r>
            <a:endParaRPr dirty="0">
              <a:latin typeface="Verdana"/>
              <a:ea typeface="Verdana"/>
              <a:cs typeface="Verdana"/>
              <a:sym typeface="Verdana"/>
            </a:endParaRPr>
          </a:p>
        </p:txBody>
      </p:sp>
      <p:sp>
        <p:nvSpPr>
          <p:cNvPr id="102" name="Google Shape;10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6</a:t>
            </a:fld>
            <a:endParaRPr>
              <a:latin typeface="Verdana"/>
              <a:ea typeface="Verdana"/>
              <a:cs typeface="Verdana"/>
              <a:sym typeface="Verdana"/>
            </a:endParaRPr>
          </a:p>
        </p:txBody>
      </p:sp>
      <p:sp>
        <p:nvSpPr>
          <p:cNvPr id="2" name="Google Shape;227;p3:notes">
            <a:extLst>
              <a:ext uri="{FF2B5EF4-FFF2-40B4-BE49-F238E27FC236}">
                <a16:creationId xmlns:a16="http://schemas.microsoft.com/office/drawing/2014/main" id="{03D445D5-3134-2A03-9FB5-85C9041210AB}"/>
              </a:ext>
            </a:extLst>
          </p:cNvPr>
          <p:cNvSpPr txBox="1">
            <a:spLocks/>
          </p:cNvSpPr>
          <p:nvPr/>
        </p:nvSpPr>
        <p:spPr>
          <a:xfrm>
            <a:off x="0" y="8685213"/>
            <a:ext cx="3429000" cy="458787"/>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r>
              <a:rPr lang="en-US"/>
              <a:t>©2021-2024 Light of the World Learning</a:t>
            </a:r>
            <a:endParaRPr lang="en-US" dirty="0"/>
          </a:p>
        </p:txBody>
      </p:sp>
    </p:spTree>
    <p:extLst>
      <p:ext uri="{BB962C8B-B14F-4D97-AF65-F5344CB8AC3E}">
        <p14:creationId xmlns:p14="http://schemas.microsoft.com/office/powerpoint/2010/main" val="3533628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1D. Discuss Theme Picture</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dirty="0">
                <a:solidFill>
                  <a:schemeClr val="dk1"/>
                </a:solidFill>
                <a:latin typeface="Verdana"/>
                <a:ea typeface="Verdana"/>
                <a:cs typeface="Verdana"/>
                <a:sym typeface="Verdana"/>
              </a:rPr>
              <a:t>Ask “What do you see in this picture?” and “What else?” to elicit vocabulary they already know.</a:t>
            </a:r>
            <a:endParaRPr dirty="0">
              <a:solidFill>
                <a:schemeClr val="dk1"/>
              </a:solidFill>
              <a:latin typeface="Verdana"/>
              <a:ea typeface="Verdana"/>
              <a:cs typeface="Verdana"/>
              <a:sym typeface="Verdana"/>
            </a:endParaRPr>
          </a:p>
          <a:p>
            <a:pPr marL="0" lvl="0" indent="0" algn="l" rtl="0">
              <a:spcBef>
                <a:spcPts val="0"/>
              </a:spcBef>
              <a:spcAft>
                <a:spcPts val="0"/>
              </a:spcAft>
              <a:buSzPts val="1200"/>
              <a:buFont typeface="Verdana"/>
              <a:buNone/>
            </a:pPr>
            <a:r>
              <a:rPr lang="en-US" sz="1200" dirty="0">
                <a:latin typeface="Verdana"/>
                <a:ea typeface="Verdana"/>
                <a:cs typeface="Verdana"/>
                <a:sym typeface="Verdana"/>
              </a:rPr>
              <a:t>Repeat and write their words.</a:t>
            </a:r>
            <a:endParaRPr lang="en-US" dirty="0"/>
          </a:p>
          <a:p>
            <a:pPr marL="171450" lvl="0" indent="-95250" algn="l" rtl="0">
              <a:lnSpc>
                <a:spcPct val="100000"/>
              </a:lnSpc>
              <a:spcBef>
                <a:spcPts val="0"/>
              </a:spcBef>
              <a:spcAft>
                <a:spcPts val="0"/>
              </a:spcAft>
              <a:buClr>
                <a:schemeClr val="dk1"/>
              </a:buClr>
              <a:buSzPts val="1200"/>
              <a:buFont typeface="Arial"/>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Answers may include: </a:t>
            </a:r>
            <a:r>
              <a:rPr lang="en-US" b="1" dirty="0">
                <a:latin typeface="Verdana"/>
                <a:ea typeface="Verdana"/>
                <a:cs typeface="Verdana"/>
                <a:sym typeface="Verdana"/>
              </a:rPr>
              <a:t>helmet</a:t>
            </a:r>
            <a:r>
              <a:rPr lang="en-US" b="1" dirty="0">
                <a:solidFill>
                  <a:schemeClr val="dk1"/>
                </a:solidFill>
                <a:latin typeface="Verdana"/>
                <a:ea typeface="Verdana"/>
                <a:cs typeface="Verdana"/>
                <a:sym typeface="Verdana"/>
              </a:rPr>
              <a:t>, </a:t>
            </a:r>
            <a:r>
              <a:rPr lang="en-US" b="1" dirty="0">
                <a:latin typeface="Verdana"/>
                <a:ea typeface="Verdana"/>
                <a:cs typeface="Verdana"/>
                <a:sym typeface="Verdana"/>
              </a:rPr>
              <a:t>flammable</a:t>
            </a:r>
            <a:r>
              <a:rPr lang="en-US" b="1" dirty="0">
                <a:solidFill>
                  <a:schemeClr val="dk1"/>
                </a:solidFill>
                <a:latin typeface="Verdana"/>
                <a:ea typeface="Verdana"/>
                <a:cs typeface="Verdana"/>
                <a:sym typeface="Verdana"/>
              </a:rPr>
              <a:t>, </a:t>
            </a:r>
            <a:r>
              <a:rPr lang="en-US" b="1" dirty="0">
                <a:latin typeface="Verdana"/>
                <a:ea typeface="Verdana"/>
                <a:cs typeface="Verdana"/>
                <a:sym typeface="Verdana"/>
              </a:rPr>
              <a:t>seatbelt, careful, careless, </a:t>
            </a:r>
            <a:r>
              <a:rPr lang="en-US" dirty="0">
                <a:solidFill>
                  <a:schemeClr val="dk1"/>
                </a:solidFill>
                <a:latin typeface="Verdana"/>
                <a:ea typeface="Verdana"/>
                <a:cs typeface="Verdana"/>
                <a:sym typeface="Verdana"/>
              </a:rPr>
              <a:t>etc.</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More advanced students can be encouraged to make complete sentences: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dk1"/>
                </a:solidFill>
                <a:latin typeface="Verdana"/>
                <a:ea typeface="Verdana"/>
                <a:cs typeface="Verdana"/>
                <a:sym typeface="Verdana"/>
              </a:rPr>
              <a:t>She is careful and puts on her seatbelt in the car. The cooking oil is flammable. The motorcycle rider wears a helmet.</a:t>
            </a:r>
            <a:endParaRPr b="1" dirty="0">
              <a:solidFill>
                <a:schemeClr val="dk1"/>
              </a:solidFill>
              <a:latin typeface="Verdana"/>
              <a:ea typeface="Verdana"/>
              <a:cs typeface="Verdana"/>
              <a:sym typeface="Verdana"/>
            </a:endParaRPr>
          </a:p>
        </p:txBody>
      </p:sp>
      <p:sp>
        <p:nvSpPr>
          <p:cNvPr id="253" name="Google Shape;25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7</a:t>
            </a:fld>
            <a:endParaRPr dirty="0">
              <a:latin typeface="Verdana"/>
              <a:ea typeface="Verdana"/>
              <a:cs typeface="Verdana"/>
              <a:sym typeface="Verdana"/>
            </a:endParaRPr>
          </a:p>
        </p:txBody>
      </p:sp>
      <p:sp>
        <p:nvSpPr>
          <p:cNvPr id="2" name="Google Shape;102;p3:notes">
            <a:extLst>
              <a:ext uri="{FF2B5EF4-FFF2-40B4-BE49-F238E27FC236}">
                <a16:creationId xmlns:a16="http://schemas.microsoft.com/office/drawing/2014/main" id="{9290D20E-5700-ABE2-DEBA-174BAFA7DA98}"/>
              </a:ext>
            </a:extLst>
          </p:cNvPr>
          <p:cNvSpPr txBox="1">
            <a:spLocks/>
          </p:cNvSpPr>
          <p:nvPr/>
        </p:nvSpPr>
        <p:spPr>
          <a:xfrm>
            <a:off x="-1" y="8685213"/>
            <a:ext cx="3678621" cy="458787"/>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r>
              <a:rPr lang="en-US"/>
              <a:t>©2020-2024 Light of the World Learning</a:t>
            </a:r>
            <a:endParaRPr lang="en-US" dirty="0"/>
          </a:p>
        </p:txBody>
      </p:sp>
    </p:spTree>
    <p:extLst>
      <p:ext uri="{BB962C8B-B14F-4D97-AF65-F5344CB8AC3E}">
        <p14:creationId xmlns:p14="http://schemas.microsoft.com/office/powerpoint/2010/main" val="4287636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1E. Discuss Theme Picture</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dirty="0">
                <a:solidFill>
                  <a:schemeClr val="dk1"/>
                </a:solidFill>
                <a:latin typeface="Verdana"/>
                <a:ea typeface="Verdana"/>
                <a:cs typeface="Verdana"/>
                <a:sym typeface="Verdana"/>
              </a:rPr>
              <a:t>Ask “What  would you like to eat or drink from this picture?” and “What else?” to elicit vocabulary they already know.</a:t>
            </a:r>
            <a:endParaRPr dirty="0">
              <a:solidFill>
                <a:schemeClr val="dk1"/>
              </a:solidFill>
              <a:latin typeface="Verdana"/>
              <a:ea typeface="Verdana"/>
              <a:cs typeface="Verdana"/>
              <a:sym typeface="Verdana"/>
            </a:endParaRPr>
          </a:p>
          <a:p>
            <a:pPr marL="0" lvl="0" indent="0" algn="l" rtl="0">
              <a:spcBef>
                <a:spcPts val="0"/>
              </a:spcBef>
              <a:spcAft>
                <a:spcPts val="0"/>
              </a:spcAft>
              <a:buSzPts val="1200"/>
              <a:buFont typeface="Verdana"/>
              <a:buNone/>
            </a:pPr>
            <a:r>
              <a:rPr lang="en-US" sz="1200" dirty="0">
                <a:latin typeface="Verdana"/>
                <a:ea typeface="Verdana"/>
                <a:cs typeface="Verdana"/>
                <a:sym typeface="Verdana"/>
              </a:rPr>
              <a:t>Repeat and write their words.</a:t>
            </a:r>
            <a:endParaRPr lang="en-US" dirty="0"/>
          </a:p>
          <a:p>
            <a:pPr marL="171450" lvl="0" indent="-95250" algn="l" rtl="0">
              <a:lnSpc>
                <a:spcPct val="100000"/>
              </a:lnSpc>
              <a:spcBef>
                <a:spcPts val="0"/>
              </a:spcBef>
              <a:spcAft>
                <a:spcPts val="0"/>
              </a:spcAft>
              <a:buClr>
                <a:schemeClr val="dk1"/>
              </a:buClr>
              <a:buSzPts val="1200"/>
              <a:buFont typeface="Arial"/>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Answers may include: </a:t>
            </a:r>
            <a:r>
              <a:rPr lang="en-US" b="1" dirty="0">
                <a:latin typeface="Verdana"/>
                <a:ea typeface="Verdana"/>
                <a:cs typeface="Verdana"/>
                <a:sym typeface="Verdana"/>
              </a:rPr>
              <a:t>soda, chocolate, wine, soup, salad, beans, beef, dessert </a:t>
            </a:r>
            <a:r>
              <a:rPr lang="en-US" b="1" dirty="0">
                <a:solidFill>
                  <a:schemeClr val="dk1"/>
                </a:solidFill>
                <a:latin typeface="Verdana"/>
                <a:ea typeface="Verdana"/>
                <a:cs typeface="Verdana"/>
                <a:sym typeface="Verdana"/>
              </a:rPr>
              <a:t>  </a:t>
            </a:r>
            <a:r>
              <a:rPr lang="en-US" dirty="0">
                <a:solidFill>
                  <a:schemeClr val="dk1"/>
                </a:solidFill>
                <a:latin typeface="Verdana"/>
                <a:ea typeface="Verdana"/>
                <a:cs typeface="Verdana"/>
                <a:sym typeface="Verdana"/>
              </a:rPr>
              <a:t>etc.</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More advanced students can be encouraged to make complete sentences: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b="1" dirty="0">
                <a:latin typeface="Verdana"/>
                <a:ea typeface="Verdana"/>
                <a:cs typeface="Verdana"/>
                <a:sym typeface="Verdana"/>
              </a:rPr>
              <a:t>I would love to have the beans and a glass of fruit juice. I’d like the chocolate cookies and the soup.</a:t>
            </a:r>
            <a:endParaRPr b="1" dirty="0">
              <a:solidFill>
                <a:schemeClr val="dk1"/>
              </a:solidFill>
              <a:latin typeface="Verdana"/>
              <a:ea typeface="Verdana"/>
              <a:cs typeface="Verdana"/>
              <a:sym typeface="Verdana"/>
            </a:endParaRPr>
          </a:p>
        </p:txBody>
      </p:sp>
      <p:sp>
        <p:nvSpPr>
          <p:cNvPr id="227" name="Google Shape;227;p3: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©2021-2024 Light of the World Learning</a:t>
            </a:r>
            <a:endParaRPr dirty="0"/>
          </a:p>
        </p:txBody>
      </p:sp>
      <p:sp>
        <p:nvSpPr>
          <p:cNvPr id="228" name="Google Shape;22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8</a:t>
            </a:fld>
            <a:endParaRPr>
              <a:latin typeface="Verdana"/>
              <a:ea typeface="Verdana"/>
              <a:cs typeface="Verdana"/>
              <a:sym typeface="Verdana"/>
            </a:endParaRPr>
          </a:p>
        </p:txBody>
      </p:sp>
    </p:spTree>
    <p:extLst>
      <p:ext uri="{BB962C8B-B14F-4D97-AF65-F5344CB8AC3E}">
        <p14:creationId xmlns:p14="http://schemas.microsoft.com/office/powerpoint/2010/main" val="4002086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3: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1F. Discuss Theme Picture</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dirty="0">
                <a:solidFill>
                  <a:schemeClr val="dk1"/>
                </a:solidFill>
                <a:latin typeface="Verdana"/>
                <a:ea typeface="Verdana"/>
                <a:cs typeface="Verdana"/>
                <a:sym typeface="Verdana"/>
              </a:rPr>
              <a:t>Ask “What do you see in this picture?” and “What else?” to elicit vocabulary they already know.</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dirty="0">
                <a:solidFill>
                  <a:schemeClr val="dk1"/>
                </a:solidFill>
                <a:latin typeface="Verdana"/>
                <a:ea typeface="Verdana"/>
                <a:cs typeface="Verdana"/>
                <a:sym typeface="Verdana"/>
              </a:rPr>
              <a:t>Repeat and write their words.</a:t>
            </a:r>
            <a:endParaRPr dirty="0">
              <a:solidFill>
                <a:schemeClr val="dk1"/>
              </a:solidFill>
              <a:latin typeface="Verdana"/>
              <a:ea typeface="Verdana"/>
              <a:cs typeface="Verdana"/>
              <a:sym typeface="Verdana"/>
            </a:endParaRPr>
          </a:p>
          <a:p>
            <a:pPr marL="171450" lvl="0" indent="-95250" algn="l" rtl="0">
              <a:lnSpc>
                <a:spcPct val="100000"/>
              </a:lnSpc>
              <a:spcBef>
                <a:spcPts val="0"/>
              </a:spcBef>
              <a:spcAft>
                <a:spcPts val="0"/>
              </a:spcAft>
              <a:buClr>
                <a:schemeClr val="dk1"/>
              </a:buClr>
              <a:buSzPts val="1200"/>
              <a:buFont typeface="Arial"/>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Answers may include (from top left to bottom right): </a:t>
            </a:r>
            <a:r>
              <a:rPr lang="en-US" b="1" dirty="0">
                <a:solidFill>
                  <a:schemeClr val="dk1"/>
                </a:solidFill>
                <a:latin typeface="Verdana"/>
                <a:ea typeface="Verdana"/>
                <a:cs typeface="Verdana"/>
                <a:sym typeface="Verdana"/>
              </a:rPr>
              <a:t>Bible, church, Jewish </a:t>
            </a:r>
            <a:r>
              <a:rPr lang="en-US" b="1" dirty="0">
                <a:latin typeface="Verdana"/>
                <a:ea typeface="Verdana"/>
                <a:cs typeface="Verdana"/>
                <a:sym typeface="Verdana"/>
              </a:rPr>
              <a:t>Star of David, candle, Muslim crescent moon and star symbol, Buddhist temple, praying hands, Hindu oil lamp,  Christian cross, Muslim mosque.</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More advanced students can be encouraged to make complete sentences: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I see many religious symbols from different faiths.</a:t>
            </a:r>
            <a:endParaRPr b="1" dirty="0">
              <a:solidFill>
                <a:schemeClr val="dk1"/>
              </a:solidFill>
              <a:latin typeface="Verdana"/>
              <a:ea typeface="Verdana"/>
              <a:cs typeface="Verdana"/>
              <a:sym typeface="Verdana"/>
            </a:endParaRPr>
          </a:p>
        </p:txBody>
      </p:sp>
      <p:sp>
        <p:nvSpPr>
          <p:cNvPr id="320" name="Google Shape;320;p3:notes"/>
          <p:cNvSpPr txBox="1">
            <a:spLocks noGrp="1"/>
          </p:cNvSpPr>
          <p:nvPr>
            <p:ph type="ftr" idx="11"/>
          </p:nvPr>
        </p:nvSpPr>
        <p:spPr>
          <a:xfrm>
            <a:off x="-1" y="8685215"/>
            <a:ext cx="3606085" cy="458700"/>
          </a:xfrm>
          <a:prstGeom prst="rect">
            <a:avLst/>
          </a:prstGeom>
          <a:noFill/>
          <a:ln>
            <a:noFill/>
          </a:ln>
        </p:spPr>
        <p:txBody>
          <a:bodyPr spcFirstLastPara="1" wrap="square" lIns="91425" tIns="45700" rIns="91425" bIns="45700" anchor="b" anchorCtr="0">
            <a:noAutofit/>
          </a:bodyPr>
          <a:lstStyle/>
          <a:p>
            <a:pPr>
              <a:buSzPts val="1400"/>
            </a:pPr>
            <a:r>
              <a:rPr lang="en-US" dirty="0"/>
              <a:t>©2020-2024 Light of the World Learning</a:t>
            </a:r>
          </a:p>
        </p:txBody>
      </p:sp>
      <p:sp>
        <p:nvSpPr>
          <p:cNvPr id="321" name="Google Shape;321;p3: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9</a:t>
            </a:fld>
            <a:endParaRPr>
              <a:latin typeface="Verdana"/>
              <a:ea typeface="Verdana"/>
              <a:cs typeface="Verdana"/>
              <a:sym typeface="Verdana"/>
            </a:endParaRPr>
          </a:p>
        </p:txBody>
      </p:sp>
    </p:spTree>
    <p:extLst>
      <p:ext uri="{BB962C8B-B14F-4D97-AF65-F5344CB8AC3E}">
        <p14:creationId xmlns:p14="http://schemas.microsoft.com/office/powerpoint/2010/main" val="359580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81871FE-C88F-C840-AC12-52A20A8FEEB2}" type="datetime1">
              <a:rPr lang="en-US" smtClean="0"/>
              <a:t>12/6/2024</a:t>
            </a:fld>
            <a:endParaRPr lang="en-US"/>
          </a:p>
        </p:txBody>
      </p:sp>
      <p:sp>
        <p:nvSpPr>
          <p:cNvPr id="5" name="Footer Placeholder 4"/>
          <p:cNvSpPr>
            <a:spLocks noGrp="1"/>
          </p:cNvSpPr>
          <p:nvPr>
            <p:ph type="ftr" sz="quarter" idx="11"/>
          </p:nvPr>
        </p:nvSpPr>
        <p:spPr/>
        <p:txBody>
          <a:bodyPr/>
          <a:lstStyle/>
          <a:p>
            <a:r>
              <a:rPr lang="en-US"/>
              <a:t>©2020-2024 Light of the World Learning</a:t>
            </a:r>
          </a:p>
        </p:txBody>
      </p:sp>
      <p:sp>
        <p:nvSpPr>
          <p:cNvPr id="6" name="Slide Number Placeholder 5"/>
          <p:cNvSpPr>
            <a:spLocks noGrp="1"/>
          </p:cNvSpPr>
          <p:nvPr>
            <p:ph type="sldNum" sz="quarter" idx="12"/>
          </p:nvPr>
        </p:nvSpPr>
        <p:spPr/>
        <p:txBody>
          <a:bodyPr/>
          <a:lstStyle/>
          <a:p>
            <a:fld id="{AB49AA9F-268F-4E6E-B4FC-F731F030428B}" type="slidenum">
              <a:rPr lang="en-US" smtClean="0"/>
              <a:t>‹#›</a:t>
            </a:fld>
            <a:endParaRPr lang="en-US"/>
          </a:p>
        </p:txBody>
      </p:sp>
    </p:spTree>
    <p:extLst>
      <p:ext uri="{BB962C8B-B14F-4D97-AF65-F5344CB8AC3E}">
        <p14:creationId xmlns:p14="http://schemas.microsoft.com/office/powerpoint/2010/main" val="596562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E09EAE-FE29-7E41-ABFF-1C62BD1BD423}" type="datetime1">
              <a:rPr lang="en-US" smtClean="0"/>
              <a:t>12/6/2024</a:t>
            </a:fld>
            <a:endParaRPr lang="en-US"/>
          </a:p>
        </p:txBody>
      </p:sp>
      <p:sp>
        <p:nvSpPr>
          <p:cNvPr id="5" name="Footer Placeholder 4"/>
          <p:cNvSpPr>
            <a:spLocks noGrp="1"/>
          </p:cNvSpPr>
          <p:nvPr>
            <p:ph type="ftr" sz="quarter" idx="11"/>
          </p:nvPr>
        </p:nvSpPr>
        <p:spPr/>
        <p:txBody>
          <a:bodyPr/>
          <a:lstStyle/>
          <a:p>
            <a:r>
              <a:rPr lang="en-US"/>
              <a:t>©2020-2024 Light of the World Learning</a:t>
            </a:r>
          </a:p>
        </p:txBody>
      </p:sp>
      <p:sp>
        <p:nvSpPr>
          <p:cNvPr id="6" name="Slide Number Placeholder 5"/>
          <p:cNvSpPr>
            <a:spLocks noGrp="1"/>
          </p:cNvSpPr>
          <p:nvPr>
            <p:ph type="sldNum" sz="quarter" idx="12"/>
          </p:nvPr>
        </p:nvSpPr>
        <p:spPr/>
        <p:txBody>
          <a:bodyPr/>
          <a:lstStyle/>
          <a:p>
            <a:fld id="{AB49AA9F-268F-4E6E-B4FC-F731F030428B}" type="slidenum">
              <a:rPr lang="en-US" smtClean="0"/>
              <a:t>‹#›</a:t>
            </a:fld>
            <a:endParaRPr lang="en-US"/>
          </a:p>
        </p:txBody>
      </p:sp>
    </p:spTree>
    <p:extLst>
      <p:ext uri="{BB962C8B-B14F-4D97-AF65-F5344CB8AC3E}">
        <p14:creationId xmlns:p14="http://schemas.microsoft.com/office/powerpoint/2010/main" val="156802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62ACB0-2A6D-734D-9D06-6B21463CC1F1}" type="datetime1">
              <a:rPr lang="en-US" smtClean="0"/>
              <a:t>12/6/2024</a:t>
            </a:fld>
            <a:endParaRPr lang="en-US"/>
          </a:p>
        </p:txBody>
      </p:sp>
      <p:sp>
        <p:nvSpPr>
          <p:cNvPr id="5" name="Footer Placeholder 4"/>
          <p:cNvSpPr>
            <a:spLocks noGrp="1"/>
          </p:cNvSpPr>
          <p:nvPr>
            <p:ph type="ftr" sz="quarter" idx="11"/>
          </p:nvPr>
        </p:nvSpPr>
        <p:spPr/>
        <p:txBody>
          <a:bodyPr/>
          <a:lstStyle/>
          <a:p>
            <a:r>
              <a:rPr lang="en-US"/>
              <a:t>©2020-2024 Light of the World Learning</a:t>
            </a:r>
          </a:p>
        </p:txBody>
      </p:sp>
      <p:sp>
        <p:nvSpPr>
          <p:cNvPr id="6" name="Slide Number Placeholder 5"/>
          <p:cNvSpPr>
            <a:spLocks noGrp="1"/>
          </p:cNvSpPr>
          <p:nvPr>
            <p:ph type="sldNum" sz="quarter" idx="12"/>
          </p:nvPr>
        </p:nvSpPr>
        <p:spPr/>
        <p:txBody>
          <a:bodyPr/>
          <a:lstStyle/>
          <a:p>
            <a:fld id="{AB49AA9F-268F-4E6E-B4FC-F731F030428B}" type="slidenum">
              <a:rPr lang="en-US" smtClean="0"/>
              <a:t>‹#›</a:t>
            </a:fld>
            <a:endParaRPr lang="en-US"/>
          </a:p>
        </p:txBody>
      </p:sp>
    </p:spTree>
    <p:extLst>
      <p:ext uri="{BB962C8B-B14F-4D97-AF65-F5344CB8AC3E}">
        <p14:creationId xmlns:p14="http://schemas.microsoft.com/office/powerpoint/2010/main" val="1437624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6"/>
        <p:cNvGrpSpPr/>
        <p:nvPr/>
      </p:nvGrpSpPr>
      <p:grpSpPr>
        <a:xfrm>
          <a:off x="0" y="0"/>
          <a:ext cx="0" cy="0"/>
          <a:chOff x="0" y="0"/>
          <a:chExt cx="0" cy="0"/>
        </a:xfrm>
      </p:grpSpPr>
      <p:sp>
        <p:nvSpPr>
          <p:cNvPr id="87" name="Google Shape;87;p5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88" name="Google Shape;88;p5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89" name="Google Shape;89;p5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0636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4D4774-D3FD-3B4D-BF20-9D5356699696}" type="datetime1">
              <a:rPr lang="en-US" smtClean="0"/>
              <a:t>12/6/2024</a:t>
            </a:fld>
            <a:endParaRPr lang="en-US"/>
          </a:p>
        </p:txBody>
      </p:sp>
      <p:sp>
        <p:nvSpPr>
          <p:cNvPr id="5" name="Footer Placeholder 4"/>
          <p:cNvSpPr>
            <a:spLocks noGrp="1"/>
          </p:cNvSpPr>
          <p:nvPr>
            <p:ph type="ftr" sz="quarter" idx="11"/>
          </p:nvPr>
        </p:nvSpPr>
        <p:spPr/>
        <p:txBody>
          <a:bodyPr/>
          <a:lstStyle/>
          <a:p>
            <a:r>
              <a:rPr lang="en-US"/>
              <a:t>©2020-2024 Light of the World Learning</a:t>
            </a:r>
          </a:p>
        </p:txBody>
      </p:sp>
      <p:sp>
        <p:nvSpPr>
          <p:cNvPr id="6" name="Slide Number Placeholder 5"/>
          <p:cNvSpPr>
            <a:spLocks noGrp="1"/>
          </p:cNvSpPr>
          <p:nvPr>
            <p:ph type="sldNum" sz="quarter" idx="12"/>
          </p:nvPr>
        </p:nvSpPr>
        <p:spPr/>
        <p:txBody>
          <a:bodyPr/>
          <a:lstStyle/>
          <a:p>
            <a:fld id="{AB49AA9F-268F-4E6E-B4FC-F731F030428B}" type="slidenum">
              <a:rPr lang="en-US" smtClean="0"/>
              <a:t>‹#›</a:t>
            </a:fld>
            <a:endParaRPr lang="en-US"/>
          </a:p>
        </p:txBody>
      </p:sp>
    </p:spTree>
    <p:extLst>
      <p:ext uri="{BB962C8B-B14F-4D97-AF65-F5344CB8AC3E}">
        <p14:creationId xmlns:p14="http://schemas.microsoft.com/office/powerpoint/2010/main" val="1834883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E644A7-D870-7A45-AF49-BBC4BC9AF677}" type="datetime1">
              <a:rPr lang="en-US" smtClean="0"/>
              <a:t>12/6/2024</a:t>
            </a:fld>
            <a:endParaRPr lang="en-US"/>
          </a:p>
        </p:txBody>
      </p:sp>
      <p:sp>
        <p:nvSpPr>
          <p:cNvPr id="5" name="Footer Placeholder 4"/>
          <p:cNvSpPr>
            <a:spLocks noGrp="1"/>
          </p:cNvSpPr>
          <p:nvPr>
            <p:ph type="ftr" sz="quarter" idx="11"/>
          </p:nvPr>
        </p:nvSpPr>
        <p:spPr/>
        <p:txBody>
          <a:bodyPr/>
          <a:lstStyle/>
          <a:p>
            <a:r>
              <a:rPr lang="en-US"/>
              <a:t>©2020-2024 Light of the World Learning</a:t>
            </a:r>
          </a:p>
        </p:txBody>
      </p:sp>
      <p:sp>
        <p:nvSpPr>
          <p:cNvPr id="6" name="Slide Number Placeholder 5"/>
          <p:cNvSpPr>
            <a:spLocks noGrp="1"/>
          </p:cNvSpPr>
          <p:nvPr>
            <p:ph type="sldNum" sz="quarter" idx="12"/>
          </p:nvPr>
        </p:nvSpPr>
        <p:spPr/>
        <p:txBody>
          <a:bodyPr/>
          <a:lstStyle/>
          <a:p>
            <a:fld id="{AB49AA9F-268F-4E6E-B4FC-F731F030428B}" type="slidenum">
              <a:rPr lang="en-US" smtClean="0"/>
              <a:t>‹#›</a:t>
            </a:fld>
            <a:endParaRPr lang="en-US"/>
          </a:p>
        </p:txBody>
      </p:sp>
    </p:spTree>
    <p:extLst>
      <p:ext uri="{BB962C8B-B14F-4D97-AF65-F5344CB8AC3E}">
        <p14:creationId xmlns:p14="http://schemas.microsoft.com/office/powerpoint/2010/main" val="852934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81402E-F9D6-6A40-9FEC-174314D10286}" type="datetime1">
              <a:rPr lang="en-US" smtClean="0"/>
              <a:t>12/6/2024</a:t>
            </a:fld>
            <a:endParaRPr lang="en-US"/>
          </a:p>
        </p:txBody>
      </p:sp>
      <p:sp>
        <p:nvSpPr>
          <p:cNvPr id="6" name="Footer Placeholder 5"/>
          <p:cNvSpPr>
            <a:spLocks noGrp="1"/>
          </p:cNvSpPr>
          <p:nvPr>
            <p:ph type="ftr" sz="quarter" idx="11"/>
          </p:nvPr>
        </p:nvSpPr>
        <p:spPr/>
        <p:txBody>
          <a:bodyPr/>
          <a:lstStyle/>
          <a:p>
            <a:r>
              <a:rPr lang="en-US"/>
              <a:t>©2020-2024 Light of the World Learning</a:t>
            </a:r>
          </a:p>
        </p:txBody>
      </p:sp>
      <p:sp>
        <p:nvSpPr>
          <p:cNvPr id="7" name="Slide Number Placeholder 6"/>
          <p:cNvSpPr>
            <a:spLocks noGrp="1"/>
          </p:cNvSpPr>
          <p:nvPr>
            <p:ph type="sldNum" sz="quarter" idx="12"/>
          </p:nvPr>
        </p:nvSpPr>
        <p:spPr/>
        <p:txBody>
          <a:bodyPr/>
          <a:lstStyle/>
          <a:p>
            <a:fld id="{AB49AA9F-268F-4E6E-B4FC-F731F030428B}" type="slidenum">
              <a:rPr lang="en-US" smtClean="0"/>
              <a:t>‹#›</a:t>
            </a:fld>
            <a:endParaRPr lang="en-US"/>
          </a:p>
        </p:txBody>
      </p:sp>
    </p:spTree>
    <p:extLst>
      <p:ext uri="{BB962C8B-B14F-4D97-AF65-F5344CB8AC3E}">
        <p14:creationId xmlns:p14="http://schemas.microsoft.com/office/powerpoint/2010/main" val="3642236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313A7C-B880-5541-91CC-3CADBA94F208}" type="datetime1">
              <a:rPr lang="en-US" smtClean="0"/>
              <a:t>12/6/2024</a:t>
            </a:fld>
            <a:endParaRPr lang="en-US"/>
          </a:p>
        </p:txBody>
      </p:sp>
      <p:sp>
        <p:nvSpPr>
          <p:cNvPr id="8" name="Footer Placeholder 7"/>
          <p:cNvSpPr>
            <a:spLocks noGrp="1"/>
          </p:cNvSpPr>
          <p:nvPr>
            <p:ph type="ftr" sz="quarter" idx="11"/>
          </p:nvPr>
        </p:nvSpPr>
        <p:spPr/>
        <p:txBody>
          <a:bodyPr/>
          <a:lstStyle/>
          <a:p>
            <a:r>
              <a:rPr lang="en-US"/>
              <a:t>©2020-2024 Light of the World Learning</a:t>
            </a:r>
          </a:p>
        </p:txBody>
      </p:sp>
      <p:sp>
        <p:nvSpPr>
          <p:cNvPr id="9" name="Slide Number Placeholder 8"/>
          <p:cNvSpPr>
            <a:spLocks noGrp="1"/>
          </p:cNvSpPr>
          <p:nvPr>
            <p:ph type="sldNum" sz="quarter" idx="12"/>
          </p:nvPr>
        </p:nvSpPr>
        <p:spPr/>
        <p:txBody>
          <a:bodyPr/>
          <a:lstStyle/>
          <a:p>
            <a:fld id="{AB49AA9F-268F-4E6E-B4FC-F731F030428B}" type="slidenum">
              <a:rPr lang="en-US" smtClean="0"/>
              <a:t>‹#›</a:t>
            </a:fld>
            <a:endParaRPr lang="en-US"/>
          </a:p>
        </p:txBody>
      </p:sp>
    </p:spTree>
    <p:extLst>
      <p:ext uri="{BB962C8B-B14F-4D97-AF65-F5344CB8AC3E}">
        <p14:creationId xmlns:p14="http://schemas.microsoft.com/office/powerpoint/2010/main" val="1121730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C489CF-3D47-ED4D-B716-F163C39FA565}" type="datetime1">
              <a:rPr lang="en-US" smtClean="0"/>
              <a:t>12/6/2024</a:t>
            </a:fld>
            <a:endParaRPr lang="en-US"/>
          </a:p>
        </p:txBody>
      </p:sp>
      <p:sp>
        <p:nvSpPr>
          <p:cNvPr id="4" name="Footer Placeholder 3"/>
          <p:cNvSpPr>
            <a:spLocks noGrp="1"/>
          </p:cNvSpPr>
          <p:nvPr>
            <p:ph type="ftr" sz="quarter" idx="11"/>
          </p:nvPr>
        </p:nvSpPr>
        <p:spPr/>
        <p:txBody>
          <a:bodyPr/>
          <a:lstStyle/>
          <a:p>
            <a:r>
              <a:rPr lang="en-US"/>
              <a:t>©2020-2024 Light of the World Learning</a:t>
            </a:r>
          </a:p>
        </p:txBody>
      </p:sp>
      <p:sp>
        <p:nvSpPr>
          <p:cNvPr id="5" name="Slide Number Placeholder 4"/>
          <p:cNvSpPr>
            <a:spLocks noGrp="1"/>
          </p:cNvSpPr>
          <p:nvPr>
            <p:ph type="sldNum" sz="quarter" idx="12"/>
          </p:nvPr>
        </p:nvSpPr>
        <p:spPr/>
        <p:txBody>
          <a:bodyPr/>
          <a:lstStyle/>
          <a:p>
            <a:fld id="{AB49AA9F-268F-4E6E-B4FC-F731F030428B}" type="slidenum">
              <a:rPr lang="en-US" smtClean="0"/>
              <a:t>‹#›</a:t>
            </a:fld>
            <a:endParaRPr lang="en-US"/>
          </a:p>
        </p:txBody>
      </p:sp>
    </p:spTree>
    <p:extLst>
      <p:ext uri="{BB962C8B-B14F-4D97-AF65-F5344CB8AC3E}">
        <p14:creationId xmlns:p14="http://schemas.microsoft.com/office/powerpoint/2010/main" val="1484867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64167C-0B1A-6948-897A-F97E17F7FBBB}" type="datetime1">
              <a:rPr lang="en-US" smtClean="0"/>
              <a:t>12/6/2024</a:t>
            </a:fld>
            <a:endParaRPr lang="en-US"/>
          </a:p>
        </p:txBody>
      </p:sp>
      <p:sp>
        <p:nvSpPr>
          <p:cNvPr id="3" name="Footer Placeholder 2"/>
          <p:cNvSpPr>
            <a:spLocks noGrp="1"/>
          </p:cNvSpPr>
          <p:nvPr>
            <p:ph type="ftr" sz="quarter" idx="11"/>
          </p:nvPr>
        </p:nvSpPr>
        <p:spPr/>
        <p:txBody>
          <a:bodyPr/>
          <a:lstStyle/>
          <a:p>
            <a:r>
              <a:rPr lang="en-US"/>
              <a:t>©2020-2024 Light of the World Learning</a:t>
            </a:r>
          </a:p>
        </p:txBody>
      </p:sp>
      <p:sp>
        <p:nvSpPr>
          <p:cNvPr id="4" name="Slide Number Placeholder 3"/>
          <p:cNvSpPr>
            <a:spLocks noGrp="1"/>
          </p:cNvSpPr>
          <p:nvPr>
            <p:ph type="sldNum" sz="quarter" idx="12"/>
          </p:nvPr>
        </p:nvSpPr>
        <p:spPr/>
        <p:txBody>
          <a:bodyPr/>
          <a:lstStyle/>
          <a:p>
            <a:fld id="{AB49AA9F-268F-4E6E-B4FC-F731F030428B}" type="slidenum">
              <a:rPr lang="en-US" smtClean="0"/>
              <a:t>‹#›</a:t>
            </a:fld>
            <a:endParaRPr lang="en-US"/>
          </a:p>
        </p:txBody>
      </p:sp>
    </p:spTree>
    <p:extLst>
      <p:ext uri="{BB962C8B-B14F-4D97-AF65-F5344CB8AC3E}">
        <p14:creationId xmlns:p14="http://schemas.microsoft.com/office/powerpoint/2010/main" val="4060089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D850CA1-5C47-714A-8F3E-A1252B9DAD00}" type="datetime1">
              <a:rPr lang="en-US" smtClean="0"/>
              <a:t>12/6/2024</a:t>
            </a:fld>
            <a:endParaRPr lang="en-US"/>
          </a:p>
        </p:txBody>
      </p:sp>
      <p:sp>
        <p:nvSpPr>
          <p:cNvPr id="6" name="Footer Placeholder 5"/>
          <p:cNvSpPr>
            <a:spLocks noGrp="1"/>
          </p:cNvSpPr>
          <p:nvPr>
            <p:ph type="ftr" sz="quarter" idx="11"/>
          </p:nvPr>
        </p:nvSpPr>
        <p:spPr/>
        <p:txBody>
          <a:bodyPr/>
          <a:lstStyle/>
          <a:p>
            <a:r>
              <a:rPr lang="en-US"/>
              <a:t>©2020-2024 Light of the World Learning</a:t>
            </a:r>
          </a:p>
        </p:txBody>
      </p:sp>
      <p:sp>
        <p:nvSpPr>
          <p:cNvPr id="7" name="Slide Number Placeholder 6"/>
          <p:cNvSpPr>
            <a:spLocks noGrp="1"/>
          </p:cNvSpPr>
          <p:nvPr>
            <p:ph type="sldNum" sz="quarter" idx="12"/>
          </p:nvPr>
        </p:nvSpPr>
        <p:spPr/>
        <p:txBody>
          <a:bodyPr/>
          <a:lstStyle/>
          <a:p>
            <a:fld id="{AB49AA9F-268F-4E6E-B4FC-F731F030428B}" type="slidenum">
              <a:rPr lang="en-US" smtClean="0"/>
              <a:t>‹#›</a:t>
            </a:fld>
            <a:endParaRPr lang="en-US"/>
          </a:p>
        </p:txBody>
      </p:sp>
    </p:spTree>
    <p:extLst>
      <p:ext uri="{BB962C8B-B14F-4D97-AF65-F5344CB8AC3E}">
        <p14:creationId xmlns:p14="http://schemas.microsoft.com/office/powerpoint/2010/main" val="317814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8E28F9-9569-0941-A635-123AC375302A}" type="datetime1">
              <a:rPr lang="en-US" smtClean="0"/>
              <a:t>12/6/2024</a:t>
            </a:fld>
            <a:endParaRPr lang="en-US"/>
          </a:p>
        </p:txBody>
      </p:sp>
      <p:sp>
        <p:nvSpPr>
          <p:cNvPr id="6" name="Footer Placeholder 5"/>
          <p:cNvSpPr>
            <a:spLocks noGrp="1"/>
          </p:cNvSpPr>
          <p:nvPr>
            <p:ph type="ftr" sz="quarter" idx="11"/>
          </p:nvPr>
        </p:nvSpPr>
        <p:spPr/>
        <p:txBody>
          <a:bodyPr/>
          <a:lstStyle/>
          <a:p>
            <a:r>
              <a:rPr lang="en-US"/>
              <a:t>©2020-2024 Light of the World Learning</a:t>
            </a:r>
          </a:p>
        </p:txBody>
      </p:sp>
      <p:sp>
        <p:nvSpPr>
          <p:cNvPr id="7" name="Slide Number Placeholder 6"/>
          <p:cNvSpPr>
            <a:spLocks noGrp="1"/>
          </p:cNvSpPr>
          <p:nvPr>
            <p:ph type="sldNum" sz="quarter" idx="12"/>
          </p:nvPr>
        </p:nvSpPr>
        <p:spPr/>
        <p:txBody>
          <a:bodyPr/>
          <a:lstStyle/>
          <a:p>
            <a:fld id="{AB49AA9F-268F-4E6E-B4FC-F731F030428B}" type="slidenum">
              <a:rPr lang="en-US" smtClean="0"/>
              <a:t>‹#›</a:t>
            </a:fld>
            <a:endParaRPr lang="en-US"/>
          </a:p>
        </p:txBody>
      </p:sp>
    </p:spTree>
    <p:extLst>
      <p:ext uri="{BB962C8B-B14F-4D97-AF65-F5344CB8AC3E}">
        <p14:creationId xmlns:p14="http://schemas.microsoft.com/office/powerpoint/2010/main" val="1214128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Verdana" panose="020B0604030504040204" pitchFamily="34" charset="0"/>
              </a:defRPr>
            </a:lvl1pPr>
          </a:lstStyle>
          <a:p>
            <a:fld id="{3CF07AA4-350D-4046-968D-671E76E8ACD9}" type="datetime1">
              <a:rPr lang="en-US" smtClean="0"/>
              <a:t>12/6/2024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Verdana" panose="020B0604030504040204" pitchFamily="34" charset="0"/>
              </a:defRPr>
            </a:lvl1pPr>
          </a:lstStyle>
          <a:p>
            <a:r>
              <a:rPr lang="en-US"/>
              <a:t>©2020-2024 Light of the World Learning</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b="0" i="0">
                <a:solidFill>
                  <a:schemeClr val="tx1">
                    <a:tint val="75000"/>
                  </a:schemeClr>
                </a:solidFill>
                <a:latin typeface="Verdana" panose="020B0604030504040204" pitchFamily="34" charset="0"/>
              </a:defRPr>
            </a:lvl1pPr>
          </a:lstStyle>
          <a:p>
            <a:fld id="{AB49AA9F-268F-4E6E-B4FC-F731F030428B}" type="slidenum">
              <a:rPr lang="en-US" smtClean="0"/>
              <a:pPr/>
              <a:t>‹#›</a:t>
            </a:fld>
            <a:endParaRPr lang="en-US" dirty="0"/>
          </a:p>
        </p:txBody>
      </p:sp>
    </p:spTree>
    <p:extLst>
      <p:ext uri="{BB962C8B-B14F-4D97-AF65-F5344CB8AC3E}">
        <p14:creationId xmlns:p14="http://schemas.microsoft.com/office/powerpoint/2010/main" val="2384195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b="0" i="0" kern="1200">
          <a:solidFill>
            <a:schemeClr val="tx1"/>
          </a:solidFill>
          <a:latin typeface="Verdan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2.png"/><Relationship Id="rId10" Type="http://schemas.openxmlformats.org/officeDocument/2006/relationships/image" Target="../media/image29.png"/><Relationship Id="rId4" Type="http://schemas.openxmlformats.org/officeDocument/2006/relationships/notesSlide" Target="../notesSlides/notesSlide27.xml"/><Relationship Id="rId9" Type="http://schemas.openxmlformats.org/officeDocument/2006/relationships/image" Target="../media/image28.png"/><Relationship Id="rId1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0.m4a"/><Relationship Id="rId1" Type="http://schemas.microsoft.com/office/2007/relationships/media" Target="../media/media30.m4a"/><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35.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36.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https://live.bible.is/bible/EN1ESV/LUK/4" TargetMode="External"/><Relationship Id="rId5" Type="http://schemas.openxmlformats.org/officeDocument/2006/relationships/hyperlink" Target="https://live.bible.is/bible/EN1ESV/MAT/4" TargetMode="External"/><Relationship Id="rId4" Type="http://schemas.openxmlformats.org/officeDocument/2006/relationships/notesSlide" Target="../notesSlides/notesSlide35.xml"/><Relationship Id="rId9"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hyperlink" Target="https://live.bible.is/bible/EN1ESV/LUK/4" TargetMode="External"/><Relationship Id="rId5" Type="http://schemas.openxmlformats.org/officeDocument/2006/relationships/hyperlink" Target="https://live.bible.is/bible/EN1ESV/MAT/4" TargetMode="External"/><Relationship Id="rId4" Type="http://schemas.openxmlformats.org/officeDocument/2006/relationships/notesSlide" Target="../notesSlides/notesSlide36.xml"/><Relationship Id="rId9"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microsoft.com/office/2007/relationships/hdphoto" Target="../media/hdphoto5.wdp"/><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8.png"/><Relationship Id="rId5" Type="http://schemas.openxmlformats.org/officeDocument/2006/relationships/hyperlink" Target="https://live.bible.is/bible/EN1ESV/LUK/10" TargetMode="Externa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microsoft.com/office/2007/relationships/hdphoto" Target="../media/hdphoto6.wdp"/><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9.png"/><Relationship Id="rId5" Type="http://schemas.openxmlformats.org/officeDocument/2006/relationships/hyperlink" Target="https://live.bible.is/bible/ENGNLV/MAT/19" TargetMode="Externa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microsoft.com/office/2007/relationships/hdphoto" Target="../media/hdphoto7.wdp"/><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0.png"/><Relationship Id="rId5" Type="http://schemas.openxmlformats.org/officeDocument/2006/relationships/hyperlink" Target="https://live.bible.is/bible/EN1ESV/MAT/18" TargetMode="Externa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microsoft.com/office/2007/relationships/hdphoto" Target="../media/hdphoto8.wdp"/><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1.png"/><Relationship Id="rId5" Type="http://schemas.openxmlformats.org/officeDocument/2006/relationships/hyperlink" Target="https://live.bible.is/bible/EN1ESV/MAT/14" TargetMode="External"/><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openxmlformats.org/officeDocument/2006/relationships/image" Target="../media/image4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image" Target="../media/image43.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44.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hyperlink" Target="https://bit.ly/QuizA2-35" TargetMode="External"/><Relationship Id="rId5" Type="http://schemas.openxmlformats.org/officeDocument/2006/relationships/hyperlink" Target="https://live.bible.is/bible/EN1ESV/MRK/5" TargetMode="Externa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png"/><Relationship Id="rId5" Type="http://schemas.openxmlformats.org/officeDocument/2006/relationships/image" Target="../media/image46.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hyperlink" Target="https://lightoftheworldlearning.org/"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8" Type="http://schemas.openxmlformats.org/officeDocument/2006/relationships/hyperlink" Target="https://bit.ly/BooksLOTW" TargetMode="External"/><Relationship Id="rId13"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hyperlink" Target="https://lightoftheworldlearning.org/" TargetMode="External"/><Relationship Id="rId12" Type="http://schemas.openxmlformats.org/officeDocument/2006/relationships/hyperlink" Target="https://bit.ly/VocabUS"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hyperlink" Target="https://bit.ly/IrregVerb" TargetMode="External"/><Relationship Id="rId11" Type="http://schemas.openxmlformats.org/officeDocument/2006/relationships/hyperlink" Target="http://www.youtube.com/@LightOfTheWorldLearning" TargetMode="External"/><Relationship Id="rId5" Type="http://schemas.openxmlformats.org/officeDocument/2006/relationships/hyperlink" Target="https://bit.ly/ListVerbs" TargetMode="External"/><Relationship Id="rId10" Type="http://schemas.openxmlformats.org/officeDocument/2006/relationships/hyperlink" Target="https://bit.ly/TocLOTW" TargetMode="External"/><Relationship Id="rId4" Type="http://schemas.openxmlformats.org/officeDocument/2006/relationships/hyperlink" Target="https://bit.ly/UseLOTW" TargetMode="External"/><Relationship Id="rId9" Type="http://schemas.openxmlformats.org/officeDocument/2006/relationships/hyperlink" Target="https://bit.ly/LOTWFeedback"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hyperlink" Target="https://openbiblestories.org/"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12.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slideLayout" Target="../slideLayouts/slideLayout6.xml"/><Relationship Id="rId7" Type="http://schemas.openxmlformats.org/officeDocument/2006/relationships/image" Target="../media/image15.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6.xml"/><Relationship Id="rId7" Type="http://schemas.openxmlformats.org/officeDocument/2006/relationships/image" Target="../media/image1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11" Type="http://schemas.openxmlformats.org/officeDocument/2006/relationships/image" Target="../media/image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notesSlide" Target="../notesSlides/notesSlide9.xm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rotWithShape="1">
          <a:blip r:embed="rId5" cstate="print">
            <a:alphaModFix/>
            <a:extLst>
              <a:ext uri="{28A0092B-C50C-407E-A947-70E740481C1C}">
                <a14:useLocalDpi xmlns:a14="http://schemas.microsoft.com/office/drawing/2010/main"/>
              </a:ext>
            </a:extLst>
          </a:blip>
          <a:srcRect l="347" t="238" r="357" b="228"/>
          <a:stretch/>
        </p:blipFill>
        <p:spPr>
          <a:xfrm>
            <a:off x="19625" y="0"/>
            <a:ext cx="12158928" cy="6858000"/>
          </a:xfrm>
          <a:prstGeom prst="rect">
            <a:avLst/>
          </a:prstGeom>
          <a:noFill/>
          <a:ln>
            <a:noFill/>
          </a:ln>
        </p:spPr>
      </p:pic>
      <p:sp>
        <p:nvSpPr>
          <p:cNvPr id="63" name="Google Shape;63;p14"/>
          <p:cNvSpPr/>
          <p:nvPr/>
        </p:nvSpPr>
        <p:spPr>
          <a:xfrm>
            <a:off x="5102543" y="5800725"/>
            <a:ext cx="1905000" cy="381000"/>
          </a:xfrm>
          <a:prstGeom prst="plaque">
            <a:avLst>
              <a:gd name="adj" fmla="val 16667"/>
            </a:avLst>
          </a:prstGeom>
          <a:solidFill>
            <a:srgbClr val="FFFD78"/>
          </a:solidFill>
          <a:ln w="57150" cap="flat" cmpd="sng">
            <a:solidFill>
              <a:srgbClr val="5B9BD5"/>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rgbClr val="000000"/>
              </a:solidFill>
              <a:latin typeface="Verdana"/>
              <a:ea typeface="Verdana"/>
              <a:cs typeface="Verdana"/>
              <a:sym typeface="Verdana"/>
            </a:endParaRPr>
          </a:p>
        </p:txBody>
      </p:sp>
      <p:sp>
        <p:nvSpPr>
          <p:cNvPr id="66" name="Google Shape;66;p14"/>
          <p:cNvSpPr txBox="1"/>
          <p:nvPr/>
        </p:nvSpPr>
        <p:spPr>
          <a:xfrm>
            <a:off x="5193348" y="5794375"/>
            <a:ext cx="1905000" cy="677068"/>
          </a:xfrm>
          <a:prstGeom prst="rect">
            <a:avLst/>
          </a:prstGeom>
          <a:noFill/>
          <a:ln>
            <a:noFill/>
          </a:ln>
        </p:spPr>
        <p:txBody>
          <a:bodyPr spcFirstLastPara="1" wrap="square" lIns="91425" tIns="45700" rIns="91425" bIns="45700" anchor="t" anchorCtr="0">
            <a:spAutoFit/>
          </a:bodyPr>
          <a:lstStyle/>
          <a:p>
            <a:r>
              <a:rPr lang="en" sz="2000" dirty="0">
                <a:solidFill>
                  <a:srgbClr val="000000"/>
                </a:solidFill>
                <a:latin typeface="Verdana"/>
                <a:ea typeface="Verdana"/>
                <a:cs typeface="Verdana"/>
                <a:sym typeface="Verdana"/>
              </a:rPr>
              <a:t>Unit A2-35</a:t>
            </a:r>
          </a:p>
          <a:p>
            <a:endParaRPr dirty="0">
              <a:latin typeface="Verdana" panose="020B0604030504040204" pitchFamily="34" charset="0"/>
            </a:endParaRPr>
          </a:p>
        </p:txBody>
      </p:sp>
      <p:sp>
        <p:nvSpPr>
          <p:cNvPr id="67" name="Google Shape;67;p14"/>
          <p:cNvSpPr txBox="1"/>
          <p:nvPr/>
        </p:nvSpPr>
        <p:spPr>
          <a:xfrm>
            <a:off x="158100" y="6342412"/>
            <a:ext cx="12033900" cy="393000"/>
          </a:xfrm>
          <a:prstGeom prst="rect">
            <a:avLst/>
          </a:prstGeom>
          <a:noFill/>
          <a:ln>
            <a:noFill/>
          </a:ln>
        </p:spPr>
        <p:txBody>
          <a:bodyPr spcFirstLastPara="1" wrap="square" lIns="91425" tIns="45700" rIns="91425" bIns="45700" anchor="t" anchorCtr="0">
            <a:noAutofit/>
          </a:bodyPr>
          <a:lstStyle/>
          <a:p>
            <a:pPr lvl="0" algn="ctr">
              <a:lnSpc>
                <a:spcPct val="80000"/>
              </a:lnSpc>
              <a:buClr>
                <a:schemeClr val="dk1"/>
              </a:buClr>
              <a:buSzPts val="2312"/>
            </a:pPr>
            <a:r>
              <a:rPr lang="en-US" sz="1400" dirty="0">
                <a:solidFill>
                  <a:schemeClr val="dk1"/>
                </a:solidFill>
                <a:latin typeface="Verdana"/>
                <a:ea typeface="Verdana"/>
                <a:cs typeface="Verdana"/>
                <a:sym typeface="Verdana"/>
              </a:rPr>
              <a:t>©2020-2024 Light of the World Learning</a:t>
            </a:r>
            <a:endParaRPr lang="en-US" sz="1400" i="1" dirty="0">
              <a:solidFill>
                <a:schemeClr val="dk1"/>
              </a:solidFill>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1450" y="189518"/>
            <a:ext cx="487363" cy="487363"/>
          </a:xfrm>
          <a:prstGeom prst="rect">
            <a:avLst/>
          </a:prstGeom>
        </p:spPr>
      </p:pic>
      <p:sp>
        <p:nvSpPr>
          <p:cNvPr id="4" name="Slide Number Placeholder 3">
            <a:extLst>
              <a:ext uri="{FF2B5EF4-FFF2-40B4-BE49-F238E27FC236}">
                <a16:creationId xmlns:a16="http://schemas.microsoft.com/office/drawing/2014/main" id="{01EEB7E9-14F2-88A5-7A78-0B4EDE4FC36A}"/>
              </a:ext>
            </a:extLst>
          </p:cNvPr>
          <p:cNvSpPr>
            <a:spLocks noGrp="1"/>
          </p:cNvSpPr>
          <p:nvPr>
            <p:ph type="sldNum" sz="quarter" idx="12"/>
          </p:nvPr>
        </p:nvSpPr>
        <p:spPr/>
        <p:txBody>
          <a:bodyPr/>
          <a:lstStyle/>
          <a:p>
            <a:fld id="{AB49AA9F-268F-4E6E-B4FC-F731F030428B}" type="slidenum">
              <a:rPr lang="en-US" smtClean="0"/>
              <a:t>1</a:t>
            </a:fld>
            <a:endParaRPr lang="en-US"/>
          </a:p>
        </p:txBody>
      </p:sp>
    </p:spTree>
    <p:extLst>
      <p:ext uri="{BB962C8B-B14F-4D97-AF65-F5344CB8AC3E}">
        <p14:creationId xmlns:p14="http://schemas.microsoft.com/office/powerpoint/2010/main" val="3269742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graphicFrame>
        <p:nvGraphicFramePr>
          <p:cNvPr id="173" name="Google Shape;173;p8"/>
          <p:cNvGraphicFramePr/>
          <p:nvPr>
            <p:extLst>
              <p:ext uri="{D42A27DB-BD31-4B8C-83A1-F6EECF244321}">
                <p14:modId xmlns:p14="http://schemas.microsoft.com/office/powerpoint/2010/main" val="3463375529"/>
              </p:ext>
            </p:extLst>
          </p:nvPr>
        </p:nvGraphicFramePr>
        <p:xfrm>
          <a:off x="140165" y="747700"/>
          <a:ext cx="11767583" cy="5973775"/>
        </p:xfrm>
        <a:graphic>
          <a:graphicData uri="http://schemas.openxmlformats.org/drawingml/2006/table">
            <a:tbl>
              <a:tblPr>
                <a:noFill/>
              </a:tblPr>
              <a:tblGrid>
                <a:gridCol w="376670">
                  <a:extLst>
                    <a:ext uri="{9D8B030D-6E8A-4147-A177-3AD203B41FA5}">
                      <a16:colId xmlns:a16="http://schemas.microsoft.com/office/drawing/2014/main" val="2935932939"/>
                    </a:ext>
                  </a:extLst>
                </a:gridCol>
                <a:gridCol w="4164022">
                  <a:extLst>
                    <a:ext uri="{9D8B030D-6E8A-4147-A177-3AD203B41FA5}">
                      <a16:colId xmlns:a16="http://schemas.microsoft.com/office/drawing/2014/main" val="20000"/>
                    </a:ext>
                  </a:extLst>
                </a:gridCol>
                <a:gridCol w="3507647">
                  <a:extLst>
                    <a:ext uri="{9D8B030D-6E8A-4147-A177-3AD203B41FA5}">
                      <a16:colId xmlns:a16="http://schemas.microsoft.com/office/drawing/2014/main" val="20001"/>
                    </a:ext>
                  </a:extLst>
                </a:gridCol>
                <a:gridCol w="3719244">
                  <a:extLst>
                    <a:ext uri="{9D8B030D-6E8A-4147-A177-3AD203B41FA5}">
                      <a16:colId xmlns:a16="http://schemas.microsoft.com/office/drawing/2014/main" val="20002"/>
                    </a:ext>
                  </a:extLst>
                </a:gridCol>
              </a:tblGrid>
              <a:tr h="855675">
                <a:tc>
                  <a:txBody>
                    <a:bodyPr/>
                    <a:lstStyle/>
                    <a:p>
                      <a:pPr marL="0" marR="0" lvl="0" indent="0" algn="l" rtl="0">
                        <a:lnSpc>
                          <a:spcPct val="100000"/>
                        </a:lnSpc>
                        <a:spcBef>
                          <a:spcPts val="0"/>
                        </a:spcBef>
                        <a:spcAft>
                          <a:spcPts val="0"/>
                        </a:spcAft>
                        <a:buClr>
                          <a:srgbClr val="000000"/>
                        </a:buClr>
                        <a:buSzPts val="2800"/>
                        <a:buFont typeface="Arial"/>
                        <a:buNone/>
                      </a:pPr>
                      <a:endParaRPr sz="2400" b="0" i="0" dirty="0">
                        <a:latin typeface="Verdana" panose="020B0604030504040204" pitchFamily="34" charset="0"/>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dirty="0">
                          <a:solidFill>
                            <a:srgbClr val="000000"/>
                          </a:solidFill>
                          <a:latin typeface="Verdana"/>
                          <a:ea typeface="Verdana"/>
                          <a:cs typeface="Verdana"/>
                          <a:sym typeface="Verdana"/>
                        </a:rPr>
                        <a:t>Question ?</a:t>
                      </a:r>
                      <a:endParaRPr sz="2400" b="0" i="0" dirty="0">
                        <a:latin typeface="Verdana" panose="020B0604030504040204" pitchFamily="34" charset="0"/>
                      </a:endParaRPr>
                    </a:p>
                  </a:txBody>
                  <a:tcPr marL="63500" marR="63500" marT="63500" marB="63500" anchor="ctr">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dirty="0">
                          <a:solidFill>
                            <a:srgbClr val="000000"/>
                          </a:solidFill>
                          <a:latin typeface="Verdana"/>
                          <a:ea typeface="Verdana"/>
                          <a:cs typeface="Verdana"/>
                          <a:sym typeface="Verdana"/>
                        </a:rPr>
                        <a:t>Positive +</a:t>
                      </a:r>
                      <a:endParaRPr sz="2400" b="0" i="0" dirty="0">
                        <a:latin typeface="Verdana" panose="020B0604030504040204" pitchFamily="34" charset="0"/>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dirty="0">
                          <a:solidFill>
                            <a:srgbClr val="000000"/>
                          </a:solidFill>
                          <a:latin typeface="Verdana"/>
                          <a:ea typeface="Verdana"/>
                          <a:cs typeface="Verdana"/>
                          <a:sym typeface="Verdana"/>
                        </a:rPr>
                        <a:t>Negative -</a:t>
                      </a:r>
                      <a:endParaRPr sz="2400" b="0" i="0" dirty="0">
                        <a:latin typeface="Verdana" panose="020B0604030504040204" pitchFamily="34" charset="0"/>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BF9"/>
                    </a:solidFill>
                  </a:tcPr>
                </a:tc>
                <a:extLst>
                  <a:ext uri="{0D108BD9-81ED-4DB2-BD59-A6C34878D82A}">
                    <a16:rowId xmlns:a16="http://schemas.microsoft.com/office/drawing/2014/main" val="10000"/>
                  </a:ext>
                </a:extLst>
              </a:tr>
              <a:tr h="1279525">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dirty="0">
                          <a:solidFill>
                            <a:schemeClr val="accent5"/>
                          </a:solidFill>
                          <a:latin typeface="Verdana" panose="020B0604030504040204" pitchFamily="34" charset="0"/>
                        </a:rPr>
                        <a:t>1</a:t>
                      </a:r>
                      <a:endParaRPr sz="2400" b="0" i="0" dirty="0">
                        <a:solidFill>
                          <a:schemeClr val="accent5"/>
                        </a:solidFill>
                        <a:latin typeface="Verdana" panose="020B0604030504040204" pitchFamily="34" charset="0"/>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rgbClr val="4A86E8"/>
                          </a:solidFill>
                          <a:latin typeface="Verdana"/>
                          <a:ea typeface="Verdana"/>
                          <a:cs typeface="Verdana"/>
                          <a:sym typeface="Verdana"/>
                        </a:rPr>
                        <a:t>Did</a:t>
                      </a:r>
                      <a:r>
                        <a:rPr lang="en-US" sz="2400" b="0" i="0" u="none" strike="noStrike" cap="none" dirty="0">
                          <a:solidFill>
                            <a:srgbClr val="000000"/>
                          </a:solidFill>
                          <a:latin typeface="Verdana"/>
                          <a:ea typeface="Verdana"/>
                          <a:cs typeface="Verdana"/>
                          <a:sym typeface="Verdana"/>
                        </a:rPr>
                        <a:t> she </a:t>
                      </a:r>
                      <a:r>
                        <a:rPr lang="en-US" sz="2400" b="0" i="0" u="none" strike="noStrike" cap="none" dirty="0">
                          <a:solidFill>
                            <a:srgbClr val="4A86E8"/>
                          </a:solidFill>
                          <a:latin typeface="Verdana"/>
                          <a:ea typeface="Verdana"/>
                          <a:cs typeface="Verdana"/>
                          <a:sym typeface="Verdana"/>
                        </a:rPr>
                        <a:t>smell</a:t>
                      </a:r>
                      <a:r>
                        <a:rPr lang="en-US" sz="2400" b="0" i="0" u="none" strike="noStrike" cap="none" dirty="0">
                          <a:solidFill>
                            <a:srgbClr val="000000"/>
                          </a:solidFill>
                          <a:latin typeface="Verdana"/>
                          <a:ea typeface="Verdana"/>
                          <a:cs typeface="Verdana"/>
                          <a:sym typeface="Verdana"/>
                        </a:rPr>
                        <a:t> </a:t>
                      </a:r>
                      <a:r>
                        <a:rPr lang="en-US" sz="2400" dirty="0">
                          <a:latin typeface="Verdana"/>
                          <a:ea typeface="Verdana"/>
                          <a:cs typeface="Verdana"/>
                          <a:sym typeface="Verdana"/>
                        </a:rPr>
                        <a:t>the flower</a:t>
                      </a:r>
                      <a:r>
                        <a:rPr lang="en-US" sz="2400" b="0" i="0" u="none" strike="noStrike" cap="none" dirty="0">
                          <a:solidFill>
                            <a:srgbClr val="000000"/>
                          </a:solidFill>
                          <a:latin typeface="Verdana"/>
                          <a:ea typeface="Verdana"/>
                          <a:cs typeface="Verdana"/>
                          <a:sym typeface="Verdana"/>
                        </a:rPr>
                        <a:t>? </a:t>
                      </a:r>
                      <a:endParaRPr sz="2400" b="0" i="0" dirty="0">
                        <a:latin typeface="Verdana" panose="020B0604030504040204" pitchFamily="34" charset="0"/>
                      </a:endParaRPr>
                    </a:p>
                  </a:txBody>
                  <a:tcPr marL="63500" marR="63500" marT="63500" marB="63500" anchor="ctr">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rgbClr val="000000"/>
                          </a:solidFill>
                          <a:latin typeface="Verdana"/>
                          <a:ea typeface="Verdana"/>
                          <a:cs typeface="Verdana"/>
                          <a:sym typeface="Verdana"/>
                        </a:rPr>
                        <a:t>Yes, she </a:t>
                      </a:r>
                      <a:r>
                        <a:rPr lang="en-US" sz="2400" b="0" i="0" u="none" strike="noStrike" cap="none" dirty="0">
                          <a:solidFill>
                            <a:srgbClr val="4A86E8"/>
                          </a:solidFill>
                          <a:latin typeface="Verdana"/>
                          <a:ea typeface="Verdana"/>
                          <a:cs typeface="Verdana"/>
                          <a:sym typeface="Verdana"/>
                        </a:rPr>
                        <a:t>s</a:t>
                      </a:r>
                      <a:r>
                        <a:rPr lang="en-US" sz="2400" dirty="0">
                          <a:solidFill>
                            <a:srgbClr val="4A86E8"/>
                          </a:solidFill>
                          <a:latin typeface="Verdana"/>
                          <a:ea typeface="Verdana"/>
                          <a:cs typeface="Verdana"/>
                          <a:sym typeface="Verdana"/>
                        </a:rPr>
                        <a:t>melled</a:t>
                      </a:r>
                      <a:r>
                        <a:rPr lang="en-US" sz="2400" b="0" i="0" u="none" strike="noStrike" cap="none" dirty="0">
                          <a:solidFill>
                            <a:srgbClr val="000000"/>
                          </a:solidFill>
                          <a:latin typeface="Verdana"/>
                          <a:ea typeface="Verdana"/>
                          <a:cs typeface="Verdana"/>
                          <a:sym typeface="Verdana"/>
                        </a:rPr>
                        <a:t> </a:t>
                      </a:r>
                      <a:r>
                        <a:rPr lang="en-US" sz="2400" dirty="0">
                          <a:latin typeface="Verdana"/>
                          <a:ea typeface="Verdana"/>
                          <a:cs typeface="Verdana"/>
                          <a:sym typeface="Verdana"/>
                        </a:rPr>
                        <a:t>it</a:t>
                      </a:r>
                      <a:r>
                        <a:rPr lang="en-US" sz="2400" b="0" i="0" u="none" strike="noStrike" cap="none" dirty="0">
                          <a:solidFill>
                            <a:srgbClr val="000000"/>
                          </a:solidFill>
                          <a:latin typeface="Verdana"/>
                          <a:ea typeface="Verdana"/>
                          <a:cs typeface="Verdana"/>
                          <a:sym typeface="Verdana"/>
                        </a:rPr>
                        <a:t>. </a:t>
                      </a:r>
                      <a:endParaRPr sz="2400" b="0" i="0" dirty="0">
                        <a:latin typeface="Verdana" panose="020B0604030504040204" pitchFamily="34" charset="0"/>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rgbClr val="000000"/>
                          </a:solidFill>
                          <a:latin typeface="Verdana"/>
                          <a:ea typeface="Verdana"/>
                          <a:cs typeface="Verdana"/>
                          <a:sym typeface="Verdana"/>
                        </a:rPr>
                        <a:t>No, </a:t>
                      </a:r>
                      <a:r>
                        <a:rPr lang="en-US" sz="2400" dirty="0">
                          <a:latin typeface="Verdana"/>
                          <a:ea typeface="Verdana"/>
                          <a:cs typeface="Verdana"/>
                          <a:sym typeface="Verdana"/>
                        </a:rPr>
                        <a:t>she </a:t>
                      </a:r>
                      <a:r>
                        <a:rPr lang="en-US" sz="2400" b="0" i="0" u="none" strike="noStrike" cap="none" dirty="0">
                          <a:solidFill>
                            <a:srgbClr val="4A86E8"/>
                          </a:solidFill>
                          <a:latin typeface="Verdana"/>
                          <a:ea typeface="Verdana"/>
                          <a:cs typeface="Verdana"/>
                          <a:sym typeface="Verdana"/>
                        </a:rPr>
                        <a:t>didn’t</a:t>
                      </a:r>
                      <a:r>
                        <a:rPr lang="en-US" sz="2400" dirty="0">
                          <a:latin typeface="Verdana"/>
                          <a:ea typeface="Verdana"/>
                          <a:cs typeface="Verdana"/>
                          <a:sym typeface="Verdana"/>
                        </a:rPr>
                        <a:t> </a:t>
                      </a:r>
                      <a:r>
                        <a:rPr lang="en-US" sz="2400" dirty="0">
                          <a:solidFill>
                            <a:srgbClr val="4A86E8"/>
                          </a:solidFill>
                          <a:latin typeface="Verdana"/>
                          <a:ea typeface="Verdana"/>
                          <a:cs typeface="Verdana"/>
                          <a:sym typeface="Verdana"/>
                        </a:rPr>
                        <a:t>smell</a:t>
                      </a:r>
                      <a:r>
                        <a:rPr lang="en-US" sz="2400" dirty="0">
                          <a:latin typeface="Verdana"/>
                          <a:ea typeface="Verdana"/>
                          <a:cs typeface="Verdana"/>
                          <a:sym typeface="Verdana"/>
                        </a:rPr>
                        <a:t> it. </a:t>
                      </a:r>
                      <a:endParaRPr sz="2400" b="0" i="0" dirty="0">
                        <a:latin typeface="Verdana" panose="020B0604030504040204" pitchFamily="34" charset="0"/>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1"/>
                  </a:ext>
                </a:extLst>
              </a:tr>
              <a:tr h="1279525">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chemeClr val="accent5"/>
                          </a:solidFill>
                          <a:latin typeface="Verdana"/>
                          <a:ea typeface="Verdana"/>
                          <a:cs typeface="Verdana"/>
                          <a:sym typeface="Arial"/>
                        </a:rPr>
                        <a:t>2</a:t>
                      </a:r>
                      <a:endParaRPr sz="2400" b="0" i="0" u="none" strike="noStrike" cap="none" dirty="0">
                        <a:solidFill>
                          <a:schemeClr val="accent5"/>
                        </a:solidFill>
                        <a:latin typeface="Verdana"/>
                        <a:ea typeface="Verdana"/>
                        <a:cs typeface="Verdana"/>
                        <a:sym typeface="Arial"/>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rgbClr val="4A86E8"/>
                          </a:solidFill>
                          <a:latin typeface="Verdana"/>
                          <a:ea typeface="Verdana"/>
                          <a:cs typeface="Verdana"/>
                          <a:sym typeface="Arial"/>
                        </a:rPr>
                        <a:t>Did</a:t>
                      </a:r>
                      <a:r>
                        <a:rPr lang="en-US" sz="2400" b="0" i="0" u="none" strike="noStrike" cap="none" dirty="0">
                          <a:solidFill>
                            <a:srgbClr val="000000"/>
                          </a:solidFill>
                          <a:latin typeface="Verdana"/>
                          <a:ea typeface="Verdana"/>
                          <a:cs typeface="Verdana"/>
                          <a:sym typeface="Arial"/>
                        </a:rPr>
                        <a:t> you </a:t>
                      </a:r>
                      <a:r>
                        <a:rPr lang="en-US" sz="2400" b="0" i="0" u="none" strike="noStrike" cap="none" dirty="0">
                          <a:solidFill>
                            <a:srgbClr val="4A86E8"/>
                          </a:solidFill>
                          <a:latin typeface="Verdana"/>
                          <a:ea typeface="Verdana"/>
                          <a:cs typeface="Verdana"/>
                          <a:sym typeface="Arial"/>
                        </a:rPr>
                        <a:t>burn</a:t>
                      </a:r>
                      <a:r>
                        <a:rPr lang="en-US" sz="2400" b="0" i="0" u="none" strike="noStrike" cap="none" dirty="0">
                          <a:solidFill>
                            <a:srgbClr val="000000"/>
                          </a:solidFill>
                          <a:latin typeface="Verdana"/>
                          <a:ea typeface="Verdana"/>
                          <a:cs typeface="Verdana"/>
                          <a:sym typeface="Arial"/>
                        </a:rPr>
                        <a:t> the food?</a:t>
                      </a:r>
                      <a:endParaRPr sz="2400" b="0" i="0" u="none" strike="noStrike" cap="none" dirty="0">
                        <a:solidFill>
                          <a:srgbClr val="000000"/>
                        </a:solidFill>
                        <a:latin typeface="Verdana"/>
                        <a:ea typeface="Verdana"/>
                        <a:cs typeface="Verdana"/>
                        <a:sym typeface="Arial"/>
                      </a:endParaRPr>
                    </a:p>
                  </a:txBody>
                  <a:tcPr marL="63500" marR="63500" marT="63500" marB="63500" anchor="ctr">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US" sz="2400" b="0" i="0" u="none" strike="noStrike" kern="1200" cap="none" spc="0" normalizeH="0" baseline="0" noProof="0" dirty="0">
                        <a:ln>
                          <a:noFill/>
                        </a:ln>
                        <a:solidFill>
                          <a:srgbClr val="4A86E8"/>
                        </a:solidFill>
                        <a:effectLst/>
                        <a:uLnTx/>
                        <a:uFillTx/>
                        <a:latin typeface="Verdana"/>
                        <a:ea typeface="Verdana"/>
                        <a:cs typeface="Verdana"/>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400" b="0" i="0" u="none" strike="noStrike" kern="1200" cap="none" spc="0" normalizeH="0" baseline="0" noProof="0" dirty="0">
                          <a:ln>
                            <a:noFill/>
                          </a:ln>
                          <a:solidFill>
                            <a:srgbClr val="4A86E8"/>
                          </a:solidFill>
                          <a:effectLst/>
                          <a:uLnTx/>
                          <a:uFillTx/>
                          <a:latin typeface="Verdana"/>
                          <a:ea typeface="Verdana"/>
                          <a:cs typeface="Verdana"/>
                          <a:sym typeface="Arial"/>
                        </a:rPr>
                        <a:t>______________</a:t>
                      </a:r>
                    </a:p>
                    <a:p>
                      <a:pPr marL="0" marR="0" lvl="0" indent="0" algn="l" rtl="0">
                        <a:lnSpc>
                          <a:spcPct val="100000"/>
                        </a:lnSpc>
                        <a:spcBef>
                          <a:spcPts val="0"/>
                        </a:spcBef>
                        <a:spcAft>
                          <a:spcPts val="0"/>
                        </a:spcAft>
                        <a:buClr>
                          <a:srgbClr val="000000"/>
                        </a:buClr>
                        <a:buSzPts val="2800"/>
                        <a:buFont typeface="Arial"/>
                        <a:buNone/>
                      </a:pPr>
                      <a:endParaRPr sz="2400" b="0" i="0" u="none" strike="noStrike" cap="none" dirty="0">
                        <a:solidFill>
                          <a:srgbClr val="000000"/>
                        </a:solidFill>
                        <a:latin typeface="Verdana"/>
                        <a:ea typeface="Verdana"/>
                        <a:cs typeface="Verdana"/>
                        <a:sym typeface="Arial"/>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rgbClr val="4A86E8"/>
                          </a:solidFill>
                          <a:latin typeface="Verdana"/>
                          <a:ea typeface="Verdana"/>
                          <a:cs typeface="Verdana"/>
                          <a:sym typeface="Arial"/>
                        </a:rPr>
                        <a:t>__________________</a:t>
                      </a:r>
                      <a:endParaRPr sz="2400" b="0" i="0" u="none" strike="noStrike" cap="none" dirty="0">
                        <a:solidFill>
                          <a:srgbClr val="4A86E8"/>
                        </a:solidFill>
                        <a:latin typeface="Verdana"/>
                        <a:ea typeface="Verdana"/>
                        <a:cs typeface="Verdana"/>
                        <a:sym typeface="Arial"/>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2"/>
                  </a:ext>
                </a:extLst>
              </a:tr>
              <a:tr h="1279525">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dirty="0">
                          <a:solidFill>
                            <a:schemeClr val="accent5"/>
                          </a:solidFill>
                          <a:latin typeface="Verdana" panose="020B0604030504040204" pitchFamily="34" charset="0"/>
                        </a:rPr>
                        <a:t>3</a:t>
                      </a:r>
                      <a:endParaRPr sz="2400" b="0" i="0" dirty="0">
                        <a:solidFill>
                          <a:schemeClr val="accent5"/>
                        </a:solidFill>
                        <a:latin typeface="Verdana" panose="020B0604030504040204" pitchFamily="34" charset="0"/>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rgbClr val="4A86E8"/>
                          </a:solidFill>
                          <a:latin typeface="Verdana"/>
                          <a:ea typeface="Verdana"/>
                          <a:cs typeface="Verdana"/>
                          <a:sym typeface="Verdana"/>
                        </a:rPr>
                        <a:t>__________</a:t>
                      </a:r>
                      <a:r>
                        <a:rPr lang="en-US" sz="2400" b="0" i="0" u="none" strike="noStrike" cap="none" dirty="0">
                          <a:solidFill>
                            <a:srgbClr val="000000"/>
                          </a:solidFill>
                          <a:latin typeface="Verdana"/>
                          <a:ea typeface="Verdana"/>
                          <a:cs typeface="Verdana"/>
                          <a:sym typeface="Verdana"/>
                        </a:rPr>
                        <a:t>the paint?</a:t>
                      </a:r>
                      <a:r>
                        <a:rPr lang="en-US" sz="2400" b="0" i="0" u="none" strike="noStrike" cap="none" dirty="0">
                          <a:solidFill>
                            <a:srgbClr val="4A86E8"/>
                          </a:solidFill>
                          <a:latin typeface="Verdana"/>
                          <a:ea typeface="Verdana"/>
                          <a:cs typeface="Verdana"/>
                          <a:sym typeface="Verdana"/>
                        </a:rPr>
                        <a:t> </a:t>
                      </a:r>
                      <a:endParaRPr sz="2400" b="0" i="0" dirty="0">
                        <a:latin typeface="Verdana" panose="020B0604030504040204" pitchFamily="34" charset="0"/>
                      </a:endParaRPr>
                    </a:p>
                  </a:txBody>
                  <a:tcPr marL="63500" marR="63500" marT="63500" marB="63500" anchor="ctr">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rgbClr val="000000"/>
                          </a:solidFill>
                          <a:latin typeface="Verdana"/>
                          <a:ea typeface="Verdana"/>
                          <a:cs typeface="Verdana"/>
                          <a:sym typeface="Verdana"/>
                        </a:rPr>
                        <a:t>Yes, I </a:t>
                      </a:r>
                      <a:r>
                        <a:rPr lang="en-US" sz="2400" b="0" i="0" u="none" strike="noStrike" cap="none" dirty="0">
                          <a:solidFill>
                            <a:srgbClr val="4A86E8"/>
                          </a:solidFill>
                          <a:latin typeface="Verdana"/>
                          <a:ea typeface="Verdana"/>
                          <a:cs typeface="Verdana"/>
                          <a:sym typeface="Verdana"/>
                        </a:rPr>
                        <a:t>touched</a:t>
                      </a:r>
                      <a:r>
                        <a:rPr lang="en-US" sz="2400" b="0" i="0" u="none" strike="noStrike" cap="none" dirty="0">
                          <a:solidFill>
                            <a:srgbClr val="000000"/>
                          </a:solidFill>
                          <a:latin typeface="Verdana"/>
                          <a:ea typeface="Verdana"/>
                          <a:cs typeface="Verdana"/>
                          <a:sym typeface="Verdana"/>
                        </a:rPr>
                        <a:t> it.</a:t>
                      </a:r>
                      <a:endParaRPr sz="2400" b="0" i="0" dirty="0">
                        <a:latin typeface="Verdana" panose="020B0604030504040204" pitchFamily="34" charset="0"/>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400" b="0" i="0" dirty="0">
                        <a:latin typeface="Verdana" panose="020B0604030504040204" pitchFamily="34" charset="0"/>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3"/>
                  </a:ext>
                </a:extLst>
              </a:tr>
              <a:tr h="1279525">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accent5"/>
                          </a:solidFill>
                          <a:latin typeface="Verdana" panose="020B0604030504040204" pitchFamily="34" charset="0"/>
                          <a:ea typeface="Verdana" panose="020B0604030504040204" pitchFamily="34" charset="0"/>
                          <a:cs typeface="Verdana" panose="020B0604030504040204" pitchFamily="34" charset="0"/>
                        </a:rPr>
                        <a:t>4</a:t>
                      </a:r>
                      <a:endParaRPr sz="2400"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txBody>
                  <a:tcPr marL="63500" marR="63500" marT="63500" marB="63500" anchor="ctr">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rgbClr val="4A86E8"/>
                          </a:solidFill>
                          <a:latin typeface="Verdana"/>
                          <a:ea typeface="Verdana"/>
                          <a:cs typeface="Verdana"/>
                          <a:sym typeface="Arial"/>
                        </a:rPr>
                        <a:t>Did</a:t>
                      </a:r>
                      <a:r>
                        <a:rPr lang="en-US" sz="2400" dirty="0">
                          <a:latin typeface="Verdana" panose="020B0604030504040204" pitchFamily="34" charset="0"/>
                          <a:ea typeface="Verdana" panose="020B0604030504040204" pitchFamily="34" charset="0"/>
                          <a:cs typeface="Verdana" panose="020B0604030504040204" pitchFamily="34" charset="0"/>
                        </a:rPr>
                        <a:t> you </a:t>
                      </a:r>
                      <a:r>
                        <a:rPr lang="en-US" sz="2400" b="0" i="0" u="none" strike="noStrike" cap="none" dirty="0">
                          <a:solidFill>
                            <a:srgbClr val="4A86E8"/>
                          </a:solidFill>
                          <a:latin typeface="Verdana"/>
                          <a:ea typeface="Verdana"/>
                          <a:cs typeface="Verdana"/>
                          <a:sym typeface="Arial"/>
                        </a:rPr>
                        <a:t>yawn</a:t>
                      </a:r>
                      <a:r>
                        <a:rPr lang="en-US" sz="2400" dirty="0">
                          <a:latin typeface="Verdana" panose="020B0604030504040204" pitchFamily="34" charset="0"/>
                          <a:ea typeface="Verdana" panose="020B0604030504040204" pitchFamily="34" charset="0"/>
                          <a:cs typeface="Verdana" panose="020B0604030504040204" pitchFamily="34" charset="0"/>
                        </a:rPr>
                        <a:t> a lot?</a:t>
                      </a:r>
                      <a:endParaRPr sz="2400" dirty="0">
                        <a:latin typeface="Verdana" panose="020B0604030504040204" pitchFamily="34" charset="0"/>
                        <a:ea typeface="Verdana" panose="020B0604030504040204" pitchFamily="34" charset="0"/>
                        <a:cs typeface="Verdana" panose="020B0604030504040204" pitchFamily="34" charset="0"/>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rgbClr val="4A86E8"/>
                          </a:solidFill>
                          <a:latin typeface="Verdana"/>
                          <a:ea typeface="Verdana"/>
                          <a:cs typeface="Verdana"/>
                          <a:sym typeface="Arial"/>
                        </a:rPr>
                        <a:t>______________</a:t>
                      </a:r>
                      <a:endParaRPr sz="2400" b="0" i="0" u="none" strike="noStrike" cap="none" dirty="0">
                        <a:solidFill>
                          <a:srgbClr val="4A86E8"/>
                        </a:solidFill>
                        <a:latin typeface="Verdana"/>
                        <a:ea typeface="Verdana"/>
                        <a:cs typeface="Verdana"/>
                        <a:sym typeface="Arial"/>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lang="en-US" sz="2400" b="0" i="0" u="none" strike="noStrike" cap="none" dirty="0">
                        <a:solidFill>
                          <a:srgbClr val="4A86E8"/>
                        </a:solidFill>
                        <a:latin typeface="Verdana"/>
                        <a:ea typeface="Verdana"/>
                        <a:cs typeface="Verdana"/>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400" b="0" i="0" u="none" strike="noStrike" cap="none" dirty="0">
                          <a:solidFill>
                            <a:srgbClr val="4A86E8"/>
                          </a:solidFill>
                          <a:latin typeface="Verdana"/>
                          <a:ea typeface="Verdana"/>
                          <a:cs typeface="Verdana"/>
                          <a:sym typeface="Arial"/>
                        </a:rPr>
                        <a:t>__________________</a:t>
                      </a:r>
                    </a:p>
                    <a:p>
                      <a:pPr marL="0" marR="0" lvl="0" indent="0" algn="l" rtl="0">
                        <a:lnSpc>
                          <a:spcPct val="100000"/>
                        </a:lnSpc>
                        <a:spcBef>
                          <a:spcPts val="0"/>
                        </a:spcBef>
                        <a:spcAft>
                          <a:spcPts val="0"/>
                        </a:spcAft>
                        <a:buClr>
                          <a:srgbClr val="000000"/>
                        </a:buClr>
                        <a:buSzPts val="2800"/>
                        <a:buFont typeface="Arial"/>
                        <a:buNone/>
                      </a:pPr>
                      <a:endParaRPr sz="2400" dirty="0">
                        <a:latin typeface="Verdana" panose="020B0604030504040204" pitchFamily="34" charset="0"/>
                        <a:ea typeface="Verdana" panose="020B0604030504040204" pitchFamily="34" charset="0"/>
                        <a:cs typeface="Verdana" panose="020B0604030504040204" pitchFamily="34" charset="0"/>
                      </a:endParaRPr>
                    </a:p>
                  </a:txBody>
                  <a:tcPr marL="63500" marR="63500" marT="63500" marB="63500" anchor="ctr">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787517846"/>
                  </a:ext>
                </a:extLst>
              </a:tr>
            </a:tbl>
          </a:graphicData>
        </a:graphic>
      </p:graphicFrame>
      <p:sp>
        <p:nvSpPr>
          <p:cNvPr id="174" name="Google Shape;174;p8"/>
          <p:cNvSpPr txBox="1"/>
          <p:nvPr/>
        </p:nvSpPr>
        <p:spPr>
          <a:xfrm>
            <a:off x="751120" y="0"/>
            <a:ext cx="10689760" cy="7699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dirty="0">
                <a:latin typeface="Verdana"/>
                <a:ea typeface="Verdana"/>
                <a:cs typeface="Verdana"/>
                <a:sym typeface="Verdana"/>
              </a:rPr>
              <a:t>Regular past simple verbs end in -ED.</a:t>
            </a:r>
            <a:endParaRPr sz="3200" b="1" dirty="0">
              <a:latin typeface="Verdana"/>
              <a:ea typeface="Verdana"/>
              <a:cs typeface="Verdana"/>
              <a:sym typeface="Verdana"/>
            </a:endParaRPr>
          </a:p>
        </p:txBody>
      </p:sp>
      <p:sp>
        <p:nvSpPr>
          <p:cNvPr id="175" name="Google Shape;17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
        <p:nvSpPr>
          <p:cNvPr id="176" name="Google Shape;176;p8"/>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a:t>©2020-2024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570" y="0"/>
            <a:ext cx="487363" cy="487363"/>
          </a:xfrm>
          <a:prstGeom prst="rect">
            <a:avLst/>
          </a:prstGeom>
        </p:spPr>
      </p:pic>
    </p:spTree>
    <p:extLst>
      <p:ext uri="{BB962C8B-B14F-4D97-AF65-F5344CB8AC3E}">
        <p14:creationId xmlns:p14="http://schemas.microsoft.com/office/powerpoint/2010/main" val="29681908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2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9"/>
          <p:cNvSpPr txBox="1">
            <a:spLocks noGrp="1"/>
          </p:cNvSpPr>
          <p:nvPr>
            <p:ph type="sldNum" idx="12"/>
          </p:nvPr>
        </p:nvSpPr>
        <p:spPr>
          <a:xfrm>
            <a:off x="725488" y="6176963"/>
            <a:ext cx="10628312" cy="54451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graphicFrame>
        <p:nvGraphicFramePr>
          <p:cNvPr id="183" name="Google Shape;183;p9"/>
          <p:cNvGraphicFramePr/>
          <p:nvPr>
            <p:extLst>
              <p:ext uri="{D42A27DB-BD31-4B8C-83A1-F6EECF244321}">
                <p14:modId xmlns:p14="http://schemas.microsoft.com/office/powerpoint/2010/main" val="4109429507"/>
              </p:ext>
            </p:extLst>
          </p:nvPr>
        </p:nvGraphicFramePr>
        <p:xfrm>
          <a:off x="339132" y="906463"/>
          <a:ext cx="11737863" cy="5575896"/>
        </p:xfrm>
        <a:graphic>
          <a:graphicData uri="http://schemas.openxmlformats.org/drawingml/2006/table">
            <a:tbl>
              <a:tblPr>
                <a:noFill/>
              </a:tblPr>
              <a:tblGrid>
                <a:gridCol w="436572">
                  <a:extLst>
                    <a:ext uri="{9D8B030D-6E8A-4147-A177-3AD203B41FA5}">
                      <a16:colId xmlns:a16="http://schemas.microsoft.com/office/drawing/2014/main" val="2296790808"/>
                    </a:ext>
                  </a:extLst>
                </a:gridCol>
                <a:gridCol w="2279566">
                  <a:extLst>
                    <a:ext uri="{9D8B030D-6E8A-4147-A177-3AD203B41FA5}">
                      <a16:colId xmlns:a16="http://schemas.microsoft.com/office/drawing/2014/main" val="20000"/>
                    </a:ext>
                  </a:extLst>
                </a:gridCol>
                <a:gridCol w="2854932">
                  <a:extLst>
                    <a:ext uri="{9D8B030D-6E8A-4147-A177-3AD203B41FA5}">
                      <a16:colId xmlns:a16="http://schemas.microsoft.com/office/drawing/2014/main" val="20001"/>
                    </a:ext>
                  </a:extLst>
                </a:gridCol>
                <a:gridCol w="6166793">
                  <a:extLst>
                    <a:ext uri="{9D8B030D-6E8A-4147-A177-3AD203B41FA5}">
                      <a16:colId xmlns:a16="http://schemas.microsoft.com/office/drawing/2014/main" val="20002"/>
                    </a:ext>
                  </a:extLst>
                </a:gridCol>
              </a:tblGrid>
              <a:tr h="619543">
                <a:tc>
                  <a:txBody>
                    <a:bodyPr/>
                    <a:lstStyle/>
                    <a:p>
                      <a:pPr marL="0" marR="0" lvl="0" indent="0" algn="l" rtl="0">
                        <a:lnSpc>
                          <a:spcPct val="100000"/>
                        </a:lnSpc>
                        <a:spcBef>
                          <a:spcPts val="0"/>
                        </a:spcBef>
                        <a:spcAft>
                          <a:spcPts val="0"/>
                        </a:spcAft>
                        <a:buClr>
                          <a:srgbClr val="000000"/>
                        </a:buClr>
                        <a:buSzPts val="2800"/>
                        <a:buFont typeface="Arial"/>
                        <a:buNone/>
                      </a:pPr>
                      <a:endParaRPr sz="2600" b="0" i="0" dirty="0">
                        <a:latin typeface="Verdana" panose="020B0604030504040204" pitchFamily="34" charset="0"/>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rgbClr val="000000"/>
                          </a:solidFill>
                          <a:latin typeface="Verdana"/>
                          <a:ea typeface="Verdana"/>
                          <a:cs typeface="Verdana"/>
                          <a:sym typeface="Verdana"/>
                        </a:rPr>
                        <a:t>Base Verb</a:t>
                      </a:r>
                      <a:endParaRPr lang="en-US" sz="2600" b="0" i="0" dirty="0">
                        <a:latin typeface="Verdana" panose="020B0604030504040204" pitchFamily="34" charset="0"/>
                      </a:endParaRPr>
                    </a:p>
                  </a:txBody>
                  <a:tcPr marL="63500" marR="63500" marT="63500" marB="63500">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rgbClr val="000000"/>
                          </a:solidFill>
                          <a:latin typeface="Verdana"/>
                          <a:ea typeface="Verdana"/>
                          <a:cs typeface="Verdana"/>
                          <a:sym typeface="Verdana"/>
                        </a:rPr>
                        <a:t>Past Simple</a:t>
                      </a:r>
                      <a:endParaRPr lang="en-US" sz="2600" b="0" i="0" dirty="0">
                        <a:latin typeface="Verdana" panose="020B0604030504040204" pitchFamily="34" charset="0"/>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rgbClr val="000000"/>
                          </a:solidFill>
                          <a:latin typeface="Verdana"/>
                          <a:ea typeface="Verdana"/>
                          <a:cs typeface="Verdana"/>
                          <a:sym typeface="Verdana"/>
                        </a:rPr>
                        <a:t>Spelling Rule</a:t>
                      </a:r>
                      <a:endParaRPr sz="2600" b="0" i="0" dirty="0">
                        <a:latin typeface="Verdana" panose="020B0604030504040204" pitchFamily="34" charset="0"/>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C9DBF9"/>
                    </a:solidFill>
                  </a:tcPr>
                </a:tc>
                <a:extLst>
                  <a:ext uri="{0D108BD9-81ED-4DB2-BD59-A6C34878D82A}">
                    <a16:rowId xmlns:a16="http://schemas.microsoft.com/office/drawing/2014/main" val="10000"/>
                  </a:ext>
                </a:extLst>
              </a:tr>
              <a:tr h="1474878">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rgbClr val="4A86E8"/>
                          </a:solidFill>
                          <a:latin typeface="Verdana"/>
                          <a:ea typeface="Verdana"/>
                          <a:cs typeface="Verdana"/>
                          <a:sym typeface="Arial"/>
                        </a:rPr>
                        <a:t>1</a:t>
                      </a:r>
                    </a:p>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rgbClr val="4A86E8"/>
                          </a:solidFill>
                          <a:latin typeface="Verdana"/>
                          <a:ea typeface="Verdana"/>
                          <a:cs typeface="Verdana"/>
                          <a:sym typeface="Arial"/>
                        </a:rPr>
                        <a:t>2</a:t>
                      </a:r>
                    </a:p>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rgbClr val="4A86E8"/>
                          </a:solidFill>
                          <a:latin typeface="Verdana"/>
                          <a:ea typeface="Verdana"/>
                          <a:cs typeface="Verdana"/>
                          <a:sym typeface="Arial"/>
                        </a:rPr>
                        <a:t>3</a:t>
                      </a:r>
                      <a:endParaRPr sz="2600" b="0" i="0" u="none" strike="noStrike" cap="none" dirty="0">
                        <a:solidFill>
                          <a:srgbClr val="4A86E8"/>
                        </a:solidFill>
                        <a:latin typeface="Verdana"/>
                        <a:ea typeface="Verdana"/>
                        <a:cs typeface="Verdana"/>
                        <a:sym typeface="Arial"/>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rgbClr val="000000"/>
                          </a:solidFill>
                          <a:latin typeface="Verdana"/>
                          <a:ea typeface="Verdana"/>
                          <a:cs typeface="Verdana"/>
                          <a:sym typeface="Arial"/>
                        </a:rPr>
                        <a:t>vot</a:t>
                      </a:r>
                      <a:r>
                        <a:rPr lang="en-US" sz="2600" b="0" i="0" u="none" strike="noStrike" cap="none" dirty="0">
                          <a:solidFill>
                            <a:srgbClr val="4A86E8"/>
                          </a:solidFill>
                          <a:latin typeface="Verdana"/>
                          <a:ea typeface="Verdana"/>
                          <a:cs typeface="Verdana"/>
                          <a:sym typeface="Arial"/>
                        </a:rPr>
                        <a:t>e</a:t>
                      </a:r>
                    </a:p>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rgbClr val="000000"/>
                          </a:solidFill>
                          <a:latin typeface="Verdana"/>
                          <a:ea typeface="Verdana"/>
                          <a:cs typeface="Verdana"/>
                          <a:sym typeface="Arial"/>
                        </a:rPr>
                        <a:t>creat</a:t>
                      </a:r>
                      <a:r>
                        <a:rPr lang="en-US" sz="2600" b="0" i="0" u="none" strike="noStrike" cap="none" dirty="0">
                          <a:solidFill>
                            <a:srgbClr val="4A86E8"/>
                          </a:solidFill>
                          <a:latin typeface="Verdana"/>
                          <a:ea typeface="Verdana"/>
                          <a:cs typeface="Verdana"/>
                          <a:sym typeface="Arial"/>
                        </a:rPr>
                        <a:t>e</a:t>
                      </a:r>
                    </a:p>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rgbClr val="000000"/>
                          </a:solidFill>
                          <a:latin typeface="Verdana"/>
                          <a:ea typeface="Verdana"/>
                          <a:cs typeface="Verdana"/>
                          <a:sym typeface="Arial"/>
                        </a:rPr>
                        <a:t>typ</a:t>
                      </a:r>
                      <a:r>
                        <a:rPr lang="en-US" sz="2600" b="0" i="0" u="none" strike="noStrike" cap="none" dirty="0">
                          <a:solidFill>
                            <a:srgbClr val="4A86E8"/>
                          </a:solidFill>
                          <a:latin typeface="Verdana"/>
                          <a:ea typeface="Verdana"/>
                          <a:cs typeface="Verdana"/>
                          <a:sym typeface="Arial"/>
                        </a:rPr>
                        <a:t>e</a:t>
                      </a:r>
                      <a:endParaRPr sz="2600" b="0" i="0" u="none" strike="noStrike" cap="none" dirty="0">
                        <a:solidFill>
                          <a:srgbClr val="4A86E8"/>
                        </a:solidFill>
                        <a:latin typeface="Verdana"/>
                        <a:ea typeface="Verdana"/>
                        <a:cs typeface="Verdana"/>
                        <a:sym typeface="Arial"/>
                      </a:endParaRPr>
                    </a:p>
                  </a:txBody>
                  <a:tcPr marL="63500" marR="63500" marT="63500" marB="63500">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vot</a:t>
                      </a:r>
                      <a:r>
                        <a:rPr lang="en-US" sz="2600" b="0" i="0" u="none" strike="noStrike" cap="none" dirty="0">
                          <a:solidFill>
                            <a:schemeClr val="tx1"/>
                          </a:solidFill>
                          <a:latin typeface="Verdana"/>
                          <a:ea typeface="Verdana"/>
                          <a:cs typeface="Verdana"/>
                          <a:sym typeface="Arial"/>
                        </a:rPr>
                        <a:t>e</a:t>
                      </a:r>
                      <a:r>
                        <a:rPr lang="en-US" sz="2600" b="0" i="0" u="none" strike="noStrike" cap="none" dirty="0">
                          <a:solidFill>
                            <a:srgbClr val="4A86E8"/>
                          </a:solidFill>
                          <a:latin typeface="Verdana"/>
                          <a:ea typeface="Verdana"/>
                          <a:cs typeface="Verdana"/>
                          <a:sym typeface="Arial"/>
                        </a:rPr>
                        <a:t>d</a:t>
                      </a: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600" b="0" i="0" u="none" strike="noStrike" cap="none" dirty="0">
                          <a:solidFill>
                            <a:srgbClr val="4A86E8"/>
                          </a:solidFill>
                          <a:latin typeface="Verdana"/>
                          <a:ea typeface="Verdana"/>
                          <a:cs typeface="Verdana"/>
                          <a:sym typeface="Verdana"/>
                        </a:rPr>
                        <a:t>__________</a:t>
                      </a: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600" b="0" i="0" u="none" strike="noStrike" cap="none" dirty="0">
                          <a:solidFill>
                            <a:srgbClr val="4A86E8"/>
                          </a:solidFill>
                          <a:latin typeface="Verdana"/>
                          <a:ea typeface="Verdana"/>
                          <a:cs typeface="Verdana"/>
                          <a:sym typeface="Verdana"/>
                        </a:rPr>
                        <a:t>__________</a:t>
                      </a: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If the word ends in E, just add D.</a:t>
                      </a:r>
                      <a:endParaRPr sz="26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1"/>
                  </a:ext>
                </a:extLst>
              </a:tr>
              <a:tr h="1622464">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rgbClr val="4A86E8"/>
                          </a:solidFill>
                          <a:latin typeface="Verdana"/>
                          <a:ea typeface="Verdana"/>
                          <a:cs typeface="Verdana"/>
                          <a:sym typeface="Arial"/>
                        </a:rPr>
                        <a:t>4</a:t>
                      </a:r>
                    </a:p>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rgbClr val="4A86E8"/>
                          </a:solidFill>
                          <a:latin typeface="Verdana"/>
                          <a:ea typeface="Verdana"/>
                          <a:cs typeface="Verdana"/>
                          <a:sym typeface="Arial"/>
                        </a:rPr>
                        <a:t>5</a:t>
                      </a:r>
                    </a:p>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rgbClr val="4A86E8"/>
                          </a:solidFill>
                          <a:latin typeface="Verdana"/>
                          <a:ea typeface="Verdana"/>
                          <a:cs typeface="Verdana"/>
                          <a:sym typeface="Arial"/>
                        </a:rPr>
                        <a:t>6</a:t>
                      </a:r>
                      <a:endParaRPr sz="2600" b="0" i="0" u="none" strike="noStrike" cap="none" dirty="0">
                        <a:solidFill>
                          <a:srgbClr val="4A86E8"/>
                        </a:solidFill>
                        <a:latin typeface="Verdana"/>
                        <a:ea typeface="Verdana"/>
                        <a:cs typeface="Verdana"/>
                        <a:sym typeface="Arial"/>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rgbClr val="000000"/>
                          </a:solidFill>
                          <a:latin typeface="Verdana"/>
                          <a:ea typeface="Verdana"/>
                          <a:cs typeface="Verdana"/>
                          <a:sym typeface="Verdana"/>
                        </a:rPr>
                        <a:t>wor</a:t>
                      </a:r>
                      <a:r>
                        <a:rPr lang="en-US" sz="2600" b="0" i="0" u="none" strike="noStrike" cap="none" dirty="0">
                          <a:solidFill>
                            <a:srgbClr val="4A86E8"/>
                          </a:solidFill>
                          <a:latin typeface="Verdana"/>
                          <a:ea typeface="Verdana"/>
                          <a:cs typeface="Verdana"/>
                          <a:sym typeface="Verdana"/>
                        </a:rPr>
                        <a:t>ry</a:t>
                      </a:r>
                    </a:p>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chemeClr val="tx1"/>
                          </a:solidFill>
                          <a:latin typeface="Verdana"/>
                          <a:ea typeface="Verdana"/>
                          <a:cs typeface="Verdana"/>
                          <a:sym typeface="Verdana"/>
                        </a:rPr>
                        <a:t>stu</a:t>
                      </a:r>
                      <a:r>
                        <a:rPr lang="en-US" sz="2600" b="0" i="0" u="none" strike="noStrike" cap="none" dirty="0">
                          <a:solidFill>
                            <a:srgbClr val="4A86E8"/>
                          </a:solidFill>
                          <a:latin typeface="Verdana"/>
                          <a:ea typeface="Verdana"/>
                          <a:cs typeface="Verdana"/>
                          <a:sym typeface="Verdana"/>
                        </a:rPr>
                        <a:t>dy</a:t>
                      </a:r>
                    </a:p>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chemeClr val="tx1"/>
                          </a:solidFill>
                          <a:latin typeface="Verdana"/>
                          <a:ea typeface="Verdana"/>
                          <a:cs typeface="Verdana"/>
                          <a:sym typeface="Verdana"/>
                        </a:rPr>
                        <a:t>multip</a:t>
                      </a:r>
                      <a:r>
                        <a:rPr lang="en-US" sz="2600" b="0" i="0" u="none" strike="noStrike" cap="none" dirty="0">
                          <a:solidFill>
                            <a:srgbClr val="4A86E8"/>
                          </a:solidFill>
                          <a:latin typeface="Verdana"/>
                          <a:ea typeface="Verdana"/>
                          <a:cs typeface="Verdana"/>
                          <a:sym typeface="Verdana"/>
                        </a:rPr>
                        <a:t>ly</a:t>
                      </a:r>
                      <a:endParaRPr sz="2600" b="0" i="0" dirty="0">
                        <a:latin typeface="Verdana" panose="020B0604030504040204" pitchFamily="34" charset="0"/>
                      </a:endParaRPr>
                    </a:p>
                  </a:txBody>
                  <a:tcPr marL="63500" marR="63500" marT="63500" marB="63500">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600" b="0" i="0" u="none" strike="noStrike" kern="0" cap="none" spc="0" normalizeH="0" baseline="0" noProof="0" dirty="0">
                          <a:ln>
                            <a:noFill/>
                          </a:ln>
                          <a:solidFill>
                            <a:srgbClr val="4A86E8"/>
                          </a:solidFill>
                          <a:effectLst/>
                          <a:uLnTx/>
                          <a:uFillTx/>
                          <a:latin typeface="Verdana"/>
                          <a:ea typeface="Verdana"/>
                          <a:cs typeface="Verdana"/>
                          <a:sym typeface="Verdana"/>
                        </a:rPr>
                        <a:t>__________</a:t>
                      </a: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600" b="0" i="0" u="none" strike="noStrike" kern="0" cap="none" spc="0" normalizeH="0" baseline="0" noProof="0" dirty="0">
                          <a:ln>
                            <a:noFill/>
                          </a:ln>
                          <a:solidFill>
                            <a:srgbClr val="4A86E8"/>
                          </a:solidFill>
                          <a:effectLst/>
                          <a:uLnTx/>
                          <a:uFillTx/>
                          <a:latin typeface="Verdana"/>
                          <a:ea typeface="Verdana"/>
                          <a:cs typeface="Verdana"/>
                          <a:sym typeface="Verdana"/>
                        </a:rPr>
                        <a:t>__________</a:t>
                      </a: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600" b="0" i="0" u="none" strike="noStrike" kern="0" cap="none" spc="0" normalizeH="0" baseline="0" noProof="0" dirty="0">
                          <a:ln>
                            <a:noFill/>
                          </a:ln>
                          <a:solidFill>
                            <a:srgbClr val="4A86E8"/>
                          </a:solidFill>
                          <a:effectLst/>
                          <a:uLnTx/>
                          <a:uFillTx/>
                          <a:latin typeface="Verdana"/>
                          <a:ea typeface="Verdana"/>
                          <a:cs typeface="Verdana"/>
                          <a:sym typeface="Verdana"/>
                        </a:rPr>
                        <a:t>__________</a:t>
                      </a:r>
                    </a:p>
                    <a:p>
                      <a:pPr marL="0" marR="0" lvl="0" indent="0" algn="l" rtl="0">
                        <a:lnSpc>
                          <a:spcPct val="100000"/>
                        </a:lnSpc>
                        <a:spcBef>
                          <a:spcPts val="0"/>
                        </a:spcBef>
                        <a:spcAft>
                          <a:spcPts val="0"/>
                        </a:spcAft>
                        <a:buClr>
                          <a:srgbClr val="000000"/>
                        </a:buClr>
                        <a:buSzPts val="2800"/>
                        <a:buFont typeface="Arial"/>
                        <a:buNone/>
                      </a:pPr>
                      <a:endParaRPr sz="2600" b="0" i="0" dirty="0">
                        <a:latin typeface="Verdana" panose="020B0604030504040204" pitchFamily="34" charset="0"/>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dirty="0">
                          <a:latin typeface="Verdana" panose="020B0604030504040204" pitchFamily="34" charset="0"/>
                          <a:ea typeface="Verdana" panose="020B0604030504040204" pitchFamily="34" charset="0"/>
                          <a:cs typeface="Verdana" panose="020B0604030504040204" pitchFamily="34" charset="0"/>
                        </a:rPr>
                        <a:t>If the word ends in a consonant + Y, change the Y to I and add ED</a:t>
                      </a:r>
                      <a:endParaRPr sz="2600" dirty="0">
                        <a:latin typeface="Verdana" panose="020B0604030504040204" pitchFamily="34" charset="0"/>
                        <a:ea typeface="Verdana" panose="020B0604030504040204" pitchFamily="34" charset="0"/>
                        <a:cs typeface="Verdana" panose="020B0604030504040204" pitchFamily="34" charset="0"/>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2"/>
                  </a:ext>
                </a:extLst>
              </a:tr>
              <a:tr h="1769515">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rgbClr val="4A86E8"/>
                          </a:solidFill>
                          <a:latin typeface="Verdana"/>
                          <a:ea typeface="Verdana"/>
                          <a:cs typeface="Verdana"/>
                          <a:sym typeface="Arial"/>
                        </a:rPr>
                        <a:t>7</a:t>
                      </a:r>
                    </a:p>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rgbClr val="4A86E8"/>
                          </a:solidFill>
                          <a:latin typeface="Verdana"/>
                          <a:ea typeface="Verdana"/>
                          <a:cs typeface="Verdana"/>
                          <a:sym typeface="Arial"/>
                        </a:rPr>
                        <a:t>8</a:t>
                      </a:r>
                    </a:p>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rgbClr val="4A86E8"/>
                          </a:solidFill>
                          <a:latin typeface="Verdana"/>
                          <a:ea typeface="Verdana"/>
                          <a:cs typeface="Verdana"/>
                          <a:sym typeface="Arial"/>
                        </a:rPr>
                        <a:t>9</a:t>
                      </a:r>
                      <a:endParaRPr sz="2600" b="0" i="0" u="none" strike="noStrike" cap="none" dirty="0">
                        <a:solidFill>
                          <a:srgbClr val="4A86E8"/>
                        </a:solidFill>
                        <a:latin typeface="Verdana"/>
                        <a:ea typeface="Verdana"/>
                        <a:cs typeface="Verdana"/>
                        <a:sym typeface="Arial"/>
                      </a:endParaRPr>
                    </a:p>
                  </a:txBody>
                  <a:tcPr marL="63500" marR="63500" marT="63500" marB="63500">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rgbClr val="000000"/>
                          </a:solidFill>
                          <a:latin typeface="Verdana"/>
                          <a:ea typeface="Verdana"/>
                          <a:cs typeface="Verdana"/>
                          <a:sym typeface="Verdana"/>
                        </a:rPr>
                        <a:t>cl</a:t>
                      </a:r>
                      <a:r>
                        <a:rPr lang="en-US" sz="2600" b="0" i="0" u="none" strike="noStrike" cap="none" dirty="0">
                          <a:solidFill>
                            <a:srgbClr val="4A86E8"/>
                          </a:solidFill>
                          <a:latin typeface="Verdana"/>
                          <a:ea typeface="Verdana"/>
                          <a:cs typeface="Verdana"/>
                          <a:sym typeface="Verdana"/>
                        </a:rPr>
                        <a:t>ap</a:t>
                      </a:r>
                    </a:p>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rgbClr val="000000"/>
                          </a:solidFill>
                          <a:latin typeface="Verdana"/>
                          <a:ea typeface="Verdana"/>
                          <a:cs typeface="Verdana"/>
                          <a:sym typeface="Verdana"/>
                        </a:rPr>
                        <a:t>h</a:t>
                      </a:r>
                      <a:r>
                        <a:rPr lang="en-US" sz="2600" b="0" i="0" u="none" strike="noStrike" kern="1200" cap="none" dirty="0">
                          <a:solidFill>
                            <a:srgbClr val="4A86E8"/>
                          </a:solidFill>
                          <a:latin typeface="Verdana"/>
                          <a:ea typeface="Verdana"/>
                          <a:cs typeface="Verdana"/>
                          <a:sym typeface="Verdana"/>
                        </a:rPr>
                        <a:t>ug</a:t>
                      </a:r>
                    </a:p>
                    <a:p>
                      <a:pPr marL="0" marR="0" lvl="0" indent="0" algn="l" defTabSz="914400" rtl="0" eaLnBrk="1" latinLnBrk="0" hangingPunct="1">
                        <a:lnSpc>
                          <a:spcPct val="100000"/>
                        </a:lnSpc>
                        <a:spcBef>
                          <a:spcPts val="0"/>
                        </a:spcBef>
                        <a:spcAft>
                          <a:spcPts val="0"/>
                        </a:spcAft>
                        <a:buClr>
                          <a:srgbClr val="000000"/>
                        </a:buClr>
                        <a:buSzPts val="2800"/>
                        <a:buFont typeface="Arial"/>
                        <a:buNone/>
                      </a:pPr>
                      <a:r>
                        <a:rPr lang="en-US" sz="2600" b="0" i="0" u="none" strike="noStrike" cap="none" dirty="0">
                          <a:solidFill>
                            <a:srgbClr val="000000"/>
                          </a:solidFill>
                          <a:latin typeface="Verdana"/>
                          <a:ea typeface="Verdana"/>
                          <a:cs typeface="Verdana"/>
                          <a:sym typeface="Verdana"/>
                        </a:rPr>
                        <a:t>pl</a:t>
                      </a:r>
                      <a:r>
                        <a:rPr lang="en-US" sz="2600" b="0" i="0" u="none" strike="noStrike" kern="1200" cap="none" dirty="0">
                          <a:solidFill>
                            <a:srgbClr val="4A86E8"/>
                          </a:solidFill>
                          <a:latin typeface="Verdana"/>
                          <a:ea typeface="Verdana"/>
                          <a:cs typeface="Verdana"/>
                          <a:sym typeface="Verdana"/>
                        </a:rPr>
                        <a:t>an</a:t>
                      </a:r>
                      <a:endParaRPr sz="2600" b="0" i="0" u="none" strike="noStrike" kern="1200" cap="none" dirty="0">
                        <a:solidFill>
                          <a:srgbClr val="4A86E8"/>
                        </a:solidFill>
                        <a:latin typeface="Verdana"/>
                        <a:ea typeface="Verdana"/>
                        <a:cs typeface="Verdana"/>
                        <a:sym typeface="Arial"/>
                      </a:endParaRPr>
                    </a:p>
                  </a:txBody>
                  <a:tcPr marL="63500" marR="63500" marT="63500" marB="63500">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rgbClr val="4A86E8"/>
                          </a:solidFill>
                          <a:latin typeface="Verdana"/>
                          <a:ea typeface="Verdana"/>
                          <a:cs typeface="Verdana"/>
                          <a:sym typeface="Verdana"/>
                        </a:rPr>
                        <a:t>__________</a:t>
                      </a: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600" b="0" i="0" u="none" strike="noStrike" cap="none" dirty="0">
                          <a:solidFill>
                            <a:srgbClr val="4A86E8"/>
                          </a:solidFill>
                          <a:latin typeface="Verdana"/>
                          <a:ea typeface="Verdana"/>
                          <a:cs typeface="Verdana"/>
                          <a:sym typeface="Verdana"/>
                        </a:rPr>
                        <a:t>__________</a:t>
                      </a: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600" b="0" i="0" u="none" strike="noStrike" kern="0" cap="none" spc="0" normalizeH="0" baseline="0" noProof="0" dirty="0">
                          <a:ln>
                            <a:noFill/>
                          </a:ln>
                          <a:solidFill>
                            <a:srgbClr val="4A86E8"/>
                          </a:solidFill>
                          <a:effectLst/>
                          <a:uLnTx/>
                          <a:uFillTx/>
                          <a:latin typeface="Verdana"/>
                          <a:ea typeface="Verdana"/>
                          <a:cs typeface="Verdana"/>
                          <a:sym typeface="Verdana"/>
                        </a:rPr>
                        <a:t>__________</a:t>
                      </a: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lang="en-US" sz="2600" b="0" i="0" u="none" strike="noStrike" cap="none" dirty="0">
                        <a:solidFill>
                          <a:srgbClr val="4A86E8"/>
                        </a:solidFill>
                        <a:latin typeface="Verdana"/>
                        <a:ea typeface="Verdana"/>
                        <a:cs typeface="Verdana"/>
                        <a:sym typeface="Verdana"/>
                      </a:endParaRPr>
                    </a:p>
                  </a:txBody>
                  <a:tcPr marL="63500" marR="63500" marT="63500" marB="63500">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dirty="0">
                          <a:latin typeface="Verdana" panose="020B0604030504040204" pitchFamily="34" charset="0"/>
                          <a:ea typeface="Verdana" panose="020B0604030504040204" pitchFamily="34" charset="0"/>
                          <a:cs typeface="Verdana" panose="020B0604030504040204" pitchFamily="34" charset="0"/>
                        </a:rPr>
                        <a:t>If a 1 syllable word ends in 1 vowel and 1 consonant, double the last consonant and add ED.</a:t>
                      </a:r>
                      <a:endParaRPr sz="2600" dirty="0">
                        <a:latin typeface="Verdana" panose="020B0604030504040204" pitchFamily="34" charset="0"/>
                        <a:ea typeface="Verdana" panose="020B0604030504040204" pitchFamily="34" charset="0"/>
                        <a:cs typeface="Verdana" panose="020B0604030504040204" pitchFamily="34" charset="0"/>
                      </a:endParaRPr>
                    </a:p>
                  </a:txBody>
                  <a:tcPr marL="63500" marR="63500" marT="63500" marB="63500">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4225270012"/>
                  </a:ext>
                </a:extLst>
              </a:tr>
            </a:tbl>
          </a:graphicData>
        </a:graphic>
      </p:graphicFrame>
      <p:sp>
        <p:nvSpPr>
          <p:cNvPr id="184" name="Google Shape;184;p9"/>
          <p:cNvSpPr txBox="1"/>
          <p:nvPr/>
        </p:nvSpPr>
        <p:spPr>
          <a:xfrm>
            <a:off x="725488" y="136525"/>
            <a:ext cx="10628312" cy="7699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dirty="0">
                <a:latin typeface="Verdana"/>
                <a:ea typeface="Verdana"/>
                <a:cs typeface="Verdana"/>
                <a:sym typeface="Verdana"/>
              </a:rPr>
              <a:t>Spelling Rules for Regular Past Simple Verbs</a:t>
            </a:r>
            <a:endParaRPr sz="3200" b="1" dirty="0">
              <a:latin typeface="Verdana"/>
              <a:ea typeface="Verdana"/>
              <a:cs typeface="Verdana"/>
              <a:sym typeface="Verdana"/>
            </a:endParaRPr>
          </a:p>
        </p:txBody>
      </p:sp>
      <p:sp>
        <p:nvSpPr>
          <p:cNvPr id="185" name="Google Shape;185;p9"/>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a:t>©2020-2024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947" y="34131"/>
            <a:ext cx="487363" cy="487363"/>
          </a:xfrm>
          <a:prstGeom prst="rect">
            <a:avLst/>
          </a:prstGeom>
        </p:spPr>
      </p:pic>
    </p:spTree>
    <p:extLst>
      <p:ext uri="{BB962C8B-B14F-4D97-AF65-F5344CB8AC3E}">
        <p14:creationId xmlns:p14="http://schemas.microsoft.com/office/powerpoint/2010/main" val="3969279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53"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3" name="Picture 2">
            <a:extLst>
              <a:ext uri="{FF2B5EF4-FFF2-40B4-BE49-F238E27FC236}">
                <a16:creationId xmlns:a16="http://schemas.microsoft.com/office/drawing/2014/main" id="{F3FE122B-A278-3EA4-A4F1-075202CCC72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61452" y="-52898"/>
            <a:ext cx="2330548" cy="1718693"/>
          </a:xfrm>
          <a:prstGeom prst="rect">
            <a:avLst/>
          </a:prstGeom>
        </p:spPr>
      </p:pic>
      <p:graphicFrame>
        <p:nvGraphicFramePr>
          <p:cNvPr id="186" name="Google Shape;186;p8"/>
          <p:cNvGraphicFramePr/>
          <p:nvPr>
            <p:extLst>
              <p:ext uri="{D42A27DB-BD31-4B8C-83A1-F6EECF244321}">
                <p14:modId xmlns:p14="http://schemas.microsoft.com/office/powerpoint/2010/main" val="1034321556"/>
              </p:ext>
            </p:extLst>
          </p:nvPr>
        </p:nvGraphicFramePr>
        <p:xfrm>
          <a:off x="172998" y="1639800"/>
          <a:ext cx="11846003" cy="4838140"/>
        </p:xfrm>
        <a:graphic>
          <a:graphicData uri="http://schemas.openxmlformats.org/drawingml/2006/table">
            <a:tbl>
              <a:tblPr>
                <a:noFill/>
              </a:tblPr>
              <a:tblGrid>
                <a:gridCol w="402947">
                  <a:extLst>
                    <a:ext uri="{9D8B030D-6E8A-4147-A177-3AD203B41FA5}">
                      <a16:colId xmlns:a16="http://schemas.microsoft.com/office/drawing/2014/main" val="1165345853"/>
                    </a:ext>
                  </a:extLst>
                </a:gridCol>
                <a:gridCol w="5621046">
                  <a:extLst>
                    <a:ext uri="{9D8B030D-6E8A-4147-A177-3AD203B41FA5}">
                      <a16:colId xmlns:a16="http://schemas.microsoft.com/office/drawing/2014/main" val="20000"/>
                    </a:ext>
                  </a:extLst>
                </a:gridCol>
                <a:gridCol w="5822010">
                  <a:extLst>
                    <a:ext uri="{9D8B030D-6E8A-4147-A177-3AD203B41FA5}">
                      <a16:colId xmlns:a16="http://schemas.microsoft.com/office/drawing/2014/main" val="20001"/>
                    </a:ext>
                  </a:extLst>
                </a:gridCol>
              </a:tblGrid>
              <a:tr h="653110">
                <a:tc>
                  <a:txBody>
                    <a:bodyPr/>
                    <a:lstStyle/>
                    <a:p>
                      <a:pPr marL="0" marR="0" lvl="0" indent="0" algn="l" rtl="0">
                        <a:lnSpc>
                          <a:spcPct val="100000"/>
                        </a:lnSpc>
                        <a:spcBef>
                          <a:spcPts val="0"/>
                        </a:spcBef>
                        <a:spcAft>
                          <a:spcPts val="0"/>
                        </a:spcAft>
                        <a:buClr>
                          <a:srgbClr val="000000"/>
                        </a:buClr>
                        <a:buSzPts val="2800"/>
                        <a:buFont typeface="Verdana"/>
                        <a:buNone/>
                      </a:pPr>
                      <a:endParaRPr sz="2600" b="1"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Verdana"/>
                        <a:buNone/>
                      </a:pPr>
                      <a:r>
                        <a:rPr lang="en-US" sz="2600" b="1" u="none" strike="noStrike" cap="none" dirty="0">
                          <a:latin typeface="Verdana" panose="020B0604030504040204" pitchFamily="34" charset="0"/>
                          <a:ea typeface="Verdana" panose="020B0604030504040204" pitchFamily="34" charset="0"/>
                          <a:cs typeface="Verdana" panose="020B0604030504040204" pitchFamily="34" charset="0"/>
                        </a:rPr>
                        <a:t>Adjective </a:t>
                      </a:r>
                      <a:r>
                        <a:rPr lang="en-US" sz="2600" b="0" u="none" strike="noStrike" cap="none" dirty="0">
                          <a:latin typeface="Verdana" panose="020B0604030504040204" pitchFamily="34" charset="0"/>
                          <a:ea typeface="Verdana" panose="020B0604030504040204" pitchFamily="34" charset="0"/>
                          <a:cs typeface="Verdana" panose="020B0604030504040204" pitchFamily="34" charset="0"/>
                        </a:rPr>
                        <a:t>before</a:t>
                      </a:r>
                      <a:r>
                        <a:rPr lang="en-US" sz="2600" b="1" u="none" strike="noStrike" cap="none" dirty="0">
                          <a:latin typeface="Verdana" panose="020B0604030504040204" pitchFamily="34" charset="0"/>
                          <a:ea typeface="Verdana" panose="020B0604030504040204" pitchFamily="34" charset="0"/>
                          <a:cs typeface="Verdana" panose="020B0604030504040204" pitchFamily="34" charset="0"/>
                        </a:rPr>
                        <a:t> </a:t>
                      </a:r>
                      <a:r>
                        <a:rPr lang="en-US" sz="2600" b="0" u="none" strike="noStrike" cap="none" dirty="0">
                          <a:latin typeface="Verdana" panose="020B0604030504040204" pitchFamily="34" charset="0"/>
                          <a:ea typeface="Verdana" panose="020B0604030504040204" pitchFamily="34" charset="0"/>
                          <a:cs typeface="Verdana" panose="020B0604030504040204" pitchFamily="34" charset="0"/>
                        </a:rPr>
                        <a:t>a</a:t>
                      </a:r>
                      <a:r>
                        <a:rPr lang="en-US" sz="2600" b="1" u="none" strike="noStrike" cap="none" dirty="0">
                          <a:latin typeface="Verdana" panose="020B0604030504040204" pitchFamily="34" charset="0"/>
                          <a:ea typeface="Verdana" panose="020B0604030504040204" pitchFamily="34" charset="0"/>
                          <a:cs typeface="Verdana" panose="020B0604030504040204" pitchFamily="34" charset="0"/>
                        </a:rPr>
                        <a:t> </a:t>
                      </a:r>
                      <a:r>
                        <a:rPr lang="en-US" sz="2600" b="0" u="none" strike="noStrike" cap="none" dirty="0">
                          <a:solidFill>
                            <a:schemeClr val="accent5"/>
                          </a:solidFill>
                          <a:latin typeface="Verdana" panose="020B0604030504040204" pitchFamily="34" charset="0"/>
                          <a:ea typeface="Verdana" panose="020B0604030504040204" pitchFamily="34" charset="0"/>
                          <a:cs typeface="Verdana" panose="020B0604030504040204" pitchFamily="34" charset="0"/>
                        </a:rPr>
                        <a:t>noun</a:t>
                      </a:r>
                      <a:endParaRPr sz="2600" b="0" u="none" strike="noStrike" cap="none"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Verdana"/>
                        <a:buNone/>
                      </a:pPr>
                      <a:r>
                        <a:rPr lang="en-US" sz="2600" b="1" u="none" strike="noStrike" cap="none" dirty="0">
                          <a:latin typeface="Verdana" panose="020B0604030504040204" pitchFamily="34" charset="0"/>
                          <a:ea typeface="Verdana" panose="020B0604030504040204" pitchFamily="34" charset="0"/>
                          <a:cs typeface="Verdana" panose="020B0604030504040204" pitchFamily="34" charset="0"/>
                        </a:rPr>
                        <a:t>Adjective </a:t>
                      </a:r>
                      <a:r>
                        <a:rPr lang="en-US" sz="2600" b="0" u="none" strike="noStrike" cap="none" dirty="0">
                          <a:latin typeface="Verdana" panose="020B0604030504040204" pitchFamily="34" charset="0"/>
                          <a:ea typeface="Verdana" panose="020B0604030504040204" pitchFamily="34" charset="0"/>
                          <a:cs typeface="Verdana" panose="020B0604030504040204" pitchFamily="34" charset="0"/>
                        </a:rPr>
                        <a:t>after</a:t>
                      </a:r>
                      <a:r>
                        <a:rPr lang="en-US" sz="2600" b="1" u="none" strike="noStrike" cap="none" dirty="0">
                          <a:latin typeface="Verdana" panose="020B0604030504040204" pitchFamily="34" charset="0"/>
                          <a:ea typeface="Verdana" panose="020B0604030504040204" pitchFamily="34" charset="0"/>
                          <a:cs typeface="Verdana" panose="020B0604030504040204" pitchFamily="34" charset="0"/>
                        </a:rPr>
                        <a:t> </a:t>
                      </a:r>
                      <a:r>
                        <a:rPr lang="en-US" sz="2600" b="0" u="none" strike="noStrike" cap="none" dirty="0">
                          <a:latin typeface="Verdana" panose="020B0604030504040204" pitchFamily="34" charset="0"/>
                          <a:ea typeface="Verdana" panose="020B0604030504040204" pitchFamily="34" charset="0"/>
                          <a:cs typeface="Verdana" panose="020B0604030504040204" pitchFamily="34" charset="0"/>
                        </a:rPr>
                        <a:t>a</a:t>
                      </a:r>
                      <a:r>
                        <a:rPr lang="en-US" sz="2600" b="1" u="none" strike="noStrike" cap="none" dirty="0">
                          <a:latin typeface="Verdana" panose="020B0604030504040204" pitchFamily="34" charset="0"/>
                          <a:ea typeface="Verdana" panose="020B0604030504040204" pitchFamily="34" charset="0"/>
                          <a:cs typeface="Verdana" panose="020B0604030504040204" pitchFamily="34" charset="0"/>
                        </a:rPr>
                        <a:t> </a:t>
                      </a:r>
                      <a:r>
                        <a:rPr lang="en-US" sz="2600" b="0" i="0" u="none" strike="noStrike"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Arial"/>
                        </a:rPr>
                        <a:t>noun</a:t>
                      </a:r>
                      <a:r>
                        <a:rPr lang="en-US" sz="2600" b="1" u="none" strike="noStrike" cap="none" dirty="0">
                          <a:latin typeface="Verdana" panose="020B0604030504040204" pitchFamily="34" charset="0"/>
                          <a:ea typeface="Verdana" panose="020B0604030504040204" pitchFamily="34" charset="0"/>
                          <a:cs typeface="Verdana" panose="020B0604030504040204" pitchFamily="34" charset="0"/>
                        </a:rPr>
                        <a:t> </a:t>
                      </a:r>
                      <a:r>
                        <a:rPr lang="en-US" sz="2600" b="0" u="none" strike="noStrike" cap="none" dirty="0">
                          <a:latin typeface="Verdana" panose="020B0604030504040204" pitchFamily="34" charset="0"/>
                          <a:ea typeface="Verdana" panose="020B0604030504040204" pitchFamily="34" charset="0"/>
                          <a:cs typeface="Verdana" panose="020B0604030504040204" pitchFamily="34" charset="0"/>
                        </a:rPr>
                        <a:t>+</a:t>
                      </a:r>
                      <a:r>
                        <a:rPr lang="en-US" sz="2600" b="1" u="none" strike="noStrike" cap="none" dirty="0">
                          <a:latin typeface="Verdana" panose="020B0604030504040204" pitchFamily="34" charset="0"/>
                          <a:ea typeface="Verdana" panose="020B0604030504040204" pitchFamily="34" charset="0"/>
                          <a:cs typeface="Verdana" panose="020B0604030504040204" pitchFamily="34" charset="0"/>
                        </a:rPr>
                        <a:t> </a:t>
                      </a:r>
                      <a:r>
                        <a:rPr lang="en-US" sz="2600" b="0" u="none" strike="noStrike" cap="none" dirty="0">
                          <a:solidFill>
                            <a:schemeClr val="tx1"/>
                          </a:solidFill>
                          <a:latin typeface="Verdana" panose="020B0604030504040204" pitchFamily="34" charset="0"/>
                          <a:ea typeface="Verdana" panose="020B0604030504040204" pitchFamily="34" charset="0"/>
                          <a:cs typeface="Verdana" panose="020B0604030504040204" pitchFamily="34" charset="0"/>
                        </a:rPr>
                        <a:t>To Be verb</a:t>
                      </a: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BF9"/>
                    </a:solidFill>
                  </a:tcPr>
                </a:tc>
                <a:extLst>
                  <a:ext uri="{0D108BD9-81ED-4DB2-BD59-A6C34878D82A}">
                    <a16:rowId xmlns:a16="http://schemas.microsoft.com/office/drawing/2014/main" val="10000"/>
                  </a:ext>
                </a:extLst>
              </a:tr>
              <a:tr h="653110">
                <a:tc>
                  <a:txBody>
                    <a:bodyPr/>
                    <a:lstStyle/>
                    <a:p>
                      <a:pPr marL="0" marR="0" lvl="0" indent="0" algn="ctr" rtl="0">
                        <a:lnSpc>
                          <a:spcPct val="100000"/>
                        </a:lnSpc>
                        <a:spcBef>
                          <a:spcPts val="0"/>
                        </a:spcBef>
                        <a:spcAft>
                          <a:spcPts val="0"/>
                        </a:spcAft>
                        <a:buClr>
                          <a:srgbClr val="000000"/>
                        </a:buClr>
                        <a:buSzPts val="2800"/>
                        <a:buFont typeface="Arial"/>
                        <a:buNone/>
                      </a:pPr>
                      <a:r>
                        <a:rPr lang="en-US" sz="2600" u="none" strike="noStrike" cap="none" dirty="0">
                          <a:solidFill>
                            <a:schemeClr val="accent5"/>
                          </a:solidFill>
                          <a:latin typeface="Verdana"/>
                          <a:ea typeface="Verdana"/>
                          <a:cs typeface="Verdana"/>
                          <a:sym typeface="Verdana"/>
                        </a:rPr>
                        <a:t>1</a:t>
                      </a:r>
                      <a:endParaRPr sz="26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The </a:t>
                      </a:r>
                      <a:r>
                        <a:rPr lang="en-US" sz="2600" b="1" u="none" strike="noStrike" cap="none" dirty="0">
                          <a:latin typeface="Verdana"/>
                          <a:ea typeface="Verdana"/>
                          <a:cs typeface="Verdana"/>
                          <a:sym typeface="Verdana"/>
                        </a:rPr>
                        <a:t>hungry</a:t>
                      </a:r>
                      <a:r>
                        <a:rPr lang="en-US" sz="2600" u="none" strike="noStrike" cap="none" dirty="0">
                          <a:latin typeface="Verdana"/>
                          <a:ea typeface="Verdana"/>
                          <a:cs typeface="Verdana"/>
                          <a:sym typeface="Verdana"/>
                        </a:rPr>
                        <a:t> </a:t>
                      </a:r>
                      <a:r>
                        <a:rPr lang="en-US" sz="2600" u="none" strike="noStrike" cap="none" dirty="0">
                          <a:solidFill>
                            <a:schemeClr val="accent5"/>
                          </a:solidFill>
                          <a:latin typeface="Verdana"/>
                          <a:ea typeface="Verdana"/>
                          <a:cs typeface="Verdana"/>
                          <a:sym typeface="Verdana"/>
                        </a:rPr>
                        <a:t>lions </a:t>
                      </a:r>
                      <a:r>
                        <a:rPr lang="en-US" sz="2600" u="none" strike="noStrike" cap="none" dirty="0">
                          <a:solidFill>
                            <a:schemeClr val="tx1"/>
                          </a:solidFill>
                          <a:latin typeface="Verdana"/>
                          <a:ea typeface="Verdana"/>
                          <a:cs typeface="Verdana"/>
                          <a:sym typeface="Verdana"/>
                        </a:rPr>
                        <a:t>ran</a:t>
                      </a:r>
                      <a:r>
                        <a:rPr lang="en-US" sz="2600" u="none" strike="noStrike" cap="none" dirty="0">
                          <a:latin typeface="Verdana"/>
                          <a:ea typeface="Verdana"/>
                          <a:cs typeface="Verdana"/>
                          <a:sym typeface="Verdana"/>
                        </a:rPr>
                        <a:t>.</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The </a:t>
                      </a:r>
                      <a:r>
                        <a:rPr lang="en-US" sz="2600" u="none" strike="noStrike" cap="none" dirty="0">
                          <a:solidFill>
                            <a:schemeClr val="accent5"/>
                          </a:solidFill>
                          <a:latin typeface="Verdana"/>
                          <a:ea typeface="Verdana"/>
                          <a:cs typeface="Verdana"/>
                          <a:sym typeface="Verdana"/>
                        </a:rPr>
                        <a:t>lions</a:t>
                      </a:r>
                      <a:r>
                        <a:rPr lang="en-US" sz="2600" u="none" strike="noStrike" cap="none" dirty="0">
                          <a:latin typeface="Verdana"/>
                          <a:ea typeface="Verdana"/>
                          <a:cs typeface="Verdana"/>
                          <a:sym typeface="Verdana"/>
                        </a:rPr>
                        <a:t> </a:t>
                      </a:r>
                      <a:r>
                        <a:rPr lang="en-US" sz="2600" u="none" strike="noStrike" cap="none" dirty="0">
                          <a:solidFill>
                            <a:schemeClr val="tx1"/>
                          </a:solidFill>
                          <a:latin typeface="Verdana"/>
                          <a:ea typeface="Verdana"/>
                          <a:cs typeface="Verdana"/>
                          <a:sym typeface="Verdana"/>
                        </a:rPr>
                        <a:t>were</a:t>
                      </a:r>
                      <a:r>
                        <a:rPr lang="en-US" sz="2600" u="none" strike="noStrike" cap="none" dirty="0">
                          <a:latin typeface="Verdana"/>
                          <a:ea typeface="Verdana"/>
                          <a:cs typeface="Verdana"/>
                          <a:sym typeface="Verdana"/>
                        </a:rPr>
                        <a:t> </a:t>
                      </a:r>
                      <a:r>
                        <a:rPr lang="en-US" sz="2600" b="1" u="none" strike="noStrike" cap="none" dirty="0">
                          <a:latin typeface="Verdana"/>
                          <a:ea typeface="Verdana"/>
                          <a:cs typeface="Verdana"/>
                          <a:sym typeface="Verdana"/>
                        </a:rPr>
                        <a:t>hungry</a:t>
                      </a:r>
                      <a:r>
                        <a:rPr lang="en-US" sz="2600" u="none" strike="noStrike" cap="none" dirty="0">
                          <a:latin typeface="Verdana"/>
                          <a:ea typeface="Verdana"/>
                          <a:cs typeface="Verdana"/>
                          <a:sym typeface="Verdana"/>
                        </a:rPr>
                        <a:t>.</a:t>
                      </a:r>
                      <a:endParaRPr sz="26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653110">
                <a:tc>
                  <a:txBody>
                    <a:bodyPr/>
                    <a:lstStyle/>
                    <a:p>
                      <a:pPr marL="0" marR="0" lvl="0" indent="0" algn="ctr" rtl="0">
                        <a:lnSpc>
                          <a:spcPct val="100000"/>
                        </a:lnSpc>
                        <a:spcBef>
                          <a:spcPts val="0"/>
                        </a:spcBef>
                        <a:spcAft>
                          <a:spcPts val="0"/>
                        </a:spcAft>
                        <a:buClr>
                          <a:srgbClr val="000000"/>
                        </a:buClr>
                        <a:buSzPts val="2800"/>
                        <a:buFont typeface="Arial"/>
                        <a:buNone/>
                      </a:pPr>
                      <a:r>
                        <a:rPr lang="en-US" sz="2600" u="none" strike="noStrike" cap="none" dirty="0">
                          <a:solidFill>
                            <a:schemeClr val="accent5"/>
                          </a:solidFill>
                          <a:latin typeface="Verdana"/>
                          <a:ea typeface="Verdana"/>
                          <a:cs typeface="Verdana"/>
                          <a:sym typeface="Verdana"/>
                        </a:rPr>
                        <a:t>2</a:t>
                      </a:r>
                      <a:endParaRPr sz="26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We swam in a </a:t>
                      </a:r>
                      <a:r>
                        <a:rPr lang="en-US" sz="2600" b="1" u="none" strike="noStrike" cap="none" dirty="0">
                          <a:latin typeface="Verdana"/>
                          <a:ea typeface="Verdana"/>
                          <a:cs typeface="Verdana"/>
                          <a:sym typeface="Verdana"/>
                        </a:rPr>
                        <a:t>round</a:t>
                      </a:r>
                      <a:r>
                        <a:rPr lang="en-US" sz="2600" u="none" strike="noStrike" cap="none" dirty="0">
                          <a:latin typeface="Verdana"/>
                          <a:ea typeface="Verdana"/>
                          <a:cs typeface="Verdana"/>
                          <a:sym typeface="Verdana"/>
                        </a:rPr>
                        <a:t> </a:t>
                      </a:r>
                      <a:r>
                        <a:rPr lang="en-US" sz="2600" u="none" strike="noStrike" cap="none" dirty="0">
                          <a:solidFill>
                            <a:schemeClr val="accent5"/>
                          </a:solidFill>
                          <a:latin typeface="Verdana"/>
                          <a:ea typeface="Verdana"/>
                          <a:cs typeface="Verdana"/>
                          <a:sym typeface="Verdana"/>
                        </a:rPr>
                        <a:t>pool</a:t>
                      </a:r>
                      <a:r>
                        <a:rPr lang="en-US" sz="2600" u="none" strike="noStrike" cap="none" dirty="0">
                          <a:latin typeface="Verdana"/>
                          <a:ea typeface="Verdana"/>
                          <a:cs typeface="Verdana"/>
                          <a:sym typeface="Verdana"/>
                        </a:rPr>
                        <a:t>.</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The </a:t>
                      </a:r>
                      <a:r>
                        <a:rPr lang="en-US" sz="2600" u="none" strike="noStrike" cap="none" dirty="0">
                          <a:solidFill>
                            <a:schemeClr val="accent5"/>
                          </a:solidFill>
                          <a:latin typeface="Verdana"/>
                          <a:ea typeface="Verdana"/>
                          <a:cs typeface="Verdana"/>
                          <a:sym typeface="Verdana"/>
                        </a:rPr>
                        <a:t>pool</a:t>
                      </a:r>
                      <a:r>
                        <a:rPr lang="en-US" sz="2600" u="none" strike="noStrike" cap="none" dirty="0">
                          <a:latin typeface="Verdana"/>
                          <a:ea typeface="Verdana"/>
                          <a:cs typeface="Verdana"/>
                          <a:sym typeface="Verdana"/>
                        </a:rPr>
                        <a:t> </a:t>
                      </a:r>
                      <a:r>
                        <a:rPr lang="en-US" sz="2600" b="0" i="0" u="none" strike="noStrike" cap="none" dirty="0">
                          <a:solidFill>
                            <a:schemeClr val="tx1"/>
                          </a:solidFill>
                          <a:latin typeface="Verdana"/>
                          <a:ea typeface="Verdana"/>
                          <a:cs typeface="Verdana"/>
                          <a:sym typeface="Verdana"/>
                        </a:rPr>
                        <a:t>was</a:t>
                      </a:r>
                      <a:r>
                        <a:rPr lang="en-US" sz="2600" u="none" strike="noStrike" cap="none" dirty="0">
                          <a:latin typeface="Verdana"/>
                          <a:ea typeface="Verdana"/>
                          <a:cs typeface="Verdana"/>
                          <a:sym typeface="Verdana"/>
                        </a:rPr>
                        <a:t> </a:t>
                      </a:r>
                      <a:r>
                        <a:rPr lang="en-US" sz="2600" b="1" u="none" strike="noStrike" cap="none" dirty="0">
                          <a:latin typeface="Verdana"/>
                          <a:ea typeface="Verdana"/>
                          <a:cs typeface="Verdana"/>
                          <a:sym typeface="Verdana"/>
                        </a:rPr>
                        <a:t>round</a:t>
                      </a:r>
                      <a:r>
                        <a:rPr lang="en-US" sz="2600" u="none" strike="noStrike" cap="none" dirty="0">
                          <a:latin typeface="Verdana"/>
                          <a:ea typeface="Verdana"/>
                          <a:cs typeface="Verdana"/>
                          <a:sym typeface="Verdana"/>
                        </a:rPr>
                        <a:t>.</a:t>
                      </a:r>
                      <a:endParaRPr sz="26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r h="653110">
                <a:tc>
                  <a:txBody>
                    <a:bodyPr/>
                    <a:lstStyle/>
                    <a:p>
                      <a:pPr marL="0" marR="0" lvl="0" indent="0" algn="ctr" rtl="0">
                        <a:lnSpc>
                          <a:spcPct val="100000"/>
                        </a:lnSpc>
                        <a:spcBef>
                          <a:spcPts val="0"/>
                        </a:spcBef>
                        <a:spcAft>
                          <a:spcPts val="0"/>
                        </a:spcAft>
                        <a:buClr>
                          <a:srgbClr val="000000"/>
                        </a:buClr>
                        <a:buSzPts val="2800"/>
                        <a:buFont typeface="Arial"/>
                        <a:buNone/>
                      </a:pPr>
                      <a:r>
                        <a:rPr lang="en-US" sz="2600" u="none" strike="noStrike" cap="none" dirty="0">
                          <a:solidFill>
                            <a:schemeClr val="accent5"/>
                          </a:solidFill>
                          <a:latin typeface="Verdana"/>
                          <a:ea typeface="Verdana"/>
                          <a:cs typeface="Verdana"/>
                          <a:sym typeface="Verdana"/>
                        </a:rPr>
                        <a:t>3</a:t>
                      </a:r>
                      <a:endParaRPr sz="26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rgbClr val="000000"/>
                          </a:solidFill>
                          <a:latin typeface="Verdana"/>
                          <a:ea typeface="Verdana"/>
                          <a:cs typeface="Verdana"/>
                          <a:sym typeface="Verdana"/>
                        </a:rPr>
                        <a:t>We have a </a:t>
                      </a:r>
                      <a:r>
                        <a:rPr lang="en-US" sz="2600" b="1" u="none" strike="noStrike" cap="none" dirty="0">
                          <a:solidFill>
                            <a:srgbClr val="000000"/>
                          </a:solidFill>
                          <a:latin typeface="Verdana"/>
                          <a:ea typeface="Verdana"/>
                          <a:cs typeface="Verdana"/>
                          <a:sym typeface="Verdana"/>
                        </a:rPr>
                        <a:t>full</a:t>
                      </a:r>
                      <a:r>
                        <a:rPr lang="en-US" sz="2600" u="none" strike="noStrike" cap="none" dirty="0">
                          <a:solidFill>
                            <a:srgbClr val="000000"/>
                          </a:solidFill>
                          <a:latin typeface="Verdana"/>
                          <a:ea typeface="Verdana"/>
                          <a:cs typeface="Verdana"/>
                          <a:sym typeface="Verdana"/>
                        </a:rPr>
                        <a:t> </a:t>
                      </a:r>
                      <a:r>
                        <a:rPr lang="en-US" sz="2600" u="none" strike="noStrike" cap="none" dirty="0">
                          <a:solidFill>
                            <a:schemeClr val="accent5"/>
                          </a:solidFill>
                          <a:latin typeface="Verdana"/>
                          <a:ea typeface="Verdana"/>
                          <a:cs typeface="Verdana"/>
                          <a:sym typeface="Verdana"/>
                        </a:rPr>
                        <a:t>classroom</a:t>
                      </a:r>
                      <a:r>
                        <a:rPr lang="en-US" sz="2600" u="none" strike="noStrike" cap="none" dirty="0">
                          <a:solidFill>
                            <a:srgbClr val="000000"/>
                          </a:solidFill>
                          <a:latin typeface="Verdana"/>
                          <a:ea typeface="Verdana"/>
                          <a:cs typeface="Verdana"/>
                          <a:sym typeface="Verdana"/>
                        </a:rPr>
                        <a:t>.</a:t>
                      </a:r>
                      <a:endParaRPr sz="2600" u="none" strike="noStrike" cap="none" dirty="0">
                        <a:solidFill>
                          <a:srgbClr val="000000"/>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rgbClr val="000000"/>
                          </a:solidFill>
                          <a:latin typeface="Verdana"/>
                          <a:ea typeface="Verdana"/>
                          <a:cs typeface="Verdana"/>
                          <a:sym typeface="Verdana"/>
                        </a:rPr>
                        <a:t>The </a:t>
                      </a:r>
                      <a:r>
                        <a:rPr lang="en-US" sz="2600" u="none" strike="noStrike" cap="none" dirty="0">
                          <a:solidFill>
                            <a:schemeClr val="accent5"/>
                          </a:solidFill>
                          <a:latin typeface="Verdana"/>
                          <a:ea typeface="Verdana"/>
                          <a:cs typeface="Verdana"/>
                          <a:sym typeface="Verdana"/>
                        </a:rPr>
                        <a:t>_______ </a:t>
                      </a:r>
                      <a:r>
                        <a:rPr lang="en-US" sz="2600" b="0" i="0" u="none" strike="noStrike" cap="none" dirty="0">
                          <a:solidFill>
                            <a:schemeClr val="tx1"/>
                          </a:solidFill>
                          <a:latin typeface="Verdana"/>
                          <a:ea typeface="Verdana"/>
                          <a:cs typeface="Verdana"/>
                          <a:sym typeface="Verdana"/>
                        </a:rPr>
                        <a:t>is</a:t>
                      </a:r>
                      <a:r>
                        <a:rPr lang="en-US" sz="2600" u="none" strike="noStrike" cap="none" dirty="0">
                          <a:solidFill>
                            <a:schemeClr val="accent5"/>
                          </a:solidFill>
                          <a:latin typeface="Verdana"/>
                          <a:ea typeface="Verdana"/>
                          <a:cs typeface="Verdana"/>
                          <a:sym typeface="Verdana"/>
                        </a:rPr>
                        <a:t> ________. </a:t>
                      </a:r>
                      <a:endParaRPr sz="26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10003"/>
                  </a:ext>
                </a:extLst>
              </a:tr>
              <a:tr h="653110">
                <a:tc>
                  <a:txBody>
                    <a:bodyPr/>
                    <a:lstStyle/>
                    <a:p>
                      <a:pPr marL="0" marR="0" lvl="0" indent="0" algn="ctr" rtl="0">
                        <a:lnSpc>
                          <a:spcPct val="100000"/>
                        </a:lnSpc>
                        <a:spcBef>
                          <a:spcPts val="0"/>
                        </a:spcBef>
                        <a:spcAft>
                          <a:spcPts val="0"/>
                        </a:spcAft>
                        <a:buClr>
                          <a:srgbClr val="000000"/>
                        </a:buClr>
                        <a:buSzPts val="2800"/>
                        <a:buFont typeface="Arial"/>
                        <a:buNone/>
                      </a:pPr>
                      <a:r>
                        <a:rPr lang="en-US" sz="2600" u="none" strike="noStrike" cap="none" dirty="0">
                          <a:solidFill>
                            <a:schemeClr val="accent5"/>
                          </a:solidFill>
                          <a:latin typeface="Verdana"/>
                          <a:ea typeface="Verdana"/>
                          <a:cs typeface="Verdana"/>
                          <a:sym typeface="Verdana"/>
                        </a:rPr>
                        <a:t>4</a:t>
                      </a:r>
                      <a:endParaRPr sz="26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rgbClr val="000000"/>
                          </a:solidFill>
                          <a:latin typeface="Verdana"/>
                          <a:ea typeface="Verdana"/>
                          <a:cs typeface="Verdana"/>
                          <a:sym typeface="Verdana"/>
                        </a:rPr>
                        <a:t>There aren’t any </a:t>
                      </a:r>
                      <a:r>
                        <a:rPr lang="en-US" sz="2600" u="none" strike="noStrike" cap="none" dirty="0">
                          <a:solidFill>
                            <a:schemeClr val="accent5"/>
                          </a:solidFill>
                          <a:latin typeface="Verdana"/>
                          <a:ea typeface="Verdana"/>
                          <a:cs typeface="Verdana"/>
                          <a:sym typeface="Verdana"/>
                        </a:rPr>
                        <a:t>____ _____</a:t>
                      </a:r>
                      <a:r>
                        <a:rPr lang="en-US" sz="2600" u="none" strike="noStrike" cap="none" dirty="0">
                          <a:solidFill>
                            <a:srgbClr val="000000"/>
                          </a:solidFill>
                          <a:latin typeface="Verdana"/>
                          <a:ea typeface="Verdana"/>
                          <a:cs typeface="Verdana"/>
                          <a:sym typeface="Verdana"/>
                        </a:rPr>
                        <a:t>.</a:t>
                      </a:r>
                      <a:endParaRPr sz="2600" u="none" strike="noStrike" cap="none" dirty="0">
                        <a:solidFill>
                          <a:srgbClr val="000000"/>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rgbClr val="000000"/>
                          </a:solidFill>
                          <a:latin typeface="Verdana"/>
                          <a:ea typeface="Verdana"/>
                          <a:cs typeface="Verdana"/>
                          <a:sym typeface="Verdana"/>
                        </a:rPr>
                        <a:t>The </a:t>
                      </a:r>
                      <a:r>
                        <a:rPr lang="en-US" sz="2600" u="none" strike="noStrike" cap="none" dirty="0">
                          <a:solidFill>
                            <a:schemeClr val="accent5"/>
                          </a:solidFill>
                          <a:latin typeface="Verdana"/>
                          <a:ea typeface="Verdana"/>
                          <a:cs typeface="Verdana"/>
                          <a:sym typeface="Verdana"/>
                        </a:rPr>
                        <a:t>trucks </a:t>
                      </a:r>
                      <a:r>
                        <a:rPr lang="en-US" sz="2600" b="0" i="0" u="none" strike="noStrike" cap="none" dirty="0">
                          <a:solidFill>
                            <a:schemeClr val="tx1"/>
                          </a:solidFill>
                          <a:latin typeface="Verdana"/>
                          <a:ea typeface="Verdana"/>
                          <a:cs typeface="Verdana"/>
                          <a:sym typeface="Verdana"/>
                        </a:rPr>
                        <a:t>aren’t</a:t>
                      </a:r>
                      <a:r>
                        <a:rPr lang="en-US" sz="2600" u="none" strike="noStrike" cap="none" dirty="0">
                          <a:solidFill>
                            <a:schemeClr val="accent5"/>
                          </a:solidFill>
                          <a:latin typeface="Verdana"/>
                          <a:ea typeface="Verdana"/>
                          <a:cs typeface="Verdana"/>
                          <a:sym typeface="Verdana"/>
                        </a:rPr>
                        <a:t> red.</a:t>
                      </a:r>
                      <a:endParaRPr sz="2600" u="none" strike="noStrike" cap="none" dirty="0">
                        <a:solidFill>
                          <a:srgbClr val="000000"/>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1116767824"/>
                  </a:ext>
                </a:extLst>
              </a:tr>
              <a:tr h="653110">
                <a:tc>
                  <a:txBody>
                    <a:bodyPr/>
                    <a:lstStyle/>
                    <a:p>
                      <a:pPr marL="0" marR="0" lvl="0" indent="0" algn="ctr" rtl="0">
                        <a:lnSpc>
                          <a:spcPct val="100000"/>
                        </a:lnSpc>
                        <a:spcBef>
                          <a:spcPts val="0"/>
                        </a:spcBef>
                        <a:spcAft>
                          <a:spcPts val="0"/>
                        </a:spcAft>
                        <a:buClr>
                          <a:srgbClr val="000000"/>
                        </a:buClr>
                        <a:buSzPts val="2800"/>
                        <a:buFont typeface="Arial"/>
                        <a:buNone/>
                      </a:pPr>
                      <a:r>
                        <a:rPr lang="en-US" sz="2600" u="none" strike="noStrike" cap="none" dirty="0">
                          <a:solidFill>
                            <a:schemeClr val="accent5"/>
                          </a:solidFill>
                          <a:latin typeface="Verdana"/>
                          <a:ea typeface="Verdana"/>
                          <a:cs typeface="Verdana"/>
                          <a:sym typeface="Verdana"/>
                        </a:rPr>
                        <a:t>5</a:t>
                      </a:r>
                      <a:endParaRPr sz="26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rgbClr val="000000"/>
                          </a:solidFill>
                          <a:latin typeface="Verdana"/>
                          <a:ea typeface="Verdana"/>
                          <a:cs typeface="Verdana"/>
                          <a:sym typeface="Verdana"/>
                        </a:rPr>
                        <a:t>They finished a </a:t>
                      </a:r>
                      <a:r>
                        <a:rPr lang="en-US" sz="2600" b="1" u="none" strike="noStrike" cap="none" dirty="0">
                          <a:solidFill>
                            <a:srgbClr val="000000"/>
                          </a:solidFill>
                          <a:latin typeface="Verdana"/>
                          <a:ea typeface="Verdana"/>
                          <a:cs typeface="Verdana"/>
                          <a:sym typeface="Verdana"/>
                        </a:rPr>
                        <a:t>hard</a:t>
                      </a:r>
                      <a:r>
                        <a:rPr lang="en-US" sz="2600" u="none" strike="noStrike" cap="none" dirty="0">
                          <a:solidFill>
                            <a:srgbClr val="000000"/>
                          </a:solidFill>
                          <a:latin typeface="Verdana"/>
                          <a:ea typeface="Verdana"/>
                          <a:cs typeface="Verdana"/>
                          <a:sym typeface="Verdana"/>
                        </a:rPr>
                        <a:t> </a:t>
                      </a:r>
                      <a:r>
                        <a:rPr lang="en-US" sz="2600" u="none" strike="noStrike" cap="none" dirty="0">
                          <a:solidFill>
                            <a:schemeClr val="accent5"/>
                          </a:solidFill>
                          <a:latin typeface="Verdana"/>
                          <a:ea typeface="Verdana"/>
                          <a:cs typeface="Verdana"/>
                          <a:sym typeface="Verdana"/>
                        </a:rPr>
                        <a:t>exam</a:t>
                      </a:r>
                      <a:r>
                        <a:rPr lang="en-US" sz="2600" u="none" strike="noStrike" cap="none" dirty="0">
                          <a:solidFill>
                            <a:srgbClr val="000000"/>
                          </a:solidFill>
                          <a:latin typeface="Verdana"/>
                          <a:ea typeface="Verdana"/>
                          <a:cs typeface="Verdana"/>
                          <a:sym typeface="Verdana"/>
                        </a:rPr>
                        <a:t>.</a:t>
                      </a:r>
                      <a:endParaRPr sz="2600" u="none" strike="noStrike" cap="none" dirty="0">
                        <a:solidFill>
                          <a:srgbClr val="000000"/>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rgbClr val="000000"/>
                          </a:solidFill>
                          <a:latin typeface="Verdana"/>
                          <a:ea typeface="Verdana"/>
                          <a:cs typeface="Verdana"/>
                          <a:sym typeface="Verdana"/>
                        </a:rPr>
                        <a:t>The </a:t>
                      </a:r>
                      <a:r>
                        <a:rPr lang="en-US" sz="2600" u="none" strike="noStrike" cap="none" dirty="0">
                          <a:solidFill>
                            <a:schemeClr val="accent5"/>
                          </a:solidFill>
                          <a:latin typeface="Verdana"/>
                          <a:ea typeface="Verdana"/>
                          <a:cs typeface="Verdana"/>
                          <a:sym typeface="Verdana"/>
                        </a:rPr>
                        <a:t>_______ </a:t>
                      </a:r>
                      <a:r>
                        <a:rPr lang="en-US" sz="2600" b="0" i="0" u="none" strike="noStrike" cap="none" dirty="0">
                          <a:solidFill>
                            <a:schemeClr val="tx1"/>
                          </a:solidFill>
                          <a:latin typeface="Verdana"/>
                          <a:ea typeface="Verdana"/>
                          <a:cs typeface="Verdana"/>
                          <a:sym typeface="Verdana"/>
                        </a:rPr>
                        <a:t>was</a:t>
                      </a:r>
                      <a:r>
                        <a:rPr lang="en-US" sz="2600" u="none" strike="noStrike" cap="none" dirty="0">
                          <a:solidFill>
                            <a:schemeClr val="accent5"/>
                          </a:solidFill>
                          <a:latin typeface="Verdana"/>
                          <a:ea typeface="Verdana"/>
                          <a:cs typeface="Verdana"/>
                          <a:sym typeface="Verdana"/>
                        </a:rPr>
                        <a:t> _______ .</a:t>
                      </a:r>
                      <a:endParaRPr sz="2600" u="none" strike="noStrike" cap="none" dirty="0">
                        <a:solidFill>
                          <a:srgbClr val="000000"/>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4194317804"/>
                  </a:ext>
                </a:extLst>
              </a:tr>
              <a:tr h="653110">
                <a:tc>
                  <a:txBody>
                    <a:bodyPr/>
                    <a:lstStyle/>
                    <a:p>
                      <a:pPr marL="0" marR="0" lvl="0" indent="0" algn="ctr" rtl="0">
                        <a:lnSpc>
                          <a:spcPct val="100000"/>
                        </a:lnSpc>
                        <a:spcBef>
                          <a:spcPts val="0"/>
                        </a:spcBef>
                        <a:spcAft>
                          <a:spcPts val="0"/>
                        </a:spcAft>
                        <a:buClr>
                          <a:srgbClr val="000000"/>
                        </a:buClr>
                        <a:buSzPts val="2800"/>
                        <a:buFont typeface="Arial"/>
                        <a:buNone/>
                      </a:pPr>
                      <a:r>
                        <a:rPr lang="en-US" sz="2600" u="none" strike="noStrike" cap="none" dirty="0">
                          <a:solidFill>
                            <a:schemeClr val="accent5"/>
                          </a:solidFill>
                          <a:latin typeface="Verdana"/>
                          <a:ea typeface="Verdana"/>
                          <a:cs typeface="Verdana"/>
                          <a:sym typeface="Verdana"/>
                        </a:rPr>
                        <a:t>6</a:t>
                      </a:r>
                      <a:endParaRPr sz="2600" u="none" strike="noStrike" cap="none" dirty="0">
                        <a:solidFill>
                          <a:schemeClr val="accent5"/>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rgbClr val="000000"/>
                          </a:solidFill>
                          <a:latin typeface="Verdana"/>
                          <a:ea typeface="Verdana"/>
                          <a:cs typeface="Verdana"/>
                          <a:sym typeface="Verdana"/>
                        </a:rPr>
                        <a:t>I’ll move the </a:t>
                      </a:r>
                      <a:r>
                        <a:rPr lang="en-US" sz="2600" u="none" strike="noStrike" cap="none" dirty="0">
                          <a:solidFill>
                            <a:schemeClr val="accent5"/>
                          </a:solidFill>
                          <a:latin typeface="Verdana"/>
                          <a:ea typeface="Verdana"/>
                          <a:cs typeface="Verdana"/>
                          <a:sym typeface="Verdana"/>
                        </a:rPr>
                        <a:t>______ _____</a:t>
                      </a:r>
                      <a:r>
                        <a:rPr lang="en-US" sz="2600" u="none" strike="noStrike" cap="none" dirty="0">
                          <a:solidFill>
                            <a:srgbClr val="000000"/>
                          </a:solidFill>
                          <a:latin typeface="Verdana"/>
                          <a:ea typeface="Verdana"/>
                          <a:cs typeface="Verdana"/>
                          <a:sym typeface="Verdana"/>
                        </a:rPr>
                        <a:t>.</a:t>
                      </a:r>
                      <a:endParaRPr sz="2600" u="none" strike="noStrike" cap="none" dirty="0">
                        <a:solidFill>
                          <a:srgbClr val="000000"/>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rgbClr val="000000"/>
                          </a:solidFill>
                          <a:latin typeface="Verdana"/>
                          <a:ea typeface="Verdana"/>
                          <a:cs typeface="Verdana"/>
                          <a:sym typeface="Verdana"/>
                        </a:rPr>
                        <a:t>The </a:t>
                      </a:r>
                      <a:r>
                        <a:rPr lang="en-US" sz="2600" u="none" strike="noStrike" cap="none" dirty="0">
                          <a:solidFill>
                            <a:schemeClr val="accent5"/>
                          </a:solidFill>
                          <a:latin typeface="Verdana"/>
                          <a:ea typeface="Verdana"/>
                          <a:cs typeface="Verdana"/>
                          <a:sym typeface="Verdana"/>
                        </a:rPr>
                        <a:t>sofa </a:t>
                      </a:r>
                      <a:r>
                        <a:rPr lang="en-US" sz="2600" b="0" i="0" u="none" strike="noStrike" cap="none" dirty="0">
                          <a:solidFill>
                            <a:schemeClr val="tx1"/>
                          </a:solidFill>
                          <a:latin typeface="Verdana"/>
                          <a:ea typeface="Verdana"/>
                          <a:cs typeface="Verdana"/>
                          <a:sym typeface="Verdana"/>
                        </a:rPr>
                        <a:t>will</a:t>
                      </a:r>
                      <a:r>
                        <a:rPr lang="en-US" sz="2600" u="none" strike="noStrike" cap="none" dirty="0">
                          <a:solidFill>
                            <a:srgbClr val="FF0000"/>
                          </a:solidFill>
                          <a:latin typeface="Verdana"/>
                          <a:ea typeface="Verdana"/>
                          <a:cs typeface="Verdana"/>
                          <a:sym typeface="Verdana"/>
                        </a:rPr>
                        <a:t> </a:t>
                      </a:r>
                      <a:r>
                        <a:rPr lang="en-US" sz="2600" u="none" strike="noStrike" cap="none" dirty="0">
                          <a:solidFill>
                            <a:schemeClr val="tx1"/>
                          </a:solidFill>
                          <a:latin typeface="Verdana"/>
                          <a:ea typeface="Verdana"/>
                          <a:cs typeface="Verdana"/>
                          <a:sym typeface="Verdana"/>
                        </a:rPr>
                        <a:t>be </a:t>
                      </a:r>
                      <a:r>
                        <a:rPr lang="en-US" sz="2600" u="none" strike="noStrike" cap="none" dirty="0">
                          <a:solidFill>
                            <a:schemeClr val="accent5"/>
                          </a:solidFill>
                          <a:latin typeface="Verdana"/>
                          <a:ea typeface="Verdana"/>
                          <a:cs typeface="Verdana"/>
                          <a:sym typeface="Verdana"/>
                        </a:rPr>
                        <a:t>heavy.</a:t>
                      </a:r>
                      <a:endParaRPr sz="2600" u="none" strike="noStrike" cap="none" dirty="0">
                        <a:solidFill>
                          <a:srgbClr val="000000"/>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2203696387"/>
                  </a:ext>
                </a:extLst>
              </a:tr>
            </a:tbl>
          </a:graphicData>
        </a:graphic>
      </p:graphicFrame>
      <p:sp>
        <p:nvSpPr>
          <p:cNvPr id="187" name="Google Shape;187;p8"/>
          <p:cNvSpPr txBox="1"/>
          <p:nvPr/>
        </p:nvSpPr>
        <p:spPr>
          <a:xfrm>
            <a:off x="712087" y="36948"/>
            <a:ext cx="9428374"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Descriptive adjectives describe the size, shape, color, or other features of nouns.</a:t>
            </a:r>
            <a:endParaRPr sz="3200" b="1" i="0" u="none" strike="noStrike" cap="none" dirty="0">
              <a:solidFill>
                <a:srgbClr val="000000"/>
              </a:solidFill>
              <a:latin typeface="Verdana"/>
              <a:ea typeface="Verdana"/>
              <a:cs typeface="Verdana"/>
              <a:sym typeface="Verdana"/>
            </a:endParaRPr>
          </a:p>
        </p:txBody>
      </p:sp>
      <p:sp>
        <p:nvSpPr>
          <p:cNvPr id="188" name="Google Shape;188;p8"/>
          <p:cNvSpPr txBox="1">
            <a:spLocks noGrp="1"/>
          </p:cNvSpPr>
          <p:nvPr>
            <p:ph type="ftr" idx="11"/>
          </p:nvPr>
        </p:nvSpPr>
        <p:spPr>
          <a:xfrm>
            <a:off x="429490" y="649290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©2020-2024 Light of the World Learning</a:t>
            </a:r>
            <a:endParaRPr dirty="0"/>
          </a:p>
        </p:txBody>
      </p:sp>
      <p:sp>
        <p:nvSpPr>
          <p:cNvPr id="189" name="Google Shape;189;p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2998" y="1500"/>
            <a:ext cx="487363" cy="487363"/>
          </a:xfrm>
          <a:prstGeom prst="rect">
            <a:avLst/>
          </a:prstGeom>
        </p:spPr>
      </p:pic>
    </p:spTree>
    <p:extLst>
      <p:ext uri="{BB962C8B-B14F-4D97-AF65-F5344CB8AC3E}">
        <p14:creationId xmlns:p14="http://schemas.microsoft.com/office/powerpoint/2010/main" val="8748491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8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Google Shape;186;p8"/>
          <p:cNvSpPr txBox="1"/>
          <p:nvPr/>
        </p:nvSpPr>
        <p:spPr>
          <a:xfrm>
            <a:off x="1421848" y="123767"/>
            <a:ext cx="9348304"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Time Expressions: Last, Yesterday, Ago</a:t>
            </a:r>
            <a:endParaRPr sz="3200" b="1" i="0" u="none" strike="noStrike" cap="none" dirty="0">
              <a:solidFill>
                <a:srgbClr val="000000"/>
              </a:solidFill>
              <a:latin typeface="Verdana"/>
              <a:ea typeface="Verdana"/>
              <a:cs typeface="Verdana"/>
              <a:sym typeface="Verdana"/>
            </a:endParaRPr>
          </a:p>
        </p:txBody>
      </p:sp>
      <p:sp>
        <p:nvSpPr>
          <p:cNvPr id="187" name="Google Shape;187;p8"/>
          <p:cNvSpPr txBox="1">
            <a:spLocks noGrp="1"/>
          </p:cNvSpPr>
          <p:nvPr>
            <p:ph type="ftr" sz="quarter" idx="11"/>
          </p:nvPr>
        </p:nvSpPr>
        <p:spPr>
          <a:xfrm>
            <a:off x="251460" y="635635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©2020-2024 Light of the World Learning</a:t>
            </a:r>
            <a:endParaRPr dirty="0"/>
          </a:p>
        </p:txBody>
      </p:sp>
      <p:sp>
        <p:nvSpPr>
          <p:cNvPr id="188" name="Google Shape;188;p8"/>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dirty="0"/>
          </a:p>
        </p:txBody>
      </p:sp>
      <p:sp>
        <p:nvSpPr>
          <p:cNvPr id="189" name="Google Shape;189;p8"/>
          <p:cNvSpPr txBox="1"/>
          <p:nvPr/>
        </p:nvSpPr>
        <p:spPr>
          <a:xfrm>
            <a:off x="251460" y="4808913"/>
            <a:ext cx="11689080" cy="160039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800"/>
              <a:buFont typeface="Arial"/>
              <a:buAutoNum type="alphaUcPeriod"/>
            </a:pPr>
            <a:r>
              <a:rPr lang="en-US" sz="2800" b="0" i="0" u="none" strike="noStrike" cap="none" dirty="0">
                <a:solidFill>
                  <a:srgbClr val="000000"/>
                </a:solidFill>
                <a:latin typeface="Verdana"/>
                <a:ea typeface="Verdana"/>
                <a:cs typeface="Verdana"/>
                <a:sym typeface="Verdana"/>
              </a:rPr>
              <a:t> I didn’t see you in class </a:t>
            </a:r>
            <a:r>
              <a:rPr lang="en-US" sz="2800" b="1" i="0" u="none" strike="noStrike" cap="none" dirty="0">
                <a:solidFill>
                  <a:srgbClr val="000000"/>
                </a:solidFill>
                <a:latin typeface="Verdana"/>
                <a:ea typeface="Verdana"/>
                <a:cs typeface="Verdana"/>
                <a:sym typeface="Verdana"/>
              </a:rPr>
              <a:t>last night</a:t>
            </a:r>
            <a:r>
              <a:rPr lang="en-US" sz="2800" b="0" i="0" u="none" strike="noStrike" cap="none" dirty="0">
                <a:solidFill>
                  <a:srgbClr val="000000"/>
                </a:solidFill>
                <a:latin typeface="Verdana"/>
                <a:ea typeface="Verdana"/>
                <a:cs typeface="Verdana"/>
                <a:sym typeface="Verdana"/>
              </a:rPr>
              <a:t>. What happened?</a:t>
            </a:r>
          </a:p>
          <a:p>
            <a:pPr marL="342900" marR="0" lvl="0" indent="-342900" algn="l" rtl="0">
              <a:lnSpc>
                <a:spcPct val="100000"/>
              </a:lnSpc>
              <a:spcBef>
                <a:spcPts val="0"/>
              </a:spcBef>
              <a:spcAft>
                <a:spcPts val="0"/>
              </a:spcAft>
              <a:buClr>
                <a:srgbClr val="000000"/>
              </a:buClr>
              <a:buSzPts val="2800"/>
              <a:buFont typeface="Arial"/>
              <a:buAutoNum type="alphaUcPeriod"/>
            </a:pPr>
            <a:endParaRPr sz="14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342900" marR="0" lvl="0" indent="-342900" algn="l" rtl="0">
              <a:lnSpc>
                <a:spcPct val="100000"/>
              </a:lnSpc>
              <a:spcBef>
                <a:spcPts val="0"/>
              </a:spcBef>
              <a:spcAft>
                <a:spcPts val="0"/>
              </a:spcAft>
              <a:buClr>
                <a:srgbClr val="000000"/>
              </a:buClr>
              <a:buSzPts val="2800"/>
              <a:buFont typeface="Arial"/>
              <a:buAutoNum type="alphaUcPeriod"/>
            </a:pPr>
            <a:r>
              <a:rPr lang="en-US" sz="2800" b="0" i="0" u="none" strike="noStrike" cap="none" dirty="0">
                <a:solidFill>
                  <a:srgbClr val="000000"/>
                </a:solidFill>
                <a:latin typeface="Verdana"/>
                <a:ea typeface="Verdana"/>
                <a:cs typeface="Verdana"/>
                <a:sym typeface="Verdana"/>
              </a:rPr>
              <a:t> I had an accident </a:t>
            </a:r>
            <a:r>
              <a:rPr lang="en-US" sz="2800" b="1" i="0" u="none" strike="noStrike" cap="none" dirty="0">
                <a:solidFill>
                  <a:srgbClr val="000000"/>
                </a:solidFill>
                <a:latin typeface="Verdana"/>
                <a:ea typeface="Verdana"/>
                <a:cs typeface="Verdana"/>
                <a:sym typeface="Verdana"/>
              </a:rPr>
              <a:t>yesterday afternoon </a:t>
            </a:r>
            <a:r>
              <a:rPr lang="en-US" sz="2800" b="0" i="0" u="none" strike="noStrike" cap="none" dirty="0">
                <a:solidFill>
                  <a:srgbClr val="000000"/>
                </a:solidFill>
                <a:latin typeface="Verdana"/>
                <a:ea typeface="Verdana"/>
                <a:cs typeface="Verdana"/>
                <a:sym typeface="Verdana"/>
              </a:rPr>
              <a:t>and I needed stitches. The last time I got hurt was </a:t>
            </a:r>
            <a:r>
              <a:rPr lang="en-US" sz="2800" b="1" i="0" u="none" strike="noStrike" cap="none" dirty="0">
                <a:solidFill>
                  <a:srgbClr val="000000"/>
                </a:solidFill>
                <a:latin typeface="Verdana"/>
                <a:ea typeface="Verdana"/>
                <a:cs typeface="Verdana"/>
                <a:sym typeface="Verdana"/>
              </a:rPr>
              <a:t>two years ago</a:t>
            </a:r>
            <a:r>
              <a:rPr lang="en-US" sz="2800" b="0" i="0" u="none" strike="noStrike" cap="none" dirty="0">
                <a:solidFill>
                  <a:srgbClr val="000000"/>
                </a:solidFill>
                <a:latin typeface="Verdana"/>
                <a:ea typeface="Verdana"/>
                <a:cs typeface="Verdana"/>
                <a:sym typeface="Verdana"/>
              </a:rPr>
              <a:t>.</a:t>
            </a:r>
            <a:endParaRPr sz="14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p:txBody>
      </p:sp>
      <p:graphicFrame>
        <p:nvGraphicFramePr>
          <p:cNvPr id="185" name="Google Shape;185;p8"/>
          <p:cNvGraphicFramePr/>
          <p:nvPr>
            <p:extLst>
              <p:ext uri="{D42A27DB-BD31-4B8C-83A1-F6EECF244321}">
                <p14:modId xmlns:p14="http://schemas.microsoft.com/office/powerpoint/2010/main" val="1324629263"/>
              </p:ext>
            </p:extLst>
          </p:nvPr>
        </p:nvGraphicFramePr>
        <p:xfrm>
          <a:off x="609600" y="1038291"/>
          <a:ext cx="10972799" cy="3516173"/>
        </p:xfrm>
        <a:graphic>
          <a:graphicData uri="http://schemas.openxmlformats.org/drawingml/2006/table">
            <a:tbl>
              <a:tblPr>
                <a:noFill/>
              </a:tblPr>
              <a:tblGrid>
                <a:gridCol w="2112818">
                  <a:extLst>
                    <a:ext uri="{9D8B030D-6E8A-4147-A177-3AD203B41FA5}">
                      <a16:colId xmlns:a16="http://schemas.microsoft.com/office/drawing/2014/main" val="20000"/>
                    </a:ext>
                  </a:extLst>
                </a:gridCol>
                <a:gridCol w="7299539">
                  <a:extLst>
                    <a:ext uri="{9D8B030D-6E8A-4147-A177-3AD203B41FA5}">
                      <a16:colId xmlns:a16="http://schemas.microsoft.com/office/drawing/2014/main" val="20001"/>
                    </a:ext>
                  </a:extLst>
                </a:gridCol>
                <a:gridCol w="1560442">
                  <a:extLst>
                    <a:ext uri="{9D8B030D-6E8A-4147-A177-3AD203B41FA5}">
                      <a16:colId xmlns:a16="http://schemas.microsoft.com/office/drawing/2014/main" val="2218450396"/>
                    </a:ext>
                  </a:extLst>
                </a:gridCol>
              </a:tblGrid>
              <a:tr h="635283">
                <a:tc>
                  <a:txBody>
                    <a:bodyPr/>
                    <a:lstStyle/>
                    <a:p>
                      <a:pPr marL="0" marR="0" lvl="0" indent="0" algn="l" rtl="0">
                        <a:lnSpc>
                          <a:spcPct val="100000"/>
                        </a:lnSpc>
                        <a:spcBef>
                          <a:spcPts val="0"/>
                        </a:spcBef>
                        <a:spcAft>
                          <a:spcPts val="0"/>
                        </a:spcAft>
                        <a:buClr>
                          <a:srgbClr val="000000"/>
                        </a:buClr>
                        <a:buSzPts val="2800"/>
                        <a:buFont typeface="Arial"/>
                        <a:buNone/>
                      </a:pPr>
                      <a:endParaRPr sz="2400" b="1" i="0" u="none" strike="noStrike" kern="1200" cap="none" dirty="0">
                        <a:solidFill>
                          <a:srgbClr val="000000"/>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BF9"/>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b="1" u="none" strike="noStrike" cap="none" dirty="0">
                          <a:latin typeface="Verdana"/>
                          <a:ea typeface="Verdana"/>
                          <a:cs typeface="Verdana"/>
                          <a:sym typeface="Verdana"/>
                        </a:rPr>
                        <a:t>Time</a:t>
                      </a:r>
                      <a:endParaRPr sz="2800" b="1"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BF9"/>
                    </a:solidFill>
                  </a:tcPr>
                </a:tc>
                <a:extLst>
                  <a:ext uri="{0D108BD9-81ED-4DB2-BD59-A6C34878D82A}">
                    <a16:rowId xmlns:a16="http://schemas.microsoft.com/office/drawing/2014/main" val="10000"/>
                  </a:ext>
                </a:extLst>
              </a:tr>
              <a:tr h="950225">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latin typeface="Verdana"/>
                          <a:ea typeface="Verdana"/>
                          <a:cs typeface="Verdana"/>
                          <a:sym typeface="Verdana"/>
                        </a:rPr>
                        <a:t>last</a:t>
                      </a:r>
                      <a:endParaRPr sz="2800" b="1"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night, Sunday, week, month, year, time</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950225">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solidFill>
                            <a:srgbClr val="000000"/>
                          </a:solidFill>
                          <a:latin typeface="Verdana"/>
                          <a:ea typeface="Verdana"/>
                          <a:cs typeface="Verdana"/>
                          <a:sym typeface="Verdana"/>
                        </a:rPr>
                        <a:t>yesterday</a:t>
                      </a:r>
                      <a:endParaRPr sz="2800" b="1" u="none" strike="noStrike" cap="none" dirty="0">
                        <a:solidFill>
                          <a:srgbClr val="000000"/>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morning, afternoon, evening </a:t>
                      </a:r>
                      <a:endParaRPr sz="2800" u="none" strike="noStrike" cap="none" dirty="0">
                        <a:solidFill>
                          <a:srgbClr val="FF0000"/>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FF0000"/>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r h="95022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rgbClr val="000000"/>
                          </a:solidFill>
                          <a:latin typeface="Verdana"/>
                          <a:ea typeface="Verdana"/>
                          <a:cs typeface="Verdana"/>
                          <a:sym typeface="Verdana"/>
                        </a:rPr>
                        <a:t>                </a:t>
                      </a:r>
                    </a:p>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rgbClr val="000000"/>
                          </a:solidFill>
                          <a:latin typeface="Verdana"/>
                          <a:ea typeface="Verdana"/>
                          <a:cs typeface="Verdana"/>
                          <a:sym typeface="Verdana"/>
                        </a:rPr>
                        <a:t>               </a:t>
                      </a:r>
                      <a:endParaRPr sz="2800" u="none" strike="noStrike" cap="none" dirty="0">
                        <a:solidFill>
                          <a:srgbClr val="000000"/>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accent6">
                        <a:lumMod val="40000"/>
                        <a:lumOff val="60000"/>
                        <a:alpha val="0"/>
                      </a:schemeClr>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u="none" strike="noStrike" cap="none" dirty="0">
                          <a:solidFill>
                            <a:schemeClr val="tx1"/>
                          </a:solidFill>
                          <a:latin typeface="Verdana"/>
                          <a:ea typeface="Verdana"/>
                          <a:cs typeface="Verdana"/>
                          <a:sym typeface="Verdana"/>
                        </a:rPr>
                        <a:t>1 week, 10 days, 3 months, 5 years </a:t>
                      </a:r>
                      <a:endParaRPr sz="2800" u="none" strike="noStrike" cap="none" dirty="0">
                        <a:solidFill>
                          <a:schemeClr val="tx1"/>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solidFill>
                            <a:schemeClr val="tx1"/>
                          </a:solidFill>
                          <a:latin typeface="Verdana"/>
                          <a:ea typeface="Verdana"/>
                          <a:cs typeface="Verdana"/>
                          <a:sym typeface="Verdana"/>
                        </a:rPr>
                        <a:t>ago</a:t>
                      </a:r>
                      <a:endParaRPr sz="2800" b="1" u="none" strike="noStrike" cap="none" dirty="0">
                        <a:solidFill>
                          <a:schemeClr val="tx1"/>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784071027"/>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3333"/>
            <a:ext cx="609600" cy="609600"/>
          </a:xfrm>
          <a:prstGeom prst="rect">
            <a:avLst/>
          </a:prstGeom>
        </p:spPr>
      </p:pic>
    </p:spTree>
    <p:extLst>
      <p:ext uri="{BB962C8B-B14F-4D97-AF65-F5344CB8AC3E}">
        <p14:creationId xmlns:p14="http://schemas.microsoft.com/office/powerpoint/2010/main" val="1097870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7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9"/>
          <p:cNvSpPr txBox="1"/>
          <p:nvPr/>
        </p:nvSpPr>
        <p:spPr>
          <a:xfrm>
            <a:off x="320631" y="59575"/>
            <a:ext cx="11786702"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Ask &amp; answer questions with irregular </a:t>
            </a:r>
            <a:r>
              <a:rPr lang="en-US" sz="3200" b="1" dirty="0">
                <a:solidFill>
                  <a:srgbClr val="000000"/>
                </a:solidFill>
                <a:latin typeface="Verdana"/>
                <a:ea typeface="Verdana"/>
                <a:cs typeface="Verdana"/>
                <a:sym typeface="Verdana"/>
              </a:rPr>
              <a:t>v</a:t>
            </a:r>
            <a:r>
              <a:rPr lang="en-US" sz="3200" b="1" i="0" u="none" strike="noStrike" cap="none" dirty="0">
                <a:solidFill>
                  <a:srgbClr val="000000"/>
                </a:solidFill>
                <a:latin typeface="Verdana"/>
                <a:ea typeface="Verdana"/>
                <a:cs typeface="Verdana"/>
                <a:sym typeface="Verdana"/>
              </a:rPr>
              <a:t>erbs.</a:t>
            </a:r>
            <a:endParaRPr sz="3200" b="1" i="0" u="none" strike="noStrike" cap="none" dirty="0">
              <a:solidFill>
                <a:srgbClr val="000000"/>
              </a:solidFill>
              <a:latin typeface="Verdana"/>
              <a:ea typeface="Verdana"/>
              <a:cs typeface="Verdana"/>
              <a:sym typeface="Verdana"/>
            </a:endParaRPr>
          </a:p>
        </p:txBody>
      </p:sp>
      <p:sp>
        <p:nvSpPr>
          <p:cNvPr id="197" name="Google Shape;197;p9"/>
          <p:cNvSpPr txBox="1">
            <a:spLocks noGrp="1"/>
          </p:cNvSpPr>
          <p:nvPr>
            <p:ph type="ftr" sz="quarter" idx="11"/>
          </p:nvPr>
        </p:nvSpPr>
        <p:spPr>
          <a:xfrm>
            <a:off x="320630" y="6525796"/>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©2020-2024 Light of the World Learning</a:t>
            </a:r>
            <a:endParaRPr dirty="0"/>
          </a:p>
        </p:txBody>
      </p:sp>
      <p:sp>
        <p:nvSpPr>
          <p:cNvPr id="198" name="Google Shape;198;p9"/>
          <p:cNvSpPr txBox="1">
            <a:spLocks noGrp="1"/>
          </p:cNvSpPr>
          <p:nvPr>
            <p:ph type="sldNum" sz="quarter" idx="12"/>
          </p:nvPr>
        </p:nvSpPr>
        <p:spPr>
          <a:xfrm>
            <a:off x="8610600" y="64442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graphicFrame>
        <p:nvGraphicFramePr>
          <p:cNvPr id="199" name="Google Shape;199;p9"/>
          <p:cNvGraphicFramePr/>
          <p:nvPr>
            <p:extLst>
              <p:ext uri="{D42A27DB-BD31-4B8C-83A1-F6EECF244321}">
                <p14:modId xmlns:p14="http://schemas.microsoft.com/office/powerpoint/2010/main" val="837151564"/>
              </p:ext>
            </p:extLst>
          </p:nvPr>
        </p:nvGraphicFramePr>
        <p:xfrm>
          <a:off x="84667" y="665017"/>
          <a:ext cx="12022675" cy="5656270"/>
        </p:xfrm>
        <a:graphic>
          <a:graphicData uri="http://schemas.openxmlformats.org/drawingml/2006/table">
            <a:tbl>
              <a:tblPr bandRow="1" bandCol="1"/>
              <a:tblGrid>
                <a:gridCol w="468226">
                  <a:extLst>
                    <a:ext uri="{9D8B030D-6E8A-4147-A177-3AD203B41FA5}">
                      <a16:colId xmlns:a16="http://schemas.microsoft.com/office/drawing/2014/main" val="20000"/>
                    </a:ext>
                  </a:extLst>
                </a:gridCol>
                <a:gridCol w="2489565">
                  <a:extLst>
                    <a:ext uri="{9D8B030D-6E8A-4147-A177-3AD203B41FA5}">
                      <a16:colId xmlns:a16="http://schemas.microsoft.com/office/drawing/2014/main" val="20001"/>
                    </a:ext>
                  </a:extLst>
                </a:gridCol>
                <a:gridCol w="2218655">
                  <a:extLst>
                    <a:ext uri="{9D8B030D-6E8A-4147-A177-3AD203B41FA5}">
                      <a16:colId xmlns:a16="http://schemas.microsoft.com/office/drawing/2014/main" val="20002"/>
                    </a:ext>
                  </a:extLst>
                </a:gridCol>
                <a:gridCol w="6846229">
                  <a:extLst>
                    <a:ext uri="{9D8B030D-6E8A-4147-A177-3AD203B41FA5}">
                      <a16:colId xmlns:a16="http://schemas.microsoft.com/office/drawing/2014/main" val="20003"/>
                    </a:ext>
                  </a:extLst>
                </a:gridCol>
              </a:tblGrid>
              <a:tr h="567435">
                <a:tc>
                  <a:txBody>
                    <a:bodyPr/>
                    <a:lstStyle/>
                    <a:p>
                      <a:pPr marL="292100" marR="0" lvl="0" indent="0" algn="l" rtl="0">
                        <a:lnSpc>
                          <a:spcPct val="100000"/>
                        </a:lnSpc>
                        <a:spcBef>
                          <a:spcPts val="0"/>
                        </a:spcBef>
                        <a:spcAft>
                          <a:spcPts val="0"/>
                        </a:spcAft>
                        <a:buClr>
                          <a:srgbClr val="000000"/>
                        </a:buClr>
                        <a:buSzPts val="2800"/>
                        <a:buFont typeface="Arial"/>
                        <a:buNone/>
                      </a:pPr>
                      <a:endParaRPr sz="2600" b="1"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9DBF9"/>
                    </a:solidFill>
                  </a:tcPr>
                </a:tc>
                <a:tc>
                  <a:txBody>
                    <a:bodyPr/>
                    <a:lstStyle/>
                    <a:p>
                      <a:pPr marL="29210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Base</a:t>
                      </a:r>
                      <a:endParaRPr sz="26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9DBF9"/>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6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Simple Past</a:t>
                      </a:r>
                      <a:endParaRPr sz="26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9DBF9"/>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6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Sentence</a:t>
                      </a:r>
                      <a:endParaRPr sz="26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9DBF9"/>
                    </a:solidFill>
                  </a:tcPr>
                </a:tc>
                <a:extLst>
                  <a:ext uri="{0D108BD9-81ED-4DB2-BD59-A6C34878D82A}">
                    <a16:rowId xmlns:a16="http://schemas.microsoft.com/office/drawing/2014/main" val="10000"/>
                  </a:ext>
                </a:extLst>
              </a:tr>
              <a:tr h="1017767">
                <a:tc>
                  <a:txBody>
                    <a:bodyPr/>
                    <a:lstStyle/>
                    <a:p>
                      <a:pPr marL="6350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1</a:t>
                      </a:r>
                      <a:endParaRPr sz="26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6350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be (am/is/are)</a:t>
                      </a:r>
                      <a:endParaRPr sz="26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5080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was / were</a:t>
                      </a:r>
                      <a:endParaRPr sz="26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5080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When were you in an accident?</a:t>
                      </a:r>
                      <a:endParaRPr sz="26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p>
                      <a:pPr marL="50800" marR="0" lvl="0" indent="0" algn="l" rtl="0">
                        <a:lnSpc>
                          <a:spcPct val="100000"/>
                        </a:lnSpc>
                        <a:spcBef>
                          <a:spcPts val="0"/>
                        </a:spcBef>
                        <a:spcAft>
                          <a:spcPts val="0"/>
                        </a:spcAft>
                        <a:buClr>
                          <a:srgbClr val="000000"/>
                        </a:buClr>
                        <a:buSzPts val="2800"/>
                        <a:buFont typeface="Arial"/>
                        <a:buNone/>
                      </a:pPr>
                      <a:r>
                        <a:rPr lang="en-US" sz="2600" u="sng" strike="noStrike" cap="none" dirty="0">
                          <a:latin typeface="Verdana" panose="020B0604030504040204" pitchFamily="34" charset="0"/>
                          <a:ea typeface="Verdana" panose="020B0604030504040204" pitchFamily="34" charset="0"/>
                          <a:cs typeface="Verdana" panose="020B0604030504040204" pitchFamily="34" charset="0"/>
                          <a:sym typeface="Verdana"/>
                        </a:rPr>
                        <a:t>We</a:t>
                      </a:r>
                      <a:r>
                        <a:rPr lang="en-US" sz="2600" b="1" u="sng" strike="noStrike"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 were </a:t>
                      </a:r>
                      <a:r>
                        <a:rPr lang="en-US" sz="2600" u="sng" strike="noStrike" cap="none" dirty="0">
                          <a:latin typeface="Verdana" panose="020B0604030504040204" pitchFamily="34" charset="0"/>
                          <a:ea typeface="Verdana" panose="020B0604030504040204" pitchFamily="34" charset="0"/>
                          <a:cs typeface="Verdana" panose="020B0604030504040204" pitchFamily="34" charset="0"/>
                          <a:sym typeface="Verdana"/>
                        </a:rPr>
                        <a:t>in an accident last year.</a:t>
                      </a:r>
                      <a:endParaRPr sz="2600" u="sng"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r h="1017767">
                <a:tc>
                  <a:txBody>
                    <a:bodyPr/>
                    <a:lstStyle/>
                    <a:p>
                      <a:pPr marL="6350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panose="020B0604030504040204" pitchFamily="34" charset="0"/>
                          <a:ea typeface="Verdana" panose="020B0604030504040204" pitchFamily="34" charset="0"/>
                          <a:cs typeface="Verdana" panose="020B0604030504040204" pitchFamily="34" charset="0"/>
                          <a:sym typeface="Verdana"/>
                        </a:rPr>
                        <a:t>2</a:t>
                      </a:r>
                      <a:endParaRPr sz="2600"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6350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panose="020B0604030504040204" pitchFamily="34" charset="0"/>
                          <a:ea typeface="Verdana" panose="020B0604030504040204" pitchFamily="34" charset="0"/>
                          <a:cs typeface="Verdana" panose="020B0604030504040204" pitchFamily="34" charset="0"/>
                          <a:sym typeface="Verdana"/>
                        </a:rPr>
                        <a:t>become</a:t>
                      </a:r>
                      <a:endParaRPr sz="2600"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5080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became</a:t>
                      </a:r>
                      <a:endParaRPr sz="26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5080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When did she become a doctor?</a:t>
                      </a:r>
                    </a:p>
                    <a:p>
                      <a:pPr marL="50800" marR="0" lvl="0" indent="0" algn="l" rtl="0">
                        <a:lnSpc>
                          <a:spcPct val="100000"/>
                        </a:lnSpc>
                        <a:spcBef>
                          <a:spcPts val="0"/>
                        </a:spcBef>
                        <a:spcAft>
                          <a:spcPts val="0"/>
                        </a:spcAft>
                        <a:buClr>
                          <a:srgbClr val="000000"/>
                        </a:buClr>
                        <a:buSzPts val="2800"/>
                        <a:buFont typeface="Arial"/>
                        <a:buNone/>
                      </a:pPr>
                      <a:r>
                        <a:rPr lang="en-US" sz="2600" u="sng" strike="noStrike" cap="none" dirty="0">
                          <a:latin typeface="Verdana" panose="020B0604030504040204" pitchFamily="34" charset="0"/>
                          <a:ea typeface="Verdana" panose="020B0604030504040204" pitchFamily="34" charset="0"/>
                          <a:cs typeface="Verdana" panose="020B0604030504040204" pitchFamily="34" charset="0"/>
                          <a:sym typeface="Verdana"/>
                        </a:rPr>
                        <a:t>She </a:t>
                      </a:r>
                      <a:r>
                        <a:rPr lang="en-US" sz="2600" b="1" u="sng" strike="noStrike" kern="1200"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became</a:t>
                      </a:r>
                      <a:r>
                        <a:rPr lang="en-US" sz="2600" u="sng" strike="noStrike" cap="none" dirty="0">
                          <a:latin typeface="Verdana" panose="020B0604030504040204" pitchFamily="34" charset="0"/>
                          <a:ea typeface="Verdana" panose="020B0604030504040204" pitchFamily="34" charset="0"/>
                          <a:cs typeface="Verdana" panose="020B0604030504040204" pitchFamily="34" charset="0"/>
                          <a:sym typeface="Verdana"/>
                        </a:rPr>
                        <a:t> a doctor in 2022.</a:t>
                      </a:r>
                      <a:endParaRPr sz="2600" u="sng"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r h="1017767">
                <a:tc>
                  <a:txBody>
                    <a:bodyPr/>
                    <a:lstStyle/>
                    <a:p>
                      <a:pPr marL="6350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panose="020B0604030504040204" pitchFamily="34" charset="0"/>
                          <a:ea typeface="Verdana" panose="020B0604030504040204" pitchFamily="34" charset="0"/>
                          <a:cs typeface="Verdana" panose="020B0604030504040204" pitchFamily="34" charset="0"/>
                          <a:sym typeface="Verdana"/>
                        </a:rPr>
                        <a:t>3</a:t>
                      </a:r>
                      <a:endParaRPr sz="2600"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6350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begin</a:t>
                      </a:r>
                      <a:endParaRPr sz="26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5080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began</a:t>
                      </a:r>
                      <a:endParaRPr sz="26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5080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When did you begin English classes?</a:t>
                      </a:r>
                    </a:p>
                    <a:p>
                      <a:pPr marL="5080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____________________________</a:t>
                      </a:r>
                      <a:endParaRPr sz="2600" u="none" strike="noStrike"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3"/>
                  </a:ext>
                </a:extLst>
              </a:tr>
              <a:tr h="1017767">
                <a:tc>
                  <a:txBody>
                    <a:bodyPr/>
                    <a:lstStyle/>
                    <a:p>
                      <a:pPr marL="6350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panose="020B0604030504040204" pitchFamily="34" charset="0"/>
                          <a:ea typeface="Verdana" panose="020B0604030504040204" pitchFamily="34" charset="0"/>
                          <a:cs typeface="Verdana" panose="020B0604030504040204" pitchFamily="34" charset="0"/>
                          <a:sym typeface="Verdana"/>
                        </a:rPr>
                        <a:t>4</a:t>
                      </a:r>
                      <a:endParaRPr sz="2600"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6350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panose="020B0604030504040204" pitchFamily="34" charset="0"/>
                          <a:ea typeface="Verdana" panose="020B0604030504040204" pitchFamily="34" charset="0"/>
                          <a:cs typeface="Verdana" panose="020B0604030504040204" pitchFamily="34" charset="0"/>
                          <a:sym typeface="Verdana"/>
                        </a:rPr>
                        <a:t>bring</a:t>
                      </a:r>
                      <a:endParaRPr sz="2600"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5080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brought</a:t>
                      </a:r>
                      <a:endParaRPr sz="26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5080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What did you bring for lunch?</a:t>
                      </a:r>
                    </a:p>
                    <a:p>
                      <a:pPr marL="5080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____________________________</a:t>
                      </a:r>
                      <a:endParaRPr sz="2600" u="none" strike="noStrike"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4"/>
                  </a:ext>
                </a:extLst>
              </a:tr>
              <a:tr h="1017767">
                <a:tc>
                  <a:txBody>
                    <a:bodyPr/>
                    <a:lstStyle/>
                    <a:p>
                      <a:pPr marL="6350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panose="020B0604030504040204" pitchFamily="34" charset="0"/>
                          <a:ea typeface="Verdana" panose="020B0604030504040204" pitchFamily="34" charset="0"/>
                          <a:cs typeface="Verdana" panose="020B0604030504040204" pitchFamily="34" charset="0"/>
                          <a:sym typeface="Verdana"/>
                        </a:rPr>
                        <a:t>5</a:t>
                      </a:r>
                      <a:endParaRPr sz="2600"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6350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panose="020B0604030504040204" pitchFamily="34" charset="0"/>
                          <a:ea typeface="Verdana" panose="020B0604030504040204" pitchFamily="34" charset="0"/>
                          <a:cs typeface="Verdana" panose="020B0604030504040204" pitchFamily="34" charset="0"/>
                          <a:sym typeface="Verdana"/>
                        </a:rPr>
                        <a:t>buy</a:t>
                      </a:r>
                      <a:endParaRPr sz="2600"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5080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bought</a:t>
                      </a:r>
                      <a:endParaRPr sz="26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5080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When did you buy a gift?</a:t>
                      </a:r>
                    </a:p>
                    <a:p>
                      <a:pPr marL="5080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____________________________</a:t>
                      </a:r>
                      <a:endParaRPr sz="2600" u="none" strike="noStrike"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67" y="-67571"/>
            <a:ext cx="609600" cy="609600"/>
          </a:xfrm>
          <a:prstGeom prst="rect">
            <a:avLst/>
          </a:prstGeom>
        </p:spPr>
      </p:pic>
    </p:spTree>
    <p:extLst>
      <p:ext uri="{BB962C8B-B14F-4D97-AF65-F5344CB8AC3E}">
        <p14:creationId xmlns:p14="http://schemas.microsoft.com/office/powerpoint/2010/main" val="30266159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7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7" name="Google Shape;197;p9"/>
          <p:cNvSpPr txBox="1">
            <a:spLocks noGrp="1"/>
          </p:cNvSpPr>
          <p:nvPr>
            <p:ph type="ftr" sz="quarter" idx="11"/>
          </p:nvPr>
        </p:nvSpPr>
        <p:spPr>
          <a:xfrm>
            <a:off x="458853" y="6443299"/>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©2020-2024 Light of the World Learning</a:t>
            </a:r>
            <a:endParaRPr dirty="0"/>
          </a:p>
        </p:txBody>
      </p:sp>
      <p:sp>
        <p:nvSpPr>
          <p:cNvPr id="198" name="Google Shape;198;p9"/>
          <p:cNvSpPr txBox="1">
            <a:spLocks noGrp="1"/>
          </p:cNvSpPr>
          <p:nvPr>
            <p:ph type="sldNum" sz="quarter" idx="12"/>
          </p:nvPr>
        </p:nvSpPr>
        <p:spPr>
          <a:xfrm>
            <a:off x="8610600" y="64442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graphicFrame>
        <p:nvGraphicFramePr>
          <p:cNvPr id="199" name="Google Shape;199;p9"/>
          <p:cNvGraphicFramePr/>
          <p:nvPr>
            <p:extLst>
              <p:ext uri="{D42A27DB-BD31-4B8C-83A1-F6EECF244321}">
                <p14:modId xmlns:p14="http://schemas.microsoft.com/office/powerpoint/2010/main" val="3172741918"/>
              </p:ext>
            </p:extLst>
          </p:nvPr>
        </p:nvGraphicFramePr>
        <p:xfrm>
          <a:off x="84667" y="665017"/>
          <a:ext cx="12022675" cy="5747506"/>
        </p:xfrm>
        <a:graphic>
          <a:graphicData uri="http://schemas.openxmlformats.org/drawingml/2006/table">
            <a:tbl>
              <a:tblPr bandRow="1" bandCol="1"/>
              <a:tblGrid>
                <a:gridCol w="670245">
                  <a:extLst>
                    <a:ext uri="{9D8B030D-6E8A-4147-A177-3AD203B41FA5}">
                      <a16:colId xmlns:a16="http://schemas.microsoft.com/office/drawing/2014/main" val="20000"/>
                    </a:ext>
                  </a:extLst>
                </a:gridCol>
                <a:gridCol w="1755532">
                  <a:extLst>
                    <a:ext uri="{9D8B030D-6E8A-4147-A177-3AD203B41FA5}">
                      <a16:colId xmlns:a16="http://schemas.microsoft.com/office/drawing/2014/main" val="20001"/>
                    </a:ext>
                  </a:extLst>
                </a:gridCol>
                <a:gridCol w="1698141">
                  <a:extLst>
                    <a:ext uri="{9D8B030D-6E8A-4147-A177-3AD203B41FA5}">
                      <a16:colId xmlns:a16="http://schemas.microsoft.com/office/drawing/2014/main" val="20002"/>
                    </a:ext>
                  </a:extLst>
                </a:gridCol>
                <a:gridCol w="7898757">
                  <a:extLst>
                    <a:ext uri="{9D8B030D-6E8A-4147-A177-3AD203B41FA5}">
                      <a16:colId xmlns:a16="http://schemas.microsoft.com/office/drawing/2014/main" val="20003"/>
                    </a:ext>
                  </a:extLst>
                </a:gridCol>
              </a:tblGrid>
              <a:tr h="869942">
                <a:tc>
                  <a:txBody>
                    <a:bodyPr/>
                    <a:lstStyle/>
                    <a:p>
                      <a:pPr marL="292100" marR="0" lvl="0" indent="0" algn="l" rtl="0">
                        <a:lnSpc>
                          <a:spcPct val="100000"/>
                        </a:lnSpc>
                        <a:spcBef>
                          <a:spcPts val="0"/>
                        </a:spcBef>
                        <a:spcAft>
                          <a:spcPts val="0"/>
                        </a:spcAft>
                        <a:buClr>
                          <a:srgbClr val="000000"/>
                        </a:buClr>
                        <a:buSzPts val="2800"/>
                        <a:buFont typeface="Arial"/>
                        <a:buNone/>
                      </a:pPr>
                      <a:endParaRPr sz="2800" b="1"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9DBF9"/>
                    </a:solidFill>
                  </a:tcPr>
                </a:tc>
                <a:tc>
                  <a:txBody>
                    <a:bodyPr/>
                    <a:lstStyle/>
                    <a:p>
                      <a:pPr marL="29210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panose="020B0604030504040204" pitchFamily="34" charset="0"/>
                          <a:ea typeface="Verdana" panose="020B0604030504040204" pitchFamily="34" charset="0"/>
                          <a:cs typeface="Verdana" panose="020B0604030504040204" pitchFamily="34" charset="0"/>
                          <a:sym typeface="Verdana"/>
                        </a:rPr>
                        <a:t>Base</a:t>
                      </a:r>
                      <a:endParaRPr sz="2800"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9DBF9"/>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Simple Past</a:t>
                      </a: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9DBF9"/>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Sentence</a:t>
                      </a: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9DBF9"/>
                    </a:solidFill>
                  </a:tcPr>
                </a:tc>
                <a:extLst>
                  <a:ext uri="{0D108BD9-81ED-4DB2-BD59-A6C34878D82A}">
                    <a16:rowId xmlns:a16="http://schemas.microsoft.com/office/drawing/2014/main" val="10000"/>
                  </a:ext>
                </a:extLst>
              </a:tr>
              <a:tr h="981668">
                <a:tc>
                  <a:txBody>
                    <a:bodyPr/>
                    <a:lstStyle/>
                    <a:p>
                      <a:pPr marL="6350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6</a:t>
                      </a: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6350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choose</a:t>
                      </a: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5080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chose</a:t>
                      </a: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5080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Which Bible verse did you </a:t>
                      </a:r>
                      <a:r>
                        <a:rPr lang="en-US" sz="2800" u="none" strike="noStrike"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______</a:t>
                      </a: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 to say?</a:t>
                      </a:r>
                    </a:p>
                    <a:p>
                      <a:pPr marL="508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800" u="sng" strike="noStrike" cap="none" dirty="0">
                          <a:latin typeface="Verdana" panose="020B0604030504040204" pitchFamily="34" charset="0"/>
                          <a:ea typeface="Verdana" panose="020B0604030504040204" pitchFamily="34" charset="0"/>
                          <a:cs typeface="Verdana" panose="020B0604030504040204" pitchFamily="34" charset="0"/>
                          <a:sym typeface="Verdana"/>
                        </a:rPr>
                        <a:t>I </a:t>
                      </a:r>
                      <a:r>
                        <a:rPr lang="en-US" sz="2800" b="1" u="sng" strike="noStrike"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chose </a:t>
                      </a:r>
                      <a:r>
                        <a:rPr lang="en-US" sz="2800" u="sng" strike="noStrike" cap="none" dirty="0">
                          <a:latin typeface="Verdana" panose="020B0604030504040204" pitchFamily="34" charset="0"/>
                          <a:ea typeface="Verdana" panose="020B0604030504040204" pitchFamily="34" charset="0"/>
                          <a:cs typeface="Verdana" panose="020B0604030504040204" pitchFamily="34" charset="0"/>
                          <a:sym typeface="Verdana"/>
                        </a:rPr>
                        <a:t>John 3:16.</a:t>
                      </a:r>
                    </a:p>
                  </a:txBody>
                  <a:tcPr marL="73025" marR="73025" marT="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6"/>
                  </a:ext>
                </a:extLst>
              </a:tr>
              <a:tr h="981668">
                <a:tc>
                  <a:txBody>
                    <a:bodyPr/>
                    <a:lstStyle/>
                    <a:p>
                      <a:pPr marL="6350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7</a:t>
                      </a: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6350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panose="020B0604030504040204" pitchFamily="34" charset="0"/>
                          <a:ea typeface="Verdana" panose="020B0604030504040204" pitchFamily="34" charset="0"/>
                          <a:cs typeface="Verdana" panose="020B0604030504040204" pitchFamily="34" charset="0"/>
                          <a:sym typeface="Verdana"/>
                        </a:rPr>
                        <a:t>come</a:t>
                      </a:r>
                      <a:endParaRPr sz="2800"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5080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panose="020B0604030504040204" pitchFamily="34" charset="0"/>
                          <a:ea typeface="Verdana" panose="020B0604030504040204" pitchFamily="34" charset="0"/>
                          <a:cs typeface="Verdana" panose="020B0604030504040204" pitchFamily="34" charset="0"/>
                          <a:sym typeface="Verdana"/>
                        </a:rPr>
                        <a:t>came</a:t>
                      </a:r>
                      <a:endParaRPr sz="2800"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5080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How </a:t>
                      </a:r>
                      <a:r>
                        <a:rPr lang="en-US" sz="2800" u="none" strike="noStrike"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_____ </a:t>
                      </a: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you </a:t>
                      </a:r>
                      <a:r>
                        <a:rPr lang="en-US" sz="2800" u="none" strike="noStrike"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________</a:t>
                      </a: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 to class today?</a:t>
                      </a:r>
                    </a:p>
                    <a:p>
                      <a:pPr marL="508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800" u="none" strike="noStrike"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__________________________________</a:t>
                      </a:r>
                    </a:p>
                  </a:txBody>
                  <a:tcPr marL="73025" marR="73025" marT="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7"/>
                  </a:ext>
                </a:extLst>
              </a:tr>
              <a:tr h="981668">
                <a:tc>
                  <a:txBody>
                    <a:bodyPr/>
                    <a:lstStyle/>
                    <a:p>
                      <a:pPr marL="6350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panose="020B0604030504040204" pitchFamily="34" charset="0"/>
                          <a:ea typeface="Verdana" panose="020B0604030504040204" pitchFamily="34" charset="0"/>
                          <a:cs typeface="Verdana" panose="020B0604030504040204" pitchFamily="34" charset="0"/>
                          <a:sym typeface="Verdana"/>
                        </a:rPr>
                        <a:t>8</a:t>
                      </a:r>
                      <a:endParaRPr sz="2800"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6350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panose="020B0604030504040204" pitchFamily="34" charset="0"/>
                          <a:ea typeface="Verdana" panose="020B0604030504040204" pitchFamily="34" charset="0"/>
                          <a:cs typeface="Verdana" panose="020B0604030504040204" pitchFamily="34" charset="0"/>
                          <a:sym typeface="Verdana"/>
                        </a:rPr>
                        <a:t>do</a:t>
                      </a:r>
                      <a:endParaRPr sz="2800"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5080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panose="020B0604030504040204" pitchFamily="34" charset="0"/>
                          <a:ea typeface="Verdana" panose="020B0604030504040204" pitchFamily="34" charset="0"/>
                          <a:cs typeface="Verdana" panose="020B0604030504040204" pitchFamily="34" charset="0"/>
                          <a:sym typeface="Verdana"/>
                        </a:rPr>
                        <a:t>did</a:t>
                      </a:r>
                      <a:endParaRPr sz="2800"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5080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What </a:t>
                      </a:r>
                      <a:r>
                        <a:rPr lang="en-US" sz="2800" u="none" strike="noStrike"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_____</a:t>
                      </a: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 you </a:t>
                      </a:r>
                      <a:r>
                        <a:rPr lang="en-US" sz="2800" u="none" strike="noStrike"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_________</a:t>
                      </a: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 a week ago?</a:t>
                      </a:r>
                    </a:p>
                    <a:p>
                      <a:pPr marL="508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800" u="none" strike="noStrike" kern="1200"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______________________________</a:t>
                      </a:r>
                      <a:r>
                        <a:rPr lang="en-US" sz="2800" u="none" strike="noStrike"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____</a:t>
                      </a:r>
                    </a:p>
                  </a:txBody>
                  <a:tcPr marL="73025" marR="73025" marT="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8"/>
                  </a:ext>
                </a:extLst>
              </a:tr>
              <a:tr h="981668">
                <a:tc>
                  <a:txBody>
                    <a:bodyPr/>
                    <a:lstStyle/>
                    <a:p>
                      <a:pPr marL="6350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panose="020B0604030504040204" pitchFamily="34" charset="0"/>
                          <a:ea typeface="Verdana" panose="020B0604030504040204" pitchFamily="34" charset="0"/>
                          <a:cs typeface="Verdana" panose="020B0604030504040204" pitchFamily="34" charset="0"/>
                          <a:sym typeface="Verdana"/>
                        </a:rPr>
                        <a:t>9</a:t>
                      </a:r>
                      <a:endParaRPr sz="2800"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6350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panose="020B0604030504040204" pitchFamily="34" charset="0"/>
                          <a:ea typeface="Verdana" panose="020B0604030504040204" pitchFamily="34" charset="0"/>
                          <a:cs typeface="Verdana" panose="020B0604030504040204" pitchFamily="34" charset="0"/>
                          <a:sym typeface="Verdana"/>
                        </a:rPr>
                        <a:t>drink</a:t>
                      </a:r>
                      <a:endParaRPr sz="2800"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5080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panose="020B0604030504040204" pitchFamily="34" charset="0"/>
                          <a:ea typeface="Verdana" panose="020B0604030504040204" pitchFamily="34" charset="0"/>
                          <a:cs typeface="Verdana" panose="020B0604030504040204" pitchFamily="34" charset="0"/>
                          <a:sym typeface="Verdana"/>
                        </a:rPr>
                        <a:t>drank</a:t>
                      </a:r>
                      <a:endParaRPr sz="2800"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5080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When </a:t>
                      </a:r>
                      <a:r>
                        <a:rPr lang="en-US" sz="2800" u="none" strike="noStrike"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_____</a:t>
                      </a: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 you last </a:t>
                      </a:r>
                      <a:r>
                        <a:rPr lang="en-US" sz="2800" u="none" strike="noStrike"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_________</a:t>
                      </a: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 tea?</a:t>
                      </a:r>
                    </a:p>
                    <a:p>
                      <a:pPr marL="508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800" u="none" strike="noStrike" kern="1200"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__________________________________</a:t>
                      </a:r>
                    </a:p>
                  </a:txBody>
                  <a:tcPr marL="73025" marR="73025" marT="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9"/>
                  </a:ext>
                </a:extLst>
              </a:tr>
              <a:tr h="950892">
                <a:tc>
                  <a:txBody>
                    <a:bodyPr/>
                    <a:lstStyle/>
                    <a:p>
                      <a:pPr marL="6350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panose="020B0604030504040204" pitchFamily="34" charset="0"/>
                          <a:ea typeface="Verdana" panose="020B0604030504040204" pitchFamily="34" charset="0"/>
                          <a:cs typeface="Verdana" panose="020B0604030504040204" pitchFamily="34" charset="0"/>
                          <a:sym typeface="Verdana"/>
                        </a:rPr>
                        <a:t>10</a:t>
                      </a:r>
                      <a:endParaRPr sz="2800"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6350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panose="020B0604030504040204" pitchFamily="34" charset="0"/>
                          <a:ea typeface="Verdana" panose="020B0604030504040204" pitchFamily="34" charset="0"/>
                          <a:cs typeface="Verdana" panose="020B0604030504040204" pitchFamily="34" charset="0"/>
                          <a:sym typeface="Verdana"/>
                        </a:rPr>
                        <a:t>drive</a:t>
                      </a:r>
                      <a:endParaRPr sz="2800"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5080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drove</a:t>
                      </a: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73025" marR="7302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5080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How well </a:t>
                      </a:r>
                      <a:r>
                        <a:rPr lang="en-US" sz="2800" u="none" strike="noStrike"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____</a:t>
                      </a: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you </a:t>
                      </a:r>
                      <a:r>
                        <a:rPr lang="en-US" sz="2800" u="none" strike="noStrike"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______</a:t>
                      </a: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 a car last year?</a:t>
                      </a:r>
                    </a:p>
                    <a:p>
                      <a:pPr marL="508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800" u="none" strike="noStrike"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__________________________________</a:t>
                      </a:r>
                    </a:p>
                  </a:txBody>
                  <a:tcPr marL="73025" marR="73025" marT="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2" name="Google Shape;196;p9">
            <a:extLst>
              <a:ext uri="{FF2B5EF4-FFF2-40B4-BE49-F238E27FC236}">
                <a16:creationId xmlns:a16="http://schemas.microsoft.com/office/drawing/2014/main" id="{6AB47281-CA7C-7907-863B-833DBABC29E0}"/>
              </a:ext>
            </a:extLst>
          </p:cNvPr>
          <p:cNvSpPr txBox="1"/>
          <p:nvPr/>
        </p:nvSpPr>
        <p:spPr>
          <a:xfrm>
            <a:off x="320631" y="59575"/>
            <a:ext cx="11786702"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Ask &amp; answer questions with irregular </a:t>
            </a:r>
            <a:r>
              <a:rPr lang="en-US" sz="3200" b="1" dirty="0">
                <a:solidFill>
                  <a:srgbClr val="000000"/>
                </a:solidFill>
                <a:latin typeface="Verdana"/>
                <a:ea typeface="Verdana"/>
                <a:cs typeface="Verdana"/>
                <a:sym typeface="Verdana"/>
              </a:rPr>
              <a:t>v</a:t>
            </a:r>
            <a:r>
              <a:rPr lang="en-US" sz="3200" b="1" i="0" u="none" strike="noStrike" cap="none" dirty="0">
                <a:solidFill>
                  <a:srgbClr val="000000"/>
                </a:solidFill>
                <a:latin typeface="Verdana"/>
                <a:ea typeface="Verdana"/>
                <a:cs typeface="Verdana"/>
                <a:sym typeface="Verdana"/>
              </a:rPr>
              <a:t>erbs.</a:t>
            </a:r>
            <a:endParaRPr sz="3200" b="1" i="0" u="none" strike="noStrike" cap="none" dirty="0">
              <a:solidFill>
                <a:srgbClr val="000000"/>
              </a:solidFill>
              <a:latin typeface="Verdana"/>
              <a:ea typeface="Verdana"/>
              <a:cs typeface="Verdana"/>
              <a:sym typeface="Verdana"/>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22" y="0"/>
            <a:ext cx="609600" cy="609600"/>
          </a:xfrm>
          <a:prstGeom prst="rect">
            <a:avLst/>
          </a:prstGeom>
        </p:spPr>
      </p:pic>
    </p:spTree>
    <p:extLst>
      <p:ext uri="{BB962C8B-B14F-4D97-AF65-F5344CB8AC3E}">
        <p14:creationId xmlns:p14="http://schemas.microsoft.com/office/powerpoint/2010/main" val="607703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42"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8"/>
          <p:cNvSpPr txBox="1"/>
          <p:nvPr/>
        </p:nvSpPr>
        <p:spPr>
          <a:xfrm>
            <a:off x="581891" y="136525"/>
            <a:ext cx="11319164"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endParaRPr sz="3200" b="1" i="0" u="none" strike="noStrike" cap="none" dirty="0">
              <a:solidFill>
                <a:srgbClr val="0000FF"/>
              </a:solidFill>
              <a:latin typeface="Verdana"/>
              <a:ea typeface="Verdana"/>
              <a:cs typeface="Verdana"/>
              <a:sym typeface="Verdana"/>
            </a:endParaRPr>
          </a:p>
        </p:txBody>
      </p:sp>
      <p:sp>
        <p:nvSpPr>
          <p:cNvPr id="184" name="Google Shape;184;p8"/>
          <p:cNvSpPr txBox="1">
            <a:spLocks noGrp="1"/>
          </p:cNvSpPr>
          <p:nvPr>
            <p:ph type="ftr" sz="quarter" idx="11"/>
          </p:nvPr>
        </p:nvSpPr>
        <p:spPr>
          <a:xfrm>
            <a:off x="423771" y="6364063"/>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©2020-2024 Light of the World Learning</a:t>
            </a:r>
            <a:endParaRPr dirty="0"/>
          </a:p>
        </p:txBody>
      </p:sp>
      <p:sp>
        <p:nvSpPr>
          <p:cNvPr id="182" name="Google Shape;182;p8"/>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graphicFrame>
        <p:nvGraphicFramePr>
          <p:cNvPr id="183" name="Google Shape;183;p8"/>
          <p:cNvGraphicFramePr/>
          <p:nvPr>
            <p:extLst>
              <p:ext uri="{D42A27DB-BD31-4B8C-83A1-F6EECF244321}">
                <p14:modId xmlns:p14="http://schemas.microsoft.com/office/powerpoint/2010/main" val="3229224486"/>
              </p:ext>
            </p:extLst>
          </p:nvPr>
        </p:nvGraphicFramePr>
        <p:xfrm>
          <a:off x="875574" y="521275"/>
          <a:ext cx="10478226" cy="5728101"/>
        </p:xfrm>
        <a:graphic>
          <a:graphicData uri="http://schemas.openxmlformats.org/drawingml/2006/table">
            <a:tbl>
              <a:tblPr>
                <a:noFill/>
              </a:tblPr>
              <a:tblGrid>
                <a:gridCol w="450883">
                  <a:extLst>
                    <a:ext uri="{9D8B030D-6E8A-4147-A177-3AD203B41FA5}">
                      <a16:colId xmlns:a16="http://schemas.microsoft.com/office/drawing/2014/main" val="2518429913"/>
                    </a:ext>
                  </a:extLst>
                </a:gridCol>
                <a:gridCol w="10027343">
                  <a:extLst>
                    <a:ext uri="{9D8B030D-6E8A-4147-A177-3AD203B41FA5}">
                      <a16:colId xmlns:a16="http://schemas.microsoft.com/office/drawing/2014/main" val="20000"/>
                    </a:ext>
                  </a:extLst>
                </a:gridCol>
              </a:tblGrid>
              <a:tr h="567786">
                <a:tc gridSpan="2">
                  <a:txBody>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800" b="1" i="0" u="none" strike="noStrike" cap="none" dirty="0">
                          <a:solidFill>
                            <a:srgbClr val="000000"/>
                          </a:solidFill>
                          <a:latin typeface="Verdana"/>
                          <a:ea typeface="Verdana"/>
                          <a:cs typeface="Verdana"/>
                          <a:sym typeface="Verdana"/>
                        </a:rPr>
                        <a:t>Past Simple Negative:  </a:t>
                      </a:r>
                      <a:r>
                        <a:rPr lang="en-US" sz="2800" b="1" kern="1200" dirty="0">
                          <a:solidFill>
                            <a:schemeClr val="tx1"/>
                          </a:solidFill>
                          <a:latin typeface="Verdana" panose="020B0604030504040204" pitchFamily="34" charset="0"/>
                          <a:ea typeface="Verdana" panose="020B0604030504040204" pitchFamily="34" charset="0"/>
                          <a:cs typeface="+mn-cs"/>
                          <a:sym typeface="Verdana"/>
                        </a:rPr>
                        <a:t>Did Not / Didn’t</a:t>
                      </a: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lgn="ctr">
                      <a:solidFill>
                        <a:srgbClr val="4A86E8"/>
                      </a:solidFill>
                      <a:prstDash val="solid"/>
                      <a:round/>
                      <a:headEnd type="none" w="sm" len="sm"/>
                      <a:tailEnd type="none" w="sm" len="sm"/>
                    </a:lnB>
                    <a:solidFill>
                      <a:srgbClr val="C9DAF8"/>
                    </a:solidFill>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800" b="1" i="0" u="none" strike="noStrike" cap="none" dirty="0">
                          <a:solidFill>
                            <a:srgbClr val="000000"/>
                          </a:solidFill>
                          <a:latin typeface="Verdana"/>
                          <a:ea typeface="Verdana"/>
                          <a:cs typeface="Verdana"/>
                          <a:sym typeface="Verdana"/>
                        </a:rPr>
                        <a:t>Simple Past Tense </a:t>
                      </a:r>
                      <a:r>
                        <a:rPr lang="en-US" sz="2800" b="1" i="0" u="none" strike="noStrike" cap="none" dirty="0">
                          <a:solidFill>
                            <a:srgbClr val="0000FF"/>
                          </a:solidFill>
                          <a:latin typeface="Verdana"/>
                          <a:ea typeface="Verdana"/>
                          <a:cs typeface="Verdana"/>
                          <a:sym typeface="Verdana"/>
                        </a:rPr>
                        <a:t>Did Not / Didn’t</a:t>
                      </a:r>
                    </a:p>
                  </a:txBody>
                  <a:tcPr marL="63500" marR="63500" marT="63500" marB="63500">
                    <a:lnL w="12700" cap="flat" cmpd="sng" algn="ctr">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83597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1</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lgn="ctr">
                      <a:solidFill>
                        <a:srgbClr val="4A86E8"/>
                      </a:solidFill>
                      <a:prstDash val="solid"/>
                      <a:round/>
                      <a:headEnd type="none" w="sm" len="sm"/>
                      <a:tailEnd type="none" w="sm" len="sm"/>
                    </a:lnT>
                    <a:lnB w="12700" cap="flat" cmpd="sng" algn="ctr">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My blood pressure </a:t>
                      </a:r>
                      <a:r>
                        <a:rPr lang="en-US" sz="2800" b="1" u="none" strike="noStrike" cap="none" dirty="0">
                          <a:latin typeface="Verdana"/>
                          <a:ea typeface="Verdana"/>
                          <a:cs typeface="Verdana"/>
                          <a:sym typeface="Verdana"/>
                        </a:rPr>
                        <a:t>did not increase </a:t>
                      </a:r>
                      <a:r>
                        <a:rPr lang="en-US" sz="2800" u="none" strike="noStrike" cap="none" dirty="0">
                          <a:latin typeface="Verdana"/>
                          <a:ea typeface="Verdana"/>
                          <a:cs typeface="Verdana"/>
                          <a:sym typeface="Verdana"/>
                        </a:rPr>
                        <a:t>last week.</a:t>
                      </a:r>
                      <a:endParaRPr sz="2800" u="none" strike="noStrike" cap="none" dirty="0">
                        <a:latin typeface="Verdana"/>
                        <a:ea typeface="Verdana"/>
                        <a:cs typeface="Verdana"/>
                        <a:sym typeface="Verdana"/>
                      </a:endParaRPr>
                    </a:p>
                  </a:txBody>
                  <a:tcPr marL="63500" marR="63500" marT="63500" marB="63500">
                    <a:lnL w="12700" cap="flat" cmpd="sng" algn="ctr">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r h="83597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2</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lgn="ctr">
                      <a:solidFill>
                        <a:srgbClr val="4A86E8"/>
                      </a:solidFill>
                      <a:prstDash val="solid"/>
                      <a:round/>
                      <a:headEnd type="none" w="sm" len="sm"/>
                      <a:tailEnd type="none" w="sm" len="sm"/>
                    </a:lnT>
                    <a:lnB w="12700" cap="flat" cmpd="sng" algn="ctr">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The patient’s temperature </a:t>
                      </a:r>
                      <a:r>
                        <a:rPr lang="en-US" sz="2800" b="1" u="none" strike="noStrike" cap="none" dirty="0">
                          <a:latin typeface="Verdana"/>
                          <a:ea typeface="Verdana"/>
                          <a:cs typeface="Verdana"/>
                          <a:sym typeface="Verdana"/>
                        </a:rPr>
                        <a:t>didn’t decrease </a:t>
                      </a:r>
                      <a:r>
                        <a:rPr lang="en-US" sz="2800" u="none" strike="noStrike" cap="none" dirty="0">
                          <a:latin typeface="Verdana"/>
                          <a:ea typeface="Verdana"/>
                          <a:cs typeface="Verdana"/>
                          <a:sym typeface="Verdana"/>
                        </a:rPr>
                        <a:t>yet.</a:t>
                      </a:r>
                      <a:endParaRPr sz="2800" u="none" strike="noStrike" cap="none" dirty="0">
                        <a:latin typeface="Verdana"/>
                        <a:ea typeface="Verdana"/>
                        <a:cs typeface="Verdana"/>
                        <a:sym typeface="Verdana"/>
                      </a:endParaRPr>
                    </a:p>
                  </a:txBody>
                  <a:tcPr marL="63500" marR="63500" marT="63500" marB="63500">
                    <a:lnL w="12700" cap="flat" cmpd="sng" algn="ctr">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2"/>
                  </a:ext>
                </a:extLst>
              </a:tr>
              <a:tr h="83597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3</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lgn="ctr">
                      <a:solidFill>
                        <a:srgbClr val="4A86E8"/>
                      </a:solidFill>
                      <a:prstDash val="solid"/>
                      <a:round/>
                      <a:headEnd type="none" w="sm" len="sm"/>
                      <a:tailEnd type="none" w="sm" len="sm"/>
                    </a:lnT>
                    <a:lnB w="12700" cap="flat" cmpd="sng" algn="ctr">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kern="1200" cap="none" dirty="0">
                          <a:solidFill>
                            <a:srgbClr val="000000"/>
                          </a:solidFill>
                          <a:latin typeface="Verdana"/>
                          <a:ea typeface="Verdana"/>
                          <a:cs typeface="Verdana"/>
                          <a:sym typeface="Verdana"/>
                        </a:rPr>
                        <a:t>Didn’t</a:t>
                      </a:r>
                      <a:r>
                        <a:rPr lang="en-US" sz="2800" u="none" strike="noStrike" cap="none" dirty="0">
                          <a:latin typeface="Verdana"/>
                          <a:ea typeface="Verdana"/>
                          <a:cs typeface="Verdana"/>
                          <a:sym typeface="Verdana"/>
                        </a:rPr>
                        <a:t> he </a:t>
                      </a:r>
                      <a:r>
                        <a:rPr lang="en-US" sz="2800" b="1" i="0" u="none" strike="noStrike" kern="1200" cap="none" dirty="0">
                          <a:solidFill>
                            <a:srgbClr val="000000"/>
                          </a:solidFill>
                          <a:latin typeface="Verdana"/>
                          <a:ea typeface="Verdana"/>
                          <a:cs typeface="Verdana"/>
                          <a:sym typeface="Verdana"/>
                        </a:rPr>
                        <a:t>examine</a:t>
                      </a:r>
                      <a:r>
                        <a:rPr lang="en-US" sz="2800" u="none" strike="noStrike" cap="none" dirty="0">
                          <a:latin typeface="Verdana"/>
                          <a:ea typeface="Verdana"/>
                          <a:cs typeface="Verdana"/>
                          <a:sym typeface="Verdana"/>
                        </a:rPr>
                        <a:t> the patient at 9:00 a.m.?</a:t>
                      </a:r>
                      <a:endParaRPr sz="2800" u="none" strike="noStrike" cap="none" dirty="0">
                        <a:latin typeface="Verdana"/>
                        <a:ea typeface="Verdana"/>
                        <a:cs typeface="Verdana"/>
                        <a:sym typeface="Verdana"/>
                      </a:endParaRPr>
                    </a:p>
                  </a:txBody>
                  <a:tcPr marL="63500" marR="63500" marT="63500" marB="63500">
                    <a:lnL w="12700" cap="flat" cmpd="sng" algn="ctr">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3"/>
                  </a:ext>
                </a:extLst>
              </a:tr>
              <a:tr h="83597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4</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lgn="ctr">
                      <a:solidFill>
                        <a:srgbClr val="4A86E8"/>
                      </a:solidFill>
                      <a:prstDash val="solid"/>
                      <a:round/>
                      <a:headEnd type="none" w="sm" len="sm"/>
                      <a:tailEnd type="none" w="sm" len="sm"/>
                    </a:lnT>
                    <a:lnB w="12700" cap="flat" cmpd="sng" algn="ctr">
                      <a:solidFill>
                        <a:srgbClr val="4A86E8"/>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800" b="1" i="0" u="none" strike="noStrike" kern="1200" cap="none" dirty="0">
                          <a:solidFill>
                            <a:srgbClr val="000000"/>
                          </a:solidFill>
                          <a:latin typeface="Verdana"/>
                          <a:ea typeface="Verdana"/>
                          <a:cs typeface="Verdana"/>
                          <a:sym typeface="Verdana"/>
                        </a:rPr>
                        <a:t>Didn’t</a:t>
                      </a:r>
                      <a:r>
                        <a:rPr lang="en-US" sz="2800" u="none" strike="noStrike" cap="none" dirty="0">
                          <a:latin typeface="Verdana"/>
                          <a:ea typeface="Verdana"/>
                          <a:cs typeface="Verdana"/>
                          <a:sym typeface="Verdana"/>
                        </a:rPr>
                        <a:t> you </a:t>
                      </a:r>
                      <a:r>
                        <a:rPr lang="en-US" sz="2800" b="1" i="0" u="none" strike="noStrike" kern="1200" cap="none" dirty="0">
                          <a:solidFill>
                            <a:srgbClr val="000000"/>
                          </a:solidFill>
                          <a:latin typeface="Verdana"/>
                          <a:ea typeface="Verdana"/>
                          <a:cs typeface="Verdana"/>
                          <a:sym typeface="Verdana"/>
                        </a:rPr>
                        <a:t>help</a:t>
                      </a:r>
                      <a:r>
                        <a:rPr lang="en-US" sz="2800" u="none" strike="noStrike" cap="none" dirty="0">
                          <a:latin typeface="Verdana"/>
                          <a:ea typeface="Verdana"/>
                          <a:cs typeface="Verdana"/>
                          <a:sym typeface="Verdana"/>
                        </a:rPr>
                        <a:t> your neighbor when he fell?</a:t>
                      </a:r>
                    </a:p>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4"/>
                  </a:ext>
                </a:extLst>
              </a:tr>
              <a:tr h="83597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5</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lgn="ctr">
                      <a:solidFill>
                        <a:srgbClr val="4A86E8"/>
                      </a:solidFill>
                      <a:prstDash val="solid"/>
                      <a:round/>
                      <a:headEnd type="none" w="sm" len="sm"/>
                      <a:tailEnd type="none" w="sm" len="sm"/>
                    </a:lnT>
                    <a:lnB w="12700" cap="flat" cmpd="sng" algn="ctr">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(schedule)</a:t>
                      </a:r>
                      <a:endParaRPr sz="2800" u="none" strike="noStrike" cap="none" dirty="0">
                        <a:latin typeface="Verdana"/>
                        <a:ea typeface="Verdana"/>
                        <a:cs typeface="Verdana"/>
                        <a:sym typeface="Verdana"/>
                      </a:endParaRPr>
                    </a:p>
                  </a:txBody>
                  <a:tcPr marL="63500" marR="63500" marT="63500" marB="63500">
                    <a:lnL w="12700" cap="flat" cmpd="sng" algn="ctr">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lgn="ctr">
                      <a:solidFill>
                        <a:srgbClr val="4A86E8"/>
                      </a:solidFill>
                      <a:prstDash val="solid"/>
                      <a:round/>
                      <a:headEnd type="none" w="sm" len="sm"/>
                      <a:tailEnd type="none" w="sm" len="sm"/>
                    </a:lnB>
                  </a:tcPr>
                </a:tc>
                <a:extLst>
                  <a:ext uri="{0D108BD9-81ED-4DB2-BD59-A6C34878D82A}">
                    <a16:rowId xmlns:a16="http://schemas.microsoft.com/office/drawing/2014/main" val="10005"/>
                  </a:ext>
                </a:extLst>
              </a:tr>
              <a:tr h="83597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6</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lgn="ctr">
                      <a:solidFill>
                        <a:srgbClr val="4A86E8"/>
                      </a:solidFill>
                      <a:prstDash val="solid"/>
                      <a:round/>
                      <a:headEnd type="none" w="sm" len="sm"/>
                      <a:tailEnd type="none" w="sm" len="sm"/>
                    </a:lnR>
                    <a:lnT w="12700" cap="flat" cmpd="sng" algn="ctr">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800" u="none" strike="noStrike" cap="none" dirty="0">
                          <a:latin typeface="Verdana"/>
                          <a:ea typeface="Verdana"/>
                          <a:cs typeface="Verdana"/>
                          <a:sym typeface="Verdana"/>
                        </a:rPr>
                        <a:t>(cancel)</a:t>
                      </a:r>
                      <a:endParaRPr sz="2800" u="none" strike="noStrike" cap="none" dirty="0">
                        <a:latin typeface="Verdana"/>
                        <a:ea typeface="Verdana"/>
                        <a:cs typeface="Verdana"/>
                        <a:sym typeface="Verdana"/>
                      </a:endParaRPr>
                    </a:p>
                  </a:txBody>
                  <a:tcPr marL="63500" marR="63500" marT="63500" marB="63500">
                    <a:lnL w="12700" cap="flat" cmpd="sng" algn="ctr">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3488680753"/>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519" y="-88325"/>
            <a:ext cx="609600" cy="609600"/>
          </a:xfrm>
          <a:prstGeom prst="rect">
            <a:avLst/>
          </a:prstGeom>
        </p:spPr>
      </p:pic>
    </p:spTree>
    <p:extLst>
      <p:ext uri="{BB962C8B-B14F-4D97-AF65-F5344CB8AC3E}">
        <p14:creationId xmlns:p14="http://schemas.microsoft.com/office/powerpoint/2010/main" val="38302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74"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9"/>
          <p:cNvSpPr txBox="1"/>
          <p:nvPr/>
        </p:nvSpPr>
        <p:spPr>
          <a:xfrm>
            <a:off x="503435" y="0"/>
            <a:ext cx="11578974"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Complete the sentences with irregular verbs.</a:t>
            </a:r>
            <a:endParaRPr sz="3200" b="1" i="0" u="none" strike="noStrike" cap="none" dirty="0">
              <a:solidFill>
                <a:srgbClr val="000000"/>
              </a:solidFill>
              <a:latin typeface="Verdana"/>
              <a:ea typeface="Verdana"/>
              <a:cs typeface="Verdana"/>
              <a:sym typeface="Verdana"/>
            </a:endParaRPr>
          </a:p>
        </p:txBody>
      </p:sp>
      <p:sp>
        <p:nvSpPr>
          <p:cNvPr id="194" name="Google Shape;194;p9"/>
          <p:cNvSpPr txBox="1">
            <a:spLocks noGrp="1"/>
          </p:cNvSpPr>
          <p:nvPr>
            <p:ph type="ftr" sz="quarter" idx="11"/>
          </p:nvPr>
        </p:nvSpPr>
        <p:spPr>
          <a:xfrm>
            <a:off x="423771" y="6364063"/>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©2020-2024 Light of the World Learning</a:t>
            </a:r>
            <a:endParaRPr dirty="0"/>
          </a:p>
        </p:txBody>
      </p:sp>
      <p:sp>
        <p:nvSpPr>
          <p:cNvPr id="192" name="Google Shape;192;p9"/>
          <p:cNvSpPr txBox="1">
            <a:spLocks noGrp="1"/>
          </p:cNvSpPr>
          <p:nvPr>
            <p:ph type="sldNum" sz="quarter" idx="12"/>
          </p:nvPr>
        </p:nvSpPr>
        <p:spPr>
          <a:xfrm>
            <a:off x="8610600" y="6444275"/>
            <a:ext cx="2743200" cy="365125"/>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graphicFrame>
        <p:nvGraphicFramePr>
          <p:cNvPr id="193" name="Google Shape;193;p9"/>
          <p:cNvGraphicFramePr/>
          <p:nvPr>
            <p:extLst>
              <p:ext uri="{D42A27DB-BD31-4B8C-83A1-F6EECF244321}">
                <p14:modId xmlns:p14="http://schemas.microsoft.com/office/powerpoint/2010/main" val="2984132012"/>
              </p:ext>
            </p:extLst>
          </p:nvPr>
        </p:nvGraphicFramePr>
        <p:xfrm>
          <a:off x="332509" y="665567"/>
          <a:ext cx="11356056" cy="5698496"/>
        </p:xfrm>
        <a:graphic>
          <a:graphicData uri="http://schemas.openxmlformats.org/drawingml/2006/table">
            <a:tbl>
              <a:tblPr>
                <a:noFill/>
              </a:tblPr>
              <a:tblGrid>
                <a:gridCol w="499335">
                  <a:extLst>
                    <a:ext uri="{9D8B030D-6E8A-4147-A177-3AD203B41FA5}">
                      <a16:colId xmlns:a16="http://schemas.microsoft.com/office/drawing/2014/main" val="1996873435"/>
                    </a:ext>
                  </a:extLst>
                </a:gridCol>
                <a:gridCol w="1454156">
                  <a:extLst>
                    <a:ext uri="{9D8B030D-6E8A-4147-A177-3AD203B41FA5}">
                      <a16:colId xmlns:a16="http://schemas.microsoft.com/office/drawing/2014/main" val="20000"/>
                    </a:ext>
                  </a:extLst>
                </a:gridCol>
                <a:gridCol w="1708484">
                  <a:extLst>
                    <a:ext uri="{9D8B030D-6E8A-4147-A177-3AD203B41FA5}">
                      <a16:colId xmlns:a16="http://schemas.microsoft.com/office/drawing/2014/main" val="20001"/>
                    </a:ext>
                  </a:extLst>
                </a:gridCol>
                <a:gridCol w="7694081">
                  <a:extLst>
                    <a:ext uri="{9D8B030D-6E8A-4147-A177-3AD203B41FA5}">
                      <a16:colId xmlns:a16="http://schemas.microsoft.com/office/drawing/2014/main" val="20002"/>
                    </a:ext>
                  </a:extLst>
                </a:gridCol>
              </a:tblGrid>
              <a:tr h="649816">
                <a:tc>
                  <a:txBody>
                    <a:bodyPr/>
                    <a:lstStyle/>
                    <a:p>
                      <a:pPr marL="0" marR="0" lvl="0" indent="0" algn="l" rtl="0">
                        <a:lnSpc>
                          <a:spcPct val="100000"/>
                        </a:lnSpc>
                        <a:spcBef>
                          <a:spcPts val="0"/>
                        </a:spcBef>
                        <a:spcAft>
                          <a:spcPts val="0"/>
                        </a:spcAft>
                        <a:buClr>
                          <a:srgbClr val="000000"/>
                        </a:buClr>
                        <a:buSzPts val="2800"/>
                        <a:buFont typeface="Arial"/>
                        <a:buNone/>
                      </a:pPr>
                      <a:endParaRPr sz="2600" u="none" strike="noStrike" cap="none" dirty="0">
                        <a:latin typeface="Verdana"/>
                        <a:ea typeface="Verdana"/>
                        <a:cs typeface="Verdana"/>
                        <a:sym typeface="Verdana"/>
                      </a:endParaRPr>
                    </a:p>
                  </a:txBody>
                  <a:tcPr marL="63500" marR="63500" marT="63500" marB="63500">
                    <a:lnL w="12700" cap="flat" cmpd="sng">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lgn="ctr">
                      <a:solidFill>
                        <a:srgbClr val="C9DAF8"/>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Base</a:t>
                      </a:r>
                      <a:endParaRPr sz="2600" u="none" strike="noStrike" cap="none" dirty="0">
                        <a:latin typeface="Verdana"/>
                        <a:ea typeface="Verdana"/>
                        <a:cs typeface="Verdana"/>
                        <a:sym typeface="Verdana"/>
                      </a:endParaRPr>
                    </a:p>
                  </a:txBody>
                  <a:tcPr marL="63500" marR="63500" marT="63500" marB="63500">
                    <a:lnL w="12700" cap="flat" cmpd="sng" algn="ctr">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Past </a:t>
                      </a:r>
                      <a:endParaRPr sz="2600" u="none" strike="noStrike" cap="none" dirty="0">
                        <a:latin typeface="Verdana"/>
                        <a:ea typeface="Verdana"/>
                        <a:cs typeface="Verdana"/>
                        <a:sym typeface="Verdana"/>
                      </a:endParaRPr>
                    </a:p>
                  </a:txBody>
                  <a:tcPr marL="63500" marR="63500" marT="63500" marB="63500">
                    <a:lnL w="12700" cap="flat" cmpd="sng">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Sentence</a:t>
                      </a:r>
                      <a:endParaRPr sz="2600" u="none" strike="noStrike" cap="none" dirty="0">
                        <a:latin typeface="Verdana"/>
                        <a:ea typeface="Verdana"/>
                        <a:cs typeface="Verdana"/>
                        <a:sym typeface="Verdana"/>
                      </a:endParaRPr>
                    </a:p>
                  </a:txBody>
                  <a:tcPr marL="63500" marR="63500" marT="63500" marB="63500">
                    <a:lnL w="12700" cap="flat" cmpd="sng" algn="ctr">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lgn="ctr">
                      <a:solidFill>
                        <a:srgbClr val="C9DAF8"/>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1009736">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1</a:t>
                      </a:r>
                      <a:endParaRPr sz="2600" u="none" strike="noStrike" cap="none" dirty="0">
                        <a:latin typeface="Verdana"/>
                        <a:ea typeface="Verdana"/>
                        <a:cs typeface="Verdana"/>
                        <a:sym typeface="Verdana"/>
                      </a:endParaRPr>
                    </a:p>
                  </a:txBody>
                  <a:tcPr marL="63500" marR="63500" marT="63500" marB="63500">
                    <a:lnL w="12700" cap="flat" cmpd="sng">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lgn="ctr">
                      <a:solidFill>
                        <a:srgbClr val="C9DAF8"/>
                      </a:solidFill>
                      <a:prstDash val="solid"/>
                      <a:round/>
                      <a:headEnd type="none" w="sm" len="sm"/>
                      <a:tailEnd type="none" w="sm" len="sm"/>
                    </a:lnT>
                    <a:lnB w="12700" cap="flat" cmpd="sng" algn="ctr">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a:ea typeface="Verdana"/>
                          <a:cs typeface="Verdana"/>
                          <a:sym typeface="Verdana"/>
                        </a:rPr>
                        <a:t>eat</a:t>
                      </a:r>
                      <a:endParaRPr sz="2600" u="none" strike="noStrike" cap="none">
                        <a:latin typeface="Verdana"/>
                        <a:ea typeface="Verdana"/>
                        <a:cs typeface="Verdana"/>
                        <a:sym typeface="Verdana"/>
                      </a:endParaRPr>
                    </a:p>
                  </a:txBody>
                  <a:tcPr marL="63500" marR="63500" marT="63500" marB="63500">
                    <a:lnL w="12700" cap="flat" cmpd="sng" algn="ctr">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ate</a:t>
                      </a:r>
                      <a:endParaRPr sz="2600" u="none" strike="noStrike" cap="none" dirty="0">
                        <a:latin typeface="Verdana"/>
                        <a:ea typeface="Verdana"/>
                        <a:cs typeface="Verdana"/>
                        <a:sym typeface="Verdana"/>
                      </a:endParaRPr>
                    </a:p>
                  </a:txBody>
                  <a:tcPr marL="63500" marR="63500" marT="63500" marB="63500">
                    <a:lnL w="12700" cap="flat" cmpd="sng">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I didn’t </a:t>
                      </a:r>
                      <a:r>
                        <a:rPr lang="en-US" sz="2600" b="1" u="none" strike="noStrike" cap="none" dirty="0">
                          <a:latin typeface="Verdana"/>
                          <a:ea typeface="Verdana"/>
                          <a:cs typeface="Verdana"/>
                          <a:sym typeface="Verdana"/>
                        </a:rPr>
                        <a:t>eat</a:t>
                      </a:r>
                      <a:r>
                        <a:rPr lang="en-US" sz="2600" u="none" strike="noStrike" cap="none" dirty="0">
                          <a:latin typeface="Verdana"/>
                          <a:ea typeface="Verdana"/>
                          <a:cs typeface="Verdana"/>
                          <a:sym typeface="Verdana"/>
                        </a:rPr>
                        <a:t> any candy, but I </a:t>
                      </a:r>
                      <a:r>
                        <a:rPr lang="en-US" sz="2600" b="1" u="none" strike="noStrike" cap="none" dirty="0">
                          <a:latin typeface="Verdana"/>
                          <a:ea typeface="Verdana"/>
                          <a:cs typeface="Verdana"/>
                          <a:sym typeface="Verdana"/>
                        </a:rPr>
                        <a:t>ate</a:t>
                      </a:r>
                      <a:r>
                        <a:rPr lang="en-US" sz="2600" u="none" strike="noStrike" cap="none" dirty="0">
                          <a:latin typeface="Verdana"/>
                          <a:ea typeface="Verdana"/>
                          <a:cs typeface="Verdana"/>
                          <a:sym typeface="Verdana"/>
                        </a:rPr>
                        <a:t> some cake two hours ago. </a:t>
                      </a:r>
                      <a:endParaRPr sz="2600" u="none" strike="noStrike" cap="none" dirty="0">
                        <a:latin typeface="Verdana"/>
                        <a:ea typeface="Verdana"/>
                        <a:cs typeface="Verdana"/>
                        <a:sym typeface="Verdana"/>
                      </a:endParaRPr>
                    </a:p>
                  </a:txBody>
                  <a:tcPr marL="63500" marR="63500" marT="63500" marB="63500">
                    <a:lnL w="12700" cap="flat" cmpd="sng" algn="ctr">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lgn="ctr">
                      <a:solidFill>
                        <a:srgbClr val="C9DAF8"/>
                      </a:solidFill>
                      <a:prstDash val="solid"/>
                      <a:round/>
                      <a:headEnd type="none" w="sm" len="sm"/>
                      <a:tailEnd type="none" w="sm" len="sm"/>
                    </a:lnT>
                    <a:lnB w="12700" cap="flat" cmpd="sng" algn="ctr">
                      <a:solidFill>
                        <a:srgbClr val="C9DAF8"/>
                      </a:solidFill>
                      <a:prstDash val="solid"/>
                      <a:round/>
                      <a:headEnd type="none" w="sm" len="sm"/>
                      <a:tailEnd type="none" w="sm" len="sm"/>
                    </a:lnB>
                  </a:tcPr>
                </a:tc>
                <a:extLst>
                  <a:ext uri="{0D108BD9-81ED-4DB2-BD59-A6C34878D82A}">
                    <a16:rowId xmlns:a16="http://schemas.microsoft.com/office/drawing/2014/main" val="10001"/>
                  </a:ext>
                </a:extLst>
              </a:tr>
              <a:tr h="1009736">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2</a:t>
                      </a:r>
                      <a:endParaRPr sz="2600" u="none" strike="noStrike" cap="none" dirty="0">
                        <a:latin typeface="Verdana"/>
                        <a:ea typeface="Verdana"/>
                        <a:cs typeface="Verdana"/>
                        <a:sym typeface="Verdana"/>
                      </a:endParaRPr>
                    </a:p>
                  </a:txBody>
                  <a:tcPr marL="63500" marR="63500" marT="63500" marB="63500">
                    <a:lnL w="12700" cap="flat" cmpd="sng">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lgn="ctr">
                      <a:solidFill>
                        <a:srgbClr val="C9DAF8"/>
                      </a:solidFill>
                      <a:prstDash val="solid"/>
                      <a:round/>
                      <a:headEnd type="none" w="sm" len="sm"/>
                      <a:tailEnd type="none" w="sm" len="sm"/>
                    </a:lnT>
                    <a:lnB w="12700" cap="flat" cmpd="sng" algn="ctr">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a:ea typeface="Verdana"/>
                          <a:cs typeface="Verdana"/>
                          <a:sym typeface="Verdana"/>
                        </a:rPr>
                        <a:t>fall</a:t>
                      </a:r>
                      <a:endParaRPr sz="2600" u="none" strike="noStrike" cap="none">
                        <a:latin typeface="Verdana"/>
                        <a:ea typeface="Verdana"/>
                        <a:cs typeface="Verdana"/>
                        <a:sym typeface="Verdana"/>
                      </a:endParaRPr>
                    </a:p>
                  </a:txBody>
                  <a:tcPr marL="63500" marR="63500" marT="63500" marB="63500">
                    <a:lnL w="12700" cap="flat" cmpd="sng" algn="ctr">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fell</a:t>
                      </a:r>
                      <a:endParaRPr sz="2600" u="none" strike="noStrike" cap="none" dirty="0">
                        <a:latin typeface="Verdana"/>
                        <a:ea typeface="Verdana"/>
                        <a:cs typeface="Verdana"/>
                        <a:sym typeface="Verdana"/>
                      </a:endParaRPr>
                    </a:p>
                  </a:txBody>
                  <a:tcPr marL="63500" marR="63500" marT="63500" marB="63500">
                    <a:lnL w="12700" cap="flat" cmpd="sng">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She </a:t>
                      </a:r>
                      <a:r>
                        <a:rPr lang="en-US" sz="2600" b="1" u="none" strike="noStrike" cap="none" dirty="0">
                          <a:latin typeface="Verdana"/>
                          <a:ea typeface="Verdana"/>
                          <a:cs typeface="Verdana"/>
                          <a:sym typeface="Verdana"/>
                        </a:rPr>
                        <a:t>fell</a:t>
                      </a:r>
                      <a:r>
                        <a:rPr lang="en-US" sz="2600" u="none" strike="noStrike" cap="none" dirty="0">
                          <a:latin typeface="Verdana"/>
                          <a:ea typeface="Verdana"/>
                          <a:cs typeface="Verdana"/>
                          <a:sym typeface="Verdana"/>
                        </a:rPr>
                        <a:t> off the bike a day ago, but she didn’t </a:t>
                      </a:r>
                      <a:r>
                        <a:rPr lang="en-US" sz="2600" b="0" i="0" u="none" strike="noStrike" kern="1200" cap="none" dirty="0">
                          <a:solidFill>
                            <a:schemeClr val="accent1"/>
                          </a:solidFill>
                          <a:latin typeface="Verdana"/>
                          <a:ea typeface="Verdana"/>
                          <a:cs typeface="Verdana"/>
                          <a:sym typeface="Verdana"/>
                        </a:rPr>
                        <a:t>____________________________</a:t>
                      </a:r>
                      <a:r>
                        <a:rPr lang="en-US" sz="2600" u="none" strike="noStrike" cap="none" dirty="0">
                          <a:solidFill>
                            <a:schemeClr val="accent1"/>
                          </a:solidFill>
                          <a:latin typeface="Verdana"/>
                          <a:ea typeface="Verdana"/>
                          <a:cs typeface="Verdana"/>
                          <a:sym typeface="Verdana"/>
                        </a:rPr>
                        <a:t>.</a:t>
                      </a:r>
                      <a:endParaRPr sz="2600" u="none" strike="noStrike" cap="none" dirty="0">
                        <a:solidFill>
                          <a:schemeClr val="accent1"/>
                        </a:solidFill>
                        <a:latin typeface="Verdana"/>
                        <a:ea typeface="Verdana"/>
                        <a:cs typeface="Verdana"/>
                        <a:sym typeface="Verdana"/>
                      </a:endParaRPr>
                    </a:p>
                  </a:txBody>
                  <a:tcPr marL="63500" marR="63500" marT="63500" marB="63500">
                    <a:lnL w="12700" cap="flat" cmpd="sng" algn="ctr">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lgn="ctr">
                      <a:solidFill>
                        <a:srgbClr val="C9DAF8"/>
                      </a:solidFill>
                      <a:prstDash val="solid"/>
                      <a:round/>
                      <a:headEnd type="none" w="sm" len="sm"/>
                      <a:tailEnd type="none" w="sm" len="sm"/>
                    </a:lnT>
                    <a:lnB w="12700" cap="flat" cmpd="sng" algn="ctr">
                      <a:solidFill>
                        <a:srgbClr val="C9DAF8"/>
                      </a:solidFill>
                      <a:prstDash val="solid"/>
                      <a:round/>
                      <a:headEnd type="none" w="sm" len="sm"/>
                      <a:tailEnd type="none" w="sm" len="sm"/>
                    </a:lnB>
                  </a:tcPr>
                </a:tc>
                <a:extLst>
                  <a:ext uri="{0D108BD9-81ED-4DB2-BD59-A6C34878D82A}">
                    <a16:rowId xmlns:a16="http://schemas.microsoft.com/office/drawing/2014/main" val="10002"/>
                  </a:ext>
                </a:extLst>
              </a:tr>
              <a:tr h="1009736">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3</a:t>
                      </a:r>
                      <a:endParaRPr sz="2600" u="none" strike="noStrike" cap="none" dirty="0">
                        <a:latin typeface="Verdana"/>
                        <a:ea typeface="Verdana"/>
                        <a:cs typeface="Verdana"/>
                        <a:sym typeface="Verdana"/>
                      </a:endParaRPr>
                    </a:p>
                  </a:txBody>
                  <a:tcPr marL="63500" marR="63500" marT="63500" marB="63500">
                    <a:lnL w="12700" cap="flat" cmpd="sng">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lgn="ctr">
                      <a:solidFill>
                        <a:srgbClr val="C9DAF8"/>
                      </a:solidFill>
                      <a:prstDash val="solid"/>
                      <a:round/>
                      <a:headEnd type="none" w="sm" len="sm"/>
                      <a:tailEnd type="none" w="sm" len="sm"/>
                    </a:lnT>
                    <a:lnB w="12700" cap="flat" cmpd="sng" algn="ctr">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feel</a:t>
                      </a:r>
                      <a:endParaRPr sz="2600" u="none" strike="noStrike" cap="none" dirty="0">
                        <a:latin typeface="Verdana"/>
                        <a:ea typeface="Verdana"/>
                        <a:cs typeface="Verdana"/>
                        <a:sym typeface="Verdana"/>
                      </a:endParaRPr>
                    </a:p>
                  </a:txBody>
                  <a:tcPr marL="63500" marR="63500" marT="63500" marB="63500">
                    <a:lnL w="12700" cap="flat" cmpd="sng" algn="ctr">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felt</a:t>
                      </a:r>
                      <a:endParaRPr sz="2600" u="none" strike="noStrike" cap="none" dirty="0">
                        <a:latin typeface="Verdana"/>
                        <a:ea typeface="Verdana"/>
                        <a:cs typeface="Verdana"/>
                        <a:sym typeface="Verdana"/>
                      </a:endParaRPr>
                    </a:p>
                  </a:txBody>
                  <a:tcPr marL="63500" marR="63500" marT="63500" marB="63500">
                    <a:lnL w="12700" cap="flat" cmpd="sng">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He </a:t>
                      </a:r>
                      <a:r>
                        <a:rPr lang="en-US" sz="2600" b="1" u="none" strike="noStrike" cap="none" dirty="0">
                          <a:latin typeface="Verdana"/>
                          <a:ea typeface="Verdana"/>
                          <a:cs typeface="Verdana"/>
                          <a:sym typeface="Verdana"/>
                        </a:rPr>
                        <a:t>felt</a:t>
                      </a:r>
                      <a:r>
                        <a:rPr lang="en-US" sz="2600" u="none" strike="noStrike" cap="none" dirty="0">
                          <a:latin typeface="Verdana"/>
                          <a:ea typeface="Verdana"/>
                          <a:cs typeface="Verdana"/>
                          <a:sym typeface="Verdana"/>
                        </a:rPr>
                        <a:t> sad yesterday evening, but he usually </a:t>
                      </a:r>
                      <a:r>
                        <a:rPr lang="en-US" sz="2600" b="0" i="0" u="none" strike="noStrike" kern="1200" cap="none" dirty="0">
                          <a:solidFill>
                            <a:schemeClr val="accent1"/>
                          </a:solidFill>
                          <a:latin typeface="Verdana"/>
                          <a:ea typeface="Verdana"/>
                          <a:cs typeface="Verdana"/>
                          <a:sym typeface="Verdana"/>
                        </a:rPr>
                        <a:t>___________________________</a:t>
                      </a:r>
                      <a:r>
                        <a:rPr lang="en-US" sz="2600" u="none" strike="noStrike" cap="none" dirty="0">
                          <a:solidFill>
                            <a:schemeClr val="accent1"/>
                          </a:solidFill>
                          <a:latin typeface="Verdana"/>
                          <a:ea typeface="Verdana"/>
                          <a:cs typeface="Verdana"/>
                          <a:sym typeface="Verdana"/>
                        </a:rPr>
                        <a:t>. </a:t>
                      </a:r>
                      <a:endParaRPr sz="2600" u="none" strike="noStrike" cap="none" dirty="0">
                        <a:solidFill>
                          <a:schemeClr val="accent1"/>
                        </a:solidFill>
                        <a:latin typeface="Verdana"/>
                        <a:ea typeface="Verdana"/>
                        <a:cs typeface="Verdana"/>
                        <a:sym typeface="Verdana"/>
                      </a:endParaRPr>
                    </a:p>
                  </a:txBody>
                  <a:tcPr marL="63500" marR="63500" marT="63500" marB="63500">
                    <a:lnL w="12700" cap="flat" cmpd="sng" algn="ctr">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lgn="ctr">
                      <a:solidFill>
                        <a:srgbClr val="C9DAF8"/>
                      </a:solidFill>
                      <a:prstDash val="solid"/>
                      <a:round/>
                      <a:headEnd type="none" w="sm" len="sm"/>
                      <a:tailEnd type="none" w="sm" len="sm"/>
                    </a:lnT>
                    <a:lnB w="12700" cap="flat" cmpd="sng" algn="ctr">
                      <a:solidFill>
                        <a:srgbClr val="C9DAF8"/>
                      </a:solidFill>
                      <a:prstDash val="solid"/>
                      <a:round/>
                      <a:headEnd type="none" w="sm" len="sm"/>
                      <a:tailEnd type="none" w="sm" len="sm"/>
                    </a:lnB>
                  </a:tcPr>
                </a:tc>
                <a:extLst>
                  <a:ext uri="{0D108BD9-81ED-4DB2-BD59-A6C34878D82A}">
                    <a16:rowId xmlns:a16="http://schemas.microsoft.com/office/drawing/2014/main" val="10003"/>
                  </a:ext>
                </a:extLst>
              </a:tr>
              <a:tr h="1009736">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4</a:t>
                      </a:r>
                      <a:endParaRPr sz="2600" u="none" strike="noStrike" cap="none" dirty="0">
                        <a:latin typeface="Verdana"/>
                        <a:ea typeface="Verdana"/>
                        <a:cs typeface="Verdana"/>
                        <a:sym typeface="Verdana"/>
                      </a:endParaRPr>
                    </a:p>
                  </a:txBody>
                  <a:tcPr marL="63500" marR="63500" marT="63500" marB="63500">
                    <a:lnL w="12700" cap="flat" cmpd="sng">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lgn="ctr">
                      <a:solidFill>
                        <a:srgbClr val="C9DAF8"/>
                      </a:solidFill>
                      <a:prstDash val="solid"/>
                      <a:round/>
                      <a:headEnd type="none" w="sm" len="sm"/>
                      <a:tailEnd type="none" w="sm" len="sm"/>
                    </a:lnT>
                    <a:lnB w="12700" cap="flat" cmpd="sng" algn="ctr">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a:ea typeface="Verdana"/>
                          <a:cs typeface="Verdana"/>
                          <a:sym typeface="Verdana"/>
                        </a:rPr>
                        <a:t>find</a:t>
                      </a:r>
                      <a:endParaRPr sz="2600" u="none" strike="noStrike" cap="none">
                        <a:latin typeface="Verdana"/>
                        <a:ea typeface="Verdana"/>
                        <a:cs typeface="Verdana"/>
                        <a:sym typeface="Verdana"/>
                      </a:endParaRPr>
                    </a:p>
                  </a:txBody>
                  <a:tcPr marL="63500" marR="63500" marT="63500" marB="63500">
                    <a:lnL w="12700" cap="flat" cmpd="sng" algn="ctr">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found</a:t>
                      </a:r>
                      <a:endParaRPr sz="2600" u="none" strike="noStrike" cap="none" dirty="0">
                        <a:latin typeface="Verdana"/>
                        <a:ea typeface="Verdana"/>
                        <a:cs typeface="Verdana"/>
                        <a:sym typeface="Verdana"/>
                      </a:endParaRPr>
                    </a:p>
                  </a:txBody>
                  <a:tcPr marL="63500" marR="63500" marT="63500" marB="63500">
                    <a:lnL w="12700" cap="flat" cmpd="sng">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They </a:t>
                      </a:r>
                      <a:r>
                        <a:rPr lang="en-US" sz="2600" b="1" u="none" strike="noStrike" cap="none" dirty="0">
                          <a:latin typeface="Verdana"/>
                          <a:ea typeface="Verdana"/>
                          <a:cs typeface="Verdana"/>
                          <a:sym typeface="Verdana"/>
                        </a:rPr>
                        <a:t>found</a:t>
                      </a:r>
                      <a:r>
                        <a:rPr lang="en-US" sz="2600" u="none" strike="noStrike" cap="none" dirty="0">
                          <a:latin typeface="Verdana"/>
                          <a:ea typeface="Verdana"/>
                          <a:cs typeface="Verdana"/>
                          <a:sym typeface="Verdana"/>
                        </a:rPr>
                        <a:t> the cat three years ago, but they can’t </a:t>
                      </a:r>
                      <a:r>
                        <a:rPr lang="en-US" sz="2600" b="0" i="0" u="none" strike="noStrike" kern="1200" cap="none" dirty="0">
                          <a:solidFill>
                            <a:schemeClr val="accent1"/>
                          </a:solidFill>
                          <a:latin typeface="Verdana"/>
                          <a:ea typeface="Verdana"/>
                          <a:cs typeface="Verdana"/>
                          <a:sym typeface="Verdana"/>
                        </a:rPr>
                        <a:t>_________________________</a:t>
                      </a:r>
                      <a:r>
                        <a:rPr lang="en-US" sz="2600" u="none" strike="noStrike" cap="none" dirty="0">
                          <a:solidFill>
                            <a:schemeClr val="accent1"/>
                          </a:solidFill>
                          <a:latin typeface="Verdana"/>
                          <a:ea typeface="Verdana"/>
                          <a:cs typeface="Verdana"/>
                          <a:sym typeface="Verdana"/>
                        </a:rPr>
                        <a:t>.</a:t>
                      </a:r>
                      <a:endParaRPr sz="2600" u="none" strike="noStrike" cap="none" dirty="0">
                        <a:solidFill>
                          <a:schemeClr val="accent1"/>
                        </a:solidFill>
                        <a:latin typeface="Verdana"/>
                        <a:ea typeface="Verdana"/>
                        <a:cs typeface="Verdana"/>
                        <a:sym typeface="Verdana"/>
                      </a:endParaRPr>
                    </a:p>
                  </a:txBody>
                  <a:tcPr marL="63500" marR="63500" marT="63500" marB="63500">
                    <a:lnL w="12700" cap="flat" cmpd="sng" algn="ctr">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lgn="ctr">
                      <a:solidFill>
                        <a:srgbClr val="C9DAF8"/>
                      </a:solidFill>
                      <a:prstDash val="solid"/>
                      <a:round/>
                      <a:headEnd type="none" w="sm" len="sm"/>
                      <a:tailEnd type="none" w="sm" len="sm"/>
                    </a:lnT>
                    <a:lnB w="12700" cap="flat" cmpd="sng" algn="ctr">
                      <a:solidFill>
                        <a:srgbClr val="C9DAF8"/>
                      </a:solidFill>
                      <a:prstDash val="solid"/>
                      <a:round/>
                      <a:headEnd type="none" w="sm" len="sm"/>
                      <a:tailEnd type="none" w="sm" len="sm"/>
                    </a:lnB>
                  </a:tcPr>
                </a:tc>
                <a:extLst>
                  <a:ext uri="{0D108BD9-81ED-4DB2-BD59-A6C34878D82A}">
                    <a16:rowId xmlns:a16="http://schemas.microsoft.com/office/drawing/2014/main" val="10004"/>
                  </a:ext>
                </a:extLst>
              </a:tr>
              <a:tr h="1009736">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5</a:t>
                      </a:r>
                      <a:endParaRPr sz="2600" u="none" strike="noStrike" cap="none" dirty="0">
                        <a:latin typeface="Verdana"/>
                        <a:ea typeface="Verdana"/>
                        <a:cs typeface="Verdana"/>
                        <a:sym typeface="Verdana"/>
                      </a:endParaRPr>
                    </a:p>
                  </a:txBody>
                  <a:tcPr marL="63500" marR="63500" marT="63500" marB="63500">
                    <a:lnL w="12700" cap="flat" cmpd="sng">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lgn="ctr">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fly</a:t>
                      </a:r>
                      <a:endParaRPr sz="2600" u="none" strike="noStrike" cap="none" dirty="0">
                        <a:latin typeface="Verdana"/>
                        <a:ea typeface="Verdana"/>
                        <a:cs typeface="Verdana"/>
                        <a:sym typeface="Verdana"/>
                      </a:endParaRPr>
                    </a:p>
                  </a:txBody>
                  <a:tcPr marL="63500" marR="63500" marT="63500" marB="63500">
                    <a:lnL w="12700" cap="flat" cmpd="sng" algn="ctr">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flew</a:t>
                      </a:r>
                      <a:endParaRPr sz="2600" u="none" strike="noStrike" cap="none" dirty="0">
                        <a:latin typeface="Verdana"/>
                        <a:ea typeface="Verdana"/>
                        <a:cs typeface="Verdana"/>
                        <a:sym typeface="Verdana"/>
                      </a:endParaRPr>
                    </a:p>
                  </a:txBody>
                  <a:tcPr marL="63500" marR="63500" marT="63500" marB="63500">
                    <a:lnL w="12700" cap="flat" cmpd="sng">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I don’t </a:t>
                      </a:r>
                      <a:r>
                        <a:rPr lang="en-US" sz="2600" b="1" u="none" strike="noStrike" cap="none" dirty="0">
                          <a:latin typeface="Verdana"/>
                          <a:ea typeface="Verdana"/>
                          <a:cs typeface="Verdana"/>
                          <a:sym typeface="Verdana"/>
                        </a:rPr>
                        <a:t>fly</a:t>
                      </a:r>
                      <a:r>
                        <a:rPr lang="en-US" sz="2600" u="none" strike="noStrike" cap="none" dirty="0">
                          <a:latin typeface="Verdana"/>
                          <a:ea typeface="Verdana"/>
                          <a:cs typeface="Verdana"/>
                          <a:sym typeface="Verdana"/>
                        </a:rPr>
                        <a:t> much now, but last year I often </a:t>
                      </a:r>
                      <a:r>
                        <a:rPr lang="en-US" sz="2600" b="0" i="0" u="none" strike="noStrike" kern="1200" cap="none" dirty="0">
                          <a:solidFill>
                            <a:schemeClr val="accent1"/>
                          </a:solidFill>
                          <a:latin typeface="Verdana"/>
                          <a:ea typeface="Verdana"/>
                          <a:cs typeface="Verdana"/>
                          <a:sym typeface="Verdana"/>
                        </a:rPr>
                        <a:t>__________________________________</a:t>
                      </a:r>
                      <a:r>
                        <a:rPr lang="en-US" sz="2600" b="0" u="none" strike="noStrike" cap="none" dirty="0">
                          <a:solidFill>
                            <a:schemeClr val="accent1"/>
                          </a:solidFill>
                          <a:latin typeface="Verdana"/>
                          <a:ea typeface="Verdana"/>
                          <a:cs typeface="Verdana"/>
                          <a:sym typeface="Verdana"/>
                        </a:rPr>
                        <a:t>.</a:t>
                      </a:r>
                      <a:endParaRPr sz="2600" u="none" strike="noStrike" cap="none" dirty="0">
                        <a:solidFill>
                          <a:schemeClr val="accent1"/>
                        </a:solidFill>
                        <a:latin typeface="Verdana"/>
                        <a:ea typeface="Verdana"/>
                        <a:cs typeface="Verdana"/>
                        <a:sym typeface="Verdana"/>
                      </a:endParaRPr>
                    </a:p>
                  </a:txBody>
                  <a:tcPr marL="63500" marR="63500" marT="63500" marB="63500">
                    <a:lnL w="12700" cap="flat" cmpd="sng" algn="ctr">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lgn="ctr">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709" y="-24245"/>
            <a:ext cx="609600" cy="609600"/>
          </a:xfrm>
          <a:prstGeom prst="rect">
            <a:avLst/>
          </a:prstGeom>
        </p:spPr>
      </p:pic>
    </p:spTree>
    <p:extLst>
      <p:ext uri="{BB962C8B-B14F-4D97-AF65-F5344CB8AC3E}">
        <p14:creationId xmlns:p14="http://schemas.microsoft.com/office/powerpoint/2010/main" val="4093215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8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0"/>
          <p:cNvSpPr txBox="1">
            <a:spLocks noGrp="1"/>
          </p:cNvSpPr>
          <p:nvPr>
            <p:ph type="sldNum" sz="quarter" idx="12"/>
          </p:nvPr>
        </p:nvSpPr>
        <p:spPr>
          <a:xfrm>
            <a:off x="8610600" y="642012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a:p>
        </p:txBody>
      </p:sp>
      <p:graphicFrame>
        <p:nvGraphicFramePr>
          <p:cNvPr id="202" name="Google Shape;202;p10"/>
          <p:cNvGraphicFramePr/>
          <p:nvPr>
            <p:extLst>
              <p:ext uri="{D42A27DB-BD31-4B8C-83A1-F6EECF244321}">
                <p14:modId xmlns:p14="http://schemas.microsoft.com/office/powerpoint/2010/main" val="129128618"/>
              </p:ext>
            </p:extLst>
          </p:nvPr>
        </p:nvGraphicFramePr>
        <p:xfrm>
          <a:off x="457199" y="780895"/>
          <a:ext cx="11277602" cy="5663353"/>
        </p:xfrm>
        <a:graphic>
          <a:graphicData uri="http://schemas.openxmlformats.org/drawingml/2006/table">
            <a:tbl>
              <a:tblPr>
                <a:noFill/>
              </a:tblPr>
              <a:tblGrid>
                <a:gridCol w="673769">
                  <a:extLst>
                    <a:ext uri="{9D8B030D-6E8A-4147-A177-3AD203B41FA5}">
                      <a16:colId xmlns:a16="http://schemas.microsoft.com/office/drawing/2014/main" val="2406175021"/>
                    </a:ext>
                  </a:extLst>
                </a:gridCol>
                <a:gridCol w="1959300">
                  <a:extLst>
                    <a:ext uri="{9D8B030D-6E8A-4147-A177-3AD203B41FA5}">
                      <a16:colId xmlns:a16="http://schemas.microsoft.com/office/drawing/2014/main" val="20000"/>
                    </a:ext>
                  </a:extLst>
                </a:gridCol>
                <a:gridCol w="1822437">
                  <a:extLst>
                    <a:ext uri="{9D8B030D-6E8A-4147-A177-3AD203B41FA5}">
                      <a16:colId xmlns:a16="http://schemas.microsoft.com/office/drawing/2014/main" val="20001"/>
                    </a:ext>
                  </a:extLst>
                </a:gridCol>
                <a:gridCol w="6822096">
                  <a:extLst>
                    <a:ext uri="{9D8B030D-6E8A-4147-A177-3AD203B41FA5}">
                      <a16:colId xmlns:a16="http://schemas.microsoft.com/office/drawing/2014/main" val="20002"/>
                    </a:ext>
                  </a:extLst>
                </a:gridCol>
              </a:tblGrid>
              <a:tr h="651943">
                <a:tc>
                  <a:txBody>
                    <a:bodyPr/>
                    <a:lstStyle/>
                    <a:p>
                      <a:pPr marL="0" marR="0" lvl="0" indent="0" algn="l" rtl="0">
                        <a:lnSpc>
                          <a:spcPct val="100000"/>
                        </a:lnSpc>
                        <a:spcBef>
                          <a:spcPts val="0"/>
                        </a:spcBef>
                        <a:spcAft>
                          <a:spcPts val="0"/>
                        </a:spcAft>
                        <a:buClr>
                          <a:srgbClr val="000000"/>
                        </a:buClr>
                        <a:buSzPts val="2800"/>
                        <a:buFont typeface="Arial"/>
                        <a:buNone/>
                      </a:pPr>
                      <a:endParaRPr sz="2600" u="none" strike="noStrike" cap="none" dirty="0">
                        <a:latin typeface="Verdana"/>
                        <a:ea typeface="Verdana"/>
                        <a:cs typeface="Verdana"/>
                        <a:sym typeface="Verdana"/>
                      </a:endParaRPr>
                    </a:p>
                  </a:txBody>
                  <a:tcPr marL="63500" marR="63500" marT="63500" marB="63500">
                    <a:lnL w="12700" cap="flat" cmpd="sng">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lgn="ctr">
                      <a:solidFill>
                        <a:srgbClr val="C9DAF8"/>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Base </a:t>
                      </a:r>
                      <a:endParaRPr sz="2600" u="none" strike="noStrike" cap="none" dirty="0">
                        <a:latin typeface="Verdana"/>
                        <a:ea typeface="Verdana"/>
                        <a:cs typeface="Verdana"/>
                        <a:sym typeface="Verdana"/>
                      </a:endParaRPr>
                    </a:p>
                  </a:txBody>
                  <a:tcPr marL="63500" marR="63500" marT="63500" marB="63500">
                    <a:lnL w="12700" cap="flat" cmpd="sng" algn="ctr">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Past </a:t>
                      </a:r>
                      <a:endParaRPr sz="2600" u="none" strike="noStrike" cap="none" dirty="0">
                        <a:latin typeface="Verdana"/>
                        <a:ea typeface="Verdana"/>
                        <a:cs typeface="Verdana"/>
                        <a:sym typeface="Verdana"/>
                      </a:endParaRPr>
                    </a:p>
                  </a:txBody>
                  <a:tcPr marL="63500" marR="63500" marT="63500" marB="63500">
                    <a:lnL w="12700" cap="flat" cmpd="sng">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a:ea typeface="Verdana"/>
                          <a:cs typeface="Verdana"/>
                          <a:sym typeface="Verdana"/>
                        </a:rPr>
                        <a:t>Sentence</a:t>
                      </a:r>
                      <a:endParaRPr sz="2600" u="none" strike="noStrike" cap="none">
                        <a:latin typeface="Verdana"/>
                        <a:ea typeface="Verdana"/>
                        <a:cs typeface="Verdana"/>
                        <a:sym typeface="Verdana"/>
                      </a:endParaRPr>
                    </a:p>
                  </a:txBody>
                  <a:tcPr marL="63500" marR="63500" marT="63500" marB="63500">
                    <a:lnL w="12700" cap="flat" cmpd="sng" algn="ctr">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lgn="ctr">
                      <a:solidFill>
                        <a:srgbClr val="C9DAF8"/>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1002282">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6</a:t>
                      </a:r>
                      <a:endParaRPr sz="2600" u="none" strike="noStrike" cap="none" dirty="0">
                        <a:latin typeface="Verdana"/>
                        <a:ea typeface="Verdana"/>
                        <a:cs typeface="Verdana"/>
                        <a:sym typeface="Verdana"/>
                      </a:endParaRPr>
                    </a:p>
                  </a:txBody>
                  <a:tcPr marL="63500" marR="63500" marT="63500" marB="63500">
                    <a:lnL w="12700" cap="flat" cmpd="sng">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lgn="ctr">
                      <a:solidFill>
                        <a:srgbClr val="C9DAF8"/>
                      </a:solidFill>
                      <a:prstDash val="solid"/>
                      <a:round/>
                      <a:headEnd type="none" w="sm" len="sm"/>
                      <a:tailEnd type="none" w="sm" len="sm"/>
                    </a:lnT>
                    <a:lnB w="12700" cap="flat" cmpd="sng" algn="ctr">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forget</a:t>
                      </a:r>
                      <a:endParaRPr sz="2600" u="none" strike="noStrike" cap="none" dirty="0">
                        <a:latin typeface="Verdana"/>
                        <a:ea typeface="Verdana"/>
                        <a:cs typeface="Verdana"/>
                        <a:sym typeface="Verdana"/>
                      </a:endParaRPr>
                    </a:p>
                  </a:txBody>
                  <a:tcPr marL="63500" marR="63500" marT="63500" marB="63500">
                    <a:lnL w="12700" cap="flat" cmpd="sng" algn="ctr">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forgot</a:t>
                      </a:r>
                      <a:endParaRPr sz="2600" u="none" strike="noStrike" cap="none" dirty="0">
                        <a:latin typeface="Verdana"/>
                        <a:ea typeface="Verdana"/>
                        <a:cs typeface="Verdana"/>
                        <a:sym typeface="Verdana"/>
                      </a:endParaRPr>
                    </a:p>
                  </a:txBody>
                  <a:tcPr marL="63500" marR="63500" marT="63500" marB="63500">
                    <a:lnL w="12700" cap="flat" cmpd="sng">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I </a:t>
                      </a:r>
                      <a:r>
                        <a:rPr lang="en-US" sz="2600" b="0" u="none" strike="noStrike" cap="none" dirty="0">
                          <a:latin typeface="Verdana"/>
                          <a:ea typeface="Verdana"/>
                          <a:cs typeface="Verdana"/>
                          <a:sym typeface="Verdana"/>
                        </a:rPr>
                        <a:t>forgot</a:t>
                      </a:r>
                      <a:r>
                        <a:rPr lang="en-US" sz="2600" u="none" strike="noStrike" cap="none" dirty="0">
                          <a:latin typeface="Verdana"/>
                          <a:ea typeface="Verdana"/>
                          <a:cs typeface="Verdana"/>
                          <a:sym typeface="Verdana"/>
                        </a:rPr>
                        <a:t> to do my homework, but I didn’t </a:t>
                      </a:r>
                      <a:r>
                        <a:rPr lang="en-US" sz="2600" u="none" strike="noStrike" cap="none" dirty="0">
                          <a:solidFill>
                            <a:schemeClr val="accent5"/>
                          </a:solidFill>
                          <a:latin typeface="Verdana"/>
                          <a:ea typeface="Verdana"/>
                          <a:cs typeface="Verdana"/>
                          <a:sym typeface="Verdana"/>
                        </a:rPr>
                        <a:t>________________________.</a:t>
                      </a:r>
                      <a:endParaRPr sz="2600" u="none" strike="noStrike" cap="none" dirty="0">
                        <a:solidFill>
                          <a:schemeClr val="accent5"/>
                        </a:solidFill>
                        <a:latin typeface="Verdana"/>
                        <a:ea typeface="Verdana"/>
                        <a:cs typeface="Verdana"/>
                        <a:sym typeface="Verdana"/>
                      </a:endParaRPr>
                    </a:p>
                  </a:txBody>
                  <a:tcPr marL="63500" marR="63500" marT="63500" marB="63500">
                    <a:lnL w="12700" cap="flat" cmpd="sng" algn="ctr">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lgn="ctr">
                      <a:solidFill>
                        <a:srgbClr val="C9DAF8"/>
                      </a:solidFill>
                      <a:prstDash val="solid"/>
                      <a:round/>
                      <a:headEnd type="none" w="sm" len="sm"/>
                      <a:tailEnd type="none" w="sm" len="sm"/>
                    </a:lnT>
                    <a:lnB w="12700" cap="flat" cmpd="sng" algn="ctr">
                      <a:solidFill>
                        <a:srgbClr val="C9DAF8"/>
                      </a:solidFill>
                      <a:prstDash val="solid"/>
                      <a:round/>
                      <a:headEnd type="none" w="sm" len="sm"/>
                      <a:tailEnd type="none" w="sm" len="sm"/>
                    </a:lnB>
                  </a:tcPr>
                </a:tc>
                <a:extLst>
                  <a:ext uri="{0D108BD9-81ED-4DB2-BD59-A6C34878D82A}">
                    <a16:rowId xmlns:a16="http://schemas.microsoft.com/office/drawing/2014/main" val="10001"/>
                  </a:ext>
                </a:extLst>
              </a:tr>
              <a:tr h="1002282">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7</a:t>
                      </a:r>
                      <a:endParaRPr sz="2600" u="none" strike="noStrike" cap="none" dirty="0">
                        <a:latin typeface="Verdana"/>
                        <a:ea typeface="Verdana"/>
                        <a:cs typeface="Verdana"/>
                        <a:sym typeface="Verdana"/>
                      </a:endParaRPr>
                    </a:p>
                  </a:txBody>
                  <a:tcPr marL="63500" marR="63500" marT="63500" marB="63500">
                    <a:lnL w="12700" cap="flat" cmpd="sng">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lgn="ctr">
                      <a:solidFill>
                        <a:srgbClr val="C9DAF8"/>
                      </a:solidFill>
                      <a:prstDash val="solid"/>
                      <a:round/>
                      <a:headEnd type="none" w="sm" len="sm"/>
                      <a:tailEnd type="none" w="sm" len="sm"/>
                    </a:lnT>
                    <a:lnB w="12700" cap="flat" cmpd="sng" algn="ctr">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a:ea typeface="Verdana"/>
                          <a:cs typeface="Verdana"/>
                          <a:sym typeface="Verdana"/>
                        </a:rPr>
                        <a:t>get</a:t>
                      </a:r>
                      <a:endParaRPr sz="2600" u="none" strike="noStrike" cap="none">
                        <a:latin typeface="Verdana"/>
                        <a:ea typeface="Verdana"/>
                        <a:cs typeface="Verdana"/>
                        <a:sym typeface="Verdana"/>
                      </a:endParaRPr>
                    </a:p>
                  </a:txBody>
                  <a:tcPr marL="63500" marR="63500" marT="63500" marB="63500">
                    <a:lnL w="12700" cap="flat" cmpd="sng" algn="ctr">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a:ea typeface="Verdana"/>
                          <a:cs typeface="Verdana"/>
                          <a:sym typeface="Verdana"/>
                        </a:rPr>
                        <a:t>got</a:t>
                      </a:r>
                      <a:endParaRPr sz="2600" u="none" strike="noStrike" cap="none">
                        <a:latin typeface="Verdana"/>
                        <a:ea typeface="Verdana"/>
                        <a:cs typeface="Verdana"/>
                        <a:sym typeface="Verdana"/>
                      </a:endParaRPr>
                    </a:p>
                  </a:txBody>
                  <a:tcPr marL="63500" marR="63500" marT="63500" marB="63500">
                    <a:lnL w="12700" cap="flat" cmpd="sng">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I rarely get new glasses, but I </a:t>
                      </a:r>
                      <a:r>
                        <a:rPr lang="en-US" sz="2600" b="0" i="0" u="none" strike="noStrike" kern="1200" cap="none" dirty="0">
                          <a:solidFill>
                            <a:schemeClr val="accent5"/>
                          </a:solidFill>
                          <a:latin typeface="Verdana"/>
                          <a:ea typeface="Verdana"/>
                          <a:cs typeface="Verdana"/>
                          <a:sym typeface="Verdana"/>
                        </a:rPr>
                        <a:t>_____________________________</a:t>
                      </a:r>
                      <a:r>
                        <a:rPr lang="en-US" sz="2600" u="none" strike="noStrike" cap="none" dirty="0">
                          <a:solidFill>
                            <a:schemeClr val="accent5"/>
                          </a:solidFill>
                          <a:latin typeface="Verdana"/>
                          <a:ea typeface="Verdana"/>
                          <a:cs typeface="Verdana"/>
                          <a:sym typeface="Verdana"/>
                        </a:rPr>
                        <a:t>.</a:t>
                      </a:r>
                      <a:endParaRPr sz="2600" u="none" strike="noStrike" cap="none" dirty="0">
                        <a:solidFill>
                          <a:schemeClr val="accent5"/>
                        </a:solidFill>
                        <a:latin typeface="Verdana"/>
                        <a:ea typeface="Verdana"/>
                        <a:cs typeface="Verdana"/>
                        <a:sym typeface="Verdana"/>
                      </a:endParaRPr>
                    </a:p>
                  </a:txBody>
                  <a:tcPr marL="63500" marR="63500" marT="63500" marB="63500">
                    <a:lnL w="12700" cap="flat" cmpd="sng" algn="ctr">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lgn="ctr">
                      <a:solidFill>
                        <a:srgbClr val="C9DAF8"/>
                      </a:solidFill>
                      <a:prstDash val="solid"/>
                      <a:round/>
                      <a:headEnd type="none" w="sm" len="sm"/>
                      <a:tailEnd type="none" w="sm" len="sm"/>
                    </a:lnT>
                    <a:lnB w="12700" cap="flat" cmpd="sng" algn="ctr">
                      <a:solidFill>
                        <a:srgbClr val="C9DAF8"/>
                      </a:solidFill>
                      <a:prstDash val="solid"/>
                      <a:round/>
                      <a:headEnd type="none" w="sm" len="sm"/>
                      <a:tailEnd type="none" w="sm" len="sm"/>
                    </a:lnB>
                  </a:tcPr>
                </a:tc>
                <a:extLst>
                  <a:ext uri="{0D108BD9-81ED-4DB2-BD59-A6C34878D82A}">
                    <a16:rowId xmlns:a16="http://schemas.microsoft.com/office/drawing/2014/main" val="10002"/>
                  </a:ext>
                </a:extLst>
              </a:tr>
              <a:tr h="1002282">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8</a:t>
                      </a:r>
                      <a:endParaRPr sz="2600" u="none" strike="noStrike" cap="none" dirty="0">
                        <a:latin typeface="Verdana"/>
                        <a:ea typeface="Verdana"/>
                        <a:cs typeface="Verdana"/>
                        <a:sym typeface="Verdana"/>
                      </a:endParaRPr>
                    </a:p>
                  </a:txBody>
                  <a:tcPr marL="63500" marR="63500" marT="63500" marB="63500">
                    <a:lnL w="12700" cap="flat" cmpd="sng">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lgn="ctr">
                      <a:solidFill>
                        <a:srgbClr val="C9DAF8"/>
                      </a:solidFill>
                      <a:prstDash val="solid"/>
                      <a:round/>
                      <a:headEnd type="none" w="sm" len="sm"/>
                      <a:tailEnd type="none" w="sm" len="sm"/>
                    </a:lnT>
                    <a:lnB w="12700" cap="flat" cmpd="sng" algn="ctr">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a:ea typeface="Verdana"/>
                          <a:cs typeface="Verdana"/>
                          <a:sym typeface="Verdana"/>
                        </a:rPr>
                        <a:t>give</a:t>
                      </a:r>
                      <a:endParaRPr sz="2600" u="none" strike="noStrike" cap="none">
                        <a:latin typeface="Verdana"/>
                        <a:ea typeface="Verdana"/>
                        <a:cs typeface="Verdana"/>
                        <a:sym typeface="Verdana"/>
                      </a:endParaRPr>
                    </a:p>
                  </a:txBody>
                  <a:tcPr marL="63500" marR="63500" marT="63500" marB="63500">
                    <a:lnL w="12700" cap="flat" cmpd="sng" algn="ctr">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a:ea typeface="Verdana"/>
                          <a:cs typeface="Verdana"/>
                          <a:sym typeface="Verdana"/>
                        </a:rPr>
                        <a:t>gave</a:t>
                      </a:r>
                      <a:endParaRPr sz="2600" u="none" strike="noStrike" cap="none">
                        <a:latin typeface="Verdana"/>
                        <a:ea typeface="Verdana"/>
                        <a:cs typeface="Verdana"/>
                        <a:sym typeface="Verdana"/>
                      </a:endParaRPr>
                    </a:p>
                  </a:txBody>
                  <a:tcPr marL="63500" marR="63500" marT="63500" marB="63500">
                    <a:lnL w="12700" cap="flat" cmpd="sng">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She gave me a gift yesterday so I will</a:t>
                      </a:r>
                    </a:p>
                    <a:p>
                      <a:pPr marL="0" marR="0" lvl="0" indent="0" algn="l" rtl="0">
                        <a:lnSpc>
                          <a:spcPct val="100000"/>
                        </a:lnSpc>
                        <a:spcBef>
                          <a:spcPts val="0"/>
                        </a:spcBef>
                        <a:spcAft>
                          <a:spcPts val="0"/>
                        </a:spcAft>
                        <a:buClr>
                          <a:srgbClr val="000000"/>
                        </a:buClr>
                        <a:buSzPts val="2800"/>
                        <a:buFont typeface="Arial"/>
                        <a:buNone/>
                      </a:pPr>
                      <a:r>
                        <a:rPr lang="en-US" sz="2600" b="0" i="0" u="none" strike="noStrike" kern="1200" cap="none" dirty="0">
                          <a:solidFill>
                            <a:schemeClr val="accent5"/>
                          </a:solidFill>
                          <a:latin typeface="Verdana"/>
                          <a:ea typeface="Verdana"/>
                          <a:cs typeface="Verdana"/>
                          <a:sym typeface="Verdana"/>
                        </a:rPr>
                        <a:t>_____________________________</a:t>
                      </a:r>
                      <a:r>
                        <a:rPr lang="en-US" sz="2600" u="none" strike="noStrike" cap="none" dirty="0">
                          <a:solidFill>
                            <a:schemeClr val="accent5"/>
                          </a:solidFill>
                          <a:latin typeface="Verdana"/>
                          <a:ea typeface="Verdana"/>
                          <a:cs typeface="Verdana"/>
                          <a:sym typeface="Verdana"/>
                        </a:rPr>
                        <a:t>.</a:t>
                      </a:r>
                      <a:endParaRPr sz="2600" u="none" strike="noStrike" cap="none" dirty="0">
                        <a:solidFill>
                          <a:schemeClr val="accent5"/>
                        </a:solidFill>
                        <a:latin typeface="Verdana"/>
                        <a:ea typeface="Verdana"/>
                        <a:cs typeface="Verdana"/>
                        <a:sym typeface="Verdana"/>
                      </a:endParaRPr>
                    </a:p>
                  </a:txBody>
                  <a:tcPr marL="63500" marR="63500" marT="63500" marB="63500">
                    <a:lnL w="12700" cap="flat" cmpd="sng" algn="ctr">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lgn="ctr">
                      <a:solidFill>
                        <a:srgbClr val="C9DAF8"/>
                      </a:solidFill>
                      <a:prstDash val="solid"/>
                      <a:round/>
                      <a:headEnd type="none" w="sm" len="sm"/>
                      <a:tailEnd type="none" w="sm" len="sm"/>
                    </a:lnT>
                    <a:lnB w="12700" cap="flat" cmpd="sng" algn="ctr">
                      <a:solidFill>
                        <a:srgbClr val="C9DAF8"/>
                      </a:solidFill>
                      <a:prstDash val="solid"/>
                      <a:round/>
                      <a:headEnd type="none" w="sm" len="sm"/>
                      <a:tailEnd type="none" w="sm" len="sm"/>
                    </a:lnB>
                  </a:tcPr>
                </a:tc>
                <a:extLst>
                  <a:ext uri="{0D108BD9-81ED-4DB2-BD59-A6C34878D82A}">
                    <a16:rowId xmlns:a16="http://schemas.microsoft.com/office/drawing/2014/main" val="10003"/>
                  </a:ext>
                </a:extLst>
              </a:tr>
              <a:tr h="1002282">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9</a:t>
                      </a:r>
                      <a:endParaRPr sz="2600" u="none" strike="noStrike" cap="none" dirty="0">
                        <a:latin typeface="Verdana"/>
                        <a:ea typeface="Verdana"/>
                        <a:cs typeface="Verdana"/>
                        <a:sym typeface="Verdana"/>
                      </a:endParaRPr>
                    </a:p>
                  </a:txBody>
                  <a:tcPr marL="63500" marR="63500" marT="63500" marB="63500">
                    <a:lnL w="12700" cap="flat" cmpd="sng">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lgn="ctr">
                      <a:solidFill>
                        <a:srgbClr val="C9DAF8"/>
                      </a:solidFill>
                      <a:prstDash val="solid"/>
                      <a:round/>
                      <a:headEnd type="none" w="sm" len="sm"/>
                      <a:tailEnd type="none" w="sm" len="sm"/>
                    </a:lnT>
                    <a:lnB w="12700" cap="flat" cmpd="sng" algn="ctr">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a:ea typeface="Verdana"/>
                          <a:cs typeface="Verdana"/>
                          <a:sym typeface="Verdana"/>
                        </a:rPr>
                        <a:t>go</a:t>
                      </a:r>
                      <a:endParaRPr sz="2600" u="none" strike="noStrike" cap="none">
                        <a:latin typeface="Verdana"/>
                        <a:ea typeface="Verdana"/>
                        <a:cs typeface="Verdana"/>
                        <a:sym typeface="Verdana"/>
                      </a:endParaRPr>
                    </a:p>
                  </a:txBody>
                  <a:tcPr marL="63500" marR="63500" marT="63500" marB="63500">
                    <a:lnL w="12700" cap="flat" cmpd="sng" algn="ctr">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a:ea typeface="Verdana"/>
                          <a:cs typeface="Verdana"/>
                          <a:sym typeface="Verdana"/>
                        </a:rPr>
                        <a:t>went</a:t>
                      </a:r>
                      <a:endParaRPr sz="2600" u="none" strike="noStrike" cap="none">
                        <a:latin typeface="Verdana"/>
                        <a:ea typeface="Verdana"/>
                        <a:cs typeface="Verdana"/>
                        <a:sym typeface="Verdana"/>
                      </a:endParaRPr>
                    </a:p>
                  </a:txBody>
                  <a:tcPr marL="63500" marR="63500" marT="63500" marB="63500">
                    <a:lnL w="12700" cap="flat" cmpd="sng">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We didn’t go to the mall but </a:t>
                      </a:r>
                      <a:r>
                        <a:rPr lang="en-US" sz="2600" b="0" i="0" u="none" strike="noStrike" kern="1200" cap="none" dirty="0">
                          <a:solidFill>
                            <a:schemeClr val="accent5"/>
                          </a:solidFill>
                          <a:latin typeface="Verdana"/>
                          <a:ea typeface="Verdana"/>
                          <a:cs typeface="Verdana"/>
                          <a:sym typeface="Verdana"/>
                        </a:rPr>
                        <a:t>_____________________________</a:t>
                      </a:r>
                      <a:r>
                        <a:rPr lang="en-US" sz="2600" u="none" strike="noStrike" cap="none" dirty="0">
                          <a:solidFill>
                            <a:schemeClr val="accent5"/>
                          </a:solidFill>
                          <a:latin typeface="Verdana"/>
                          <a:ea typeface="Verdana"/>
                          <a:cs typeface="Verdana"/>
                          <a:sym typeface="Verdana"/>
                        </a:rPr>
                        <a:t>.</a:t>
                      </a:r>
                      <a:endParaRPr sz="2600" u="none" strike="noStrike" cap="none" dirty="0">
                        <a:solidFill>
                          <a:schemeClr val="accent5"/>
                        </a:solidFill>
                        <a:latin typeface="Verdana"/>
                        <a:ea typeface="Verdana"/>
                        <a:cs typeface="Verdana"/>
                        <a:sym typeface="Verdana"/>
                      </a:endParaRPr>
                    </a:p>
                  </a:txBody>
                  <a:tcPr marL="63500" marR="63500" marT="63500" marB="63500">
                    <a:lnL w="12700" cap="flat" cmpd="sng" algn="ctr">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lgn="ctr">
                      <a:solidFill>
                        <a:srgbClr val="C9DAF8"/>
                      </a:solidFill>
                      <a:prstDash val="solid"/>
                      <a:round/>
                      <a:headEnd type="none" w="sm" len="sm"/>
                      <a:tailEnd type="none" w="sm" len="sm"/>
                    </a:lnT>
                    <a:lnB w="12700" cap="flat" cmpd="sng" algn="ctr">
                      <a:solidFill>
                        <a:srgbClr val="C9DAF8"/>
                      </a:solidFill>
                      <a:prstDash val="solid"/>
                      <a:round/>
                      <a:headEnd type="none" w="sm" len="sm"/>
                      <a:tailEnd type="none" w="sm" len="sm"/>
                    </a:lnB>
                  </a:tcPr>
                </a:tc>
                <a:extLst>
                  <a:ext uri="{0D108BD9-81ED-4DB2-BD59-A6C34878D82A}">
                    <a16:rowId xmlns:a16="http://schemas.microsoft.com/office/drawing/2014/main" val="10004"/>
                  </a:ext>
                </a:extLst>
              </a:tr>
              <a:tr h="1002282">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10</a:t>
                      </a:r>
                      <a:endParaRPr sz="2600" u="none" strike="noStrike" cap="none" dirty="0">
                        <a:latin typeface="Verdana"/>
                        <a:ea typeface="Verdana"/>
                        <a:cs typeface="Verdana"/>
                        <a:sym typeface="Verdana"/>
                      </a:endParaRPr>
                    </a:p>
                  </a:txBody>
                  <a:tcPr marL="63500" marR="63500" marT="63500" marB="63500">
                    <a:lnL w="12700" cap="flat" cmpd="sng">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lgn="ctr">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have</a:t>
                      </a:r>
                      <a:endParaRPr sz="2600" u="none" strike="noStrike" cap="none" dirty="0">
                        <a:latin typeface="Verdana"/>
                        <a:ea typeface="Verdana"/>
                        <a:cs typeface="Verdana"/>
                        <a:sym typeface="Verdana"/>
                      </a:endParaRPr>
                    </a:p>
                  </a:txBody>
                  <a:tcPr marL="63500" marR="63500" marT="63500" marB="63500">
                    <a:lnL w="12700" cap="flat" cmpd="sng" algn="ctr">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had</a:t>
                      </a:r>
                      <a:endParaRPr sz="2600" u="none" strike="noStrike" cap="none" dirty="0">
                        <a:latin typeface="Verdana"/>
                        <a:ea typeface="Verdana"/>
                        <a:cs typeface="Verdana"/>
                        <a:sym typeface="Verdana"/>
                      </a:endParaRPr>
                    </a:p>
                  </a:txBody>
                  <a:tcPr marL="63500" marR="63500" marT="63500" marB="63500">
                    <a:lnL w="12700" cap="flat" cmpd="sng">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I had an appointment so I didn’t </a:t>
                      </a:r>
                      <a:r>
                        <a:rPr lang="en-US" sz="2600" b="0" i="0" u="none" strike="noStrike" kern="1200" cap="none" dirty="0">
                          <a:solidFill>
                            <a:schemeClr val="accent5"/>
                          </a:solidFill>
                          <a:latin typeface="Verdana"/>
                          <a:ea typeface="Verdana"/>
                          <a:cs typeface="Verdana"/>
                          <a:sym typeface="Verdana"/>
                        </a:rPr>
                        <a:t>_____________________________</a:t>
                      </a:r>
                      <a:r>
                        <a:rPr lang="en-US" sz="2600" u="none" strike="noStrike" cap="none" dirty="0">
                          <a:solidFill>
                            <a:schemeClr val="accent5"/>
                          </a:solidFill>
                          <a:latin typeface="Verdana"/>
                          <a:ea typeface="Verdana"/>
                          <a:cs typeface="Verdana"/>
                          <a:sym typeface="Verdana"/>
                        </a:rPr>
                        <a:t>.</a:t>
                      </a:r>
                      <a:endParaRPr sz="2600" u="none" strike="noStrike" cap="none" dirty="0">
                        <a:solidFill>
                          <a:schemeClr val="accent5"/>
                        </a:solidFill>
                        <a:latin typeface="Verdana"/>
                        <a:ea typeface="Verdana"/>
                        <a:cs typeface="Verdana"/>
                        <a:sym typeface="Verdana"/>
                      </a:endParaRPr>
                    </a:p>
                  </a:txBody>
                  <a:tcPr marL="63500" marR="63500" marT="63500" marB="63500">
                    <a:lnL w="12700" cap="flat" cmpd="sng" algn="ctr">
                      <a:solidFill>
                        <a:srgbClr val="C9DAF8"/>
                      </a:solidFill>
                      <a:prstDash val="solid"/>
                      <a:round/>
                      <a:headEnd type="none" w="sm" len="sm"/>
                      <a:tailEnd type="none" w="sm" len="sm"/>
                    </a:lnL>
                    <a:lnR w="12700" cap="flat" cmpd="sng">
                      <a:solidFill>
                        <a:srgbClr val="C9DAF8"/>
                      </a:solidFill>
                      <a:prstDash val="solid"/>
                      <a:round/>
                      <a:headEnd type="none" w="sm" len="sm"/>
                      <a:tailEnd type="none" w="sm" len="sm"/>
                    </a:lnR>
                    <a:lnT w="12700" cap="flat" cmpd="sng" algn="ctr">
                      <a:solidFill>
                        <a:srgbClr val="C9DAF8"/>
                      </a:solidFill>
                      <a:prstDash val="solid"/>
                      <a:round/>
                      <a:headEnd type="none" w="sm" len="sm"/>
                      <a:tailEnd type="none" w="sm" len="sm"/>
                    </a:lnT>
                    <a:lnB w="12700" cap="flat" cmpd="sng">
                      <a:solidFill>
                        <a:srgbClr val="C9DAF8"/>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03" name="Google Shape;203;p10"/>
          <p:cNvSpPr txBox="1"/>
          <p:nvPr/>
        </p:nvSpPr>
        <p:spPr>
          <a:xfrm>
            <a:off x="838200" y="6444250"/>
            <a:ext cx="4114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888888"/>
                </a:solidFill>
                <a:latin typeface="Verdana"/>
                <a:ea typeface="Verdana"/>
                <a:cs typeface="Verdana"/>
                <a:sym typeface="Verdana"/>
              </a:rPr>
              <a:t>©2020-2024 Light of the World Learning</a:t>
            </a: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2" name="Google Shape;191;p9">
            <a:extLst>
              <a:ext uri="{FF2B5EF4-FFF2-40B4-BE49-F238E27FC236}">
                <a16:creationId xmlns:a16="http://schemas.microsoft.com/office/drawing/2014/main" id="{0CB3D30A-76B5-B8B3-2E44-A67CBB9B8CAD}"/>
              </a:ext>
            </a:extLst>
          </p:cNvPr>
          <p:cNvSpPr txBox="1"/>
          <p:nvPr/>
        </p:nvSpPr>
        <p:spPr>
          <a:xfrm>
            <a:off x="457199" y="78498"/>
            <a:ext cx="11578974"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Complete the sentences with irregular verbs.</a:t>
            </a:r>
            <a:endParaRPr sz="3200" b="1" i="0" u="none" strike="noStrike" cap="none" dirty="0">
              <a:solidFill>
                <a:srgbClr val="000000"/>
              </a:solidFill>
              <a:latin typeface="Verdana"/>
              <a:ea typeface="Verdana"/>
              <a:cs typeface="Verdana"/>
              <a:sym typeface="Verdana"/>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extLst>
      <p:ext uri="{BB962C8B-B14F-4D97-AF65-F5344CB8AC3E}">
        <p14:creationId xmlns:p14="http://schemas.microsoft.com/office/powerpoint/2010/main" val="25727434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02"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8"/>
          <p:cNvSpPr txBox="1"/>
          <p:nvPr/>
        </p:nvSpPr>
        <p:spPr>
          <a:xfrm>
            <a:off x="724912" y="-53660"/>
            <a:ext cx="12072135" cy="769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Reflexive pronouns show the subject did and received the action.</a:t>
            </a:r>
            <a:endParaRPr sz="3200" b="1" i="0" u="none" strike="noStrike" cap="none" dirty="0">
              <a:solidFill>
                <a:srgbClr val="000000"/>
              </a:solidFill>
              <a:latin typeface="Verdana"/>
              <a:ea typeface="Verdana"/>
              <a:cs typeface="Verdana"/>
              <a:sym typeface="Verdana"/>
            </a:endParaRPr>
          </a:p>
        </p:txBody>
      </p:sp>
      <p:sp>
        <p:nvSpPr>
          <p:cNvPr id="330" name="Google Shape;330;p8"/>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dirty="0"/>
          </a:p>
        </p:txBody>
      </p:sp>
      <p:graphicFrame>
        <p:nvGraphicFramePr>
          <p:cNvPr id="331" name="Google Shape;331;p8"/>
          <p:cNvGraphicFramePr/>
          <p:nvPr>
            <p:extLst>
              <p:ext uri="{D42A27DB-BD31-4B8C-83A1-F6EECF244321}">
                <p14:modId xmlns:p14="http://schemas.microsoft.com/office/powerpoint/2010/main" val="2119025704"/>
              </p:ext>
            </p:extLst>
          </p:nvPr>
        </p:nvGraphicFramePr>
        <p:xfrm>
          <a:off x="399622" y="960800"/>
          <a:ext cx="11392755" cy="5760675"/>
        </p:xfrm>
        <a:graphic>
          <a:graphicData uri="http://schemas.openxmlformats.org/drawingml/2006/table">
            <a:tbl>
              <a:tblPr>
                <a:noFill/>
              </a:tblPr>
              <a:tblGrid>
                <a:gridCol w="463454">
                  <a:extLst>
                    <a:ext uri="{9D8B030D-6E8A-4147-A177-3AD203B41FA5}">
                      <a16:colId xmlns:a16="http://schemas.microsoft.com/office/drawing/2014/main" val="1869264672"/>
                    </a:ext>
                  </a:extLst>
                </a:gridCol>
                <a:gridCol w="463454">
                  <a:extLst>
                    <a:ext uri="{9D8B030D-6E8A-4147-A177-3AD203B41FA5}">
                      <a16:colId xmlns:a16="http://schemas.microsoft.com/office/drawing/2014/main" val="571026023"/>
                    </a:ext>
                  </a:extLst>
                </a:gridCol>
                <a:gridCol w="3940751">
                  <a:extLst>
                    <a:ext uri="{9D8B030D-6E8A-4147-A177-3AD203B41FA5}">
                      <a16:colId xmlns:a16="http://schemas.microsoft.com/office/drawing/2014/main" val="20000"/>
                    </a:ext>
                  </a:extLst>
                </a:gridCol>
                <a:gridCol w="3091855">
                  <a:extLst>
                    <a:ext uri="{9D8B030D-6E8A-4147-A177-3AD203B41FA5}">
                      <a16:colId xmlns:a16="http://schemas.microsoft.com/office/drawing/2014/main" val="20001"/>
                    </a:ext>
                  </a:extLst>
                </a:gridCol>
                <a:gridCol w="3433241">
                  <a:extLst>
                    <a:ext uri="{9D8B030D-6E8A-4147-A177-3AD203B41FA5}">
                      <a16:colId xmlns:a16="http://schemas.microsoft.com/office/drawing/2014/main" val="20002"/>
                    </a:ext>
                  </a:extLst>
                </a:gridCol>
              </a:tblGrid>
              <a:tr h="640075">
                <a:tc gridSpan="3">
                  <a:txBody>
                    <a:bodyPr/>
                    <a:lstStyle/>
                    <a:p>
                      <a:pPr marL="0" marR="0" lvl="0" indent="0" algn="ctr"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Subject Pronoun</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BF9"/>
                    </a:solidFill>
                  </a:tcPr>
                </a:tc>
                <a:tc hMerge="1">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FE2F3"/>
                    </a:solidFill>
                  </a:tcPr>
                </a:tc>
                <a:tc hMerge="1">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Subject Pronoun</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Verb</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Reflexive pronoun</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BF9"/>
                    </a:solidFill>
                  </a:tcPr>
                </a:tc>
                <a:extLst>
                  <a:ext uri="{0D108BD9-81ED-4DB2-BD59-A6C34878D82A}">
                    <a16:rowId xmlns:a16="http://schemas.microsoft.com/office/drawing/2014/main" val="10000"/>
                  </a:ext>
                </a:extLst>
              </a:tr>
              <a:tr h="640075">
                <a:tc rowSpan="5">
                  <a:txBody>
                    <a:bodyPr/>
                    <a:lstStyle/>
                    <a:p>
                      <a:pPr marL="0" marR="0" lvl="0" indent="0" algn="ctr"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Singular</a:t>
                      </a:r>
                      <a:endParaRPr sz="2800" u="none" strike="noStrike" cap="none" dirty="0">
                        <a:latin typeface="Verdana"/>
                        <a:ea typeface="Verdana"/>
                        <a:cs typeface="Verdana"/>
                        <a:sym typeface="Verdana"/>
                      </a:endParaRPr>
                    </a:p>
                  </a:txBody>
                  <a:tcPr marL="63500" marR="63500" marT="63500" marB="63500" vert="vert"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1</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I</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hurt</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myself.</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640075">
                <a:tc vMerge="1">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2</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You (singular)</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burned</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r h="640075">
                <a:tc vMerge="1">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3</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cut</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himself.</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3"/>
                  </a:ext>
                </a:extLst>
              </a:tr>
              <a:tr h="640075">
                <a:tc vMerge="1">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4</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She </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drove</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4"/>
                  </a:ext>
                </a:extLst>
              </a:tr>
              <a:tr h="640075">
                <a:tc vMerge="1">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5</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It </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scratched</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5"/>
                  </a:ext>
                </a:extLst>
              </a:tr>
              <a:tr h="640075">
                <a:tc rowSpan="3">
                  <a:txBody>
                    <a:bodyPr/>
                    <a:lstStyle/>
                    <a:p>
                      <a:pPr marL="0" marR="0" lvl="0" indent="0" algn="ctr"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Plural</a:t>
                      </a:r>
                      <a:endParaRPr sz="2800" u="none" strike="noStrike" cap="none" dirty="0">
                        <a:latin typeface="Verdana"/>
                        <a:ea typeface="Verdana"/>
                        <a:cs typeface="Verdana"/>
                        <a:sym typeface="Verdana"/>
                      </a:endParaRPr>
                    </a:p>
                  </a:txBody>
                  <a:tcPr marL="63500" marR="63500" marT="63500" marB="63500" vert="vert">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6</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did it</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our</a:t>
                      </a:r>
                      <a:r>
                        <a:rPr lang="en-US" sz="2800" b="1" u="none" strike="noStrike" cap="none" dirty="0">
                          <a:latin typeface="Verdana"/>
                          <a:ea typeface="Verdana"/>
                          <a:cs typeface="Verdana"/>
                          <a:sym typeface="Verdana"/>
                        </a:rPr>
                        <a:t>selves</a:t>
                      </a:r>
                      <a:r>
                        <a:rPr lang="en-US" sz="2800" b="0" i="0" u="none" strike="noStrike" cap="none" dirty="0">
                          <a:solidFill>
                            <a:srgbClr val="000000"/>
                          </a:solidFill>
                          <a:latin typeface="Verdana"/>
                          <a:ea typeface="Verdana"/>
                          <a:cs typeface="Verdana"/>
                          <a:sym typeface="Verdana"/>
                        </a:rPr>
                        <a:t>.</a:t>
                      </a:r>
                      <a:endParaRPr sz="2800" b="0" i="0" u="none" strike="noStrike" cap="none" dirty="0">
                        <a:solidFill>
                          <a:srgbClr val="000000"/>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6"/>
                  </a:ext>
                </a:extLst>
              </a:tr>
              <a:tr h="640075">
                <a:tc vMerge="1">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7</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You (plural)</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wrote it</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7"/>
                  </a:ext>
                </a:extLst>
              </a:tr>
              <a:tr h="640075">
                <a:tc vMerge="1">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8</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helped</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them</a:t>
                      </a:r>
                      <a:r>
                        <a:rPr lang="en-US" sz="2800" b="1" u="none" strike="noStrike" cap="none" dirty="0">
                          <a:latin typeface="Verdana"/>
                          <a:ea typeface="Verdana"/>
                          <a:cs typeface="Verdana"/>
                          <a:sym typeface="Verdana"/>
                        </a:rPr>
                        <a:t>selves</a:t>
                      </a:r>
                      <a:r>
                        <a:rPr lang="en-US" sz="2800" b="0" u="none" strike="noStrike" cap="none" dirty="0">
                          <a:latin typeface="Verdana"/>
                          <a:ea typeface="Verdana"/>
                          <a:cs typeface="Verdana"/>
                          <a:sym typeface="Verdana"/>
                        </a:rPr>
                        <a:t>.</a:t>
                      </a:r>
                      <a:endParaRPr sz="2800" b="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12" y="-53660"/>
            <a:ext cx="609600" cy="609600"/>
          </a:xfrm>
          <a:prstGeom prst="rect">
            <a:avLst/>
          </a:prstGeom>
        </p:spPr>
      </p:pic>
      <p:sp>
        <p:nvSpPr>
          <p:cNvPr id="3" name="Footer Placeholder 2">
            <a:extLst>
              <a:ext uri="{FF2B5EF4-FFF2-40B4-BE49-F238E27FC236}">
                <a16:creationId xmlns:a16="http://schemas.microsoft.com/office/drawing/2014/main" id="{B664BE00-B7A5-3135-629D-D7F77F43F91F}"/>
              </a:ext>
            </a:extLst>
          </p:cNvPr>
          <p:cNvSpPr>
            <a:spLocks noGrp="1"/>
          </p:cNvSpPr>
          <p:nvPr>
            <p:ph type="ftr" sz="quarter" idx="11"/>
          </p:nvPr>
        </p:nvSpPr>
        <p:spPr/>
        <p:txBody>
          <a:bodyPr/>
          <a:lstStyle/>
          <a:p>
            <a:r>
              <a:rPr lang="en-US"/>
              <a:t>©2020-2024 Light of the World Learning</a:t>
            </a:r>
          </a:p>
        </p:txBody>
      </p:sp>
    </p:spTree>
    <p:extLst>
      <p:ext uri="{BB962C8B-B14F-4D97-AF65-F5344CB8AC3E}">
        <p14:creationId xmlns:p14="http://schemas.microsoft.com/office/powerpoint/2010/main" val="10797464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1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ctrTitle"/>
          </p:nvPr>
        </p:nvSpPr>
        <p:spPr>
          <a:xfrm>
            <a:off x="417070" y="-1097808"/>
            <a:ext cx="11358000" cy="2305065"/>
          </a:xfrm>
          <a:prstGeom prst="rect">
            <a:avLst/>
          </a:prstGeom>
        </p:spPr>
        <p:txBody>
          <a:bodyPr spcFirstLastPara="1" vert="horz" wrap="square" lIns="117825" tIns="117825" rIns="117825" bIns="117825" rtlCol="0" anchor="b" anchorCtr="0">
            <a:normAutofit/>
          </a:bodyPr>
          <a:lstStyle/>
          <a:p>
            <a:pPr>
              <a:spcBef>
                <a:spcPts val="0"/>
              </a:spcBef>
            </a:pPr>
            <a:r>
              <a:rPr lang="en" sz="3200" b="1" dirty="0">
                <a:latin typeface="Verdana"/>
                <a:ea typeface="Verdana"/>
                <a:cs typeface="Verdana"/>
                <a:sym typeface="Verdana"/>
              </a:rPr>
              <a:t>Pray, Review, and Preview</a:t>
            </a:r>
            <a:endParaRPr sz="3200" b="1" dirty="0">
              <a:latin typeface="Verdana"/>
              <a:ea typeface="Verdana"/>
              <a:cs typeface="Verdana"/>
              <a:sym typeface="Verdana"/>
            </a:endParaRPr>
          </a:p>
        </p:txBody>
      </p:sp>
      <p:sp>
        <p:nvSpPr>
          <p:cNvPr id="73" name="Google Shape;73;p15"/>
          <p:cNvSpPr txBox="1">
            <a:spLocks noGrp="1"/>
          </p:cNvSpPr>
          <p:nvPr>
            <p:ph type="subTitle" idx="1"/>
          </p:nvPr>
        </p:nvSpPr>
        <p:spPr>
          <a:xfrm>
            <a:off x="417063" y="1943975"/>
            <a:ext cx="5785301" cy="3999625"/>
          </a:xfrm>
          <a:prstGeom prst="rect">
            <a:avLst/>
          </a:prstGeom>
        </p:spPr>
        <p:txBody>
          <a:bodyPr spcFirstLastPara="1" vert="horz" wrap="square" lIns="117825" tIns="117825" rIns="117825" bIns="117825" rtlCol="0" anchor="t" anchorCtr="0">
            <a:normAutofit/>
          </a:bodyPr>
          <a:lstStyle/>
          <a:p>
            <a:pPr algn="l">
              <a:lnSpc>
                <a:spcPct val="115000"/>
              </a:lnSpc>
              <a:spcBef>
                <a:spcPts val="0"/>
              </a:spcBef>
              <a:buClr>
                <a:schemeClr val="dk1"/>
              </a:buClr>
              <a:buSzPts val="1100"/>
            </a:pPr>
            <a:endParaRPr sz="1800" dirty="0">
              <a:solidFill>
                <a:schemeClr val="dk1"/>
              </a:solidFill>
              <a:latin typeface="Verdana"/>
              <a:ea typeface="Verdana"/>
              <a:cs typeface="Verdana"/>
              <a:sym typeface="Verdana"/>
            </a:endParaRPr>
          </a:p>
          <a:p>
            <a:pPr algn="l">
              <a:spcBef>
                <a:spcPts val="0"/>
              </a:spcBef>
            </a:pPr>
            <a:endParaRPr sz="2800" b="1" dirty="0">
              <a:solidFill>
                <a:schemeClr val="dk1"/>
              </a:solidFill>
              <a:latin typeface="Verdana"/>
              <a:ea typeface="Verdana"/>
              <a:cs typeface="Verdana"/>
              <a:sym typeface="Verdana"/>
            </a:endParaRPr>
          </a:p>
        </p:txBody>
      </p:sp>
      <p:sp>
        <p:nvSpPr>
          <p:cNvPr id="74" name="Google Shape;74;p15"/>
          <p:cNvSpPr txBox="1"/>
          <p:nvPr/>
        </p:nvSpPr>
        <p:spPr>
          <a:xfrm>
            <a:off x="417097" y="6236932"/>
            <a:ext cx="5484900" cy="486600"/>
          </a:xfrm>
          <a:prstGeom prst="rect">
            <a:avLst/>
          </a:prstGeom>
          <a:noFill/>
          <a:ln>
            <a:noFill/>
          </a:ln>
        </p:spPr>
        <p:txBody>
          <a:bodyPr spcFirstLastPara="1" wrap="square" lIns="117825" tIns="58900" rIns="117825" bIns="58900" anchor="ctr" anchorCtr="0">
            <a:noAutofit/>
          </a:bodyPr>
          <a:lstStyle/>
          <a:p>
            <a:r>
              <a:rPr lang="en-US" sz="1200" dirty="0">
                <a:solidFill>
                  <a:srgbClr val="888888"/>
                </a:solidFill>
                <a:latin typeface="Verdana"/>
                <a:ea typeface="Verdana"/>
                <a:cs typeface="Verdana"/>
                <a:sym typeface="Verdana"/>
              </a:rPr>
              <a:t>©2020-2024 Light of the World Learning</a:t>
            </a:r>
            <a:endParaRPr sz="1200" dirty="0">
              <a:solidFill>
                <a:srgbClr val="888888"/>
              </a:solidFill>
              <a:latin typeface="Verdana"/>
              <a:ea typeface="Verdana"/>
              <a:cs typeface="Verdana"/>
              <a:sym typeface="Verdana"/>
            </a:endParaRPr>
          </a:p>
        </p:txBody>
      </p:sp>
      <p:sp>
        <p:nvSpPr>
          <p:cNvPr id="5" name="Rectangle 4"/>
          <p:cNvSpPr/>
          <p:nvPr/>
        </p:nvSpPr>
        <p:spPr>
          <a:xfrm>
            <a:off x="417063" y="1438349"/>
            <a:ext cx="5883275" cy="4823565"/>
          </a:xfrm>
          <a:prstGeom prst="rect">
            <a:avLst/>
          </a:prstGeom>
        </p:spPr>
        <p:txBody>
          <a:bodyPr wrap="square">
            <a:spAutoFit/>
          </a:bodyPr>
          <a:lstStyle/>
          <a:p>
            <a:r>
              <a:rPr lang="en-US" sz="2800" b="1" dirty="0">
                <a:solidFill>
                  <a:schemeClr val="accent5"/>
                </a:solidFill>
                <a:latin typeface="Verdana" panose="020B0604030504040204" pitchFamily="34" charset="0"/>
                <a:ea typeface="Verdana" panose="020B0604030504040204" pitchFamily="34" charset="0"/>
              </a:rPr>
              <a:t>Bible Readings:</a:t>
            </a:r>
            <a:r>
              <a:rPr lang="en-US" sz="2800" dirty="0">
                <a:solidFill>
                  <a:schemeClr val="accent5"/>
                </a:solidFill>
                <a:latin typeface="Verdana" panose="020B0604030504040204" pitchFamily="34" charset="0"/>
                <a:ea typeface="Verdana" panose="020B0604030504040204" pitchFamily="34" charset="0"/>
              </a:rPr>
              <a:t> </a:t>
            </a:r>
          </a:p>
          <a:p>
            <a:endParaRPr lang="en-US" sz="2800" dirty="0">
              <a:solidFill>
                <a:schemeClr val="accent5"/>
              </a:solidFill>
              <a:latin typeface="Verdana" panose="020B0604030504040204" pitchFamily="34" charset="0"/>
              <a:ea typeface="Verdana" panose="020B0604030504040204" pitchFamily="34" charset="0"/>
            </a:endParaRPr>
          </a:p>
          <a:p>
            <a:pPr marL="514350" indent="-514350">
              <a:lnSpc>
                <a:spcPct val="114000"/>
              </a:lnSpc>
              <a:buFont typeface="Arial" panose="020B0604020202020204" pitchFamily="34" charset="0"/>
              <a:buChar char="•"/>
            </a:pPr>
            <a:r>
              <a:rPr lang="en-US" sz="2800" dirty="0">
                <a:latin typeface="Verdana"/>
                <a:ea typeface="Verdana"/>
                <a:cs typeface="Verdana"/>
                <a:sym typeface="Verdana"/>
              </a:rPr>
              <a:t>Jesus is Tempted</a:t>
            </a:r>
          </a:p>
          <a:p>
            <a:pPr marL="514350" indent="-514350">
              <a:lnSpc>
                <a:spcPct val="114000"/>
              </a:lnSpc>
              <a:buFont typeface="Arial" panose="020B0604020202020204" pitchFamily="34" charset="0"/>
              <a:buChar char="•"/>
            </a:pPr>
            <a:r>
              <a:rPr lang="en-US" sz="2800" dirty="0">
                <a:solidFill>
                  <a:schemeClr val="dk1"/>
                </a:solidFill>
                <a:latin typeface="Verdana"/>
                <a:ea typeface="Verdana"/>
                <a:cs typeface="Verdana"/>
                <a:sym typeface="Verdana"/>
              </a:rPr>
              <a:t>Jesus Starts His Ministry</a:t>
            </a:r>
            <a:endParaRPr lang="en-US" sz="2800" dirty="0">
              <a:latin typeface="Verdana"/>
              <a:ea typeface="Verdana"/>
              <a:cs typeface="Verdana"/>
            </a:endParaRPr>
          </a:p>
          <a:p>
            <a:pPr marL="514350" indent="-514350">
              <a:lnSpc>
                <a:spcPct val="114000"/>
              </a:lnSpc>
              <a:buFont typeface="Arial" panose="020B0604020202020204" pitchFamily="34" charset="0"/>
              <a:buChar char="•"/>
            </a:pPr>
            <a:r>
              <a:rPr lang="en-US" sz="2800" dirty="0">
                <a:solidFill>
                  <a:schemeClr val="dk1"/>
                </a:solidFill>
                <a:latin typeface="Verdana"/>
                <a:ea typeface="Verdana"/>
                <a:cs typeface="Verdana"/>
                <a:sym typeface="Verdana"/>
              </a:rPr>
              <a:t>The Good Samaritan </a:t>
            </a:r>
          </a:p>
          <a:p>
            <a:pPr marL="514350" indent="-514350">
              <a:lnSpc>
                <a:spcPct val="114000"/>
              </a:lnSpc>
              <a:buFont typeface="Arial" panose="020B0604020202020204" pitchFamily="34" charset="0"/>
              <a:buChar char="•"/>
            </a:pPr>
            <a:r>
              <a:rPr lang="en-US" sz="2800" dirty="0">
                <a:solidFill>
                  <a:schemeClr val="dk1"/>
                </a:solidFill>
                <a:latin typeface="Verdana"/>
                <a:ea typeface="Verdana"/>
                <a:cs typeface="Verdana"/>
                <a:sym typeface="Verdana"/>
              </a:rPr>
              <a:t>The Rich Young Ruler</a:t>
            </a:r>
            <a:endParaRPr lang="en-US" sz="2800" dirty="0">
              <a:latin typeface="Verdana"/>
              <a:ea typeface="Verdana"/>
              <a:cs typeface="Verdana"/>
            </a:endParaRPr>
          </a:p>
          <a:p>
            <a:pPr marL="514350" indent="-514350">
              <a:lnSpc>
                <a:spcPct val="114000"/>
              </a:lnSpc>
              <a:buFont typeface="Arial" panose="020B0604020202020204" pitchFamily="34" charset="0"/>
              <a:buChar char="•"/>
            </a:pPr>
            <a:r>
              <a:rPr lang="en-US" sz="2800" dirty="0">
                <a:solidFill>
                  <a:schemeClr val="dk1"/>
                </a:solidFill>
                <a:latin typeface="Verdana"/>
                <a:ea typeface="Verdana"/>
                <a:cs typeface="Verdana"/>
                <a:sym typeface="Verdana"/>
              </a:rPr>
              <a:t>The Unforgiving Servant</a:t>
            </a:r>
            <a:endParaRPr lang="en-US" sz="2800" dirty="0">
              <a:latin typeface="Verdana"/>
              <a:ea typeface="Verdana"/>
              <a:cs typeface="Verdana"/>
            </a:endParaRPr>
          </a:p>
          <a:p>
            <a:pPr marL="514350" indent="-514350">
              <a:lnSpc>
                <a:spcPct val="114000"/>
              </a:lnSpc>
              <a:buFont typeface="Arial" panose="020B0604020202020204" pitchFamily="34" charset="0"/>
              <a:buChar char="•"/>
            </a:pPr>
            <a:r>
              <a:rPr lang="en-US" sz="2800" dirty="0">
                <a:solidFill>
                  <a:schemeClr val="dk1"/>
                </a:solidFill>
                <a:latin typeface="Verdana"/>
                <a:ea typeface="Verdana"/>
                <a:cs typeface="Verdana"/>
                <a:sym typeface="Verdana"/>
              </a:rPr>
              <a:t>Jesus Feeds 5,000 and</a:t>
            </a:r>
            <a:r>
              <a:rPr lang="en-US" sz="2800" dirty="0">
                <a:solidFill>
                  <a:srgbClr val="0070C0"/>
                </a:solidFill>
                <a:latin typeface="Verdana"/>
                <a:ea typeface="Verdana"/>
                <a:cs typeface="Verdana"/>
                <a:sym typeface="Verdana"/>
              </a:rPr>
              <a:t> </a:t>
            </a:r>
            <a:r>
              <a:rPr lang="en-US" sz="2800" dirty="0">
                <a:solidFill>
                  <a:schemeClr val="dk1"/>
                </a:solidFill>
                <a:latin typeface="Verdana"/>
                <a:ea typeface="Verdana"/>
                <a:cs typeface="Verdana"/>
                <a:sym typeface="Verdana"/>
              </a:rPr>
              <a:t>Walks on Water</a:t>
            </a:r>
            <a:endParaRPr lang="en-US" sz="2800" dirty="0">
              <a:latin typeface="Verdana"/>
              <a:ea typeface="Verdana"/>
              <a:cs typeface="Verdana"/>
            </a:endParaRPr>
          </a:p>
          <a:p>
            <a:endParaRPr lang="en-US" sz="2800" dirty="0">
              <a:solidFill>
                <a:schemeClr val="accent1"/>
              </a:solidFill>
              <a:latin typeface="Verdana" panose="020B0604030504040204" pitchFamily="34" charset="0"/>
              <a:ea typeface="Verdana" panose="020B0604030504040204" pitchFamily="34" charset="0"/>
            </a:endParaRPr>
          </a:p>
        </p:txBody>
      </p:sp>
      <p:sp>
        <p:nvSpPr>
          <p:cNvPr id="6" name="Rectangle 5"/>
          <p:cNvSpPr/>
          <p:nvPr/>
        </p:nvSpPr>
        <p:spPr>
          <a:xfrm>
            <a:off x="6308725" y="1539315"/>
            <a:ext cx="5883275" cy="3747564"/>
          </a:xfrm>
          <a:prstGeom prst="rect">
            <a:avLst/>
          </a:prstGeom>
        </p:spPr>
        <p:txBody>
          <a:bodyPr wrap="square">
            <a:spAutoFit/>
          </a:bodyPr>
          <a:lstStyle/>
          <a:p>
            <a:r>
              <a:rPr lang="en-US" sz="2800" b="1" dirty="0">
                <a:solidFill>
                  <a:schemeClr val="accent5"/>
                </a:solidFill>
                <a:latin typeface="Verdana" panose="020B0604030504040204" pitchFamily="34" charset="0"/>
                <a:ea typeface="Verdana" panose="020B0604030504040204" pitchFamily="34" charset="0"/>
              </a:rPr>
              <a:t>Themes:</a:t>
            </a:r>
            <a:r>
              <a:rPr lang="en-US" sz="2800" dirty="0">
                <a:solidFill>
                  <a:schemeClr val="accent5"/>
                </a:solidFill>
                <a:latin typeface="Verdana" panose="020B0604030504040204" pitchFamily="34" charset="0"/>
                <a:ea typeface="Verdana" panose="020B0604030504040204" pitchFamily="34" charset="0"/>
              </a:rPr>
              <a:t> </a:t>
            </a:r>
          </a:p>
          <a:p>
            <a:endParaRPr lang="en-US" dirty="0">
              <a:solidFill>
                <a:schemeClr val="accent5"/>
              </a:solidFill>
              <a:latin typeface="Verdana" panose="020B0604030504040204" pitchFamily="34" charset="0"/>
              <a:ea typeface="Verdana" panose="020B0604030504040204" pitchFamily="34" charset="0"/>
            </a:endParaRPr>
          </a:p>
          <a:p>
            <a:pPr marL="514350" indent="-514350">
              <a:lnSpc>
                <a:spcPct val="114000"/>
              </a:lnSpc>
              <a:buFont typeface="Arial" panose="020B0604020202020204" pitchFamily="34" charset="0"/>
              <a:buChar char="•"/>
            </a:pPr>
            <a:r>
              <a:rPr lang="en-US" sz="2800" dirty="0">
                <a:solidFill>
                  <a:srgbClr val="000000"/>
                </a:solidFill>
                <a:latin typeface="Verdana"/>
                <a:ea typeface="Verdana"/>
                <a:cs typeface="Verdana"/>
                <a:sym typeface="Verdana"/>
              </a:rPr>
              <a:t>Body Parts and Senses</a:t>
            </a:r>
            <a:endParaRPr lang="en-US" sz="2800" dirty="0">
              <a:latin typeface="Verdana"/>
              <a:ea typeface="Verdana"/>
              <a:cs typeface="Verdana"/>
              <a:sym typeface="Verdana"/>
            </a:endParaRPr>
          </a:p>
          <a:p>
            <a:pPr marL="514350" lvl="0" indent="-514350">
              <a:lnSpc>
                <a:spcPct val="114000"/>
              </a:lnSpc>
              <a:buFont typeface="Arial" panose="020B0604020202020204" pitchFamily="34" charset="0"/>
              <a:buChar char="•"/>
            </a:pPr>
            <a:r>
              <a:rPr lang="en-US" sz="2800" dirty="0">
                <a:solidFill>
                  <a:schemeClr val="dk1"/>
                </a:solidFill>
                <a:latin typeface="Verdana"/>
                <a:ea typeface="Verdana"/>
                <a:cs typeface="Verdana"/>
                <a:sym typeface="Verdana"/>
              </a:rPr>
              <a:t>Healthcare</a:t>
            </a:r>
            <a:endParaRPr lang="en-US" sz="2800" dirty="0">
              <a:latin typeface="Verdana"/>
              <a:ea typeface="Verdana"/>
              <a:cs typeface="Verdana"/>
              <a:sym typeface="Verdana"/>
            </a:endParaRPr>
          </a:p>
          <a:p>
            <a:pPr marL="514350" indent="-514350">
              <a:lnSpc>
                <a:spcPct val="114000"/>
              </a:lnSpc>
              <a:buFont typeface="Arial" panose="020B0604020202020204" pitchFamily="34" charset="0"/>
              <a:buChar char="•"/>
            </a:pPr>
            <a:r>
              <a:rPr lang="en-US" sz="2800" dirty="0">
                <a:solidFill>
                  <a:schemeClr val="dk1"/>
                </a:solidFill>
                <a:latin typeface="Verdana"/>
                <a:ea typeface="Verdana"/>
                <a:cs typeface="Verdana"/>
                <a:sym typeface="Verdana"/>
              </a:rPr>
              <a:t>Appointments </a:t>
            </a:r>
          </a:p>
          <a:p>
            <a:pPr marL="514350" indent="-514350">
              <a:lnSpc>
                <a:spcPct val="114000"/>
              </a:lnSpc>
              <a:buFont typeface="Arial" panose="020B0604020202020204" pitchFamily="34" charset="0"/>
              <a:buChar char="•"/>
            </a:pPr>
            <a:r>
              <a:rPr lang="en-US" sz="2800" dirty="0">
                <a:solidFill>
                  <a:schemeClr val="dk1"/>
                </a:solidFill>
                <a:latin typeface="Verdana"/>
                <a:ea typeface="Verdana"/>
                <a:cs typeface="Verdana"/>
                <a:sym typeface="Verdana"/>
              </a:rPr>
              <a:t>Safety</a:t>
            </a:r>
            <a:endParaRPr lang="en-US" sz="2800" dirty="0">
              <a:latin typeface="Verdana"/>
              <a:ea typeface="Verdana"/>
              <a:sym typeface="Verdana"/>
            </a:endParaRPr>
          </a:p>
          <a:p>
            <a:pPr marL="514350" lvl="0" indent="-514350">
              <a:lnSpc>
                <a:spcPct val="114000"/>
              </a:lnSpc>
              <a:buFont typeface="Arial" panose="020B0604020202020204" pitchFamily="34" charset="0"/>
              <a:buChar char="•"/>
            </a:pPr>
            <a:r>
              <a:rPr lang="en-US" sz="2800" dirty="0">
                <a:solidFill>
                  <a:schemeClr val="dk1"/>
                </a:solidFill>
                <a:latin typeface="Verdana"/>
                <a:ea typeface="Verdana"/>
                <a:cs typeface="Verdana"/>
                <a:sym typeface="Verdana"/>
              </a:rPr>
              <a:t>Food and Drink</a:t>
            </a:r>
          </a:p>
          <a:p>
            <a:pPr marL="514350" lvl="0" indent="-514350">
              <a:lnSpc>
                <a:spcPct val="114000"/>
              </a:lnSpc>
              <a:buFont typeface="Arial" panose="020B0604020202020204" pitchFamily="34" charset="0"/>
              <a:buChar char="•"/>
            </a:pPr>
            <a:r>
              <a:rPr lang="en-US" sz="2800" dirty="0">
                <a:solidFill>
                  <a:schemeClr val="dk1"/>
                </a:solidFill>
                <a:latin typeface="Verdana"/>
                <a:ea typeface="Verdana"/>
                <a:cs typeface="Verdana"/>
                <a:sym typeface="Verdana"/>
              </a:rPr>
              <a:t>Religion and Faith</a:t>
            </a:r>
          </a:p>
        </p:txBody>
      </p:sp>
      <p:sp>
        <p:nvSpPr>
          <p:cNvPr id="3" name="Slide Number Placeholder 2">
            <a:extLst>
              <a:ext uri="{FF2B5EF4-FFF2-40B4-BE49-F238E27FC236}">
                <a16:creationId xmlns:a16="http://schemas.microsoft.com/office/drawing/2014/main" id="{28AB04C5-3CEF-A98F-7706-023181D326B3}"/>
              </a:ext>
            </a:extLst>
          </p:cNvPr>
          <p:cNvSpPr>
            <a:spLocks noGrp="1"/>
          </p:cNvSpPr>
          <p:nvPr>
            <p:ph type="sldNum" sz="quarter" idx="12"/>
          </p:nvPr>
        </p:nvSpPr>
        <p:spPr/>
        <p:txBody>
          <a:bodyPr/>
          <a:lstStyle/>
          <a:p>
            <a:fld id="{AB49AA9F-268F-4E6E-B4FC-F731F030428B}" type="slidenum">
              <a:rPr lang="en-US" smtClean="0"/>
              <a:t>2</a:t>
            </a:fld>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487363" cy="487363"/>
          </a:xfrm>
          <a:prstGeom prst="rect">
            <a:avLst/>
          </a:prstGeom>
        </p:spPr>
      </p:pic>
    </p:spTree>
    <p:extLst>
      <p:ext uri="{BB962C8B-B14F-4D97-AF65-F5344CB8AC3E}">
        <p14:creationId xmlns:p14="http://schemas.microsoft.com/office/powerpoint/2010/main" val="3154169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98"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9"/>
          <p:cNvSpPr txBox="1"/>
          <p:nvPr/>
        </p:nvSpPr>
        <p:spPr>
          <a:xfrm>
            <a:off x="1404256" y="97401"/>
            <a:ext cx="9764486"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Create sentences with irregular verbs.</a:t>
            </a:r>
            <a:endParaRPr sz="3200" b="1" i="0" u="none" strike="noStrike" cap="none" dirty="0">
              <a:solidFill>
                <a:srgbClr val="000000"/>
              </a:solidFill>
              <a:latin typeface="Verdana"/>
              <a:ea typeface="Verdana"/>
              <a:cs typeface="Verdana"/>
              <a:sym typeface="Verdana"/>
            </a:endParaRPr>
          </a:p>
        </p:txBody>
      </p:sp>
      <p:sp>
        <p:nvSpPr>
          <p:cNvPr id="339" name="Google Shape;339;p9"/>
          <p:cNvSpPr txBox="1">
            <a:spLocks noGrp="1"/>
          </p:cNvSpPr>
          <p:nvPr>
            <p:ph type="ftr" sz="quarter" idx="11"/>
          </p:nvPr>
        </p:nvSpPr>
        <p:spPr>
          <a:xfrm>
            <a:off x="458853" y="6443299"/>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©2020-2024 Light of the World Learning</a:t>
            </a:r>
            <a:endParaRPr dirty="0"/>
          </a:p>
        </p:txBody>
      </p:sp>
      <p:sp>
        <p:nvSpPr>
          <p:cNvPr id="340" name="Google Shape;340;p9"/>
          <p:cNvSpPr txBox="1">
            <a:spLocks noGrp="1"/>
          </p:cNvSpPr>
          <p:nvPr>
            <p:ph type="sldNum" sz="quarter" idx="12"/>
          </p:nvPr>
        </p:nvSpPr>
        <p:spPr>
          <a:xfrm>
            <a:off x="8610600" y="64442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dirty="0"/>
          </a:p>
        </p:txBody>
      </p:sp>
      <p:graphicFrame>
        <p:nvGraphicFramePr>
          <p:cNvPr id="341" name="Google Shape;341;p9"/>
          <p:cNvGraphicFramePr/>
          <p:nvPr>
            <p:extLst>
              <p:ext uri="{D42A27DB-BD31-4B8C-83A1-F6EECF244321}">
                <p14:modId xmlns:p14="http://schemas.microsoft.com/office/powerpoint/2010/main" val="532192829"/>
              </p:ext>
            </p:extLst>
          </p:nvPr>
        </p:nvGraphicFramePr>
        <p:xfrm>
          <a:off x="557974" y="1020462"/>
          <a:ext cx="11457050" cy="5268300"/>
        </p:xfrm>
        <a:graphic>
          <a:graphicData uri="http://schemas.openxmlformats.org/drawingml/2006/table">
            <a:tbl>
              <a:tblPr>
                <a:noFill/>
              </a:tblPr>
              <a:tblGrid>
                <a:gridCol w="569300">
                  <a:extLst>
                    <a:ext uri="{9D8B030D-6E8A-4147-A177-3AD203B41FA5}">
                      <a16:colId xmlns:a16="http://schemas.microsoft.com/office/drawing/2014/main" val="20000"/>
                    </a:ext>
                  </a:extLst>
                </a:gridCol>
                <a:gridCol w="1410675">
                  <a:extLst>
                    <a:ext uri="{9D8B030D-6E8A-4147-A177-3AD203B41FA5}">
                      <a16:colId xmlns:a16="http://schemas.microsoft.com/office/drawing/2014/main" val="20001"/>
                    </a:ext>
                  </a:extLst>
                </a:gridCol>
                <a:gridCol w="1632600">
                  <a:extLst>
                    <a:ext uri="{9D8B030D-6E8A-4147-A177-3AD203B41FA5}">
                      <a16:colId xmlns:a16="http://schemas.microsoft.com/office/drawing/2014/main" val="20002"/>
                    </a:ext>
                  </a:extLst>
                </a:gridCol>
                <a:gridCol w="7844475">
                  <a:extLst>
                    <a:ext uri="{9D8B030D-6E8A-4147-A177-3AD203B41FA5}">
                      <a16:colId xmlns:a16="http://schemas.microsoft.com/office/drawing/2014/main" val="20003"/>
                    </a:ext>
                  </a:extLst>
                </a:gridCol>
              </a:tblGrid>
              <a:tr h="878050">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Base</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Past</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Past Simple Tense Sentence</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BF9"/>
                    </a:solidFill>
                  </a:tcPr>
                </a:tc>
                <a:extLst>
                  <a:ext uri="{0D108BD9-81ED-4DB2-BD59-A6C34878D82A}">
                    <a16:rowId xmlns:a16="http://schemas.microsoft.com/office/drawing/2014/main" val="10000"/>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1</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hear </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heard</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I </a:t>
                      </a:r>
                      <a:r>
                        <a:rPr lang="en-US" sz="2800" b="1" u="none" strike="noStrike" cap="none" dirty="0">
                          <a:solidFill>
                            <a:schemeClr val="accent5"/>
                          </a:solidFill>
                          <a:latin typeface="Verdana"/>
                          <a:ea typeface="Verdana"/>
                          <a:cs typeface="Verdana"/>
                          <a:sym typeface="Verdana"/>
                        </a:rPr>
                        <a:t>heard</a:t>
                      </a:r>
                      <a:r>
                        <a:rPr lang="en-US" sz="2800" u="none" strike="noStrike" cap="none" dirty="0">
                          <a:latin typeface="Verdana"/>
                          <a:ea typeface="Verdana"/>
                          <a:cs typeface="Verdana"/>
                          <a:sym typeface="Verdana"/>
                        </a:rPr>
                        <a:t> an ambulance go by last night.</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2</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keep </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kept</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3</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know</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knew</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3"/>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4</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leave</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left</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4"/>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5</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lend</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lent</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611" y="-5212"/>
            <a:ext cx="487363" cy="487363"/>
          </a:xfrm>
          <a:prstGeom prst="rect">
            <a:avLst/>
          </a:prstGeom>
        </p:spPr>
      </p:pic>
    </p:spTree>
    <p:extLst>
      <p:ext uri="{BB962C8B-B14F-4D97-AF65-F5344CB8AC3E}">
        <p14:creationId xmlns:p14="http://schemas.microsoft.com/office/powerpoint/2010/main" val="952934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8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9" name="Google Shape;349;p10"/>
          <p:cNvSpPr txBox="1">
            <a:spLocks noGrp="1"/>
          </p:cNvSpPr>
          <p:nvPr>
            <p:ph type="ftr" sz="quarter" idx="11"/>
          </p:nvPr>
        </p:nvSpPr>
        <p:spPr>
          <a:xfrm>
            <a:off x="458853" y="6443299"/>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©2020-2024 Light of the World Learning</a:t>
            </a:r>
            <a:endParaRPr lang="en-US" dirty="0"/>
          </a:p>
        </p:txBody>
      </p:sp>
      <p:sp>
        <p:nvSpPr>
          <p:cNvPr id="350" name="Google Shape;350;p10"/>
          <p:cNvSpPr txBox="1">
            <a:spLocks noGrp="1"/>
          </p:cNvSpPr>
          <p:nvPr>
            <p:ph type="sldNum" sz="quarter" idx="12"/>
          </p:nvPr>
        </p:nvSpPr>
        <p:spPr>
          <a:xfrm>
            <a:off x="8610600" y="64442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dirty="0"/>
          </a:p>
        </p:txBody>
      </p:sp>
      <p:graphicFrame>
        <p:nvGraphicFramePr>
          <p:cNvPr id="351" name="Google Shape;351;p10"/>
          <p:cNvGraphicFramePr/>
          <p:nvPr>
            <p:extLst>
              <p:ext uri="{D42A27DB-BD31-4B8C-83A1-F6EECF244321}">
                <p14:modId xmlns:p14="http://schemas.microsoft.com/office/powerpoint/2010/main" val="4142412673"/>
              </p:ext>
            </p:extLst>
          </p:nvPr>
        </p:nvGraphicFramePr>
        <p:xfrm>
          <a:off x="458850" y="829063"/>
          <a:ext cx="11457050" cy="5268300"/>
        </p:xfrm>
        <a:graphic>
          <a:graphicData uri="http://schemas.openxmlformats.org/drawingml/2006/table">
            <a:tbl>
              <a:tblPr>
                <a:noFill/>
              </a:tblPr>
              <a:tblGrid>
                <a:gridCol w="892025">
                  <a:extLst>
                    <a:ext uri="{9D8B030D-6E8A-4147-A177-3AD203B41FA5}">
                      <a16:colId xmlns:a16="http://schemas.microsoft.com/office/drawing/2014/main" val="20000"/>
                    </a:ext>
                  </a:extLst>
                </a:gridCol>
                <a:gridCol w="1362775">
                  <a:extLst>
                    <a:ext uri="{9D8B030D-6E8A-4147-A177-3AD203B41FA5}">
                      <a16:colId xmlns:a16="http://schemas.microsoft.com/office/drawing/2014/main" val="20001"/>
                    </a:ext>
                  </a:extLst>
                </a:gridCol>
                <a:gridCol w="1680500">
                  <a:extLst>
                    <a:ext uri="{9D8B030D-6E8A-4147-A177-3AD203B41FA5}">
                      <a16:colId xmlns:a16="http://schemas.microsoft.com/office/drawing/2014/main" val="20002"/>
                    </a:ext>
                  </a:extLst>
                </a:gridCol>
                <a:gridCol w="7521750">
                  <a:extLst>
                    <a:ext uri="{9D8B030D-6E8A-4147-A177-3AD203B41FA5}">
                      <a16:colId xmlns:a16="http://schemas.microsoft.com/office/drawing/2014/main" val="20003"/>
                    </a:ext>
                  </a:extLst>
                </a:gridCol>
              </a:tblGrid>
              <a:tr h="878050">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Base</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Past</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Simple Past Tense Sentence</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solidFill>
                      <a:srgbClr val="C9DBF9"/>
                    </a:solidFill>
                  </a:tcPr>
                </a:tc>
                <a:extLst>
                  <a:ext uri="{0D108BD9-81ED-4DB2-BD59-A6C34878D82A}">
                    <a16:rowId xmlns:a16="http://schemas.microsoft.com/office/drawing/2014/main" val="10000"/>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6</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let</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let</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I know you </a:t>
                      </a:r>
                      <a:r>
                        <a:rPr lang="en-US" sz="2800" b="1" u="none" strike="noStrike" cap="none" dirty="0">
                          <a:solidFill>
                            <a:schemeClr val="accent5"/>
                          </a:solidFill>
                          <a:latin typeface="Verdana"/>
                          <a:ea typeface="Verdana"/>
                          <a:cs typeface="Verdana"/>
                          <a:sym typeface="Verdana"/>
                        </a:rPr>
                        <a:t>let </a:t>
                      </a:r>
                      <a:r>
                        <a:rPr lang="en-US" sz="2800" u="none" strike="noStrike" cap="none" dirty="0">
                          <a:latin typeface="Verdana"/>
                          <a:ea typeface="Verdana"/>
                          <a:cs typeface="Verdana"/>
                          <a:sym typeface="Verdana"/>
                        </a:rPr>
                        <a:t>me win the game.</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7</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lose</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lost</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2"/>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8</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make</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made</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3"/>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9</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meet</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met</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4"/>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10</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pay</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paid</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 name="Google Shape;338;p9">
            <a:extLst>
              <a:ext uri="{FF2B5EF4-FFF2-40B4-BE49-F238E27FC236}">
                <a16:creationId xmlns:a16="http://schemas.microsoft.com/office/drawing/2014/main" id="{1F5BB35A-A951-B6E6-CE33-A3FD25F5D6B9}"/>
              </a:ext>
            </a:extLst>
          </p:cNvPr>
          <p:cNvSpPr txBox="1"/>
          <p:nvPr/>
        </p:nvSpPr>
        <p:spPr>
          <a:xfrm>
            <a:off x="1404256" y="97401"/>
            <a:ext cx="9764486"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Create sentences with irregular verbs.</a:t>
            </a:r>
            <a:endParaRPr sz="3200" b="1" i="0" u="none" strike="noStrike" cap="none" dirty="0">
              <a:solidFill>
                <a:srgbClr val="000000"/>
              </a:solidFill>
              <a:latin typeface="Verdana"/>
              <a:ea typeface="Verdana"/>
              <a:cs typeface="Verdana"/>
              <a:sym typeface="Verdana"/>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175" y="0"/>
            <a:ext cx="487363" cy="487363"/>
          </a:xfrm>
          <a:prstGeom prst="rect">
            <a:avLst/>
          </a:prstGeom>
        </p:spPr>
      </p:pic>
    </p:spTree>
    <p:extLst>
      <p:ext uri="{BB962C8B-B14F-4D97-AF65-F5344CB8AC3E}">
        <p14:creationId xmlns:p14="http://schemas.microsoft.com/office/powerpoint/2010/main" val="672625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01"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graphicFrame>
        <p:nvGraphicFramePr>
          <p:cNvPr id="294" name="Google Shape;294;p8"/>
          <p:cNvGraphicFramePr/>
          <p:nvPr>
            <p:extLst>
              <p:ext uri="{D42A27DB-BD31-4B8C-83A1-F6EECF244321}">
                <p14:modId xmlns:p14="http://schemas.microsoft.com/office/powerpoint/2010/main" val="389582243"/>
              </p:ext>
            </p:extLst>
          </p:nvPr>
        </p:nvGraphicFramePr>
        <p:xfrm>
          <a:off x="224852" y="928010"/>
          <a:ext cx="11573241" cy="5317554"/>
        </p:xfrm>
        <a:graphic>
          <a:graphicData uri="http://schemas.openxmlformats.org/drawingml/2006/table">
            <a:tbl>
              <a:tblPr>
                <a:noFill/>
              </a:tblPr>
              <a:tblGrid>
                <a:gridCol w="533400">
                  <a:extLst>
                    <a:ext uri="{9D8B030D-6E8A-4147-A177-3AD203B41FA5}">
                      <a16:colId xmlns:a16="http://schemas.microsoft.com/office/drawing/2014/main" val="3014412209"/>
                    </a:ext>
                  </a:extLst>
                </a:gridCol>
                <a:gridCol w="3293048">
                  <a:extLst>
                    <a:ext uri="{9D8B030D-6E8A-4147-A177-3AD203B41FA5}">
                      <a16:colId xmlns:a16="http://schemas.microsoft.com/office/drawing/2014/main" val="20000"/>
                    </a:ext>
                  </a:extLst>
                </a:gridCol>
                <a:gridCol w="3666552">
                  <a:extLst>
                    <a:ext uri="{9D8B030D-6E8A-4147-A177-3AD203B41FA5}">
                      <a16:colId xmlns:a16="http://schemas.microsoft.com/office/drawing/2014/main" val="20001"/>
                    </a:ext>
                  </a:extLst>
                </a:gridCol>
                <a:gridCol w="4080241">
                  <a:extLst>
                    <a:ext uri="{9D8B030D-6E8A-4147-A177-3AD203B41FA5}">
                      <a16:colId xmlns:a16="http://schemas.microsoft.com/office/drawing/2014/main" val="4238932959"/>
                    </a:ext>
                  </a:extLst>
                </a:gridCol>
              </a:tblGrid>
              <a:tr h="994638">
                <a:tc>
                  <a:txBody>
                    <a:bodyPr/>
                    <a:lstStyle/>
                    <a:p>
                      <a:pPr marL="0" marR="0" lvl="0" indent="0" algn="l" rtl="0">
                        <a:lnSpc>
                          <a:spcPct val="100000"/>
                        </a:lnSpc>
                        <a:spcBef>
                          <a:spcPts val="0"/>
                        </a:spcBef>
                        <a:spcAft>
                          <a:spcPts val="0"/>
                        </a:spcAft>
                        <a:buClr>
                          <a:srgbClr val="000000"/>
                        </a:buClr>
                        <a:buSzPts val="2800"/>
                        <a:buFont typeface="Arial"/>
                        <a:buNone/>
                      </a:pPr>
                      <a:endParaRPr sz="2600" b="1"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0" u="none" strike="noStrike" cap="none" dirty="0">
                          <a:latin typeface="Verdana"/>
                          <a:ea typeface="Verdana"/>
                          <a:cs typeface="Verdana"/>
                          <a:sym typeface="Verdana"/>
                        </a:rPr>
                        <a:t>1. Apologize.</a:t>
                      </a:r>
                      <a:endParaRPr sz="2600" b="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0" u="none" strike="noStrike" cap="none" dirty="0">
                          <a:latin typeface="Verdana"/>
                          <a:ea typeface="Verdana"/>
                          <a:cs typeface="Verdana"/>
                          <a:sym typeface="Verdana"/>
                        </a:rPr>
                        <a:t>2. Confess what you did wrong.</a:t>
                      </a:r>
                      <a:endParaRPr sz="2600" b="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0" u="none" strike="noStrike" cap="none" dirty="0">
                          <a:latin typeface="Verdana"/>
                          <a:ea typeface="Verdana"/>
                          <a:cs typeface="Verdana"/>
                          <a:sym typeface="Verdana"/>
                        </a:rPr>
                        <a:t>3. Promise what you will do in the future.</a:t>
                      </a:r>
                      <a:endParaRPr sz="2600" b="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1440972">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chemeClr val="dk1"/>
                          </a:solidFill>
                          <a:latin typeface="Verdana"/>
                          <a:ea typeface="Verdana"/>
                          <a:cs typeface="Verdana"/>
                          <a:sym typeface="Verdana"/>
                        </a:rPr>
                        <a:t>A.</a:t>
                      </a:r>
                      <a:endParaRPr sz="2600" b="0" i="0" u="none" strike="noStrike" cap="none" dirty="0">
                        <a:solidFill>
                          <a:schemeClr val="dk1"/>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600" b="0" i="0" u="none" strike="noStrike" cap="none" dirty="0">
                          <a:solidFill>
                            <a:schemeClr val="dk1"/>
                          </a:solidFill>
                          <a:latin typeface="Verdana"/>
                          <a:ea typeface="Verdana"/>
                          <a:cs typeface="Verdana"/>
                          <a:sym typeface="Verdana"/>
                        </a:rPr>
                        <a:t>I’m sorry.</a:t>
                      </a:r>
                    </a:p>
                    <a:p>
                      <a:pPr marL="0" marR="0" lvl="0" indent="0" algn="l" rtl="0">
                        <a:lnSpc>
                          <a:spcPct val="100000"/>
                        </a:lnSpc>
                        <a:spcBef>
                          <a:spcPts val="0"/>
                        </a:spcBef>
                        <a:spcAft>
                          <a:spcPts val="0"/>
                        </a:spcAft>
                        <a:buClr>
                          <a:srgbClr val="000000"/>
                        </a:buClr>
                        <a:buSzPts val="2800"/>
                        <a:buFont typeface="Arial"/>
                        <a:buNone/>
                      </a:pPr>
                      <a:endParaRPr sz="2600" b="0" i="0" u="none" strike="noStrike" cap="none" dirty="0">
                        <a:solidFill>
                          <a:schemeClr val="dk1"/>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chemeClr val="dk1"/>
                          </a:solidFill>
                          <a:latin typeface="Verdana"/>
                          <a:ea typeface="Verdana"/>
                          <a:cs typeface="Verdana"/>
                          <a:sym typeface="Verdana"/>
                        </a:rPr>
                        <a:t>I don’t have the    money I owe you.</a:t>
                      </a:r>
                      <a:endParaRPr sz="2600" b="0" i="0" u="none" strike="noStrike" cap="none" dirty="0">
                        <a:solidFill>
                          <a:schemeClr val="dk1"/>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chemeClr val="dk1"/>
                          </a:solidFill>
                          <a:latin typeface="Verdana"/>
                          <a:ea typeface="Verdana"/>
                          <a:cs typeface="Verdana"/>
                          <a:sym typeface="Verdana"/>
                        </a:rPr>
                        <a:t>I’ll pay you next week.</a:t>
                      </a:r>
                      <a:endParaRPr sz="2600" b="0" i="0" u="none" strike="noStrike" cap="none" dirty="0">
                        <a:solidFill>
                          <a:schemeClr val="dk1"/>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chemeClr val="bg1"/>
                    </a:solidFill>
                  </a:tcPr>
                </a:tc>
                <a:extLst>
                  <a:ext uri="{0D108BD9-81ED-4DB2-BD59-A6C34878D82A}">
                    <a16:rowId xmlns:a16="http://schemas.microsoft.com/office/drawing/2014/main" val="3709647209"/>
                  </a:ext>
                </a:extLst>
              </a:tr>
              <a:tr h="1440972">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chemeClr val="dk1"/>
                          </a:solidFill>
                          <a:latin typeface="Verdana"/>
                          <a:ea typeface="Verdana"/>
                          <a:cs typeface="Verdana"/>
                          <a:sym typeface="Verdana"/>
                        </a:rPr>
                        <a:t>B.</a:t>
                      </a:r>
                      <a:endParaRPr sz="2600" b="0" i="0" u="none" strike="noStrike" cap="none" dirty="0">
                        <a:solidFill>
                          <a:schemeClr val="dk1"/>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chemeClr val="dk1"/>
                          </a:solidFill>
                          <a:latin typeface="Verdana"/>
                          <a:ea typeface="Verdana"/>
                          <a:cs typeface="Verdana"/>
                          <a:sym typeface="Verdana"/>
                        </a:rPr>
                        <a:t>I apologize.</a:t>
                      </a:r>
                      <a:endParaRPr sz="2600" b="0" i="0" u="none" strike="noStrike" cap="none" dirty="0">
                        <a:solidFill>
                          <a:schemeClr val="dk1"/>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600" b="0" i="0" u="none" strike="noStrike" cap="none" dirty="0">
                        <a:solidFill>
                          <a:schemeClr val="dk1"/>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600" b="0" i="0" u="none" strike="noStrike" cap="none" dirty="0">
                        <a:solidFill>
                          <a:schemeClr val="dk1"/>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chemeClr val="bg1"/>
                    </a:solidFill>
                  </a:tcPr>
                </a:tc>
                <a:extLst>
                  <a:ext uri="{0D108BD9-81ED-4DB2-BD59-A6C34878D82A}">
                    <a16:rowId xmlns:a16="http://schemas.microsoft.com/office/drawing/2014/main" val="1766379901"/>
                  </a:ext>
                </a:extLst>
              </a:tr>
              <a:tr h="1440972">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chemeClr val="dk1"/>
                          </a:solidFill>
                          <a:latin typeface="Verdana"/>
                          <a:ea typeface="Verdana"/>
                          <a:cs typeface="Verdana"/>
                          <a:sym typeface="Verdana"/>
                        </a:rPr>
                        <a:t>C.</a:t>
                      </a: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chemeClr val="dk1"/>
                          </a:solidFill>
                          <a:latin typeface="Verdana"/>
                          <a:ea typeface="Verdana"/>
                          <a:cs typeface="Verdana"/>
                          <a:sym typeface="Verdana"/>
                        </a:rPr>
                        <a:t>Please forgive me.</a:t>
                      </a: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lang="en-US" sz="2600" b="0" i="0" u="none" strike="noStrike" cap="none" dirty="0">
                        <a:solidFill>
                          <a:schemeClr val="dk1"/>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lang="en-US" sz="2600" b="0" i="0" u="none" strike="noStrike" cap="none" dirty="0">
                        <a:solidFill>
                          <a:schemeClr val="dk1"/>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95" name="Google Shape;295;p8"/>
          <p:cNvSpPr txBox="1"/>
          <p:nvPr/>
        </p:nvSpPr>
        <p:spPr>
          <a:xfrm>
            <a:off x="2174596" y="136525"/>
            <a:ext cx="7673751"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dirty="0">
                <a:latin typeface="Verdana"/>
                <a:ea typeface="Verdana"/>
                <a:cs typeface="Verdana"/>
                <a:sym typeface="Verdana"/>
              </a:rPr>
              <a:t>Practice apologizing.</a:t>
            </a:r>
            <a:endParaRPr sz="3200" b="1" dirty="0">
              <a:latin typeface="Verdana"/>
              <a:ea typeface="Verdana"/>
              <a:cs typeface="Verdana"/>
              <a:sym typeface="Verdana"/>
            </a:endParaRPr>
          </a:p>
        </p:txBody>
      </p:sp>
      <p:sp>
        <p:nvSpPr>
          <p:cNvPr id="296" name="Google Shape;296;p8"/>
          <p:cNvSpPr txBox="1">
            <a:spLocks noGrp="1"/>
          </p:cNvSpPr>
          <p:nvPr>
            <p:ph type="ftr" idx="11"/>
          </p:nvPr>
        </p:nvSpPr>
        <p:spPr>
          <a:xfrm>
            <a:off x="224852" y="6445151"/>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©2020-2024 Light of the World Learning</a:t>
            </a:r>
            <a:endParaRPr/>
          </a:p>
        </p:txBody>
      </p:sp>
      <p:sp>
        <p:nvSpPr>
          <p:cNvPr id="2" name="Slide Number Placeholder 1">
            <a:extLst>
              <a:ext uri="{FF2B5EF4-FFF2-40B4-BE49-F238E27FC236}">
                <a16:creationId xmlns:a16="http://schemas.microsoft.com/office/drawing/2014/main" id="{B44D5E8F-79F3-67D3-08F3-EF98698D28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0"/>
            <a:ext cx="487363" cy="487363"/>
          </a:xfrm>
          <a:prstGeom prst="rect">
            <a:avLst/>
          </a:prstGeom>
        </p:spPr>
      </p:pic>
    </p:spTree>
    <p:extLst>
      <p:ext uri="{BB962C8B-B14F-4D97-AF65-F5344CB8AC3E}">
        <p14:creationId xmlns:p14="http://schemas.microsoft.com/office/powerpoint/2010/main" val="1282099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43"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graphicFrame>
        <p:nvGraphicFramePr>
          <p:cNvPr id="294" name="Google Shape;294;p8"/>
          <p:cNvGraphicFramePr/>
          <p:nvPr>
            <p:extLst>
              <p:ext uri="{D42A27DB-BD31-4B8C-83A1-F6EECF244321}">
                <p14:modId xmlns:p14="http://schemas.microsoft.com/office/powerpoint/2010/main" val="2433145924"/>
              </p:ext>
            </p:extLst>
          </p:nvPr>
        </p:nvGraphicFramePr>
        <p:xfrm>
          <a:off x="293914" y="935750"/>
          <a:ext cx="11491686" cy="2448947"/>
        </p:xfrm>
        <a:graphic>
          <a:graphicData uri="http://schemas.openxmlformats.org/drawingml/2006/table">
            <a:tbl>
              <a:tblPr>
                <a:noFill/>
              </a:tblPr>
              <a:tblGrid>
                <a:gridCol w="6637251">
                  <a:extLst>
                    <a:ext uri="{9D8B030D-6E8A-4147-A177-3AD203B41FA5}">
                      <a16:colId xmlns:a16="http://schemas.microsoft.com/office/drawing/2014/main" val="20001"/>
                    </a:ext>
                  </a:extLst>
                </a:gridCol>
                <a:gridCol w="4854435">
                  <a:extLst>
                    <a:ext uri="{9D8B030D-6E8A-4147-A177-3AD203B41FA5}">
                      <a16:colId xmlns:a16="http://schemas.microsoft.com/office/drawing/2014/main" val="2633756207"/>
                    </a:ext>
                  </a:extLst>
                </a:gridCol>
              </a:tblGrid>
              <a:tr h="489165">
                <a:tc>
                  <a:txBody>
                    <a:bodyPr/>
                    <a:lstStyle/>
                    <a:p>
                      <a:pPr marL="0" marR="0" lvl="0" indent="0" algn="l" rtl="0">
                        <a:lnSpc>
                          <a:spcPct val="100000"/>
                        </a:lnSpc>
                        <a:spcBef>
                          <a:spcPts val="0"/>
                        </a:spcBef>
                        <a:spcAft>
                          <a:spcPts val="0"/>
                        </a:spcAft>
                        <a:buClr>
                          <a:srgbClr val="000000"/>
                        </a:buClr>
                        <a:buSzPts val="2800"/>
                        <a:buFont typeface="Arial"/>
                        <a:buNone/>
                      </a:pPr>
                      <a:r>
                        <a:rPr lang="en-US" sz="2800" b="0" u="none" strike="noStrike" cap="none" dirty="0">
                          <a:latin typeface="Verdana"/>
                          <a:ea typeface="Verdana"/>
                          <a:cs typeface="Verdana"/>
                          <a:sym typeface="Verdana"/>
                        </a:rPr>
                        <a:t>1. Respond</a:t>
                      </a:r>
                      <a:endParaRPr sz="2800" b="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u="none" strike="noStrike" cap="none" dirty="0">
                          <a:latin typeface="Verdana"/>
                          <a:ea typeface="Verdana"/>
                          <a:cs typeface="Verdana"/>
                          <a:sym typeface="Verdana"/>
                        </a:rPr>
                        <a:t>2. Forgive</a:t>
                      </a:r>
                      <a:endParaRPr sz="2800" b="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909437">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Thank you for apologizing.</a:t>
                      </a: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I forgive you.</a:t>
                      </a: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98579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I understand. It is okay.</a:t>
                      </a: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800" u="none" strike="noStrike" cap="none" dirty="0">
                          <a:latin typeface="Verdana"/>
                          <a:ea typeface="Verdana"/>
                          <a:cs typeface="Verdana"/>
                          <a:sym typeface="Verdana"/>
                        </a:rPr>
                        <a:t>I accept your apology.</a:t>
                      </a: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4095830061"/>
                  </a:ext>
                </a:extLst>
              </a:tr>
            </a:tbl>
          </a:graphicData>
        </a:graphic>
      </p:graphicFrame>
      <p:sp>
        <p:nvSpPr>
          <p:cNvPr id="295" name="Google Shape;295;p8"/>
          <p:cNvSpPr txBox="1"/>
          <p:nvPr/>
        </p:nvSpPr>
        <p:spPr>
          <a:xfrm>
            <a:off x="2638649" y="136525"/>
            <a:ext cx="7593922"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dirty="0">
                <a:latin typeface="Verdana"/>
                <a:ea typeface="Verdana"/>
                <a:cs typeface="Verdana"/>
                <a:sym typeface="Verdana"/>
              </a:rPr>
              <a:t>Practice accepting an apology.</a:t>
            </a:r>
            <a:endParaRPr sz="3200" b="1" dirty="0">
              <a:latin typeface="Verdana"/>
              <a:ea typeface="Verdana"/>
              <a:cs typeface="Verdana"/>
              <a:sym typeface="Verdana"/>
            </a:endParaRPr>
          </a:p>
        </p:txBody>
      </p:sp>
      <p:sp>
        <p:nvSpPr>
          <p:cNvPr id="296" name="Google Shape;296;p8"/>
          <p:cNvSpPr txBox="1">
            <a:spLocks noGrp="1"/>
          </p:cNvSpPr>
          <p:nvPr>
            <p:ph type="ftr" idx="11"/>
          </p:nvPr>
        </p:nvSpPr>
        <p:spPr>
          <a:xfrm>
            <a:off x="724912" y="635635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©2020-2024 Light of the World Learning</a:t>
            </a:r>
            <a:endParaRPr/>
          </a:p>
        </p:txBody>
      </p:sp>
      <p:sp>
        <p:nvSpPr>
          <p:cNvPr id="2" name="Slide Number Placeholder 1">
            <a:extLst>
              <a:ext uri="{FF2B5EF4-FFF2-40B4-BE49-F238E27FC236}">
                <a16:creationId xmlns:a16="http://schemas.microsoft.com/office/drawing/2014/main" id="{B44D5E8F-79F3-67D3-08F3-EF98698D28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dirty="0"/>
          </a:p>
        </p:txBody>
      </p:sp>
      <p:pic>
        <p:nvPicPr>
          <p:cNvPr id="3" name="Picture 2">
            <a:extLst>
              <a:ext uri="{FF2B5EF4-FFF2-40B4-BE49-F238E27FC236}">
                <a16:creationId xmlns:a16="http://schemas.microsoft.com/office/drawing/2014/main" id="{DCB8E9DF-6394-1E2A-1434-B2793BA19FF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35774" y="3765858"/>
            <a:ext cx="2913825" cy="2650975"/>
          </a:xfrm>
          <a:prstGeom prst="rect">
            <a:avLst/>
          </a:prstGeom>
          <a:ln>
            <a:solidFill>
              <a:schemeClr val="accent5">
                <a:lumMod val="75000"/>
              </a:schemeClr>
            </a:solidFill>
          </a:ln>
        </p:spPr>
      </p:pic>
      <p:sp>
        <p:nvSpPr>
          <p:cNvPr id="4" name="TextBox 3">
            <a:extLst>
              <a:ext uri="{FF2B5EF4-FFF2-40B4-BE49-F238E27FC236}">
                <a16:creationId xmlns:a16="http://schemas.microsoft.com/office/drawing/2014/main" id="{4E037065-13AB-F3A2-9312-447F1983C811}"/>
              </a:ext>
            </a:extLst>
          </p:cNvPr>
          <p:cNvSpPr txBox="1"/>
          <p:nvPr/>
        </p:nvSpPr>
        <p:spPr>
          <a:xfrm>
            <a:off x="3581400" y="3967960"/>
            <a:ext cx="8204200" cy="2246769"/>
          </a:xfrm>
          <a:prstGeom prst="rect">
            <a:avLst/>
          </a:prstGeom>
          <a:noFill/>
        </p:spPr>
        <p:txBody>
          <a:bodyPr wrap="square" rtlCol="0">
            <a:spAutoFit/>
          </a:bodyPr>
          <a:lstStyle/>
          <a:p>
            <a:pPr marL="514350" indent="-514350">
              <a:buFont typeface="+mj-lt"/>
              <a:buAutoNum type="alphaUcPeriod"/>
            </a:pPr>
            <a:r>
              <a:rPr lang="en-US" sz="2800" dirty="0">
                <a:latin typeface="Verdana" panose="020B0604030504040204" pitchFamily="34" charset="0"/>
                <a:ea typeface="Verdana" panose="020B0604030504040204" pitchFamily="34" charset="0"/>
                <a:cs typeface="Verdana" panose="020B0604030504040204" pitchFamily="34" charset="0"/>
              </a:rPr>
              <a:t>I’m very sorry because </a:t>
            </a:r>
            <a:r>
              <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rPr>
              <a:t>_____________.          </a:t>
            </a:r>
            <a:r>
              <a:rPr lang="en-US" sz="2800" dirty="0">
                <a:latin typeface="Verdana" panose="020B0604030504040204" pitchFamily="34" charset="0"/>
                <a:ea typeface="Verdana" panose="020B0604030504040204" pitchFamily="34" charset="0"/>
                <a:cs typeface="Verdana" panose="020B0604030504040204" pitchFamily="34" charset="0"/>
              </a:rPr>
              <a:t>    I will </a:t>
            </a:r>
            <a:r>
              <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rPr>
              <a:t>____________________________.</a:t>
            </a:r>
          </a:p>
          <a:p>
            <a:pPr marL="342900" indent="-342900">
              <a:buAutoNum type="alphaUcPeriod"/>
            </a:pPr>
            <a:endParaRPr lang="en-US" sz="2800" dirty="0">
              <a:latin typeface="Verdana" panose="020B0604030504040204" pitchFamily="34" charset="0"/>
              <a:ea typeface="Verdana" panose="020B0604030504040204" pitchFamily="34" charset="0"/>
              <a:cs typeface="Verdana" panose="020B0604030504040204" pitchFamily="34" charset="0"/>
            </a:endParaRPr>
          </a:p>
          <a:p>
            <a:pPr marL="342900" indent="-342900">
              <a:buAutoNum type="alphaUcPeriod"/>
            </a:pPr>
            <a:endParaRPr lang="en-US" sz="2800" dirty="0">
              <a:latin typeface="Verdana" panose="020B0604030504040204" pitchFamily="34" charset="0"/>
              <a:ea typeface="Verdana" panose="020B0604030504040204" pitchFamily="34" charset="0"/>
              <a:cs typeface="Verdana" panose="020B0604030504040204" pitchFamily="34" charset="0"/>
            </a:endParaRPr>
          </a:p>
          <a:p>
            <a:r>
              <a:rPr lang="en-US" sz="2800" dirty="0">
                <a:latin typeface="Verdana" panose="020B0604030504040204" pitchFamily="34" charset="0"/>
                <a:ea typeface="Verdana" panose="020B0604030504040204" pitchFamily="34" charset="0"/>
                <a:cs typeface="Verdana" panose="020B0604030504040204" pitchFamily="34" charset="0"/>
              </a:rPr>
              <a:t>B. Thank you </a:t>
            </a:r>
            <a:r>
              <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rPr>
              <a:t>________</a:t>
            </a:r>
            <a:r>
              <a:rPr lang="en-US" sz="2800" dirty="0">
                <a:latin typeface="Verdana" panose="020B0604030504040204" pitchFamily="34" charset="0"/>
                <a:ea typeface="Verdana" panose="020B0604030504040204" pitchFamily="34" charset="0"/>
                <a:cs typeface="Verdana" panose="020B0604030504040204" pitchFamily="34" charset="0"/>
              </a:rPr>
              <a:t>. I </a:t>
            </a:r>
            <a:r>
              <a:rPr lang="en-US" sz="2800" dirty="0">
                <a:solidFill>
                  <a:schemeClr val="accent5"/>
                </a:solidFill>
                <a:latin typeface="Verdana" panose="020B0604030504040204" pitchFamily="34" charset="0"/>
                <a:ea typeface="Verdana" panose="020B0604030504040204" pitchFamily="34" charset="0"/>
                <a:cs typeface="Verdana" panose="020B0604030504040204" pitchFamily="34" charset="0"/>
              </a:rPr>
              <a:t>_____________. </a:t>
            </a:r>
            <a:r>
              <a:rPr lang="en-US" sz="2800" dirty="0">
                <a:latin typeface="Verdana" panose="020B0604030504040204" pitchFamily="34" charset="0"/>
                <a:ea typeface="Verdana" panose="020B0604030504040204" pitchFamily="34" charset="0"/>
                <a:cs typeface="Verdana" panose="020B0604030504040204" pitchFamily="34" charset="0"/>
              </a:rPr>
              <a:t>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232" y="33912"/>
            <a:ext cx="487363" cy="487363"/>
          </a:xfrm>
          <a:prstGeom prst="rect">
            <a:avLst/>
          </a:prstGeom>
        </p:spPr>
      </p:pic>
    </p:spTree>
    <p:extLst>
      <p:ext uri="{BB962C8B-B14F-4D97-AF65-F5344CB8AC3E}">
        <p14:creationId xmlns:p14="http://schemas.microsoft.com/office/powerpoint/2010/main" val="6558564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21"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1"/>
          <p:cNvSpPr txBox="1"/>
          <p:nvPr/>
        </p:nvSpPr>
        <p:spPr>
          <a:xfrm>
            <a:off x="749508" y="59575"/>
            <a:ext cx="11166392"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dirty="0">
                <a:latin typeface="Verdana"/>
                <a:ea typeface="Verdana"/>
                <a:cs typeface="Verdana"/>
                <a:sym typeface="Verdana"/>
              </a:rPr>
              <a:t>Irregular Verbs: Tell what you did last week.</a:t>
            </a:r>
            <a:endParaRPr sz="3200" b="1" dirty="0">
              <a:latin typeface="Verdana"/>
              <a:ea typeface="Verdana"/>
              <a:cs typeface="Verdana"/>
              <a:sym typeface="Verdana"/>
            </a:endParaRPr>
          </a:p>
        </p:txBody>
      </p:sp>
      <p:sp>
        <p:nvSpPr>
          <p:cNvPr id="325" name="Google Shape;325;p11"/>
          <p:cNvSpPr txBox="1">
            <a:spLocks noGrp="1"/>
          </p:cNvSpPr>
          <p:nvPr>
            <p:ph type="ftr" idx="11"/>
          </p:nvPr>
        </p:nvSpPr>
        <p:spPr>
          <a:xfrm>
            <a:off x="458853" y="6443299"/>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©2020-2024 Light of the World Learning</a:t>
            </a:r>
            <a:endParaRPr/>
          </a:p>
        </p:txBody>
      </p:sp>
      <p:graphicFrame>
        <p:nvGraphicFramePr>
          <p:cNvPr id="327" name="Google Shape;327;p11"/>
          <p:cNvGraphicFramePr/>
          <p:nvPr>
            <p:extLst>
              <p:ext uri="{D42A27DB-BD31-4B8C-83A1-F6EECF244321}">
                <p14:modId xmlns:p14="http://schemas.microsoft.com/office/powerpoint/2010/main" val="3277044512"/>
              </p:ext>
            </p:extLst>
          </p:nvPr>
        </p:nvGraphicFramePr>
        <p:xfrm>
          <a:off x="458850" y="829063"/>
          <a:ext cx="11457050" cy="5473080"/>
        </p:xfrm>
        <a:graphic>
          <a:graphicData uri="http://schemas.openxmlformats.org/drawingml/2006/table">
            <a:tbl>
              <a:tblPr>
                <a:noFill/>
              </a:tblPr>
              <a:tblGrid>
                <a:gridCol w="569300">
                  <a:extLst>
                    <a:ext uri="{9D8B030D-6E8A-4147-A177-3AD203B41FA5}">
                      <a16:colId xmlns:a16="http://schemas.microsoft.com/office/drawing/2014/main" val="20000"/>
                    </a:ext>
                  </a:extLst>
                </a:gridCol>
                <a:gridCol w="1410675">
                  <a:extLst>
                    <a:ext uri="{9D8B030D-6E8A-4147-A177-3AD203B41FA5}">
                      <a16:colId xmlns:a16="http://schemas.microsoft.com/office/drawing/2014/main" val="20001"/>
                    </a:ext>
                  </a:extLst>
                </a:gridCol>
                <a:gridCol w="1632600">
                  <a:extLst>
                    <a:ext uri="{9D8B030D-6E8A-4147-A177-3AD203B41FA5}">
                      <a16:colId xmlns:a16="http://schemas.microsoft.com/office/drawing/2014/main" val="20002"/>
                    </a:ext>
                  </a:extLst>
                </a:gridCol>
                <a:gridCol w="7844475">
                  <a:extLst>
                    <a:ext uri="{9D8B030D-6E8A-4147-A177-3AD203B41FA5}">
                      <a16:colId xmlns:a16="http://schemas.microsoft.com/office/drawing/2014/main" val="20003"/>
                    </a:ext>
                  </a:extLst>
                </a:gridCol>
              </a:tblGrid>
              <a:tr h="878050">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Base form</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Simple past</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Simple Past Tense Sentence</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BF9"/>
                    </a:solidFill>
                  </a:tcPr>
                </a:tc>
                <a:extLst>
                  <a:ext uri="{0D108BD9-81ED-4DB2-BD59-A6C34878D82A}">
                    <a16:rowId xmlns:a16="http://schemas.microsoft.com/office/drawing/2014/main" val="10000"/>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1</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put </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put</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I </a:t>
                      </a:r>
                      <a:r>
                        <a:rPr lang="en-US" sz="2800" b="1" u="none" strike="noStrike" cap="none" dirty="0">
                          <a:latin typeface="Verdana"/>
                          <a:ea typeface="Verdana"/>
                          <a:cs typeface="Verdana"/>
                          <a:sym typeface="Verdana"/>
                        </a:rPr>
                        <a:t>put</a:t>
                      </a:r>
                      <a:r>
                        <a:rPr lang="en-US" sz="2800" u="none" strike="noStrike" cap="none" dirty="0">
                          <a:latin typeface="Verdana"/>
                          <a:ea typeface="Verdana"/>
                          <a:cs typeface="Verdana"/>
                          <a:sym typeface="Verdana"/>
                        </a:rPr>
                        <a:t> a lot of honey in the dessert.</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2</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read</a:t>
                      </a:r>
                      <a:endParaRPr sz="2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/rEd/</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read</a:t>
                      </a:r>
                      <a:endParaRPr sz="2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a:t>
                      </a:r>
                      <a:r>
                        <a:rPr lang="en-US" sz="2800" u="none" strike="noStrike" cap="none">
                          <a:latin typeface="Verdana"/>
                          <a:ea typeface="Verdana"/>
                          <a:cs typeface="Verdana"/>
                          <a:sym typeface="Verdana"/>
                        </a:rPr>
                        <a:t>red</a:t>
                      </a:r>
                      <a:r>
                        <a:rPr lang="en-US" sz="2800">
                          <a:latin typeface="Verdana"/>
                          <a:ea typeface="Verdana"/>
                          <a:cs typeface="Verdana"/>
                          <a:sym typeface="Verdana"/>
                        </a:rPr>
                        <a:t>/</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3</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run</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ran</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3"/>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4</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say</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said</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4"/>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5</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see</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saw</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 name="Slide Number Placeholder 1">
            <a:extLst>
              <a:ext uri="{FF2B5EF4-FFF2-40B4-BE49-F238E27FC236}">
                <a16:creationId xmlns:a16="http://schemas.microsoft.com/office/drawing/2014/main" id="{6D455E18-A274-1D5D-7CDD-E9668ED6F40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27441"/>
            <a:ext cx="487363" cy="487363"/>
          </a:xfrm>
          <a:prstGeom prst="rect">
            <a:avLst/>
          </a:prstGeom>
        </p:spPr>
      </p:pic>
    </p:spTree>
    <p:extLst>
      <p:ext uri="{BB962C8B-B14F-4D97-AF65-F5344CB8AC3E}">
        <p14:creationId xmlns:p14="http://schemas.microsoft.com/office/powerpoint/2010/main" val="6633895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61"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2"/>
          <p:cNvSpPr txBox="1"/>
          <p:nvPr/>
        </p:nvSpPr>
        <p:spPr>
          <a:xfrm>
            <a:off x="545491" y="59563"/>
            <a:ext cx="11187659" cy="769500"/>
          </a:xfrm>
          <a:prstGeom prst="rect">
            <a:avLst/>
          </a:prstGeom>
          <a:noFill/>
          <a:ln>
            <a:noFill/>
          </a:ln>
        </p:spPr>
        <p:txBody>
          <a:bodyPr spcFirstLastPara="1" wrap="square" lIns="91425" tIns="45700" rIns="91425" bIns="45700" anchor="t" anchorCtr="0">
            <a:noAutofit/>
          </a:bodyPr>
          <a:lstStyle/>
          <a:p>
            <a:pPr algn="ctr">
              <a:buSzPts val="4400"/>
            </a:pPr>
            <a:r>
              <a:rPr lang="en-US" sz="3200" b="1" dirty="0">
                <a:latin typeface="Verdana"/>
                <a:ea typeface="Verdana"/>
                <a:cs typeface="Verdana"/>
                <a:sym typeface="Verdana"/>
              </a:rPr>
              <a:t>Irregular verbs: </a:t>
            </a: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Tell what you did last month.</a:t>
            </a:r>
            <a:endParaRPr sz="4400" b="0" i="0" u="none" strike="noStrike" cap="none" dirty="0">
              <a:solidFill>
                <a:srgbClr val="000000"/>
              </a:solidFill>
              <a:latin typeface="Verdana"/>
              <a:ea typeface="Verdana"/>
              <a:cs typeface="Verdana"/>
              <a:sym typeface="Verdana"/>
            </a:endParaRPr>
          </a:p>
        </p:txBody>
      </p:sp>
      <p:sp>
        <p:nvSpPr>
          <p:cNvPr id="335" name="Google Shape;335;p12"/>
          <p:cNvSpPr txBox="1">
            <a:spLocks noGrp="1"/>
          </p:cNvSpPr>
          <p:nvPr>
            <p:ph type="ftr" idx="11"/>
          </p:nvPr>
        </p:nvSpPr>
        <p:spPr>
          <a:xfrm>
            <a:off x="458853" y="6443299"/>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©2020-2024 Light of the World Learning</a:t>
            </a:r>
            <a:endParaRPr/>
          </a:p>
        </p:txBody>
      </p:sp>
      <p:graphicFrame>
        <p:nvGraphicFramePr>
          <p:cNvPr id="337" name="Google Shape;337;p12"/>
          <p:cNvGraphicFramePr/>
          <p:nvPr>
            <p:extLst>
              <p:ext uri="{D42A27DB-BD31-4B8C-83A1-F6EECF244321}">
                <p14:modId xmlns:p14="http://schemas.microsoft.com/office/powerpoint/2010/main" val="3657434096"/>
              </p:ext>
            </p:extLst>
          </p:nvPr>
        </p:nvGraphicFramePr>
        <p:xfrm>
          <a:off x="458850" y="829063"/>
          <a:ext cx="11457050" cy="5370690"/>
        </p:xfrm>
        <a:graphic>
          <a:graphicData uri="http://schemas.openxmlformats.org/drawingml/2006/table">
            <a:tbl>
              <a:tblPr>
                <a:noFill/>
              </a:tblPr>
              <a:tblGrid>
                <a:gridCol w="667821">
                  <a:extLst>
                    <a:ext uri="{9D8B030D-6E8A-4147-A177-3AD203B41FA5}">
                      <a16:colId xmlns:a16="http://schemas.microsoft.com/office/drawing/2014/main" val="20000"/>
                    </a:ext>
                  </a:extLst>
                </a:gridCol>
                <a:gridCol w="1586979">
                  <a:extLst>
                    <a:ext uri="{9D8B030D-6E8A-4147-A177-3AD203B41FA5}">
                      <a16:colId xmlns:a16="http://schemas.microsoft.com/office/drawing/2014/main" val="20001"/>
                    </a:ext>
                  </a:extLst>
                </a:gridCol>
                <a:gridCol w="1680500">
                  <a:extLst>
                    <a:ext uri="{9D8B030D-6E8A-4147-A177-3AD203B41FA5}">
                      <a16:colId xmlns:a16="http://schemas.microsoft.com/office/drawing/2014/main" val="20002"/>
                    </a:ext>
                  </a:extLst>
                </a:gridCol>
                <a:gridCol w="7521750">
                  <a:extLst>
                    <a:ext uri="{9D8B030D-6E8A-4147-A177-3AD203B41FA5}">
                      <a16:colId xmlns:a16="http://schemas.microsoft.com/office/drawing/2014/main" val="20003"/>
                    </a:ext>
                  </a:extLst>
                </a:gridCol>
              </a:tblGrid>
              <a:tr h="878050">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Base form</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Simple past</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Simple Past Tense Sentence</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solidFill>
                      <a:srgbClr val="C9DBF9"/>
                    </a:solidFill>
                  </a:tcPr>
                </a:tc>
                <a:extLst>
                  <a:ext uri="{0D108BD9-81ED-4DB2-BD59-A6C34878D82A}">
                    <a16:rowId xmlns:a16="http://schemas.microsoft.com/office/drawing/2014/main" val="10000"/>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6</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sell</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sold</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I </a:t>
                      </a:r>
                      <a:r>
                        <a:rPr lang="en-US" sz="2800" b="1" u="none" strike="noStrike" cap="none" dirty="0">
                          <a:latin typeface="Verdana"/>
                          <a:ea typeface="Verdana"/>
                          <a:cs typeface="Verdana"/>
                          <a:sym typeface="Verdana"/>
                        </a:rPr>
                        <a:t>sold</a:t>
                      </a:r>
                      <a:r>
                        <a:rPr lang="en-US" sz="2800" u="none" strike="noStrike" cap="none" dirty="0">
                          <a:latin typeface="Verdana"/>
                          <a:ea typeface="Verdana"/>
                          <a:cs typeface="Verdana"/>
                          <a:sym typeface="Verdana"/>
                        </a:rPr>
                        <a:t> sweet ice cream from a cart.</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7</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send</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sent</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2"/>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8</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sing</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sang</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3"/>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9</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sit</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sat</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4"/>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10</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sleep</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slept</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 name="Slide Number Placeholder 1">
            <a:extLst>
              <a:ext uri="{FF2B5EF4-FFF2-40B4-BE49-F238E27FC236}">
                <a16:creationId xmlns:a16="http://schemas.microsoft.com/office/drawing/2014/main" id="{549AA9C8-9B58-E0D6-33A4-EB86B68EEF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128" y="0"/>
            <a:ext cx="487363" cy="487363"/>
          </a:xfrm>
          <a:prstGeom prst="rect">
            <a:avLst/>
          </a:prstGeom>
        </p:spPr>
      </p:pic>
    </p:spTree>
    <p:extLst>
      <p:ext uri="{BB962C8B-B14F-4D97-AF65-F5344CB8AC3E}">
        <p14:creationId xmlns:p14="http://schemas.microsoft.com/office/powerpoint/2010/main" val="1765247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13"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8"/>
          <p:cNvSpPr txBox="1">
            <a:spLocks noGrp="1"/>
          </p:cNvSpPr>
          <p:nvPr>
            <p:ph type="title"/>
          </p:nvPr>
        </p:nvSpPr>
        <p:spPr>
          <a:xfrm>
            <a:off x="1678800" y="-402982"/>
            <a:ext cx="96750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sz="3200" b="1" dirty="0">
                <a:latin typeface="Verdana" panose="020B0604030504040204" pitchFamily="34" charset="0"/>
                <a:ea typeface="Verdana" panose="020B0604030504040204" pitchFamily="34" charset="0"/>
                <a:cs typeface="Verdana" panose="020B0604030504040204" pitchFamily="34" charset="0"/>
              </a:rPr>
              <a:t>Nouns and Adjectives for Religions</a:t>
            </a:r>
            <a:endParaRPr sz="3200" b="1" dirty="0">
              <a:latin typeface="Verdana" panose="020B0604030504040204" pitchFamily="34" charset="0"/>
              <a:ea typeface="Verdana" panose="020B0604030504040204" pitchFamily="34" charset="0"/>
              <a:cs typeface="Verdana" panose="020B0604030504040204" pitchFamily="34" charset="0"/>
            </a:endParaRPr>
          </a:p>
        </p:txBody>
      </p:sp>
      <p:sp>
        <p:nvSpPr>
          <p:cNvPr id="2" name="Footer Placeholder 1">
            <a:extLst>
              <a:ext uri="{FF2B5EF4-FFF2-40B4-BE49-F238E27FC236}">
                <a16:creationId xmlns:a16="http://schemas.microsoft.com/office/drawing/2014/main" id="{AABD5F1E-C088-3C52-F31C-28EBFD630C49}"/>
              </a:ext>
            </a:extLst>
          </p:cNvPr>
          <p:cNvSpPr>
            <a:spLocks noGrp="1"/>
          </p:cNvSpPr>
          <p:nvPr>
            <p:ph type="ftr" idx="11"/>
          </p:nvPr>
        </p:nvSpPr>
        <p:spPr>
          <a:xfrm>
            <a:off x="364066" y="6434353"/>
            <a:ext cx="4114800" cy="365125"/>
          </a:xfrm>
        </p:spPr>
        <p:txBody>
          <a:bodyPr/>
          <a:lstStyle/>
          <a:p>
            <a:r>
              <a:rPr lang="en-US" dirty="0"/>
              <a:t>©2020-2024 Light of the World Learning</a:t>
            </a:r>
          </a:p>
        </p:txBody>
      </p:sp>
      <p:sp>
        <p:nvSpPr>
          <p:cNvPr id="391" name="Google Shape;391;p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graphicFrame>
        <p:nvGraphicFramePr>
          <p:cNvPr id="392" name="Google Shape;392;p8"/>
          <p:cNvGraphicFramePr/>
          <p:nvPr>
            <p:extLst>
              <p:ext uri="{D42A27DB-BD31-4B8C-83A1-F6EECF244321}">
                <p14:modId xmlns:p14="http://schemas.microsoft.com/office/powerpoint/2010/main" val="3066206667"/>
              </p:ext>
            </p:extLst>
          </p:nvPr>
        </p:nvGraphicFramePr>
        <p:xfrm>
          <a:off x="462747" y="670442"/>
          <a:ext cx="11348253" cy="4772237"/>
        </p:xfrm>
        <a:graphic>
          <a:graphicData uri="http://schemas.openxmlformats.org/drawingml/2006/table">
            <a:tbl>
              <a:tblPr firstRow="1" bandRow="1">
                <a:tableStyleId>{912C8C85-51F0-491E-9774-3900AFEF0FD7}</a:tableStyleId>
              </a:tblPr>
              <a:tblGrid>
                <a:gridCol w="3782751">
                  <a:extLst>
                    <a:ext uri="{9D8B030D-6E8A-4147-A177-3AD203B41FA5}">
                      <a16:colId xmlns:a16="http://schemas.microsoft.com/office/drawing/2014/main" val="20001"/>
                    </a:ext>
                  </a:extLst>
                </a:gridCol>
                <a:gridCol w="3782751">
                  <a:extLst>
                    <a:ext uri="{9D8B030D-6E8A-4147-A177-3AD203B41FA5}">
                      <a16:colId xmlns:a16="http://schemas.microsoft.com/office/drawing/2014/main" val="20002"/>
                    </a:ext>
                  </a:extLst>
                </a:gridCol>
                <a:gridCol w="3782751">
                  <a:extLst>
                    <a:ext uri="{9D8B030D-6E8A-4147-A177-3AD203B41FA5}">
                      <a16:colId xmlns:a16="http://schemas.microsoft.com/office/drawing/2014/main" val="1881395119"/>
                    </a:ext>
                  </a:extLst>
                </a:gridCol>
              </a:tblGrid>
              <a:tr h="576012">
                <a:tc>
                  <a:txBody>
                    <a:bodyPr/>
                    <a:lstStyle/>
                    <a:p>
                      <a:pPr marL="0" marR="0" lvl="0" indent="0" algn="ctr" rtl="0">
                        <a:lnSpc>
                          <a:spcPct val="100000"/>
                        </a:lnSpc>
                        <a:spcBef>
                          <a:spcPts val="0"/>
                        </a:spcBef>
                        <a:spcAft>
                          <a:spcPts val="0"/>
                        </a:spcAft>
                        <a:buClr>
                          <a:srgbClr val="000000"/>
                        </a:buClr>
                        <a:buSzPts val="2800"/>
                        <a:buFont typeface="Arial"/>
                        <a:buNone/>
                      </a:pPr>
                      <a:r>
                        <a:rPr lang="en-US" sz="2800" b="0" u="none" strike="noStrike" cap="none"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Noun for a Religion</a:t>
                      </a:r>
                      <a:endParaRPr sz="2800" b="0" u="none" strike="noStrike" cap="none"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endParaRPr>
                    </a:p>
                  </a:txBody>
                  <a:tcPr marL="91450" marR="91450" marT="45725" marB="45725">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9DBF9"/>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b="0" u="none" strike="noStrike" cap="none"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Noun for a Person</a:t>
                      </a:r>
                      <a:endParaRPr sz="2800" b="0" u="none" strike="noStrike" cap="none"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endParaRPr>
                    </a:p>
                  </a:txBody>
                  <a:tcPr marL="91450" marR="91450" marT="45725" marB="45725">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9DBF9"/>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b="0" u="none" strike="noStrike" cap="none"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Adjective</a:t>
                      </a:r>
                      <a:endParaRPr sz="2800" b="0" u="none" strike="noStrike" cap="none"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endParaRPr>
                    </a:p>
                  </a:txBody>
                  <a:tcPr marL="91450" marR="91450" marT="45725" marB="45725">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9DBF9"/>
                    </a:solidFill>
                  </a:tcPr>
                </a:tc>
                <a:extLst>
                  <a:ext uri="{0D108BD9-81ED-4DB2-BD59-A6C34878D82A}">
                    <a16:rowId xmlns:a16="http://schemas.microsoft.com/office/drawing/2014/main" val="10000"/>
                  </a:ext>
                </a:extLst>
              </a:tr>
              <a:tr h="8392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Christianity</a:t>
                      </a: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91450" marR="91450" marT="45725" marB="457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a Christian</a:t>
                      </a: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91450" marR="91450" marT="45725" marB="457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rtl="0">
                        <a:lnSpc>
                          <a:spcPct val="107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 Christian</a:t>
                      </a: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28575" marR="28575" marT="19050" marB="1905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r h="8392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panose="020B0604030504040204" pitchFamily="34" charset="0"/>
                          <a:ea typeface="Verdana" panose="020B0604030504040204" pitchFamily="34" charset="0"/>
                          <a:cs typeface="Verdana" panose="020B0604030504040204" pitchFamily="34" charset="0"/>
                          <a:sym typeface="Verdana"/>
                        </a:rPr>
                        <a:t>Judaism</a:t>
                      </a:r>
                      <a:endParaRPr sz="2800"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91450" marR="91450" marT="45725" marB="457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a Jew</a:t>
                      </a: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91450" marR="91450" marT="45725" marB="457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rtl="0">
                        <a:lnSpc>
                          <a:spcPct val="107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 Jewish </a:t>
                      </a: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28575" marR="28575" marT="19050" marB="1905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r h="8392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Islam</a:t>
                      </a: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91450" marR="91450" marT="45725" marB="457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panose="020B0604030504040204" pitchFamily="34" charset="0"/>
                          <a:ea typeface="Verdana" panose="020B0604030504040204" pitchFamily="34" charset="0"/>
                          <a:cs typeface="Verdana" panose="020B0604030504040204" pitchFamily="34" charset="0"/>
                          <a:sym typeface="Verdana"/>
                        </a:rPr>
                        <a:t>a Muslim</a:t>
                      </a:r>
                      <a:endParaRPr sz="2800"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91450" marR="91450" marT="45725" marB="457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rtl="0">
                        <a:lnSpc>
                          <a:spcPct val="107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 Islamic or Muslim</a:t>
                      </a: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28575" marR="28575" marT="19050" marB="1905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3"/>
                  </a:ext>
                </a:extLst>
              </a:tr>
              <a:tr h="8392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panose="020B0604030504040204" pitchFamily="34" charset="0"/>
                          <a:ea typeface="Verdana" panose="020B0604030504040204" pitchFamily="34" charset="0"/>
                          <a:cs typeface="Verdana" panose="020B0604030504040204" pitchFamily="34" charset="0"/>
                          <a:sym typeface="Verdana"/>
                        </a:rPr>
                        <a:t>Hinduism</a:t>
                      </a:r>
                      <a:endParaRPr sz="2800"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91450" marR="91450" marT="45725" marB="457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panose="020B0604030504040204" pitchFamily="34" charset="0"/>
                          <a:ea typeface="Verdana" panose="020B0604030504040204" pitchFamily="34" charset="0"/>
                          <a:cs typeface="Verdana" panose="020B0604030504040204" pitchFamily="34" charset="0"/>
                          <a:sym typeface="Verdana"/>
                        </a:rPr>
                        <a:t>a Hindu</a:t>
                      </a:r>
                      <a:endParaRPr sz="2800"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91450" marR="91450" marT="45725" marB="457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rtl="0">
                        <a:lnSpc>
                          <a:spcPct val="107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 Hindu </a:t>
                      </a: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28575" marR="28575" marT="19050" marB="1905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4"/>
                  </a:ext>
                </a:extLst>
              </a:tr>
              <a:tr h="83922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Buddhism</a:t>
                      </a: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91450" marR="91450" marT="45725" marB="457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a Buddhist</a:t>
                      </a: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91450" marR="91450" marT="45725" marB="457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rtl="0">
                        <a:lnSpc>
                          <a:spcPct val="107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 Buddhist </a:t>
                      </a: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28575" marR="28575" marT="19050" marB="1905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TextBox 2">
            <a:extLst>
              <a:ext uri="{FF2B5EF4-FFF2-40B4-BE49-F238E27FC236}">
                <a16:creationId xmlns:a16="http://schemas.microsoft.com/office/drawing/2014/main" id="{59C4A696-9F9C-4B58-52AF-2D8ADF6FF3BC}"/>
              </a:ext>
            </a:extLst>
          </p:cNvPr>
          <p:cNvSpPr txBox="1"/>
          <p:nvPr/>
        </p:nvSpPr>
        <p:spPr>
          <a:xfrm>
            <a:off x="462747" y="5480246"/>
            <a:ext cx="11170376" cy="954107"/>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He practices </a:t>
            </a:r>
            <a:r>
              <a:rPr lang="en-US" sz="2800" b="1" dirty="0">
                <a:solidFill>
                  <a:schemeClr val="accent5"/>
                </a:solidFill>
                <a:latin typeface="Verdana" panose="020B0604030504040204" pitchFamily="34" charset="0"/>
                <a:ea typeface="Verdana" panose="020B0604030504040204" pitchFamily="34" charset="0"/>
                <a:cs typeface="Verdana" panose="020B0604030504040204" pitchFamily="34" charset="0"/>
              </a:rPr>
              <a:t>______________</a:t>
            </a:r>
            <a:r>
              <a:rPr lang="en-US" sz="2800" dirty="0">
                <a:latin typeface="Verdana" panose="020B0604030504040204" pitchFamily="34" charset="0"/>
                <a:ea typeface="Verdana" panose="020B0604030504040204" pitchFamily="34" charset="0"/>
                <a:cs typeface="Verdana" panose="020B0604030504040204" pitchFamily="34" charset="0"/>
              </a:rPr>
              <a:t>. He is a </a:t>
            </a:r>
            <a:r>
              <a:rPr lang="en-US" sz="2800" b="1" dirty="0">
                <a:solidFill>
                  <a:schemeClr val="accent5"/>
                </a:solidFill>
                <a:latin typeface="Verdana" panose="020B0604030504040204" pitchFamily="34" charset="0"/>
                <a:ea typeface="Verdana" panose="020B0604030504040204" pitchFamily="34" charset="0"/>
                <a:cs typeface="Verdana" panose="020B0604030504040204" pitchFamily="34" charset="0"/>
              </a:rPr>
              <a:t>____________</a:t>
            </a:r>
            <a:r>
              <a:rPr lang="en-US" sz="2800" dirty="0">
                <a:latin typeface="Verdana" panose="020B0604030504040204" pitchFamily="34" charset="0"/>
                <a:ea typeface="Verdana" panose="020B0604030504040204" pitchFamily="34" charset="0"/>
                <a:cs typeface="Verdana" panose="020B0604030504040204" pitchFamily="34" charset="0"/>
              </a:rPr>
              <a:t>. He celebrates </a:t>
            </a:r>
            <a:r>
              <a:rPr lang="en-US" sz="2800" b="1" dirty="0">
                <a:solidFill>
                  <a:schemeClr val="accent5"/>
                </a:solidFill>
                <a:latin typeface="Verdana" panose="020B0604030504040204" pitchFamily="34" charset="0"/>
                <a:ea typeface="Verdana" panose="020B0604030504040204" pitchFamily="34" charset="0"/>
                <a:cs typeface="Verdana" panose="020B0604030504040204" pitchFamily="34" charset="0"/>
              </a:rPr>
              <a:t>__________ </a:t>
            </a:r>
            <a:r>
              <a:rPr lang="en-US" sz="2800" dirty="0">
                <a:latin typeface="Verdana" panose="020B0604030504040204" pitchFamily="34" charset="0"/>
                <a:ea typeface="Verdana" panose="020B0604030504040204" pitchFamily="34" charset="0"/>
                <a:cs typeface="Verdana" panose="020B0604030504040204" pitchFamily="34" charset="0"/>
              </a:rPr>
              <a:t>holidays. </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487363" cy="487363"/>
          </a:xfrm>
          <a:prstGeom prst="rect">
            <a:avLst/>
          </a:prstGeom>
        </p:spPr>
      </p:pic>
    </p:spTree>
    <p:extLst>
      <p:ext uri="{BB962C8B-B14F-4D97-AF65-F5344CB8AC3E}">
        <p14:creationId xmlns:p14="http://schemas.microsoft.com/office/powerpoint/2010/main" val="23709095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66"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2" name="Google Shape;402;p9"/>
          <p:cNvSpPr txBox="1">
            <a:spLocks noGrp="1"/>
          </p:cNvSpPr>
          <p:nvPr>
            <p:ph type="ftr" idx="11"/>
          </p:nvPr>
        </p:nvSpPr>
        <p:spPr>
          <a:xfrm>
            <a:off x="611625" y="649290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©2020-2024 Light of the World Learning</a:t>
            </a:r>
            <a:endParaRPr/>
          </a:p>
        </p:txBody>
      </p:sp>
      <p:sp>
        <p:nvSpPr>
          <p:cNvPr id="403" name="Google Shape;403;p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
        <p:nvSpPr>
          <p:cNvPr id="2" name="Google Shape;413;p10">
            <a:extLst>
              <a:ext uri="{FF2B5EF4-FFF2-40B4-BE49-F238E27FC236}">
                <a16:creationId xmlns:a16="http://schemas.microsoft.com/office/drawing/2014/main" id="{21F49820-681F-E572-023E-83841F834DDC}"/>
              </a:ext>
            </a:extLst>
          </p:cNvPr>
          <p:cNvSpPr txBox="1"/>
          <p:nvPr/>
        </p:nvSpPr>
        <p:spPr>
          <a:xfrm>
            <a:off x="288471" y="66824"/>
            <a:ext cx="11615057"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dirty="0">
                <a:solidFill>
                  <a:schemeClr val="accent6">
                    <a:lumMod val="75000"/>
                  </a:schemeClr>
                </a:solidFill>
                <a:latin typeface="Verdana"/>
                <a:ea typeface="Verdana"/>
                <a:cs typeface="Verdana"/>
                <a:sym typeface="Verdana"/>
              </a:rPr>
              <a:t>Noncountable</a:t>
            </a:r>
            <a:r>
              <a:rPr lang="en-US" sz="3200" b="1" dirty="0">
                <a:latin typeface="Verdana"/>
                <a:ea typeface="Verdana"/>
                <a:cs typeface="Verdana"/>
                <a:sym typeface="Verdana"/>
              </a:rPr>
              <a:t> nouns are often liquids or things too small to count. </a:t>
            </a:r>
            <a:r>
              <a:rPr lang="en-US" sz="3200" b="1" dirty="0">
                <a:solidFill>
                  <a:schemeClr val="accent6">
                    <a:lumMod val="75000"/>
                  </a:schemeClr>
                </a:solidFill>
                <a:latin typeface="Verdana"/>
                <a:ea typeface="Verdana"/>
                <a:cs typeface="Verdana"/>
                <a:sym typeface="Verdana"/>
              </a:rPr>
              <a:t>Countable</a:t>
            </a:r>
            <a:r>
              <a:rPr lang="en-US" sz="3200" b="1" dirty="0">
                <a:latin typeface="Verdana"/>
                <a:ea typeface="Verdana"/>
                <a:cs typeface="Verdana"/>
                <a:sym typeface="Verdana"/>
              </a:rPr>
              <a:t> nouns can be counted. Write </a:t>
            </a:r>
            <a:r>
              <a:rPr lang="en-US" sz="3200" b="1" dirty="0">
                <a:solidFill>
                  <a:schemeClr val="accent6">
                    <a:lumMod val="75000"/>
                  </a:schemeClr>
                </a:solidFill>
                <a:latin typeface="Verdana"/>
                <a:ea typeface="Verdana"/>
                <a:cs typeface="Verdana"/>
                <a:sym typeface="Verdana"/>
              </a:rPr>
              <a:t>NC</a:t>
            </a:r>
            <a:r>
              <a:rPr lang="en-US" sz="3200" b="1" dirty="0">
                <a:latin typeface="Verdana"/>
                <a:ea typeface="Verdana"/>
                <a:cs typeface="Verdana"/>
                <a:sym typeface="Verdana"/>
              </a:rPr>
              <a:t> or </a:t>
            </a:r>
            <a:r>
              <a:rPr lang="en-US" sz="3200" b="1" dirty="0">
                <a:solidFill>
                  <a:schemeClr val="accent6">
                    <a:lumMod val="75000"/>
                  </a:schemeClr>
                </a:solidFill>
                <a:latin typeface="Verdana"/>
                <a:ea typeface="Verdana"/>
                <a:cs typeface="Verdana"/>
                <a:sym typeface="Verdana"/>
              </a:rPr>
              <a:t>C</a:t>
            </a:r>
            <a:r>
              <a:rPr lang="en-US" sz="3200" b="1" dirty="0">
                <a:latin typeface="Verdana"/>
                <a:ea typeface="Verdana"/>
                <a:cs typeface="Verdana"/>
                <a:sym typeface="Verdana"/>
              </a:rPr>
              <a:t> by each word.</a:t>
            </a:r>
            <a:endParaRPr sz="3200" b="1" i="0" u="none" strike="noStrike" cap="none" dirty="0">
              <a:solidFill>
                <a:srgbClr val="000000"/>
              </a:solidFill>
              <a:latin typeface="Verdana"/>
              <a:ea typeface="Verdana"/>
              <a:cs typeface="Verdana"/>
              <a:sym typeface="Verdana"/>
            </a:endParaRPr>
          </a:p>
        </p:txBody>
      </p:sp>
      <p:graphicFrame>
        <p:nvGraphicFramePr>
          <p:cNvPr id="5" name="Table 4">
            <a:extLst>
              <a:ext uri="{FF2B5EF4-FFF2-40B4-BE49-F238E27FC236}">
                <a16:creationId xmlns:a16="http://schemas.microsoft.com/office/drawing/2014/main" id="{91FE3D2E-36C6-78F5-F773-AE95E21F08F7}"/>
              </a:ext>
            </a:extLst>
          </p:cNvPr>
          <p:cNvGraphicFramePr>
            <a:graphicFrameLocks noGrp="1"/>
          </p:cNvGraphicFramePr>
          <p:nvPr/>
        </p:nvGraphicFramePr>
        <p:xfrm>
          <a:off x="740100" y="1897480"/>
          <a:ext cx="10726825" cy="4089553"/>
        </p:xfrm>
        <a:graphic>
          <a:graphicData uri="http://schemas.openxmlformats.org/drawingml/2006/table">
            <a:tbl>
              <a:tblPr firstRow="1" bandRow="1"/>
              <a:tblGrid>
                <a:gridCol w="2145365">
                  <a:extLst>
                    <a:ext uri="{9D8B030D-6E8A-4147-A177-3AD203B41FA5}">
                      <a16:colId xmlns:a16="http://schemas.microsoft.com/office/drawing/2014/main" val="3486448424"/>
                    </a:ext>
                  </a:extLst>
                </a:gridCol>
                <a:gridCol w="2145365">
                  <a:extLst>
                    <a:ext uri="{9D8B030D-6E8A-4147-A177-3AD203B41FA5}">
                      <a16:colId xmlns:a16="http://schemas.microsoft.com/office/drawing/2014/main" val="4023649644"/>
                    </a:ext>
                  </a:extLst>
                </a:gridCol>
                <a:gridCol w="2145365">
                  <a:extLst>
                    <a:ext uri="{9D8B030D-6E8A-4147-A177-3AD203B41FA5}">
                      <a16:colId xmlns:a16="http://schemas.microsoft.com/office/drawing/2014/main" val="254639770"/>
                    </a:ext>
                  </a:extLst>
                </a:gridCol>
                <a:gridCol w="2145365">
                  <a:extLst>
                    <a:ext uri="{9D8B030D-6E8A-4147-A177-3AD203B41FA5}">
                      <a16:colId xmlns:a16="http://schemas.microsoft.com/office/drawing/2014/main" val="579928343"/>
                    </a:ext>
                  </a:extLst>
                </a:gridCol>
                <a:gridCol w="2145365">
                  <a:extLst>
                    <a:ext uri="{9D8B030D-6E8A-4147-A177-3AD203B41FA5}">
                      <a16:colId xmlns:a16="http://schemas.microsoft.com/office/drawing/2014/main" val="1175026034"/>
                    </a:ext>
                  </a:extLst>
                </a:gridCol>
              </a:tblGrid>
              <a:tr h="704598">
                <a:tc>
                  <a:txBody>
                    <a:bodyPr/>
                    <a:lstStyle/>
                    <a:p>
                      <a:endParaRPr lang="en-US" sz="2400" dirty="0">
                        <a:latin typeface="Verdana" panose="020B0604030504040204" pitchFamily="34" charset="0"/>
                        <a:ea typeface="Verdana" panose="020B0604030504040204" pitchFamily="34" charset="0"/>
                        <a:cs typeface="Verdana" panose="020B0604030504040204" pitchFamily="34" charset="0"/>
                      </a:endParaRPr>
                    </a:p>
                    <a:p>
                      <a:endParaRPr lang="en-US" sz="2400" dirty="0">
                        <a:latin typeface="Verdana" panose="020B0604030504040204" pitchFamily="34" charset="0"/>
                        <a:ea typeface="Verdana" panose="020B0604030504040204" pitchFamily="34" charset="0"/>
                        <a:cs typeface="Verdana" panose="020B0604030504040204" pitchFamily="34" charset="0"/>
                      </a:endParaRPr>
                    </a:p>
                    <a:p>
                      <a:endParaRPr lang="en-US" sz="2400" dirty="0">
                        <a:latin typeface="Verdana" panose="020B0604030504040204" pitchFamily="34" charset="0"/>
                        <a:ea typeface="Verdana" panose="020B0604030504040204" pitchFamily="34" charset="0"/>
                        <a:cs typeface="Verdana" panose="020B0604030504040204" pitchFamily="34" charset="0"/>
                      </a:endParaRPr>
                    </a:p>
                    <a:p>
                      <a:endParaRPr lang="en-US" sz="2400"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US" sz="2400"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US" sz="2400"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US" sz="2400"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US" sz="2400"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85303984"/>
                  </a:ext>
                </a:extLst>
              </a:tr>
              <a:tr h="551103">
                <a:tc>
                  <a:txBody>
                    <a:bodyPr/>
                    <a:lstStyle/>
                    <a:p>
                      <a:r>
                        <a:rPr lang="en-US" sz="2600" dirty="0">
                          <a:latin typeface="Verdana" panose="020B0604030504040204" pitchFamily="34" charset="0"/>
                          <a:ea typeface="Verdana" panose="020B0604030504040204" pitchFamily="34" charset="0"/>
                          <a:cs typeface="Verdana" panose="020B0604030504040204" pitchFamily="34" charset="0"/>
                        </a:rPr>
                        <a:t>A. sand</a:t>
                      </a:r>
                      <a:r>
                        <a:rPr lang="en-US" sz="26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-NC</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sz="2600" dirty="0">
                          <a:latin typeface="Verdana" panose="020B0604030504040204" pitchFamily="34" charset="0"/>
                          <a:ea typeface="Verdana" panose="020B0604030504040204" pitchFamily="34" charset="0"/>
                          <a:cs typeface="Verdana" panose="020B0604030504040204" pitchFamily="34" charset="0"/>
                        </a:rPr>
                        <a:t>B. candle</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sz="2600" dirty="0">
                          <a:latin typeface="Verdana" panose="020B0604030504040204" pitchFamily="34" charset="0"/>
                          <a:ea typeface="Verdana" panose="020B0604030504040204" pitchFamily="34" charset="0"/>
                          <a:cs typeface="Verdana" panose="020B0604030504040204" pitchFamily="34" charset="0"/>
                        </a:rPr>
                        <a:t>C. milk</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sz="2600" dirty="0">
                          <a:latin typeface="Verdana" panose="020B0604030504040204" pitchFamily="34" charset="0"/>
                          <a:ea typeface="Verdana" panose="020B0604030504040204" pitchFamily="34" charset="0"/>
                          <a:cs typeface="Verdana" panose="020B0604030504040204" pitchFamily="34" charset="0"/>
                        </a:rPr>
                        <a:t>D. coffee</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sz="2600" dirty="0">
                          <a:latin typeface="Verdana" panose="020B0604030504040204" pitchFamily="34" charset="0"/>
                          <a:ea typeface="Verdana" panose="020B0604030504040204" pitchFamily="34" charset="0"/>
                          <a:cs typeface="Verdana" panose="020B0604030504040204" pitchFamily="34" charset="0"/>
                        </a:rPr>
                        <a:t>E. temple</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368100158"/>
                  </a:ext>
                </a:extLst>
              </a:tr>
              <a:tr h="1432867">
                <a:tc>
                  <a:txBody>
                    <a:bodyPr/>
                    <a:lstStyle/>
                    <a:p>
                      <a:endParaRPr lang="en-US" sz="2600"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US" sz="2600"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US" sz="2600"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US" sz="2600"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US" sz="2600" dirty="0">
                        <a:latin typeface="Verdana" panose="020B0604030504040204" pitchFamily="34" charset="0"/>
                        <a:ea typeface="Verdana" panose="020B0604030504040204" pitchFamily="34" charset="0"/>
                        <a:cs typeface="Verdana" panose="020B0604030504040204" pitchFamily="34" charset="0"/>
                      </a:endParaRPr>
                    </a:p>
                    <a:p>
                      <a:endParaRPr lang="en-US" sz="2600" dirty="0">
                        <a:latin typeface="Verdana" panose="020B0604030504040204" pitchFamily="34" charset="0"/>
                        <a:ea typeface="Verdana" panose="020B0604030504040204" pitchFamily="34" charset="0"/>
                        <a:cs typeface="Verdana" panose="020B0604030504040204" pitchFamily="34" charset="0"/>
                      </a:endParaRPr>
                    </a:p>
                    <a:p>
                      <a:endParaRPr lang="en-US" sz="2600"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292162542"/>
                  </a:ext>
                </a:extLst>
              </a:tr>
              <a:tr h="551103">
                <a:tc>
                  <a:txBody>
                    <a:bodyPr/>
                    <a:lstStyle/>
                    <a:p>
                      <a:r>
                        <a:rPr lang="en-US" sz="2600" dirty="0">
                          <a:latin typeface="Verdana" panose="020B0604030504040204" pitchFamily="34" charset="0"/>
                          <a:ea typeface="Verdana" panose="020B0604030504040204" pitchFamily="34" charset="0"/>
                          <a:cs typeface="Verdana" panose="020B0604030504040204" pitchFamily="34" charset="0"/>
                        </a:rPr>
                        <a:t>F. cross</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sz="2600" dirty="0">
                          <a:latin typeface="Verdana" panose="020B0604030504040204" pitchFamily="34" charset="0"/>
                          <a:ea typeface="Verdana" panose="020B0604030504040204" pitchFamily="34" charset="0"/>
                          <a:cs typeface="Verdana" panose="020B0604030504040204" pitchFamily="34" charset="0"/>
                        </a:rPr>
                        <a:t>G. boat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sz="2600" dirty="0">
                          <a:latin typeface="Verdana" panose="020B0604030504040204" pitchFamily="34" charset="0"/>
                          <a:ea typeface="Verdana" panose="020B0604030504040204" pitchFamily="34" charset="0"/>
                          <a:cs typeface="Verdana" panose="020B0604030504040204" pitchFamily="34" charset="0"/>
                        </a:rPr>
                        <a:t>H. water</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sz="2600" dirty="0">
                          <a:latin typeface="Verdana" panose="020B0604030504040204" pitchFamily="34" charset="0"/>
                          <a:ea typeface="Verdana" panose="020B0604030504040204" pitchFamily="34" charset="0"/>
                          <a:cs typeface="Verdana" panose="020B0604030504040204" pitchFamily="34" charset="0"/>
                        </a:rPr>
                        <a:t>I. loaf</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sz="2600" dirty="0">
                          <a:latin typeface="Verdana" panose="020B0604030504040204" pitchFamily="34" charset="0"/>
                          <a:ea typeface="Verdana" panose="020B0604030504040204" pitchFamily="34" charset="0"/>
                          <a:cs typeface="Verdana" panose="020B0604030504040204" pitchFamily="34" charset="0"/>
                        </a:rPr>
                        <a:t>J. flour</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683960420"/>
                  </a:ext>
                </a:extLst>
              </a:tr>
            </a:tbl>
          </a:graphicData>
        </a:graphic>
      </p:graphicFrame>
      <p:pic>
        <p:nvPicPr>
          <p:cNvPr id="6" name="Picture 5">
            <a:extLst>
              <a:ext uri="{FF2B5EF4-FFF2-40B4-BE49-F238E27FC236}">
                <a16:creationId xmlns:a16="http://schemas.microsoft.com/office/drawing/2014/main" id="{15EE3A85-B7FD-370F-7FF4-C4D18E042E9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14196" y="1599057"/>
            <a:ext cx="1829943" cy="1829943"/>
          </a:xfrm>
          <a:prstGeom prst="rect">
            <a:avLst/>
          </a:prstGeom>
        </p:spPr>
      </p:pic>
      <p:pic>
        <p:nvPicPr>
          <p:cNvPr id="7" name="Picture 6">
            <a:extLst>
              <a:ext uri="{FF2B5EF4-FFF2-40B4-BE49-F238E27FC236}">
                <a16:creationId xmlns:a16="http://schemas.microsoft.com/office/drawing/2014/main" id="{B43B98B4-30F3-662E-EA0C-530033678EC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477036" y="3911509"/>
            <a:ext cx="1191987" cy="1649186"/>
          </a:xfrm>
          <a:prstGeom prst="rect">
            <a:avLst/>
          </a:prstGeom>
        </p:spPr>
      </p:pic>
      <p:pic>
        <p:nvPicPr>
          <p:cNvPr id="8" name="Picture 7">
            <a:extLst>
              <a:ext uri="{FF2B5EF4-FFF2-40B4-BE49-F238E27FC236}">
                <a16:creationId xmlns:a16="http://schemas.microsoft.com/office/drawing/2014/main" id="{C77A3963-1B89-FFEA-F73E-DDFA5468055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438749" y="1900987"/>
            <a:ext cx="1531333" cy="1226081"/>
          </a:xfrm>
          <a:prstGeom prst="rect">
            <a:avLst/>
          </a:prstGeom>
        </p:spPr>
      </p:pic>
      <p:pic>
        <p:nvPicPr>
          <p:cNvPr id="9" name="Picture 8">
            <a:extLst>
              <a:ext uri="{FF2B5EF4-FFF2-40B4-BE49-F238E27FC236}">
                <a16:creationId xmlns:a16="http://schemas.microsoft.com/office/drawing/2014/main" id="{0B108C98-46D5-7A3E-F75E-88D26D05E36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114196" y="4201802"/>
            <a:ext cx="1462107" cy="1068599"/>
          </a:xfrm>
          <a:prstGeom prst="rect">
            <a:avLst/>
          </a:prstGeom>
        </p:spPr>
      </p:pic>
      <p:pic>
        <p:nvPicPr>
          <p:cNvPr id="10" name="Picture 9">
            <a:extLst>
              <a:ext uri="{FF2B5EF4-FFF2-40B4-BE49-F238E27FC236}">
                <a16:creationId xmlns:a16="http://schemas.microsoft.com/office/drawing/2014/main" id="{520065DB-70EB-1312-D9CA-5897245FE7D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11625" y="1761645"/>
            <a:ext cx="2027369" cy="1481728"/>
          </a:xfrm>
          <a:prstGeom prst="rect">
            <a:avLst/>
          </a:prstGeom>
        </p:spPr>
      </p:pic>
      <p:pic>
        <p:nvPicPr>
          <p:cNvPr id="12" name="Picture 11">
            <a:extLst>
              <a:ext uri="{FF2B5EF4-FFF2-40B4-BE49-F238E27FC236}">
                <a16:creationId xmlns:a16="http://schemas.microsoft.com/office/drawing/2014/main" id="{FEF6E00C-F87C-B4A3-960C-F9DFA0907EC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709949" y="1986629"/>
            <a:ext cx="1531333" cy="1556566"/>
          </a:xfrm>
          <a:prstGeom prst="rect">
            <a:avLst/>
          </a:prstGeom>
        </p:spPr>
      </p:pic>
      <p:pic>
        <p:nvPicPr>
          <p:cNvPr id="13" name="Picture 12">
            <a:extLst>
              <a:ext uri="{FF2B5EF4-FFF2-40B4-BE49-F238E27FC236}">
                <a16:creationId xmlns:a16="http://schemas.microsoft.com/office/drawing/2014/main" id="{C824BB7D-8478-511A-9F5D-706587C9738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337847" y="4018936"/>
            <a:ext cx="1531333" cy="1556566"/>
          </a:xfrm>
          <a:prstGeom prst="rect">
            <a:avLst/>
          </a:prstGeom>
        </p:spPr>
      </p:pic>
      <p:pic>
        <p:nvPicPr>
          <p:cNvPr id="14" name="Picture 13">
            <a:extLst>
              <a:ext uri="{FF2B5EF4-FFF2-40B4-BE49-F238E27FC236}">
                <a16:creationId xmlns:a16="http://schemas.microsoft.com/office/drawing/2014/main" id="{D0DEB37D-2DE4-FDA0-A9EF-F1035862330D}"/>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558922" y="4086140"/>
            <a:ext cx="1531334" cy="1045481"/>
          </a:xfrm>
          <a:prstGeom prst="rect">
            <a:avLst/>
          </a:prstGeom>
        </p:spPr>
      </p:pic>
      <p:pic>
        <p:nvPicPr>
          <p:cNvPr id="15" name="Picture 14">
            <a:extLst>
              <a:ext uri="{FF2B5EF4-FFF2-40B4-BE49-F238E27FC236}">
                <a16:creationId xmlns:a16="http://schemas.microsoft.com/office/drawing/2014/main" id="{A56EEDE2-CA64-CC36-67FD-BC593F31BB09}"/>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1360"/>
          <a:stretch/>
        </p:blipFill>
        <p:spPr>
          <a:xfrm>
            <a:off x="9398689" y="3992159"/>
            <a:ext cx="1738162" cy="1414419"/>
          </a:xfrm>
          <a:prstGeom prst="rect">
            <a:avLst/>
          </a:prstGeom>
        </p:spPr>
      </p:pic>
      <p:pic>
        <p:nvPicPr>
          <p:cNvPr id="4" name="Picture 3">
            <a:extLst>
              <a:ext uri="{FF2B5EF4-FFF2-40B4-BE49-F238E27FC236}">
                <a16:creationId xmlns:a16="http://schemas.microsoft.com/office/drawing/2014/main" id="{388DC967-F443-6DAD-6FAA-7D5BA7112A2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767754" y="2058404"/>
            <a:ext cx="746406" cy="1358044"/>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262" y="-35789"/>
            <a:ext cx="487363" cy="487363"/>
          </a:xfrm>
          <a:prstGeom prst="rect">
            <a:avLst/>
          </a:prstGeom>
        </p:spPr>
      </p:pic>
    </p:spTree>
    <p:extLst>
      <p:ext uri="{BB962C8B-B14F-4D97-AF65-F5344CB8AC3E}">
        <p14:creationId xmlns:p14="http://schemas.microsoft.com/office/powerpoint/2010/main" val="902490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14"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2" name="Google Shape;402;p9"/>
          <p:cNvSpPr txBox="1">
            <a:spLocks noGrp="1"/>
          </p:cNvSpPr>
          <p:nvPr>
            <p:ph type="ftr" idx="11"/>
          </p:nvPr>
        </p:nvSpPr>
        <p:spPr>
          <a:xfrm>
            <a:off x="611625" y="649290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©2020-2024 Light of the World Learning</a:t>
            </a:r>
            <a:endParaRPr/>
          </a:p>
        </p:txBody>
      </p:sp>
      <p:sp>
        <p:nvSpPr>
          <p:cNvPr id="403" name="Google Shape;403;p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28</a:t>
            </a:fld>
            <a:endParaRPr/>
          </a:p>
        </p:txBody>
      </p:sp>
      <p:sp>
        <p:nvSpPr>
          <p:cNvPr id="2" name="Google Shape;413;p10">
            <a:extLst>
              <a:ext uri="{FF2B5EF4-FFF2-40B4-BE49-F238E27FC236}">
                <a16:creationId xmlns:a16="http://schemas.microsoft.com/office/drawing/2014/main" id="{21F49820-681F-E572-023E-83841F834DDC}"/>
              </a:ext>
            </a:extLst>
          </p:cNvPr>
          <p:cNvSpPr txBox="1"/>
          <p:nvPr/>
        </p:nvSpPr>
        <p:spPr>
          <a:xfrm>
            <a:off x="39347" y="0"/>
            <a:ext cx="11793424"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000" b="1" i="0" u="none" strike="noStrike" cap="none" dirty="0">
                <a:solidFill>
                  <a:schemeClr val="accent5"/>
                </a:solidFill>
                <a:latin typeface="Verdana"/>
                <a:ea typeface="Verdana"/>
                <a:cs typeface="Verdana"/>
                <a:sym typeface="Verdana"/>
              </a:rPr>
              <a:t>Many/few </a:t>
            </a:r>
            <a:r>
              <a:rPr lang="en-US" sz="3000" b="1" i="0" u="none" strike="noStrike" cap="none" dirty="0">
                <a:solidFill>
                  <a:srgbClr val="000000"/>
                </a:solidFill>
                <a:latin typeface="Verdana"/>
                <a:ea typeface="Verdana"/>
                <a:cs typeface="Verdana"/>
                <a:sym typeface="Verdana"/>
              </a:rPr>
              <a:t>are for countable nouns. </a:t>
            </a:r>
            <a:r>
              <a:rPr lang="en-US" sz="3000" b="1" i="0" u="none" strike="noStrike" cap="none" dirty="0">
                <a:solidFill>
                  <a:schemeClr val="accent5"/>
                </a:solidFill>
                <a:latin typeface="Verdana"/>
                <a:ea typeface="Verdana"/>
                <a:cs typeface="Verdana"/>
                <a:sym typeface="Verdana"/>
              </a:rPr>
              <a:t>Much/little </a:t>
            </a:r>
            <a:r>
              <a:rPr lang="en-US" sz="3000" b="1" i="0" u="none" strike="noStrike" cap="none" dirty="0">
                <a:solidFill>
                  <a:srgbClr val="000000"/>
                </a:solidFill>
                <a:latin typeface="Verdana"/>
                <a:ea typeface="Verdana"/>
                <a:cs typeface="Verdana"/>
                <a:sym typeface="Verdana"/>
              </a:rPr>
              <a:t>are for noncountable nouns. Complete the sentences</a:t>
            </a:r>
            <a:r>
              <a:rPr lang="en-US" sz="3000" b="1" dirty="0">
                <a:latin typeface="Verdana"/>
                <a:ea typeface="Verdana"/>
                <a:cs typeface="Verdana"/>
                <a:sym typeface="Verdana"/>
              </a:rPr>
              <a:t>.</a:t>
            </a:r>
            <a:endParaRPr sz="3000" b="1" i="0" u="none" strike="noStrike" cap="none" dirty="0">
              <a:solidFill>
                <a:srgbClr val="000000"/>
              </a:solidFill>
              <a:latin typeface="Verdana"/>
              <a:ea typeface="Verdana"/>
              <a:cs typeface="Verdana"/>
              <a:sym typeface="Verdana"/>
            </a:endParaRPr>
          </a:p>
        </p:txBody>
      </p:sp>
      <p:graphicFrame>
        <p:nvGraphicFramePr>
          <p:cNvPr id="5" name="Table 4">
            <a:extLst>
              <a:ext uri="{FF2B5EF4-FFF2-40B4-BE49-F238E27FC236}">
                <a16:creationId xmlns:a16="http://schemas.microsoft.com/office/drawing/2014/main" id="{91FE3D2E-36C6-78F5-F773-AE95E21F08F7}"/>
              </a:ext>
            </a:extLst>
          </p:cNvPr>
          <p:cNvGraphicFramePr>
            <a:graphicFrameLocks noGrp="1"/>
          </p:cNvGraphicFramePr>
          <p:nvPr>
            <p:extLst>
              <p:ext uri="{D42A27DB-BD31-4B8C-83A1-F6EECF244321}">
                <p14:modId xmlns:p14="http://schemas.microsoft.com/office/powerpoint/2010/main" val="4221312757"/>
              </p:ext>
            </p:extLst>
          </p:nvPr>
        </p:nvGraphicFramePr>
        <p:xfrm>
          <a:off x="283029" y="1235710"/>
          <a:ext cx="11549742" cy="5120640"/>
        </p:xfrm>
        <a:graphic>
          <a:graphicData uri="http://schemas.openxmlformats.org/drawingml/2006/table">
            <a:tbl>
              <a:tblPr firstRow="1" bandRow="1"/>
              <a:tblGrid>
                <a:gridCol w="504850">
                  <a:extLst>
                    <a:ext uri="{9D8B030D-6E8A-4147-A177-3AD203B41FA5}">
                      <a16:colId xmlns:a16="http://schemas.microsoft.com/office/drawing/2014/main" val="4047871837"/>
                    </a:ext>
                  </a:extLst>
                </a:gridCol>
                <a:gridCol w="5055218">
                  <a:extLst>
                    <a:ext uri="{9D8B030D-6E8A-4147-A177-3AD203B41FA5}">
                      <a16:colId xmlns:a16="http://schemas.microsoft.com/office/drawing/2014/main" val="3486448424"/>
                    </a:ext>
                  </a:extLst>
                </a:gridCol>
                <a:gridCol w="550016">
                  <a:extLst>
                    <a:ext uri="{9D8B030D-6E8A-4147-A177-3AD203B41FA5}">
                      <a16:colId xmlns:a16="http://schemas.microsoft.com/office/drawing/2014/main" val="4023649644"/>
                    </a:ext>
                  </a:extLst>
                </a:gridCol>
                <a:gridCol w="5439658">
                  <a:extLst>
                    <a:ext uri="{9D8B030D-6E8A-4147-A177-3AD203B41FA5}">
                      <a16:colId xmlns:a16="http://schemas.microsoft.com/office/drawing/2014/main" val="254639770"/>
                    </a:ext>
                  </a:extLst>
                </a:gridCol>
              </a:tblGrid>
              <a:tr h="1280160">
                <a:tc>
                  <a:txBody>
                    <a:bodyPr/>
                    <a:lstStyle/>
                    <a:p>
                      <a:pPr marL="0" indent="0">
                        <a:buFont typeface="+mj-lt"/>
                        <a:buNone/>
                      </a:pPr>
                      <a:r>
                        <a:rPr lang="en-US" sz="2600" dirty="0">
                          <a:latin typeface="Verdana" panose="020B0604030504040204" pitchFamily="34" charset="0"/>
                          <a:ea typeface="Verdana" panose="020B0604030504040204" pitchFamily="34" charset="0"/>
                          <a:cs typeface="Verdana" panose="020B0604030504040204" pitchFamily="34" charset="0"/>
                        </a:rPr>
                        <a:t>1</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9DBF9"/>
                    </a:solidFill>
                  </a:tcPr>
                </a:tc>
                <a:tc>
                  <a:txBody>
                    <a:bodyPr/>
                    <a:lstStyle/>
                    <a:p>
                      <a:pPr marL="0" indent="0">
                        <a:lnSpc>
                          <a:spcPts val="2860"/>
                        </a:lnSpc>
                        <a:buFont typeface="+mj-lt"/>
                        <a:buNone/>
                      </a:pPr>
                      <a:r>
                        <a:rPr lang="en-US" sz="2600" dirty="0">
                          <a:latin typeface="Verdana" panose="020B0604030504040204" pitchFamily="34" charset="0"/>
                          <a:ea typeface="Verdana" panose="020B0604030504040204" pitchFamily="34" charset="0"/>
                          <a:cs typeface="Verdana" panose="020B0604030504040204" pitchFamily="34" charset="0"/>
                        </a:rPr>
                        <a:t>How</a:t>
                      </a:r>
                      <a:r>
                        <a:rPr lang="en-US" sz="26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2600" b="1" u="sng" dirty="0">
                          <a:solidFill>
                            <a:schemeClr val="accent5"/>
                          </a:solidFill>
                          <a:latin typeface="Verdana" panose="020B0604030504040204" pitchFamily="34" charset="0"/>
                          <a:ea typeface="Verdana" panose="020B0604030504040204" pitchFamily="34" charset="0"/>
                          <a:cs typeface="Verdana" panose="020B0604030504040204" pitchFamily="34" charset="0"/>
                        </a:rPr>
                        <a:t>much</a:t>
                      </a:r>
                      <a:r>
                        <a:rPr lang="en-US" sz="26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2600" dirty="0">
                          <a:latin typeface="Verdana" panose="020B0604030504040204" pitchFamily="34" charset="0"/>
                          <a:ea typeface="Verdana" panose="020B0604030504040204" pitchFamily="34" charset="0"/>
                          <a:cs typeface="Verdana" panose="020B0604030504040204" pitchFamily="34" charset="0"/>
                        </a:rPr>
                        <a:t>rice is here?</a:t>
                      </a:r>
                    </a:p>
                    <a:p>
                      <a:pPr marL="0" indent="0">
                        <a:lnSpc>
                          <a:spcPts val="2860"/>
                        </a:lnSpc>
                        <a:buFont typeface="+mj-lt"/>
                        <a:buNone/>
                      </a:pPr>
                      <a:endParaRPr lang="en-US" sz="2600" dirty="0">
                        <a:latin typeface="Verdana" panose="020B0604030504040204" pitchFamily="34" charset="0"/>
                        <a:ea typeface="Verdana" panose="020B0604030504040204" pitchFamily="34" charset="0"/>
                        <a:cs typeface="Verdana" panose="020B0604030504040204" pitchFamily="34" charset="0"/>
                      </a:endParaRPr>
                    </a:p>
                    <a:p>
                      <a:pPr marL="0" indent="0">
                        <a:lnSpc>
                          <a:spcPts val="2860"/>
                        </a:lnSpc>
                        <a:buFont typeface="+mj-lt"/>
                        <a:buNone/>
                      </a:pPr>
                      <a:r>
                        <a:rPr lang="en-US" sz="2600" dirty="0">
                          <a:latin typeface="Verdana" panose="020B0604030504040204" pitchFamily="34" charset="0"/>
                          <a:ea typeface="Verdana" panose="020B0604030504040204" pitchFamily="34" charset="0"/>
                          <a:cs typeface="Verdana" panose="020B0604030504040204" pitchFamily="34" charset="0"/>
                        </a:rPr>
                        <a:t>There’s a</a:t>
                      </a:r>
                      <a:r>
                        <a:rPr lang="en-US" sz="26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2600" b="1" u="sng" dirty="0">
                          <a:solidFill>
                            <a:schemeClr val="accent5"/>
                          </a:solidFill>
                          <a:latin typeface="Verdana" panose="020B0604030504040204" pitchFamily="34" charset="0"/>
                          <a:ea typeface="Verdana" panose="020B0604030504040204" pitchFamily="34" charset="0"/>
                          <a:cs typeface="Verdana" panose="020B0604030504040204" pitchFamily="34" charset="0"/>
                        </a:rPr>
                        <a:t>little</a:t>
                      </a:r>
                      <a:r>
                        <a:rPr lang="en-US" sz="2600" dirty="0">
                          <a:solidFill>
                            <a:schemeClr val="accent5"/>
                          </a:solidFill>
                          <a:latin typeface="Verdana" panose="020B0604030504040204" pitchFamily="34" charset="0"/>
                          <a:ea typeface="Verdana" panose="020B0604030504040204" pitchFamily="34" charset="0"/>
                          <a:cs typeface="Verdana" panose="020B0604030504040204" pitchFamily="34" charset="0"/>
                        </a:rPr>
                        <a:t> </a:t>
                      </a:r>
                      <a:r>
                        <a:rPr lang="en-US" sz="2600" dirty="0">
                          <a:latin typeface="Verdana" panose="020B0604030504040204" pitchFamily="34" charset="0"/>
                          <a:ea typeface="Verdana" panose="020B0604030504040204" pitchFamily="34" charset="0"/>
                          <a:cs typeface="Verdana" panose="020B0604030504040204" pitchFamily="34" charset="0"/>
                        </a:rPr>
                        <a:t>rice.</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nSpc>
                          <a:spcPts val="2860"/>
                        </a:lnSpc>
                      </a:pPr>
                      <a:r>
                        <a:rPr lang="en-US" sz="2600" dirty="0">
                          <a:latin typeface="Verdana" panose="020B0604030504040204" pitchFamily="34" charset="0"/>
                          <a:ea typeface="Verdana" panose="020B0604030504040204" pitchFamily="34" charset="0"/>
                          <a:cs typeface="Verdana" panose="020B0604030504040204" pitchFamily="34" charset="0"/>
                        </a:rPr>
                        <a:t>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9DBF9"/>
                    </a:solidFill>
                  </a:tcPr>
                </a:tc>
                <a:tc>
                  <a:txBody>
                    <a:bodyPr/>
                    <a:lstStyle/>
                    <a:p>
                      <a:pPr>
                        <a:lnSpc>
                          <a:spcPts val="2860"/>
                        </a:lnSpc>
                      </a:pPr>
                      <a:r>
                        <a:rPr lang="en-US" sz="2600" dirty="0">
                          <a:latin typeface="Verdana" panose="020B0604030504040204" pitchFamily="34" charset="0"/>
                          <a:ea typeface="Verdana" panose="020B0604030504040204" pitchFamily="34" charset="0"/>
                          <a:cs typeface="Verdana" panose="020B0604030504040204" pitchFamily="34" charset="0"/>
                        </a:rPr>
                        <a:t>How ____ kids like limes?</a:t>
                      </a:r>
                    </a:p>
                    <a:p>
                      <a:pPr>
                        <a:lnSpc>
                          <a:spcPts val="2860"/>
                        </a:lnSpc>
                      </a:pPr>
                      <a:endParaRPr lang="en-US" sz="2600" dirty="0">
                        <a:latin typeface="Verdana" panose="020B0604030504040204" pitchFamily="34" charset="0"/>
                        <a:ea typeface="Verdana" panose="020B0604030504040204" pitchFamily="34" charset="0"/>
                        <a:cs typeface="Verdana" panose="020B0604030504040204" pitchFamily="34" charset="0"/>
                      </a:endParaRPr>
                    </a:p>
                    <a:p>
                      <a:pPr>
                        <a:lnSpc>
                          <a:spcPts val="2860"/>
                        </a:lnSpc>
                      </a:pPr>
                      <a:r>
                        <a:rPr lang="en-US" sz="2600" dirty="0">
                          <a:latin typeface="Verdana" panose="020B0604030504040204" pitchFamily="34" charset="0"/>
                          <a:ea typeface="Verdana" panose="020B0604030504040204" pitchFamily="34" charset="0"/>
                          <a:cs typeface="Verdana" panose="020B0604030504040204" pitchFamily="34" charset="0"/>
                        </a:rPr>
                        <a:t>A ____ kids like limes.</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885303984"/>
                  </a:ext>
                </a:extLst>
              </a:tr>
              <a:tr h="1280160">
                <a:tc>
                  <a:txBody>
                    <a:bodyPr/>
                    <a:lstStyle/>
                    <a:p>
                      <a:r>
                        <a:rPr lang="en-US" sz="2600" dirty="0">
                          <a:latin typeface="Verdana" panose="020B0604030504040204" pitchFamily="34" charset="0"/>
                          <a:ea typeface="Verdana" panose="020B0604030504040204" pitchFamily="34" charset="0"/>
                          <a:cs typeface="Verdana" panose="020B0604030504040204" pitchFamily="34" charset="0"/>
                        </a:rPr>
                        <a:t>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9DBF9"/>
                    </a:solidFill>
                  </a:tcPr>
                </a:tc>
                <a:tc>
                  <a:txBody>
                    <a:bodyPr/>
                    <a:lstStyle/>
                    <a:p>
                      <a:pPr marL="0" indent="0">
                        <a:lnSpc>
                          <a:spcPts val="2860"/>
                        </a:lnSpc>
                        <a:buFont typeface="+mj-lt"/>
                        <a:buNone/>
                      </a:pPr>
                      <a:r>
                        <a:rPr lang="en-US" sz="2600" dirty="0">
                          <a:latin typeface="Verdana" panose="020B0604030504040204" pitchFamily="34" charset="0"/>
                          <a:ea typeface="Verdana" panose="020B0604030504040204" pitchFamily="34" charset="0"/>
                          <a:cs typeface="Verdana" panose="020B0604030504040204" pitchFamily="34" charset="0"/>
                        </a:rPr>
                        <a:t>Are there ____ boats?</a:t>
                      </a:r>
                    </a:p>
                    <a:p>
                      <a:pPr marL="0" indent="0">
                        <a:lnSpc>
                          <a:spcPts val="2860"/>
                        </a:lnSpc>
                        <a:buFont typeface="+mj-lt"/>
                        <a:buNone/>
                      </a:pPr>
                      <a:endParaRPr lang="en-US" sz="2600" dirty="0">
                        <a:latin typeface="Verdana" panose="020B0604030504040204" pitchFamily="34" charset="0"/>
                        <a:ea typeface="Verdana" panose="020B0604030504040204" pitchFamily="34" charset="0"/>
                        <a:cs typeface="Verdana" panose="020B0604030504040204" pitchFamily="34" charset="0"/>
                      </a:endParaRPr>
                    </a:p>
                    <a:p>
                      <a:pPr marL="0" indent="0">
                        <a:lnSpc>
                          <a:spcPts val="2860"/>
                        </a:lnSpc>
                        <a:buFont typeface="+mj-lt"/>
                        <a:buNone/>
                      </a:pPr>
                      <a:r>
                        <a:rPr lang="en-US" sz="2600" dirty="0">
                          <a:latin typeface="Verdana" panose="020B0604030504040204" pitchFamily="34" charset="0"/>
                          <a:ea typeface="Verdana" panose="020B0604030504040204" pitchFamily="34" charset="0"/>
                          <a:cs typeface="Verdana" panose="020B0604030504040204" pitchFamily="34" charset="0"/>
                        </a:rPr>
                        <a:t>There are a ____ boats.</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nSpc>
                          <a:spcPts val="2860"/>
                        </a:lnSpc>
                      </a:pPr>
                      <a:r>
                        <a:rPr lang="en-US" sz="2600" dirty="0">
                          <a:latin typeface="Verdana" panose="020B0604030504040204" pitchFamily="34" charset="0"/>
                          <a:ea typeface="Verdana" panose="020B0604030504040204" pitchFamily="34" charset="0"/>
                          <a:cs typeface="Verdana" panose="020B0604030504040204" pitchFamily="34" charset="0"/>
                        </a:rPr>
                        <a:t>6</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9DBF9"/>
                    </a:solidFill>
                  </a:tcPr>
                </a:tc>
                <a:tc>
                  <a:txBody>
                    <a:bodyPr/>
                    <a:lstStyle/>
                    <a:p>
                      <a:pPr>
                        <a:lnSpc>
                          <a:spcPts val="2860"/>
                        </a:lnSpc>
                      </a:pPr>
                      <a:r>
                        <a:rPr lang="en-US" sz="2600" dirty="0">
                          <a:latin typeface="Verdana" panose="020B0604030504040204" pitchFamily="34" charset="0"/>
                          <a:ea typeface="Verdana" panose="020B0604030504040204" pitchFamily="34" charset="0"/>
                          <a:cs typeface="Verdana" panose="020B0604030504040204" pitchFamily="34" charset="0"/>
                        </a:rPr>
                        <a:t>Do you have ____ money?</a:t>
                      </a:r>
                    </a:p>
                    <a:p>
                      <a:pPr>
                        <a:lnSpc>
                          <a:spcPts val="2860"/>
                        </a:lnSpc>
                      </a:pPr>
                      <a:endParaRPr lang="en-US" sz="2600" dirty="0">
                        <a:latin typeface="Verdana" panose="020B0604030504040204" pitchFamily="34" charset="0"/>
                        <a:ea typeface="Verdana" panose="020B0604030504040204" pitchFamily="34" charset="0"/>
                        <a:cs typeface="Verdana" panose="020B0604030504040204" pitchFamily="34" charset="0"/>
                      </a:endParaRPr>
                    </a:p>
                    <a:p>
                      <a:pPr>
                        <a:lnSpc>
                          <a:spcPts val="2860"/>
                        </a:lnSpc>
                      </a:pPr>
                      <a:r>
                        <a:rPr lang="en-US" sz="2600" dirty="0">
                          <a:latin typeface="Verdana" panose="020B0604030504040204" pitchFamily="34" charset="0"/>
                          <a:ea typeface="Verdana" panose="020B0604030504040204" pitchFamily="34" charset="0"/>
                          <a:cs typeface="Verdana" panose="020B0604030504040204" pitchFamily="34" charset="0"/>
                        </a:rPr>
                        <a:t>I have a ____ money.</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368100158"/>
                  </a:ext>
                </a:extLst>
              </a:tr>
              <a:tr h="1280160">
                <a:tc>
                  <a:txBody>
                    <a:bodyPr/>
                    <a:lstStyle/>
                    <a:p>
                      <a:r>
                        <a:rPr lang="en-US" sz="2600" dirty="0">
                          <a:latin typeface="Verdana" panose="020B0604030504040204" pitchFamily="34" charset="0"/>
                          <a:ea typeface="Verdana" panose="020B0604030504040204" pitchFamily="34" charset="0"/>
                          <a:cs typeface="Verdana" panose="020B0604030504040204" pitchFamily="34" charset="0"/>
                        </a:rPr>
                        <a:t>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9DBF9"/>
                    </a:solidFill>
                  </a:tcPr>
                </a:tc>
                <a:tc>
                  <a:txBody>
                    <a:bodyPr/>
                    <a:lstStyle/>
                    <a:p>
                      <a:pPr marL="0" indent="0">
                        <a:lnSpc>
                          <a:spcPts val="2860"/>
                        </a:lnSpc>
                        <a:buFont typeface="+mj-lt"/>
                        <a:buNone/>
                      </a:pPr>
                      <a:r>
                        <a:rPr lang="en-US" sz="2600" dirty="0">
                          <a:latin typeface="Verdana" panose="020B0604030504040204" pitchFamily="34" charset="0"/>
                          <a:ea typeface="Verdana" panose="020B0604030504040204" pitchFamily="34" charset="0"/>
                          <a:cs typeface="Verdana" panose="020B0604030504040204" pitchFamily="34" charset="0"/>
                        </a:rPr>
                        <a:t>How ____ milk is left?</a:t>
                      </a:r>
                    </a:p>
                    <a:p>
                      <a:pPr marL="0" indent="0">
                        <a:lnSpc>
                          <a:spcPts val="2860"/>
                        </a:lnSpc>
                        <a:buFont typeface="+mj-lt"/>
                        <a:buNone/>
                      </a:pPr>
                      <a:endParaRPr lang="en-US" sz="2600" dirty="0">
                        <a:latin typeface="Verdana" panose="020B0604030504040204" pitchFamily="34" charset="0"/>
                        <a:ea typeface="Verdana" panose="020B0604030504040204" pitchFamily="34" charset="0"/>
                        <a:cs typeface="Verdana" panose="020B0604030504040204" pitchFamily="34" charset="0"/>
                      </a:endParaRPr>
                    </a:p>
                    <a:p>
                      <a:pPr marL="0" indent="0">
                        <a:lnSpc>
                          <a:spcPts val="2860"/>
                        </a:lnSpc>
                        <a:buFont typeface="+mj-lt"/>
                        <a:buNone/>
                      </a:pPr>
                      <a:r>
                        <a:rPr lang="en-US" sz="2600" dirty="0">
                          <a:latin typeface="Verdana" panose="020B0604030504040204" pitchFamily="34" charset="0"/>
                          <a:ea typeface="Verdana" panose="020B0604030504040204" pitchFamily="34" charset="0"/>
                          <a:cs typeface="Verdana" panose="020B0604030504040204" pitchFamily="34" charset="0"/>
                        </a:rPr>
                        <a:t>There’s only a ____ milk left.</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nSpc>
                          <a:spcPts val="2860"/>
                        </a:lnSpc>
                      </a:pPr>
                      <a:r>
                        <a:rPr lang="en-US" sz="2600" dirty="0">
                          <a:latin typeface="Verdana" panose="020B0604030504040204" pitchFamily="34" charset="0"/>
                          <a:ea typeface="Verdana" panose="020B0604030504040204" pitchFamily="34" charset="0"/>
                          <a:cs typeface="Verdana" panose="020B0604030504040204" pitchFamily="34" charset="0"/>
                        </a:rPr>
                        <a:t>7</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9DBF9"/>
                    </a:solidFill>
                  </a:tcPr>
                </a:tc>
                <a:tc>
                  <a:txBody>
                    <a:bodyPr/>
                    <a:lstStyle/>
                    <a:p>
                      <a:pPr>
                        <a:lnSpc>
                          <a:spcPts val="2860"/>
                        </a:lnSpc>
                      </a:pPr>
                      <a:r>
                        <a:rPr lang="en-US" sz="2600" dirty="0">
                          <a:latin typeface="Verdana" panose="020B0604030504040204" pitchFamily="34" charset="0"/>
                          <a:ea typeface="Verdana" panose="020B0604030504040204" pitchFamily="34" charset="0"/>
                          <a:cs typeface="Verdana" panose="020B0604030504040204" pitchFamily="34" charset="0"/>
                        </a:rPr>
                        <a:t>Did you see ____ temples?</a:t>
                      </a:r>
                    </a:p>
                    <a:p>
                      <a:pPr>
                        <a:lnSpc>
                          <a:spcPts val="2860"/>
                        </a:lnSpc>
                      </a:pPr>
                      <a:endParaRPr lang="en-US" sz="2600" dirty="0">
                        <a:latin typeface="Verdana" panose="020B0604030504040204" pitchFamily="34" charset="0"/>
                        <a:ea typeface="Verdana" panose="020B0604030504040204" pitchFamily="34" charset="0"/>
                        <a:cs typeface="Verdana" panose="020B0604030504040204" pitchFamily="34" charset="0"/>
                      </a:endParaRPr>
                    </a:p>
                    <a:p>
                      <a:pPr>
                        <a:lnSpc>
                          <a:spcPts val="2860"/>
                        </a:lnSpc>
                      </a:pPr>
                      <a:r>
                        <a:rPr lang="en-US" sz="2600" dirty="0">
                          <a:latin typeface="Verdana" panose="020B0604030504040204" pitchFamily="34" charset="0"/>
                          <a:ea typeface="Verdana" panose="020B0604030504040204" pitchFamily="34" charset="0"/>
                          <a:cs typeface="Verdana" panose="020B0604030504040204" pitchFamily="34" charset="0"/>
                        </a:rPr>
                        <a:t>We saw a ____ temples.</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92162542"/>
                  </a:ext>
                </a:extLst>
              </a:tr>
              <a:tr h="1280160">
                <a:tc>
                  <a:txBody>
                    <a:bodyPr/>
                    <a:lstStyle/>
                    <a:p>
                      <a:r>
                        <a:rPr lang="en-US" sz="2600" dirty="0">
                          <a:latin typeface="Verdana" panose="020B0604030504040204" pitchFamily="34" charset="0"/>
                          <a:ea typeface="Verdana" panose="020B0604030504040204" pitchFamily="34" charset="0"/>
                          <a:cs typeface="Verdana" panose="020B0604030504040204" pitchFamily="34" charset="0"/>
                        </a:rPr>
                        <a:t>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9DBF9"/>
                    </a:solidFill>
                  </a:tcPr>
                </a:tc>
                <a:tc>
                  <a:txBody>
                    <a:bodyPr/>
                    <a:lstStyle/>
                    <a:p>
                      <a:pPr marL="0" indent="0">
                        <a:lnSpc>
                          <a:spcPts val="2860"/>
                        </a:lnSpc>
                        <a:buFont typeface="+mj-lt"/>
                        <a:buNone/>
                      </a:pPr>
                      <a:r>
                        <a:rPr lang="en-US" sz="2600" dirty="0">
                          <a:latin typeface="Verdana" panose="020B0604030504040204" pitchFamily="34" charset="0"/>
                          <a:ea typeface="Verdana" panose="020B0604030504040204" pitchFamily="34" charset="0"/>
                          <a:cs typeface="Verdana" panose="020B0604030504040204" pitchFamily="34" charset="0"/>
                        </a:rPr>
                        <a:t>Is there ____ snow today?</a:t>
                      </a:r>
                    </a:p>
                    <a:p>
                      <a:pPr marL="0" indent="0">
                        <a:lnSpc>
                          <a:spcPts val="2860"/>
                        </a:lnSpc>
                        <a:buFont typeface="+mj-lt"/>
                        <a:buNone/>
                      </a:pPr>
                      <a:endParaRPr lang="en-US" sz="2600" dirty="0">
                        <a:latin typeface="Verdana" panose="020B0604030504040204" pitchFamily="34" charset="0"/>
                        <a:ea typeface="Verdana" panose="020B0604030504040204" pitchFamily="34" charset="0"/>
                        <a:cs typeface="Verdana" panose="020B0604030504040204" pitchFamily="34" charset="0"/>
                      </a:endParaRPr>
                    </a:p>
                    <a:p>
                      <a:pPr marL="0" indent="0">
                        <a:lnSpc>
                          <a:spcPts val="2860"/>
                        </a:lnSpc>
                        <a:buFont typeface="+mj-lt"/>
                        <a:buNone/>
                      </a:pPr>
                      <a:r>
                        <a:rPr lang="en-US" sz="2600" dirty="0">
                          <a:latin typeface="Verdana" panose="020B0604030504040204" pitchFamily="34" charset="0"/>
                          <a:ea typeface="Verdana" panose="020B0604030504040204" pitchFamily="34" charset="0"/>
                          <a:cs typeface="Verdana" panose="020B0604030504040204" pitchFamily="34" charset="0"/>
                        </a:rPr>
                        <a:t>There is a ____ snow.</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nSpc>
                          <a:spcPts val="2860"/>
                        </a:lnSpc>
                      </a:pPr>
                      <a:r>
                        <a:rPr lang="en-US" sz="2600" dirty="0">
                          <a:latin typeface="Verdana" panose="020B0604030504040204" pitchFamily="34" charset="0"/>
                          <a:ea typeface="Verdana" panose="020B0604030504040204" pitchFamily="34" charset="0"/>
                          <a:cs typeface="Verdana" panose="020B0604030504040204" pitchFamily="34" charset="0"/>
                        </a:rPr>
                        <a:t>8</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9DBF9"/>
                    </a:solidFill>
                  </a:tcPr>
                </a:tc>
                <a:tc>
                  <a:txBody>
                    <a:bodyPr/>
                    <a:lstStyle/>
                    <a:p>
                      <a:pPr>
                        <a:lnSpc>
                          <a:spcPts val="2860"/>
                        </a:lnSpc>
                      </a:pPr>
                      <a:r>
                        <a:rPr lang="en-US" sz="2600" dirty="0">
                          <a:latin typeface="Verdana" panose="020B0604030504040204" pitchFamily="34" charset="0"/>
                          <a:ea typeface="Verdana" panose="020B0604030504040204" pitchFamily="34" charset="0"/>
                          <a:cs typeface="Verdana" panose="020B0604030504040204" pitchFamily="34" charset="0"/>
                        </a:rPr>
                        <a:t>How ____ baskets are full?</a:t>
                      </a:r>
                    </a:p>
                    <a:p>
                      <a:pPr>
                        <a:lnSpc>
                          <a:spcPts val="2860"/>
                        </a:lnSpc>
                      </a:pPr>
                      <a:endParaRPr lang="en-US" sz="2600" dirty="0">
                        <a:latin typeface="Verdana" panose="020B0604030504040204" pitchFamily="34" charset="0"/>
                        <a:ea typeface="Verdana" panose="020B0604030504040204" pitchFamily="34" charset="0"/>
                        <a:cs typeface="Verdana" panose="020B0604030504040204" pitchFamily="34" charset="0"/>
                      </a:endParaRPr>
                    </a:p>
                    <a:p>
                      <a:pPr>
                        <a:lnSpc>
                          <a:spcPts val="2860"/>
                        </a:lnSpc>
                      </a:pPr>
                      <a:r>
                        <a:rPr lang="en-US" sz="2600" dirty="0">
                          <a:latin typeface="Verdana" panose="020B0604030504040204" pitchFamily="34" charset="0"/>
                          <a:ea typeface="Verdana" panose="020B0604030504040204" pitchFamily="34" charset="0"/>
                          <a:cs typeface="Verdana" panose="020B0604030504040204" pitchFamily="34" charset="0"/>
                        </a:rPr>
                        <a:t>A ____ baskets are full.</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683960420"/>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47" y="0"/>
            <a:ext cx="487363" cy="487363"/>
          </a:xfrm>
          <a:prstGeom prst="rect">
            <a:avLst/>
          </a:prstGeom>
        </p:spPr>
      </p:pic>
    </p:spTree>
    <p:extLst>
      <p:ext uri="{BB962C8B-B14F-4D97-AF65-F5344CB8AC3E}">
        <p14:creationId xmlns:p14="http://schemas.microsoft.com/office/powerpoint/2010/main" val="7986014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07"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graphicFrame>
        <p:nvGraphicFramePr>
          <p:cNvPr id="412" name="Google Shape;412;p10"/>
          <p:cNvGraphicFramePr/>
          <p:nvPr>
            <p:extLst>
              <p:ext uri="{D42A27DB-BD31-4B8C-83A1-F6EECF244321}">
                <p14:modId xmlns:p14="http://schemas.microsoft.com/office/powerpoint/2010/main" val="1110083635"/>
              </p:ext>
            </p:extLst>
          </p:nvPr>
        </p:nvGraphicFramePr>
        <p:xfrm>
          <a:off x="199811" y="1596574"/>
          <a:ext cx="11852525" cy="4846726"/>
        </p:xfrm>
        <a:graphic>
          <a:graphicData uri="http://schemas.openxmlformats.org/drawingml/2006/table">
            <a:tbl>
              <a:tblPr>
                <a:noFill/>
              </a:tblPr>
              <a:tblGrid>
                <a:gridCol w="548721">
                  <a:extLst>
                    <a:ext uri="{9D8B030D-6E8A-4147-A177-3AD203B41FA5}">
                      <a16:colId xmlns:a16="http://schemas.microsoft.com/office/drawing/2014/main" val="20000"/>
                    </a:ext>
                  </a:extLst>
                </a:gridCol>
                <a:gridCol w="5638800">
                  <a:extLst>
                    <a:ext uri="{9D8B030D-6E8A-4147-A177-3AD203B41FA5}">
                      <a16:colId xmlns:a16="http://schemas.microsoft.com/office/drawing/2014/main" val="20001"/>
                    </a:ext>
                  </a:extLst>
                </a:gridCol>
                <a:gridCol w="5665004">
                  <a:extLst>
                    <a:ext uri="{9D8B030D-6E8A-4147-A177-3AD203B41FA5}">
                      <a16:colId xmlns:a16="http://schemas.microsoft.com/office/drawing/2014/main" val="20002"/>
                    </a:ext>
                  </a:extLst>
                </a:gridCol>
              </a:tblGrid>
              <a:tr h="694150">
                <a:tc gridSpan="2">
                  <a:txBody>
                    <a:bodyPr/>
                    <a:lstStyle/>
                    <a:p>
                      <a:pPr marL="0" marR="0" lvl="0" indent="0" algn="ctr"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Question</a:t>
                      </a:r>
                      <a:endParaRPr sz="1400" b="0" i="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Answer</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1038144">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1.</a:t>
                      </a:r>
                      <a:endParaRPr sz="28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Would you like </a:t>
                      </a:r>
                      <a:r>
                        <a:rPr lang="en-US" sz="2800" b="1" u="none" strike="noStrike" cap="none" dirty="0">
                          <a:latin typeface="Verdana"/>
                          <a:ea typeface="Verdana"/>
                          <a:cs typeface="Verdana"/>
                          <a:sym typeface="Verdana"/>
                        </a:rPr>
                        <a:t>some </a:t>
                      </a:r>
                      <a:r>
                        <a:rPr lang="en-US" sz="2800" u="none" strike="noStrike" cap="none" dirty="0">
                          <a:latin typeface="Verdana"/>
                          <a:ea typeface="Verdana"/>
                          <a:cs typeface="Verdana"/>
                          <a:sym typeface="Verdana"/>
                        </a:rPr>
                        <a:t>water?</a:t>
                      </a:r>
                      <a:endParaRPr sz="28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Yes, I’d love </a:t>
                      </a:r>
                      <a:r>
                        <a:rPr lang="en-US" sz="2800" b="1" u="none" strike="noStrike" cap="none" dirty="0">
                          <a:latin typeface="Verdana"/>
                          <a:ea typeface="Verdana"/>
                          <a:cs typeface="Verdana"/>
                          <a:sym typeface="Verdana"/>
                        </a:rPr>
                        <a:t>some</a:t>
                      </a:r>
                      <a:r>
                        <a:rPr lang="en-US" sz="2800" u="none" strike="noStrike" cap="none" dirty="0">
                          <a:latin typeface="Verdana"/>
                          <a:ea typeface="Verdana"/>
                          <a:cs typeface="Verdana"/>
                          <a:sym typeface="Verdana"/>
                        </a:rPr>
                        <a:t>.</a:t>
                      </a:r>
                      <a:endParaRPr sz="28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1038144">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rgbClr val="000000"/>
                          </a:solidFill>
                          <a:latin typeface="Verdana"/>
                          <a:ea typeface="Verdana"/>
                          <a:cs typeface="Verdana"/>
                          <a:sym typeface="Verdana"/>
                        </a:rPr>
                        <a:t>2.</a:t>
                      </a:r>
                      <a:endParaRPr sz="2800" u="none" strike="noStrike" cap="none" dirty="0">
                        <a:solidFill>
                          <a:srgbClr val="000000"/>
                        </a:solidFill>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rgbClr val="000000"/>
                          </a:solidFill>
                          <a:latin typeface="Verdana"/>
                          <a:ea typeface="Verdana"/>
                          <a:cs typeface="Verdana"/>
                          <a:sym typeface="Verdana"/>
                        </a:rPr>
                        <a:t>Do you have </a:t>
                      </a:r>
                      <a:r>
                        <a:rPr lang="en-US" sz="2800" b="1" u="none" strike="noStrike" cap="none" dirty="0">
                          <a:solidFill>
                            <a:srgbClr val="000000"/>
                          </a:solidFill>
                          <a:latin typeface="Verdana"/>
                          <a:ea typeface="Verdana"/>
                          <a:cs typeface="Verdana"/>
                          <a:sym typeface="Verdana"/>
                        </a:rPr>
                        <a:t>any</a:t>
                      </a:r>
                      <a:r>
                        <a:rPr lang="en-US" sz="2800" u="none" strike="noStrike" cap="none" dirty="0">
                          <a:solidFill>
                            <a:srgbClr val="000000"/>
                          </a:solidFill>
                          <a:latin typeface="Verdana"/>
                          <a:ea typeface="Verdana"/>
                          <a:cs typeface="Verdana"/>
                          <a:sym typeface="Verdana"/>
                        </a:rPr>
                        <a:t> tea left?</a:t>
                      </a:r>
                      <a:endParaRPr sz="2800" u="none" strike="noStrike" cap="none" dirty="0">
                        <a:solidFill>
                          <a:srgbClr val="000000"/>
                        </a:solidFill>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Sorry, we don’t have </a:t>
                      </a:r>
                      <a:r>
                        <a:rPr lang="en-US" sz="2800" b="1" u="none" strike="noStrike" cap="none" dirty="0">
                          <a:latin typeface="Verdana"/>
                          <a:ea typeface="Verdana"/>
                          <a:cs typeface="Verdana"/>
                          <a:sym typeface="Verdana"/>
                        </a:rPr>
                        <a:t>any</a:t>
                      </a:r>
                      <a:r>
                        <a:rPr lang="en-US" sz="2800" u="none" strike="noStrike" cap="none" dirty="0">
                          <a:latin typeface="Verdana"/>
                          <a:ea typeface="Verdana"/>
                          <a:cs typeface="Verdana"/>
                          <a:sym typeface="Verdana"/>
                        </a:rPr>
                        <a:t>.</a:t>
                      </a:r>
                      <a:endParaRPr sz="28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r h="1038144">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3.</a:t>
                      </a:r>
                      <a:endParaRPr sz="28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Do you have ______candles?</a:t>
                      </a:r>
                      <a:endParaRPr sz="28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Yes, we have ______ here.</a:t>
                      </a:r>
                      <a:endParaRPr sz="28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3"/>
                  </a:ext>
                </a:extLst>
              </a:tr>
              <a:tr h="1038144">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4.</a:t>
                      </a:r>
                      <a:endParaRPr sz="28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Did you buy </a:t>
                      </a:r>
                      <a:r>
                        <a:rPr lang="en-US" sz="2800" b="0" u="none" strike="noStrike" cap="none" dirty="0">
                          <a:latin typeface="Verdana"/>
                          <a:ea typeface="Verdana"/>
                          <a:cs typeface="Verdana"/>
                          <a:sym typeface="Verdana"/>
                        </a:rPr>
                        <a:t>______</a:t>
                      </a:r>
                      <a:r>
                        <a:rPr lang="en-US" sz="2800" u="none" strike="noStrike" cap="none" dirty="0">
                          <a:latin typeface="Verdana"/>
                          <a:ea typeface="Verdana"/>
                          <a:cs typeface="Verdana"/>
                          <a:sym typeface="Verdana"/>
                        </a:rPr>
                        <a:t> soda?</a:t>
                      </a:r>
                      <a:endParaRPr sz="28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No, I didn’t buy _____ soda.</a:t>
                      </a:r>
                      <a:endParaRPr sz="2800" u="none" strike="noStrike" cap="none" dirty="0">
                        <a:latin typeface="Verdana"/>
                        <a:ea typeface="Verdana"/>
                        <a:cs typeface="Verdana"/>
                        <a:sym typeface="Verdana"/>
                      </a:endParaRPr>
                    </a:p>
                  </a:txBody>
                  <a:tcPr marL="63500" marR="63500" marT="63500" marB="63500" anchor="b">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13" name="Google Shape;413;p10"/>
          <p:cNvSpPr txBox="1"/>
          <p:nvPr/>
        </p:nvSpPr>
        <p:spPr>
          <a:xfrm>
            <a:off x="717893" y="113939"/>
            <a:ext cx="11334443" cy="769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000" b="1" i="0" u="none" strike="noStrike" cap="none" dirty="0">
                <a:solidFill>
                  <a:schemeClr val="accent5"/>
                </a:solidFill>
                <a:latin typeface="Verdana"/>
                <a:ea typeface="Verdana"/>
                <a:cs typeface="Verdana"/>
                <a:sym typeface="Verdana"/>
              </a:rPr>
              <a:t>Any</a:t>
            </a:r>
            <a:r>
              <a:rPr lang="en-US" sz="3000" b="1" dirty="0">
                <a:latin typeface="Verdana"/>
                <a:ea typeface="Verdana"/>
                <a:cs typeface="Verdana"/>
                <a:sym typeface="Verdana"/>
              </a:rPr>
              <a:t> is</a:t>
            </a:r>
            <a:r>
              <a:rPr lang="en-US" sz="3000" b="1" i="0" u="none" strike="noStrike" cap="none" dirty="0">
                <a:solidFill>
                  <a:srgbClr val="000000"/>
                </a:solidFill>
                <a:latin typeface="Verdana"/>
                <a:ea typeface="Verdana"/>
                <a:cs typeface="Verdana"/>
                <a:sym typeface="Verdana"/>
              </a:rPr>
              <a:t> for general questions or negative sentences. </a:t>
            </a:r>
            <a:r>
              <a:rPr lang="en-US" sz="3000" b="1" i="0" u="none" strike="noStrike" cap="none" dirty="0">
                <a:solidFill>
                  <a:schemeClr val="accent5"/>
                </a:solidFill>
                <a:latin typeface="Verdana"/>
                <a:ea typeface="Verdana"/>
                <a:cs typeface="Verdana"/>
                <a:sym typeface="Verdana"/>
              </a:rPr>
              <a:t>Some</a:t>
            </a:r>
            <a:r>
              <a:rPr lang="en-US" sz="3000" b="1" i="0" u="none" strike="noStrike" cap="none" dirty="0">
                <a:solidFill>
                  <a:schemeClr val="accent6">
                    <a:lumMod val="75000"/>
                  </a:schemeClr>
                </a:solidFill>
                <a:latin typeface="Verdana"/>
                <a:ea typeface="Verdana"/>
                <a:cs typeface="Verdana"/>
                <a:sym typeface="Verdana"/>
              </a:rPr>
              <a:t> </a:t>
            </a:r>
            <a:r>
              <a:rPr lang="en-US" sz="3000" b="1" i="0" u="none" strike="noStrike" cap="none" dirty="0">
                <a:solidFill>
                  <a:schemeClr val="tx1"/>
                </a:solidFill>
                <a:latin typeface="Verdana"/>
                <a:ea typeface="Verdana"/>
                <a:cs typeface="Verdana"/>
                <a:sym typeface="Verdana"/>
              </a:rPr>
              <a:t>is</a:t>
            </a:r>
            <a:r>
              <a:rPr lang="en-US" sz="3000" b="1" i="0" u="none" strike="noStrike" cap="none" dirty="0">
                <a:solidFill>
                  <a:schemeClr val="accent6">
                    <a:lumMod val="75000"/>
                  </a:schemeClr>
                </a:solidFill>
                <a:latin typeface="Verdana"/>
                <a:ea typeface="Verdana"/>
                <a:cs typeface="Verdana"/>
                <a:sym typeface="Verdana"/>
              </a:rPr>
              <a:t> </a:t>
            </a:r>
            <a:r>
              <a:rPr lang="en-US" sz="3000" b="1" i="0" u="none" strike="noStrike" cap="none" dirty="0">
                <a:solidFill>
                  <a:srgbClr val="000000"/>
                </a:solidFill>
                <a:latin typeface="Verdana"/>
                <a:ea typeface="Verdana"/>
                <a:cs typeface="Verdana"/>
                <a:sym typeface="Verdana"/>
              </a:rPr>
              <a:t>for</a:t>
            </a:r>
            <a:r>
              <a:rPr lang="en-US" sz="3000" b="1" dirty="0">
                <a:latin typeface="Verdana"/>
                <a:ea typeface="Verdana"/>
                <a:cs typeface="Verdana"/>
                <a:sym typeface="Verdana"/>
              </a:rPr>
              <a:t> </a:t>
            </a:r>
            <a:r>
              <a:rPr lang="en-US" sz="3000" b="1" i="0" u="none" strike="noStrike" cap="none" dirty="0">
                <a:solidFill>
                  <a:srgbClr val="000000"/>
                </a:solidFill>
                <a:latin typeface="Verdana"/>
                <a:ea typeface="Verdana"/>
                <a:cs typeface="Verdana"/>
                <a:sym typeface="Verdana"/>
              </a:rPr>
              <a:t>questions offering something or positive sentences.</a:t>
            </a:r>
            <a:endParaRPr sz="3000" b="1" i="0" u="none" strike="noStrike" cap="none" dirty="0">
              <a:solidFill>
                <a:srgbClr val="000000"/>
              </a:solidFill>
              <a:latin typeface="Verdana"/>
              <a:ea typeface="Verdana"/>
              <a:cs typeface="Verdana"/>
              <a:sym typeface="Verdana"/>
            </a:endParaRPr>
          </a:p>
        </p:txBody>
      </p:sp>
      <p:sp>
        <p:nvSpPr>
          <p:cNvPr id="414" name="Google Shape;414;p10"/>
          <p:cNvSpPr txBox="1">
            <a:spLocks noGrp="1"/>
          </p:cNvSpPr>
          <p:nvPr>
            <p:ph type="ftr" idx="11"/>
          </p:nvPr>
        </p:nvSpPr>
        <p:spPr>
          <a:xfrm>
            <a:off x="458853" y="6443299"/>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©2020-2024 Light of the World Learning</a:t>
            </a:r>
            <a:endParaRPr/>
          </a:p>
        </p:txBody>
      </p:sp>
      <p:sp>
        <p:nvSpPr>
          <p:cNvPr id="415" name="Google Shape;415;p10"/>
          <p:cNvSpPr txBox="1">
            <a:spLocks noGrp="1"/>
          </p:cNvSpPr>
          <p:nvPr>
            <p:ph type="sldNum" idx="12"/>
          </p:nvPr>
        </p:nvSpPr>
        <p:spPr>
          <a:xfrm>
            <a:off x="8610600" y="64442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487363" cy="487363"/>
          </a:xfrm>
          <a:prstGeom prst="rect">
            <a:avLst/>
          </a:prstGeom>
        </p:spPr>
      </p:pic>
    </p:spTree>
    <p:extLst>
      <p:ext uri="{BB962C8B-B14F-4D97-AF65-F5344CB8AC3E}">
        <p14:creationId xmlns:p14="http://schemas.microsoft.com/office/powerpoint/2010/main" val="21324943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8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226" y="195218"/>
            <a:ext cx="10515600" cy="1325563"/>
          </a:xfrm>
        </p:spPr>
        <p:txBody>
          <a:bodyPr>
            <a:normAutofit/>
          </a:bodyPr>
          <a:lstStyle/>
          <a:p>
            <a:pPr algn="ctr"/>
            <a:r>
              <a:rPr lang="en-US" sz="3200" b="1" dirty="0">
                <a:latin typeface="Verdana" panose="020B0604030504040204" pitchFamily="34" charset="0"/>
                <a:ea typeface="Verdana" panose="020B0604030504040204" pitchFamily="34" charset="0"/>
                <a:cs typeface="Verdana" panose="020B0604030504040204" pitchFamily="34" charset="0"/>
              </a:rPr>
              <a:t>Preview</a:t>
            </a:r>
          </a:p>
        </p:txBody>
      </p:sp>
      <p:sp>
        <p:nvSpPr>
          <p:cNvPr id="3" name="Content Placeholder 2"/>
          <p:cNvSpPr>
            <a:spLocks noGrp="1"/>
          </p:cNvSpPr>
          <p:nvPr>
            <p:ph idx="1"/>
          </p:nvPr>
        </p:nvSpPr>
        <p:spPr>
          <a:xfrm>
            <a:off x="427225" y="1520781"/>
            <a:ext cx="5331317" cy="4430248"/>
          </a:xfrm>
        </p:spPr>
        <p:txBody>
          <a:bodyPr>
            <a:noAutofit/>
          </a:bodyPr>
          <a:lstStyle/>
          <a:p>
            <a:pPr marL="0" indent="0">
              <a:buNone/>
            </a:pPr>
            <a:r>
              <a:rPr lang="en-US" b="1" dirty="0">
                <a:solidFill>
                  <a:schemeClr val="accent5"/>
                </a:solidFill>
                <a:latin typeface="Verdana" panose="020B0604030504040204" pitchFamily="34" charset="0"/>
                <a:ea typeface="Verdana" panose="020B0604030504040204" pitchFamily="34" charset="0"/>
              </a:rPr>
              <a:t>Pronunciation:</a:t>
            </a:r>
          </a:p>
          <a:p>
            <a:pPr marL="0" indent="0">
              <a:buNone/>
            </a:pPr>
            <a:endParaRPr lang="en-US" b="1" dirty="0">
              <a:solidFill>
                <a:schemeClr val="accent1">
                  <a:lumMod val="75000"/>
                </a:schemeClr>
              </a:solidFill>
              <a:latin typeface="Verdana" panose="020B0604030504040204" pitchFamily="34" charset="0"/>
              <a:ea typeface="Verdana" panose="020B0604030504040204" pitchFamily="34" charset="0"/>
            </a:endParaRPr>
          </a:p>
          <a:p>
            <a:pPr>
              <a:lnSpc>
                <a:spcPct val="100000"/>
              </a:lnSpc>
              <a:spcBef>
                <a:spcPts val="0"/>
              </a:spcBef>
              <a:buClr>
                <a:srgbClr val="000000"/>
              </a:buClr>
              <a:buSzPts val="2800"/>
            </a:pPr>
            <a:r>
              <a:rPr lang="en-US" sz="26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 /t/ /d/ /id/</a:t>
            </a:r>
            <a:r>
              <a:rPr lang="en-US" sz="2600" dirty="0">
                <a:solidFill>
                  <a:srgbClr val="00B0F0"/>
                </a:solidFill>
                <a:latin typeface="Verdana" panose="020B0604030504040204" pitchFamily="34" charset="0"/>
                <a:ea typeface="Verdana" panose="020B0604030504040204" pitchFamily="34" charset="0"/>
                <a:cs typeface="Verdana" panose="020B0604030504040204" pitchFamily="34" charset="0"/>
                <a:sym typeface="Verdana"/>
              </a:rPr>
              <a:t> </a:t>
            </a:r>
            <a:r>
              <a:rPr lang="en-US" sz="260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spelled -</a:t>
            </a:r>
            <a:r>
              <a:rPr lang="en-US" sz="2600" b="1" dirty="0" err="1">
                <a:latin typeface="Verdana" panose="020B0604030504040204" pitchFamily="34" charset="0"/>
                <a:ea typeface="Verdana" panose="020B0604030504040204" pitchFamily="34" charset="0"/>
                <a:cs typeface="Verdana" panose="020B0604030504040204" pitchFamily="34" charset="0"/>
                <a:sym typeface="Verdana"/>
              </a:rPr>
              <a:t>ed</a:t>
            </a:r>
            <a:endParaRPr lang="en-US" sz="2600" b="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chemeClr val="tx1"/>
              </a:buClr>
            </a:pPr>
            <a:r>
              <a:rPr lang="en-US" sz="26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a:t>
            </a:r>
            <a:r>
              <a:rPr lang="en-US" sz="2600" dirty="0" err="1">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th</a:t>
            </a:r>
            <a:r>
              <a:rPr lang="en-US" sz="26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 </a:t>
            </a:r>
            <a:r>
              <a:rPr lang="en-US" sz="26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voiced and unvoiced </a:t>
            </a:r>
          </a:p>
          <a:p>
            <a:pPr>
              <a:lnSpc>
                <a:spcPct val="100000"/>
              </a:lnSpc>
              <a:buClr>
                <a:schemeClr val="tx1"/>
              </a:buClr>
            </a:pPr>
            <a:r>
              <a:rPr lang="en-US" sz="26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a:t>
            </a:r>
            <a:r>
              <a:rPr lang="en-US" sz="2600" dirty="0" err="1">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yU</a:t>
            </a:r>
            <a:r>
              <a:rPr lang="en-US" sz="26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 </a:t>
            </a:r>
            <a:r>
              <a:rPr lang="en-US" sz="26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spelled open </a:t>
            </a:r>
            <a:r>
              <a:rPr lang="en-US" sz="2600" b="1" dirty="0">
                <a:latin typeface="Verdana" panose="020B0604030504040204" pitchFamily="34" charset="0"/>
                <a:ea typeface="Verdana" panose="020B0604030504040204" pitchFamily="34" charset="0"/>
                <a:cs typeface="Verdana" panose="020B0604030504040204" pitchFamily="34" charset="0"/>
                <a:sym typeface="Verdana"/>
              </a:rPr>
              <a:t>u</a:t>
            </a:r>
            <a:r>
              <a:rPr lang="en-US" sz="2600" dirty="0">
                <a:latin typeface="Verdana" panose="020B0604030504040204" pitchFamily="34" charset="0"/>
                <a:ea typeface="Verdana" panose="020B0604030504040204" pitchFamily="34" charset="0"/>
                <a:cs typeface="Verdana" panose="020B0604030504040204" pitchFamily="34" charset="0"/>
                <a:sym typeface="Verdana"/>
              </a:rPr>
              <a:t>,</a:t>
            </a:r>
            <a:r>
              <a:rPr lang="en-US" sz="2600" b="1"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rPr>
              <a:t> </a:t>
            </a:r>
            <a:r>
              <a:rPr lang="en-US" sz="26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/A/</a:t>
            </a:r>
            <a:r>
              <a:rPr lang="en-US" sz="26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 spelled open </a:t>
            </a:r>
            <a:r>
              <a:rPr lang="en-US" sz="2600" b="1" dirty="0">
                <a:latin typeface="Verdana" panose="020B0604030504040204" pitchFamily="34" charset="0"/>
                <a:ea typeface="Verdana" panose="020B0604030504040204" pitchFamily="34" charset="0"/>
                <a:cs typeface="Verdana" panose="020B0604030504040204" pitchFamily="34" charset="0"/>
                <a:sym typeface="Verdana"/>
              </a:rPr>
              <a:t>a</a:t>
            </a:r>
            <a:r>
              <a:rPr lang="en-US" sz="2600" dirty="0">
                <a:latin typeface="Verdana" panose="020B0604030504040204" pitchFamily="34" charset="0"/>
                <a:ea typeface="Verdana" panose="020B0604030504040204" pitchFamily="34" charset="0"/>
                <a:cs typeface="Verdana" panose="020B0604030504040204" pitchFamily="34" charset="0"/>
              </a:rPr>
              <a:t> </a:t>
            </a:r>
            <a:r>
              <a:rPr lang="en-US" sz="2600" dirty="0">
                <a:solidFill>
                  <a:schemeClr val="accent5"/>
                </a:solidFill>
                <a:latin typeface="Verdana" panose="020B0604030504040204" pitchFamily="34" charset="0"/>
                <a:ea typeface="Verdana" panose="020B0604030504040204" pitchFamily="34" charset="0"/>
                <a:cs typeface="Verdana" panose="020B0604030504040204" pitchFamily="34" charset="0"/>
              </a:rPr>
              <a:t> </a:t>
            </a:r>
          </a:p>
          <a:p>
            <a:pPr>
              <a:lnSpc>
                <a:spcPct val="100000"/>
              </a:lnSpc>
              <a:buClr>
                <a:schemeClr val="tx1"/>
              </a:buClr>
            </a:pPr>
            <a:r>
              <a:rPr lang="en-US" sz="2600" dirty="0">
                <a:latin typeface="Verdana" panose="020B0604030504040204" pitchFamily="34" charset="0"/>
                <a:ea typeface="Verdana" panose="020B0604030504040204" pitchFamily="34" charset="0"/>
                <a:cs typeface="Verdana" panose="020B0604030504040204" pitchFamily="34" charset="0"/>
                <a:sym typeface="Verdana"/>
              </a:rPr>
              <a:t>Unstressed</a:t>
            </a:r>
            <a:r>
              <a:rPr lang="en-US" sz="26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 </a:t>
            </a:r>
            <a:r>
              <a:rPr lang="en-US" sz="26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/u/</a:t>
            </a:r>
            <a:r>
              <a:rPr lang="en-US" sz="26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 spelled </a:t>
            </a:r>
            <a:r>
              <a:rPr lang="en-US" sz="2600" b="1"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a </a:t>
            </a:r>
            <a:r>
              <a:rPr lang="en-US" sz="26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or </a:t>
            </a:r>
            <a:r>
              <a:rPr lang="en-US" sz="2600" b="1"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e</a:t>
            </a:r>
          </a:p>
          <a:p>
            <a:pPr>
              <a:lnSpc>
                <a:spcPct val="100000"/>
              </a:lnSpc>
              <a:buClr>
                <a:schemeClr val="tx1"/>
              </a:buClr>
            </a:pPr>
            <a:r>
              <a:rPr lang="en-US" sz="2600" dirty="0">
                <a:solidFill>
                  <a:schemeClr val="accent1">
                    <a:lumMod val="75000"/>
                  </a:schemeClr>
                </a:solidFill>
                <a:ea typeface="Verdana" panose="020B0604030504040204" pitchFamily="34" charset="0"/>
                <a:cs typeface="Verdana" panose="020B0604030504040204" pitchFamily="34" charset="0"/>
                <a:sym typeface="Verdana"/>
              </a:rPr>
              <a:t>/</a:t>
            </a:r>
            <a:r>
              <a:rPr lang="en-US" sz="2600" dirty="0" err="1">
                <a:solidFill>
                  <a:schemeClr val="accent1">
                    <a:lumMod val="75000"/>
                  </a:schemeClr>
                </a:solidFill>
                <a:ea typeface="Verdana" panose="020B0604030504040204" pitchFamily="34" charset="0"/>
                <a:cs typeface="Verdana" panose="020B0604030504040204" pitchFamily="34" charset="0"/>
                <a:sym typeface="Verdana"/>
              </a:rPr>
              <a:t>oo</a:t>
            </a:r>
            <a:r>
              <a:rPr lang="en-US" sz="2600" dirty="0">
                <a:solidFill>
                  <a:schemeClr val="accent1">
                    <a:lumMod val="75000"/>
                  </a:schemeClr>
                </a:solidFill>
                <a:ea typeface="Verdana" panose="020B0604030504040204" pitchFamily="34" charset="0"/>
                <a:cs typeface="Verdana" panose="020B0604030504040204" pitchFamily="34" charset="0"/>
                <a:sym typeface="Verdana"/>
              </a:rPr>
              <a:t>/</a:t>
            </a:r>
            <a:r>
              <a:rPr lang="en-US" sz="26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spelled </a:t>
            </a:r>
            <a:r>
              <a:rPr lang="en-US" sz="2600" b="1"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u</a:t>
            </a:r>
            <a:r>
              <a:rPr lang="en-US" sz="26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 </a:t>
            </a:r>
            <a:r>
              <a:rPr lang="en-US" sz="2600" dirty="0">
                <a:solidFill>
                  <a:schemeClr val="accent1">
                    <a:lumMod val="75000"/>
                  </a:schemeClr>
                </a:solidFill>
                <a:ea typeface="Verdana" panose="020B0604030504040204" pitchFamily="34" charset="0"/>
                <a:cs typeface="Verdana" panose="020B0604030504040204" pitchFamily="34" charset="0"/>
                <a:sym typeface="Verdana"/>
              </a:rPr>
              <a:t>/u/ </a:t>
            </a:r>
            <a:r>
              <a:rPr lang="en-US" sz="26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spelled </a:t>
            </a:r>
            <a:r>
              <a:rPr lang="en-US" sz="2600" b="1"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o</a:t>
            </a:r>
          </a:p>
          <a:p>
            <a:pPr>
              <a:lnSpc>
                <a:spcPct val="100000"/>
              </a:lnSpc>
              <a:buClr>
                <a:schemeClr val="tx1"/>
              </a:buClr>
            </a:pPr>
            <a:r>
              <a:rPr lang="en-US" sz="26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/z/</a:t>
            </a:r>
            <a:r>
              <a:rPr lang="en-US" sz="26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 spelled </a:t>
            </a:r>
            <a:r>
              <a:rPr lang="en-US" sz="2600" b="1"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s</a:t>
            </a:r>
            <a:r>
              <a:rPr lang="en-US" sz="26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 </a:t>
            </a:r>
            <a:r>
              <a:rPr lang="en-US" sz="26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/E/</a:t>
            </a:r>
            <a:r>
              <a:rPr lang="en-US" sz="26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 spelled </a:t>
            </a:r>
            <a:r>
              <a:rPr lang="en-US" sz="2600" b="1"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y</a:t>
            </a:r>
          </a:p>
          <a:p>
            <a:endParaRPr lang="en-US" dirty="0"/>
          </a:p>
        </p:txBody>
      </p:sp>
      <p:sp>
        <p:nvSpPr>
          <p:cNvPr id="4" name="Rectangle 3"/>
          <p:cNvSpPr/>
          <p:nvPr/>
        </p:nvSpPr>
        <p:spPr>
          <a:xfrm>
            <a:off x="6097945" y="1520781"/>
            <a:ext cx="6598883" cy="3901453"/>
          </a:xfrm>
          <a:prstGeom prst="rect">
            <a:avLst/>
          </a:prstGeom>
        </p:spPr>
        <p:txBody>
          <a:bodyPr wrap="square">
            <a:spAutoFit/>
          </a:bodyPr>
          <a:lstStyle/>
          <a:p>
            <a:r>
              <a:rPr lang="en-US" sz="2800" b="1" dirty="0">
                <a:solidFill>
                  <a:schemeClr val="accent5"/>
                </a:solidFill>
                <a:latin typeface="Verdana" panose="020B0604030504040204" pitchFamily="34" charset="0"/>
                <a:ea typeface="Verdana" panose="020B0604030504040204" pitchFamily="34" charset="0"/>
              </a:rPr>
              <a:t>Grammar: </a:t>
            </a:r>
          </a:p>
          <a:p>
            <a:endParaRPr lang="en-US" sz="2800" b="1" dirty="0">
              <a:solidFill>
                <a:schemeClr val="accent1"/>
              </a:solidFill>
              <a:latin typeface="Verdana" panose="020B0604030504040204" pitchFamily="34" charset="0"/>
              <a:ea typeface="Verdana" panose="020B0604030504040204" pitchFamily="34" charset="0"/>
            </a:endParaRPr>
          </a:p>
          <a:p>
            <a:pPr marL="457200" indent="-457200">
              <a:lnSpc>
                <a:spcPct val="114000"/>
              </a:lnSpc>
              <a:buClr>
                <a:schemeClr val="tx1"/>
              </a:buClr>
              <a:buSzPct val="100000"/>
              <a:buFont typeface="Arial" panose="020B0604020202020204" pitchFamily="34" charset="0"/>
              <a:buChar char="•"/>
              <a:defRPr/>
            </a:pPr>
            <a:r>
              <a:rPr lang="en-US" sz="2800" dirty="0">
                <a:solidFill>
                  <a:srgbClr val="000000"/>
                </a:solidFill>
                <a:latin typeface="Verdana"/>
                <a:ea typeface="Verdana"/>
                <a:cs typeface="Verdana"/>
                <a:sym typeface="Verdana"/>
              </a:rPr>
              <a:t>Past Simple Regular</a:t>
            </a:r>
            <a:r>
              <a:rPr lang="en-US" sz="2800" dirty="0">
                <a:latin typeface="Verdana"/>
                <a:ea typeface="Verdana"/>
                <a:cs typeface="Verdana"/>
                <a:sym typeface="Verdana"/>
              </a:rPr>
              <a:t> </a:t>
            </a:r>
            <a:r>
              <a:rPr lang="en-US" sz="2800" dirty="0">
                <a:solidFill>
                  <a:srgbClr val="000000"/>
                </a:solidFill>
                <a:latin typeface="Verdana"/>
                <a:ea typeface="Verdana"/>
                <a:cs typeface="Verdana"/>
                <a:sym typeface="Verdana"/>
              </a:rPr>
              <a:t>Verbs </a:t>
            </a:r>
          </a:p>
          <a:p>
            <a:pPr marL="457200" indent="-457200">
              <a:lnSpc>
                <a:spcPct val="114000"/>
              </a:lnSpc>
              <a:buClr>
                <a:schemeClr val="tx1"/>
              </a:buClr>
              <a:buSzPct val="100000"/>
              <a:buFont typeface="Arial" panose="020B0604020202020204" pitchFamily="34" charset="0"/>
              <a:buChar char="•"/>
              <a:defRPr/>
            </a:pPr>
            <a:r>
              <a:rPr lang="en-US" sz="2800" dirty="0">
                <a:solidFill>
                  <a:schemeClr val="dk1"/>
                </a:solidFill>
                <a:latin typeface="Verdana"/>
                <a:ea typeface="Verdana"/>
                <a:cs typeface="Verdana"/>
                <a:sym typeface="Verdana"/>
              </a:rPr>
              <a:t>Time Expressions</a:t>
            </a:r>
            <a:endParaRPr lang="en-US" sz="2800" dirty="0">
              <a:latin typeface="Verdana"/>
              <a:ea typeface="Verdana"/>
              <a:cs typeface="Verdana"/>
              <a:sym typeface="Verdana"/>
            </a:endParaRPr>
          </a:p>
          <a:p>
            <a:pPr marL="457200" indent="-457200">
              <a:lnSpc>
                <a:spcPct val="114000"/>
              </a:lnSpc>
              <a:buClr>
                <a:schemeClr val="tx1"/>
              </a:buClr>
              <a:buSzPct val="100000"/>
              <a:buFont typeface="Arial" panose="020B0604020202020204" pitchFamily="34" charset="0"/>
              <a:buChar char="•"/>
              <a:defRPr/>
            </a:pPr>
            <a:r>
              <a:rPr lang="en-US" sz="2800" dirty="0">
                <a:solidFill>
                  <a:schemeClr val="dk1"/>
                </a:solidFill>
                <a:latin typeface="Verdana"/>
                <a:ea typeface="Verdana"/>
                <a:cs typeface="Verdana"/>
                <a:sym typeface="Verdana"/>
              </a:rPr>
              <a:t>Past Simple Negative </a:t>
            </a:r>
          </a:p>
          <a:p>
            <a:pPr marL="457200" indent="-457200">
              <a:lnSpc>
                <a:spcPct val="114000"/>
              </a:lnSpc>
              <a:buClr>
                <a:schemeClr val="tx1"/>
              </a:buClr>
              <a:buSzPct val="100000"/>
              <a:buFont typeface="Arial" panose="020B0604020202020204" pitchFamily="34" charset="0"/>
              <a:buChar char="•"/>
              <a:defRPr/>
            </a:pPr>
            <a:r>
              <a:rPr lang="en-US" sz="2800" dirty="0">
                <a:solidFill>
                  <a:schemeClr val="dk1"/>
                </a:solidFill>
                <a:latin typeface="Verdana"/>
                <a:ea typeface="Verdana"/>
                <a:cs typeface="Verdana"/>
                <a:sym typeface="Verdana"/>
              </a:rPr>
              <a:t>Reflexive Pronouns</a:t>
            </a:r>
          </a:p>
          <a:p>
            <a:pPr marL="457200" indent="-457200">
              <a:lnSpc>
                <a:spcPct val="114000"/>
              </a:lnSpc>
              <a:buClr>
                <a:schemeClr val="tx1"/>
              </a:buClr>
              <a:buSzPct val="100000"/>
              <a:buFont typeface="Arial" panose="020B0604020202020204" pitchFamily="34" charset="0"/>
              <a:buChar char="•"/>
              <a:defRPr/>
            </a:pPr>
            <a:r>
              <a:rPr lang="en-US" sz="2800" dirty="0">
                <a:solidFill>
                  <a:schemeClr val="dk1"/>
                </a:solidFill>
                <a:latin typeface="Verdana"/>
                <a:ea typeface="Verdana"/>
                <a:cs typeface="Verdana"/>
                <a:sym typeface="Verdana"/>
              </a:rPr>
              <a:t>Apologize and Forgive</a:t>
            </a:r>
          </a:p>
          <a:p>
            <a:pPr marL="457200" indent="-457200">
              <a:lnSpc>
                <a:spcPct val="114000"/>
              </a:lnSpc>
              <a:buClr>
                <a:schemeClr val="tx1"/>
              </a:buClr>
              <a:buSzPct val="100000"/>
              <a:buFont typeface="Arial" panose="020B0604020202020204" pitchFamily="34" charset="0"/>
              <a:buChar char="•"/>
              <a:defRPr/>
            </a:pPr>
            <a:r>
              <a:rPr lang="en-US" sz="2800" dirty="0">
                <a:solidFill>
                  <a:schemeClr val="dk1"/>
                </a:solidFill>
                <a:latin typeface="Verdana"/>
                <a:ea typeface="Verdana"/>
                <a:cs typeface="Verdana"/>
                <a:sym typeface="Verdana"/>
              </a:rPr>
              <a:t>Count and Non-count Nouns</a:t>
            </a:r>
            <a:endParaRPr lang="en-GB" dirty="0">
              <a:latin typeface="Verdana" panose="020B0604030504040204" pitchFamily="34" charset="0"/>
              <a:ea typeface="Verdana" panose="020B0604030504040204" pitchFamily="34" charset="0"/>
            </a:endParaRPr>
          </a:p>
        </p:txBody>
      </p:sp>
      <p:sp>
        <p:nvSpPr>
          <p:cNvPr id="6" name="Google Shape;74;p15">
            <a:extLst>
              <a:ext uri="{FF2B5EF4-FFF2-40B4-BE49-F238E27FC236}">
                <a16:creationId xmlns:a16="http://schemas.microsoft.com/office/drawing/2014/main" id="{5CF229E4-0A51-A914-1564-633838562EA1}"/>
              </a:ext>
            </a:extLst>
          </p:cNvPr>
          <p:cNvSpPr txBox="1"/>
          <p:nvPr/>
        </p:nvSpPr>
        <p:spPr>
          <a:xfrm>
            <a:off x="417097" y="6236932"/>
            <a:ext cx="5484900" cy="486600"/>
          </a:xfrm>
          <a:prstGeom prst="rect">
            <a:avLst/>
          </a:prstGeom>
          <a:noFill/>
          <a:ln>
            <a:noFill/>
          </a:ln>
        </p:spPr>
        <p:txBody>
          <a:bodyPr spcFirstLastPara="1" wrap="square" lIns="117825" tIns="58900" rIns="117825" bIns="58900" anchor="ctr" anchorCtr="0">
            <a:noAutofit/>
          </a:bodyPr>
          <a:lstStyle/>
          <a:p>
            <a:r>
              <a:rPr lang="en-US" sz="1200" dirty="0">
                <a:solidFill>
                  <a:srgbClr val="888888"/>
                </a:solidFill>
                <a:latin typeface="Verdana"/>
                <a:ea typeface="Verdana"/>
                <a:cs typeface="Verdana"/>
                <a:sym typeface="Verdana"/>
              </a:rPr>
              <a:t>©2020-2024 Light of the World Learning</a:t>
            </a:r>
            <a:endParaRPr sz="1200" dirty="0">
              <a:solidFill>
                <a:srgbClr val="888888"/>
              </a:solidFill>
              <a:latin typeface="Verdana"/>
              <a:ea typeface="Verdana"/>
              <a:cs typeface="Verdana"/>
              <a:sym typeface="Verdana"/>
            </a:endParaRPr>
          </a:p>
        </p:txBody>
      </p:sp>
      <p:sp>
        <p:nvSpPr>
          <p:cNvPr id="7" name="Google Shape;75;p15">
            <a:extLst>
              <a:ext uri="{FF2B5EF4-FFF2-40B4-BE49-F238E27FC236}">
                <a16:creationId xmlns:a16="http://schemas.microsoft.com/office/drawing/2014/main" id="{92490FEF-8FA9-A937-7D15-12EE277D3D08}"/>
              </a:ext>
            </a:extLst>
          </p:cNvPr>
          <p:cNvSpPr txBox="1">
            <a:spLocks noGrp="1"/>
          </p:cNvSpPr>
          <p:nvPr>
            <p:ph type="sldNum" sz="quarter" idx="12"/>
          </p:nvPr>
        </p:nvSpPr>
        <p:spPr>
          <a:xfrm>
            <a:off x="9032304" y="6297682"/>
            <a:ext cx="2742600" cy="365100"/>
          </a:xfrm>
          <a:prstGeom prst="rect">
            <a:avLst/>
          </a:prstGeom>
          <a:noFill/>
          <a:ln>
            <a:noFill/>
          </a:ln>
        </p:spPr>
        <p:txBody>
          <a:bodyPr spcFirstLastPara="1" vert="horz" wrap="square" lIns="88375" tIns="44175" rIns="88375" bIns="44175" rtlCol="0" anchor="ctr" anchorCtr="0">
            <a:noAutofit/>
          </a:bodyPr>
          <a:lstStyle/>
          <a:p>
            <a:fld id="{00000000-1234-1234-1234-123412341234}" type="slidenum">
              <a:rPr lang="en"/>
              <a:pPr/>
              <a:t>3</a:t>
            </a:fld>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520" y="126955"/>
            <a:ext cx="487363" cy="487363"/>
          </a:xfrm>
          <a:prstGeom prst="rect">
            <a:avLst/>
          </a:prstGeom>
        </p:spPr>
      </p:pic>
    </p:spTree>
    <p:extLst>
      <p:ext uri="{BB962C8B-B14F-4D97-AF65-F5344CB8AC3E}">
        <p14:creationId xmlns:p14="http://schemas.microsoft.com/office/powerpoint/2010/main" val="11481523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41"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37891"/>
            <a:ext cx="12090176" cy="4529445"/>
          </a:xfrm>
          <a:prstGeom prst="rect">
            <a:avLst/>
          </a:prstGeom>
        </p:spPr>
        <p:txBody>
          <a:bodyPr wrap="square">
            <a:spAutoFit/>
          </a:bodyPr>
          <a:lstStyle/>
          <a:p>
            <a:pPr marL="514350" indent="-514350" fontAlgn="base">
              <a:lnSpc>
                <a:spcPct val="150000"/>
              </a:lnSpc>
              <a:buFontTx/>
              <a:buAutoNum type="arabicPeriod"/>
            </a:pPr>
            <a:r>
              <a:rPr lang="en-GB" sz="2800" dirty="0">
                <a:latin typeface="Verdana"/>
                <a:ea typeface="Verdana"/>
              </a:rPr>
              <a:t>What do you like to taste and smell?</a:t>
            </a:r>
          </a:p>
          <a:p>
            <a:pPr marL="514350" indent="-514350" fontAlgn="base">
              <a:lnSpc>
                <a:spcPct val="150000"/>
              </a:lnSpc>
              <a:buFontTx/>
              <a:buAutoNum type="arabicPeriod"/>
            </a:pPr>
            <a:r>
              <a:rPr lang="en-US" sz="2800" dirty="0">
                <a:latin typeface="Verdana"/>
                <a:ea typeface="Verdana"/>
              </a:rPr>
              <a:t>What sounds do you like to hear?</a:t>
            </a:r>
            <a:endParaRPr lang="en-US" sz="2800" dirty="0">
              <a:latin typeface="Verdana" panose="020B0604030504040204" pitchFamily="34" charset="0"/>
            </a:endParaRPr>
          </a:p>
          <a:p>
            <a:pPr marL="514196" indent="-514196" fontAlgn="base">
              <a:lnSpc>
                <a:spcPct val="150000"/>
              </a:lnSpc>
              <a:buFont typeface="+mj-lt"/>
              <a:buAutoNum type="arabicPeriod"/>
            </a:pPr>
            <a:r>
              <a:rPr lang="en-US" sz="2800" dirty="0">
                <a:latin typeface="Verdana"/>
                <a:ea typeface="Verdana"/>
                <a:cs typeface="Verdana"/>
              </a:rPr>
              <a:t>Who can you call if you need an ambulance?</a:t>
            </a:r>
            <a:endParaRPr lang="en-US" sz="2800" dirty="0">
              <a:latin typeface="Verdana" panose="020B0604030504040204" pitchFamily="34" charset="0"/>
            </a:endParaRPr>
          </a:p>
          <a:p>
            <a:pPr marL="514196" indent="-514196" fontAlgn="base">
              <a:lnSpc>
                <a:spcPct val="150000"/>
              </a:lnSpc>
              <a:buFont typeface="+mj-lt"/>
              <a:buAutoNum type="arabicPeriod"/>
            </a:pPr>
            <a:r>
              <a:rPr lang="en-US" sz="2800" dirty="0">
                <a:latin typeface="Verdana" panose="020B0604030504040204" pitchFamily="34" charset="0"/>
              </a:rPr>
              <a:t>Did you ever hurt yourself in an accident? What happened?</a:t>
            </a:r>
          </a:p>
          <a:p>
            <a:pPr marL="514196" indent="-514196" fontAlgn="base">
              <a:lnSpc>
                <a:spcPct val="150000"/>
              </a:lnSpc>
              <a:buFont typeface="+mj-lt"/>
              <a:buAutoNum type="arabicPeriod"/>
            </a:pPr>
            <a:r>
              <a:rPr lang="en-US" sz="2800" dirty="0">
                <a:latin typeface="Verdana" panose="020B0604030504040204" pitchFamily="34" charset="0"/>
              </a:rPr>
              <a:t>What can you do if you need an appointment, but there are no times available?</a:t>
            </a:r>
          </a:p>
          <a:p>
            <a:pPr marL="514196" indent="-514196" fontAlgn="base">
              <a:lnSpc>
                <a:spcPct val="150000"/>
              </a:lnSpc>
              <a:buFont typeface="+mj-lt"/>
              <a:buAutoNum type="arabicPeriod"/>
            </a:pPr>
            <a:r>
              <a:rPr lang="en-US" sz="2800" dirty="0">
                <a:latin typeface="Verdana" panose="020B0604030504040204" pitchFamily="34" charset="0"/>
              </a:rPr>
              <a:t>What is your favorite story about Jesus? Why?</a:t>
            </a:r>
          </a:p>
        </p:txBody>
      </p:sp>
      <p:sp>
        <p:nvSpPr>
          <p:cNvPr id="3" name="Footer Placeholder 2"/>
          <p:cNvSpPr>
            <a:spLocks noGrp="1"/>
          </p:cNvSpPr>
          <p:nvPr>
            <p:ph type="ftr" sz="quarter" idx="11"/>
          </p:nvPr>
        </p:nvSpPr>
        <p:spPr>
          <a:xfrm>
            <a:off x="304132" y="6653534"/>
            <a:ext cx="3659856" cy="67943"/>
          </a:xfrm>
        </p:spPr>
        <p:txBody>
          <a:bodyPr/>
          <a:lstStyle/>
          <a:p>
            <a:pPr algn="l"/>
            <a:r>
              <a:rPr lang="en-US" dirty="0"/>
              <a:t>©2020-2024 Light of the World Learning</a:t>
            </a:r>
          </a:p>
        </p:txBody>
      </p:sp>
      <p:sp>
        <p:nvSpPr>
          <p:cNvPr id="4" name="Slide Number Placeholder 3"/>
          <p:cNvSpPr>
            <a:spLocks noGrp="1"/>
          </p:cNvSpPr>
          <p:nvPr>
            <p:ph type="sldNum" sz="quarter" idx="12"/>
          </p:nvPr>
        </p:nvSpPr>
        <p:spPr/>
        <p:txBody>
          <a:bodyPr/>
          <a:lstStyle/>
          <a:p>
            <a:fld id="{5E4BD53B-799D-45BA-86E6-EF67B311383C}" type="slidenum">
              <a:rPr lang="en-US" smtClean="0"/>
              <a:t>30</a:t>
            </a:fld>
            <a:endParaRPr lang="en-US"/>
          </a:p>
        </p:txBody>
      </p:sp>
      <p:sp>
        <p:nvSpPr>
          <p:cNvPr id="5" name="TextBox 4"/>
          <p:cNvSpPr txBox="1"/>
          <p:nvPr/>
        </p:nvSpPr>
        <p:spPr>
          <a:xfrm>
            <a:off x="1193759" y="110434"/>
            <a:ext cx="8065857" cy="584775"/>
          </a:xfrm>
          <a:prstGeom prst="rect">
            <a:avLst/>
          </a:prstGeom>
          <a:noFill/>
        </p:spPr>
        <p:txBody>
          <a:bodyPr wrap="square" rtlCol="0">
            <a:spAutoFit/>
          </a:bodyPr>
          <a:lstStyle/>
          <a:p>
            <a:pPr algn="ctr"/>
            <a:r>
              <a:rPr lang="en-US" sz="3200" b="1" dirty="0">
                <a:latin typeface="Verdana" panose="020B0604030504040204" pitchFamily="34" charset="0"/>
                <a:ea typeface="Verdana" panose="020B0604030504040204" pitchFamily="34" charset="0"/>
                <a:cs typeface="Verdana" panose="020B0604030504040204" pitchFamily="34" charset="0"/>
              </a:rPr>
              <a:t>Conversation Questions A</a:t>
            </a:r>
          </a:p>
        </p:txBody>
      </p:sp>
      <p:pic>
        <p:nvPicPr>
          <p:cNvPr id="7" name="Picture 6">
            <a:extLst>
              <a:ext uri="{FF2B5EF4-FFF2-40B4-BE49-F238E27FC236}">
                <a16:creationId xmlns:a16="http://schemas.microsoft.com/office/drawing/2014/main" id="{1CEE467E-62D3-7DD7-72A2-EF438D373DC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9930064" y="0"/>
            <a:ext cx="2261936" cy="2470612"/>
          </a:xfrm>
          <a:prstGeom prst="rect">
            <a:avLst/>
          </a:prstGeom>
          <a:ln>
            <a:solidFill>
              <a:schemeClr val="accent2"/>
            </a:solidFill>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491" y="48877"/>
            <a:ext cx="487363" cy="487363"/>
          </a:xfrm>
          <a:prstGeom prst="rect">
            <a:avLst/>
          </a:prstGeom>
        </p:spPr>
      </p:pic>
    </p:spTree>
    <p:extLst>
      <p:ext uri="{BB962C8B-B14F-4D97-AF65-F5344CB8AC3E}">
        <p14:creationId xmlns:p14="http://schemas.microsoft.com/office/powerpoint/2010/main" val="36592143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42"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 y="1089816"/>
            <a:ext cx="11963399" cy="4832092"/>
          </a:xfrm>
          <a:prstGeom prst="rect">
            <a:avLst/>
          </a:prstGeom>
        </p:spPr>
        <p:txBody>
          <a:bodyPr wrap="square">
            <a:spAutoFit/>
          </a:bodyPr>
          <a:lstStyle/>
          <a:p>
            <a:pPr marL="514196" indent="-514196" fontAlgn="base">
              <a:buFont typeface="+mj-lt"/>
              <a:buAutoNum type="arabicPeriod"/>
            </a:pPr>
            <a:r>
              <a:rPr lang="en-US" sz="2800" dirty="0">
                <a:latin typeface="Verdana" panose="020B0604030504040204" pitchFamily="34" charset="0"/>
              </a:rPr>
              <a:t>How do you keep yourself safe?</a:t>
            </a:r>
          </a:p>
          <a:p>
            <a:pPr marL="514196" indent="-514196" fontAlgn="base">
              <a:buFont typeface="+mj-lt"/>
              <a:buAutoNum type="arabicPeriod"/>
            </a:pPr>
            <a:endParaRPr lang="en-US" sz="2800" dirty="0">
              <a:latin typeface="Verdana" panose="020B0604030504040204" pitchFamily="34" charset="0"/>
            </a:endParaRPr>
          </a:p>
          <a:p>
            <a:pPr marL="514196" indent="-514196" fontAlgn="base">
              <a:buFont typeface="+mj-lt"/>
              <a:buAutoNum type="arabicPeriod"/>
            </a:pPr>
            <a:r>
              <a:rPr lang="en-US" sz="2800" dirty="0">
                <a:latin typeface="Verdana" panose="020B0604030504040204" pitchFamily="34" charset="0"/>
              </a:rPr>
              <a:t>How much English did you know a year ago?</a:t>
            </a:r>
          </a:p>
          <a:p>
            <a:pPr marL="514196" indent="-514196" fontAlgn="base">
              <a:buFont typeface="+mj-lt"/>
              <a:buAutoNum type="arabicPeriod"/>
            </a:pPr>
            <a:endParaRPr lang="en-US" sz="2800" dirty="0">
              <a:latin typeface="Verdana" panose="020B0604030504040204" pitchFamily="34" charset="0"/>
            </a:endParaRPr>
          </a:p>
          <a:p>
            <a:pPr marL="514350" indent="-514350" fontAlgn="base">
              <a:buAutoNum type="arabicPeriod"/>
            </a:pPr>
            <a:r>
              <a:rPr lang="en-US" sz="2800" dirty="0">
                <a:latin typeface="Verdana"/>
                <a:ea typeface="Verdana"/>
                <a:cs typeface="Verdana"/>
              </a:rPr>
              <a:t>What should you say if you step on someone’s foot?</a:t>
            </a:r>
          </a:p>
          <a:p>
            <a:pPr marL="514350" indent="-514350" fontAlgn="base">
              <a:buAutoNum type="arabicPeriod"/>
            </a:pPr>
            <a:endParaRPr lang="en-US" sz="2800" dirty="0">
              <a:latin typeface="Verdana"/>
              <a:ea typeface="Verdana"/>
              <a:cs typeface="Verdana"/>
            </a:endParaRPr>
          </a:p>
          <a:p>
            <a:pPr marL="514350" indent="-514350" fontAlgn="base">
              <a:buAutoNum type="arabicPeriod"/>
            </a:pPr>
            <a:r>
              <a:rPr lang="en-US" sz="2800" dirty="0">
                <a:latin typeface="Verdana"/>
                <a:ea typeface="Verdana"/>
                <a:cs typeface="Verdana"/>
              </a:rPr>
              <a:t>What do you say when someone apologizes to you?</a:t>
            </a:r>
          </a:p>
          <a:p>
            <a:pPr marL="514350" indent="-514350" fontAlgn="base">
              <a:buAutoNum type="arabicPeriod"/>
            </a:pPr>
            <a:endParaRPr lang="en-US" sz="2800" dirty="0">
              <a:latin typeface="Verdana"/>
              <a:ea typeface="Verdana"/>
              <a:cs typeface="Verdana"/>
            </a:endParaRPr>
          </a:p>
          <a:p>
            <a:pPr marL="514350" indent="-514350" fontAlgn="base">
              <a:buAutoNum type="arabicPeriod"/>
            </a:pPr>
            <a:r>
              <a:rPr lang="en-US" sz="2800" dirty="0">
                <a:latin typeface="Verdana"/>
                <a:ea typeface="Verdana"/>
                <a:cs typeface="Verdana"/>
              </a:rPr>
              <a:t>Which religions are most common in your area?</a:t>
            </a:r>
          </a:p>
          <a:p>
            <a:pPr marL="514350" indent="-514350" fontAlgn="base">
              <a:buAutoNum type="arabicPeriod"/>
            </a:pPr>
            <a:endParaRPr lang="en-US" sz="2800" dirty="0">
              <a:latin typeface="Verdana"/>
              <a:ea typeface="Verdana"/>
              <a:cs typeface="Verdana"/>
            </a:endParaRPr>
          </a:p>
          <a:p>
            <a:pPr marL="514350" indent="-514350" fontAlgn="base">
              <a:buAutoNum type="arabicPeriod"/>
            </a:pPr>
            <a:r>
              <a:rPr lang="en-US" sz="2800" dirty="0">
                <a:latin typeface="Verdana"/>
                <a:ea typeface="Verdana"/>
                <a:cs typeface="Verdana"/>
              </a:rPr>
              <a:t>How much tea do you drink? How many siblings do you have?</a:t>
            </a:r>
          </a:p>
        </p:txBody>
      </p:sp>
      <p:sp>
        <p:nvSpPr>
          <p:cNvPr id="3" name="Footer Placeholder 2"/>
          <p:cNvSpPr>
            <a:spLocks noGrp="1"/>
          </p:cNvSpPr>
          <p:nvPr>
            <p:ph type="ftr" sz="quarter" idx="11"/>
          </p:nvPr>
        </p:nvSpPr>
        <p:spPr>
          <a:xfrm>
            <a:off x="304131" y="6442648"/>
            <a:ext cx="3697957" cy="298829"/>
          </a:xfrm>
        </p:spPr>
        <p:txBody>
          <a:bodyPr/>
          <a:lstStyle/>
          <a:p>
            <a:pPr algn="l"/>
            <a:r>
              <a:rPr lang="en-US" dirty="0"/>
              <a:t>©2020-2024 Light of the World Learning</a:t>
            </a:r>
          </a:p>
        </p:txBody>
      </p:sp>
      <p:sp>
        <p:nvSpPr>
          <p:cNvPr id="4" name="Slide Number Placeholder 3"/>
          <p:cNvSpPr>
            <a:spLocks noGrp="1"/>
          </p:cNvSpPr>
          <p:nvPr>
            <p:ph type="sldNum" sz="quarter" idx="12"/>
          </p:nvPr>
        </p:nvSpPr>
        <p:spPr>
          <a:xfrm>
            <a:off x="9145383" y="6376352"/>
            <a:ext cx="2742486" cy="365125"/>
          </a:xfrm>
        </p:spPr>
        <p:txBody>
          <a:bodyPr/>
          <a:lstStyle/>
          <a:p>
            <a:fld id="{5E4BD53B-799D-45BA-86E6-EF67B311383C}" type="slidenum">
              <a:rPr lang="en-US" smtClean="0"/>
              <a:t>31</a:t>
            </a:fld>
            <a:endParaRPr lang="en-US"/>
          </a:p>
        </p:txBody>
      </p:sp>
      <p:sp>
        <p:nvSpPr>
          <p:cNvPr id="5" name="TextBox 4"/>
          <p:cNvSpPr txBox="1"/>
          <p:nvPr/>
        </p:nvSpPr>
        <p:spPr>
          <a:xfrm>
            <a:off x="1294810" y="59795"/>
            <a:ext cx="8363491" cy="584775"/>
          </a:xfrm>
          <a:prstGeom prst="rect">
            <a:avLst/>
          </a:prstGeom>
          <a:noFill/>
        </p:spPr>
        <p:txBody>
          <a:bodyPr wrap="square" rtlCol="0">
            <a:spAutoFit/>
          </a:bodyPr>
          <a:lstStyle/>
          <a:p>
            <a:pPr algn="ctr"/>
            <a:r>
              <a:rPr lang="en-US" sz="3200" b="1" dirty="0">
                <a:latin typeface="Verdana" panose="020B0604030504040204" pitchFamily="34" charset="0"/>
                <a:ea typeface="Verdana" panose="020B0604030504040204" pitchFamily="34" charset="0"/>
                <a:cs typeface="Verdana" panose="020B0604030504040204" pitchFamily="34" charset="0"/>
              </a:rPr>
              <a:t>Conversation Questions B</a:t>
            </a:r>
          </a:p>
        </p:txBody>
      </p:sp>
      <p:pic>
        <p:nvPicPr>
          <p:cNvPr id="7" name="Picture 6">
            <a:extLst>
              <a:ext uri="{FF2B5EF4-FFF2-40B4-BE49-F238E27FC236}">
                <a16:creationId xmlns:a16="http://schemas.microsoft.com/office/drawing/2014/main" id="{1411680C-1095-72D5-BBE1-25FFAB36A66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407769" y="0"/>
            <a:ext cx="2784231" cy="2552098"/>
          </a:xfrm>
          <a:prstGeom prst="rect">
            <a:avLst/>
          </a:prstGeom>
          <a:ln>
            <a:solidFill>
              <a:schemeClr val="accent5">
                <a:lumMod val="75000"/>
              </a:schemeClr>
            </a:solidFill>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449" y="0"/>
            <a:ext cx="487363" cy="487363"/>
          </a:xfrm>
          <a:prstGeom prst="rect">
            <a:avLst/>
          </a:prstGeom>
        </p:spPr>
      </p:pic>
    </p:spTree>
    <p:extLst>
      <p:ext uri="{BB962C8B-B14F-4D97-AF65-F5344CB8AC3E}">
        <p14:creationId xmlns:p14="http://schemas.microsoft.com/office/powerpoint/2010/main" val="240552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91"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22297645"/>
              </p:ext>
            </p:extLst>
          </p:nvPr>
        </p:nvGraphicFramePr>
        <p:xfrm>
          <a:off x="286882" y="1035822"/>
          <a:ext cx="11610961" cy="3535546"/>
        </p:xfrm>
        <a:graphic>
          <a:graphicData uri="http://schemas.openxmlformats.org/drawingml/2006/table">
            <a:tbl>
              <a:tblPr>
                <a:tableStyleId>{BC89EF96-8CEA-46FF-86C4-4CE0E7609802}</a:tableStyleId>
              </a:tblPr>
              <a:tblGrid>
                <a:gridCol w="3833894">
                  <a:extLst>
                    <a:ext uri="{9D8B030D-6E8A-4147-A177-3AD203B41FA5}">
                      <a16:colId xmlns:a16="http://schemas.microsoft.com/office/drawing/2014/main" val="3055822964"/>
                    </a:ext>
                  </a:extLst>
                </a:gridCol>
                <a:gridCol w="3438264">
                  <a:extLst>
                    <a:ext uri="{9D8B030D-6E8A-4147-A177-3AD203B41FA5}">
                      <a16:colId xmlns:a16="http://schemas.microsoft.com/office/drawing/2014/main" val="234995585"/>
                    </a:ext>
                  </a:extLst>
                </a:gridCol>
                <a:gridCol w="4338803">
                  <a:extLst>
                    <a:ext uri="{9D8B030D-6E8A-4147-A177-3AD203B41FA5}">
                      <a16:colId xmlns:a16="http://schemas.microsoft.com/office/drawing/2014/main" val="2223375435"/>
                    </a:ext>
                  </a:extLst>
                </a:gridCol>
              </a:tblGrid>
              <a:tr h="827732">
                <a:tc>
                  <a:txBody>
                    <a:bodyPr/>
                    <a:lstStyle/>
                    <a:p>
                      <a:pPr marL="0" marR="0" lvl="0" indent="0" algn="l" defTabSz="914126" rtl="0" eaLnBrk="1" fontAlgn="ctr" latinLnBrk="0" hangingPunct="1">
                        <a:lnSpc>
                          <a:spcPct val="100000"/>
                        </a:lnSpc>
                        <a:spcBef>
                          <a:spcPts val="0"/>
                        </a:spcBef>
                        <a:spcAft>
                          <a:spcPts val="0"/>
                        </a:spcAft>
                        <a:buClrTx/>
                        <a:buSzTx/>
                        <a:buFontTx/>
                        <a:buNone/>
                        <a:tabLst/>
                        <a:defRPr/>
                      </a:pPr>
                      <a:r>
                        <a:rPr lang="en-US" sz="2800" b="1" i="0" u="none" strike="noStrike" dirty="0">
                          <a:solidFill>
                            <a:schemeClr val="accent1"/>
                          </a:solidFill>
                          <a:effectLst/>
                          <a:latin typeface="Verdana" panose="020B0604030504040204" pitchFamily="34" charset="0"/>
                          <a:ea typeface="Verdana" panose="020B0604030504040204" pitchFamily="34" charset="0"/>
                          <a:cs typeface="Verdana" panose="020B0604030504040204" pitchFamily="34" charset="0"/>
                        </a:rPr>
                        <a:t>1. </a:t>
                      </a:r>
                      <a:r>
                        <a:rPr lang="en-US" sz="2800" u="none" strike="noStrike" cap="none" dirty="0">
                          <a:solidFill>
                            <a:schemeClr val="dk1"/>
                          </a:solidFill>
                          <a:latin typeface="Verdana"/>
                          <a:ea typeface="Verdana"/>
                          <a:cs typeface="Verdana"/>
                          <a:sym typeface="Verdana"/>
                        </a:rPr>
                        <a:t>/t/ spelled -ed</a:t>
                      </a:r>
                    </a:p>
                    <a:p>
                      <a:pPr marL="0" marR="0" lvl="0" indent="0" algn="l" defTabSz="914126" rtl="0" eaLnBrk="1" fontAlgn="ctr" latinLnBrk="0" hangingPunct="1">
                        <a:lnSpc>
                          <a:spcPct val="100000"/>
                        </a:lnSpc>
                        <a:spcBef>
                          <a:spcPts val="0"/>
                        </a:spcBef>
                        <a:spcAft>
                          <a:spcPts val="0"/>
                        </a:spcAft>
                        <a:buClrTx/>
                        <a:buSzTx/>
                        <a:buFontTx/>
                        <a:buNone/>
                        <a:tabLst/>
                        <a:defRPr/>
                      </a:pPr>
                      <a:endParaRPr lang="en-US" sz="2800" dirty="0">
                        <a:latin typeface="Verdana"/>
                        <a:ea typeface="Verdana"/>
                        <a:cs typeface="Verdana"/>
                        <a:sym typeface="Verdana"/>
                      </a:endParaRPr>
                    </a:p>
                  </a:txBody>
                  <a:tcPr marL="68562" marR="68562" marT="45708" marB="45708">
                    <a:solidFill>
                      <a:srgbClr val="C9DBF9"/>
                    </a:solidFill>
                  </a:tcPr>
                </a:tc>
                <a:tc>
                  <a:txBody>
                    <a:bodyPr/>
                    <a:lstStyle/>
                    <a:p>
                      <a:pPr marL="0" marR="0" lvl="0" indent="0" algn="l" defTabSz="914126" rtl="0" eaLnBrk="1" fontAlgn="ctr" latinLnBrk="0" hangingPunct="1">
                        <a:lnSpc>
                          <a:spcPct val="100000"/>
                        </a:lnSpc>
                        <a:spcBef>
                          <a:spcPts val="0"/>
                        </a:spcBef>
                        <a:spcAft>
                          <a:spcPts val="0"/>
                        </a:spcAft>
                        <a:buClrTx/>
                        <a:buSzTx/>
                        <a:buFontTx/>
                        <a:buNone/>
                        <a:tabLst/>
                        <a:defRPr/>
                      </a:pPr>
                      <a:r>
                        <a:rPr lang="en-US" sz="2800" b="1" i="0" u="none" strike="noStrike" kern="1200" dirty="0">
                          <a:solidFill>
                            <a:schemeClr val="accent1"/>
                          </a:solidFill>
                          <a:effectLst/>
                          <a:latin typeface="Verdana" panose="020B0604030504040204" pitchFamily="34" charset="0"/>
                          <a:ea typeface="Verdana" panose="020B0604030504040204" pitchFamily="34" charset="0"/>
                          <a:cs typeface="Verdana" panose="020B0604030504040204" pitchFamily="34" charset="0"/>
                        </a:rPr>
                        <a:t>2. </a:t>
                      </a:r>
                      <a:r>
                        <a:rPr lang="en-US" sz="2800" u="none" strike="noStrike" cap="none" dirty="0">
                          <a:solidFill>
                            <a:schemeClr val="dk1"/>
                          </a:solidFill>
                          <a:latin typeface="Verdana"/>
                          <a:ea typeface="Verdana"/>
                          <a:cs typeface="Verdana"/>
                          <a:sym typeface="Verdana"/>
                        </a:rPr>
                        <a:t>/d/ spelled -ed</a:t>
                      </a:r>
                    </a:p>
                  </a:txBody>
                  <a:tcPr marL="68562" marR="68562" marT="45708" marB="45708">
                    <a:solidFill>
                      <a:srgbClr val="C9DBF9"/>
                    </a:solidFill>
                  </a:tcPr>
                </a:tc>
                <a:tc>
                  <a:txBody>
                    <a:bodyPr/>
                    <a:lstStyle/>
                    <a:p>
                      <a:pPr marL="0" marR="0" lvl="0" indent="0" algn="l" rtl="0">
                        <a:lnSpc>
                          <a:spcPct val="100000"/>
                        </a:lnSpc>
                        <a:spcBef>
                          <a:spcPts val="0"/>
                        </a:spcBef>
                        <a:spcAft>
                          <a:spcPts val="0"/>
                        </a:spcAft>
                        <a:buClr>
                          <a:srgbClr val="000000"/>
                        </a:buClr>
                        <a:buSzPts val="2100"/>
                        <a:buFont typeface="Arial"/>
                        <a:buNone/>
                      </a:pPr>
                      <a:r>
                        <a:rPr lang="en-US" sz="2800" b="1" i="0" u="none" strike="noStrike" kern="1200" dirty="0">
                          <a:solidFill>
                            <a:schemeClr val="accent1"/>
                          </a:solidFill>
                          <a:effectLst/>
                          <a:latin typeface="Verdana" panose="020B0604030504040204" pitchFamily="34" charset="0"/>
                          <a:ea typeface="Verdana" panose="020B0604030504040204" pitchFamily="34" charset="0"/>
                          <a:cs typeface="Verdana" panose="020B0604030504040204" pitchFamily="34" charset="0"/>
                        </a:rPr>
                        <a:t>3. </a:t>
                      </a:r>
                      <a:r>
                        <a:rPr lang="en-US" sz="2800" u="none" strike="noStrike" cap="none" dirty="0">
                          <a:latin typeface="Verdana"/>
                          <a:ea typeface="Verdana"/>
                          <a:cs typeface="Verdana"/>
                          <a:sym typeface="Verdana"/>
                        </a:rPr>
                        <a:t>/id/ spelled -ed</a:t>
                      </a:r>
                      <a:endParaRPr lang="en-US" sz="2800" u="none" strike="noStrike" cap="none" dirty="0">
                        <a:solidFill>
                          <a:srgbClr val="000000"/>
                        </a:solidFill>
                        <a:latin typeface="Verdana"/>
                        <a:ea typeface="Verdana"/>
                        <a:cs typeface="Verdana"/>
                        <a:sym typeface="Verdana"/>
                      </a:endParaRPr>
                    </a:p>
                  </a:txBody>
                  <a:tcPr marL="68562" marR="68562" marT="45708" marB="45708">
                    <a:solidFill>
                      <a:srgbClr val="C9DBF9"/>
                    </a:solidFill>
                  </a:tcPr>
                </a:tc>
                <a:extLst>
                  <a:ext uri="{0D108BD9-81ED-4DB2-BD59-A6C34878D82A}">
                    <a16:rowId xmlns:a16="http://schemas.microsoft.com/office/drawing/2014/main" val="4071958016"/>
                  </a:ext>
                </a:extLst>
              </a:tr>
              <a:tr h="511147">
                <a:tc>
                  <a:txBody>
                    <a:bodyPr/>
                    <a:lstStyle/>
                    <a:p>
                      <a:pPr rtl="0" fontAlgn="ctr">
                        <a:spcBef>
                          <a:spcPts val="0"/>
                        </a:spcBef>
                        <a:spcAft>
                          <a:spcPts val="0"/>
                        </a:spcAft>
                      </a:pPr>
                      <a:r>
                        <a:rPr lang="en-US" sz="2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touched</a:t>
                      </a:r>
                      <a:endParaRPr lang="en-US" sz="2800" dirty="0">
                        <a:effectLst/>
                        <a:latin typeface="Verdana" panose="020B0604030504040204" pitchFamily="34" charset="0"/>
                        <a:ea typeface="Verdana" panose="020B0604030504040204" pitchFamily="34" charset="0"/>
                        <a:cs typeface="Verdana" panose="020B0604030504040204" pitchFamily="34" charset="0"/>
                      </a:endParaRPr>
                    </a:p>
                  </a:txBody>
                  <a:tcPr marL="68562" marR="68562" marT="45708" marB="45708" anchor="ctr"/>
                </a:tc>
                <a:tc>
                  <a:txBody>
                    <a:bodyPr/>
                    <a:lstStyle/>
                    <a:p>
                      <a:pPr rtl="0" fontAlgn="ctr">
                        <a:spcBef>
                          <a:spcPts val="0"/>
                        </a:spcBef>
                        <a:spcAft>
                          <a:spcPts val="0"/>
                        </a:spcAft>
                      </a:pPr>
                      <a:r>
                        <a:rPr lang="en-US" sz="2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believed</a:t>
                      </a:r>
                      <a:endParaRPr lang="en-US" sz="2800" dirty="0">
                        <a:effectLst/>
                        <a:latin typeface="Verdana" panose="020B0604030504040204" pitchFamily="34" charset="0"/>
                        <a:ea typeface="Verdana" panose="020B0604030504040204" pitchFamily="34" charset="0"/>
                        <a:cs typeface="Verdana" panose="020B0604030504040204" pitchFamily="34" charset="0"/>
                      </a:endParaRPr>
                    </a:p>
                  </a:txBody>
                  <a:tcPr marL="68562" marR="68562" marT="45708" marB="45708" anchor="ctr"/>
                </a:tc>
                <a:tc>
                  <a:txBody>
                    <a:bodyPr/>
                    <a:lstStyle/>
                    <a:p>
                      <a:pPr rtl="0" fontAlgn="ctr">
                        <a:spcBef>
                          <a:spcPts val="0"/>
                        </a:spcBef>
                        <a:spcAft>
                          <a:spcPts val="0"/>
                        </a:spcAft>
                      </a:pPr>
                      <a:r>
                        <a:rPr lang="en-US" sz="2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tasted</a:t>
                      </a:r>
                    </a:p>
                  </a:txBody>
                  <a:tcPr marL="68562" marR="68562" marT="45708" marB="45708" anchor="ctr"/>
                </a:tc>
                <a:extLst>
                  <a:ext uri="{0D108BD9-81ED-4DB2-BD59-A6C34878D82A}">
                    <a16:rowId xmlns:a16="http://schemas.microsoft.com/office/drawing/2014/main" val="3891613480"/>
                  </a:ext>
                </a:extLst>
              </a:tr>
              <a:tr h="511147">
                <a:tc>
                  <a:txBody>
                    <a:bodyPr/>
                    <a:lstStyle/>
                    <a:p>
                      <a:pPr rtl="0" fontAlgn="ctr">
                        <a:spcBef>
                          <a:spcPts val="0"/>
                        </a:spcBef>
                        <a:spcAft>
                          <a:spcPts val="0"/>
                        </a:spcAft>
                      </a:pPr>
                      <a:r>
                        <a:rPr lang="en-US" sz="2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looked</a:t>
                      </a:r>
                      <a:endParaRPr lang="en-US" sz="2800" dirty="0">
                        <a:effectLst/>
                        <a:latin typeface="Verdana" panose="020B0604030504040204" pitchFamily="34" charset="0"/>
                        <a:ea typeface="Verdana" panose="020B0604030504040204" pitchFamily="34" charset="0"/>
                        <a:cs typeface="Verdana" panose="020B0604030504040204" pitchFamily="34" charset="0"/>
                      </a:endParaRPr>
                    </a:p>
                  </a:txBody>
                  <a:tcPr marL="68562" marR="68562" marT="45708" marB="45708" anchor="ctr"/>
                </a:tc>
                <a:tc>
                  <a:txBody>
                    <a:bodyPr/>
                    <a:lstStyle/>
                    <a:p>
                      <a:pPr rtl="0" fontAlgn="ctr">
                        <a:spcBef>
                          <a:spcPts val="0"/>
                        </a:spcBef>
                        <a:spcAft>
                          <a:spcPts val="0"/>
                        </a:spcAft>
                      </a:pPr>
                      <a:r>
                        <a:rPr lang="en-US" sz="2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hugged</a:t>
                      </a:r>
                      <a:endParaRPr lang="en-US" sz="2800" dirty="0">
                        <a:effectLst/>
                        <a:latin typeface="Verdana" panose="020B0604030504040204" pitchFamily="34" charset="0"/>
                        <a:ea typeface="Verdana" panose="020B0604030504040204" pitchFamily="34" charset="0"/>
                        <a:cs typeface="Verdana" panose="020B0604030504040204" pitchFamily="34" charset="0"/>
                      </a:endParaRPr>
                    </a:p>
                  </a:txBody>
                  <a:tcPr marL="68562" marR="68562" marT="45708" marB="45708" anchor="ctr"/>
                </a:tc>
                <a:tc>
                  <a:txBody>
                    <a:bodyPr/>
                    <a:lstStyle/>
                    <a:p>
                      <a:pPr rtl="0" fontAlgn="ctr">
                        <a:spcBef>
                          <a:spcPts val="0"/>
                        </a:spcBef>
                        <a:spcAft>
                          <a:spcPts val="0"/>
                        </a:spcAft>
                      </a:pPr>
                      <a:r>
                        <a:rPr lang="en-US" sz="2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handed</a:t>
                      </a:r>
                    </a:p>
                  </a:txBody>
                  <a:tcPr marL="68562" marR="68562" marT="45708" marB="45708" anchor="ctr"/>
                </a:tc>
                <a:extLst>
                  <a:ext uri="{0D108BD9-81ED-4DB2-BD59-A6C34878D82A}">
                    <a16:rowId xmlns:a16="http://schemas.microsoft.com/office/drawing/2014/main" val="3266470322"/>
                  </a:ext>
                </a:extLst>
              </a:tr>
              <a:tr h="511157">
                <a:tc>
                  <a:txBody>
                    <a:bodyPr/>
                    <a:lstStyle/>
                    <a:p>
                      <a:pPr marL="0" marR="0" lvl="0" indent="0" algn="l" rtl="0">
                        <a:lnSpc>
                          <a:spcPct val="100000"/>
                        </a:lnSpc>
                        <a:spcBef>
                          <a:spcPts val="0"/>
                        </a:spcBef>
                        <a:spcAft>
                          <a:spcPts val="0"/>
                        </a:spcAft>
                        <a:buClr>
                          <a:srgbClr val="000000"/>
                        </a:buClr>
                        <a:buSzPts val="2100"/>
                        <a:buFont typeface="Arial"/>
                        <a:buNone/>
                      </a:pPr>
                      <a:r>
                        <a:rPr lang="en-US" sz="2800" b="1" i="0" u="none" strike="noStrike" kern="1200" dirty="0">
                          <a:solidFill>
                            <a:schemeClr val="accent1"/>
                          </a:solidFill>
                          <a:effectLst/>
                          <a:latin typeface="Verdana" panose="020B0604030504040204" pitchFamily="34" charset="0"/>
                          <a:ea typeface="Verdana" panose="020B0604030504040204" pitchFamily="34" charset="0"/>
                          <a:cs typeface="Verdana" panose="020B0604030504040204" pitchFamily="34" charset="0"/>
                          <a:sym typeface="Verdana"/>
                        </a:rPr>
                        <a:t>4. </a:t>
                      </a:r>
                      <a:r>
                        <a:rPr lang="en-US" sz="2800" u="none" strike="noStrike" cap="none" dirty="0">
                          <a:latin typeface="Verdana"/>
                          <a:ea typeface="Verdana"/>
                          <a:cs typeface="Verdana"/>
                          <a:sym typeface="Verdana"/>
                        </a:rPr>
                        <a:t>/</a:t>
                      </a:r>
                      <a:r>
                        <a:rPr lang="en-US" sz="2800" u="none" strike="noStrike" cap="none" dirty="0" err="1">
                          <a:latin typeface="Verdana"/>
                          <a:ea typeface="Verdana"/>
                          <a:cs typeface="Verdana"/>
                          <a:sym typeface="Verdana"/>
                        </a:rPr>
                        <a:t>th</a:t>
                      </a:r>
                      <a:r>
                        <a:rPr lang="en-US" sz="2800" u="none" strike="noStrike" cap="none" dirty="0">
                          <a:latin typeface="Verdana"/>
                          <a:ea typeface="Verdana"/>
                          <a:cs typeface="Verdana"/>
                          <a:sym typeface="Verdana"/>
                        </a:rPr>
                        <a:t>/ voiced</a:t>
                      </a:r>
                      <a:endParaRPr lang="en-US" sz="2800" u="none" strike="noStrike" cap="none" dirty="0">
                        <a:solidFill>
                          <a:srgbClr val="000000"/>
                        </a:solidFill>
                        <a:latin typeface="Verdana"/>
                        <a:ea typeface="Verdana"/>
                        <a:cs typeface="Verdana"/>
                        <a:sym typeface="Verdana"/>
                      </a:endParaRPr>
                    </a:p>
                  </a:txBody>
                  <a:tcPr marL="68557" marR="68557" marT="45713" marB="45713" anchor="ctr">
                    <a:solidFill>
                      <a:srgbClr val="C9DBF9"/>
                    </a:solidFill>
                  </a:tcPr>
                </a:tc>
                <a:tc>
                  <a:txBody>
                    <a:bodyPr/>
                    <a:lstStyle/>
                    <a:p>
                      <a:pPr marL="0" marR="0" lvl="0" indent="0" algn="l" rtl="0">
                        <a:spcBef>
                          <a:spcPts val="0"/>
                        </a:spcBef>
                        <a:spcAft>
                          <a:spcPts val="0"/>
                        </a:spcAft>
                        <a:buNone/>
                      </a:pPr>
                      <a:r>
                        <a:rPr lang="en-US" sz="2800" b="1" i="0" u="none" strike="noStrike" kern="1200" dirty="0">
                          <a:solidFill>
                            <a:schemeClr val="accent1"/>
                          </a:solidFill>
                          <a:effectLst/>
                          <a:latin typeface="Verdana" panose="020B0604030504040204" pitchFamily="34" charset="0"/>
                          <a:ea typeface="Verdana" panose="020B0604030504040204" pitchFamily="34" charset="0"/>
                          <a:cs typeface="Verdana" panose="020B0604030504040204" pitchFamily="34" charset="0"/>
                          <a:sym typeface="Verdana"/>
                        </a:rPr>
                        <a:t>5. </a:t>
                      </a:r>
                      <a:r>
                        <a:rPr lang="en-US" sz="2800" u="none" strike="noStrike" cap="none" dirty="0">
                          <a:latin typeface="Verdana"/>
                          <a:ea typeface="Verdana"/>
                          <a:cs typeface="Verdana"/>
                          <a:sym typeface="Verdana"/>
                        </a:rPr>
                        <a:t>/</a:t>
                      </a:r>
                      <a:r>
                        <a:rPr lang="en-US" sz="2800" u="none" strike="noStrike" cap="none" dirty="0" err="1">
                          <a:latin typeface="Verdana"/>
                          <a:ea typeface="Verdana"/>
                          <a:cs typeface="Verdana"/>
                          <a:sym typeface="Verdana"/>
                        </a:rPr>
                        <a:t>th</a:t>
                      </a:r>
                      <a:r>
                        <a:rPr lang="en-US" sz="2800" u="none" strike="noStrike" cap="none" dirty="0">
                          <a:latin typeface="Verdana"/>
                          <a:ea typeface="Verdana"/>
                          <a:cs typeface="Verdana"/>
                          <a:sym typeface="Verdana"/>
                        </a:rPr>
                        <a:t>/ unvoiced</a:t>
                      </a:r>
                      <a:endParaRPr sz="2800" b="0" u="none" strike="noStrike" cap="none" dirty="0">
                        <a:solidFill>
                          <a:schemeClr val="tx1"/>
                        </a:solidFill>
                        <a:latin typeface="Verdana"/>
                        <a:ea typeface="Verdana"/>
                        <a:cs typeface="Verdana"/>
                        <a:sym typeface="Verdana"/>
                      </a:endParaRPr>
                    </a:p>
                  </a:txBody>
                  <a:tcPr marL="68557" marR="68557" marT="45713" marB="45713" anchor="ctr">
                    <a:solidFill>
                      <a:srgbClr val="C9DBF9"/>
                    </a:solidFill>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2800" b="1" i="0" u="none" strike="noStrike" kern="1200" dirty="0">
                          <a:solidFill>
                            <a:schemeClr val="accent1"/>
                          </a:solidFill>
                          <a:effectLst/>
                          <a:latin typeface="Verdana" panose="020B0604030504040204" pitchFamily="34" charset="0"/>
                          <a:ea typeface="Verdana" panose="020B0604030504040204" pitchFamily="34" charset="0"/>
                          <a:cs typeface="Verdana" panose="020B0604030504040204" pitchFamily="34" charset="0"/>
                          <a:sym typeface="Verdana"/>
                        </a:rPr>
                        <a:t>6. </a:t>
                      </a:r>
                      <a:r>
                        <a:rPr lang="en-US" sz="2800" u="none" strike="noStrike" cap="none" dirty="0">
                          <a:latin typeface="Verdana"/>
                          <a:ea typeface="Verdana"/>
                          <a:cs typeface="Verdana"/>
                          <a:sym typeface="Verdana"/>
                        </a:rPr>
                        <a:t>/</a:t>
                      </a:r>
                      <a:r>
                        <a:rPr lang="en-US" sz="2800" u="none" strike="noStrike" cap="none" dirty="0" err="1">
                          <a:latin typeface="Verdana"/>
                          <a:ea typeface="Verdana"/>
                          <a:cs typeface="Verdana"/>
                          <a:sym typeface="Verdana"/>
                        </a:rPr>
                        <a:t>yU</a:t>
                      </a:r>
                      <a:r>
                        <a:rPr lang="en-US" sz="2800" u="none" strike="noStrike" cap="none" dirty="0">
                          <a:latin typeface="Verdana"/>
                          <a:ea typeface="Verdana"/>
                          <a:cs typeface="Verdana"/>
                          <a:sym typeface="Verdana"/>
                        </a:rPr>
                        <a:t>/ spelled open u</a:t>
                      </a:r>
                      <a:endParaRPr lang="en-US" sz="2800" u="none" strike="noStrike" cap="none" dirty="0">
                        <a:solidFill>
                          <a:srgbClr val="000000"/>
                        </a:solidFill>
                        <a:latin typeface="Verdana"/>
                        <a:ea typeface="Verdana"/>
                        <a:cs typeface="Verdana"/>
                        <a:sym typeface="Verdana"/>
                      </a:endParaRPr>
                    </a:p>
                  </a:txBody>
                  <a:tcPr marL="68557" marR="68557" marT="45713" marB="45713" anchor="ctr">
                    <a:solidFill>
                      <a:srgbClr val="C9DBF9"/>
                    </a:solidFill>
                  </a:tcPr>
                </a:tc>
                <a:extLst>
                  <a:ext uri="{0D108BD9-81ED-4DB2-BD59-A6C34878D82A}">
                    <a16:rowId xmlns:a16="http://schemas.microsoft.com/office/drawing/2014/main" val="3140794841"/>
                  </a:ext>
                </a:extLst>
              </a:tr>
              <a:tr h="511147">
                <a:tc>
                  <a:txBody>
                    <a:bodyPr/>
                    <a:lstStyle/>
                    <a:p>
                      <a:pPr rtl="0" fontAlgn="ctr">
                        <a:spcBef>
                          <a:spcPts val="0"/>
                        </a:spcBef>
                        <a:spcAft>
                          <a:spcPts val="0"/>
                        </a:spcAft>
                      </a:pPr>
                      <a:r>
                        <a:rPr lang="en-US" sz="2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these</a:t>
                      </a:r>
                      <a:endParaRPr lang="en-US" sz="2800" dirty="0">
                        <a:effectLst/>
                        <a:latin typeface="Verdana" panose="020B0604030504040204" pitchFamily="34" charset="0"/>
                        <a:ea typeface="Verdana" panose="020B0604030504040204" pitchFamily="34" charset="0"/>
                        <a:cs typeface="Verdana" panose="020B0604030504040204" pitchFamily="34" charset="0"/>
                      </a:endParaRPr>
                    </a:p>
                  </a:txBody>
                  <a:tcPr marL="68562" marR="68562" marT="45708" marB="45708" anchor="ctr"/>
                </a:tc>
                <a:tc>
                  <a:txBody>
                    <a:bodyPr/>
                    <a:lstStyle/>
                    <a:p>
                      <a:pPr rtl="0" fontAlgn="ctr">
                        <a:spcBef>
                          <a:spcPts val="0"/>
                        </a:spcBef>
                        <a:spcAft>
                          <a:spcPts val="0"/>
                        </a:spcAft>
                      </a:pPr>
                      <a:r>
                        <a:rPr lang="en-US" sz="2800" dirty="0">
                          <a:effectLst/>
                          <a:latin typeface="Verdana" panose="020B0604030504040204" pitchFamily="34" charset="0"/>
                          <a:ea typeface="Verdana" panose="020B0604030504040204" pitchFamily="34" charset="0"/>
                          <a:cs typeface="Verdana" panose="020B0604030504040204" pitchFamily="34" charset="0"/>
                        </a:rPr>
                        <a:t>thought</a:t>
                      </a:r>
                    </a:p>
                  </a:txBody>
                  <a:tcPr marL="68562" marR="68562" marT="45708" marB="45708" anchor="ctr"/>
                </a:tc>
                <a:tc>
                  <a:txBody>
                    <a:bodyPr/>
                    <a:lstStyle/>
                    <a:p>
                      <a:pPr rtl="0" fontAlgn="ctr">
                        <a:spcBef>
                          <a:spcPts val="0"/>
                        </a:spcBef>
                        <a:spcAft>
                          <a:spcPts val="0"/>
                        </a:spcAft>
                      </a:pPr>
                      <a:r>
                        <a:rPr lang="en-US" sz="2800" dirty="0">
                          <a:effectLst/>
                          <a:latin typeface="Verdana" panose="020B0604030504040204" pitchFamily="34" charset="0"/>
                          <a:ea typeface="Verdana" panose="020B0604030504040204" pitchFamily="34" charset="0"/>
                          <a:cs typeface="Verdana" panose="020B0604030504040204" pitchFamily="34" charset="0"/>
                        </a:rPr>
                        <a:t>university</a:t>
                      </a:r>
                    </a:p>
                  </a:txBody>
                  <a:tcPr marL="68562" marR="68562" marT="45708" marB="45708" anchor="ctr"/>
                </a:tc>
                <a:extLst>
                  <a:ext uri="{0D108BD9-81ED-4DB2-BD59-A6C34878D82A}">
                    <a16:rowId xmlns:a16="http://schemas.microsoft.com/office/drawing/2014/main" val="3587270234"/>
                  </a:ext>
                </a:extLst>
              </a:tr>
              <a:tr h="511147">
                <a:tc>
                  <a:txBody>
                    <a:bodyPr/>
                    <a:lstStyle/>
                    <a:p>
                      <a:pPr rtl="0" fontAlgn="ctr">
                        <a:spcBef>
                          <a:spcPts val="0"/>
                        </a:spcBef>
                        <a:spcAft>
                          <a:spcPts val="0"/>
                        </a:spcAft>
                      </a:pPr>
                      <a:r>
                        <a:rPr lang="en-US" sz="2800" dirty="0">
                          <a:effectLst/>
                          <a:latin typeface="Verdana" panose="020B0604030504040204" pitchFamily="34" charset="0"/>
                          <a:ea typeface="Verdana" panose="020B0604030504040204" pitchFamily="34" charset="0"/>
                          <a:cs typeface="Verdana" panose="020B0604030504040204" pitchFamily="34" charset="0"/>
                        </a:rPr>
                        <a:t>that</a:t>
                      </a:r>
                    </a:p>
                  </a:txBody>
                  <a:tcPr marL="68562" marR="68562" marT="45708" marB="45708" anchor="ctr"/>
                </a:tc>
                <a:tc>
                  <a:txBody>
                    <a:bodyPr/>
                    <a:lstStyle/>
                    <a:p>
                      <a:pPr rtl="0" fontAlgn="ctr">
                        <a:spcBef>
                          <a:spcPts val="0"/>
                        </a:spcBef>
                        <a:spcAft>
                          <a:spcPts val="0"/>
                        </a:spcAft>
                      </a:pPr>
                      <a:r>
                        <a:rPr lang="en-US" sz="2800" dirty="0">
                          <a:effectLst/>
                          <a:latin typeface="Verdana" panose="020B0604030504040204" pitchFamily="34" charset="0"/>
                          <a:ea typeface="Verdana" panose="020B0604030504040204" pitchFamily="34" charset="0"/>
                          <a:cs typeface="Verdana" panose="020B0604030504040204" pitchFamily="34" charset="0"/>
                        </a:rPr>
                        <a:t>thief</a:t>
                      </a:r>
                    </a:p>
                  </a:txBody>
                  <a:tcPr marL="68562" marR="68562" marT="45708" marB="45708" anchor="ctr"/>
                </a:tc>
                <a:tc>
                  <a:txBody>
                    <a:bodyPr/>
                    <a:lstStyle/>
                    <a:p>
                      <a:pPr rtl="0" fontAlgn="ctr">
                        <a:spcBef>
                          <a:spcPts val="0"/>
                        </a:spcBef>
                        <a:spcAft>
                          <a:spcPts val="0"/>
                        </a:spcAft>
                      </a:pPr>
                      <a:r>
                        <a:rPr lang="en-US" sz="2800" dirty="0">
                          <a:effectLst/>
                          <a:latin typeface="Verdana" panose="020B0604030504040204" pitchFamily="34" charset="0"/>
                          <a:ea typeface="Verdana" panose="020B0604030504040204" pitchFamily="34" charset="0"/>
                          <a:cs typeface="Verdana" panose="020B0604030504040204" pitchFamily="34" charset="0"/>
                        </a:rPr>
                        <a:t>communion</a:t>
                      </a:r>
                    </a:p>
                  </a:txBody>
                  <a:tcPr marL="68562" marR="68562" marT="45708" marB="45708" anchor="ctr"/>
                </a:tc>
                <a:extLst>
                  <a:ext uri="{0D108BD9-81ED-4DB2-BD59-A6C34878D82A}">
                    <a16:rowId xmlns:a16="http://schemas.microsoft.com/office/drawing/2014/main" val="4291385095"/>
                  </a:ext>
                </a:extLst>
              </a:tr>
            </a:tbl>
          </a:graphicData>
        </a:graphic>
      </p:graphicFrame>
      <p:sp>
        <p:nvSpPr>
          <p:cNvPr id="4" name="Footer Placeholder 3"/>
          <p:cNvSpPr>
            <a:spLocks noGrp="1"/>
          </p:cNvSpPr>
          <p:nvPr>
            <p:ph type="ftr" sz="quarter" idx="11"/>
          </p:nvPr>
        </p:nvSpPr>
        <p:spPr>
          <a:xfrm>
            <a:off x="-531672" y="6356351"/>
            <a:ext cx="4113728" cy="365030"/>
          </a:xfrm>
        </p:spPr>
        <p:txBody>
          <a:bodyPr/>
          <a:lstStyle/>
          <a:p>
            <a:r>
              <a:rPr lang="en-US"/>
              <a:t>©2020-2024 Light of the World Learning</a:t>
            </a:r>
            <a:endParaRPr lang="en-US" dirty="0"/>
          </a:p>
        </p:txBody>
      </p:sp>
      <p:sp>
        <p:nvSpPr>
          <p:cNvPr id="5" name="Slide Number Placeholder 4"/>
          <p:cNvSpPr>
            <a:spLocks noGrp="1"/>
          </p:cNvSpPr>
          <p:nvPr>
            <p:ph type="sldNum" sz="quarter" idx="12"/>
          </p:nvPr>
        </p:nvSpPr>
        <p:spPr/>
        <p:txBody>
          <a:bodyPr/>
          <a:lstStyle/>
          <a:p>
            <a:fld id="{5E4BD53B-799D-45BA-86E6-EF67B311383C}" type="slidenum">
              <a:rPr lang="en-US" smtClean="0"/>
              <a:t>32</a:t>
            </a:fld>
            <a:endParaRPr lang="en-US" dirty="0"/>
          </a:p>
        </p:txBody>
      </p:sp>
      <p:sp>
        <p:nvSpPr>
          <p:cNvPr id="7" name="TextBox 6"/>
          <p:cNvSpPr txBox="1"/>
          <p:nvPr/>
        </p:nvSpPr>
        <p:spPr>
          <a:xfrm>
            <a:off x="2372135" y="15101"/>
            <a:ext cx="6913010" cy="584775"/>
          </a:xfrm>
          <a:prstGeom prst="rect">
            <a:avLst/>
          </a:prstGeom>
          <a:noFill/>
        </p:spPr>
        <p:txBody>
          <a:bodyPr wrap="square" rtlCol="0">
            <a:spAutoFit/>
          </a:bodyPr>
          <a:lstStyle/>
          <a:p>
            <a:pPr algn="ctr"/>
            <a:r>
              <a:rPr lang="en-US" sz="3200" b="1" dirty="0">
                <a:latin typeface="Verdana" panose="020B0604030504040204" pitchFamily="34" charset="0"/>
                <a:ea typeface="Verdana" panose="020B0604030504040204" pitchFamily="34" charset="0"/>
                <a:cs typeface="Verdana" panose="020B0604030504040204" pitchFamily="34" charset="0"/>
              </a:rPr>
              <a:t>Listen and repeat.</a:t>
            </a:r>
          </a:p>
        </p:txBody>
      </p:sp>
      <p:sp>
        <p:nvSpPr>
          <p:cNvPr id="6" name="TextBox 5"/>
          <p:cNvSpPr txBox="1"/>
          <p:nvPr/>
        </p:nvSpPr>
        <p:spPr>
          <a:xfrm>
            <a:off x="286882" y="4971741"/>
            <a:ext cx="11610961" cy="1297791"/>
          </a:xfrm>
          <a:prstGeom prst="rect">
            <a:avLst/>
          </a:prstGeom>
          <a:noFill/>
        </p:spPr>
        <p:txBody>
          <a:bodyPr wrap="square" rtlCol="0">
            <a:spAutoFit/>
          </a:bodyPr>
          <a:lstStyle/>
          <a:p>
            <a:pPr>
              <a:lnSpc>
                <a:spcPct val="150000"/>
              </a:lnSpc>
            </a:pPr>
            <a:r>
              <a:rPr lang="en-US" sz="2800" dirty="0">
                <a:latin typeface="Verdana" panose="020B0604030504040204" pitchFamily="34" charset="0"/>
                <a:ea typeface="Verdana" panose="020B0604030504040204" pitchFamily="34" charset="0"/>
              </a:rPr>
              <a:t>7. I thought the thief handed the money to that man.</a:t>
            </a:r>
          </a:p>
          <a:p>
            <a:pPr>
              <a:lnSpc>
                <a:spcPct val="150000"/>
              </a:lnSpc>
            </a:pPr>
            <a:r>
              <a:rPr lang="en-US" sz="2800" dirty="0">
                <a:latin typeface="Verdana" panose="020B0604030504040204" pitchFamily="34" charset="0"/>
                <a:ea typeface="Verdana" panose="020B0604030504040204" pitchFamily="34" charset="0"/>
              </a:rPr>
              <a:t>8. I looked at my friend and hugged him at the university.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00" y="15101"/>
            <a:ext cx="487363" cy="487363"/>
          </a:xfrm>
          <a:prstGeom prst="rect">
            <a:avLst/>
          </a:prstGeom>
        </p:spPr>
      </p:pic>
    </p:spTree>
    <p:extLst>
      <p:ext uri="{BB962C8B-B14F-4D97-AF65-F5344CB8AC3E}">
        <p14:creationId xmlns:p14="http://schemas.microsoft.com/office/powerpoint/2010/main" val="8562532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91"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55991051"/>
              </p:ext>
            </p:extLst>
          </p:nvPr>
        </p:nvGraphicFramePr>
        <p:xfrm>
          <a:off x="256516" y="1084933"/>
          <a:ext cx="11687201" cy="3279739"/>
        </p:xfrm>
        <a:graphic>
          <a:graphicData uri="http://schemas.openxmlformats.org/drawingml/2006/table">
            <a:tbl>
              <a:tblPr>
                <a:tableStyleId>{BC89EF96-8CEA-46FF-86C4-4CE0E7609802}</a:tableStyleId>
              </a:tblPr>
              <a:tblGrid>
                <a:gridCol w="4113812">
                  <a:extLst>
                    <a:ext uri="{9D8B030D-6E8A-4147-A177-3AD203B41FA5}">
                      <a16:colId xmlns:a16="http://schemas.microsoft.com/office/drawing/2014/main" val="3055822964"/>
                    </a:ext>
                  </a:extLst>
                </a:gridCol>
                <a:gridCol w="3981192">
                  <a:extLst>
                    <a:ext uri="{9D8B030D-6E8A-4147-A177-3AD203B41FA5}">
                      <a16:colId xmlns:a16="http://schemas.microsoft.com/office/drawing/2014/main" val="234995585"/>
                    </a:ext>
                  </a:extLst>
                </a:gridCol>
                <a:gridCol w="3592197">
                  <a:extLst>
                    <a:ext uri="{9D8B030D-6E8A-4147-A177-3AD203B41FA5}">
                      <a16:colId xmlns:a16="http://schemas.microsoft.com/office/drawing/2014/main" val="2223375435"/>
                    </a:ext>
                  </a:extLst>
                </a:gridCol>
              </a:tblGrid>
              <a:tr h="537467">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2800" b="1" i="0" u="none" strike="noStrike" kern="1200" dirty="0">
                          <a:solidFill>
                            <a:schemeClr val="accent1"/>
                          </a:solidFill>
                          <a:effectLst/>
                          <a:latin typeface="Verdana" panose="020B0604030504040204" pitchFamily="34" charset="0"/>
                          <a:ea typeface="Verdana" panose="020B0604030504040204" pitchFamily="34" charset="0"/>
                          <a:cs typeface="Verdana" panose="020B0604030504040204" pitchFamily="34" charset="0"/>
                          <a:sym typeface="Verdana"/>
                        </a:rPr>
                        <a:t>1. </a:t>
                      </a:r>
                      <a:r>
                        <a:rPr lang="en-US" sz="2800" u="none" strike="noStrike" cap="none" dirty="0">
                          <a:latin typeface="Verdana"/>
                          <a:ea typeface="Verdana"/>
                          <a:cs typeface="Verdana"/>
                          <a:sym typeface="Verdana"/>
                        </a:rPr>
                        <a:t>/A/ </a:t>
                      </a:r>
                      <a:r>
                        <a:rPr lang="en-US" sz="2800" dirty="0">
                          <a:latin typeface="Verdana"/>
                          <a:ea typeface="Verdana"/>
                          <a:cs typeface="Verdana"/>
                          <a:sym typeface="Verdana"/>
                        </a:rPr>
                        <a:t>spelled open a</a:t>
                      </a:r>
                      <a:endParaRPr sz="2800" b="1" dirty="0">
                        <a:latin typeface="Verdana"/>
                        <a:ea typeface="Verdana"/>
                        <a:cs typeface="Verdana"/>
                        <a:sym typeface="Verdana"/>
                      </a:endParaRPr>
                    </a:p>
                  </a:txBody>
                  <a:tcPr marL="68557" marR="68557" marT="0" marB="0">
                    <a:solidFill>
                      <a:srgbClr val="C9DBF9"/>
                    </a:solidFill>
                  </a:tcPr>
                </a:tc>
                <a:tc>
                  <a:txBody>
                    <a:bodyPr/>
                    <a:lstStyle/>
                    <a:p>
                      <a:pPr marL="0" lvl="0" indent="0" algn="l" rtl="0">
                        <a:spcBef>
                          <a:spcPts val="0"/>
                        </a:spcBef>
                        <a:spcAft>
                          <a:spcPts val="0"/>
                        </a:spcAft>
                        <a:buNone/>
                      </a:pPr>
                      <a:r>
                        <a:rPr lang="en-US" sz="2800" b="1" i="0" u="none" strike="noStrike" kern="1200" dirty="0">
                          <a:solidFill>
                            <a:schemeClr val="accent1"/>
                          </a:solidFill>
                          <a:effectLst/>
                          <a:latin typeface="Verdana" panose="020B0604030504040204" pitchFamily="34" charset="0"/>
                          <a:ea typeface="Verdana" panose="020B0604030504040204" pitchFamily="34" charset="0"/>
                          <a:cs typeface="Verdana" panose="020B0604030504040204" pitchFamily="34" charset="0"/>
                          <a:sym typeface="Verdana"/>
                        </a:rPr>
                        <a:t>2. </a:t>
                      </a:r>
                      <a:r>
                        <a:rPr lang="en-US" sz="2800" u="none" strike="noStrike" cap="none" dirty="0">
                          <a:latin typeface="Verdana"/>
                          <a:ea typeface="Verdana"/>
                          <a:cs typeface="Verdana"/>
                          <a:sym typeface="Verdana"/>
                        </a:rPr>
                        <a:t>/u/ </a:t>
                      </a:r>
                      <a:r>
                        <a:rPr lang="en-US" sz="2800" dirty="0">
                          <a:latin typeface="Verdana"/>
                          <a:ea typeface="Verdana"/>
                          <a:cs typeface="Verdana"/>
                          <a:sym typeface="Verdana"/>
                        </a:rPr>
                        <a:t>spelled </a:t>
                      </a:r>
                      <a:r>
                        <a:rPr lang="en-US" sz="2800" u="none" strike="noStrike" cap="none" dirty="0">
                          <a:latin typeface="Verdana"/>
                          <a:ea typeface="Verdana"/>
                          <a:cs typeface="Verdana"/>
                          <a:sym typeface="Verdana"/>
                        </a:rPr>
                        <a:t>a or e</a:t>
                      </a:r>
                      <a:endParaRPr sz="2800" b="1" dirty="0">
                        <a:latin typeface="Verdana"/>
                        <a:ea typeface="Verdana"/>
                        <a:cs typeface="Verdana"/>
                        <a:sym typeface="Verdana"/>
                      </a:endParaRPr>
                    </a:p>
                  </a:txBody>
                  <a:tcPr marL="68557" marR="68557" marT="0" marB="0">
                    <a:solidFill>
                      <a:srgbClr val="C9DBF9"/>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800" b="1" i="0" u="none" strike="noStrike" kern="1200" dirty="0">
                          <a:solidFill>
                            <a:schemeClr val="accent1"/>
                          </a:solidFill>
                          <a:effectLst/>
                          <a:latin typeface="Verdana" panose="020B0604030504040204" pitchFamily="34" charset="0"/>
                          <a:ea typeface="Verdana" panose="020B0604030504040204" pitchFamily="34" charset="0"/>
                          <a:cs typeface="Verdana" panose="020B0604030504040204" pitchFamily="34" charset="0"/>
                        </a:rPr>
                        <a:t>3. </a:t>
                      </a:r>
                      <a:r>
                        <a:rPr lang="en-US" sz="2800" u="none" strike="noStrike" cap="none" dirty="0">
                          <a:latin typeface="Verdana"/>
                          <a:ea typeface="Verdana"/>
                          <a:cs typeface="Verdana"/>
                          <a:sym typeface="Verdana"/>
                        </a:rPr>
                        <a:t>/</a:t>
                      </a:r>
                      <a:r>
                        <a:rPr lang="en-US" sz="2800" u="none" strike="noStrike" cap="none" dirty="0" err="1">
                          <a:latin typeface="Verdana"/>
                          <a:ea typeface="Verdana"/>
                          <a:cs typeface="Verdana"/>
                          <a:sym typeface="Verdana"/>
                        </a:rPr>
                        <a:t>oo</a:t>
                      </a:r>
                      <a:r>
                        <a:rPr lang="en-US" sz="2800" u="none" strike="noStrike" cap="none" dirty="0">
                          <a:latin typeface="Verdana"/>
                          <a:ea typeface="Verdana"/>
                          <a:cs typeface="Verdana"/>
                          <a:sym typeface="Verdana"/>
                        </a:rPr>
                        <a:t>/ spelled u</a:t>
                      </a:r>
                      <a:endParaRPr lang="en-US" sz="2800" u="none" strike="noStrike" cap="none" dirty="0">
                        <a:solidFill>
                          <a:srgbClr val="000000"/>
                        </a:solidFill>
                        <a:latin typeface="Verdana"/>
                        <a:ea typeface="Verdana"/>
                        <a:cs typeface="Verdana"/>
                        <a:sym typeface="Verdana"/>
                      </a:endParaRPr>
                    </a:p>
                  </a:txBody>
                  <a:tcPr marL="68562" marR="68562" marT="45708" marB="45708">
                    <a:solidFill>
                      <a:srgbClr val="C9DBF9"/>
                    </a:solidFill>
                  </a:tcPr>
                </a:tc>
                <a:extLst>
                  <a:ext uri="{0D108BD9-81ED-4DB2-BD59-A6C34878D82A}">
                    <a16:rowId xmlns:a16="http://schemas.microsoft.com/office/drawing/2014/main" val="4071958016"/>
                  </a:ext>
                </a:extLst>
              </a:tr>
              <a:tr h="524637">
                <a:tc>
                  <a:txBody>
                    <a:bodyPr/>
                    <a:lstStyle/>
                    <a:p>
                      <a:pPr marL="0" lvl="0" indent="0" algn="l" rtl="0">
                        <a:spcBef>
                          <a:spcPts val="0"/>
                        </a:spcBef>
                        <a:spcAft>
                          <a:spcPts val="0"/>
                        </a:spcAft>
                        <a:buNone/>
                      </a:pPr>
                      <a:r>
                        <a:rPr lang="en-GB" sz="2800" dirty="0">
                          <a:solidFill>
                            <a:schemeClr val="tx1"/>
                          </a:solidFill>
                          <a:latin typeface="Verdana"/>
                          <a:ea typeface="Verdana"/>
                          <a:cs typeface="Verdana"/>
                          <a:sym typeface="Verdana"/>
                        </a:rPr>
                        <a:t>April</a:t>
                      </a:r>
                      <a:endParaRPr sz="2800" dirty="0">
                        <a:solidFill>
                          <a:schemeClr val="tx1"/>
                        </a:solidFill>
                        <a:latin typeface="Verdana"/>
                        <a:ea typeface="Verdana"/>
                        <a:cs typeface="Verdana"/>
                        <a:sym typeface="Verdana"/>
                      </a:endParaRPr>
                    </a:p>
                  </a:txBody>
                  <a:tcPr marL="68557" marR="68557" marT="0" marB="0" anchor="ctr"/>
                </a:tc>
                <a:tc>
                  <a:txBody>
                    <a:bodyPr/>
                    <a:lstStyle/>
                    <a:p>
                      <a:pPr marL="0" lvl="0" indent="0" algn="l" rtl="0">
                        <a:spcBef>
                          <a:spcPts val="0"/>
                        </a:spcBef>
                        <a:spcAft>
                          <a:spcPts val="0"/>
                        </a:spcAft>
                        <a:buNone/>
                      </a:pPr>
                      <a:r>
                        <a:rPr lang="en-GB" sz="2800" b="0" dirty="0">
                          <a:solidFill>
                            <a:schemeClr val="tx1"/>
                          </a:solidFill>
                          <a:latin typeface="Verdana"/>
                          <a:ea typeface="Verdana"/>
                          <a:cs typeface="Verdana"/>
                          <a:sym typeface="Verdana"/>
                        </a:rPr>
                        <a:t>ago</a:t>
                      </a:r>
                      <a:endParaRPr sz="2800" b="0" dirty="0">
                        <a:solidFill>
                          <a:schemeClr val="tx1"/>
                        </a:solidFill>
                        <a:latin typeface="Verdana"/>
                        <a:ea typeface="Verdana"/>
                        <a:cs typeface="Verdana"/>
                        <a:sym typeface="Verdana"/>
                      </a:endParaRPr>
                    </a:p>
                  </a:txBody>
                  <a:tcPr marL="68557" marR="68557" marT="0" marB="0" anchor="ctr"/>
                </a:tc>
                <a:tc>
                  <a:txBody>
                    <a:bodyPr/>
                    <a:lstStyle/>
                    <a:p>
                      <a:pPr marL="0" marR="0">
                        <a:spcBef>
                          <a:spcPts val="0"/>
                        </a:spcBef>
                        <a:spcAft>
                          <a:spcPts val="0"/>
                        </a:spcAft>
                      </a:pPr>
                      <a:r>
                        <a:rPr lang="en-US" sz="2800" b="0" dirty="0">
                          <a:solidFill>
                            <a:schemeClr val="tx1"/>
                          </a:solidFill>
                          <a:effectLst/>
                          <a:latin typeface="Verdana" panose="020B0604030504040204" pitchFamily="34" charset="0"/>
                          <a:ea typeface="Verdana" panose="020B0604030504040204" pitchFamily="34" charset="0"/>
                        </a:rPr>
                        <a:t>put</a:t>
                      </a:r>
                    </a:p>
                  </a:txBody>
                  <a:tcPr marL="68562" marR="68562" marT="0" marB="0" anchor="ctr"/>
                </a:tc>
                <a:extLst>
                  <a:ext uri="{0D108BD9-81ED-4DB2-BD59-A6C34878D82A}">
                    <a16:rowId xmlns:a16="http://schemas.microsoft.com/office/drawing/2014/main" val="3891613480"/>
                  </a:ext>
                </a:extLst>
              </a:tr>
              <a:tr h="524637">
                <a:tc>
                  <a:txBody>
                    <a:bodyPr/>
                    <a:lstStyle/>
                    <a:p>
                      <a:pPr marL="0" lvl="0" indent="0" algn="l" rtl="0">
                        <a:spcBef>
                          <a:spcPts val="0"/>
                        </a:spcBef>
                        <a:spcAft>
                          <a:spcPts val="0"/>
                        </a:spcAft>
                        <a:buNone/>
                      </a:pPr>
                      <a:r>
                        <a:rPr lang="en-GB" sz="2800" dirty="0">
                          <a:solidFill>
                            <a:schemeClr val="tx1"/>
                          </a:solidFill>
                          <a:latin typeface="Verdana"/>
                          <a:ea typeface="Verdana"/>
                          <a:cs typeface="Verdana"/>
                          <a:sym typeface="Verdana"/>
                        </a:rPr>
                        <a:t>vacation</a:t>
                      </a:r>
                      <a:endParaRPr sz="2800" dirty="0">
                        <a:solidFill>
                          <a:schemeClr val="tx1"/>
                        </a:solidFill>
                        <a:latin typeface="Verdana"/>
                        <a:ea typeface="Verdana"/>
                        <a:cs typeface="Verdana"/>
                        <a:sym typeface="Verdana"/>
                      </a:endParaRPr>
                    </a:p>
                  </a:txBody>
                  <a:tcPr marL="68557" marR="68557" marT="0" marB="0" anchor="ctr"/>
                </a:tc>
                <a:tc>
                  <a:txBody>
                    <a:bodyPr/>
                    <a:lstStyle/>
                    <a:p>
                      <a:pPr marL="0" lvl="0" indent="0" algn="l" rtl="0">
                        <a:spcBef>
                          <a:spcPts val="0"/>
                        </a:spcBef>
                        <a:spcAft>
                          <a:spcPts val="0"/>
                        </a:spcAft>
                        <a:buNone/>
                      </a:pPr>
                      <a:r>
                        <a:rPr lang="en-GB" sz="2800" b="0" dirty="0">
                          <a:solidFill>
                            <a:schemeClr val="tx1"/>
                          </a:solidFill>
                          <a:latin typeface="Verdana"/>
                          <a:ea typeface="Verdana"/>
                          <a:cs typeface="Verdana"/>
                          <a:sym typeface="Verdana"/>
                        </a:rPr>
                        <a:t>problem</a:t>
                      </a:r>
                      <a:endParaRPr sz="2800" b="0" dirty="0">
                        <a:solidFill>
                          <a:schemeClr val="tx1"/>
                        </a:solidFill>
                        <a:latin typeface="Verdana"/>
                        <a:ea typeface="Verdana"/>
                        <a:cs typeface="Verdana"/>
                        <a:sym typeface="Verdana"/>
                      </a:endParaRPr>
                    </a:p>
                  </a:txBody>
                  <a:tcPr marL="68557" marR="68557" marT="0" marB="0" anchor="ctr"/>
                </a:tc>
                <a:tc>
                  <a:txBody>
                    <a:bodyPr/>
                    <a:lstStyle/>
                    <a:p>
                      <a:pPr marL="0" marR="0">
                        <a:spcBef>
                          <a:spcPts val="0"/>
                        </a:spcBef>
                        <a:spcAft>
                          <a:spcPts val="0"/>
                        </a:spcAft>
                      </a:pPr>
                      <a:r>
                        <a:rPr lang="en-US" sz="2800" b="0" dirty="0">
                          <a:solidFill>
                            <a:schemeClr val="tx1"/>
                          </a:solidFill>
                          <a:effectLst/>
                          <a:latin typeface="Verdana" panose="020B0604030504040204" pitchFamily="34" charset="0"/>
                          <a:ea typeface="Verdana" panose="020B0604030504040204" pitchFamily="34" charset="0"/>
                        </a:rPr>
                        <a:t>sugar</a:t>
                      </a:r>
                    </a:p>
                  </a:txBody>
                  <a:tcPr marL="68562" marR="68562" marT="0" marB="0" anchor="ctr"/>
                </a:tc>
                <a:extLst>
                  <a:ext uri="{0D108BD9-81ED-4DB2-BD59-A6C34878D82A}">
                    <a16:rowId xmlns:a16="http://schemas.microsoft.com/office/drawing/2014/main" val="3266470322"/>
                  </a:ext>
                </a:extLst>
              </a:tr>
              <a:tr h="643724">
                <a:tc>
                  <a:txBody>
                    <a:bodyPr/>
                    <a:lstStyle/>
                    <a:p>
                      <a:pPr marL="0" algn="l" defTabSz="914400" rtl="0" eaLnBrk="1" fontAlgn="ctr" latinLnBrk="0" hangingPunct="1">
                        <a:spcBef>
                          <a:spcPts val="0"/>
                        </a:spcBef>
                        <a:spcAft>
                          <a:spcPts val="0"/>
                        </a:spcAft>
                      </a:pPr>
                      <a:r>
                        <a:rPr lang="en-US" sz="2800" b="1" i="0" u="none" strike="noStrike" kern="1200" dirty="0">
                          <a:solidFill>
                            <a:schemeClr val="accent1"/>
                          </a:solidFill>
                          <a:effectLst/>
                          <a:latin typeface="Verdana" panose="020B0604030504040204" pitchFamily="34" charset="0"/>
                          <a:ea typeface="Verdana" panose="020B0604030504040204" pitchFamily="34" charset="0"/>
                          <a:cs typeface="Verdana" panose="020B0604030504040204" pitchFamily="34" charset="0"/>
                        </a:rPr>
                        <a:t>4. </a:t>
                      </a:r>
                      <a:r>
                        <a:rPr lang="en-US" sz="2800" u="none" strike="noStrike" cap="none" dirty="0">
                          <a:latin typeface="Verdana"/>
                          <a:ea typeface="Verdana"/>
                          <a:cs typeface="Verdana"/>
                          <a:sym typeface="Verdana"/>
                        </a:rPr>
                        <a:t>/u/ spelled o</a:t>
                      </a:r>
                      <a:endParaRPr lang="en-US" sz="2800" b="1" kern="1200" dirty="0">
                        <a:solidFill>
                          <a:schemeClr val="tx1"/>
                        </a:solidFill>
                        <a:latin typeface="Verdana"/>
                        <a:ea typeface="Verdana"/>
                        <a:cs typeface="Verdana"/>
                      </a:endParaRPr>
                    </a:p>
                  </a:txBody>
                  <a:tcPr marL="68562" marR="68562" marT="45708" marB="45708">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kern="1200" dirty="0">
                          <a:solidFill>
                            <a:schemeClr val="accent1"/>
                          </a:solidFill>
                          <a:effectLst/>
                          <a:latin typeface="Verdana" panose="020B0604030504040204" pitchFamily="34" charset="0"/>
                          <a:ea typeface="Verdana" panose="020B0604030504040204" pitchFamily="34" charset="0"/>
                          <a:cs typeface="Verdana" panose="020B0604030504040204" pitchFamily="34" charset="0"/>
                          <a:sym typeface="Verdana"/>
                        </a:rPr>
                        <a:t>5. </a:t>
                      </a:r>
                      <a:r>
                        <a:rPr lang="en-US" sz="2800" u="none" strike="noStrike" cap="none" dirty="0">
                          <a:latin typeface="Verdana"/>
                          <a:ea typeface="Verdana"/>
                          <a:cs typeface="Verdana"/>
                          <a:sym typeface="Verdana"/>
                        </a:rPr>
                        <a:t>/z/</a:t>
                      </a:r>
                      <a:r>
                        <a:rPr lang="en-US" sz="2800" u="none" strike="noStrike" cap="none" baseline="0" dirty="0">
                          <a:latin typeface="Verdana"/>
                          <a:ea typeface="Verdana"/>
                          <a:cs typeface="Verdana"/>
                          <a:sym typeface="Verdana"/>
                        </a:rPr>
                        <a:t> spelled s</a:t>
                      </a:r>
                      <a:endParaRPr lang="en-US" sz="2800" u="none" strike="noStrike" cap="none" dirty="0">
                        <a:solidFill>
                          <a:srgbClr val="000000"/>
                        </a:solidFill>
                        <a:latin typeface="Verdana"/>
                        <a:ea typeface="Verdana"/>
                        <a:cs typeface="Verdana"/>
                        <a:sym typeface="Verdana"/>
                      </a:endParaRPr>
                    </a:p>
                  </a:txBody>
                  <a:tcPr marL="68557" marR="68557" marT="45713" marB="45713">
                    <a:solidFill>
                      <a:srgbClr val="C9DBF9"/>
                    </a:solidFill>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2800" b="1" i="0" u="none" strike="noStrike" kern="1200" dirty="0">
                          <a:solidFill>
                            <a:schemeClr val="accent1"/>
                          </a:solidFill>
                          <a:effectLst/>
                          <a:latin typeface="Verdana" panose="020B0604030504040204" pitchFamily="34" charset="0"/>
                          <a:ea typeface="Verdana" panose="020B0604030504040204" pitchFamily="34" charset="0"/>
                          <a:cs typeface="Verdana" panose="020B0604030504040204" pitchFamily="34" charset="0"/>
                          <a:sym typeface="Verdana"/>
                        </a:rPr>
                        <a:t>6. </a:t>
                      </a:r>
                      <a:r>
                        <a:rPr lang="en-US" sz="2800" u="none" strike="noStrike" cap="none" dirty="0">
                          <a:latin typeface="Verdana"/>
                          <a:ea typeface="Verdana"/>
                          <a:cs typeface="Verdana"/>
                          <a:sym typeface="Verdana"/>
                        </a:rPr>
                        <a:t>/E/ spelled</a:t>
                      </a:r>
                      <a:r>
                        <a:rPr lang="en-US" sz="2800" u="none" strike="noStrike" cap="none" baseline="0" dirty="0">
                          <a:latin typeface="Verdana"/>
                          <a:ea typeface="Verdana"/>
                          <a:cs typeface="Verdana"/>
                          <a:sym typeface="Verdana"/>
                        </a:rPr>
                        <a:t> -y</a:t>
                      </a:r>
                      <a:endParaRPr lang="en-US" sz="2800" u="none" strike="noStrike" cap="none" dirty="0">
                        <a:solidFill>
                          <a:srgbClr val="000000"/>
                        </a:solidFill>
                        <a:latin typeface="Verdana"/>
                        <a:ea typeface="Verdana"/>
                        <a:cs typeface="Verdana"/>
                        <a:sym typeface="Verdana"/>
                      </a:endParaRPr>
                    </a:p>
                  </a:txBody>
                  <a:tcPr marL="68557" marR="68557" marT="45713" marB="45713">
                    <a:solidFill>
                      <a:srgbClr val="C9DBF9"/>
                    </a:solidFill>
                  </a:tcPr>
                </a:tc>
                <a:extLst>
                  <a:ext uri="{0D108BD9-81ED-4DB2-BD59-A6C34878D82A}">
                    <a16:rowId xmlns:a16="http://schemas.microsoft.com/office/drawing/2014/main" val="3140794841"/>
                  </a:ext>
                </a:extLst>
              </a:tr>
              <a:tr h="524637">
                <a:tc>
                  <a:txBody>
                    <a:bodyPr/>
                    <a:lstStyle/>
                    <a:p>
                      <a:pPr marL="0" marR="0">
                        <a:spcBef>
                          <a:spcPts val="0"/>
                        </a:spcBef>
                        <a:spcAft>
                          <a:spcPts val="0"/>
                        </a:spcAft>
                      </a:pPr>
                      <a:r>
                        <a:rPr lang="en-US" sz="2800" b="0" dirty="0">
                          <a:solidFill>
                            <a:schemeClr val="tx1"/>
                          </a:solidFill>
                          <a:effectLst/>
                          <a:latin typeface="Verdana" panose="020B0604030504040204" pitchFamily="34" charset="0"/>
                          <a:ea typeface="Verdana" panose="020B0604030504040204" pitchFamily="34" charset="0"/>
                        </a:rPr>
                        <a:t>brother</a:t>
                      </a:r>
                    </a:p>
                  </a:txBody>
                  <a:tcPr marL="68562" marR="68562" marT="0" marB="0" anchor="ctr"/>
                </a:tc>
                <a:tc>
                  <a:txBody>
                    <a:bodyPr/>
                    <a:lstStyle/>
                    <a:p>
                      <a:pPr marL="0" marR="0">
                        <a:spcBef>
                          <a:spcPts val="0"/>
                        </a:spcBef>
                        <a:spcAft>
                          <a:spcPts val="0"/>
                        </a:spcAft>
                      </a:pPr>
                      <a:r>
                        <a:rPr lang="en-US" sz="2800" b="0" dirty="0">
                          <a:solidFill>
                            <a:schemeClr val="tx1"/>
                          </a:solidFill>
                          <a:effectLst/>
                          <a:latin typeface="Verdana" panose="020B0604030504040204" pitchFamily="34" charset="0"/>
                          <a:ea typeface="Verdana" panose="020B0604030504040204" pitchFamily="34" charset="0"/>
                          <a:cs typeface="Comic Sans MS" panose="030F0702030302020204" pitchFamily="66" charset="0"/>
                        </a:rPr>
                        <a:t>was</a:t>
                      </a:r>
                      <a:endParaRPr lang="en-US" sz="2800" b="0" dirty="0">
                        <a:solidFill>
                          <a:schemeClr val="tx1"/>
                        </a:solidFill>
                        <a:effectLst/>
                        <a:latin typeface="Verdana" panose="020B0604030504040204" pitchFamily="34" charset="0"/>
                        <a:ea typeface="Verdana" panose="020B0604030504040204" pitchFamily="34" charset="0"/>
                      </a:endParaRPr>
                    </a:p>
                  </a:txBody>
                  <a:tcPr marL="68562" marR="68562" marT="0" marB="0" anchor="ctr"/>
                </a:tc>
                <a:tc>
                  <a:txBody>
                    <a:bodyPr/>
                    <a:lstStyle/>
                    <a:p>
                      <a:pPr marL="0" marR="0">
                        <a:spcBef>
                          <a:spcPts val="0"/>
                        </a:spcBef>
                        <a:spcAft>
                          <a:spcPts val="0"/>
                        </a:spcAft>
                      </a:pPr>
                      <a:r>
                        <a:rPr lang="en-US" sz="2800" b="0" dirty="0">
                          <a:solidFill>
                            <a:schemeClr val="tx1"/>
                          </a:solidFill>
                          <a:effectLst/>
                          <a:latin typeface="Verdana" panose="020B0604030504040204" pitchFamily="34" charset="0"/>
                          <a:ea typeface="Verdana" panose="020B0604030504040204" pitchFamily="34" charset="0"/>
                        </a:rPr>
                        <a:t>happy</a:t>
                      </a:r>
                    </a:p>
                  </a:txBody>
                  <a:tcPr marL="68562" marR="68562" marT="0" marB="0" anchor="ctr"/>
                </a:tc>
                <a:extLst>
                  <a:ext uri="{0D108BD9-81ED-4DB2-BD59-A6C34878D82A}">
                    <a16:rowId xmlns:a16="http://schemas.microsoft.com/office/drawing/2014/main" val="3587270234"/>
                  </a:ext>
                </a:extLst>
              </a:tr>
              <a:tr h="524637">
                <a:tc>
                  <a:txBody>
                    <a:bodyPr/>
                    <a:lstStyle/>
                    <a:p>
                      <a:pPr marL="0" marR="0">
                        <a:spcBef>
                          <a:spcPts val="0"/>
                        </a:spcBef>
                        <a:spcAft>
                          <a:spcPts val="0"/>
                        </a:spcAft>
                      </a:pPr>
                      <a:r>
                        <a:rPr lang="en-US" sz="2800" b="0" dirty="0">
                          <a:solidFill>
                            <a:schemeClr val="tx1"/>
                          </a:solidFill>
                          <a:effectLst/>
                          <a:latin typeface="Verdana" panose="020B0604030504040204" pitchFamily="34" charset="0"/>
                          <a:ea typeface="Verdana" panose="020B0604030504040204" pitchFamily="34" charset="0"/>
                        </a:rPr>
                        <a:t>month</a:t>
                      </a:r>
                    </a:p>
                  </a:txBody>
                  <a:tcPr marL="68562" marR="68562" marT="0" marB="0" anchor="ctr"/>
                </a:tc>
                <a:tc>
                  <a:txBody>
                    <a:bodyPr/>
                    <a:lstStyle/>
                    <a:p>
                      <a:pPr marL="0" marR="0">
                        <a:spcBef>
                          <a:spcPts val="0"/>
                        </a:spcBef>
                        <a:spcAft>
                          <a:spcPts val="0"/>
                        </a:spcAft>
                      </a:pPr>
                      <a:r>
                        <a:rPr lang="en-US" sz="2800" b="0" dirty="0">
                          <a:solidFill>
                            <a:schemeClr val="tx1"/>
                          </a:solidFill>
                          <a:effectLst/>
                          <a:latin typeface="Verdana" panose="020B0604030504040204" pitchFamily="34" charset="0"/>
                          <a:ea typeface="Verdana" panose="020B0604030504040204" pitchFamily="34" charset="0"/>
                        </a:rPr>
                        <a:t>choirs</a:t>
                      </a:r>
                    </a:p>
                  </a:txBody>
                  <a:tcPr marL="68562" marR="68562" marT="0" marB="0" anchor="ctr"/>
                </a:tc>
                <a:tc>
                  <a:txBody>
                    <a:bodyPr/>
                    <a:lstStyle/>
                    <a:p>
                      <a:pPr marL="0" marR="0">
                        <a:spcBef>
                          <a:spcPts val="0"/>
                        </a:spcBef>
                        <a:spcAft>
                          <a:spcPts val="0"/>
                        </a:spcAft>
                      </a:pPr>
                      <a:r>
                        <a:rPr lang="en-US" sz="2800" b="0" dirty="0">
                          <a:solidFill>
                            <a:schemeClr val="tx1"/>
                          </a:solidFill>
                          <a:effectLst/>
                          <a:latin typeface="Verdana" panose="020B0604030504040204" pitchFamily="34" charset="0"/>
                          <a:ea typeface="Verdana" panose="020B0604030504040204" pitchFamily="34" charset="0"/>
                        </a:rPr>
                        <a:t>many</a:t>
                      </a:r>
                    </a:p>
                  </a:txBody>
                  <a:tcPr marL="68562" marR="68562" marT="0" marB="0" anchor="ctr"/>
                </a:tc>
                <a:extLst>
                  <a:ext uri="{0D108BD9-81ED-4DB2-BD59-A6C34878D82A}">
                    <a16:rowId xmlns:a16="http://schemas.microsoft.com/office/drawing/2014/main" val="4291385095"/>
                  </a:ext>
                </a:extLst>
              </a:tr>
            </a:tbl>
          </a:graphicData>
        </a:graphic>
      </p:graphicFrame>
      <p:sp>
        <p:nvSpPr>
          <p:cNvPr id="4" name="Footer Placeholder 3"/>
          <p:cNvSpPr>
            <a:spLocks noGrp="1"/>
          </p:cNvSpPr>
          <p:nvPr>
            <p:ph type="ftr" sz="quarter" idx="11"/>
          </p:nvPr>
        </p:nvSpPr>
        <p:spPr>
          <a:xfrm>
            <a:off x="-393685" y="6342585"/>
            <a:ext cx="4113728" cy="365030"/>
          </a:xfrm>
        </p:spPr>
        <p:txBody>
          <a:bodyPr/>
          <a:lstStyle/>
          <a:p>
            <a:r>
              <a:rPr lang="en-US" dirty="0"/>
              <a:t>©2020-2024 Light of the World Learning</a:t>
            </a:r>
          </a:p>
        </p:txBody>
      </p:sp>
      <p:sp>
        <p:nvSpPr>
          <p:cNvPr id="5" name="Slide Number Placeholder 4"/>
          <p:cNvSpPr>
            <a:spLocks noGrp="1"/>
          </p:cNvSpPr>
          <p:nvPr>
            <p:ph type="sldNum" sz="quarter" idx="12"/>
          </p:nvPr>
        </p:nvSpPr>
        <p:spPr/>
        <p:txBody>
          <a:bodyPr/>
          <a:lstStyle/>
          <a:p>
            <a:fld id="{5E4BD53B-799D-45BA-86E6-EF67B311383C}" type="slidenum">
              <a:rPr lang="en-US" smtClean="0"/>
              <a:t>33</a:t>
            </a:fld>
            <a:endParaRPr lang="en-US" dirty="0"/>
          </a:p>
        </p:txBody>
      </p:sp>
      <p:sp>
        <p:nvSpPr>
          <p:cNvPr id="7" name="TextBox 6"/>
          <p:cNvSpPr txBox="1"/>
          <p:nvPr/>
        </p:nvSpPr>
        <p:spPr>
          <a:xfrm>
            <a:off x="2372135" y="15101"/>
            <a:ext cx="6913010" cy="584775"/>
          </a:xfrm>
          <a:prstGeom prst="rect">
            <a:avLst/>
          </a:prstGeom>
          <a:noFill/>
        </p:spPr>
        <p:txBody>
          <a:bodyPr wrap="square" rtlCol="0">
            <a:spAutoFit/>
          </a:bodyPr>
          <a:lstStyle/>
          <a:p>
            <a:pPr algn="ctr"/>
            <a:r>
              <a:rPr lang="en-US" sz="3200" b="1" dirty="0">
                <a:latin typeface="Verdana" panose="020B0604030504040204" pitchFamily="34" charset="0"/>
                <a:ea typeface="Verdana" panose="020B0604030504040204" pitchFamily="34" charset="0"/>
                <a:cs typeface="Verdana" panose="020B0604030504040204" pitchFamily="34" charset="0"/>
              </a:rPr>
              <a:t>Listen and repeat.</a:t>
            </a:r>
          </a:p>
        </p:txBody>
      </p:sp>
      <p:sp>
        <p:nvSpPr>
          <p:cNvPr id="6" name="TextBox 5"/>
          <p:cNvSpPr txBox="1"/>
          <p:nvPr/>
        </p:nvSpPr>
        <p:spPr>
          <a:xfrm>
            <a:off x="256516" y="4711775"/>
            <a:ext cx="11418061" cy="1297471"/>
          </a:xfrm>
          <a:prstGeom prst="rect">
            <a:avLst/>
          </a:prstGeom>
          <a:noFill/>
        </p:spPr>
        <p:txBody>
          <a:bodyPr wrap="square" rtlCol="0">
            <a:spAutoFit/>
          </a:bodyPr>
          <a:lstStyle/>
          <a:p>
            <a:pPr>
              <a:lnSpc>
                <a:spcPct val="150000"/>
              </a:lnSpc>
            </a:pPr>
            <a:r>
              <a:rPr lang="en-US" sz="2799" dirty="0">
                <a:latin typeface="Verdana" panose="020B0604030504040204" pitchFamily="34" charset="0"/>
                <a:ea typeface="Verdana" panose="020B0604030504040204" pitchFamily="34" charset="0"/>
              </a:rPr>
              <a:t>7. I went on vacation with my brother a month ago.</a:t>
            </a:r>
          </a:p>
          <a:p>
            <a:pPr>
              <a:lnSpc>
                <a:spcPct val="150000"/>
              </a:lnSpc>
            </a:pPr>
            <a:r>
              <a:rPr lang="en-US" sz="2799" dirty="0">
                <a:latin typeface="Verdana" panose="020B0604030504040204" pitchFamily="34" charset="0"/>
                <a:ea typeface="Verdana" panose="020B0604030504040204" pitchFamily="34" charset="0"/>
              </a:rPr>
              <a:t>8. There was too much sugar in many of the desserts.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34" y="0"/>
            <a:ext cx="487363" cy="487363"/>
          </a:xfrm>
          <a:prstGeom prst="rect">
            <a:avLst/>
          </a:prstGeom>
        </p:spPr>
      </p:pic>
    </p:spTree>
    <p:extLst>
      <p:ext uri="{BB962C8B-B14F-4D97-AF65-F5344CB8AC3E}">
        <p14:creationId xmlns:p14="http://schemas.microsoft.com/office/powerpoint/2010/main" val="35661230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19"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39892833"/>
              </p:ext>
            </p:extLst>
          </p:nvPr>
        </p:nvGraphicFramePr>
        <p:xfrm>
          <a:off x="1264639" y="1089006"/>
          <a:ext cx="10571380" cy="1761110"/>
        </p:xfrm>
        <a:graphic>
          <a:graphicData uri="http://schemas.openxmlformats.org/drawingml/2006/table">
            <a:tbl>
              <a:tblPr>
                <a:tableStyleId>{BC89EF96-8CEA-46FF-86C4-4CE0E7609802}</a:tableStyleId>
              </a:tblPr>
              <a:tblGrid>
                <a:gridCol w="2114276">
                  <a:extLst>
                    <a:ext uri="{9D8B030D-6E8A-4147-A177-3AD203B41FA5}">
                      <a16:colId xmlns:a16="http://schemas.microsoft.com/office/drawing/2014/main" val="3779377320"/>
                    </a:ext>
                  </a:extLst>
                </a:gridCol>
                <a:gridCol w="2114276">
                  <a:extLst>
                    <a:ext uri="{9D8B030D-6E8A-4147-A177-3AD203B41FA5}">
                      <a16:colId xmlns:a16="http://schemas.microsoft.com/office/drawing/2014/main" val="2764275917"/>
                    </a:ext>
                  </a:extLst>
                </a:gridCol>
                <a:gridCol w="2114276">
                  <a:extLst>
                    <a:ext uri="{9D8B030D-6E8A-4147-A177-3AD203B41FA5}">
                      <a16:colId xmlns:a16="http://schemas.microsoft.com/office/drawing/2014/main" val="1199875512"/>
                    </a:ext>
                  </a:extLst>
                </a:gridCol>
                <a:gridCol w="2114276">
                  <a:extLst>
                    <a:ext uri="{9D8B030D-6E8A-4147-A177-3AD203B41FA5}">
                      <a16:colId xmlns:a16="http://schemas.microsoft.com/office/drawing/2014/main" val="3581593980"/>
                    </a:ext>
                  </a:extLst>
                </a:gridCol>
                <a:gridCol w="2114276">
                  <a:extLst>
                    <a:ext uri="{9D8B030D-6E8A-4147-A177-3AD203B41FA5}">
                      <a16:colId xmlns:a16="http://schemas.microsoft.com/office/drawing/2014/main" val="623643663"/>
                    </a:ext>
                  </a:extLst>
                </a:gridCol>
              </a:tblGrid>
              <a:tr h="880326">
                <a:tc>
                  <a:txBody>
                    <a:bodyPr/>
                    <a:lstStyle/>
                    <a:p>
                      <a:pPr marL="0" marR="0">
                        <a:lnSpc>
                          <a:spcPct val="107000"/>
                        </a:lnSpc>
                        <a:spcBef>
                          <a:spcPts val="0"/>
                        </a:spcBef>
                        <a:spcAft>
                          <a:spcPts val="0"/>
                        </a:spcAft>
                      </a:pPr>
                      <a:r>
                        <a:rPr lang="en-US" sz="5400" b="0" i="0" dirty="0">
                          <a:solidFill>
                            <a:schemeClr val="accent1"/>
                          </a:solidFill>
                          <a:effectLst/>
                          <a:latin typeface="Verdana" panose="020B0604030504040204" pitchFamily="34" charset="0"/>
                          <a:ea typeface="Verdana" panose="020B0604030504040204" pitchFamily="34" charset="0"/>
                          <a:cs typeface="Verdana" panose="020B0604030504040204" pitchFamily="34" charset="0"/>
                        </a:rPr>
                        <a:t>A</a:t>
                      </a:r>
                    </a:p>
                  </a:txBody>
                  <a:tcPr marL="68562" marR="68562" marT="0" marB="0">
                    <a:solidFill>
                      <a:srgbClr val="C9DBF9">
                        <a:alpha val="25098"/>
                      </a:srgbClr>
                    </a:solidFill>
                  </a:tcPr>
                </a:tc>
                <a:tc>
                  <a:txBody>
                    <a:bodyPr/>
                    <a:lstStyle/>
                    <a:p>
                      <a:pPr marL="0" marR="0">
                        <a:lnSpc>
                          <a:spcPct val="107000"/>
                        </a:lnSpc>
                        <a:spcBef>
                          <a:spcPts val="0"/>
                        </a:spcBef>
                        <a:spcAft>
                          <a:spcPts val="0"/>
                        </a:spcAft>
                      </a:pPr>
                      <a:r>
                        <a:rPr lang="en-US" sz="5400" b="0" i="0" dirty="0">
                          <a:solidFill>
                            <a:schemeClr val="accent1"/>
                          </a:solidFill>
                          <a:effectLst/>
                          <a:latin typeface="Verdana" panose="020B0604030504040204" pitchFamily="34" charset="0"/>
                          <a:ea typeface="Verdana" panose="020B0604030504040204" pitchFamily="34" charset="0"/>
                          <a:cs typeface="Verdana" panose="020B0604030504040204" pitchFamily="34" charset="0"/>
                        </a:rPr>
                        <a:t>B</a:t>
                      </a:r>
                    </a:p>
                  </a:txBody>
                  <a:tcPr marL="68562" marR="68562" marT="0" marB="0">
                    <a:solidFill>
                      <a:srgbClr val="C9DBF9">
                        <a:alpha val="25098"/>
                      </a:srgbClr>
                    </a:solidFill>
                  </a:tcPr>
                </a:tc>
                <a:tc>
                  <a:txBody>
                    <a:bodyPr/>
                    <a:lstStyle/>
                    <a:p>
                      <a:pPr marL="0" marR="0">
                        <a:lnSpc>
                          <a:spcPct val="107000"/>
                        </a:lnSpc>
                        <a:spcBef>
                          <a:spcPts val="0"/>
                        </a:spcBef>
                        <a:spcAft>
                          <a:spcPts val="0"/>
                        </a:spcAft>
                      </a:pPr>
                      <a:r>
                        <a:rPr lang="en-US" sz="5400" b="0" i="0" dirty="0">
                          <a:solidFill>
                            <a:schemeClr val="accent1"/>
                          </a:solidFill>
                          <a:effectLst/>
                          <a:latin typeface="Verdana" panose="020B0604030504040204" pitchFamily="34" charset="0"/>
                          <a:ea typeface="Verdana" panose="020B0604030504040204" pitchFamily="34" charset="0"/>
                          <a:cs typeface="Verdana" panose="020B0604030504040204" pitchFamily="34" charset="0"/>
                        </a:rPr>
                        <a:t>C</a:t>
                      </a:r>
                    </a:p>
                  </a:txBody>
                  <a:tcPr marL="68562" marR="68562" marT="0" marB="0">
                    <a:solidFill>
                      <a:srgbClr val="C9DBF9">
                        <a:alpha val="25098"/>
                      </a:srgb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5400" b="0" i="0" dirty="0">
                          <a:solidFill>
                            <a:schemeClr val="accent1"/>
                          </a:solidFill>
                          <a:effectLst/>
                          <a:latin typeface="Verdana" panose="020B0604030504040204" pitchFamily="34" charset="0"/>
                          <a:ea typeface="Verdana" panose="020B0604030504040204" pitchFamily="34" charset="0"/>
                          <a:cs typeface="Verdana" panose="020B0604030504040204" pitchFamily="34" charset="0"/>
                        </a:rPr>
                        <a:t>D</a:t>
                      </a:r>
                    </a:p>
                  </a:txBody>
                  <a:tcPr marL="68562" marR="68562" marT="0" marB="0">
                    <a:solidFill>
                      <a:srgbClr val="C9DBF9">
                        <a:alpha val="25098"/>
                      </a:srgb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5400" b="0" i="0" dirty="0">
                          <a:solidFill>
                            <a:schemeClr val="accent1"/>
                          </a:solidFill>
                          <a:effectLst/>
                          <a:latin typeface="Verdana" panose="020B0604030504040204" pitchFamily="34" charset="0"/>
                          <a:ea typeface="Verdana" panose="020B0604030504040204" pitchFamily="34" charset="0"/>
                          <a:cs typeface="Verdana" panose="020B0604030504040204" pitchFamily="34" charset="0"/>
                        </a:rPr>
                        <a:t>E</a:t>
                      </a:r>
                    </a:p>
                  </a:txBody>
                  <a:tcPr marL="68562" marR="68562" marT="0" marB="0">
                    <a:solidFill>
                      <a:srgbClr val="C9DBF9">
                        <a:alpha val="25098"/>
                      </a:srgbClr>
                    </a:solidFill>
                  </a:tcPr>
                </a:tc>
                <a:extLst>
                  <a:ext uri="{0D108BD9-81ED-4DB2-BD59-A6C34878D82A}">
                    <a16:rowId xmlns:a16="http://schemas.microsoft.com/office/drawing/2014/main" val="1722734579"/>
                  </a:ext>
                </a:extLst>
              </a:tr>
              <a:tr h="880326">
                <a:tc>
                  <a:txBody>
                    <a:bodyPr/>
                    <a:lstStyle/>
                    <a:p>
                      <a:pPr marL="0" marR="0">
                        <a:lnSpc>
                          <a:spcPct val="107000"/>
                        </a:lnSpc>
                        <a:spcBef>
                          <a:spcPts val="0"/>
                        </a:spcBef>
                        <a:spcAft>
                          <a:spcPts val="0"/>
                        </a:spcAft>
                      </a:pPr>
                      <a:r>
                        <a:rPr lang="en-US" sz="5400" b="1" i="0" dirty="0">
                          <a:effectLst/>
                          <a:latin typeface="Verdana" panose="020B0604030504040204" pitchFamily="34" charset="0"/>
                          <a:ea typeface="Verdana" panose="020B0604030504040204" pitchFamily="34" charset="0"/>
                          <a:cs typeface="Verdana" panose="020B0604030504040204" pitchFamily="34" charset="0"/>
                        </a:rPr>
                        <a:t>▔</a:t>
                      </a:r>
                    </a:p>
                  </a:txBody>
                  <a:tcPr marL="68562" marR="68562" marT="0" marB="0">
                    <a:solidFill>
                      <a:srgbClr val="C9DBF9">
                        <a:alpha val="25098"/>
                      </a:srgbClr>
                    </a:solidFill>
                  </a:tcPr>
                </a:tc>
                <a:tc>
                  <a:txBody>
                    <a:bodyPr/>
                    <a:lstStyle/>
                    <a:p>
                      <a:pPr marL="0" marR="0">
                        <a:lnSpc>
                          <a:spcPct val="107000"/>
                        </a:lnSpc>
                        <a:spcBef>
                          <a:spcPts val="0"/>
                        </a:spcBef>
                        <a:spcAft>
                          <a:spcPts val="0"/>
                        </a:spcAft>
                      </a:pPr>
                      <a:r>
                        <a:rPr lang="en-US" sz="5400" b="1" i="0" dirty="0">
                          <a:effectLst/>
                          <a:latin typeface="Verdana" panose="020B0604030504040204" pitchFamily="34" charset="0"/>
                          <a:ea typeface="Verdana" panose="020B0604030504040204" pitchFamily="34" charset="0"/>
                          <a:cs typeface="Verdana" panose="020B0604030504040204" pitchFamily="34" charset="0"/>
                        </a:rPr>
                        <a:t>▔</a:t>
                      </a:r>
                      <a:r>
                        <a:rPr lang="en-US" sz="5400" b="0" i="0" dirty="0">
                          <a:effectLst/>
                          <a:latin typeface="Verdana" panose="020B0604030504040204" pitchFamily="34" charset="0"/>
                          <a:ea typeface="Verdana" panose="020B0604030504040204" pitchFamily="34" charset="0"/>
                          <a:cs typeface="Verdana" panose="020B0604030504040204" pitchFamily="34" charset="0"/>
                        </a:rPr>
                        <a:t>-</a:t>
                      </a:r>
                    </a:p>
                  </a:txBody>
                  <a:tcPr marL="68562" marR="68562" marT="0" marB="0">
                    <a:solidFill>
                      <a:srgbClr val="C9DBF9">
                        <a:alpha val="25098"/>
                      </a:srgbClr>
                    </a:solidFill>
                  </a:tcPr>
                </a:tc>
                <a:tc>
                  <a:txBody>
                    <a:bodyPr/>
                    <a:lstStyle/>
                    <a:p>
                      <a:pPr marL="0" marR="0">
                        <a:lnSpc>
                          <a:spcPct val="107000"/>
                        </a:lnSpc>
                        <a:spcBef>
                          <a:spcPts val="0"/>
                        </a:spcBef>
                        <a:spcAft>
                          <a:spcPts val="0"/>
                        </a:spcAft>
                      </a:pPr>
                      <a:r>
                        <a:rPr lang="en-US" sz="5400" b="0" i="0" dirty="0">
                          <a:effectLst/>
                          <a:latin typeface="Verdana" panose="020B0604030504040204" pitchFamily="34" charset="0"/>
                          <a:ea typeface="Verdana" panose="020B0604030504040204" pitchFamily="34" charset="0"/>
                          <a:cs typeface="Verdana" panose="020B0604030504040204" pitchFamily="34" charset="0"/>
                        </a:rPr>
                        <a:t>-</a:t>
                      </a:r>
                      <a:r>
                        <a:rPr lang="en-US" sz="5400" b="1" i="0" dirty="0">
                          <a:effectLst/>
                          <a:latin typeface="Verdana" panose="020B0604030504040204" pitchFamily="34" charset="0"/>
                          <a:ea typeface="Verdana" panose="020B0604030504040204" pitchFamily="34" charset="0"/>
                          <a:cs typeface="Verdana" panose="020B0604030504040204" pitchFamily="34" charset="0"/>
                        </a:rPr>
                        <a:t>▔</a:t>
                      </a:r>
                    </a:p>
                  </a:txBody>
                  <a:tcPr marL="68562" marR="68562" marT="0" marB="0">
                    <a:solidFill>
                      <a:srgbClr val="C9DBF9">
                        <a:alpha val="25098"/>
                      </a:srgb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5400" b="1" i="0" dirty="0">
                          <a:effectLst/>
                          <a:latin typeface="Verdana" panose="020B0604030504040204" pitchFamily="34" charset="0"/>
                          <a:ea typeface="Verdana" panose="020B0604030504040204" pitchFamily="34" charset="0"/>
                          <a:cs typeface="Verdana" panose="020B0604030504040204" pitchFamily="34" charset="0"/>
                        </a:rPr>
                        <a:t>▔</a:t>
                      </a:r>
                      <a:r>
                        <a:rPr lang="en-US" sz="5400" b="0" i="0" dirty="0">
                          <a:effectLst/>
                          <a:latin typeface="Verdana" panose="020B0604030504040204" pitchFamily="34" charset="0"/>
                          <a:ea typeface="Verdana" panose="020B0604030504040204" pitchFamily="34" charset="0"/>
                          <a:cs typeface="Verdana" panose="020B0604030504040204" pitchFamily="34" charset="0"/>
                        </a:rPr>
                        <a:t>--</a:t>
                      </a:r>
                    </a:p>
                  </a:txBody>
                  <a:tcPr marL="68562" marR="68562" marT="0" marB="0">
                    <a:solidFill>
                      <a:srgbClr val="C9DBF9">
                        <a:alpha val="25098"/>
                      </a:srgbClr>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5400" b="0" i="0" dirty="0">
                          <a:effectLst/>
                          <a:latin typeface="Verdana" panose="020B0604030504040204" pitchFamily="34" charset="0"/>
                          <a:ea typeface="Verdana" panose="020B0604030504040204" pitchFamily="34" charset="0"/>
                          <a:cs typeface="Verdana" panose="020B0604030504040204" pitchFamily="34" charset="0"/>
                        </a:rPr>
                        <a:t>-</a:t>
                      </a:r>
                      <a:r>
                        <a:rPr lang="en-US" sz="5400" b="1" i="0" dirty="0">
                          <a:effectLst/>
                          <a:latin typeface="Verdana" panose="020B0604030504040204" pitchFamily="34" charset="0"/>
                          <a:ea typeface="Verdana" panose="020B0604030504040204" pitchFamily="34" charset="0"/>
                          <a:cs typeface="Verdana" panose="020B0604030504040204" pitchFamily="34" charset="0"/>
                        </a:rPr>
                        <a:t>▔</a:t>
                      </a:r>
                      <a:r>
                        <a:rPr lang="en-US" sz="5400" b="0" i="0" dirty="0">
                          <a:effectLst/>
                          <a:latin typeface="Verdana" panose="020B0604030504040204" pitchFamily="34" charset="0"/>
                          <a:ea typeface="Verdana" panose="020B0604030504040204" pitchFamily="34" charset="0"/>
                          <a:cs typeface="Verdana" panose="020B0604030504040204" pitchFamily="34" charset="0"/>
                        </a:rPr>
                        <a:t>-</a:t>
                      </a:r>
                    </a:p>
                  </a:txBody>
                  <a:tcPr marL="68562" marR="68562" marT="0" marB="0">
                    <a:solidFill>
                      <a:srgbClr val="C9DBF9">
                        <a:alpha val="25098"/>
                      </a:srgbClr>
                    </a:solidFill>
                  </a:tcPr>
                </a:tc>
                <a:extLst>
                  <a:ext uri="{0D108BD9-81ED-4DB2-BD59-A6C34878D82A}">
                    <a16:rowId xmlns:a16="http://schemas.microsoft.com/office/drawing/2014/main" val="1988960569"/>
                  </a:ext>
                </a:extLst>
              </a:tr>
            </a:tbl>
          </a:graphicData>
        </a:graphic>
      </p:graphicFrame>
      <p:sp>
        <p:nvSpPr>
          <p:cNvPr id="5" name="Footer Placeholder 4"/>
          <p:cNvSpPr>
            <a:spLocks noGrp="1"/>
          </p:cNvSpPr>
          <p:nvPr>
            <p:ph type="ftr" sz="quarter" idx="11"/>
          </p:nvPr>
        </p:nvSpPr>
        <p:spPr>
          <a:xfrm>
            <a:off x="-392063" y="6384027"/>
            <a:ext cx="4113728" cy="365030"/>
          </a:xfrm>
        </p:spPr>
        <p:txBody>
          <a:bodyPr/>
          <a:lstStyle/>
          <a:p>
            <a:r>
              <a:rPr lang="en-US" dirty="0"/>
              <a:t>©2020-2024 Light of the World Learning</a:t>
            </a:r>
          </a:p>
        </p:txBody>
      </p:sp>
      <p:sp>
        <p:nvSpPr>
          <p:cNvPr id="6" name="Slide Number Placeholder 5"/>
          <p:cNvSpPr>
            <a:spLocks noGrp="1"/>
          </p:cNvSpPr>
          <p:nvPr>
            <p:ph type="sldNum" sz="quarter" idx="12"/>
          </p:nvPr>
        </p:nvSpPr>
        <p:spPr/>
        <p:txBody>
          <a:bodyPr/>
          <a:lstStyle/>
          <a:p>
            <a:fld id="{D8DA8F97-7C58-724C-8B72-647BD10BA8C2}" type="slidenum">
              <a:rPr lang="en-US" smtClean="0"/>
              <a:t>34</a:t>
            </a:fld>
            <a:endParaRPr lang="en-US" dirty="0"/>
          </a:p>
        </p:txBody>
      </p:sp>
      <p:sp>
        <p:nvSpPr>
          <p:cNvPr id="7" name="TextBox 6"/>
          <p:cNvSpPr txBox="1"/>
          <p:nvPr/>
        </p:nvSpPr>
        <p:spPr>
          <a:xfrm>
            <a:off x="1038406" y="157336"/>
            <a:ext cx="10571381" cy="584775"/>
          </a:xfrm>
          <a:prstGeom prst="rect">
            <a:avLst/>
          </a:prstGeom>
          <a:noFill/>
        </p:spPr>
        <p:txBody>
          <a:bodyPr wrap="square" rtlCol="0">
            <a:spAutoFit/>
          </a:bodyPr>
          <a:lstStyle/>
          <a:p>
            <a:pPr algn="ctr"/>
            <a:r>
              <a:rPr lang="en-US" sz="3200" b="1" dirty="0">
                <a:latin typeface="Verdana" panose="020B0604030504040204" pitchFamily="34" charset="0"/>
                <a:ea typeface="Verdana" panose="020B0604030504040204" pitchFamily="34" charset="0"/>
                <a:cs typeface="Verdana" panose="020B0604030504040204" pitchFamily="34" charset="0"/>
              </a:rPr>
              <a:t>Say the word and the stress pattern.</a:t>
            </a:r>
          </a:p>
        </p:txBody>
      </p:sp>
      <p:grpSp>
        <p:nvGrpSpPr>
          <p:cNvPr id="4" name="Group 3">
            <a:extLst>
              <a:ext uri="{FF2B5EF4-FFF2-40B4-BE49-F238E27FC236}">
                <a16:creationId xmlns:a16="http://schemas.microsoft.com/office/drawing/2014/main" id="{671271FC-4F64-27A5-68A1-9AE2536287AA}"/>
              </a:ext>
            </a:extLst>
          </p:cNvPr>
          <p:cNvGrpSpPr/>
          <p:nvPr/>
        </p:nvGrpSpPr>
        <p:grpSpPr>
          <a:xfrm>
            <a:off x="3092143" y="3429000"/>
            <a:ext cx="8049409" cy="3538380"/>
            <a:chOff x="1309642" y="2779048"/>
            <a:chExt cx="8049409" cy="3538380"/>
          </a:xfrm>
        </p:grpSpPr>
        <p:sp>
          <p:nvSpPr>
            <p:cNvPr id="3" name="Rectangle 1"/>
            <p:cNvSpPr>
              <a:spLocks noChangeArrowheads="1"/>
            </p:cNvSpPr>
            <p:nvPr/>
          </p:nvSpPr>
          <p:spPr bwMode="auto">
            <a:xfrm>
              <a:off x="1309642" y="2779048"/>
              <a:ext cx="4410389" cy="3538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ctr" anchorCtr="0" compatLnSpc="1">
              <a:prstTxWarp prst="textNoShape">
                <a:avLst/>
              </a:prstTxWarp>
              <a:spAutoFit/>
            </a:bodyPr>
            <a:lstStyle/>
            <a:p>
              <a:pPr marL="514350" indent="-514350" eaLnBrk="0" fontAlgn="base" hangingPunct="0">
                <a:spcBef>
                  <a:spcPct val="0"/>
                </a:spcBef>
                <a:spcAft>
                  <a:spcPct val="0"/>
                </a:spcAft>
                <a:buAutoNum type="arabicPeriod"/>
              </a:pPr>
              <a:r>
                <a:rPr lang="en-US" sz="2799" dirty="0">
                  <a:latin typeface="Verdana" panose="020B0604030504040204" pitchFamily="34" charset="0"/>
                  <a:ea typeface="Verdana" panose="020B0604030504040204" pitchFamily="34" charset="0"/>
                </a:rPr>
                <a:t>visited</a:t>
              </a:r>
            </a:p>
            <a:p>
              <a:pPr marL="514350" indent="-514350" eaLnBrk="0" fontAlgn="base" hangingPunct="0">
                <a:spcBef>
                  <a:spcPct val="0"/>
                </a:spcBef>
                <a:spcAft>
                  <a:spcPct val="0"/>
                </a:spcAft>
                <a:buAutoNum type="arabicPeriod"/>
              </a:pPr>
              <a:r>
                <a:rPr lang="en-US" sz="2799" dirty="0">
                  <a:latin typeface="Verdana" panose="020B0604030504040204" pitchFamily="34" charset="0"/>
                  <a:ea typeface="Verdana" panose="020B0604030504040204" pitchFamily="34" charset="0"/>
                </a:rPr>
                <a:t>finger</a:t>
              </a:r>
            </a:p>
            <a:p>
              <a:pPr marL="514350" indent="-514350" eaLnBrk="0" fontAlgn="base" hangingPunct="0">
                <a:spcBef>
                  <a:spcPct val="0"/>
                </a:spcBef>
                <a:spcAft>
                  <a:spcPct val="0"/>
                </a:spcAft>
                <a:buAutoNum type="arabicPeriod"/>
              </a:pPr>
              <a:r>
                <a:rPr lang="en-US" sz="2799" dirty="0">
                  <a:latin typeface="Verdana" panose="020B0604030504040204" pitchFamily="34" charset="0"/>
                  <a:ea typeface="Verdana" panose="020B0604030504040204" pitchFamily="34" charset="0"/>
                </a:rPr>
                <a:t>medicine</a:t>
              </a:r>
            </a:p>
            <a:p>
              <a:pPr marL="514350" indent="-514350" eaLnBrk="0" fontAlgn="base" hangingPunct="0">
                <a:spcBef>
                  <a:spcPct val="0"/>
                </a:spcBef>
                <a:spcAft>
                  <a:spcPct val="0"/>
                </a:spcAft>
                <a:buAutoNum type="arabicPeriod"/>
              </a:pPr>
              <a:r>
                <a:rPr lang="en-US" sz="2799" dirty="0">
                  <a:latin typeface="Verdana" panose="020B0604030504040204" pitchFamily="34" charset="0"/>
                  <a:ea typeface="Verdana" panose="020B0604030504040204" pitchFamily="34" charset="0"/>
                </a:rPr>
                <a:t>bandage</a:t>
              </a:r>
            </a:p>
            <a:p>
              <a:pPr marL="514350" indent="-514350" eaLnBrk="0" fontAlgn="base" hangingPunct="0">
                <a:spcBef>
                  <a:spcPct val="0"/>
                </a:spcBef>
                <a:spcAft>
                  <a:spcPct val="0"/>
                </a:spcAft>
                <a:buAutoNum type="arabicPeriod"/>
              </a:pPr>
              <a:r>
                <a:rPr lang="en-US" sz="2799" dirty="0">
                  <a:latin typeface="Verdana" panose="020B0604030504040204" pitchFamily="34" charset="0"/>
                  <a:ea typeface="Verdana" panose="020B0604030504040204" pitchFamily="34" charset="0"/>
                </a:rPr>
                <a:t>examined</a:t>
              </a:r>
            </a:p>
            <a:p>
              <a:pPr marL="514350" indent="-514350" eaLnBrk="0" fontAlgn="base" hangingPunct="0">
                <a:spcBef>
                  <a:spcPct val="0"/>
                </a:spcBef>
                <a:spcAft>
                  <a:spcPct val="0"/>
                </a:spcAft>
                <a:buAutoNum type="arabicPeriod"/>
              </a:pPr>
              <a:r>
                <a:rPr lang="en-US" sz="2799" dirty="0">
                  <a:latin typeface="Verdana" panose="020B0604030504040204" pitchFamily="34" charset="0"/>
                  <a:ea typeface="Verdana" panose="020B0604030504040204" pitchFamily="34" charset="0"/>
                </a:rPr>
                <a:t>patient</a:t>
              </a:r>
            </a:p>
            <a:p>
              <a:pPr marL="514350" indent="-514350" eaLnBrk="0" fontAlgn="base" hangingPunct="0">
                <a:spcBef>
                  <a:spcPct val="0"/>
                </a:spcBef>
                <a:spcAft>
                  <a:spcPct val="0"/>
                </a:spcAft>
                <a:buAutoNum type="arabicPeriod"/>
              </a:pPr>
              <a:endParaRPr lang="en-US" sz="2799" dirty="0">
                <a:latin typeface="Verdana" panose="020B0604030504040204" pitchFamily="34" charset="0"/>
                <a:ea typeface="Verdana" panose="020B0604030504040204" pitchFamily="34" charset="0"/>
              </a:endParaRPr>
            </a:p>
            <a:p>
              <a:pPr marL="514350" indent="-514350" eaLnBrk="0" fontAlgn="base" hangingPunct="0">
                <a:spcBef>
                  <a:spcPct val="0"/>
                </a:spcBef>
                <a:spcAft>
                  <a:spcPct val="0"/>
                </a:spcAft>
                <a:buAutoNum type="arabicPeriod"/>
              </a:pPr>
              <a:endParaRPr lang="en-US" sz="2799" dirty="0">
                <a:latin typeface="Verdana" panose="020B0604030504040204" pitchFamily="34" charset="0"/>
                <a:ea typeface="Verdana" panose="020B0604030504040204" pitchFamily="34" charset="0"/>
              </a:endParaRPr>
            </a:p>
          </p:txBody>
        </p:sp>
        <p:sp>
          <p:nvSpPr>
            <p:cNvPr id="8" name="Rectangle 1">
              <a:extLst>
                <a:ext uri="{FF2B5EF4-FFF2-40B4-BE49-F238E27FC236}">
                  <a16:creationId xmlns:a16="http://schemas.microsoft.com/office/drawing/2014/main" id="{32661A24-7EA9-FB43-A177-9C8391EC28EA}"/>
                </a:ext>
              </a:extLst>
            </p:cNvPr>
            <p:cNvSpPr>
              <a:spLocks noChangeArrowheads="1"/>
            </p:cNvSpPr>
            <p:nvPr/>
          </p:nvSpPr>
          <p:spPr bwMode="auto">
            <a:xfrm>
              <a:off x="4948662" y="2779048"/>
              <a:ext cx="4410389" cy="267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ctr" anchorCtr="0" compatLnSpc="1">
              <a:prstTxWarp prst="textNoShape">
                <a:avLst/>
              </a:prstTxWarp>
              <a:spAutoFit/>
            </a:bodyPr>
            <a:lstStyle/>
            <a:p>
              <a:pPr lvl="0" eaLnBrk="0" fontAlgn="base" hangingPunct="0">
                <a:spcBef>
                  <a:spcPct val="0"/>
                </a:spcBef>
                <a:spcAft>
                  <a:spcPct val="0"/>
                </a:spcAft>
              </a:pPr>
              <a:r>
                <a:rPr lang="en-US" sz="2799" dirty="0">
                  <a:latin typeface="Verdana" panose="020B0604030504040204" pitchFamily="34" charset="0"/>
                  <a:ea typeface="Verdana" panose="020B0604030504040204" pitchFamily="34" charset="0"/>
                </a:rPr>
                <a:t>7. alarm</a:t>
              </a:r>
            </a:p>
            <a:p>
              <a:pPr lvl="0" eaLnBrk="0" fontAlgn="base" hangingPunct="0">
                <a:spcBef>
                  <a:spcPct val="0"/>
                </a:spcBef>
                <a:spcAft>
                  <a:spcPct val="0"/>
                </a:spcAft>
              </a:pPr>
              <a:r>
                <a:rPr lang="en-US" sz="2799" dirty="0">
                  <a:latin typeface="Verdana" panose="020B0604030504040204" pitchFamily="34" charset="0"/>
                  <a:ea typeface="Verdana" panose="020B0604030504040204" pitchFamily="34" charset="0"/>
                </a:rPr>
                <a:t>8. ambulance</a:t>
              </a:r>
            </a:p>
            <a:p>
              <a:pPr lvl="0" eaLnBrk="0" fontAlgn="base" hangingPunct="0">
                <a:spcBef>
                  <a:spcPct val="0"/>
                </a:spcBef>
                <a:spcAft>
                  <a:spcPct val="0"/>
                </a:spcAft>
              </a:pPr>
              <a:r>
                <a:rPr lang="en-US" altLang="en-US" sz="2799" dirty="0">
                  <a:latin typeface="Verdana" panose="020B0604030504040204" pitchFamily="34" charset="0"/>
                  <a:ea typeface="Verdana" panose="020B0604030504040204" pitchFamily="34" charset="0"/>
                </a:rPr>
                <a:t>9. forgive them</a:t>
              </a:r>
            </a:p>
            <a:p>
              <a:pPr lvl="0" eaLnBrk="0" fontAlgn="base" hangingPunct="0">
                <a:spcBef>
                  <a:spcPct val="0"/>
                </a:spcBef>
                <a:spcAft>
                  <a:spcPct val="0"/>
                </a:spcAft>
              </a:pPr>
              <a:r>
                <a:rPr lang="en-US" altLang="en-US" sz="2799" dirty="0">
                  <a:latin typeface="Verdana" panose="020B0604030504040204" pitchFamily="34" charset="0"/>
                  <a:ea typeface="Verdana" panose="020B0604030504040204" pitchFamily="34" charset="0"/>
                </a:rPr>
                <a:t>10. salad</a:t>
              </a:r>
            </a:p>
            <a:p>
              <a:pPr lvl="0" eaLnBrk="0" fontAlgn="base" hangingPunct="0">
                <a:spcBef>
                  <a:spcPct val="0"/>
                </a:spcBef>
                <a:spcAft>
                  <a:spcPct val="0"/>
                </a:spcAft>
              </a:pPr>
              <a:r>
                <a:rPr lang="en-US" altLang="en-US" sz="2799" dirty="0">
                  <a:latin typeface="Verdana" panose="020B0604030504040204" pitchFamily="34" charset="0"/>
                  <a:ea typeface="Verdana" panose="020B0604030504040204" pitchFamily="34" charset="0"/>
                </a:rPr>
                <a:t>11. Christian</a:t>
              </a:r>
            </a:p>
            <a:p>
              <a:pPr lvl="0" eaLnBrk="0" fontAlgn="base" hangingPunct="0">
                <a:spcBef>
                  <a:spcPct val="0"/>
                </a:spcBef>
                <a:spcAft>
                  <a:spcPct val="0"/>
                </a:spcAft>
              </a:pPr>
              <a:r>
                <a:rPr lang="en-US" altLang="en-US" sz="2799" dirty="0">
                  <a:latin typeface="Verdana" panose="020B0604030504040204" pitchFamily="34" charset="0"/>
                  <a:ea typeface="Verdana" panose="020B0604030504040204" pitchFamily="34" charset="0"/>
                </a:rPr>
                <a:t>12. religions</a:t>
              </a:r>
            </a:p>
          </p:txBody>
        </p:sp>
      </p:gr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75" y="-9525"/>
            <a:ext cx="487363" cy="487363"/>
          </a:xfrm>
          <a:prstGeom prst="rect">
            <a:avLst/>
          </a:prstGeom>
        </p:spPr>
      </p:pic>
    </p:spTree>
    <p:extLst>
      <p:ext uri="{BB962C8B-B14F-4D97-AF65-F5344CB8AC3E}">
        <p14:creationId xmlns:p14="http://schemas.microsoft.com/office/powerpoint/2010/main" val="2709847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89" fill="hold"/>
                                        <p:tgtEl>
                                          <p:spTgt spid="10"/>
                                        </p:tgtEl>
                                      </p:cBhvr>
                                    </p:cmd>
                                  </p:childTnLst>
                                </p:cTn>
                              </p:par>
                            </p:childTnLst>
                          </p:cTn>
                        </p:par>
                      </p:childTnLst>
                    </p:cTn>
                  </p:par>
                </p:childTnLst>
              </p:cTn>
              <p:nextCondLst>
                <p:cond evt="onClick" delay="0">
                  <p:tgtEl>
                    <p:spTgt spid="10"/>
                  </p:tgtEl>
                </p:cond>
              </p:nextCondLst>
            </p:seq>
            <p:audio>
              <p:cMediaNode vol="100000">
                <p:cTn id="7" fill="hold" display="0">
                  <p:stCondLst>
                    <p:cond delay="indefinite"/>
                  </p:stCondLst>
                  <p:endCondLst>
                    <p:cond evt="onStopAudio" delay="0">
                      <p:tgtEl>
                        <p:sldTgt/>
                      </p:tgtEl>
                    </p:cond>
                  </p:endCondLst>
                </p:cTn>
                <p:tgtEl>
                  <p:spTgt spid="1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9"/>
          <p:cNvSpPr/>
          <p:nvPr/>
        </p:nvSpPr>
        <p:spPr>
          <a:xfrm>
            <a:off x="249647" y="1061254"/>
            <a:ext cx="10947400" cy="5100637"/>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1. Who led Jesus into the desert?</a:t>
            </a:r>
            <a:endParaRPr dirty="0">
              <a:latin typeface="Verdana" panose="020B0604030504040204" pitchFamily="34" charset="0"/>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2. How long did Jesus go without food?</a:t>
            </a:r>
            <a:endParaRPr dirty="0">
              <a:latin typeface="Verdana" panose="020B0604030504040204" pitchFamily="34" charset="0"/>
            </a:endParaRP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dirty="0">
                <a:solidFill>
                  <a:srgbClr val="000000"/>
                </a:solidFill>
                <a:latin typeface="Verdana"/>
                <a:ea typeface="Verdana"/>
                <a:cs typeface="Verdana"/>
                <a:sym typeface="Verdana"/>
              </a:rPr>
              <a:t>3. What was the first thing the devil tempted Jesus to do?</a:t>
            </a:r>
          </a:p>
          <a:p>
            <a:pPr marL="0" marR="0" lvl="0" indent="0" algn="l" rtl="0">
              <a:lnSpc>
                <a:spcPct val="150000"/>
              </a:lnSpc>
              <a:spcBef>
                <a:spcPts val="0"/>
              </a:spcBef>
              <a:spcAft>
                <a:spcPts val="0"/>
              </a:spcAft>
              <a:buClr>
                <a:srgbClr val="000000"/>
              </a:buClr>
              <a:buSzPts val="1100"/>
              <a:buFont typeface="Arial"/>
              <a:buNone/>
            </a:pPr>
            <a:r>
              <a:rPr lang="en-US" sz="2800" dirty="0">
                <a:latin typeface="Verdana"/>
                <a:ea typeface="Verdana"/>
                <a:cs typeface="Verdana"/>
                <a:sym typeface="Verdana"/>
              </a:rPr>
              <a:t>4. Why do you think the devil tempted Jesus?</a:t>
            </a:r>
            <a:endParaRPr dirty="0">
              <a:latin typeface="Verdana" panose="020B0604030504040204" pitchFamily="34" charset="0"/>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5. What happened after the devil left Jesus? </a:t>
            </a: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6. How did Jesus answer each of the temptations?</a:t>
            </a:r>
            <a:endParaRPr dirty="0">
              <a:latin typeface="Verdana" panose="020B0604030504040204" pitchFamily="34" charset="0"/>
            </a:endParaRP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dirty="0">
                <a:solidFill>
                  <a:srgbClr val="000000"/>
                </a:solidFill>
                <a:latin typeface="Verdana"/>
                <a:ea typeface="Verdana"/>
                <a:cs typeface="Verdana"/>
                <a:sym typeface="Verdana"/>
              </a:rPr>
              <a:t>7. </a:t>
            </a:r>
            <a:r>
              <a:rPr lang="en-US" sz="2800" dirty="0">
                <a:latin typeface="Verdana"/>
                <a:ea typeface="Verdana"/>
                <a:cs typeface="Verdana"/>
                <a:sym typeface="Verdana"/>
              </a:rPr>
              <a:t>What can you do when you are tempted</a:t>
            </a:r>
            <a:r>
              <a:rPr lang="en-US" sz="2800" b="0" i="0" u="none" strike="noStrike" cap="none" dirty="0">
                <a:solidFill>
                  <a:srgbClr val="000000"/>
                </a:solidFill>
                <a:latin typeface="Verdana"/>
                <a:ea typeface="Verdana"/>
                <a:cs typeface="Verdana"/>
                <a:sym typeface="Verdana"/>
              </a:rPr>
              <a:t>? </a:t>
            </a:r>
            <a:endParaRPr dirty="0">
              <a:latin typeface="Verdana" panose="020B0604030504040204" pitchFamily="34" charset="0"/>
            </a:endParaRPr>
          </a:p>
          <a:p>
            <a:pPr marL="0" marR="0" lvl="0" indent="0" algn="l" rtl="0">
              <a:spcBef>
                <a:spcPts val="0"/>
              </a:spcBef>
              <a:spcAft>
                <a:spcPts val="0"/>
              </a:spcAft>
              <a:buClr>
                <a:srgbClr val="000000"/>
              </a:buClr>
              <a:buSzPts val="11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
            </a:r>
            <a:br>
              <a:rPr lang="en-US" sz="2800" b="0" i="0" u="none" strike="noStrike" cap="none" dirty="0">
                <a:solidFill>
                  <a:srgbClr val="000000"/>
                </a:solidFill>
                <a:latin typeface="Verdana"/>
                <a:ea typeface="Verdana"/>
                <a:cs typeface="Verdana"/>
                <a:sym typeface="Verdana"/>
              </a:rPr>
            </a:br>
            <a:endParaRPr sz="2800" b="0" i="0" u="none" strike="noStrike" cap="none" dirty="0">
              <a:solidFill>
                <a:srgbClr val="000000"/>
              </a:solidFill>
              <a:latin typeface="Verdana"/>
              <a:ea typeface="Verdana"/>
              <a:cs typeface="Verdana"/>
              <a:sym typeface="Verdana"/>
            </a:endParaRPr>
          </a:p>
        </p:txBody>
      </p:sp>
      <p:sp>
        <p:nvSpPr>
          <p:cNvPr id="280" name="Google Shape;280;p19"/>
          <p:cNvSpPr txBox="1"/>
          <p:nvPr/>
        </p:nvSpPr>
        <p:spPr>
          <a:xfrm>
            <a:off x="452847" y="100012"/>
            <a:ext cx="7441286" cy="769938"/>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Clr>
                <a:srgbClr val="000000"/>
              </a:buClr>
              <a:buSzPts val="4400"/>
              <a:buFont typeface="Arial"/>
              <a:buNone/>
            </a:pPr>
            <a:r>
              <a:rPr lang="en-US" sz="3200" b="1" dirty="0">
                <a:latin typeface="Verdana" panose="020B0604030504040204" pitchFamily="34" charset="0"/>
                <a:ea typeface="Verdana" panose="020B0604030504040204" pitchFamily="34" charset="0"/>
                <a:cs typeface="Verdana" panose="020B0604030504040204" pitchFamily="34" charset="0"/>
              </a:rPr>
              <a:t>Jesus is Tempted in the Desert </a:t>
            </a:r>
            <a:r>
              <a:rPr lang="en-US" sz="3200" b="1" dirty="0">
                <a:latin typeface="Verdana" panose="020B0604030504040204" pitchFamily="34" charset="0"/>
                <a:ea typeface="Verdana" panose="020B0604030504040204" pitchFamily="34" charset="0"/>
                <a:cs typeface="Verdana" panose="020B0604030504040204" pitchFamily="34" charset="0"/>
                <a:hlinkClick r:id="rId5"/>
              </a:rPr>
              <a:t>MT 4:1-11</a:t>
            </a:r>
            <a:r>
              <a:rPr lang="en-US" sz="3200" b="1" dirty="0">
                <a:latin typeface="Verdana" panose="020B0604030504040204" pitchFamily="34" charset="0"/>
                <a:ea typeface="Verdana" panose="020B0604030504040204" pitchFamily="34" charset="0"/>
                <a:cs typeface="Verdana" panose="020B0604030504040204" pitchFamily="34" charset="0"/>
              </a:rPr>
              <a:t>; </a:t>
            </a:r>
            <a:r>
              <a:rPr lang="en-US" sz="3200" b="1" dirty="0">
                <a:latin typeface="Verdana" panose="020B0604030504040204" pitchFamily="34" charset="0"/>
                <a:ea typeface="Verdana" panose="020B0604030504040204" pitchFamily="34" charset="0"/>
                <a:cs typeface="Verdana" panose="020B0604030504040204" pitchFamily="34" charset="0"/>
                <a:hlinkClick r:id="rId6"/>
              </a:rPr>
              <a:t>LK 4:1-13</a:t>
            </a:r>
            <a:endParaRPr sz="3200" b="1" dirty="0">
              <a:latin typeface="Verdana" panose="020B0604030504040204" pitchFamily="34" charset="0"/>
              <a:ea typeface="Verdana" panose="020B0604030504040204" pitchFamily="34" charset="0"/>
              <a:cs typeface="Verdana" panose="020B0604030504040204" pitchFamily="34" charset="0"/>
              <a:sym typeface="Verdana"/>
            </a:endParaRPr>
          </a:p>
        </p:txBody>
      </p:sp>
      <p:sp>
        <p:nvSpPr>
          <p:cNvPr id="281" name="Google Shape;281;p19"/>
          <p:cNvSpPr txBox="1">
            <a:spLocks noGrp="1"/>
          </p:cNvSpPr>
          <p:nvPr>
            <p:ph type="sldNum" idx="12"/>
          </p:nvPr>
        </p:nvSpPr>
        <p:spPr>
          <a:xfrm>
            <a:off x="9291638" y="640238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
        <p:nvSpPr>
          <p:cNvPr id="282" name="Google Shape;282;p19"/>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a:t>©2020-2024 Light of the World Learning</a:t>
            </a:r>
            <a:endParaRPr dirty="0"/>
          </a:p>
        </p:txBody>
      </p:sp>
      <p:pic>
        <p:nvPicPr>
          <p:cNvPr id="3" name="img311">
            <a:extLst>
              <a:ext uri="{FF2B5EF4-FFF2-40B4-BE49-F238E27FC236}">
                <a16:creationId xmlns:a16="http://schemas.microsoft.com/office/drawing/2014/main" id="{9896C07A-EFED-6EB8-76CD-7B22BE0A6FD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a14:imgEffect>
                  </a14:imgLayer>
                </a14:imgProps>
              </a:ext>
            </a:extLst>
          </a:blip>
          <a:stretch>
            <a:fillRect/>
          </a:stretch>
        </p:blipFill>
        <p:spPr bwMode="auto">
          <a:xfrm>
            <a:off x="7912860" y="31384"/>
            <a:ext cx="4279140" cy="2407016"/>
          </a:xfrm>
          <a:prstGeom prst="rect">
            <a:avLst/>
          </a:prstGeom>
          <a:ln>
            <a:solidFill>
              <a:schemeClr val="accent5"/>
            </a:solid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65" y="0"/>
            <a:ext cx="487363" cy="487363"/>
          </a:xfrm>
          <a:prstGeom prst="rect">
            <a:avLst/>
          </a:prstGeom>
        </p:spPr>
      </p:pic>
    </p:spTree>
    <p:extLst>
      <p:ext uri="{BB962C8B-B14F-4D97-AF65-F5344CB8AC3E}">
        <p14:creationId xmlns:p14="http://schemas.microsoft.com/office/powerpoint/2010/main" val="3842426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3"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5"/>
          <p:cNvSpPr/>
          <p:nvPr/>
        </p:nvSpPr>
        <p:spPr>
          <a:xfrm>
            <a:off x="271986" y="1208163"/>
            <a:ext cx="11648027" cy="5116800"/>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1.  </a:t>
            </a:r>
            <a:r>
              <a:rPr lang="en-US" sz="2800" b="0" i="0" u="none" strike="noStrike" cap="none" dirty="0">
                <a:solidFill>
                  <a:schemeClr val="dk1"/>
                </a:solidFill>
                <a:latin typeface="Verdana"/>
                <a:ea typeface="Verdana"/>
                <a:cs typeface="Verdana"/>
                <a:sym typeface="Verdana"/>
              </a:rPr>
              <a:t>Name </a:t>
            </a:r>
            <a:r>
              <a:rPr lang="en-US" sz="2800" dirty="0">
                <a:solidFill>
                  <a:schemeClr val="dk1"/>
                </a:solidFill>
                <a:latin typeface="Verdana"/>
                <a:ea typeface="Verdana"/>
                <a:cs typeface="Verdana"/>
                <a:sym typeface="Verdana"/>
              </a:rPr>
              <a:t>3 </a:t>
            </a:r>
            <a:r>
              <a:rPr lang="en-US" sz="2800" b="0" i="0" u="none" strike="noStrike" cap="none" dirty="0">
                <a:solidFill>
                  <a:schemeClr val="dk1"/>
                </a:solidFill>
                <a:latin typeface="Verdana"/>
                <a:ea typeface="Verdana"/>
                <a:cs typeface="Verdana"/>
                <a:sym typeface="Verdana"/>
              </a:rPr>
              <a:t>miracles Jesus did:</a:t>
            </a:r>
            <a:endParaRPr sz="2800" b="0" i="0" u="none" strike="noStrike" cap="none" dirty="0">
              <a:solidFill>
                <a:srgbClr val="000000"/>
              </a:solidFill>
              <a:latin typeface="Verdana"/>
              <a:ea typeface="Verdana"/>
              <a:cs typeface="Verdana"/>
              <a:sym typeface="Verdana"/>
            </a:endParaRPr>
          </a:p>
          <a:p>
            <a:pPr marL="0" marR="0" lvl="0" indent="0" algn="l" rtl="0">
              <a:lnSpc>
                <a:spcPct val="200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2.  Which prophet did Jesus read from?</a:t>
            </a:r>
            <a:endParaRPr sz="2800" b="0" i="0" u="none" strike="noStrike" cap="none" dirty="0">
              <a:solidFill>
                <a:schemeClr val="dk1"/>
              </a:solidFill>
              <a:latin typeface="Verdana"/>
              <a:ea typeface="Verdana"/>
              <a:cs typeface="Verdana"/>
              <a:sym typeface="Verdana"/>
            </a:endParaRPr>
          </a:p>
          <a:p>
            <a:pPr marL="0" marR="0" lvl="0" indent="0" algn="l" rtl="0">
              <a:lnSpc>
                <a:spcPct val="200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3.  </a:t>
            </a:r>
            <a:r>
              <a:rPr lang="en-US" sz="2800" dirty="0">
                <a:solidFill>
                  <a:schemeClr val="dk1"/>
                </a:solidFill>
                <a:latin typeface="Verdana"/>
                <a:ea typeface="Verdana"/>
                <a:cs typeface="Verdana"/>
                <a:sym typeface="Verdana"/>
              </a:rPr>
              <a:t>In which town did the people try to kill Jesus?</a:t>
            </a:r>
            <a:endParaRPr sz="2800" dirty="0">
              <a:solidFill>
                <a:schemeClr val="dk1"/>
              </a:solidFill>
              <a:latin typeface="Verdana"/>
              <a:ea typeface="Verdana"/>
              <a:cs typeface="Verdana"/>
              <a:sym typeface="Verdana"/>
            </a:endParaRPr>
          </a:p>
          <a:p>
            <a:pPr marL="0" marR="0" lvl="0" indent="0" algn="l" rtl="0">
              <a:lnSpc>
                <a:spcPct val="200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4.  Why did some people want to kill Jesus?</a:t>
            </a:r>
            <a:endParaRPr sz="2800" b="0" i="0" u="none" strike="noStrike" cap="none" dirty="0">
              <a:solidFill>
                <a:schemeClr val="dk1"/>
              </a:solidFill>
              <a:latin typeface="Verdana"/>
              <a:ea typeface="Verdana"/>
              <a:cs typeface="Verdana"/>
              <a:sym typeface="Verdana"/>
            </a:endParaRPr>
          </a:p>
          <a:p>
            <a:pPr marL="0" marR="0" lvl="0" indent="0" algn="l" rtl="0">
              <a:lnSpc>
                <a:spcPct val="200000"/>
              </a:lnSpc>
              <a:spcBef>
                <a:spcPts val="0"/>
              </a:spcBef>
              <a:spcAft>
                <a:spcPts val="0"/>
              </a:spcAft>
              <a:buClr>
                <a:srgbClr val="000000"/>
              </a:buClr>
              <a:buSzPts val="1100"/>
              <a:buFont typeface="Arial"/>
              <a:buNone/>
            </a:pPr>
            <a:r>
              <a:rPr lang="en-US" sz="2800" dirty="0">
                <a:solidFill>
                  <a:schemeClr val="dk1"/>
                </a:solidFill>
                <a:latin typeface="Verdana"/>
                <a:ea typeface="Verdana"/>
                <a:cs typeface="Verdana"/>
                <a:sym typeface="Verdana"/>
              </a:rPr>
              <a:t>5</a:t>
            </a:r>
            <a:r>
              <a:rPr lang="en-US" sz="2800" b="0" i="0" u="none" strike="noStrike" cap="none" dirty="0">
                <a:solidFill>
                  <a:schemeClr val="dk1"/>
                </a:solidFill>
                <a:latin typeface="Verdana"/>
                <a:ea typeface="Verdana"/>
                <a:cs typeface="Verdana"/>
                <a:sym typeface="Verdana"/>
              </a:rPr>
              <a:t>.  Why do you think many people followed Jesus?</a:t>
            </a:r>
            <a:endParaRPr sz="2800" b="0" i="0" u="none" strike="noStrike" cap="none" dirty="0">
              <a:solidFill>
                <a:schemeClr val="dk1"/>
              </a:solidFill>
              <a:latin typeface="Verdana"/>
              <a:ea typeface="Verdana"/>
              <a:cs typeface="Verdana"/>
              <a:sym typeface="Verdana"/>
            </a:endParaRPr>
          </a:p>
          <a:p>
            <a:pPr marL="0" marR="0" lvl="0" indent="0" algn="l" rtl="0">
              <a:lnSpc>
                <a:spcPct val="200000"/>
              </a:lnSpc>
              <a:spcBef>
                <a:spcPts val="0"/>
              </a:spcBef>
              <a:spcAft>
                <a:spcPts val="0"/>
              </a:spcAft>
              <a:buClr>
                <a:srgbClr val="000000"/>
              </a:buClr>
              <a:buSzPts val="1100"/>
              <a:buFont typeface="Arial"/>
              <a:buNone/>
            </a:pPr>
            <a:r>
              <a:rPr lang="en-US" sz="2800" dirty="0">
                <a:solidFill>
                  <a:schemeClr val="dk1"/>
                </a:solidFill>
                <a:latin typeface="Verdana"/>
                <a:ea typeface="Verdana"/>
                <a:cs typeface="Verdana"/>
                <a:sym typeface="Verdana"/>
              </a:rPr>
              <a:t>6</a:t>
            </a:r>
            <a:r>
              <a:rPr lang="en-US" sz="2800" b="0" i="0" u="none" strike="noStrike" cap="none" dirty="0">
                <a:solidFill>
                  <a:schemeClr val="dk1"/>
                </a:solidFill>
                <a:latin typeface="Verdana"/>
                <a:ea typeface="Verdana"/>
                <a:cs typeface="Verdana"/>
                <a:sym typeface="Verdana"/>
              </a:rPr>
              <a:t>.  </a:t>
            </a:r>
            <a:r>
              <a:rPr lang="en-US" sz="2800" dirty="0">
                <a:solidFill>
                  <a:schemeClr val="dk1"/>
                </a:solidFill>
                <a:latin typeface="Verdana"/>
                <a:ea typeface="Verdana"/>
                <a:cs typeface="Verdana"/>
                <a:sym typeface="Verdana"/>
              </a:rPr>
              <a:t>What amazes you about Jesus</a:t>
            </a:r>
            <a:r>
              <a:rPr lang="en-US" sz="2800" b="0" i="0" u="none" strike="noStrike" cap="none" dirty="0">
                <a:solidFill>
                  <a:schemeClr val="dk1"/>
                </a:solidFill>
                <a:latin typeface="Verdana"/>
                <a:ea typeface="Verdana"/>
                <a:cs typeface="Verdana"/>
                <a:sym typeface="Verdana"/>
              </a:rPr>
              <a:t>?</a:t>
            </a: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endParaRPr sz="14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50000"/>
              </a:lnSpc>
              <a:spcBef>
                <a:spcPts val="0"/>
              </a:spcBef>
              <a:spcAft>
                <a:spcPts val="0"/>
              </a:spcAft>
              <a:buClr>
                <a:srgbClr val="000000"/>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
            </a:r>
            <a:br>
              <a:rPr lang="en-US" sz="2800" b="0" i="0" u="none" strike="noStrike" cap="none" dirty="0">
                <a:solidFill>
                  <a:schemeClr val="dk1"/>
                </a:solidFill>
                <a:latin typeface="Verdana"/>
                <a:ea typeface="Verdana"/>
                <a:cs typeface="Verdana"/>
                <a:sym typeface="Verdana"/>
              </a:rPr>
            </a:br>
            <a:endParaRPr sz="2800" b="0" i="0" u="none" strike="noStrike" cap="none" dirty="0">
              <a:solidFill>
                <a:schemeClr val="dk1"/>
              </a:solidFill>
              <a:latin typeface="Verdana"/>
              <a:ea typeface="Verdana"/>
              <a:cs typeface="Verdana"/>
              <a:sym typeface="Verdana"/>
            </a:endParaRPr>
          </a:p>
        </p:txBody>
      </p:sp>
      <p:sp>
        <p:nvSpPr>
          <p:cNvPr id="313" name="Google Shape;313;p25"/>
          <p:cNvSpPr txBox="1">
            <a:spLocks noGrp="1"/>
          </p:cNvSpPr>
          <p:nvPr>
            <p:ph type="ftr" sz="quarter" idx="11"/>
          </p:nvPr>
        </p:nvSpPr>
        <p:spPr>
          <a:xfrm>
            <a:off x="0" y="6324963"/>
            <a:ext cx="3638676"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©2020-2024 Light of the World Learning</a:t>
            </a:r>
            <a:endParaRPr dirty="0"/>
          </a:p>
        </p:txBody>
      </p:sp>
      <p:sp>
        <p:nvSpPr>
          <p:cNvPr id="315" name="Google Shape;315;p25"/>
          <p:cNvSpPr txBox="1">
            <a:spLocks noGrp="1"/>
          </p:cNvSpPr>
          <p:nvPr>
            <p:ph type="sldNum" sz="quarter" idx="12"/>
          </p:nvPr>
        </p:nvSpPr>
        <p:spPr>
          <a:xfrm>
            <a:off x="9291839" y="640246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36</a:t>
            </a:fld>
            <a:endParaRPr/>
          </a:p>
        </p:txBody>
      </p:sp>
      <p:sp>
        <p:nvSpPr>
          <p:cNvPr id="314" name="Google Shape;314;p25"/>
          <p:cNvSpPr txBox="1"/>
          <p:nvPr/>
        </p:nvSpPr>
        <p:spPr>
          <a:xfrm>
            <a:off x="846146" y="73597"/>
            <a:ext cx="6469056" cy="769441"/>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dirty="0">
                <a:latin typeface="Verdana" panose="020B0604030504040204" pitchFamily="34" charset="0"/>
                <a:ea typeface="Verdana" panose="020B0604030504040204" pitchFamily="34" charset="0"/>
                <a:cs typeface="Verdana" panose="020B0604030504040204" pitchFamily="34" charset="0"/>
              </a:rPr>
              <a:t>Jesus Starts His Ministry. </a:t>
            </a:r>
            <a:r>
              <a:rPr lang="en-US" sz="3200" b="1" dirty="0">
                <a:latin typeface="Verdana" panose="020B0604030504040204" pitchFamily="34" charset="0"/>
                <a:ea typeface="Verdana" panose="020B0604030504040204" pitchFamily="34" charset="0"/>
                <a:cs typeface="Verdana" panose="020B0604030504040204" pitchFamily="34" charset="0"/>
                <a:hlinkClick r:id="rId5"/>
              </a:rPr>
              <a:t>MT 4:17-25</a:t>
            </a:r>
            <a:r>
              <a:rPr lang="en-US" sz="3200" b="1" dirty="0">
                <a:latin typeface="Verdana" panose="020B0604030504040204" pitchFamily="34" charset="0"/>
                <a:ea typeface="Verdana" panose="020B0604030504040204" pitchFamily="34" charset="0"/>
                <a:cs typeface="Verdana" panose="020B0604030504040204" pitchFamily="34" charset="0"/>
              </a:rPr>
              <a:t>; </a:t>
            </a:r>
            <a:r>
              <a:rPr lang="en-US" sz="3200" b="1" dirty="0">
                <a:latin typeface="Verdana" panose="020B0604030504040204" pitchFamily="34" charset="0"/>
                <a:ea typeface="Verdana" panose="020B0604030504040204" pitchFamily="34" charset="0"/>
                <a:cs typeface="Verdana" panose="020B0604030504040204" pitchFamily="34" charset="0"/>
                <a:hlinkClick r:id="rId6"/>
              </a:rPr>
              <a:t>LK 4:14-41</a:t>
            </a:r>
            <a:r>
              <a:rPr lang="en-US" sz="3200" b="1" dirty="0">
                <a:latin typeface="Verdana" panose="020B0604030504040204" pitchFamily="34" charset="0"/>
                <a:ea typeface="Verdana" panose="020B0604030504040204" pitchFamily="34" charset="0"/>
                <a:cs typeface="Verdana" panose="020B0604030504040204" pitchFamily="34" charset="0"/>
              </a:rPr>
              <a:t/>
            </a:r>
            <a:br>
              <a:rPr lang="en-US" sz="3200" b="1" dirty="0">
                <a:latin typeface="Verdana" panose="020B0604030504040204" pitchFamily="34" charset="0"/>
                <a:ea typeface="Verdana" panose="020B0604030504040204" pitchFamily="34" charset="0"/>
                <a:cs typeface="Verdana" panose="020B0604030504040204" pitchFamily="34" charset="0"/>
              </a:rPr>
            </a:br>
            <a:endParaRPr sz="3200" b="1"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endParaRPr>
          </a:p>
        </p:txBody>
      </p:sp>
      <p:pic>
        <p:nvPicPr>
          <p:cNvPr id="3" name="Google Shape;243;p14">
            <a:extLst>
              <a:ext uri="{FF2B5EF4-FFF2-40B4-BE49-F238E27FC236}">
                <a16:creationId xmlns:a16="http://schemas.microsoft.com/office/drawing/2014/main" id="{7D63C4D0-1E69-2402-5E07-3699C32B63F2}"/>
              </a:ext>
            </a:extLst>
          </p:cNvPr>
          <p:cNvPicPr preferRelativeResize="0"/>
          <p:nvPr/>
        </p:nvPicPr>
        <p:blipFill rotWithShape="1">
          <a:blip r:embed="rId7">
            <a:alphaModFix/>
            <a:extLst>
              <a:ext uri="{BEBA8EAE-BF5A-486C-A8C5-ECC9F3942E4B}">
                <a14:imgProps xmlns:a14="http://schemas.microsoft.com/office/drawing/2010/main">
                  <a14:imgLayer r:embed="rId8">
                    <a14:imgEffect>
                      <a14:sharpenSoften amount="50000"/>
                    </a14:imgEffect>
                    <a14:imgEffect>
                      <a14:brightnessContrast bright="20000"/>
                    </a14:imgEffect>
                  </a14:imgLayer>
                </a14:imgProps>
              </a:ext>
            </a:extLst>
          </a:blip>
          <a:srcRect/>
          <a:stretch/>
        </p:blipFill>
        <p:spPr>
          <a:xfrm>
            <a:off x="7567337" y="44095"/>
            <a:ext cx="4583221" cy="2582727"/>
          </a:xfrm>
          <a:prstGeom prst="rect">
            <a:avLst/>
          </a:prstGeom>
          <a:noFill/>
          <a:ln w="9525" cap="flat" cmpd="sng">
            <a:solidFill>
              <a:schemeClr val="accent5"/>
            </a:solidFill>
            <a:prstDash val="solid"/>
            <a:round/>
            <a:headEnd type="none" w="sm" len="sm"/>
            <a:tailEnd type="none" w="sm" len="sm"/>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8304" y="0"/>
            <a:ext cx="487363" cy="487363"/>
          </a:xfrm>
          <a:prstGeom prst="rect">
            <a:avLst/>
          </a:prstGeom>
        </p:spPr>
      </p:pic>
    </p:spTree>
    <p:extLst>
      <p:ext uri="{BB962C8B-B14F-4D97-AF65-F5344CB8AC3E}">
        <p14:creationId xmlns:p14="http://schemas.microsoft.com/office/powerpoint/2010/main" val="3787207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2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2"/>
          <p:cNvSpPr/>
          <p:nvPr/>
        </p:nvSpPr>
        <p:spPr>
          <a:xfrm>
            <a:off x="227008" y="1337702"/>
            <a:ext cx="11484600" cy="5325000"/>
          </a:xfrm>
          <a:prstGeom prst="rect">
            <a:avLst/>
          </a:prstGeom>
          <a:noFill/>
          <a:ln>
            <a:noFill/>
          </a:ln>
        </p:spPr>
        <p:txBody>
          <a:bodyPr spcFirstLastPara="1" wrap="square" lIns="91425" tIns="45700" rIns="91425" bIns="45700" anchor="t" anchorCtr="0">
            <a:noAutofit/>
          </a:bodyPr>
          <a:lstStyle/>
          <a:p>
            <a:pPr marL="514350" marR="0" lvl="0" indent="-514350" algn="l" rtl="0">
              <a:lnSpc>
                <a:spcPct val="150000"/>
              </a:lnSpc>
              <a:spcBef>
                <a:spcPts val="0"/>
              </a:spcBef>
              <a:spcAft>
                <a:spcPts val="0"/>
              </a:spcAft>
              <a:buClr>
                <a:srgbClr val="000000"/>
              </a:buClr>
              <a:buSzPts val="2800"/>
              <a:buFont typeface="+mj-lt"/>
              <a:buAutoNum type="arabicPeriod"/>
            </a:pPr>
            <a:r>
              <a:rPr lang="en-US" sz="2800" b="0" i="0" u="none" strike="noStrike" cap="none" dirty="0">
                <a:solidFill>
                  <a:srgbClr val="000000"/>
                </a:solidFill>
                <a:latin typeface="Verdana"/>
                <a:ea typeface="Verdana"/>
                <a:cs typeface="Verdana"/>
                <a:sym typeface="Verdana"/>
              </a:rPr>
              <a:t>Who came to ask Jesus questions?</a:t>
            </a:r>
            <a:endParaRPr sz="2800" b="0" i="0" u="none" strike="noStrike" cap="none" dirty="0">
              <a:solidFill>
                <a:srgbClr val="000000"/>
              </a:solidFill>
              <a:latin typeface="Verdana"/>
              <a:ea typeface="Verdana"/>
              <a:cs typeface="Verdana"/>
              <a:sym typeface="Verdana"/>
            </a:endParaRPr>
          </a:p>
          <a:p>
            <a:pPr marL="514350" marR="0" lvl="0" indent="-514350" algn="l" rtl="0">
              <a:lnSpc>
                <a:spcPct val="150000"/>
              </a:lnSpc>
              <a:spcBef>
                <a:spcPts val="0"/>
              </a:spcBef>
              <a:spcAft>
                <a:spcPts val="0"/>
              </a:spcAft>
              <a:buClr>
                <a:srgbClr val="000000"/>
              </a:buClr>
              <a:buSzPts val="2800"/>
              <a:buFont typeface="+mj-lt"/>
              <a:buAutoNum type="arabicPeriod"/>
            </a:pPr>
            <a:r>
              <a:rPr lang="en-US" sz="2800" dirty="0">
                <a:solidFill>
                  <a:schemeClr val="dk1"/>
                </a:solidFill>
                <a:latin typeface="Verdana"/>
                <a:ea typeface="Verdana"/>
                <a:cs typeface="Verdana"/>
                <a:sym typeface="Verdana"/>
              </a:rPr>
              <a:t>Who</a:t>
            </a:r>
            <a:r>
              <a:rPr lang="en-US" sz="2800" b="0" i="0" u="none" strike="noStrike" cap="none" dirty="0">
                <a:solidFill>
                  <a:schemeClr val="dk1"/>
                </a:solidFill>
                <a:latin typeface="Verdana"/>
                <a:ea typeface="Verdana"/>
                <a:cs typeface="Verdana"/>
                <a:sym typeface="Verdana"/>
              </a:rPr>
              <a:t> ignored the dying man?</a:t>
            </a:r>
            <a:endParaRPr sz="2800" b="0" i="0" u="none" strike="noStrike" cap="none" dirty="0">
              <a:solidFill>
                <a:schemeClr val="dk1"/>
              </a:solidFill>
              <a:latin typeface="Verdana"/>
              <a:ea typeface="Verdana"/>
              <a:cs typeface="Verdana"/>
              <a:sym typeface="Verdana"/>
            </a:endParaRPr>
          </a:p>
          <a:p>
            <a:pPr marL="514350" marR="0" lvl="0" indent="-514350" algn="l" rtl="0">
              <a:lnSpc>
                <a:spcPct val="150000"/>
              </a:lnSpc>
              <a:spcBef>
                <a:spcPts val="0"/>
              </a:spcBef>
              <a:spcAft>
                <a:spcPts val="0"/>
              </a:spcAft>
              <a:buClr>
                <a:srgbClr val="000000"/>
              </a:buClr>
              <a:buSzPts val="2800"/>
              <a:buFont typeface="+mj-lt"/>
              <a:buAutoNum type="arabicPeriod"/>
            </a:pPr>
            <a:r>
              <a:rPr lang="en-US" sz="2800" b="0" i="0" u="none" strike="noStrike" cap="none" dirty="0">
                <a:solidFill>
                  <a:schemeClr val="dk1"/>
                </a:solidFill>
                <a:latin typeface="Verdana"/>
                <a:ea typeface="Verdana"/>
                <a:cs typeface="Verdana"/>
                <a:sym typeface="Verdana"/>
              </a:rPr>
              <a:t>Why did the Samaritan help the injured man?</a:t>
            </a:r>
            <a:endParaRPr lang="en-US" sz="2800" dirty="0">
              <a:latin typeface="Verdana"/>
              <a:ea typeface="Verdana"/>
              <a:cs typeface="Verdana"/>
              <a:sym typeface="Verdana"/>
            </a:endParaRPr>
          </a:p>
          <a:p>
            <a:pPr marL="514350" marR="0" lvl="0" indent="-514350" algn="l" rtl="0">
              <a:lnSpc>
                <a:spcPct val="150000"/>
              </a:lnSpc>
              <a:spcBef>
                <a:spcPts val="0"/>
              </a:spcBef>
              <a:spcAft>
                <a:spcPts val="0"/>
              </a:spcAft>
              <a:buClr>
                <a:srgbClr val="000000"/>
              </a:buClr>
              <a:buSzPts val="2800"/>
              <a:buFont typeface="+mj-lt"/>
              <a:buAutoNum type="arabicPeriod"/>
            </a:pPr>
            <a:r>
              <a:rPr lang="en-US" sz="2800" dirty="0">
                <a:solidFill>
                  <a:schemeClr val="dk1"/>
                </a:solidFill>
                <a:latin typeface="Verdana"/>
                <a:ea typeface="Verdana"/>
                <a:cs typeface="Verdana"/>
                <a:sym typeface="Verdana"/>
              </a:rPr>
              <a:t>List all the things the Samaritan did for the man:</a:t>
            </a:r>
          </a:p>
          <a:p>
            <a:pPr marL="514350" marR="0" lvl="0" indent="-514350" algn="l" rtl="0">
              <a:lnSpc>
                <a:spcPct val="150000"/>
              </a:lnSpc>
              <a:spcBef>
                <a:spcPts val="0"/>
              </a:spcBef>
              <a:spcAft>
                <a:spcPts val="0"/>
              </a:spcAft>
              <a:buClr>
                <a:srgbClr val="000000"/>
              </a:buClr>
              <a:buSzPts val="2800"/>
              <a:buFont typeface="+mj-lt"/>
              <a:buAutoNum type="arabicPeriod"/>
            </a:pPr>
            <a:endParaRPr lang="en-US" sz="2800" dirty="0">
              <a:solidFill>
                <a:schemeClr val="dk1"/>
              </a:solidFill>
              <a:latin typeface="Verdana"/>
              <a:ea typeface="Verdana"/>
              <a:cs typeface="Verdana"/>
              <a:sym typeface="Verdana"/>
            </a:endParaRPr>
          </a:p>
          <a:p>
            <a:pPr marL="514350" marR="0" lvl="0" indent="-514350" algn="l" rtl="0">
              <a:lnSpc>
                <a:spcPct val="150000"/>
              </a:lnSpc>
              <a:spcBef>
                <a:spcPts val="0"/>
              </a:spcBef>
              <a:spcAft>
                <a:spcPts val="0"/>
              </a:spcAft>
              <a:buClr>
                <a:srgbClr val="000000"/>
              </a:buClr>
              <a:buSzPts val="2800"/>
              <a:buFont typeface="+mj-lt"/>
              <a:buAutoNum type="arabicPeriod"/>
            </a:pPr>
            <a:r>
              <a:rPr lang="en-US" sz="2800" b="0" i="0" u="none" strike="noStrike" cap="none" dirty="0">
                <a:solidFill>
                  <a:schemeClr val="dk1"/>
                </a:solidFill>
                <a:latin typeface="Verdana"/>
                <a:ea typeface="Verdana"/>
                <a:cs typeface="Verdana"/>
                <a:sym typeface="Verdana"/>
              </a:rPr>
              <a:t>Who is your neighbor?</a:t>
            </a:r>
            <a:endParaRPr lang="en-US" sz="2800" dirty="0">
              <a:solidFill>
                <a:schemeClr val="dk1"/>
              </a:solidFill>
              <a:latin typeface="Verdana"/>
              <a:ea typeface="Verdana"/>
              <a:cs typeface="Verdana"/>
              <a:sym typeface="Verdana"/>
            </a:endParaRPr>
          </a:p>
          <a:p>
            <a:pPr marL="514350" marR="0" lvl="0" indent="-514350" algn="l" rtl="0">
              <a:lnSpc>
                <a:spcPct val="150000"/>
              </a:lnSpc>
              <a:spcBef>
                <a:spcPts val="0"/>
              </a:spcBef>
              <a:spcAft>
                <a:spcPts val="0"/>
              </a:spcAft>
              <a:buClr>
                <a:srgbClr val="000000"/>
              </a:buClr>
              <a:buSzPts val="2800"/>
              <a:buFont typeface="+mj-lt"/>
              <a:buAutoNum type="arabicPeriod"/>
            </a:pPr>
            <a:r>
              <a:rPr lang="en-US" sz="2800" b="0" i="0" u="none" strike="noStrike" cap="none" dirty="0">
                <a:solidFill>
                  <a:schemeClr val="dk1"/>
                </a:solidFill>
                <a:latin typeface="Verdana"/>
                <a:ea typeface="Verdana"/>
                <a:cs typeface="Verdana"/>
                <a:sym typeface="Verdana"/>
              </a:rPr>
              <a:t>How can you love the Lord with all your</a:t>
            </a:r>
            <a:r>
              <a:rPr lang="en-US" sz="2800" dirty="0">
                <a:solidFill>
                  <a:schemeClr val="dk1"/>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heart,</a:t>
            </a:r>
            <a:r>
              <a:rPr lang="en-US" sz="2800" dirty="0">
                <a:solidFill>
                  <a:schemeClr val="dk1"/>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soul, strength, and mind? </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
            </a:r>
            <a:br>
              <a:rPr lang="en-US" sz="2800" b="0" i="0" u="none" strike="noStrike" cap="none" dirty="0">
                <a:solidFill>
                  <a:schemeClr val="dk1"/>
                </a:solidFill>
                <a:latin typeface="Verdana"/>
                <a:ea typeface="Verdana"/>
                <a:cs typeface="Verdana"/>
                <a:sym typeface="Verdana"/>
              </a:rPr>
            </a:br>
            <a:endParaRPr sz="2800" b="0" i="0" u="none" strike="noStrike" cap="none" dirty="0">
              <a:solidFill>
                <a:schemeClr val="dk1"/>
              </a:solidFill>
              <a:latin typeface="Verdana"/>
              <a:ea typeface="Verdana"/>
              <a:cs typeface="Verdana"/>
              <a:sym typeface="Verdana"/>
            </a:endParaRPr>
          </a:p>
        </p:txBody>
      </p:sp>
      <p:sp>
        <p:nvSpPr>
          <p:cNvPr id="301" name="Google Shape;301;p22"/>
          <p:cNvSpPr txBox="1"/>
          <p:nvPr/>
        </p:nvSpPr>
        <p:spPr>
          <a:xfrm>
            <a:off x="652451" y="145368"/>
            <a:ext cx="5443549" cy="931771"/>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The Good Samaritan </a:t>
            </a:r>
            <a:r>
              <a:rPr lang="en-US" sz="3200" b="1" i="0" u="none" strike="noStrike" cap="none" dirty="0">
                <a:solidFill>
                  <a:srgbClr val="000000"/>
                </a:solidFill>
                <a:latin typeface="Verdana"/>
                <a:ea typeface="Verdana"/>
                <a:cs typeface="Verdana"/>
                <a:sym typeface="Verdana"/>
                <a:hlinkClick r:id="rId5"/>
              </a:rPr>
              <a:t>LK 10:25-37 </a:t>
            </a:r>
            <a:endParaRPr sz="3200" b="1" i="0" u="none" strike="noStrike" cap="none" dirty="0">
              <a:solidFill>
                <a:srgbClr val="000000"/>
              </a:solidFill>
              <a:latin typeface="Verdana"/>
              <a:ea typeface="Verdana"/>
              <a:cs typeface="Verdana"/>
              <a:sym typeface="Verdana"/>
            </a:endParaRPr>
          </a:p>
        </p:txBody>
      </p:sp>
      <p:sp>
        <p:nvSpPr>
          <p:cNvPr id="302" name="Google Shape;302;p22"/>
          <p:cNvSpPr txBox="1">
            <a:spLocks noGrp="1"/>
          </p:cNvSpPr>
          <p:nvPr>
            <p:ph type="sldNum" sz="quarter" idx="12"/>
          </p:nvPr>
        </p:nvSpPr>
        <p:spPr>
          <a:xfrm>
            <a:off x="9291839" y="640246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37</a:t>
            </a:fld>
            <a:endParaRPr/>
          </a:p>
        </p:txBody>
      </p:sp>
      <p:sp>
        <p:nvSpPr>
          <p:cNvPr id="303" name="Google Shape;303;p22"/>
          <p:cNvSpPr txBox="1"/>
          <p:nvPr/>
        </p:nvSpPr>
        <p:spPr>
          <a:xfrm>
            <a:off x="480392" y="6457502"/>
            <a:ext cx="4114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888888"/>
                </a:solidFill>
                <a:latin typeface="Verdana"/>
                <a:ea typeface="Verdana"/>
                <a:cs typeface="Verdana"/>
                <a:sym typeface="Verdana"/>
              </a:rPr>
              <a:t>©2020-2024 Light of the World Learning</a:t>
            </a:r>
            <a:endParaRPr dirty="0">
              <a:latin typeface="Verdana" panose="020B0604030504040204" pitchFamily="34" charset="0"/>
              <a:ea typeface="Verdana" panose="020B0604030504040204" pitchFamily="34" charset="0"/>
              <a:cs typeface="Verdana" panose="020B0604030504040204" pitchFamily="34" charset="0"/>
            </a:endParaRPr>
          </a:p>
        </p:txBody>
      </p:sp>
      <p:pic>
        <p:nvPicPr>
          <p:cNvPr id="304" name="Google Shape;304;p22"/>
          <p:cNvPicPr preferRelativeResize="0"/>
          <p:nvPr/>
        </p:nvPicPr>
        <p:blipFill rotWithShape="1">
          <a:blip r:embed="rId6">
            <a:alphaModFix/>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Lst>
          </a:blip>
          <a:srcRect/>
          <a:stretch/>
        </p:blipFill>
        <p:spPr>
          <a:xfrm>
            <a:off x="8707725" y="35539"/>
            <a:ext cx="3484275" cy="2083200"/>
          </a:xfrm>
          <a:prstGeom prst="rect">
            <a:avLst/>
          </a:prstGeom>
          <a:noFill/>
          <a:ln>
            <a:solidFill>
              <a:schemeClr val="accent1"/>
            </a:solid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35539"/>
            <a:ext cx="487363" cy="487363"/>
          </a:xfrm>
          <a:prstGeom prst="rect">
            <a:avLst/>
          </a:prstGeom>
        </p:spPr>
      </p:pic>
    </p:spTree>
    <p:extLst>
      <p:ext uri="{BB962C8B-B14F-4D97-AF65-F5344CB8AC3E}">
        <p14:creationId xmlns:p14="http://schemas.microsoft.com/office/powerpoint/2010/main" val="16280914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39"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20"/>
          <p:cNvSpPr/>
          <p:nvPr/>
        </p:nvSpPr>
        <p:spPr>
          <a:xfrm>
            <a:off x="304800" y="1587662"/>
            <a:ext cx="11408700" cy="56904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1. </a:t>
            </a:r>
            <a:r>
              <a:rPr lang="en-US" sz="2800" b="0" i="0" u="none" strike="noStrike" cap="none" dirty="0">
                <a:solidFill>
                  <a:schemeClr val="dk1"/>
                </a:solidFill>
                <a:latin typeface="Verdana"/>
                <a:ea typeface="Verdana"/>
                <a:cs typeface="Verdana"/>
                <a:sym typeface="Verdana"/>
              </a:rPr>
              <a:t>Who came to Jesus?</a:t>
            </a: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2. What did he come to do?</a:t>
            </a: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3. </a:t>
            </a:r>
            <a:r>
              <a:rPr lang="en-US" sz="2800" dirty="0">
                <a:solidFill>
                  <a:schemeClr val="dk1"/>
                </a:solidFill>
                <a:latin typeface="Verdana"/>
                <a:ea typeface="Verdana"/>
                <a:cs typeface="Verdana"/>
                <a:sym typeface="Verdana"/>
              </a:rPr>
              <a:t>What were three of the laws Jesus talked about</a:t>
            </a:r>
            <a:r>
              <a:rPr lang="en-US" sz="2800" b="0" i="0" u="none" strike="noStrike" cap="none" dirty="0">
                <a:solidFill>
                  <a:schemeClr val="dk1"/>
                </a:solidFill>
                <a:latin typeface="Verdana"/>
                <a:ea typeface="Verdana"/>
                <a:cs typeface="Verdana"/>
                <a:sym typeface="Verdana"/>
              </a:rPr>
              <a:t>?</a:t>
            </a: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4. What was Jesus’s final answer?</a:t>
            </a: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5. Why did he walk away after Jesus’ answer?</a:t>
            </a: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6. What does it mean for you to follow Jesus? </a:t>
            </a: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7. What do you feel Jesus wants you to give up for him?</a:t>
            </a: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endParaRPr sz="2800" b="0" i="0" u="none" strike="noStrike" cap="none" dirty="0">
              <a:solidFill>
                <a:schemeClr val="dk1"/>
              </a:solidFill>
              <a:latin typeface="Verdana"/>
              <a:ea typeface="Verdana"/>
              <a:cs typeface="Verdana"/>
              <a:sym typeface="Verdana"/>
            </a:endParaRPr>
          </a:p>
        </p:txBody>
      </p:sp>
      <p:sp>
        <p:nvSpPr>
          <p:cNvPr id="449" name="Google Shape;449;p20"/>
          <p:cNvSpPr txBox="1">
            <a:spLocks noGrp="1"/>
          </p:cNvSpPr>
          <p:nvPr>
            <p:ph type="ftr" sz="quarter" idx="11"/>
          </p:nvPr>
        </p:nvSpPr>
        <p:spPr>
          <a:xfrm>
            <a:off x="0" y="6324963"/>
            <a:ext cx="3638676"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©2020-2024 Light of the World Learning</a:t>
            </a:r>
            <a:endParaRPr dirty="0"/>
          </a:p>
        </p:txBody>
      </p:sp>
      <p:sp>
        <p:nvSpPr>
          <p:cNvPr id="451" name="Google Shape;451;p20"/>
          <p:cNvSpPr txBox="1">
            <a:spLocks noGrp="1"/>
          </p:cNvSpPr>
          <p:nvPr>
            <p:ph type="sldNum" sz="quarter" idx="12"/>
          </p:nvPr>
        </p:nvSpPr>
        <p:spPr>
          <a:xfrm>
            <a:off x="9291839" y="640246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38</a:t>
            </a:fld>
            <a:endParaRPr dirty="0"/>
          </a:p>
        </p:txBody>
      </p:sp>
      <p:sp>
        <p:nvSpPr>
          <p:cNvPr id="450" name="Google Shape;450;p20"/>
          <p:cNvSpPr txBox="1"/>
          <p:nvPr/>
        </p:nvSpPr>
        <p:spPr>
          <a:xfrm>
            <a:off x="453656" y="122644"/>
            <a:ext cx="5479311" cy="769441"/>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dirty="0">
                <a:latin typeface="Verdana" panose="020B0604030504040204" pitchFamily="34" charset="0"/>
                <a:ea typeface="Verdana" panose="020B0604030504040204" pitchFamily="34" charset="0"/>
                <a:cs typeface="Verdana" panose="020B0604030504040204" pitchFamily="34" charset="0"/>
              </a:rPr>
              <a:t>The Rich Young Ruler </a:t>
            </a:r>
            <a:r>
              <a:rPr lang="en-US" sz="3200" b="1" dirty="0">
                <a:latin typeface="Verdana" panose="020B0604030504040204" pitchFamily="34" charset="0"/>
                <a:ea typeface="Verdana" panose="020B0604030504040204" pitchFamily="34" charset="0"/>
                <a:cs typeface="Verdana" panose="020B0604030504040204" pitchFamily="34" charset="0"/>
                <a:hlinkClick r:id="rId5"/>
              </a:rPr>
              <a:t>MT 19:16-30</a:t>
            </a:r>
            <a:r>
              <a:rPr lang="en-US" sz="3200" dirty="0">
                <a:latin typeface="Verdana" panose="020B0604030504040204" pitchFamily="34" charset="0"/>
              </a:rPr>
              <a:t/>
            </a:r>
            <a:br>
              <a:rPr lang="en-US" sz="3200" dirty="0">
                <a:latin typeface="Verdana" panose="020B0604030504040204" pitchFamily="34" charset="0"/>
              </a:rPr>
            </a:br>
            <a:endParaRPr sz="3200" b="1" i="0" u="none" strike="noStrike" cap="none" dirty="0">
              <a:solidFill>
                <a:srgbClr val="000000"/>
              </a:solidFill>
              <a:latin typeface="Verdana"/>
              <a:ea typeface="Verdana"/>
              <a:cs typeface="Verdana"/>
              <a:sym typeface="Verdana"/>
            </a:endParaRPr>
          </a:p>
        </p:txBody>
      </p:sp>
      <p:pic>
        <p:nvPicPr>
          <p:cNvPr id="452" name="Google Shape;452;p20"/>
          <p:cNvPicPr preferRelativeResize="0"/>
          <p:nvPr/>
        </p:nvPicPr>
        <p:blipFill rotWithShape="1">
          <a:blip r:embed="rId6">
            <a:alphaModFix/>
            <a:extLst>
              <a:ext uri="{BEBA8EAE-BF5A-486C-A8C5-ECC9F3942E4B}">
                <a14:imgProps xmlns:a14="http://schemas.microsoft.com/office/drawing/2010/main">
                  <a14:imgLayer r:embed="rId7">
                    <a14:imgEffect>
                      <a14:sharpenSoften amount="25000"/>
                    </a14:imgEffect>
                    <a14:imgEffect>
                      <a14:brightnessContrast bright="20000"/>
                    </a14:imgEffect>
                  </a14:imgLayer>
                </a14:imgProps>
              </a:ext>
            </a:extLst>
          </a:blip>
          <a:srcRect/>
          <a:stretch/>
        </p:blipFill>
        <p:spPr>
          <a:xfrm>
            <a:off x="7980876" y="71457"/>
            <a:ext cx="4154417" cy="2336834"/>
          </a:xfrm>
          <a:prstGeom prst="rect">
            <a:avLst/>
          </a:prstGeom>
          <a:noFill/>
          <a:ln w="9525" cap="flat" cmpd="sng">
            <a:solidFill>
              <a:schemeClr val="accent5"/>
            </a:solidFill>
            <a:prstDash val="solid"/>
            <a:round/>
            <a:headEnd type="none" w="sm" len="sm"/>
            <a:tailEnd type="none" w="sm" len="sm"/>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118" y="0"/>
            <a:ext cx="487363" cy="487363"/>
          </a:xfrm>
          <a:prstGeom prst="rect">
            <a:avLst/>
          </a:prstGeom>
        </p:spPr>
      </p:pic>
    </p:spTree>
    <p:extLst>
      <p:ext uri="{BB962C8B-B14F-4D97-AF65-F5344CB8AC3E}">
        <p14:creationId xmlns:p14="http://schemas.microsoft.com/office/powerpoint/2010/main" val="35671330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89"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21"/>
          <p:cNvSpPr txBox="1">
            <a:spLocks noGrp="1"/>
          </p:cNvSpPr>
          <p:nvPr>
            <p:ph type="body" idx="1"/>
          </p:nvPr>
        </p:nvSpPr>
        <p:spPr>
          <a:xfrm>
            <a:off x="251810" y="1839699"/>
            <a:ext cx="11776500" cy="4200600"/>
          </a:xfrm>
          <a:prstGeom prst="rect">
            <a:avLst/>
          </a:prstGeom>
          <a:noFill/>
          <a:ln>
            <a:noFill/>
          </a:ln>
        </p:spPr>
        <p:txBody>
          <a:bodyPr spcFirstLastPara="1" wrap="square" lIns="121900" tIns="121900" rIns="121900" bIns="121900" anchor="t" anchorCtr="0">
            <a:noAutofit/>
          </a:bodyPr>
          <a:lstStyle/>
          <a:p>
            <a:pPr marL="457200" lvl="0" indent="-406400" rtl="0">
              <a:lnSpc>
                <a:spcPct val="150000"/>
              </a:lnSpc>
              <a:spcBef>
                <a:spcPts val="0"/>
              </a:spcBef>
              <a:spcAft>
                <a:spcPts val="0"/>
              </a:spcAft>
              <a:buClr>
                <a:schemeClr val="dk1"/>
              </a:buClr>
              <a:buSzPts val="2800"/>
              <a:buFont typeface="Verdana"/>
              <a:buAutoNum type="arabicPeriod"/>
            </a:pPr>
            <a:r>
              <a:rPr lang="en-US" sz="2800" dirty="0">
                <a:solidFill>
                  <a:schemeClr val="dk1"/>
                </a:solidFill>
              </a:rPr>
              <a:t> What was Peter’s question to Jesus?</a:t>
            </a:r>
            <a:endParaRPr sz="2800" dirty="0">
              <a:solidFill>
                <a:schemeClr val="dk1"/>
              </a:solidFill>
            </a:endParaRPr>
          </a:p>
          <a:p>
            <a:pPr marL="457200" lvl="0" indent="-406400" rtl="0">
              <a:lnSpc>
                <a:spcPct val="150000"/>
              </a:lnSpc>
              <a:spcBef>
                <a:spcPts val="0"/>
              </a:spcBef>
              <a:spcAft>
                <a:spcPts val="0"/>
              </a:spcAft>
              <a:buClr>
                <a:schemeClr val="dk1"/>
              </a:buClr>
              <a:buSzPts val="2800"/>
              <a:buAutoNum type="arabicPeriod"/>
            </a:pPr>
            <a:r>
              <a:rPr lang="en-US" sz="2800" dirty="0">
                <a:solidFill>
                  <a:schemeClr val="dk1"/>
                </a:solidFill>
              </a:rPr>
              <a:t> How many times did Peter think we should forgive?</a:t>
            </a:r>
            <a:endParaRPr sz="2800" dirty="0">
              <a:solidFill>
                <a:schemeClr val="dk1"/>
              </a:solidFill>
            </a:endParaRPr>
          </a:p>
          <a:p>
            <a:pPr marL="457200" lvl="0" indent="-406400" rtl="0">
              <a:lnSpc>
                <a:spcPct val="150000"/>
              </a:lnSpc>
              <a:spcBef>
                <a:spcPts val="0"/>
              </a:spcBef>
              <a:spcAft>
                <a:spcPts val="0"/>
              </a:spcAft>
              <a:buClr>
                <a:schemeClr val="dk1"/>
              </a:buClr>
              <a:buSzPts val="2800"/>
              <a:buAutoNum type="arabicPeriod"/>
            </a:pPr>
            <a:r>
              <a:rPr lang="en-US" sz="2800" dirty="0">
                <a:solidFill>
                  <a:schemeClr val="dk1"/>
                </a:solidFill>
              </a:rPr>
              <a:t> What did Jesus mean by “Forgive seventy-seven times”?</a:t>
            </a:r>
          </a:p>
          <a:p>
            <a:pPr marL="457200" lvl="0" indent="-406400" rtl="0">
              <a:lnSpc>
                <a:spcPct val="150000"/>
              </a:lnSpc>
              <a:spcBef>
                <a:spcPts val="0"/>
              </a:spcBef>
              <a:spcAft>
                <a:spcPts val="0"/>
              </a:spcAft>
              <a:buClr>
                <a:schemeClr val="dk1"/>
              </a:buClr>
              <a:buSzPts val="2800"/>
              <a:buAutoNum type="arabicPeriod"/>
            </a:pPr>
            <a:r>
              <a:rPr lang="en-US" sz="2800" dirty="0">
                <a:solidFill>
                  <a:schemeClr val="dk1"/>
                </a:solidFill>
              </a:rPr>
              <a:t> What did the servant do after the king forgave him?</a:t>
            </a:r>
          </a:p>
          <a:p>
            <a:pPr marL="457200" lvl="0" indent="-406400" rtl="0">
              <a:lnSpc>
                <a:spcPct val="150000"/>
              </a:lnSpc>
              <a:spcBef>
                <a:spcPts val="0"/>
              </a:spcBef>
              <a:spcAft>
                <a:spcPts val="0"/>
              </a:spcAft>
              <a:buClr>
                <a:schemeClr val="dk1"/>
              </a:buClr>
              <a:buSzPts val="2800"/>
              <a:buAutoNum type="arabicPeriod"/>
            </a:pPr>
            <a:r>
              <a:rPr lang="en-US" sz="2800" dirty="0">
                <a:solidFill>
                  <a:schemeClr val="dk1"/>
                </a:solidFill>
              </a:rPr>
              <a:t> How do you think God feels when we refuse to forgive?</a:t>
            </a:r>
            <a:endParaRPr sz="2800" dirty="0">
              <a:solidFill>
                <a:schemeClr val="dk1"/>
              </a:solidFill>
            </a:endParaRPr>
          </a:p>
          <a:p>
            <a:pPr marL="457200" lvl="0" indent="-406400" rtl="0">
              <a:lnSpc>
                <a:spcPct val="150000"/>
              </a:lnSpc>
              <a:spcBef>
                <a:spcPts val="0"/>
              </a:spcBef>
              <a:spcAft>
                <a:spcPts val="0"/>
              </a:spcAft>
              <a:buClr>
                <a:schemeClr val="dk1"/>
              </a:buClr>
              <a:buSzPts val="2800"/>
              <a:buAutoNum type="arabicPeriod"/>
            </a:pPr>
            <a:r>
              <a:rPr lang="en-US" sz="2800" dirty="0">
                <a:solidFill>
                  <a:schemeClr val="dk1"/>
                </a:solidFill>
              </a:rPr>
              <a:t> Is there anyone you need to forgive?</a:t>
            </a:r>
          </a:p>
          <a:p>
            <a:pPr marL="457200" lvl="0" indent="-406400" rtl="0">
              <a:lnSpc>
                <a:spcPct val="150000"/>
              </a:lnSpc>
              <a:spcBef>
                <a:spcPts val="0"/>
              </a:spcBef>
              <a:spcAft>
                <a:spcPts val="0"/>
              </a:spcAft>
              <a:buClr>
                <a:schemeClr val="dk1"/>
              </a:buClr>
              <a:buSzPts val="2800"/>
              <a:buAutoNum type="arabicPeriod"/>
            </a:pPr>
            <a:r>
              <a:rPr lang="en-US" sz="2800" dirty="0">
                <a:solidFill>
                  <a:schemeClr val="dk1"/>
                </a:solidFill>
              </a:rPr>
              <a:t> Has God forgiven your sins? How many times?</a:t>
            </a:r>
            <a:endParaRPr sz="2800" dirty="0">
              <a:solidFill>
                <a:schemeClr val="dk1"/>
              </a:solidFill>
            </a:endParaRPr>
          </a:p>
        </p:txBody>
      </p:sp>
      <p:sp>
        <p:nvSpPr>
          <p:cNvPr id="430" name="Google Shape;430;p21"/>
          <p:cNvSpPr txBox="1"/>
          <p:nvPr/>
        </p:nvSpPr>
        <p:spPr>
          <a:xfrm>
            <a:off x="352226" y="232940"/>
            <a:ext cx="6410081" cy="11695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3200" b="1" dirty="0">
                <a:latin typeface="Verdana" panose="020B0604030504040204" pitchFamily="34" charset="0"/>
                <a:ea typeface="Verdana" panose="020B0604030504040204" pitchFamily="34" charset="0"/>
                <a:cs typeface="Verdana" panose="020B0604030504040204" pitchFamily="34" charset="0"/>
              </a:rPr>
              <a:t>The Unforgiving Servant </a:t>
            </a:r>
            <a:r>
              <a:rPr lang="en-US" sz="3200" b="1" dirty="0">
                <a:solidFill>
                  <a:schemeClr val="accent5"/>
                </a:solidFill>
                <a:latin typeface="Verdana" panose="020B0604030504040204" pitchFamily="34" charset="0"/>
                <a:ea typeface="Verdana" panose="020B0604030504040204" pitchFamily="34" charset="0"/>
                <a:cs typeface="Verdana" panose="020B0604030504040204" pitchFamily="34" charset="0"/>
                <a:hlinkClick r:id="rId5">
                  <a:extLst>
                    <a:ext uri="{A12FA001-AC4F-418D-AE19-62706E023703}">
                      <ahyp:hlinkClr xmlns="" xmlns:ahyp="http://schemas.microsoft.com/office/drawing/2018/hyperlinkcolor" val="tx"/>
                    </a:ext>
                  </a:extLst>
                </a:hlinkClick>
              </a:rPr>
              <a:t>MT 18:21-35</a:t>
            </a:r>
            <a:endParaRPr sz="3200" b="1" i="0" u="none" strike="noStrike" cap="none"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endParaRPr>
          </a:p>
        </p:txBody>
      </p:sp>
      <p:sp>
        <p:nvSpPr>
          <p:cNvPr id="2" name="Slide Number Placeholder 1">
            <a:extLst>
              <a:ext uri="{FF2B5EF4-FFF2-40B4-BE49-F238E27FC236}">
                <a16:creationId xmlns:a16="http://schemas.microsoft.com/office/drawing/2014/main" id="{E19BD917-DE8D-5B3E-B0BC-D01255EECE0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39</a:t>
            </a:fld>
            <a:endParaRPr lang="en-US"/>
          </a:p>
        </p:txBody>
      </p:sp>
      <p:pic>
        <p:nvPicPr>
          <p:cNvPr id="4" name="Google Shape;400;p18">
            <a:extLst>
              <a:ext uri="{FF2B5EF4-FFF2-40B4-BE49-F238E27FC236}">
                <a16:creationId xmlns:a16="http://schemas.microsoft.com/office/drawing/2014/main" id="{F902A2CA-FEF8-077D-3751-D21E5452EF9D}"/>
              </a:ext>
            </a:extLst>
          </p:cNvPr>
          <p:cNvPicPr preferRelativeResize="0"/>
          <p:nvPr/>
        </p:nvPicPr>
        <p:blipFill rotWithShape="1">
          <a:blip r:embed="rId6">
            <a:alphaModFix/>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Lst>
          </a:blip>
          <a:srcRect/>
          <a:stretch/>
        </p:blipFill>
        <p:spPr>
          <a:xfrm>
            <a:off x="8178275" y="0"/>
            <a:ext cx="4013725" cy="2645215"/>
          </a:xfrm>
          <a:prstGeom prst="rect">
            <a:avLst/>
          </a:prstGeom>
          <a:noFill/>
          <a:ln>
            <a:noFill/>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28" y="-10742"/>
            <a:ext cx="487363" cy="487363"/>
          </a:xfrm>
          <a:prstGeom prst="rect">
            <a:avLst/>
          </a:prstGeom>
        </p:spPr>
      </p:pic>
    </p:spTree>
    <p:extLst>
      <p:ext uri="{BB962C8B-B14F-4D97-AF65-F5344CB8AC3E}">
        <p14:creationId xmlns:p14="http://schemas.microsoft.com/office/powerpoint/2010/main" val="26329403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28"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663700" y="0"/>
            <a:ext cx="9474200" cy="6858000"/>
          </a:xfrm>
          <a:prstGeom prst="rect">
            <a:avLst/>
          </a:prstGeom>
          <a:noFill/>
          <a:ln>
            <a:noFill/>
          </a:ln>
        </p:spPr>
      </p:pic>
      <p:sp>
        <p:nvSpPr>
          <p:cNvPr id="96" name="Google Shape;96;p3"/>
          <p:cNvSpPr txBox="1">
            <a:spLocks noGrp="1"/>
          </p:cNvSpPr>
          <p:nvPr>
            <p:ph type="title"/>
          </p:nvPr>
        </p:nvSpPr>
        <p:spPr>
          <a:xfrm>
            <a:off x="-568325" y="0"/>
            <a:ext cx="10515600" cy="81597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4400"/>
              <a:buFont typeface="Verdana"/>
              <a:buNone/>
            </a:pPr>
            <a:r>
              <a:rPr lang="en-US" sz="4400" dirty="0">
                <a:latin typeface="Verdana"/>
                <a:ea typeface="Verdana"/>
                <a:cs typeface="Verdana"/>
                <a:sym typeface="Verdana"/>
              </a:rPr>
              <a:t> </a:t>
            </a:r>
            <a:r>
              <a:rPr lang="en-US" sz="3200" b="1" dirty="0">
                <a:latin typeface="Verdana"/>
                <a:ea typeface="Verdana"/>
                <a:cs typeface="Verdana"/>
                <a:sym typeface="Verdana"/>
              </a:rPr>
              <a:t>What do you see?</a:t>
            </a:r>
            <a:endParaRPr sz="200" b="1" dirty="0"/>
          </a:p>
        </p:txBody>
      </p:sp>
      <p:sp>
        <p:nvSpPr>
          <p:cNvPr id="97" name="Google Shape;97;p3"/>
          <p:cNvSpPr txBox="1">
            <a:spLocks noGrp="1"/>
          </p:cNvSpPr>
          <p:nvPr>
            <p:ph type="sldNum" idx="12"/>
          </p:nvPr>
        </p:nvSpPr>
        <p:spPr>
          <a:xfrm>
            <a:off x="8786813"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
        <p:nvSpPr>
          <p:cNvPr id="98" name="Google Shape;98;p3"/>
          <p:cNvSpPr txBox="1">
            <a:spLocks noGrp="1"/>
          </p:cNvSpPr>
          <p:nvPr>
            <p:ph type="ftr" idx="11"/>
          </p:nvPr>
        </p:nvSpPr>
        <p:spPr>
          <a:xfrm>
            <a:off x="92075" y="651510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dirty="0"/>
              <a:t>©2020-2024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675" y="1587"/>
            <a:ext cx="406400" cy="406400"/>
          </a:xfrm>
          <a:prstGeom prst="rect">
            <a:avLst/>
          </a:prstGeom>
        </p:spPr>
      </p:pic>
    </p:spTree>
    <p:extLst>
      <p:ext uri="{BB962C8B-B14F-4D97-AF65-F5344CB8AC3E}">
        <p14:creationId xmlns:p14="http://schemas.microsoft.com/office/powerpoint/2010/main" val="4056664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0"/>
          <p:cNvSpPr/>
          <p:nvPr/>
        </p:nvSpPr>
        <p:spPr>
          <a:xfrm>
            <a:off x="559339" y="1297950"/>
            <a:ext cx="10547400" cy="42621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1</a:t>
            </a:r>
            <a:r>
              <a:rPr lang="en-US" sz="2800" dirty="0">
                <a:solidFill>
                  <a:schemeClr val="dk1"/>
                </a:solidFill>
                <a:latin typeface="Verdana"/>
                <a:ea typeface="Verdana"/>
                <a:cs typeface="Verdana"/>
                <a:sym typeface="Verdana"/>
              </a:rPr>
              <a:t>.</a:t>
            </a:r>
            <a:r>
              <a:rPr lang="en-US" sz="2800" b="0" i="0" u="none" strike="noStrike" cap="none" dirty="0">
                <a:solidFill>
                  <a:schemeClr val="dk1"/>
                </a:solidFill>
                <a:latin typeface="Verdana"/>
                <a:ea typeface="Verdana"/>
                <a:cs typeface="Verdana"/>
                <a:sym typeface="Verdana"/>
              </a:rPr>
              <a:t> </a:t>
            </a:r>
            <a:r>
              <a:rPr lang="en-US" sz="2800" dirty="0">
                <a:solidFill>
                  <a:schemeClr val="dk1"/>
                </a:solidFill>
                <a:latin typeface="Verdana"/>
                <a:ea typeface="Verdana"/>
                <a:cs typeface="Verdana"/>
                <a:sym typeface="Verdana"/>
              </a:rPr>
              <a:t>How</a:t>
            </a:r>
            <a:r>
              <a:rPr lang="en-US" sz="2800" b="0" i="0" u="none" strike="noStrike" cap="none" dirty="0">
                <a:solidFill>
                  <a:schemeClr val="dk1"/>
                </a:solidFill>
                <a:latin typeface="Verdana"/>
                <a:ea typeface="Verdana"/>
                <a:cs typeface="Verdana"/>
                <a:sym typeface="Verdana"/>
              </a:rPr>
              <a:t> did Jesus </a:t>
            </a:r>
            <a:r>
              <a:rPr lang="en-US" sz="2800" dirty="0">
                <a:solidFill>
                  <a:schemeClr val="dk1"/>
                </a:solidFill>
                <a:latin typeface="Verdana"/>
                <a:ea typeface="Verdana"/>
                <a:cs typeface="Verdana"/>
                <a:sym typeface="Verdana"/>
              </a:rPr>
              <a:t>feel</a:t>
            </a:r>
            <a:r>
              <a:rPr lang="en-US" sz="2800" b="0" i="0" u="none" strike="noStrike" cap="none" dirty="0">
                <a:solidFill>
                  <a:schemeClr val="dk1"/>
                </a:solidFill>
                <a:latin typeface="Verdana"/>
                <a:ea typeface="Verdana"/>
                <a:cs typeface="Verdana"/>
                <a:sym typeface="Verdana"/>
              </a:rPr>
              <a:t> towards the crowd?</a:t>
            </a: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2. What did Jesus do for the people?</a:t>
            </a: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800" dirty="0">
                <a:solidFill>
                  <a:schemeClr val="dk1"/>
                </a:solidFill>
                <a:latin typeface="Verdana"/>
                <a:ea typeface="Verdana"/>
                <a:cs typeface="Verdana"/>
                <a:sym typeface="Verdana"/>
              </a:rPr>
              <a:t>3. </a:t>
            </a:r>
            <a:r>
              <a:rPr lang="en-US" sz="2800" b="0" i="0" u="none" strike="noStrike" cap="none" dirty="0">
                <a:solidFill>
                  <a:schemeClr val="dk1"/>
                </a:solidFill>
                <a:latin typeface="Verdana"/>
                <a:ea typeface="Verdana"/>
                <a:cs typeface="Verdana"/>
                <a:sym typeface="Verdana"/>
              </a:rPr>
              <a:t>Why do you think Jesus prayed on the mountain?</a:t>
            </a: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4. What difficulty did the disciples have on the lake?  </a:t>
            </a:r>
            <a:endParaRPr lang="en-US"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5. Why did Peter begin to sink in the water? </a:t>
            </a:r>
            <a:endParaRPr lang="en-US" sz="14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6. How did the disciples respond when Jesus entered the boat? </a:t>
            </a:r>
          </a:p>
          <a:p>
            <a:pPr marL="0" marR="0" lvl="0" indent="0" algn="l" rtl="0">
              <a:lnSpc>
                <a:spcPct val="150000"/>
              </a:lnSpc>
              <a:spcBef>
                <a:spcPts val="0"/>
              </a:spcBef>
              <a:spcAft>
                <a:spcPts val="0"/>
              </a:spcAft>
              <a:buClr>
                <a:srgbClr val="000000"/>
              </a:buClr>
              <a:buSzPts val="1100"/>
              <a:buFont typeface="Arial"/>
              <a:buNone/>
            </a:pPr>
            <a:r>
              <a:rPr lang="en-US" sz="2800" dirty="0">
                <a:solidFill>
                  <a:schemeClr val="dk1"/>
                </a:solidFill>
                <a:latin typeface="Verdana"/>
                <a:ea typeface="Verdana"/>
                <a:cs typeface="Verdana"/>
                <a:sym typeface="Verdana"/>
              </a:rPr>
              <a:t>7. What do you do when you feel afraid?</a:t>
            </a:r>
          </a:p>
          <a:p>
            <a:pPr marL="0" marR="0" lvl="0" indent="0" algn="l" rtl="0">
              <a:spcBef>
                <a:spcPts val="0"/>
              </a:spcBef>
              <a:spcAft>
                <a:spcPts val="0"/>
              </a:spcAft>
              <a:buClr>
                <a:srgbClr val="000000"/>
              </a:buClr>
              <a:buSzPts val="1100"/>
              <a:buFont typeface="Arial"/>
              <a:buNone/>
            </a:pPr>
            <a:endParaRPr sz="280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
            </a:r>
            <a:br>
              <a:rPr lang="en-US" sz="2800" b="0" i="0" u="none" strike="noStrike" cap="none" dirty="0">
                <a:solidFill>
                  <a:schemeClr val="dk1"/>
                </a:solidFill>
                <a:latin typeface="Verdana"/>
                <a:ea typeface="Verdana"/>
                <a:cs typeface="Verdana"/>
                <a:sym typeface="Verdana"/>
              </a:rPr>
            </a:br>
            <a:endParaRPr sz="2800" b="0" i="0" u="none" strike="noStrike" cap="none" dirty="0">
              <a:solidFill>
                <a:schemeClr val="dk1"/>
              </a:solidFill>
              <a:latin typeface="Verdana"/>
              <a:ea typeface="Verdana"/>
              <a:cs typeface="Verdana"/>
              <a:sym typeface="Verdana"/>
            </a:endParaRPr>
          </a:p>
        </p:txBody>
      </p:sp>
      <p:sp>
        <p:nvSpPr>
          <p:cNvPr id="547" name="Google Shape;547;p20"/>
          <p:cNvSpPr txBox="1">
            <a:spLocks noGrp="1"/>
          </p:cNvSpPr>
          <p:nvPr>
            <p:ph type="ftr" idx="11"/>
          </p:nvPr>
        </p:nvSpPr>
        <p:spPr>
          <a:xfrm>
            <a:off x="0" y="6324963"/>
            <a:ext cx="36387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©2020-2024 Light of the World Learning</a:t>
            </a:r>
            <a:endParaRPr/>
          </a:p>
        </p:txBody>
      </p:sp>
      <p:sp>
        <p:nvSpPr>
          <p:cNvPr id="549" name="Google Shape;549;p20"/>
          <p:cNvSpPr txBox="1">
            <a:spLocks noGrp="1"/>
          </p:cNvSpPr>
          <p:nvPr>
            <p:ph type="sldNum" idx="12"/>
          </p:nvPr>
        </p:nvSpPr>
        <p:spPr>
          <a:xfrm>
            <a:off x="9209589" y="632498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40</a:t>
            </a:fld>
            <a:endParaRPr/>
          </a:p>
        </p:txBody>
      </p:sp>
      <p:sp>
        <p:nvSpPr>
          <p:cNvPr id="548" name="Google Shape;548;p20"/>
          <p:cNvSpPr txBox="1"/>
          <p:nvPr/>
        </p:nvSpPr>
        <p:spPr>
          <a:xfrm>
            <a:off x="559338" y="42530"/>
            <a:ext cx="6947247" cy="769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dirty="0">
                <a:latin typeface="Verdana" panose="020B0604030504040204" pitchFamily="34" charset="0"/>
                <a:ea typeface="Verdana" panose="020B0604030504040204" pitchFamily="34" charset="0"/>
                <a:cs typeface="Verdana" panose="020B0604030504040204" pitchFamily="34" charset="0"/>
              </a:rPr>
              <a:t>Jesus Feeds 5,000 and Walks on Water </a:t>
            </a:r>
            <a:r>
              <a:rPr lang="en-US" sz="3200" b="1" dirty="0">
                <a:latin typeface="Verdana" panose="020B0604030504040204" pitchFamily="34" charset="0"/>
                <a:ea typeface="Verdana" panose="020B0604030504040204" pitchFamily="34" charset="0"/>
                <a:cs typeface="Verdana" panose="020B0604030504040204" pitchFamily="34" charset="0"/>
                <a:hlinkClick r:id="rId5"/>
              </a:rPr>
              <a:t>MT 14:13-33</a:t>
            </a:r>
            <a:endParaRPr sz="3200" b="1"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endParaRPr>
          </a:p>
        </p:txBody>
      </p:sp>
      <p:pic>
        <p:nvPicPr>
          <p:cNvPr id="3" name="Google Shape;516;p22">
            <a:extLst>
              <a:ext uri="{FF2B5EF4-FFF2-40B4-BE49-F238E27FC236}">
                <a16:creationId xmlns:a16="http://schemas.microsoft.com/office/drawing/2014/main" id="{D0A95FE6-FE5D-4CBD-3C87-48845A779032}"/>
              </a:ext>
            </a:extLst>
          </p:cNvPr>
          <p:cNvPicPr preferRelativeResize="0"/>
          <p:nvPr/>
        </p:nvPicPr>
        <p:blipFill rotWithShape="1">
          <a:blip r:embed="rId6">
            <a:alphaModFix/>
            <a:extLst>
              <a:ext uri="{BEBA8EAE-BF5A-486C-A8C5-ECC9F3942E4B}">
                <a14:imgProps xmlns:a14="http://schemas.microsoft.com/office/drawing/2010/main">
                  <a14:imgLayer r:embed="rId7">
                    <a14:imgEffect>
                      <a14:sharpenSoften amount="50000"/>
                    </a14:imgEffect>
                    <a14:imgEffect>
                      <a14:brightnessContrast bright="40000"/>
                    </a14:imgEffect>
                  </a14:imgLayer>
                </a14:imgProps>
              </a:ext>
            </a:extLst>
          </a:blip>
          <a:srcRect/>
          <a:stretch/>
        </p:blipFill>
        <p:spPr>
          <a:xfrm>
            <a:off x="8757684" y="-21502"/>
            <a:ext cx="3434316" cy="1999157"/>
          </a:xfrm>
          <a:prstGeom prst="rect">
            <a:avLst/>
          </a:prstGeom>
          <a:noFill/>
          <a:ln>
            <a:solidFill>
              <a:schemeClr val="accent6">
                <a:lumMod val="75000"/>
              </a:schemeClr>
            </a:solid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975" y="0"/>
            <a:ext cx="487363" cy="487363"/>
          </a:xfrm>
          <a:prstGeom prst="rect">
            <a:avLst/>
          </a:prstGeom>
        </p:spPr>
      </p:pic>
    </p:spTree>
    <p:extLst>
      <p:ext uri="{BB962C8B-B14F-4D97-AF65-F5344CB8AC3E}">
        <p14:creationId xmlns:p14="http://schemas.microsoft.com/office/powerpoint/2010/main" val="1066939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7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1f02ca42b53_0_0"/>
          <p:cNvSpPr txBox="1">
            <a:spLocks noGrp="1"/>
          </p:cNvSpPr>
          <p:nvPr>
            <p:ph type="sldNum" sz="quarter"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
        <p:nvSpPr>
          <p:cNvPr id="311" name="Google Shape;311;g1f02ca42b53_0_0"/>
          <p:cNvSpPr txBox="1"/>
          <p:nvPr/>
        </p:nvSpPr>
        <p:spPr>
          <a:xfrm>
            <a:off x="385200" y="467690"/>
            <a:ext cx="10968600" cy="60939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solidFill>
                  <a:schemeClr val="dk1"/>
                </a:solidFill>
                <a:latin typeface="Verdana"/>
                <a:ea typeface="Verdana"/>
                <a:cs typeface="Verdana"/>
                <a:sym typeface="Verdana"/>
              </a:rPr>
              <a:t>Listen and answer the questions.</a:t>
            </a:r>
            <a:endParaRPr sz="3200" b="1" dirty="0">
              <a:solidFill>
                <a:schemeClr val="dk1"/>
              </a:solidFill>
              <a:latin typeface="Verdana"/>
              <a:ea typeface="Verdana"/>
              <a:cs typeface="Verdana"/>
              <a:sym typeface="Verdana"/>
            </a:endParaRPr>
          </a:p>
          <a:p>
            <a:pPr marL="0" lvl="0" indent="0" algn="l" rtl="0">
              <a:spcBef>
                <a:spcPts val="0"/>
              </a:spcBef>
              <a:spcAft>
                <a:spcPts val="0"/>
              </a:spcAft>
              <a:buNone/>
            </a:pPr>
            <a:endParaRPr sz="1600" b="1" dirty="0">
              <a:solidFill>
                <a:schemeClr val="dk1"/>
              </a:solidFill>
              <a:latin typeface="Verdana"/>
              <a:ea typeface="Verdana"/>
              <a:cs typeface="Verdana"/>
              <a:sym typeface="Verdana"/>
            </a:endParaRPr>
          </a:p>
          <a:p>
            <a:pPr marL="514350" indent="-514350">
              <a:buFont typeface="+mj-lt"/>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What should you say first when making an			 appointment over the phone?</a:t>
            </a:r>
            <a:br>
              <a:rPr lang="en-US" sz="2800" dirty="0">
                <a:latin typeface="Verdana" panose="020B0604030504040204" pitchFamily="34" charset="0"/>
                <a:ea typeface="Verdana" panose="020B0604030504040204" pitchFamily="34" charset="0"/>
                <a:cs typeface="Verdana" panose="020B0604030504040204" pitchFamily="34" charset="0"/>
              </a:rPr>
            </a:br>
            <a:endParaRPr lang="en-US" sz="2800" dirty="0">
              <a:latin typeface="Verdana" panose="020B0604030504040204" pitchFamily="34" charset="0"/>
              <a:ea typeface="Verdana" panose="020B0604030504040204" pitchFamily="34" charset="0"/>
              <a:cs typeface="Verdana" panose="020B0604030504040204" pitchFamily="34" charset="0"/>
            </a:endParaRPr>
          </a:p>
          <a:p>
            <a:pPr marL="514350" indent="-514350">
              <a:buFont typeface="+mj-lt"/>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Why should you explain why you are calling?</a:t>
            </a:r>
          </a:p>
          <a:p>
            <a:pPr marL="514350" indent="-514350">
              <a:buFont typeface="+mj-lt"/>
              <a:buAutoNum type="arabicPeriod"/>
            </a:pPr>
            <a:endParaRPr lang="en-US" sz="2800" dirty="0">
              <a:latin typeface="Verdana" panose="020B0604030504040204" pitchFamily="34" charset="0"/>
              <a:ea typeface="Verdana" panose="020B0604030504040204" pitchFamily="34" charset="0"/>
              <a:cs typeface="Verdana" panose="020B0604030504040204" pitchFamily="34" charset="0"/>
            </a:endParaRPr>
          </a:p>
          <a:p>
            <a:pPr marL="514350" indent="-514350">
              <a:buFont typeface="+mj-lt"/>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What kind of information might you need to give?</a:t>
            </a:r>
          </a:p>
          <a:p>
            <a:pPr marL="514350" indent="-514350">
              <a:buFont typeface="+mj-lt"/>
              <a:buAutoNum type="arabicPeriod"/>
            </a:pPr>
            <a:endParaRPr lang="en-US" sz="2800" dirty="0">
              <a:latin typeface="Verdana" panose="020B0604030504040204" pitchFamily="34" charset="0"/>
              <a:ea typeface="Verdana" panose="020B0604030504040204" pitchFamily="34" charset="0"/>
              <a:cs typeface="Verdana" panose="020B0604030504040204" pitchFamily="34" charset="0"/>
            </a:endParaRPr>
          </a:p>
          <a:p>
            <a:pPr marL="514350" indent="-514350">
              <a:buFont typeface="+mj-lt"/>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What should you do if you don’t understand something?</a:t>
            </a:r>
            <a:br>
              <a:rPr lang="en-US" sz="2800" dirty="0">
                <a:latin typeface="Verdana" panose="020B0604030504040204" pitchFamily="34" charset="0"/>
                <a:ea typeface="Verdana" panose="020B0604030504040204" pitchFamily="34" charset="0"/>
                <a:cs typeface="Verdana" panose="020B0604030504040204" pitchFamily="34" charset="0"/>
              </a:rPr>
            </a:br>
            <a:endParaRPr lang="en-US" sz="2800" dirty="0">
              <a:latin typeface="Verdana" panose="020B0604030504040204" pitchFamily="34" charset="0"/>
              <a:ea typeface="Verdana" panose="020B0604030504040204" pitchFamily="34" charset="0"/>
              <a:cs typeface="Verdana" panose="020B0604030504040204" pitchFamily="34" charset="0"/>
            </a:endParaRPr>
          </a:p>
          <a:p>
            <a:pPr marL="514350" indent="-514350">
              <a:buFont typeface="+mj-lt"/>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What should you do with the date and time of your appointment?</a:t>
            </a:r>
            <a:br>
              <a:rPr lang="en-US" sz="2800" dirty="0">
                <a:latin typeface="Verdana" panose="020B0604030504040204" pitchFamily="34" charset="0"/>
                <a:ea typeface="Verdana" panose="020B0604030504040204" pitchFamily="34" charset="0"/>
                <a:cs typeface="Verdana" panose="020B0604030504040204" pitchFamily="34" charset="0"/>
              </a:rPr>
            </a:br>
            <a:endParaRPr sz="2800" dirty="0">
              <a:latin typeface="Verdana"/>
              <a:ea typeface="Verdana"/>
              <a:cs typeface="Verdana"/>
              <a:sym typeface="Verdana"/>
            </a:endParaRPr>
          </a:p>
        </p:txBody>
      </p:sp>
      <p:sp>
        <p:nvSpPr>
          <p:cNvPr id="3" name="Footer Placeholder 2">
            <a:extLst>
              <a:ext uri="{FF2B5EF4-FFF2-40B4-BE49-F238E27FC236}">
                <a16:creationId xmlns:a16="http://schemas.microsoft.com/office/drawing/2014/main" id="{1CDDA1B4-2747-026A-EF7B-759CB8477184}"/>
              </a:ext>
            </a:extLst>
          </p:cNvPr>
          <p:cNvSpPr>
            <a:spLocks noGrp="1"/>
          </p:cNvSpPr>
          <p:nvPr>
            <p:ph type="ftr" sz="quarter" idx="11"/>
          </p:nvPr>
        </p:nvSpPr>
        <p:spPr>
          <a:xfrm>
            <a:off x="-163530" y="6379074"/>
            <a:ext cx="4114800" cy="365125"/>
          </a:xfrm>
        </p:spPr>
        <p:txBody>
          <a:bodyPr/>
          <a:lstStyle/>
          <a:p>
            <a:r>
              <a:rPr lang="en-US" dirty="0"/>
              <a:t>©2020-2024 Light of the World Learning</a:t>
            </a:r>
          </a:p>
        </p:txBody>
      </p:sp>
      <p:pic>
        <p:nvPicPr>
          <p:cNvPr id="4" name="Picture 3">
            <a:extLst>
              <a:ext uri="{FF2B5EF4-FFF2-40B4-BE49-F238E27FC236}">
                <a16:creationId xmlns:a16="http://schemas.microsoft.com/office/drawing/2014/main" id="{004BA1D8-CDA9-CDD3-C94B-0000CCEF2A5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244099" y="31797"/>
            <a:ext cx="2947901" cy="2490686"/>
          </a:xfrm>
          <a:prstGeom prst="rect">
            <a:avLst/>
          </a:prstGeom>
          <a:ln>
            <a:solidFill>
              <a:schemeClr val="accent1"/>
            </a:solidFill>
          </a:ln>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19673"/>
            <a:ext cx="487363" cy="487363"/>
          </a:xfrm>
          <a:prstGeom prst="rect">
            <a:avLst/>
          </a:prstGeom>
        </p:spPr>
      </p:pic>
    </p:spTree>
    <p:extLst>
      <p:ext uri="{BB962C8B-B14F-4D97-AF65-F5344CB8AC3E}">
        <p14:creationId xmlns:p14="http://schemas.microsoft.com/office/powerpoint/2010/main" val="2779166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86"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2" name="Picture 1">
            <a:extLst>
              <a:ext uri="{FF2B5EF4-FFF2-40B4-BE49-F238E27FC236}">
                <a16:creationId xmlns:a16="http://schemas.microsoft.com/office/drawing/2014/main" id="{8F11B10D-A534-2109-0C68-51A3CCFCCFF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5890" y="1022658"/>
            <a:ext cx="2871215" cy="4872273"/>
          </a:xfrm>
          <a:prstGeom prst="rect">
            <a:avLst/>
          </a:prstGeom>
          <a:ln>
            <a:solidFill>
              <a:schemeClr val="accent6">
                <a:lumMod val="75000"/>
              </a:schemeClr>
            </a:solidFill>
          </a:ln>
        </p:spPr>
      </p:pic>
      <p:sp>
        <p:nvSpPr>
          <p:cNvPr id="353" name="Google Shape;353;p29"/>
          <p:cNvSpPr/>
          <p:nvPr/>
        </p:nvSpPr>
        <p:spPr>
          <a:xfrm>
            <a:off x="0" y="628500"/>
            <a:ext cx="5767821" cy="65248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Verdana"/>
                <a:ea typeface="Verdana"/>
                <a:cs typeface="Verdana"/>
                <a:sym typeface="Verdana"/>
              </a:rPr>
              <a:t/>
            </a:r>
            <a:br>
              <a:rPr lang="en-US" sz="3200" b="0" i="0" u="none" strike="noStrike" cap="none">
                <a:solidFill>
                  <a:srgbClr val="000000"/>
                </a:solidFill>
                <a:latin typeface="Verdana"/>
                <a:ea typeface="Verdana"/>
                <a:cs typeface="Verdana"/>
                <a:sym typeface="Verdana"/>
              </a:rPr>
            </a:br>
            <a:endParaRPr sz="1800" b="0" i="0" u="none" strike="noStrike" cap="none">
              <a:solidFill>
                <a:schemeClr val="dk1"/>
              </a:solidFill>
              <a:latin typeface="Verdana"/>
              <a:ea typeface="Verdana"/>
              <a:cs typeface="Verdana"/>
              <a:sym typeface="Verdana"/>
            </a:endParaRPr>
          </a:p>
        </p:txBody>
      </p:sp>
      <p:sp>
        <p:nvSpPr>
          <p:cNvPr id="355" name="Google Shape;355;p29"/>
          <p:cNvSpPr txBox="1">
            <a:spLocks noGrp="1"/>
          </p:cNvSpPr>
          <p:nvPr>
            <p:ph type="ftr" sz="quarter" idx="11"/>
          </p:nvPr>
        </p:nvSpPr>
        <p:spPr>
          <a:xfrm>
            <a:off x="-178702" y="636952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©2020-2024 Light of the World Learning</a:t>
            </a:r>
            <a:endParaRPr dirty="0"/>
          </a:p>
        </p:txBody>
      </p:sp>
      <p:sp>
        <p:nvSpPr>
          <p:cNvPr id="356" name="Google Shape;356;p29"/>
          <p:cNvSpPr txBox="1">
            <a:spLocks noGrp="1"/>
          </p:cNvSpPr>
          <p:nvPr>
            <p:ph type="sldNum" sz="quarter" idx="12"/>
          </p:nvPr>
        </p:nvSpPr>
        <p:spPr>
          <a:xfrm>
            <a:off x="8610600" y="636952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42</a:t>
            </a:fld>
            <a:endParaRPr/>
          </a:p>
        </p:txBody>
      </p:sp>
      <p:sp>
        <p:nvSpPr>
          <p:cNvPr id="357" name="Google Shape;357;p29"/>
          <p:cNvSpPr txBox="1"/>
          <p:nvPr/>
        </p:nvSpPr>
        <p:spPr>
          <a:xfrm>
            <a:off x="634182" y="22107"/>
            <a:ext cx="10719618" cy="76944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dirty="0">
                <a:solidFill>
                  <a:schemeClr val="dk1"/>
                </a:solidFill>
                <a:latin typeface="Verdana"/>
                <a:ea typeface="Verdana"/>
                <a:cs typeface="Verdana"/>
                <a:sym typeface="Verdana"/>
              </a:rPr>
              <a:t>Game – Talk for 90 seconds!</a:t>
            </a:r>
            <a:endParaRPr sz="3200" b="1" i="0" u="none" strike="noStrike" cap="none" dirty="0">
              <a:solidFill>
                <a:schemeClr val="dk1"/>
              </a:solidFill>
              <a:latin typeface="Verdana"/>
              <a:ea typeface="Verdana"/>
              <a:cs typeface="Verdana"/>
              <a:sym typeface="Verdana"/>
            </a:endParaRPr>
          </a:p>
        </p:txBody>
      </p:sp>
      <p:sp>
        <p:nvSpPr>
          <p:cNvPr id="358" name="Google Shape;358;p29"/>
          <p:cNvSpPr txBox="1"/>
          <p:nvPr/>
        </p:nvSpPr>
        <p:spPr>
          <a:xfrm>
            <a:off x="3391382" y="5741043"/>
            <a:ext cx="17616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360" name="Google Shape;360;p29"/>
          <p:cNvSpPr/>
          <p:nvPr/>
        </p:nvSpPr>
        <p:spPr>
          <a:xfrm>
            <a:off x="3936098" y="986262"/>
            <a:ext cx="7333212" cy="5383258"/>
          </a:xfrm>
          <a:prstGeom prst="wedgeRectCallout">
            <a:avLst>
              <a:gd name="adj1" fmla="val -74915"/>
              <a:gd name="adj2" fmla="val -34944"/>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Verdana" panose="020B0604030504040204" pitchFamily="34" charset="0"/>
                <a:ea typeface="Verdana" panose="020B0604030504040204" pitchFamily="34" charset="0"/>
                <a:cs typeface="Verdana" panose="020B0604030504040204" pitchFamily="34" charset="0"/>
              </a:rPr>
              <a:t>I’d like to talk about food safety. There are some easy things you can do to make sure your food is safe to eat. </a:t>
            </a:r>
          </a:p>
          <a:p>
            <a:pPr marL="0" marR="0" lvl="0" indent="0" algn="l" rtl="0">
              <a:lnSpc>
                <a:spcPct val="100000"/>
              </a:lnSpc>
              <a:spcBef>
                <a:spcPts val="0"/>
              </a:spcBef>
              <a:spcAft>
                <a:spcPts val="0"/>
              </a:spcAft>
              <a:buClr>
                <a:srgbClr val="000000"/>
              </a:buClr>
              <a:buSzPts val="2400"/>
              <a:buFont typeface="Arial"/>
              <a:buNone/>
            </a:pPr>
            <a:endParaRPr lang="en-US" sz="2400" dirty="0">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00000"/>
              </a:lnSpc>
              <a:spcBef>
                <a:spcPts val="0"/>
              </a:spcBef>
              <a:spcAft>
                <a:spcPts val="0"/>
              </a:spcAft>
              <a:buClr>
                <a:srgbClr val="000000"/>
              </a:buClr>
              <a:buSzPts val="2400"/>
              <a:buFont typeface="Arial"/>
              <a:buNone/>
            </a:pPr>
            <a:r>
              <a:rPr lang="en-US" sz="2400" dirty="0">
                <a:latin typeface="Verdana" panose="020B0604030504040204" pitchFamily="34" charset="0"/>
                <a:ea typeface="Verdana" panose="020B0604030504040204" pitchFamily="34" charset="0"/>
                <a:cs typeface="Verdana" panose="020B0604030504040204" pitchFamily="34" charset="0"/>
              </a:rPr>
              <a:t>Always wash your hands with soap and water before touching food. Clean fruits and vegetables before eating them. Cook meat, chicken, and fish until they are hot and not pink inside. </a:t>
            </a:r>
          </a:p>
          <a:p>
            <a:pPr marL="0" marR="0" lvl="0" indent="0" algn="l" rtl="0">
              <a:lnSpc>
                <a:spcPct val="100000"/>
              </a:lnSpc>
              <a:spcBef>
                <a:spcPts val="0"/>
              </a:spcBef>
              <a:spcAft>
                <a:spcPts val="0"/>
              </a:spcAft>
              <a:buClr>
                <a:srgbClr val="000000"/>
              </a:buClr>
              <a:buSzPts val="2400"/>
              <a:buFont typeface="Arial"/>
              <a:buNone/>
            </a:pPr>
            <a:endParaRPr lang="en-US" sz="2400" dirty="0">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00000"/>
              </a:lnSpc>
              <a:spcBef>
                <a:spcPts val="0"/>
              </a:spcBef>
              <a:spcAft>
                <a:spcPts val="0"/>
              </a:spcAft>
              <a:buClr>
                <a:srgbClr val="000000"/>
              </a:buClr>
              <a:buSzPts val="2400"/>
              <a:buFont typeface="Arial"/>
              <a:buNone/>
            </a:pPr>
            <a:r>
              <a:rPr lang="en-US" sz="2400" dirty="0">
                <a:latin typeface="Verdana" panose="020B0604030504040204" pitchFamily="34" charset="0"/>
                <a:ea typeface="Verdana" panose="020B0604030504040204" pitchFamily="34" charset="0"/>
                <a:cs typeface="Verdana" panose="020B0604030504040204" pitchFamily="34" charset="0"/>
              </a:rPr>
              <a:t>Don’t eat food that smells bad or is rotten. Use clean plates, knives, and cutting boards when preparing food. Following these tips will help keep you and your family healthy.</a:t>
            </a:r>
            <a:endParaRPr sz="14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410" y="0"/>
            <a:ext cx="487363" cy="487363"/>
          </a:xfrm>
          <a:prstGeom prst="rect">
            <a:avLst/>
          </a:prstGeom>
        </p:spPr>
      </p:pic>
    </p:spTree>
    <p:extLst>
      <p:ext uri="{BB962C8B-B14F-4D97-AF65-F5344CB8AC3E}">
        <p14:creationId xmlns:p14="http://schemas.microsoft.com/office/powerpoint/2010/main" val="5416050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46"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7025" y="1604749"/>
            <a:ext cx="11884104" cy="5261440"/>
          </a:xfrm>
          <a:prstGeom prst="rect">
            <a:avLst/>
          </a:prstGeom>
        </p:spPr>
        <p:txBody>
          <a:bodyPr wrap="square">
            <a:spAutoFit/>
          </a:bodyPr>
          <a:lstStyle/>
          <a:p>
            <a:pPr fontAlgn="base"/>
            <a:endParaRPr lang="en-US" sz="2799" dirty="0">
              <a:latin typeface="Verdana" panose="020B0604030504040204" pitchFamily="34" charset="0"/>
              <a:ea typeface="Verdana" panose="020B0604030504040204" pitchFamily="34" charset="0"/>
              <a:cs typeface="Verdana" panose="020B0604030504040204" pitchFamily="34" charset="0"/>
            </a:endParaRPr>
          </a:p>
          <a:p>
            <a:pPr fontAlgn="base"/>
            <a:r>
              <a:rPr lang="en-US" sz="2799" dirty="0">
                <a:latin typeface="Verdana" panose="020B0604030504040204" pitchFamily="34" charset="0"/>
                <a:ea typeface="Verdana" panose="020B0604030504040204" pitchFamily="34" charset="0"/>
                <a:cs typeface="Verdana" panose="020B0604030504040204" pitchFamily="34" charset="0"/>
              </a:rPr>
              <a:t>Take the listening, speaking and writing quiz with your</a:t>
            </a:r>
          </a:p>
          <a:p>
            <a:pPr fontAlgn="base"/>
            <a:r>
              <a:rPr lang="en-US" sz="2799" dirty="0">
                <a:latin typeface="Verdana" panose="020B0604030504040204" pitchFamily="34" charset="0"/>
                <a:ea typeface="Verdana" panose="020B0604030504040204" pitchFamily="34" charset="0"/>
                <a:cs typeface="Verdana" panose="020B0604030504040204" pitchFamily="34" charset="0"/>
              </a:rPr>
              <a:t>teacher.</a:t>
            </a:r>
          </a:p>
          <a:p>
            <a:pPr fontAlgn="base"/>
            <a:endParaRPr lang="en-US" sz="2799"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fontAlgn="base"/>
            <a:r>
              <a:rPr lang="en-US" sz="2799" dirty="0">
                <a:latin typeface="Verdana" panose="020B0604030504040204" pitchFamily="34" charset="0"/>
                <a:ea typeface="Verdana" panose="020B0604030504040204" pitchFamily="34" charset="0"/>
                <a:cs typeface="Verdana" panose="020B0604030504040204" pitchFamily="34" charset="0"/>
              </a:rPr>
              <a:t>Listen to the 5 speaking questions and say your answers.</a:t>
            </a:r>
          </a:p>
          <a:p>
            <a:pPr fontAlgn="base"/>
            <a:endParaRPr lang="en-US" sz="2799" dirty="0">
              <a:latin typeface="Verdana" panose="020B0604030504040204" pitchFamily="34" charset="0"/>
              <a:ea typeface="Verdana" panose="020B0604030504040204" pitchFamily="34" charset="0"/>
              <a:cs typeface="Verdana" panose="020B0604030504040204" pitchFamily="34" charset="0"/>
            </a:endParaRPr>
          </a:p>
          <a:p>
            <a:pPr fontAlgn="base"/>
            <a:r>
              <a:rPr lang="en-US" sz="2799" dirty="0">
                <a:latin typeface="Verdana" panose="020B0604030504040204" pitchFamily="34" charset="0"/>
                <a:ea typeface="Verdana" panose="020B0604030504040204" pitchFamily="34" charset="0"/>
                <a:cs typeface="Verdana" panose="020B0604030504040204" pitchFamily="34" charset="0"/>
              </a:rPr>
              <a:t>Then look at the theme picture and write </a:t>
            </a:r>
            <a:r>
              <a:rPr lang="en-US" sz="2799" b="1" dirty="0">
                <a:latin typeface="Verdana" panose="020B0604030504040204" pitchFamily="34" charset="0"/>
                <a:ea typeface="Verdana" panose="020B0604030504040204" pitchFamily="34" charset="0"/>
                <a:cs typeface="Verdana" panose="020B0604030504040204" pitchFamily="34" charset="0"/>
              </a:rPr>
              <a:t>5</a:t>
            </a:r>
            <a:r>
              <a:rPr lang="en-US" sz="2799" dirty="0">
                <a:latin typeface="Verdana" panose="020B0604030504040204" pitchFamily="34" charset="0"/>
                <a:ea typeface="Verdana" panose="020B0604030504040204" pitchFamily="34" charset="0"/>
                <a:cs typeface="Verdana" panose="020B0604030504040204" pitchFamily="34" charset="0"/>
              </a:rPr>
              <a:t> sentences about it. Each sentence must have at least </a:t>
            </a:r>
            <a:r>
              <a:rPr lang="en-US" sz="2799" b="1" dirty="0">
                <a:latin typeface="Verdana" panose="020B0604030504040204" pitchFamily="34" charset="0"/>
                <a:ea typeface="Verdana" panose="020B0604030504040204" pitchFamily="34" charset="0"/>
                <a:cs typeface="Verdana" panose="020B0604030504040204" pitchFamily="34" charset="0"/>
              </a:rPr>
              <a:t>6</a:t>
            </a:r>
            <a:r>
              <a:rPr lang="en-US" sz="2799" dirty="0">
                <a:latin typeface="Verdana" panose="020B0604030504040204" pitchFamily="34" charset="0"/>
                <a:ea typeface="Verdana" panose="020B0604030504040204" pitchFamily="34" charset="0"/>
                <a:cs typeface="Verdana" panose="020B0604030504040204" pitchFamily="34" charset="0"/>
              </a:rPr>
              <a:t> words.</a:t>
            </a:r>
          </a:p>
          <a:p>
            <a:pPr fontAlgn="base"/>
            <a:endParaRPr lang="en-US" sz="2799" dirty="0">
              <a:latin typeface="Verdana" panose="020B0604030504040204" pitchFamily="34" charset="0"/>
              <a:ea typeface="Verdana" panose="020B0604030504040204" pitchFamily="34" charset="0"/>
              <a:cs typeface="Verdana" panose="020B0604030504040204" pitchFamily="34" charset="0"/>
            </a:endParaRPr>
          </a:p>
          <a:p>
            <a:pPr fontAlgn="base"/>
            <a:endParaRPr lang="en-US" sz="2799" dirty="0">
              <a:latin typeface="Verdana" panose="020B0604030504040204" pitchFamily="34" charset="0"/>
              <a:ea typeface="Verdana" panose="020B0604030504040204" pitchFamily="34" charset="0"/>
              <a:cs typeface="Verdana" panose="020B0604030504040204" pitchFamily="34" charset="0"/>
            </a:endParaRPr>
          </a:p>
          <a:p>
            <a:pPr fontAlgn="base"/>
            <a:endParaRPr lang="en-US" sz="2799" dirty="0">
              <a:latin typeface="Verdana" panose="020B0604030504040204" pitchFamily="34" charset="0"/>
              <a:ea typeface="Verdana" panose="020B0604030504040204" pitchFamily="34" charset="0"/>
              <a:cs typeface="Verdana" panose="020B0604030504040204" pitchFamily="34" charset="0"/>
            </a:endParaRPr>
          </a:p>
          <a:p>
            <a:pPr fontAlgn="base"/>
            <a:endParaRPr lang="en-US" sz="2799"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2657506" y="247942"/>
            <a:ext cx="5520522" cy="584775"/>
          </a:xfrm>
          <a:prstGeom prst="rect">
            <a:avLst/>
          </a:prstGeom>
          <a:noFill/>
        </p:spPr>
        <p:txBody>
          <a:bodyPr wrap="square" rtlCol="0">
            <a:spAutoFit/>
          </a:bodyPr>
          <a:lstStyle/>
          <a:p>
            <a:pPr algn="ctr"/>
            <a:r>
              <a:rPr lang="en-US" sz="3200" b="1" dirty="0">
                <a:latin typeface="Verdana" panose="020B0604030504040204" pitchFamily="34" charset="0"/>
                <a:ea typeface="Verdana" panose="020B0604030504040204" pitchFamily="34" charset="0"/>
                <a:cs typeface="Verdana" panose="020B0604030504040204" pitchFamily="34" charset="0"/>
              </a:rPr>
              <a:t>First Review Quiz</a:t>
            </a:r>
          </a:p>
        </p:txBody>
      </p:sp>
      <p:sp>
        <p:nvSpPr>
          <p:cNvPr id="4" name="Footer Placeholder 3"/>
          <p:cNvSpPr>
            <a:spLocks noGrp="1"/>
          </p:cNvSpPr>
          <p:nvPr>
            <p:ph type="ftr" sz="quarter" idx="11"/>
          </p:nvPr>
        </p:nvSpPr>
        <p:spPr>
          <a:xfrm>
            <a:off x="-311219" y="6356446"/>
            <a:ext cx="4113728" cy="365030"/>
          </a:xfrm>
        </p:spPr>
        <p:txBody>
          <a:bodyPr/>
          <a:lstStyle/>
          <a:p>
            <a:r>
              <a:rPr lang="en-US"/>
              <a:t>©2020-2024 Light of the World Learning</a:t>
            </a:r>
            <a:endParaRPr lang="en-US" dirty="0"/>
          </a:p>
        </p:txBody>
      </p:sp>
      <p:sp>
        <p:nvSpPr>
          <p:cNvPr id="5" name="Slide Number Placeholder 4"/>
          <p:cNvSpPr>
            <a:spLocks noGrp="1"/>
          </p:cNvSpPr>
          <p:nvPr>
            <p:ph type="sldNum" sz="quarter" idx="12"/>
          </p:nvPr>
        </p:nvSpPr>
        <p:spPr/>
        <p:txBody>
          <a:bodyPr/>
          <a:lstStyle/>
          <a:p>
            <a:fld id="{5E4BD53B-799D-45BA-86E6-EF67B311383C}" type="slidenum">
              <a:rPr lang="en-US" smtClean="0"/>
              <a:t>43</a:t>
            </a:fld>
            <a:endParaRPr lang="en-US" dirty="0"/>
          </a:p>
        </p:txBody>
      </p:sp>
      <p:pic>
        <p:nvPicPr>
          <p:cNvPr id="7" name="Picture 6">
            <a:extLst>
              <a:ext uri="{FF2B5EF4-FFF2-40B4-BE49-F238E27FC236}">
                <a16:creationId xmlns:a16="http://schemas.microsoft.com/office/drawing/2014/main" id="{4E8AE6C1-ABFE-C07C-A0A9-56AA11B43FC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471510" y="145199"/>
            <a:ext cx="3673997" cy="1497726"/>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406400" cy="406400"/>
          </a:xfrm>
          <a:prstGeom prst="rect">
            <a:avLst/>
          </a:prstGeom>
        </p:spPr>
      </p:pic>
    </p:spTree>
    <p:extLst>
      <p:ext uri="{BB962C8B-B14F-4D97-AF65-F5344CB8AC3E}">
        <p14:creationId xmlns:p14="http://schemas.microsoft.com/office/powerpoint/2010/main" val="3211158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0"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9223" y="1007710"/>
            <a:ext cx="11052213" cy="5262723"/>
          </a:xfrm>
          <a:prstGeom prst="rect">
            <a:avLst/>
          </a:prstGeom>
        </p:spPr>
        <p:txBody>
          <a:bodyPr wrap="square">
            <a:spAutoFit/>
          </a:bodyPr>
          <a:lstStyle/>
          <a:p>
            <a:r>
              <a:rPr lang="en-US" sz="2800" dirty="0">
                <a:solidFill>
                  <a:srgbClr val="000000"/>
                </a:solidFill>
                <a:latin typeface="Verdana" panose="020B0604030504040204" pitchFamily="34" charset="0"/>
                <a:ea typeface="Verdana" panose="020B0604030504040204" pitchFamily="34" charset="0"/>
                <a:cs typeface="Verdana" panose="020B0604030504040204" pitchFamily="34" charset="0"/>
              </a:rPr>
              <a:t>1. Read or listen to </a:t>
            </a:r>
            <a:r>
              <a:rPr lang="en-US" sz="280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hlinkClick r:id="rId5"/>
              </a:rPr>
              <a:t>Mark 5:1-34</a:t>
            </a:r>
            <a:r>
              <a:rPr lang="en-US" sz="280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in your language.</a:t>
            </a:r>
          </a:p>
          <a:p>
            <a:r>
              <a:rPr lang="en-US" sz="2800" dirty="0">
                <a:latin typeface="Verdana" panose="020B0604030504040204" pitchFamily="34" charset="0"/>
                <a:ea typeface="Verdana" panose="020B0604030504040204" pitchFamily="34" charset="0"/>
                <a:cs typeface="Verdana" panose="020B0604030504040204" pitchFamily="34" charset="0"/>
              </a:rPr>
              <a:t/>
            </a:r>
            <a:br>
              <a:rPr lang="en-US" sz="2800" dirty="0">
                <a:latin typeface="Verdana" panose="020B0604030504040204" pitchFamily="34" charset="0"/>
                <a:ea typeface="Verdana" panose="020B0604030504040204" pitchFamily="34" charset="0"/>
                <a:cs typeface="Verdana" panose="020B0604030504040204" pitchFamily="34" charset="0"/>
              </a:rPr>
            </a:br>
            <a:endParaRPr lang="en-US" sz="28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514350" indent="-514350" fontAlgn="base">
              <a:buFont typeface="+mj-lt"/>
              <a:buAutoNum type="arabicPeriod" startAt="2"/>
            </a:pPr>
            <a:r>
              <a:rPr lang="en-US" sz="2800" dirty="0">
                <a:solidFill>
                  <a:srgbClr val="000000"/>
                </a:solidFill>
                <a:latin typeface="Verdana" panose="020B0604030504040204" pitchFamily="34" charset="0"/>
                <a:ea typeface="Verdana" panose="020B0604030504040204" pitchFamily="34" charset="0"/>
                <a:cs typeface="Verdana" panose="020B0604030504040204" pitchFamily="34" charset="0"/>
              </a:rPr>
              <a:t>Take the second review </a:t>
            </a:r>
            <a:r>
              <a:rPr lang="en-US" sz="2800" dirty="0">
                <a:latin typeface="Verdana" panose="020B0604030504040204" pitchFamily="34" charset="0"/>
                <a:ea typeface="Verdana" panose="020B0604030504040204" pitchFamily="34" charset="0"/>
                <a:cs typeface="Verdana" panose="020B0604030504040204" pitchFamily="34" charset="0"/>
              </a:rPr>
              <a:t>quiz at this link:			 </a:t>
            </a:r>
            <a:r>
              <a:rPr lang="en-US" sz="2800" dirty="0">
                <a:latin typeface="Verdana" panose="020B0604030504040204" pitchFamily="34" charset="0"/>
                <a:ea typeface="Verdana" panose="020B0604030504040204" pitchFamily="34" charset="0"/>
                <a:cs typeface="Verdana" panose="020B0604030504040204" pitchFamily="34" charset="0"/>
                <a:hlinkClick r:id="rId6"/>
              </a:rPr>
              <a:t>https://bit.ly/QuizA2-35</a:t>
            </a:r>
            <a:r>
              <a:rPr lang="en-US" sz="2800" dirty="0">
                <a:latin typeface="Verdana" panose="020B0604030504040204" pitchFamily="34" charset="0"/>
                <a:ea typeface="Verdana" panose="020B0604030504040204" pitchFamily="34" charset="0"/>
                <a:cs typeface="Verdana" panose="020B0604030504040204" pitchFamily="34" charset="0"/>
              </a:rPr>
              <a:t> or QR code. Write your score here ___</a:t>
            </a:r>
          </a:p>
          <a:p>
            <a:pPr fontAlgn="base"/>
            <a:endParaRPr lang="en-US" sz="2800" dirty="0">
              <a:latin typeface="Verdana" panose="020B0604030504040204" pitchFamily="34" charset="0"/>
              <a:ea typeface="Verdana" panose="020B0604030504040204" pitchFamily="34" charset="0"/>
              <a:cs typeface="Verdana" panose="020B0604030504040204" pitchFamily="34" charset="0"/>
            </a:endParaRPr>
          </a:p>
          <a:p>
            <a:pPr fontAlgn="base"/>
            <a:endParaRPr lang="en-US" sz="2800" dirty="0">
              <a:latin typeface="Verdana" panose="020B0604030504040204" pitchFamily="34" charset="0"/>
              <a:ea typeface="Verdana" panose="020B0604030504040204" pitchFamily="34" charset="0"/>
              <a:cs typeface="Verdana" panose="020B0604030504040204" pitchFamily="34" charset="0"/>
            </a:endParaRPr>
          </a:p>
          <a:p>
            <a:pPr fontAlgn="base"/>
            <a:r>
              <a:rPr lang="en-US" sz="2800" dirty="0">
                <a:latin typeface="Verdana" panose="020B0604030504040204" pitchFamily="34" charset="0"/>
                <a:ea typeface="Verdana" panose="020B0604030504040204" pitchFamily="34" charset="0"/>
                <a:cs typeface="Verdana" panose="020B0604030504040204" pitchFamily="34" charset="0"/>
              </a:rPr>
              <a:t>If you are not happy with your score, practice more. Then take the quiz again, and write your new score here ___</a:t>
            </a:r>
          </a:p>
          <a:p>
            <a:pPr fontAlgn="base"/>
            <a:endParaRPr lang="en-US" sz="2799" dirty="0">
              <a:latin typeface="Verdana" panose="020B0604030504040204" pitchFamily="34" charset="0"/>
              <a:ea typeface="Verdana" panose="020B0604030504040204" pitchFamily="34" charset="0"/>
              <a:cs typeface="Verdana" panose="020B0604030504040204" pitchFamily="34" charset="0"/>
            </a:endParaRPr>
          </a:p>
          <a:p>
            <a:pPr fontAlgn="base"/>
            <a:endParaRPr lang="en-US" sz="2799"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3335739" y="137490"/>
            <a:ext cx="5520522" cy="584775"/>
          </a:xfrm>
          <a:prstGeom prst="rect">
            <a:avLst/>
          </a:prstGeom>
          <a:noFill/>
        </p:spPr>
        <p:txBody>
          <a:bodyPr wrap="square" rtlCol="0">
            <a:spAutoFit/>
          </a:bodyPr>
          <a:lstStyle/>
          <a:p>
            <a:r>
              <a:rPr lang="en-US" sz="3200" b="1" dirty="0">
                <a:latin typeface="Verdana" panose="020B0604030504040204" pitchFamily="34" charset="0"/>
                <a:cs typeface="Verdana" panose="020B0604030504040204" pitchFamily="34" charset="0"/>
              </a:rPr>
              <a:t>1 &amp; 2 Homework</a:t>
            </a:r>
            <a:r>
              <a:rPr lang="en-US" sz="3200" b="1" dirty="0">
                <a:latin typeface="Verdana" panose="020B0604030504040204" pitchFamily="34" charset="0"/>
              </a:rPr>
              <a:t> </a:t>
            </a:r>
          </a:p>
        </p:txBody>
      </p:sp>
      <p:sp>
        <p:nvSpPr>
          <p:cNvPr id="4" name="Footer Placeholder 3"/>
          <p:cNvSpPr>
            <a:spLocks noGrp="1"/>
          </p:cNvSpPr>
          <p:nvPr>
            <p:ph type="ftr" sz="quarter" idx="11"/>
          </p:nvPr>
        </p:nvSpPr>
        <p:spPr>
          <a:xfrm>
            <a:off x="-324471" y="6456096"/>
            <a:ext cx="4113728" cy="365030"/>
          </a:xfrm>
        </p:spPr>
        <p:txBody>
          <a:bodyPr/>
          <a:lstStyle/>
          <a:p>
            <a:r>
              <a:rPr lang="en-US"/>
              <a:t>©2020-2024 Light of the World Learning</a:t>
            </a:r>
            <a:endParaRPr lang="en-US" dirty="0"/>
          </a:p>
        </p:txBody>
      </p:sp>
      <p:sp>
        <p:nvSpPr>
          <p:cNvPr id="5" name="Slide Number Placeholder 4"/>
          <p:cNvSpPr>
            <a:spLocks noGrp="1"/>
          </p:cNvSpPr>
          <p:nvPr>
            <p:ph type="sldNum" sz="quarter" idx="12"/>
          </p:nvPr>
        </p:nvSpPr>
        <p:spPr/>
        <p:txBody>
          <a:bodyPr/>
          <a:lstStyle/>
          <a:p>
            <a:fld id="{5E4BD53B-799D-45BA-86E6-EF67B311383C}" type="slidenum">
              <a:rPr lang="en-US" smtClean="0"/>
              <a:t>44</a:t>
            </a:fld>
            <a:endParaRPr lang="en-US" dirty="0"/>
          </a:p>
        </p:txBody>
      </p:sp>
      <p:pic>
        <p:nvPicPr>
          <p:cNvPr id="6" name="Picture 5">
            <a:extLst>
              <a:ext uri="{FF2B5EF4-FFF2-40B4-BE49-F238E27FC236}">
                <a16:creationId xmlns:a16="http://schemas.microsoft.com/office/drawing/2014/main" id="{5554E729-7914-F6F6-9102-80F9E89DFA4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083800" y="21947"/>
            <a:ext cx="2108200" cy="2108200"/>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1860" y="21947"/>
            <a:ext cx="487363" cy="487363"/>
          </a:xfrm>
          <a:prstGeom prst="rect">
            <a:avLst/>
          </a:prstGeom>
        </p:spPr>
      </p:pic>
    </p:spTree>
    <p:extLst>
      <p:ext uri="{BB962C8B-B14F-4D97-AF65-F5344CB8AC3E}">
        <p14:creationId xmlns:p14="http://schemas.microsoft.com/office/powerpoint/2010/main" val="37455155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41" fill="hold"/>
                                        <p:tgtEl>
                                          <p:spTgt spid="7"/>
                                        </p:tgtEl>
                                      </p:cBhvr>
                                    </p:cmd>
                                  </p:childTnLst>
                                </p:cTn>
                              </p:par>
                            </p:childTnLst>
                          </p:cTn>
                        </p:par>
                      </p:childTnLst>
                    </p:cTn>
                  </p:par>
                </p:childTnLst>
              </p:cTn>
              <p:nextCondLst>
                <p:cond evt="onClick" delay="0">
                  <p:tgtEl>
                    <p:spTgt spid="7"/>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471"/>
        <p:cNvGrpSpPr/>
        <p:nvPr/>
      </p:nvGrpSpPr>
      <p:grpSpPr>
        <a:xfrm>
          <a:off x="0" y="0"/>
          <a:ext cx="0" cy="0"/>
          <a:chOff x="0" y="0"/>
          <a:chExt cx="0" cy="0"/>
        </a:xfrm>
      </p:grpSpPr>
      <p:sp>
        <p:nvSpPr>
          <p:cNvPr id="472" name="Google Shape;472;p44"/>
          <p:cNvSpPr/>
          <p:nvPr/>
        </p:nvSpPr>
        <p:spPr>
          <a:xfrm>
            <a:off x="1819266" y="1325571"/>
            <a:ext cx="11080058" cy="5030017"/>
          </a:xfrm>
          <a:prstGeom prst="rect">
            <a:avLst/>
          </a:prstGeom>
          <a:noFill/>
          <a:ln>
            <a:noFill/>
          </a:ln>
        </p:spPr>
        <p:txBody>
          <a:bodyPr spcFirstLastPara="1" wrap="square" lIns="91401" tIns="45688" rIns="91401" bIns="45688" anchor="t" anchorCtr="0">
            <a:noAutofit/>
          </a:bodyPr>
          <a:lstStyle/>
          <a:p>
            <a:pPr marL="342900" lvl="0" indent="-342900">
              <a:lnSpc>
                <a:spcPct val="150000"/>
              </a:lnSpc>
              <a:buClr>
                <a:srgbClr val="000000"/>
              </a:buClr>
              <a:buSzPts val="2800"/>
              <a:buFont typeface="Wingdings" pitchFamily="2" charset="2"/>
              <a:buChar char="q"/>
            </a:pPr>
            <a:r>
              <a:rPr lang="en-US" sz="2400" dirty="0">
                <a:solidFill>
                  <a:srgbClr val="000000"/>
                </a:solidFill>
                <a:latin typeface="Verdana"/>
                <a:ea typeface="Verdana"/>
                <a:cs typeface="Verdana"/>
                <a:sym typeface="Verdana"/>
              </a:rPr>
              <a:t>I can understand </a:t>
            </a:r>
            <a:r>
              <a:rPr lang="en-US" sz="2400" dirty="0">
                <a:latin typeface="Verdana"/>
                <a:ea typeface="Verdana"/>
                <a:cs typeface="Verdana"/>
                <a:sym typeface="Verdana"/>
              </a:rPr>
              <a:t>how </a:t>
            </a:r>
            <a:r>
              <a:rPr lang="en-US" sz="2400" dirty="0">
                <a:solidFill>
                  <a:srgbClr val="000000"/>
                </a:solidFill>
                <a:latin typeface="Verdana"/>
                <a:ea typeface="Verdana"/>
                <a:cs typeface="Verdana"/>
                <a:sym typeface="Verdana"/>
              </a:rPr>
              <a:t>Jesus was tempted.</a:t>
            </a:r>
            <a:endParaRPr lang="en-US" sz="240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342900" indent="-342900">
              <a:lnSpc>
                <a:spcPct val="150000"/>
              </a:lnSpc>
              <a:buClr>
                <a:srgbClr val="000000"/>
              </a:buClr>
              <a:buSzPts val="2800"/>
              <a:buFont typeface="Wingdings" pitchFamily="2" charset="2"/>
              <a:buChar char="q"/>
            </a:pPr>
            <a:r>
              <a:rPr lang="en-US" sz="2400" dirty="0">
                <a:solidFill>
                  <a:schemeClr val="dk1"/>
                </a:solidFill>
                <a:latin typeface="Verdana"/>
                <a:ea typeface="Verdana"/>
                <a:cs typeface="Verdana"/>
                <a:sym typeface="Verdana"/>
              </a:rPr>
              <a:t>I can understand how Jesus started his ministry.</a:t>
            </a:r>
            <a:endParaRPr lang="en-GB" sz="2400" dirty="0">
              <a:latin typeface="Verdana"/>
              <a:ea typeface="Verdana"/>
              <a:cs typeface="Verdana"/>
              <a:sym typeface="Verdana"/>
            </a:endParaRPr>
          </a:p>
          <a:p>
            <a:pPr marL="342900" indent="-342900">
              <a:lnSpc>
                <a:spcPct val="150000"/>
              </a:lnSpc>
              <a:buClr>
                <a:srgbClr val="000000"/>
              </a:buClr>
              <a:buSzPts val="2800"/>
              <a:buFont typeface="Wingdings" pitchFamily="2" charset="2"/>
              <a:buChar char="q"/>
            </a:pPr>
            <a:r>
              <a:rPr lang="en-US" sz="2400" dirty="0">
                <a:solidFill>
                  <a:schemeClr val="dk1"/>
                </a:solidFill>
                <a:latin typeface="Verdana"/>
                <a:ea typeface="Verdana"/>
                <a:cs typeface="Verdana"/>
                <a:sym typeface="Verdana"/>
              </a:rPr>
              <a:t>I can make, cancel, and reschedule appointments.</a:t>
            </a:r>
          </a:p>
          <a:p>
            <a:pPr marL="342900" indent="-342900">
              <a:lnSpc>
                <a:spcPct val="150000"/>
              </a:lnSpc>
              <a:buClr>
                <a:srgbClr val="000000"/>
              </a:buClr>
              <a:buSzPts val="2800"/>
              <a:buFont typeface="Wingdings" pitchFamily="2" charset="2"/>
              <a:buChar char="q"/>
            </a:pPr>
            <a:r>
              <a:rPr lang="en-US" sz="2400" dirty="0">
                <a:solidFill>
                  <a:schemeClr val="dk1"/>
                </a:solidFill>
                <a:latin typeface="Verdana"/>
                <a:ea typeface="Verdana"/>
                <a:cs typeface="Verdana"/>
                <a:sym typeface="Verdana"/>
              </a:rPr>
              <a:t>I can talk about safety.</a:t>
            </a:r>
          </a:p>
          <a:p>
            <a:pPr marL="342900" lvl="0" indent="-342900">
              <a:lnSpc>
                <a:spcPct val="150000"/>
              </a:lnSpc>
              <a:buClr>
                <a:srgbClr val="000000"/>
              </a:buClr>
              <a:buSzPts val="2800"/>
              <a:buFont typeface="Wingdings" pitchFamily="2" charset="2"/>
              <a:buChar char="q"/>
            </a:pPr>
            <a:r>
              <a:rPr lang="en-US" sz="2400" dirty="0">
                <a:solidFill>
                  <a:schemeClr val="dk1"/>
                </a:solidFill>
                <a:latin typeface="Verdana"/>
                <a:ea typeface="Verdana"/>
                <a:cs typeface="Verdana"/>
                <a:sym typeface="Verdana"/>
              </a:rPr>
              <a:t>I understand that we forgive others because God forgives us.</a:t>
            </a:r>
          </a:p>
          <a:p>
            <a:pPr marL="342900" lvl="0" indent="-342900">
              <a:lnSpc>
                <a:spcPct val="150000"/>
              </a:lnSpc>
              <a:buClr>
                <a:srgbClr val="000000"/>
              </a:buClr>
              <a:buSzPts val="2800"/>
              <a:buFont typeface="Wingdings" pitchFamily="2" charset="2"/>
              <a:buChar char="q"/>
            </a:pPr>
            <a:r>
              <a:rPr lang="en-US" sz="2400" dirty="0">
                <a:solidFill>
                  <a:schemeClr val="dk1"/>
                </a:solidFill>
                <a:latin typeface="Verdana"/>
                <a:ea typeface="Verdana"/>
                <a:cs typeface="Verdana"/>
                <a:sym typeface="Verdana"/>
              </a:rPr>
              <a:t>I can talk about religion and faith. </a:t>
            </a:r>
          </a:p>
          <a:p>
            <a:pPr marL="514196" indent="-514196">
              <a:lnSpc>
                <a:spcPct val="150000"/>
              </a:lnSpc>
              <a:buClr>
                <a:srgbClr val="000000"/>
              </a:buClr>
              <a:buSzPts val="2800"/>
              <a:buFont typeface="Wingdings" pitchFamily="2" charset="2"/>
              <a:buChar char="q"/>
            </a:pPr>
            <a:endParaRPr lang="en-US" sz="2800" dirty="0">
              <a:solidFill>
                <a:schemeClr val="dk1"/>
              </a:solidFill>
              <a:latin typeface="Verdana"/>
              <a:ea typeface="Verdana"/>
              <a:cs typeface="Verdana"/>
              <a:sym typeface="Verdana"/>
            </a:endParaRPr>
          </a:p>
        </p:txBody>
      </p:sp>
      <p:sp>
        <p:nvSpPr>
          <p:cNvPr id="473" name="Google Shape;473;p44"/>
          <p:cNvSpPr txBox="1"/>
          <p:nvPr/>
        </p:nvSpPr>
        <p:spPr>
          <a:xfrm>
            <a:off x="1919965" y="137382"/>
            <a:ext cx="8352069" cy="769241"/>
          </a:xfrm>
          <a:prstGeom prst="rect">
            <a:avLst/>
          </a:prstGeom>
          <a:noFill/>
          <a:ln>
            <a:noFill/>
          </a:ln>
        </p:spPr>
        <p:txBody>
          <a:bodyPr spcFirstLastPara="1" wrap="square" lIns="91401" tIns="45688" rIns="91401" bIns="45688" anchor="t" anchorCtr="0">
            <a:noAutofit/>
          </a:bodyPr>
          <a:lstStyle/>
          <a:p>
            <a:pPr lvl="0"/>
            <a:r>
              <a:rPr lang="en-US" sz="3200" b="1" dirty="0">
                <a:latin typeface="Verdana" panose="020B0604030504040204" pitchFamily="34" charset="0"/>
                <a:ea typeface="Verdana" panose="020B0604030504040204" pitchFamily="34" charset="0"/>
                <a:cs typeface="Verdana" panose="020B0604030504040204" pitchFamily="34" charset="0"/>
                <a:sym typeface="Verdana"/>
              </a:rPr>
              <a:t>Now I Can</a:t>
            </a:r>
            <a:r>
              <a:rPr lang="en-US" sz="4399" dirty="0">
                <a:latin typeface="Verdana"/>
                <a:ea typeface="Verdana"/>
                <a:cs typeface="Verdana"/>
                <a:sym typeface="Verdana"/>
              </a:rPr>
              <a:t>… </a:t>
            </a:r>
            <a:endParaRPr sz="1799" dirty="0">
              <a:latin typeface="Verdana"/>
              <a:ea typeface="Verdana"/>
              <a:cs typeface="Verdana"/>
              <a:sym typeface="Verdana"/>
            </a:endParaRPr>
          </a:p>
        </p:txBody>
      </p:sp>
      <p:sp>
        <p:nvSpPr>
          <p:cNvPr id="474" name="Google Shape;474;p44"/>
          <p:cNvSpPr txBox="1">
            <a:spLocks noGrp="1"/>
          </p:cNvSpPr>
          <p:nvPr>
            <p:ph type="ftr" idx="11"/>
          </p:nvPr>
        </p:nvSpPr>
        <p:spPr>
          <a:xfrm>
            <a:off x="1588" y="6355588"/>
            <a:ext cx="4113728" cy="365030"/>
          </a:xfrm>
          <a:prstGeom prst="rect">
            <a:avLst/>
          </a:prstGeom>
          <a:noFill/>
          <a:ln>
            <a:noFill/>
          </a:ln>
        </p:spPr>
        <p:txBody>
          <a:bodyPr spcFirstLastPara="1" vert="horz" wrap="square" lIns="91401" tIns="45688" rIns="91401" bIns="45688" rtlCol="0" anchor="ctr" anchorCtr="0">
            <a:noAutofit/>
          </a:bodyPr>
          <a:lstStyle/>
          <a:p>
            <a:r>
              <a:rPr lang="en-US" dirty="0"/>
              <a:t>©2020-2024 Light of the World Learning</a:t>
            </a:r>
            <a:endParaRPr dirty="0"/>
          </a:p>
        </p:txBody>
      </p:sp>
      <p:sp>
        <p:nvSpPr>
          <p:cNvPr id="475" name="Google Shape;475;p44"/>
          <p:cNvSpPr txBox="1">
            <a:spLocks noGrp="1"/>
          </p:cNvSpPr>
          <p:nvPr>
            <p:ph type="sldNum" idx="12"/>
          </p:nvPr>
        </p:nvSpPr>
        <p:spPr>
          <a:xfrm>
            <a:off x="8609945" y="6355588"/>
            <a:ext cx="2742486" cy="365030"/>
          </a:xfrm>
          <a:prstGeom prst="rect">
            <a:avLst/>
          </a:prstGeom>
          <a:noFill/>
          <a:ln>
            <a:noFill/>
          </a:ln>
        </p:spPr>
        <p:txBody>
          <a:bodyPr spcFirstLastPara="1" vert="horz" wrap="square" lIns="91401" tIns="45688" rIns="91401" bIns="45688" rtlCol="0" anchor="ctr" anchorCtr="0">
            <a:noAutofit/>
          </a:bodyPr>
          <a:lstStyle/>
          <a:p>
            <a:fld id="{00000000-1234-1234-1234-123412341234}" type="slidenum">
              <a:rPr lang="en-US"/>
              <a:pPr/>
              <a:t>45</a:t>
            </a:fld>
            <a:endParaRPr/>
          </a:p>
        </p:txBody>
      </p:sp>
      <p:sp>
        <p:nvSpPr>
          <p:cNvPr id="2" name="Google Shape;473;p44">
            <a:extLst>
              <a:ext uri="{FF2B5EF4-FFF2-40B4-BE49-F238E27FC236}">
                <a16:creationId xmlns:a16="http://schemas.microsoft.com/office/drawing/2014/main" id="{F93EC322-3762-527F-C198-8B8C55D8E70D}"/>
              </a:ext>
            </a:extLst>
          </p:cNvPr>
          <p:cNvSpPr txBox="1"/>
          <p:nvPr/>
        </p:nvSpPr>
        <p:spPr>
          <a:xfrm>
            <a:off x="1919964" y="4969358"/>
            <a:ext cx="8352069" cy="769241"/>
          </a:xfrm>
          <a:prstGeom prst="rect">
            <a:avLst/>
          </a:prstGeom>
          <a:noFill/>
          <a:ln>
            <a:noFill/>
          </a:ln>
        </p:spPr>
        <p:txBody>
          <a:bodyPr spcFirstLastPara="1" wrap="square" lIns="91401" tIns="45688" rIns="91401" bIns="45688" anchor="t" anchorCtr="0">
            <a:noAutofit/>
          </a:bodyPr>
          <a:lstStyle/>
          <a:p>
            <a:pPr lvl="0"/>
            <a:r>
              <a:rPr lang="en-US" sz="3200" b="1" dirty="0">
                <a:latin typeface="Verdana" panose="020B0604030504040204" pitchFamily="34" charset="0"/>
                <a:ea typeface="Verdana" panose="020B0604030504040204" pitchFamily="34" charset="0"/>
                <a:cs typeface="Verdana" panose="020B0604030504040204" pitchFamily="34" charset="0"/>
                <a:sym typeface="Verdana"/>
              </a:rPr>
              <a:t>Closing Prayer</a:t>
            </a:r>
          </a:p>
          <a:p>
            <a:pPr lvl="0"/>
            <a:r>
              <a:rPr lang="en-US" sz="1799" dirty="0">
                <a:solidFill>
                  <a:schemeClr val="accent5"/>
                </a:solidFill>
                <a:latin typeface="Verdana"/>
                <a:ea typeface="Verdana"/>
                <a:cs typeface="Verdana"/>
                <a:sym typeface="Verdana"/>
              </a:rPr>
              <a:t>________________________________________________________________________________________________________________________________________________________________________</a:t>
            </a:r>
            <a:endParaRPr sz="1799" dirty="0">
              <a:solidFill>
                <a:schemeClr val="accent5"/>
              </a:solidFill>
              <a:latin typeface="Verdana"/>
              <a:ea typeface="Verdana"/>
              <a:cs typeface="Verdana"/>
              <a:sym typeface="Verdana"/>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158" y="0"/>
            <a:ext cx="487363" cy="487363"/>
          </a:xfrm>
          <a:prstGeom prst="rect">
            <a:avLst/>
          </a:prstGeom>
        </p:spPr>
      </p:pic>
    </p:spTree>
    <p:extLst>
      <p:ext uri="{BB962C8B-B14F-4D97-AF65-F5344CB8AC3E}">
        <p14:creationId xmlns:p14="http://schemas.microsoft.com/office/powerpoint/2010/main" val="17905781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71"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8"/>
          <p:cNvSpPr/>
          <p:nvPr/>
        </p:nvSpPr>
        <p:spPr>
          <a:xfrm>
            <a:off x="1123950" y="1595438"/>
            <a:ext cx="9944100" cy="403066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Verdana"/>
                <a:sym typeface="Verdana"/>
              </a:rPr>
              <a:t>Thank you for using our materials. If these lessons are a blessing to you, please give or volunteer to help others learn English through the Bible.</a:t>
            </a:r>
            <a:endParaRPr kumimoji="0" sz="180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a:p>
            <a:pPr marL="50800" marR="0" lvl="0" indent="0" algn="l" defTabSz="914400" rtl="0" eaLnBrk="1" fontAlgn="auto" latinLnBrk="0" hangingPunct="1">
              <a:lnSpc>
                <a:spcPct val="150000"/>
              </a:lnSpc>
              <a:spcBef>
                <a:spcPts val="0"/>
              </a:spcBef>
              <a:spcAft>
                <a:spcPts val="0"/>
              </a:spcAft>
              <a:buClr>
                <a:srgbClr val="000000"/>
              </a:buClr>
              <a:buSzPts val="2800"/>
              <a:buFontTx/>
              <a:buNone/>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Verdana"/>
                <a:sym typeface="Verdana"/>
              </a:rPr>
              <a:t>For more information, visit </a:t>
            </a:r>
            <a:r>
              <a:rPr kumimoji="0" lang="en-US" sz="2400" b="0" i="0" u="none" strike="noStrike" kern="0" cap="none" spc="0" normalizeH="0" baseline="0" noProof="0" dirty="0">
                <a:ln>
                  <a:noFill/>
                </a:ln>
                <a:solidFill>
                  <a:srgbClr val="00B3E8"/>
                </a:solidFill>
                <a:effectLst/>
                <a:uLnTx/>
                <a:uFillTx/>
                <a:latin typeface="Verdana"/>
                <a:ea typeface="Verdana"/>
                <a:cs typeface="Verdana"/>
                <a:sym typeface="Arial"/>
                <a:hlinkClick r:id="rId3">
                  <a:extLst>
                    <a:ext uri="{A12FA001-AC4F-418D-AE19-62706E023703}">
                      <ahyp:hlinkClr xmlns="" xmlns:ahyp="http://schemas.microsoft.com/office/drawing/2018/hyperlinkcolor" val="tx"/>
                    </a:ext>
                  </a:extLst>
                </a:hlinkClick>
              </a:rPr>
              <a:t>LightOfTheWorldLearning.org</a:t>
            </a:r>
            <a:endParaRPr kumimoji="0" lang="en-US" sz="2400" b="0" i="0" u="none" strike="noStrike" kern="0" cap="none" spc="0" normalizeH="0" baseline="0" noProof="0" dirty="0">
              <a:ln>
                <a:noFill/>
              </a:ln>
              <a:solidFill>
                <a:srgbClr val="00B3E8"/>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p:txBody>
      </p:sp>
      <p:sp>
        <p:nvSpPr>
          <p:cNvPr id="501" name="Google Shape;501;p38"/>
          <p:cNvSpPr txBox="1"/>
          <p:nvPr/>
        </p:nvSpPr>
        <p:spPr>
          <a:xfrm>
            <a:off x="681038" y="481013"/>
            <a:ext cx="10829925" cy="76835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3200" b="1" i="0" u="none" strike="noStrike" kern="1200" cap="none" spc="0" normalizeH="0" baseline="0" noProof="0" dirty="0">
                <a:ln>
                  <a:noFill/>
                </a:ln>
                <a:solidFill>
                  <a:srgbClr val="000000"/>
                </a:solidFill>
                <a:effectLst/>
                <a:uLnTx/>
                <a:uFillTx/>
                <a:latin typeface="Verdana"/>
                <a:ea typeface="Verdana"/>
                <a:cs typeface="Verdana"/>
                <a:sym typeface="Verdana"/>
              </a:rPr>
              <a:t>Help us share the Light of the World!</a:t>
            </a:r>
            <a:endParaRPr kumimoji="0" sz="3200" b="1" i="0" u="none" strike="noStrike" kern="1200" cap="none" spc="0" normalizeH="0" baseline="0" noProof="0" dirty="0">
              <a:ln>
                <a:noFill/>
              </a:ln>
              <a:solidFill>
                <a:srgbClr val="000000"/>
              </a:solidFill>
              <a:effectLst/>
              <a:uLnTx/>
              <a:uFillTx/>
              <a:latin typeface="Verdana"/>
              <a:ea typeface="Verdana"/>
              <a:cs typeface="Verdana"/>
              <a:sym typeface="Verdana"/>
            </a:endParaRPr>
          </a:p>
        </p:txBody>
      </p:sp>
      <p:sp>
        <p:nvSpPr>
          <p:cNvPr id="502" name="Google Shape;50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u="none" strike="noStrike" kern="1200" cap="none" spc="0" normalizeH="0" baseline="0" noProof="0">
                <a:ln>
                  <a:noFill/>
                </a:ln>
                <a:solidFill>
                  <a:prstClr val="black"/>
                </a:solidFill>
                <a:effectLst/>
                <a:uLnTx/>
                <a:uFillTx/>
                <a:latin typeface="Verdana" panose="020B0604030504040204" pitchFamily="34" charset="0"/>
                <a:ea typeface="+mn-ea"/>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46</a:t>
            </a:fld>
            <a:endParaRPr kumimoji="0" sz="1800" u="none" strike="noStrike" kern="1200" cap="none" spc="0" normalizeH="0" baseline="0" noProof="0" dirty="0">
              <a:ln>
                <a:noFill/>
              </a:ln>
              <a:solidFill>
                <a:prstClr val="black"/>
              </a:solidFill>
              <a:effectLst/>
              <a:uLnTx/>
              <a:uFillTx/>
              <a:latin typeface="Verdana" panose="020B0604030504040204" pitchFamily="34" charset="0"/>
              <a:ea typeface="+mn-ea"/>
              <a:sym typeface="Arial"/>
            </a:endParaRPr>
          </a:p>
        </p:txBody>
      </p:sp>
      <p:sp>
        <p:nvSpPr>
          <p:cNvPr id="504" name="Google Shape;504;p38"/>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US" sz="1200" u="none" strike="noStrike" kern="1200" cap="none" spc="0" normalizeH="0" baseline="0" noProof="0" dirty="0">
                <a:ln>
                  <a:noFill/>
                </a:ln>
                <a:solidFill>
                  <a:prstClr val="black">
                    <a:tint val="75000"/>
                  </a:prstClr>
                </a:solidFill>
                <a:effectLst/>
                <a:uLnTx/>
                <a:uFillTx/>
                <a:latin typeface="Verdana" panose="020B0604030504040204" pitchFamily="34" charset="0"/>
                <a:ea typeface="+mn-ea"/>
                <a:sym typeface="Arial"/>
              </a:rPr>
              <a:t>©2020-2024 Light of the World Learning</a:t>
            </a:r>
            <a:endParaRPr kumimoji="0" sz="1200" u="none" strike="noStrike" kern="1200" cap="none" spc="0" normalizeH="0" baseline="0" noProof="0" dirty="0">
              <a:ln>
                <a:noFill/>
              </a:ln>
              <a:solidFill>
                <a:prstClr val="black">
                  <a:tint val="75000"/>
                </a:prstClr>
              </a:solidFill>
              <a:effectLst/>
              <a:uLnTx/>
              <a:uFillTx/>
              <a:latin typeface="Verdana" panose="020B0604030504040204" pitchFamily="34" charset="0"/>
              <a:ea typeface="+mn-ea"/>
              <a:sym typeface="Arial"/>
            </a:endParaRPr>
          </a:p>
        </p:txBody>
      </p:sp>
      <p:pic>
        <p:nvPicPr>
          <p:cNvPr id="1030" name="Picture 6">
            <a:extLst>
              <a:ext uri="{FF2B5EF4-FFF2-40B4-BE49-F238E27FC236}">
                <a16:creationId xmlns:a16="http://schemas.microsoft.com/office/drawing/2014/main" id="{16AA8297-1651-4FC7-74EE-B1E4525A048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01215" y="4086678"/>
            <a:ext cx="2634797" cy="2634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2840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471"/>
        <p:cNvGrpSpPr/>
        <p:nvPr/>
      </p:nvGrpSpPr>
      <p:grpSpPr>
        <a:xfrm>
          <a:off x="0" y="0"/>
          <a:ext cx="0" cy="0"/>
          <a:chOff x="0" y="0"/>
          <a:chExt cx="0" cy="0"/>
        </a:xfrm>
      </p:grpSpPr>
      <p:sp>
        <p:nvSpPr>
          <p:cNvPr id="474" name="Google Shape;474;p44"/>
          <p:cNvSpPr txBox="1">
            <a:spLocks noGrp="1"/>
          </p:cNvSpPr>
          <p:nvPr>
            <p:ph type="ftr" idx="11"/>
          </p:nvPr>
        </p:nvSpPr>
        <p:spPr>
          <a:xfrm>
            <a:off x="1588" y="6355588"/>
            <a:ext cx="4113728" cy="365030"/>
          </a:xfrm>
          <a:prstGeom prst="rect">
            <a:avLst/>
          </a:prstGeom>
          <a:noFill/>
          <a:ln>
            <a:noFill/>
          </a:ln>
        </p:spPr>
        <p:txBody>
          <a:bodyPr spcFirstLastPara="1" vert="horz" wrap="square" lIns="91401" tIns="45688" rIns="91401" bIns="45688" rtlCol="0" anchor="ctr" anchorCtr="0">
            <a:noAutofit/>
          </a:bodyPr>
          <a:lstStyle/>
          <a:p>
            <a:r>
              <a:rPr lang="en-US" dirty="0"/>
              <a:t>©2020-2024 Light of the World Learning</a:t>
            </a:r>
            <a:endParaRPr dirty="0"/>
          </a:p>
        </p:txBody>
      </p:sp>
      <p:sp>
        <p:nvSpPr>
          <p:cNvPr id="475" name="Google Shape;475;p44"/>
          <p:cNvSpPr txBox="1">
            <a:spLocks noGrp="1"/>
          </p:cNvSpPr>
          <p:nvPr>
            <p:ph type="sldNum" idx="12"/>
          </p:nvPr>
        </p:nvSpPr>
        <p:spPr>
          <a:xfrm>
            <a:off x="8609945" y="6355588"/>
            <a:ext cx="2742486" cy="365030"/>
          </a:xfrm>
          <a:prstGeom prst="rect">
            <a:avLst/>
          </a:prstGeom>
          <a:noFill/>
          <a:ln>
            <a:noFill/>
          </a:ln>
        </p:spPr>
        <p:txBody>
          <a:bodyPr spcFirstLastPara="1" vert="horz" wrap="square" lIns="91401" tIns="45688" rIns="91401" bIns="45688" rtlCol="0" anchor="ctr" anchorCtr="0">
            <a:noAutofit/>
          </a:bodyPr>
          <a:lstStyle/>
          <a:p>
            <a:fld id="{00000000-1234-1234-1234-123412341234}" type="slidenum">
              <a:rPr lang="en-US"/>
              <a:pPr/>
              <a:t>47</a:t>
            </a:fld>
            <a:endParaRPr/>
          </a:p>
        </p:txBody>
      </p:sp>
      <p:sp>
        <p:nvSpPr>
          <p:cNvPr id="3" name="Google Shape;533;p49">
            <a:extLst>
              <a:ext uri="{FF2B5EF4-FFF2-40B4-BE49-F238E27FC236}">
                <a16:creationId xmlns:a16="http://schemas.microsoft.com/office/drawing/2014/main" id="{B4A28D33-391F-4667-A4C7-5D9CD8AE6CFB}"/>
              </a:ext>
            </a:extLst>
          </p:cNvPr>
          <p:cNvSpPr/>
          <p:nvPr/>
        </p:nvSpPr>
        <p:spPr>
          <a:xfrm>
            <a:off x="1775312" y="1344170"/>
            <a:ext cx="10416688" cy="3230009"/>
          </a:xfrm>
          <a:prstGeom prst="rect">
            <a:avLst/>
          </a:prstGeom>
          <a:noFill/>
          <a:ln>
            <a:noFill/>
          </a:ln>
        </p:spPr>
        <p:txBody>
          <a:bodyPr spcFirstLastPara="1" wrap="square" lIns="91425" tIns="45700" rIns="91425" bIns="45700" anchor="t" anchorCtr="0">
            <a:noAutofit/>
          </a:bodyPr>
          <a:lstStyle/>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How to Use Lessons: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4">
                  <a:extLst>
                    <a:ext uri="{A12FA001-AC4F-418D-AE19-62706E023703}">
                      <ahyp:hlinkClr xmlns="" xmlns:ahyp="http://schemas.microsoft.com/office/drawing/2018/hyperlinkcolor" val="tx"/>
                    </a:ext>
                  </a:extLst>
                </a:hlinkClick>
              </a:rPr>
              <a:t>bit.ly/UseLOTW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Irregular Verb List: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5">
                  <a:extLst>
                    <a:ext uri="{A12FA001-AC4F-418D-AE19-62706E023703}">
                      <ahyp:hlinkClr xmlns="" xmlns:ahyp="http://schemas.microsoft.com/office/drawing/2018/hyperlinkcolor" val="tx"/>
                    </a:ext>
                  </a:extLst>
                </a:hlinkClick>
              </a:rPr>
              <a:t>bit.ly/ListVerbs</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6">
                <a:extLst>
                  <a:ext uri="{A12FA001-AC4F-418D-AE19-62706E023703}">
                    <ahyp:hlinkClr xmlns="" xmlns:ahyp="http://schemas.microsoft.com/office/drawing/2018/hyperlinkcolor" val="tx"/>
                  </a:ext>
                </a:extLst>
              </a:hlinkClick>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Lesson Downloads: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Arial"/>
                <a:hlinkClick r:id="rId7">
                  <a:extLst>
                    <a:ext uri="{A12FA001-AC4F-418D-AE19-62706E023703}">
                      <ahyp:hlinkClr xmlns="" xmlns:ahyp="http://schemas.microsoft.com/office/drawing/2018/hyperlinkcolor" val="tx"/>
                    </a:ext>
                  </a:extLst>
                </a:hlinkClick>
              </a:rPr>
              <a:t>LightOfTheWorldLearning.org</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Order Books: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8">
                  <a:extLst>
                    <a:ext uri="{A12FA001-AC4F-418D-AE19-62706E023703}">
                      <ahyp:hlinkClr xmlns="" xmlns:ahyp="http://schemas.microsoft.com/office/drawing/2018/hyperlinkcolor" val="tx"/>
                    </a:ext>
                  </a:extLst>
                </a:hlinkClick>
              </a:rPr>
              <a:t>bit.ly/BooksLOTW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Share Your Feedback: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9">
                  <a:extLst>
                    <a:ext uri="{A12FA001-AC4F-418D-AE19-62706E023703}">
                      <ahyp:hlinkClr xmlns="" xmlns:ahyp="http://schemas.microsoft.com/office/drawing/2018/hyperlinkcolor" val="tx"/>
                    </a:ext>
                  </a:extLst>
                </a:hlinkClick>
              </a:rPr>
              <a:t>bit.ly/FeedbackLOTW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Table of Contents: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10">
                  <a:extLst>
                    <a:ext uri="{A12FA001-AC4F-418D-AE19-62706E023703}">
                      <ahyp:hlinkClr xmlns="" xmlns:ahyp="http://schemas.microsoft.com/office/drawing/2018/hyperlinkcolor" val="tx"/>
                    </a:ext>
                  </a:extLst>
                </a:hlinkClick>
              </a:rPr>
              <a:t>bit.ly/TocLOTW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6">
                <a:extLst>
                  <a:ext uri="{A12FA001-AC4F-418D-AE19-62706E023703}">
                    <ahyp:hlinkClr xmlns="" xmlns:ahyp="http://schemas.microsoft.com/office/drawing/2018/hyperlinkcolor" val="tx"/>
                  </a:ext>
                </a:extLst>
              </a:hlinkClick>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Video Channel: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11">
                  <a:extLst>
                    <a:ext uri="{A12FA001-AC4F-418D-AE19-62706E023703}">
                      <ahyp:hlinkClr xmlns="" xmlns:ahyp="http://schemas.microsoft.com/office/drawing/2018/hyperlinkcolor" val="tx"/>
                    </a:ext>
                  </a:extLst>
                </a:hlinkClick>
              </a:rPr>
              <a:t>youtube.com/@LightOfTheWorldLearning</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Vocabulary List: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12">
                  <a:extLst>
                    <a:ext uri="{A12FA001-AC4F-418D-AE19-62706E023703}">
                      <ahyp:hlinkClr xmlns="" xmlns:ahyp="http://schemas.microsoft.com/office/drawing/2018/hyperlinkcolor" val="tx"/>
                    </a:ext>
                  </a:extLst>
                </a:hlinkClick>
              </a:rPr>
              <a:t>bit.ly/VocabUS</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Website: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Arial"/>
                <a:hlinkClick r:id="rId7">
                  <a:extLst>
                    <a:ext uri="{A12FA001-AC4F-418D-AE19-62706E023703}">
                      <ahyp:hlinkClr xmlns="" xmlns:ahyp="http://schemas.microsoft.com/office/drawing/2018/hyperlinkcolor" val="tx"/>
                    </a:ext>
                  </a:extLst>
                </a:hlinkClick>
              </a:rPr>
              <a:t>LightOfTheWorldLearning.org</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rgbClr val="0070C0"/>
              </a:solidFill>
              <a:effectLst/>
              <a:uLnTx/>
              <a:uFillTx/>
              <a:latin typeface="Verdana"/>
              <a:ea typeface="Verdana"/>
              <a:cs typeface="Verdana"/>
              <a:sym typeface="Verdana"/>
            </a:endParaRPr>
          </a:p>
          <a:p>
            <a:pPr marL="508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rgbClr val="0070C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Times New Roman"/>
            </a:endParaRPr>
          </a:p>
        </p:txBody>
      </p:sp>
      <p:sp>
        <p:nvSpPr>
          <p:cNvPr id="5" name="Google Shape;534;p49">
            <a:extLst>
              <a:ext uri="{FF2B5EF4-FFF2-40B4-BE49-F238E27FC236}">
                <a16:creationId xmlns:a16="http://schemas.microsoft.com/office/drawing/2014/main" id="{2CE5FDD6-C546-BB22-6195-20E2CA1CAD04}"/>
              </a:ext>
            </a:extLst>
          </p:cNvPr>
          <p:cNvSpPr txBox="1"/>
          <p:nvPr/>
        </p:nvSpPr>
        <p:spPr>
          <a:xfrm>
            <a:off x="999506" y="80399"/>
            <a:ext cx="9899100" cy="769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Appendix</a:t>
            </a:r>
            <a:endParaRPr kumimoji="0" sz="3200" b="1" i="0" u="none" strike="noStrike" kern="0" cap="none" spc="0" normalizeH="0" baseline="0" noProof="0" dirty="0">
              <a:ln>
                <a:noFill/>
              </a:ln>
              <a:solidFill>
                <a:srgbClr val="000000"/>
              </a:solidFill>
              <a:effectLst/>
              <a:uLnTx/>
              <a:uFillTx/>
              <a:latin typeface="Verdana"/>
              <a:ea typeface="Verdana"/>
              <a:cs typeface="Verdana"/>
              <a:sym typeface="Verdana"/>
            </a:endParaRPr>
          </a:p>
        </p:txBody>
      </p:sp>
      <p:pic>
        <p:nvPicPr>
          <p:cNvPr id="6" name="Picture 5">
            <a:extLst>
              <a:ext uri="{FF2B5EF4-FFF2-40B4-BE49-F238E27FC236}">
                <a16:creationId xmlns:a16="http://schemas.microsoft.com/office/drawing/2014/main" id="{AB657EB2-7938-A63E-C2A2-BD86235A760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029092" y="80399"/>
            <a:ext cx="2057400" cy="2057400"/>
          </a:xfrm>
          <a:prstGeom prst="rect">
            <a:avLst/>
          </a:prstGeom>
        </p:spPr>
      </p:pic>
    </p:spTree>
    <p:extLst>
      <p:ext uri="{BB962C8B-B14F-4D97-AF65-F5344CB8AC3E}">
        <p14:creationId xmlns:p14="http://schemas.microsoft.com/office/powerpoint/2010/main" val="35363820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D117BFF-C49E-DC4F-8869-A225F62DBCDA}"/>
              </a:ext>
            </a:extLst>
          </p:cNvPr>
          <p:cNvSpPr>
            <a:spLocks noGrp="1"/>
          </p:cNvSpPr>
          <p:nvPr>
            <p:ph type="ftr" sz="quarter" idx="11"/>
          </p:nvPr>
        </p:nvSpPr>
        <p:spPr>
          <a:xfrm>
            <a:off x="2282965" y="6421056"/>
            <a:ext cx="4113728" cy="365030"/>
          </a:xfrm>
        </p:spPr>
        <p:txBody>
          <a:bodyPr/>
          <a:lstStyle/>
          <a:p>
            <a:r>
              <a:rPr lang="en-US"/>
              <a:t>©2020-2024 Light of the World Learning</a:t>
            </a:r>
            <a:endParaRPr lang="en-US" dirty="0"/>
          </a:p>
        </p:txBody>
      </p:sp>
      <p:sp>
        <p:nvSpPr>
          <p:cNvPr id="3" name="Slide Number Placeholder 2">
            <a:extLst>
              <a:ext uri="{FF2B5EF4-FFF2-40B4-BE49-F238E27FC236}">
                <a16:creationId xmlns:a16="http://schemas.microsoft.com/office/drawing/2014/main" id="{BFF4A162-651F-6B4D-940C-02C5CA15BE9C}"/>
              </a:ext>
            </a:extLst>
          </p:cNvPr>
          <p:cNvSpPr>
            <a:spLocks noGrp="1"/>
          </p:cNvSpPr>
          <p:nvPr>
            <p:ph type="sldNum" sz="quarter" idx="12"/>
          </p:nvPr>
        </p:nvSpPr>
        <p:spPr/>
        <p:txBody>
          <a:bodyPr/>
          <a:lstStyle/>
          <a:p>
            <a:fld id="{5E4BD53B-799D-45BA-86E6-EF67B311383C}" type="slidenum">
              <a:rPr lang="en-US" smtClean="0"/>
              <a:t>48</a:t>
            </a:fld>
            <a:endParaRPr lang="en-US"/>
          </a:p>
        </p:txBody>
      </p:sp>
      <p:graphicFrame>
        <p:nvGraphicFramePr>
          <p:cNvPr id="4" name="Table 3">
            <a:extLst>
              <a:ext uri="{FF2B5EF4-FFF2-40B4-BE49-F238E27FC236}">
                <a16:creationId xmlns:a16="http://schemas.microsoft.com/office/drawing/2014/main" id="{F9EC3DA5-447C-8548-8E16-C42A3BF47684}"/>
              </a:ext>
            </a:extLst>
          </p:cNvPr>
          <p:cNvGraphicFramePr>
            <a:graphicFrameLocks noGrp="1"/>
          </p:cNvGraphicFramePr>
          <p:nvPr>
            <p:extLst>
              <p:ext uri="{D42A27DB-BD31-4B8C-83A1-F6EECF244321}">
                <p14:modId xmlns:p14="http://schemas.microsoft.com/office/powerpoint/2010/main" val="3653464029"/>
              </p:ext>
            </p:extLst>
          </p:nvPr>
        </p:nvGraphicFramePr>
        <p:xfrm>
          <a:off x="433275" y="795965"/>
          <a:ext cx="11325452" cy="5861963"/>
        </p:xfrm>
        <a:graphic>
          <a:graphicData uri="http://schemas.openxmlformats.org/drawingml/2006/table">
            <a:tbl>
              <a:tblPr/>
              <a:tblGrid>
                <a:gridCol w="1771678">
                  <a:extLst>
                    <a:ext uri="{9D8B030D-6E8A-4147-A177-3AD203B41FA5}">
                      <a16:colId xmlns:a16="http://schemas.microsoft.com/office/drawing/2014/main" val="9400264"/>
                    </a:ext>
                  </a:extLst>
                </a:gridCol>
                <a:gridCol w="3046552">
                  <a:extLst>
                    <a:ext uri="{9D8B030D-6E8A-4147-A177-3AD203B41FA5}">
                      <a16:colId xmlns:a16="http://schemas.microsoft.com/office/drawing/2014/main" val="3934431863"/>
                    </a:ext>
                  </a:extLst>
                </a:gridCol>
                <a:gridCol w="2396359">
                  <a:extLst>
                    <a:ext uri="{9D8B030D-6E8A-4147-A177-3AD203B41FA5}">
                      <a16:colId xmlns:a16="http://schemas.microsoft.com/office/drawing/2014/main" val="2277680777"/>
                    </a:ext>
                  </a:extLst>
                </a:gridCol>
                <a:gridCol w="2191407">
                  <a:extLst>
                    <a:ext uri="{9D8B030D-6E8A-4147-A177-3AD203B41FA5}">
                      <a16:colId xmlns:a16="http://schemas.microsoft.com/office/drawing/2014/main" val="2127222667"/>
                    </a:ext>
                  </a:extLst>
                </a:gridCol>
                <a:gridCol w="1919456">
                  <a:extLst>
                    <a:ext uri="{9D8B030D-6E8A-4147-A177-3AD203B41FA5}">
                      <a16:colId xmlns:a16="http://schemas.microsoft.com/office/drawing/2014/main" val="943012204"/>
                    </a:ext>
                  </a:extLst>
                </a:gridCol>
              </a:tblGrid>
              <a:tr h="492376">
                <a:tc>
                  <a:txBody>
                    <a:bodyPr/>
                    <a:lstStyle/>
                    <a:p>
                      <a:pPr rtl="0" fontAlgn="t">
                        <a:lnSpc>
                          <a:spcPct val="100000"/>
                        </a:lnSpc>
                        <a:spcBef>
                          <a:spcPts val="0"/>
                        </a:spcBef>
                        <a:spcAft>
                          <a:spcPts val="0"/>
                        </a:spcAft>
                      </a:pPr>
                      <a:r>
                        <a:rPr lang="en-US" sz="10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Listening and speaking</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6"/>
                    </a:solidFill>
                  </a:tcPr>
                </a:tc>
                <a:tc>
                  <a:txBody>
                    <a:bodyPr/>
                    <a:lstStyle/>
                    <a:p>
                      <a:pPr rtl="0" fontAlgn="t">
                        <a:lnSpc>
                          <a:spcPct val="100000"/>
                        </a:lnSpc>
                        <a:spcBef>
                          <a:spcPts val="0"/>
                        </a:spcBef>
                        <a:spcAft>
                          <a:spcPts val="0"/>
                        </a:spcAft>
                      </a:pPr>
                      <a:r>
                        <a:rPr lang="en-US" sz="10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Question</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fontAlgn="t">
                        <a:lnSpc>
                          <a:spcPct val="100000"/>
                        </a:lnSpc>
                      </a:pPr>
                      <a:r>
                        <a:rPr lang="en-US" sz="1000" dirty="0">
                          <a:effectLst/>
                          <a:latin typeface="Verdana" panose="020B0604030504040204" pitchFamily="34" charset="0"/>
                          <a:ea typeface="Verdana" panose="020B0604030504040204" pitchFamily="34" charset="0"/>
                          <a:cs typeface="Verdana" panose="020B0604030504040204" pitchFamily="34" charset="0"/>
                        </a:rPr>
                        <a:t/>
                      </a: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6"/>
                    </a:solidFill>
                  </a:tcPr>
                </a:tc>
                <a:tc>
                  <a:txBody>
                    <a:bodyPr/>
                    <a:lstStyle/>
                    <a:p>
                      <a:pPr rtl="0" fontAlgn="t">
                        <a:lnSpc>
                          <a:spcPct val="100000"/>
                        </a:lnSpc>
                        <a:spcBef>
                          <a:spcPts val="0"/>
                        </a:spcBef>
                        <a:spcAft>
                          <a:spcPts val="0"/>
                        </a:spcAft>
                      </a:pPr>
                      <a:r>
                        <a:rPr lang="en-US" sz="10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Good - 3 points</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Answer is correct, clear and complete.</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6"/>
                    </a:solidFill>
                  </a:tcPr>
                </a:tc>
                <a:tc>
                  <a:txBody>
                    <a:bodyPr/>
                    <a:lstStyle/>
                    <a:p>
                      <a:pPr rtl="0" fontAlgn="t">
                        <a:lnSpc>
                          <a:spcPct val="100000"/>
                        </a:lnSpc>
                        <a:spcBef>
                          <a:spcPts val="0"/>
                        </a:spcBef>
                        <a:spcAft>
                          <a:spcPts val="0"/>
                        </a:spcAft>
                      </a:pPr>
                      <a:r>
                        <a:rPr lang="en-US" sz="10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Okay - 1 point</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Answer is correct, but unclear or incomplete.</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6"/>
                    </a:solidFill>
                  </a:tcPr>
                </a:tc>
                <a:tc>
                  <a:txBody>
                    <a:bodyPr/>
                    <a:lstStyle/>
                    <a:p>
                      <a:pPr rtl="0" fontAlgn="t">
                        <a:lnSpc>
                          <a:spcPct val="100000"/>
                        </a:lnSpc>
                        <a:spcBef>
                          <a:spcPts val="0"/>
                        </a:spcBef>
                        <a:spcAft>
                          <a:spcPts val="0"/>
                        </a:spcAft>
                      </a:pPr>
                      <a:r>
                        <a:rPr lang="en-US" sz="10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Not acceptable - 0 points</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Answer is not correct.</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6"/>
                    </a:solidFill>
                  </a:tcPr>
                </a:tc>
                <a:extLst>
                  <a:ext uri="{0D108BD9-81ED-4DB2-BD59-A6C34878D82A}">
                    <a16:rowId xmlns:a16="http://schemas.microsoft.com/office/drawing/2014/main" val="3262602664"/>
                  </a:ext>
                </a:extLst>
              </a:tr>
              <a:tr h="216806">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Examples:</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Where do you live?</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 live in an apartment in Tokyo.</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 live apartment.</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fontAlgn="t">
                        <a:lnSpc>
                          <a:spcPct val="100000"/>
                        </a:lnSpc>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54298457"/>
                  </a:ext>
                </a:extLst>
              </a:tr>
              <a:tr h="340015">
                <a:tc gridSpan="2">
                  <a:txBody>
                    <a:bodyPr/>
                    <a:lstStyle/>
                    <a:p>
                      <a:pPr marL="0" marR="0" lvl="0" indent="0" algn="l" defTabSz="914126"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1. What are some things you do to keep yourself safe?</a:t>
                      </a:r>
                      <a:endParaRPr lang="en-US" sz="1200" dirty="0">
                        <a:latin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26479" marR="26479" marT="17652" marB="17652">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lnSpc>
                          <a:spcPct val="100000"/>
                        </a:lnSpc>
                      </a:pPr>
                      <a:r>
                        <a:rPr lang="en-US" sz="1000" dirty="0">
                          <a:effectLst/>
                          <a:latin typeface="Verdana" panose="020B0604030504040204" pitchFamily="34" charset="0"/>
                          <a:ea typeface="Verdana" panose="020B0604030504040204" pitchFamily="34" charset="0"/>
                          <a:cs typeface="Verdana" panose="020B0604030504040204" pitchFamily="34" charset="0"/>
                        </a:rPr>
                        <a:t/>
                      </a: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r>
                        <a:rPr lang="en-US" sz="1000" dirty="0">
                          <a:effectLst/>
                          <a:latin typeface="Verdana" panose="020B0604030504040204" pitchFamily="34" charset="0"/>
                          <a:ea typeface="Verdana" panose="020B0604030504040204" pitchFamily="34" charset="0"/>
                          <a:cs typeface="Verdana" panose="020B0604030504040204" pitchFamily="34" charset="0"/>
                        </a:rPr>
                        <a:t/>
                      </a: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8175218"/>
                  </a:ext>
                </a:extLst>
              </a:tr>
              <a:tr h="340015">
                <a:tc gridSpan="2">
                  <a:txBody>
                    <a:bodyPr/>
                    <a:lstStyle/>
                    <a:p>
                      <a:pPr marL="0" marR="0" lvl="0" indent="0" algn="l" defTabSz="914126"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latin typeface="Verdana" panose="020B0604030504040204" pitchFamily="34" charset="0"/>
                          <a:ea typeface="Verdana" panose="020B0604030504040204" pitchFamily="34" charset="0"/>
                          <a:cs typeface="Verdana" panose="020B0604030504040204" pitchFamily="34" charset="0"/>
                        </a:rPr>
                        <a:t>2. What do you like to taste and smell?</a:t>
                      </a: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26479" marR="26479" marT="17652" marB="1765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lnSpc>
                          <a:spcPct val="100000"/>
                        </a:lnSpc>
                      </a:pPr>
                      <a:r>
                        <a:rPr lang="en-US" sz="1000" dirty="0">
                          <a:effectLst/>
                          <a:latin typeface="Verdana" panose="020B0604030504040204" pitchFamily="34" charset="0"/>
                          <a:ea typeface="Verdana" panose="020B0604030504040204" pitchFamily="34" charset="0"/>
                          <a:cs typeface="Verdana" panose="020B0604030504040204" pitchFamily="34" charset="0"/>
                        </a:rPr>
                        <a:t/>
                      </a: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r>
                        <a:rPr lang="en-US" sz="1000" dirty="0">
                          <a:effectLst/>
                          <a:latin typeface="Verdana" panose="020B0604030504040204" pitchFamily="34" charset="0"/>
                          <a:ea typeface="Verdana" panose="020B0604030504040204" pitchFamily="34" charset="0"/>
                          <a:cs typeface="Verdana" panose="020B0604030504040204" pitchFamily="34" charset="0"/>
                        </a:rPr>
                        <a:t/>
                      </a: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5314287"/>
                  </a:ext>
                </a:extLst>
              </a:tr>
              <a:tr h="340015">
                <a:tc gridSpan="2">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latin typeface="Verdana" panose="020B0604030504040204" pitchFamily="34" charset="0"/>
                          <a:ea typeface="Verdana" panose="020B0604030504040204" pitchFamily="34" charset="0"/>
                          <a:cs typeface="Verdana" panose="020B0604030504040204" pitchFamily="34" charset="0"/>
                        </a:rPr>
                        <a:t>3. </a:t>
                      </a:r>
                      <a:r>
                        <a:rPr lang="en-US" sz="12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What do you say to apologize? What do you say when someone apologizes to you?</a:t>
                      </a:r>
                      <a:endParaRPr lang="en-US" sz="12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914400" rtl="0" eaLnBrk="1" fontAlgn="base" latinLnBrk="0" hangingPunct="1">
                        <a:lnSpc>
                          <a:spcPct val="150000"/>
                        </a:lnSpc>
                        <a:spcBef>
                          <a:spcPts val="0"/>
                        </a:spcBef>
                        <a:spcAft>
                          <a:spcPts val="0"/>
                        </a:spcAft>
                        <a:buClrTx/>
                        <a:buSzTx/>
                        <a:buFontTx/>
                        <a:buNone/>
                        <a:tabLst/>
                        <a:defRPr/>
                      </a:pPr>
                      <a:endPar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26479" marR="26479" marT="17652" marB="1765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lnSpc>
                          <a:spcPct val="100000"/>
                        </a:lnSpc>
                      </a:pPr>
                      <a:r>
                        <a:rPr lang="en-US" sz="1000" dirty="0">
                          <a:effectLst/>
                          <a:latin typeface="Verdana" panose="020B0604030504040204" pitchFamily="34" charset="0"/>
                          <a:ea typeface="Verdana" panose="020B0604030504040204" pitchFamily="34" charset="0"/>
                          <a:cs typeface="Verdana" panose="020B0604030504040204" pitchFamily="34" charset="0"/>
                        </a:rPr>
                        <a:t/>
                      </a: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r>
                        <a:rPr lang="en-US" sz="1000">
                          <a:effectLst/>
                          <a:latin typeface="Verdana" panose="020B0604030504040204" pitchFamily="34" charset="0"/>
                          <a:ea typeface="Verdana" panose="020B0604030504040204" pitchFamily="34" charset="0"/>
                          <a:cs typeface="Verdana" panose="020B0604030504040204" pitchFamily="34" charset="0"/>
                        </a:rPr>
                        <a:t/>
                      </a:r>
                      <a:br>
                        <a:rPr lang="en-US" sz="1000">
                          <a:effectLst/>
                          <a:latin typeface="Verdana" panose="020B0604030504040204" pitchFamily="34" charset="0"/>
                          <a:ea typeface="Verdana" panose="020B0604030504040204" pitchFamily="34" charset="0"/>
                          <a:cs typeface="Verdana" panose="020B0604030504040204" pitchFamily="34" charset="0"/>
                        </a:rPr>
                      </a:br>
                      <a:endParaRPr lang="en-US" sz="100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50000"/>
                        </a:lnSpc>
                        <a:spcBef>
                          <a:spcPts val="0"/>
                        </a:spcBef>
                        <a:spcAft>
                          <a:spcPts val="0"/>
                        </a:spcAft>
                        <a:buClrTx/>
                        <a:buSzTx/>
                        <a:buFontTx/>
                        <a:buNone/>
                        <a:tabLst/>
                        <a:defRPr/>
                      </a:pPr>
                      <a:endPar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6949367"/>
                  </a:ext>
                </a:extLst>
              </a:tr>
              <a:tr h="340015">
                <a:tc gridSpan="2">
                  <a:txBody>
                    <a:bodyPr/>
                    <a:lstStyle/>
                    <a:p>
                      <a:pPr marL="0" marR="0" indent="0" algn="l" rtl="0" eaLnBrk="1" fontAlgn="base" latinLnBrk="0" hangingPunct="1">
                        <a:spcBef>
                          <a:spcPts val="0"/>
                        </a:spcBef>
                        <a:spcAft>
                          <a:spcPts val="0"/>
                        </a:spcAft>
                      </a:pPr>
                      <a:r>
                        <a:rPr lang="en-US" sz="1200" kern="1200" dirty="0">
                          <a:solidFill>
                            <a:schemeClr val="tx1"/>
                          </a:solidFill>
                          <a:latin typeface="Verdana" panose="020B0604030504040204" pitchFamily="34" charset="0"/>
                          <a:ea typeface="Verdana" panose="020B0604030504040204" pitchFamily="34" charset="0"/>
                          <a:cs typeface="Verdana" panose="020B0604030504040204" pitchFamily="34" charset="0"/>
                        </a:rPr>
                        <a:t>4. </a:t>
                      </a:r>
                      <a:r>
                        <a:rPr lang="en-US" sz="12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Which religions are most common in your area? What religious holidays do they celebrate?</a:t>
                      </a:r>
                      <a:endParaRPr lang="en-US" sz="12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914400" rtl="0" eaLnBrk="1" fontAlgn="base" latinLnBrk="0" hangingPunct="1">
                        <a:lnSpc>
                          <a:spcPct val="150000"/>
                        </a:lnSpc>
                        <a:spcBef>
                          <a:spcPts val="0"/>
                        </a:spcBef>
                        <a:spcAft>
                          <a:spcPts val="0"/>
                        </a:spcAft>
                        <a:buClrTx/>
                        <a:buSzTx/>
                        <a:buFontTx/>
                        <a:buNone/>
                        <a:tabLst/>
                        <a:defRPr/>
                      </a:pPr>
                      <a:endPar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26479" marR="26479" marT="17652" marB="1765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lnSpc>
                          <a:spcPct val="100000"/>
                        </a:lnSpc>
                      </a:pPr>
                      <a:r>
                        <a:rPr lang="en-US" sz="1000" dirty="0">
                          <a:effectLst/>
                          <a:latin typeface="Verdana" panose="020B0604030504040204" pitchFamily="34" charset="0"/>
                          <a:ea typeface="Verdana" panose="020B0604030504040204" pitchFamily="34" charset="0"/>
                          <a:cs typeface="Verdana" panose="020B0604030504040204" pitchFamily="34" charset="0"/>
                        </a:rPr>
                        <a:t/>
                      </a: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r>
                        <a:rPr lang="en-US" sz="1000">
                          <a:effectLst/>
                          <a:latin typeface="Verdana" panose="020B0604030504040204" pitchFamily="34" charset="0"/>
                          <a:ea typeface="Verdana" panose="020B0604030504040204" pitchFamily="34" charset="0"/>
                          <a:cs typeface="Verdana" panose="020B0604030504040204" pitchFamily="34" charset="0"/>
                        </a:rPr>
                        <a:t/>
                      </a:r>
                      <a:br>
                        <a:rPr lang="en-US" sz="1000">
                          <a:effectLst/>
                          <a:latin typeface="Verdana" panose="020B0604030504040204" pitchFamily="34" charset="0"/>
                          <a:ea typeface="Verdana" panose="020B0604030504040204" pitchFamily="34" charset="0"/>
                          <a:cs typeface="Verdana" panose="020B0604030504040204" pitchFamily="34" charset="0"/>
                        </a:rPr>
                      </a:br>
                      <a:endParaRPr lang="en-US" sz="100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50000"/>
                        </a:lnSpc>
                        <a:spcBef>
                          <a:spcPts val="0"/>
                        </a:spcBef>
                        <a:spcAft>
                          <a:spcPts val="0"/>
                        </a:spcAft>
                        <a:buClrTx/>
                        <a:buSzTx/>
                        <a:buFontTx/>
                        <a:buNone/>
                        <a:tabLst/>
                        <a:defRPr/>
                      </a:pPr>
                      <a:endPar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9901971"/>
                  </a:ext>
                </a:extLst>
              </a:tr>
              <a:tr h="340015">
                <a:tc gridSpan="2">
                  <a:txBody>
                    <a:bodyPr/>
                    <a:lstStyle/>
                    <a:p>
                      <a:pPr marL="0" marR="0" lvl="0" indent="0" algn="l" defTabSz="914126" rtl="0" eaLnBrk="1" fontAlgn="base" latinLnBrk="0" hangingPunct="1">
                        <a:lnSpc>
                          <a:spcPct val="100000"/>
                        </a:lnSpc>
                        <a:spcBef>
                          <a:spcPts val="0"/>
                        </a:spcBef>
                        <a:spcAft>
                          <a:spcPts val="0"/>
                        </a:spcAft>
                        <a:buClrTx/>
                        <a:buSzTx/>
                        <a:buFontTx/>
                        <a:buNone/>
                        <a:tabLst/>
                        <a:defRPr/>
                      </a:pP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5. </a:t>
                      </a:r>
                      <a:r>
                        <a:rPr lang="en-US" sz="12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What is your favorite story about Jesus? Why?</a:t>
                      </a:r>
                      <a:endPar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indent="0" fontAlgn="base">
                        <a:lnSpc>
                          <a:spcPct val="150000"/>
                        </a:lnSpc>
                        <a:buFontTx/>
                        <a:buNone/>
                      </a:pPr>
                      <a:endPar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26479" marR="26479" marT="17652" marB="1765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lnSpc>
                          <a:spcPct val="100000"/>
                        </a:lnSpc>
                      </a:pPr>
                      <a:r>
                        <a:rPr lang="en-US" sz="1000" dirty="0">
                          <a:effectLst/>
                          <a:latin typeface="Verdana" panose="020B0604030504040204" pitchFamily="34" charset="0"/>
                          <a:ea typeface="Verdana" panose="020B0604030504040204" pitchFamily="34" charset="0"/>
                          <a:cs typeface="Verdana" panose="020B0604030504040204" pitchFamily="34" charset="0"/>
                        </a:rPr>
                        <a:t/>
                      </a: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r>
                        <a:rPr lang="en-US" sz="1000">
                          <a:effectLst/>
                          <a:latin typeface="Verdana" panose="020B0604030504040204" pitchFamily="34" charset="0"/>
                          <a:ea typeface="Verdana" panose="020B0604030504040204" pitchFamily="34" charset="0"/>
                          <a:cs typeface="Verdana" panose="020B0604030504040204" pitchFamily="34" charset="0"/>
                        </a:rPr>
                        <a:t/>
                      </a:r>
                      <a:br>
                        <a:rPr lang="en-US" sz="1000">
                          <a:effectLst/>
                          <a:latin typeface="Verdana" panose="020B0604030504040204" pitchFamily="34" charset="0"/>
                          <a:ea typeface="Verdana" panose="020B0604030504040204" pitchFamily="34" charset="0"/>
                          <a:cs typeface="Verdana" panose="020B0604030504040204" pitchFamily="34" charset="0"/>
                        </a:rPr>
                      </a:br>
                      <a:endParaRPr lang="en-US" sz="100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fontAlgn="base">
                        <a:lnSpc>
                          <a:spcPct val="150000"/>
                        </a:lnSpc>
                        <a:buFontTx/>
                        <a:buNone/>
                      </a:pPr>
                      <a:endPar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6083048"/>
                  </a:ext>
                </a:extLst>
              </a:tr>
              <a:tr h="476606">
                <a:tc gridSpan="2">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lang="en-US" sz="8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r>
                        <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 Write 5 sentences about the theme picture. Each sentence must have at least 6 words.</a:t>
                      </a:r>
                      <a:endParaRPr lang="en-US" sz="12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lang="en-US" sz="1200" dirty="0">
                        <a:effectLst/>
                        <a:latin typeface="Verdana" panose="020B0604030504040204" pitchFamily="34" charset="0"/>
                        <a:ea typeface="Verdana" panose="020B0604030504040204" pitchFamily="34" charset="0"/>
                        <a:cs typeface="Verdana" panose="020B0604030504040204" pitchFamily="34" charset="0"/>
                      </a:endParaRPr>
                    </a:p>
                  </a:txBody>
                  <a:tcPr marL="26479" marR="26479" marT="17652" marB="176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6"/>
                    </a:solidFill>
                  </a:tcPr>
                </a:tc>
                <a:tc>
                  <a:txBody>
                    <a:bodyPr/>
                    <a:lstStyle/>
                    <a:p>
                      <a:pPr rtl="0" fontAlgn="t">
                        <a:lnSpc>
                          <a:spcPct val="100000"/>
                        </a:lnSpc>
                        <a:spcBef>
                          <a:spcPts val="0"/>
                        </a:spcBef>
                        <a:spcAft>
                          <a:spcPts val="0"/>
                        </a:spcAft>
                      </a:pPr>
                      <a:r>
                        <a:rPr lang="en-US" sz="10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Good - 3 points</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Answer is correct, clear and complete. Sentence begins with a capital letter has at least 6 words and ends with punctuation.</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6"/>
                    </a:solidFill>
                  </a:tcPr>
                </a:tc>
                <a:tc>
                  <a:txBody>
                    <a:bodyPr/>
                    <a:lstStyle/>
                    <a:p>
                      <a:pPr rtl="0" fontAlgn="t">
                        <a:lnSpc>
                          <a:spcPct val="100000"/>
                        </a:lnSpc>
                        <a:spcBef>
                          <a:spcPts val="0"/>
                        </a:spcBef>
                        <a:spcAft>
                          <a:spcPts val="0"/>
                        </a:spcAft>
                      </a:pPr>
                      <a:r>
                        <a:rPr lang="en-US" sz="10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Okay - 1 point</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Answer is correct, but incomplete. Sentence is missing capital letters or punctuation.</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6"/>
                    </a:solidFill>
                  </a:tcPr>
                </a:tc>
                <a:tc>
                  <a:txBody>
                    <a:bodyPr/>
                    <a:lstStyle/>
                    <a:p>
                      <a:pPr rtl="0" fontAlgn="t">
                        <a:lnSpc>
                          <a:spcPct val="100000"/>
                        </a:lnSpc>
                        <a:spcBef>
                          <a:spcPts val="0"/>
                        </a:spcBef>
                        <a:spcAft>
                          <a:spcPts val="0"/>
                        </a:spcAft>
                      </a:pPr>
                      <a:r>
                        <a:rPr lang="en-US" sz="10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Not acceptable - 0 points</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Answer is not correct.</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fontAlgn="t">
                        <a:lnSpc>
                          <a:spcPct val="100000"/>
                        </a:lnSpc>
                      </a:pPr>
                      <a:r>
                        <a:rPr lang="en-US" sz="1000" dirty="0">
                          <a:effectLst/>
                          <a:latin typeface="Verdana" panose="020B0604030504040204" pitchFamily="34" charset="0"/>
                          <a:ea typeface="Verdana" panose="020B0604030504040204" pitchFamily="34" charset="0"/>
                          <a:cs typeface="Verdana" panose="020B0604030504040204" pitchFamily="34" charset="0"/>
                        </a:rPr>
                        <a:t/>
                      </a:r>
                      <a:br>
                        <a:rPr lang="en-US" sz="1000" dirty="0">
                          <a:effectLst/>
                          <a:latin typeface="Verdana" panose="020B0604030504040204" pitchFamily="34" charset="0"/>
                          <a:ea typeface="Verdana" panose="020B0604030504040204" pitchFamily="34" charset="0"/>
                          <a:cs typeface="Verdana" panose="020B0604030504040204" pitchFamily="34" charset="0"/>
                        </a:rPr>
                      </a:br>
                      <a:r>
                        <a:rPr lang="en-US" sz="1000" dirty="0">
                          <a:effectLst/>
                          <a:latin typeface="Verdana" panose="020B0604030504040204" pitchFamily="34" charset="0"/>
                          <a:ea typeface="Verdana" panose="020B0604030504040204" pitchFamily="34" charset="0"/>
                          <a:cs typeface="Verdana" panose="020B0604030504040204" pitchFamily="34" charset="0"/>
                        </a:rPr>
                        <a:t/>
                      </a: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6"/>
                    </a:solidFill>
                  </a:tcPr>
                </a:tc>
                <a:extLst>
                  <a:ext uri="{0D108BD9-81ED-4DB2-BD59-A6C34878D82A}">
                    <a16:rowId xmlns:a16="http://schemas.microsoft.com/office/drawing/2014/main" val="993225792"/>
                  </a:ext>
                </a:extLst>
              </a:tr>
              <a:tr h="492376">
                <a:tc gridSpan="2">
                  <a:txBody>
                    <a:bodyPr/>
                    <a:lstStyle/>
                    <a:p>
                      <a:pPr marL="0" marR="0" lvl="0" indent="0" algn="r" defTabSz="914400" rtl="0" eaLnBrk="1" fontAlgn="t" latinLnBrk="0" hangingPunct="1">
                        <a:lnSpc>
                          <a:spcPct val="100000"/>
                        </a:lnSpc>
                        <a:spcBef>
                          <a:spcPts val="0"/>
                        </a:spcBef>
                        <a:spcAft>
                          <a:spcPts val="0"/>
                        </a:spcAft>
                        <a:buClrTx/>
                        <a:buSzTx/>
                        <a:buFontTx/>
                        <a:buNone/>
                        <a:tabLst/>
                        <a:defRPr/>
                      </a:pPr>
                      <a:r>
                        <a:rPr lang="en-US" sz="1000" b="1" dirty="0">
                          <a:effectLst/>
                          <a:latin typeface="Verdana" panose="020B0604030504040204" pitchFamily="34" charset="0"/>
                          <a:ea typeface="Verdana" panose="020B0604030504040204" pitchFamily="34" charset="0"/>
                          <a:cs typeface="Verdana" panose="020B0604030504040204" pitchFamily="34" charset="0"/>
                        </a:rPr>
                        <a:t>Examples:</a:t>
                      </a: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b="1" dirty="0">
                          <a:effectLst/>
                          <a:latin typeface="Verdana" panose="020B0604030504040204" pitchFamily="34" charset="0"/>
                          <a:ea typeface="Verdana" panose="020B0604030504040204" pitchFamily="34" charset="0"/>
                          <a:cs typeface="Verdana" panose="020B0604030504040204" pitchFamily="34" charset="0"/>
                        </a:rPr>
                        <a:t>Examples:</a:t>
                      </a:r>
                    </a:p>
                    <a:p>
                      <a:pPr rtl="0" fontAlgn="t">
                        <a:lnSpc>
                          <a:spcPct val="100000"/>
                        </a:lnSpc>
                        <a:spcBef>
                          <a:spcPts val="0"/>
                        </a:spcBef>
                        <a:spcAft>
                          <a:spcPts val="0"/>
                        </a:spcAft>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9" marR="26479" marT="17652" marB="176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 see a man and a woman talking.</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This is a very busy street.</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The bees make some sweet honey.</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see mans </a:t>
                      </a:r>
                      <a:r>
                        <a:rPr lang="en-US" sz="1000" b="0" i="0" u="none" strike="noStrike"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womens</a:t>
                      </a: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This is street busy</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they are bees</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fontAlgn="t">
                        <a:lnSpc>
                          <a:spcPct val="100000"/>
                        </a:lnSpc>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40987310"/>
                  </a:ext>
                </a:extLst>
              </a:tr>
              <a:tr h="340015">
                <a:tc gridSpan="2">
                  <a:txBody>
                    <a:bodyPr/>
                    <a:lstStyle/>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Sentence 1.</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0" fontAlgn="t">
                        <a:lnSpc>
                          <a:spcPct val="100000"/>
                        </a:lnSpc>
                        <a:spcBef>
                          <a:spcPts val="0"/>
                        </a:spcBef>
                        <a:spcAft>
                          <a:spcPts val="0"/>
                        </a:spcAft>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9" marR="26479" marT="17652" marB="176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r>
                        <a:rPr lang="en-US" sz="1000" dirty="0">
                          <a:effectLst/>
                          <a:latin typeface="Verdana" panose="020B0604030504040204" pitchFamily="34" charset="0"/>
                          <a:ea typeface="Verdana" panose="020B0604030504040204" pitchFamily="34" charset="0"/>
                          <a:cs typeface="Verdana" panose="020B0604030504040204" pitchFamily="34" charset="0"/>
                        </a:rPr>
                        <a:t/>
                      </a: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r>
                        <a:rPr lang="en-US" sz="1000" dirty="0">
                          <a:effectLst/>
                          <a:latin typeface="Verdana" panose="020B0604030504040204" pitchFamily="34" charset="0"/>
                          <a:ea typeface="Verdana" panose="020B0604030504040204" pitchFamily="34" charset="0"/>
                          <a:cs typeface="Verdana" panose="020B0604030504040204" pitchFamily="34" charset="0"/>
                        </a:rPr>
                        <a:t/>
                      </a: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r>
                        <a:rPr lang="en-US" sz="1000" dirty="0">
                          <a:effectLst/>
                          <a:latin typeface="Verdana" panose="020B0604030504040204" pitchFamily="34" charset="0"/>
                          <a:ea typeface="Verdana" panose="020B0604030504040204" pitchFamily="34" charset="0"/>
                          <a:cs typeface="Verdana" panose="020B0604030504040204" pitchFamily="34" charset="0"/>
                        </a:rPr>
                        <a:t/>
                      </a: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4064711"/>
                  </a:ext>
                </a:extLst>
              </a:tr>
              <a:tr h="340015">
                <a:tc gridSpan="2">
                  <a:txBody>
                    <a:bodyPr/>
                    <a:lstStyle/>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Sentence 2.</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0" fontAlgn="t">
                        <a:lnSpc>
                          <a:spcPct val="100000"/>
                        </a:lnSpc>
                        <a:spcBef>
                          <a:spcPts val="0"/>
                        </a:spcBef>
                        <a:spcAft>
                          <a:spcPts val="0"/>
                        </a:spcAft>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9" marR="26479" marT="17652" marB="176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r>
                        <a:rPr lang="en-US" sz="1000" dirty="0">
                          <a:effectLst/>
                          <a:latin typeface="Verdana" panose="020B0604030504040204" pitchFamily="34" charset="0"/>
                          <a:ea typeface="Verdana" panose="020B0604030504040204" pitchFamily="34" charset="0"/>
                          <a:cs typeface="Verdana" panose="020B0604030504040204" pitchFamily="34" charset="0"/>
                        </a:rPr>
                        <a:t/>
                      </a: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r>
                        <a:rPr lang="en-US" sz="1000" dirty="0">
                          <a:effectLst/>
                          <a:latin typeface="Verdana" panose="020B0604030504040204" pitchFamily="34" charset="0"/>
                          <a:ea typeface="Verdana" panose="020B0604030504040204" pitchFamily="34" charset="0"/>
                          <a:cs typeface="Verdana" panose="020B0604030504040204" pitchFamily="34" charset="0"/>
                        </a:rPr>
                        <a:t/>
                      </a: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r>
                        <a:rPr lang="en-US" sz="1000">
                          <a:effectLst/>
                          <a:latin typeface="Verdana" panose="020B0604030504040204" pitchFamily="34" charset="0"/>
                          <a:ea typeface="Verdana" panose="020B0604030504040204" pitchFamily="34" charset="0"/>
                          <a:cs typeface="Verdana" panose="020B0604030504040204" pitchFamily="34" charset="0"/>
                        </a:rPr>
                        <a:t/>
                      </a:r>
                      <a:br>
                        <a:rPr lang="en-US" sz="1000">
                          <a:effectLst/>
                          <a:latin typeface="Verdana" panose="020B0604030504040204" pitchFamily="34" charset="0"/>
                          <a:ea typeface="Verdana" panose="020B0604030504040204" pitchFamily="34" charset="0"/>
                          <a:cs typeface="Verdana" panose="020B0604030504040204" pitchFamily="34" charset="0"/>
                        </a:rPr>
                      </a:br>
                      <a:endParaRPr lang="en-US" sz="100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1963822"/>
                  </a:ext>
                </a:extLst>
              </a:tr>
              <a:tr h="340015">
                <a:tc gridSpan="2">
                  <a:txBody>
                    <a:bodyPr/>
                    <a:lstStyle/>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Sentence 3.</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0" fontAlgn="t">
                        <a:lnSpc>
                          <a:spcPct val="100000"/>
                        </a:lnSpc>
                        <a:spcBef>
                          <a:spcPts val="0"/>
                        </a:spcBef>
                        <a:spcAft>
                          <a:spcPts val="0"/>
                        </a:spcAft>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9" marR="26479" marT="17652" marB="176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r>
                        <a:rPr lang="en-US" sz="1000">
                          <a:effectLst/>
                          <a:latin typeface="Verdana" panose="020B0604030504040204" pitchFamily="34" charset="0"/>
                          <a:ea typeface="Verdana" panose="020B0604030504040204" pitchFamily="34" charset="0"/>
                          <a:cs typeface="Verdana" panose="020B0604030504040204" pitchFamily="34" charset="0"/>
                        </a:rPr>
                        <a:t/>
                      </a:r>
                      <a:br>
                        <a:rPr lang="en-US" sz="1000">
                          <a:effectLst/>
                          <a:latin typeface="Verdana" panose="020B0604030504040204" pitchFamily="34" charset="0"/>
                          <a:ea typeface="Verdana" panose="020B0604030504040204" pitchFamily="34" charset="0"/>
                          <a:cs typeface="Verdana" panose="020B0604030504040204" pitchFamily="34" charset="0"/>
                        </a:rPr>
                      </a:br>
                      <a:endParaRPr lang="en-US" sz="100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r>
                        <a:rPr lang="en-US" sz="1000" dirty="0">
                          <a:effectLst/>
                          <a:latin typeface="Verdana" panose="020B0604030504040204" pitchFamily="34" charset="0"/>
                          <a:ea typeface="Verdana" panose="020B0604030504040204" pitchFamily="34" charset="0"/>
                          <a:cs typeface="Verdana" panose="020B0604030504040204" pitchFamily="34" charset="0"/>
                        </a:rPr>
                        <a:t/>
                      </a: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r>
                        <a:rPr lang="en-US" sz="1000" dirty="0">
                          <a:effectLst/>
                          <a:latin typeface="Verdana" panose="020B0604030504040204" pitchFamily="34" charset="0"/>
                          <a:ea typeface="Verdana" panose="020B0604030504040204" pitchFamily="34" charset="0"/>
                          <a:cs typeface="Verdana" panose="020B0604030504040204" pitchFamily="34" charset="0"/>
                        </a:rPr>
                        <a:t/>
                      </a: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55024"/>
                  </a:ext>
                </a:extLst>
              </a:tr>
              <a:tr h="340015">
                <a:tc gridSpan="2">
                  <a:txBody>
                    <a:bodyPr/>
                    <a:lstStyle/>
                    <a:p>
                      <a:pPr marL="0" marR="0" lvl="0" indent="0" algn="l" defTabSz="914126" rtl="0" eaLnBrk="1" fontAlgn="t"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Sentence 4.</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fontAlgn="t">
                        <a:lnSpc>
                          <a:spcPct val="100000"/>
                        </a:lnSpc>
                      </a:pPr>
                      <a:endParaRPr lang="en-US" sz="100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5188745"/>
                  </a:ext>
                </a:extLst>
              </a:tr>
              <a:tr h="340015">
                <a:tc gridSpan="2">
                  <a:txBody>
                    <a:bodyPr/>
                    <a:lstStyle/>
                    <a:p>
                      <a:pPr marL="0" marR="0" lvl="0" indent="0" algn="l" defTabSz="914126" rtl="0" eaLnBrk="1" fontAlgn="t"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Sentence 5.</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fontAlgn="t">
                        <a:lnSpc>
                          <a:spcPct val="100000"/>
                        </a:lnSpc>
                      </a:pPr>
                      <a:endParaRPr lang="en-US" sz="100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8622546"/>
                  </a:ext>
                </a:extLst>
              </a:tr>
              <a:tr h="340015">
                <a:tc>
                  <a:txBody>
                    <a:bodyPr/>
                    <a:lstStyle/>
                    <a:p>
                      <a:pPr rtl="0" fontAlgn="t">
                        <a:lnSpc>
                          <a:spcPct val="100000"/>
                        </a:lnSpc>
                        <a:spcBef>
                          <a:spcPts val="0"/>
                        </a:spcBef>
                        <a:spcAft>
                          <a:spcPts val="0"/>
                        </a:spcAft>
                      </a:pPr>
                      <a:r>
                        <a:rPr lang="en-US" sz="1000" b="1"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Total Points out of 30 </a:t>
                      </a:r>
                      <a:endParaRPr lang="en-US" sz="100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fontAlgn="t">
                        <a:lnSpc>
                          <a:spcPct val="100000"/>
                        </a:lnSpc>
                      </a:pPr>
                      <a:r>
                        <a:rPr lang="en-US" sz="1000">
                          <a:effectLst/>
                          <a:latin typeface="Verdana" panose="020B0604030504040204" pitchFamily="34" charset="0"/>
                          <a:ea typeface="Verdana" panose="020B0604030504040204" pitchFamily="34" charset="0"/>
                          <a:cs typeface="Verdana" panose="020B0604030504040204" pitchFamily="34" charset="0"/>
                        </a:rPr>
                        <a:t/>
                      </a:r>
                      <a:br>
                        <a:rPr lang="en-US" sz="1000">
                          <a:effectLst/>
                          <a:latin typeface="Verdana" panose="020B0604030504040204" pitchFamily="34" charset="0"/>
                          <a:ea typeface="Verdana" panose="020B0604030504040204" pitchFamily="34" charset="0"/>
                          <a:cs typeface="Verdana" panose="020B0604030504040204" pitchFamily="34" charset="0"/>
                        </a:rPr>
                      </a:br>
                      <a:endParaRPr lang="en-US" sz="100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fontAlgn="t">
                        <a:lnSpc>
                          <a:spcPct val="100000"/>
                        </a:lnSpc>
                      </a:pPr>
                      <a:r>
                        <a:rPr lang="en-US" sz="1000">
                          <a:effectLst/>
                          <a:latin typeface="Verdana" panose="020B0604030504040204" pitchFamily="34" charset="0"/>
                          <a:ea typeface="Verdana" panose="020B0604030504040204" pitchFamily="34" charset="0"/>
                          <a:cs typeface="Verdana" panose="020B0604030504040204" pitchFamily="34" charset="0"/>
                        </a:rPr>
                        <a:t/>
                      </a:r>
                      <a:br>
                        <a:rPr lang="en-US" sz="1000">
                          <a:effectLst/>
                          <a:latin typeface="Verdana" panose="020B0604030504040204" pitchFamily="34" charset="0"/>
                          <a:ea typeface="Verdana" panose="020B0604030504040204" pitchFamily="34" charset="0"/>
                          <a:cs typeface="Verdana" panose="020B0604030504040204" pitchFamily="34" charset="0"/>
                        </a:rPr>
                      </a:br>
                      <a:endParaRPr lang="en-US" sz="100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fontAlgn="t">
                        <a:lnSpc>
                          <a:spcPct val="100000"/>
                        </a:lnSpc>
                      </a:pPr>
                      <a:r>
                        <a:rPr lang="en-US" sz="1000" dirty="0">
                          <a:effectLst/>
                          <a:latin typeface="Verdana" panose="020B0604030504040204" pitchFamily="34" charset="0"/>
                          <a:ea typeface="Verdana" panose="020B0604030504040204" pitchFamily="34" charset="0"/>
                          <a:cs typeface="Verdana" panose="020B0604030504040204" pitchFamily="34" charset="0"/>
                        </a:rPr>
                        <a:t/>
                      </a: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76123015"/>
                  </a:ext>
                </a:extLst>
              </a:tr>
            </a:tbl>
          </a:graphicData>
        </a:graphic>
      </p:graphicFrame>
      <p:sp>
        <p:nvSpPr>
          <p:cNvPr id="5" name="Rectangle 1">
            <a:extLst>
              <a:ext uri="{FF2B5EF4-FFF2-40B4-BE49-F238E27FC236}">
                <a16:creationId xmlns:a16="http://schemas.microsoft.com/office/drawing/2014/main" id="{9D409E51-0DFD-5A4D-AEA3-D3F4F686F790}"/>
              </a:ext>
            </a:extLst>
          </p:cNvPr>
          <p:cNvSpPr>
            <a:spLocks noChangeArrowheads="1"/>
          </p:cNvSpPr>
          <p:nvPr/>
        </p:nvSpPr>
        <p:spPr bwMode="auto">
          <a:xfrm>
            <a:off x="6267863" y="87969"/>
            <a:ext cx="5820976" cy="70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ctr" anchorCtr="0" compatLnSpc="1">
            <a:prstTxWarp prst="textNoShape">
              <a:avLst/>
            </a:prstTxWarp>
            <a:spAutoFit/>
          </a:bodyPr>
          <a:lstStyle/>
          <a:p>
            <a:pPr eaLnBrk="0" fontAlgn="base" hangingPunct="0">
              <a:spcBef>
                <a:spcPct val="0"/>
              </a:spcBef>
              <a:spcAft>
                <a:spcPct val="0"/>
              </a:spcAft>
            </a:pPr>
            <a:r>
              <a:rPr lang="en-US" altLang="en-US" sz="1000" b="1" dirty="0">
                <a:solidFill>
                  <a:srgbClr val="000000"/>
                </a:solidFill>
                <a:latin typeface="Verdana" panose="020B0604030504040204" pitchFamily="34" charset="0"/>
              </a:rPr>
              <a:t>Student Name: 				Date: </a:t>
            </a:r>
            <a:endParaRPr lang="en-US" altLang="en-US" sz="800" dirty="0">
              <a:latin typeface="Verdana" panose="020B0604030504040204" pitchFamily="34" charset="0"/>
            </a:endParaRPr>
          </a:p>
          <a:p>
            <a:pPr defTabSz="914126" eaLnBrk="0" fontAlgn="base" hangingPunct="0">
              <a:spcBef>
                <a:spcPct val="0"/>
              </a:spcBef>
              <a:spcAft>
                <a:spcPct val="0"/>
              </a:spcAft>
            </a:pPr>
            <a:r>
              <a:rPr lang="en-US" altLang="en-US" sz="1000" b="1" dirty="0">
                <a:solidFill>
                  <a:srgbClr val="000000"/>
                </a:solidFill>
                <a:latin typeface="Verdana" panose="020B0604030504040204" pitchFamily="34" charset="0"/>
              </a:rPr>
              <a:t>Score for Listening, Speaking and Writing:</a:t>
            </a:r>
            <a:endParaRPr lang="en-US" altLang="en-US" sz="800" dirty="0">
              <a:latin typeface="Verdana" panose="020B0604030504040204" pitchFamily="34" charset="0"/>
            </a:endParaRPr>
          </a:p>
          <a:p>
            <a:pPr defTabSz="914126" eaLnBrk="0" fontAlgn="base" hangingPunct="0">
              <a:spcBef>
                <a:spcPct val="0"/>
              </a:spcBef>
              <a:spcAft>
                <a:spcPct val="0"/>
              </a:spcAft>
            </a:pPr>
            <a:r>
              <a:rPr lang="en-US" altLang="en-US" sz="1000" b="1" dirty="0">
                <a:solidFill>
                  <a:srgbClr val="000000"/>
                </a:solidFill>
                <a:latin typeface="Verdana" panose="020B0604030504040204" pitchFamily="34" charset="0"/>
              </a:rPr>
              <a:t>Score for Multiple Choice Quiz:</a:t>
            </a:r>
            <a:endParaRPr lang="en-US" altLang="en-US" sz="800" dirty="0">
              <a:latin typeface="Verdana" panose="020B0604030504040204" pitchFamily="34" charset="0"/>
            </a:endParaRPr>
          </a:p>
          <a:p>
            <a:pPr defTabSz="914126" eaLnBrk="0" fontAlgn="base" hangingPunct="0">
              <a:spcBef>
                <a:spcPct val="0"/>
              </a:spcBef>
              <a:spcAft>
                <a:spcPct val="0"/>
              </a:spcAft>
            </a:pPr>
            <a:r>
              <a:rPr lang="en-US" altLang="en-US" sz="1000" b="1" dirty="0">
                <a:solidFill>
                  <a:srgbClr val="000000"/>
                </a:solidFill>
                <a:latin typeface="Verdana" panose="020B0604030504040204" pitchFamily="34" charset="0"/>
              </a:rPr>
              <a:t>Total Score:</a:t>
            </a:r>
            <a:endParaRPr lang="en-US" altLang="en-US" sz="800" dirty="0">
              <a:latin typeface="Verdana" panose="020B0604030504040204" pitchFamily="34" charset="0"/>
            </a:endParaRPr>
          </a:p>
        </p:txBody>
      </p:sp>
      <p:sp>
        <p:nvSpPr>
          <p:cNvPr id="6" name="Rectangle 5">
            <a:extLst>
              <a:ext uri="{FF2B5EF4-FFF2-40B4-BE49-F238E27FC236}">
                <a16:creationId xmlns:a16="http://schemas.microsoft.com/office/drawing/2014/main" id="{AE886E40-1C26-644A-A706-732010C162F6}"/>
              </a:ext>
            </a:extLst>
          </p:cNvPr>
          <p:cNvSpPr/>
          <p:nvPr/>
        </p:nvSpPr>
        <p:spPr>
          <a:xfrm>
            <a:off x="173451" y="114777"/>
            <a:ext cx="6094413" cy="646163"/>
          </a:xfrm>
          <a:prstGeom prst="rect">
            <a:avLst/>
          </a:prstGeom>
        </p:spPr>
        <p:txBody>
          <a:bodyPr>
            <a:spAutoFit/>
          </a:bodyPr>
          <a:lstStyle/>
          <a:p>
            <a:pPr eaLnBrk="0" fontAlgn="base" hangingPunct="0">
              <a:spcBef>
                <a:spcPct val="0"/>
              </a:spcBef>
              <a:spcAft>
                <a:spcPct val="0"/>
              </a:spcAft>
            </a:pPr>
            <a:r>
              <a:rPr lang="en-US" altLang="en-US" sz="1799" b="1" dirty="0">
                <a:latin typeface="Verdana" panose="020B0604030504040204" pitchFamily="34" charset="0"/>
              </a:rPr>
              <a:t>Rubric for Listening, Speaking and Writing Quiz</a:t>
            </a:r>
            <a:endParaRPr lang="en-US" altLang="en-US" sz="1799" dirty="0">
              <a:latin typeface="Verdana" panose="020B0604030504040204" pitchFamily="34" charset="0"/>
            </a:endParaRPr>
          </a:p>
        </p:txBody>
      </p:sp>
    </p:spTree>
    <p:extLst>
      <p:ext uri="{BB962C8B-B14F-4D97-AF65-F5344CB8AC3E}">
        <p14:creationId xmlns:p14="http://schemas.microsoft.com/office/powerpoint/2010/main" val="2010080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49"/>
          <p:cNvSpPr txBox="1">
            <a:spLocks noGrp="1"/>
          </p:cNvSpPr>
          <p:nvPr>
            <p:ph type="title"/>
          </p:nvPr>
        </p:nvSpPr>
        <p:spPr>
          <a:xfrm>
            <a:off x="1008006" y="-222789"/>
            <a:ext cx="10510124" cy="1019867"/>
          </a:xfrm>
          <a:prstGeom prst="rect">
            <a:avLst/>
          </a:prstGeom>
          <a:noFill/>
          <a:ln>
            <a:noFill/>
          </a:ln>
        </p:spPr>
        <p:txBody>
          <a:bodyPr spcFirstLastPara="1" vert="horz" wrap="square" lIns="91377" tIns="45676" rIns="91377" bIns="45676" rtlCol="0" anchor="b" anchorCtr="0">
            <a:noAutofit/>
          </a:bodyPr>
          <a:lstStyle/>
          <a:p>
            <a:pPr algn="ctr">
              <a:buSzPts val="4400"/>
            </a:pPr>
            <a:r>
              <a:rPr lang="en-US" sz="3200" b="1" dirty="0">
                <a:solidFill>
                  <a:srgbClr val="000000"/>
                </a:solidFill>
              </a:rPr>
              <a:t>Acknowledgements</a:t>
            </a:r>
            <a:endParaRPr sz="3200" b="1" dirty="0">
              <a:solidFill>
                <a:srgbClr val="000000"/>
              </a:solidFill>
            </a:endParaRPr>
          </a:p>
        </p:txBody>
      </p:sp>
      <p:sp>
        <p:nvSpPr>
          <p:cNvPr id="536" name="Google Shape;536;p49"/>
          <p:cNvSpPr txBox="1"/>
          <p:nvPr/>
        </p:nvSpPr>
        <p:spPr>
          <a:xfrm>
            <a:off x="700712" y="824551"/>
            <a:ext cx="10615570" cy="1476558"/>
          </a:xfrm>
          <a:prstGeom prst="rect">
            <a:avLst/>
          </a:prstGeom>
          <a:noFill/>
          <a:ln>
            <a:noFill/>
          </a:ln>
        </p:spPr>
        <p:txBody>
          <a:bodyPr spcFirstLastPara="1" wrap="square" lIns="91377" tIns="45676" rIns="91377" bIns="45676"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Calibri"/>
              </a:rPr>
              <a:t>We would like to thank the entire Light of the World volunteer team for their hard work and creativity in making this project possible.  For all those around the world who prayed, wrote, edited, narrated, illustrated, sang, tested, and gave generously for this curriculum, we appreciate you sharing the love of Jesus through the gift of English. Our team members include:</a:t>
            </a:r>
            <a:endParaRPr kumimoji="0" sz="16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98"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10" name="Slide Number Placeholder 3">
            <a:extLst>
              <a:ext uri="{FF2B5EF4-FFF2-40B4-BE49-F238E27FC236}">
                <a16:creationId xmlns:a16="http://schemas.microsoft.com/office/drawing/2014/main" id="{D5A4094B-A7F8-AF91-00AA-0C2119F21D87}"/>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b="0" i="0" u="none" strike="noStrike" kern="0" cap="none" spc="0" normalizeH="0" baseline="0" noProof="0" smtClean="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49</a:t>
            </a:fld>
            <a:endParaRPr kumimoji="0" lang="en-US" sz="18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5" name="Rectangle 1">
            <a:extLst>
              <a:ext uri="{FF2B5EF4-FFF2-40B4-BE49-F238E27FC236}">
                <a16:creationId xmlns:a16="http://schemas.microsoft.com/office/drawing/2014/main" id="{606F01D0-CB68-526B-91A0-8943814D1037}"/>
              </a:ext>
            </a:extLst>
          </p:cNvPr>
          <p:cNvSpPr>
            <a:spLocks noChangeArrowheads="1"/>
          </p:cNvSpPr>
          <p:nvPr/>
        </p:nvSpPr>
        <p:spPr bwMode="auto">
          <a:xfrm>
            <a:off x="0" y="-153888"/>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7" name="Rectangle 2">
            <a:extLst>
              <a:ext uri="{FF2B5EF4-FFF2-40B4-BE49-F238E27FC236}">
                <a16:creationId xmlns:a16="http://schemas.microsoft.com/office/drawing/2014/main" id="{5BCA2B1A-1B34-8B11-5E39-6ECEE0250F94}"/>
              </a:ext>
            </a:extLst>
          </p:cNvPr>
          <p:cNvSpPr>
            <a:spLocks noChangeArrowheads="1"/>
          </p:cNvSpPr>
          <p:nvPr/>
        </p:nvSpPr>
        <p:spPr bwMode="auto">
          <a:xfrm>
            <a:off x="0" y="1538387"/>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graphicFrame>
        <p:nvGraphicFramePr>
          <p:cNvPr id="21" name="Table 20">
            <a:extLst>
              <a:ext uri="{FF2B5EF4-FFF2-40B4-BE49-F238E27FC236}">
                <a16:creationId xmlns:a16="http://schemas.microsoft.com/office/drawing/2014/main" id="{D16BDC1B-E66C-5CEF-BDE6-1F8671B04FE2}"/>
              </a:ext>
            </a:extLst>
          </p:cNvPr>
          <p:cNvGraphicFramePr>
            <a:graphicFrameLocks noGrp="1"/>
          </p:cNvGraphicFramePr>
          <p:nvPr/>
        </p:nvGraphicFramePr>
        <p:xfrm>
          <a:off x="1347979" y="2049094"/>
          <a:ext cx="10385104" cy="3584448"/>
        </p:xfrm>
        <a:graphic>
          <a:graphicData uri="http://schemas.openxmlformats.org/drawingml/2006/table">
            <a:tbl>
              <a:tblPr firstRow="1" bandRow="1">
                <a:tableStyleId>{2D5ABB26-0587-4C30-8999-92F81FD0307C}</a:tableStyleId>
              </a:tblPr>
              <a:tblGrid>
                <a:gridCol w="2596276">
                  <a:extLst>
                    <a:ext uri="{9D8B030D-6E8A-4147-A177-3AD203B41FA5}">
                      <a16:colId xmlns:a16="http://schemas.microsoft.com/office/drawing/2014/main" val="2018953848"/>
                    </a:ext>
                  </a:extLst>
                </a:gridCol>
                <a:gridCol w="2596276">
                  <a:extLst>
                    <a:ext uri="{9D8B030D-6E8A-4147-A177-3AD203B41FA5}">
                      <a16:colId xmlns:a16="http://schemas.microsoft.com/office/drawing/2014/main" val="3258248138"/>
                    </a:ext>
                  </a:extLst>
                </a:gridCol>
                <a:gridCol w="2596276">
                  <a:extLst>
                    <a:ext uri="{9D8B030D-6E8A-4147-A177-3AD203B41FA5}">
                      <a16:colId xmlns:a16="http://schemas.microsoft.com/office/drawing/2014/main" val="3664711576"/>
                    </a:ext>
                  </a:extLst>
                </a:gridCol>
                <a:gridCol w="2596276">
                  <a:extLst>
                    <a:ext uri="{9D8B030D-6E8A-4147-A177-3AD203B41FA5}">
                      <a16:colId xmlns:a16="http://schemas.microsoft.com/office/drawing/2014/main" val="8833805"/>
                    </a:ext>
                  </a:extLst>
                </a:gridCol>
              </a:tblGrid>
              <a:tr h="256032">
                <a:tc>
                  <a:txBody>
                    <a:bodyPr/>
                    <a:lstStyle/>
                    <a:p>
                      <a:pPr algn="l" fontAlgn="b"/>
                      <a:r>
                        <a:rPr lang="en-US" sz="1400" b="0" i="0" u="none" strike="noStrike">
                          <a:solidFill>
                            <a:srgbClr val="000000"/>
                          </a:solidFill>
                          <a:effectLst/>
                          <a:latin typeface="Verdana" panose="020B0604030504040204" pitchFamily="34" charset="0"/>
                        </a:rPr>
                        <a:t>Anonymous</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Emily Cox</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Jill Gramzow</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Martha Lane</a:t>
                      </a:r>
                    </a:p>
                  </a:txBody>
                  <a:tcPr marL="9525" marR="9525" marT="19050" marB="19050" anchor="b"/>
                </a:tc>
                <a:extLst>
                  <a:ext uri="{0D108BD9-81ED-4DB2-BD59-A6C34878D82A}">
                    <a16:rowId xmlns:a16="http://schemas.microsoft.com/office/drawing/2014/main" val="302014492"/>
                  </a:ext>
                </a:extLst>
              </a:tr>
              <a:tr h="256032">
                <a:tc>
                  <a:txBody>
                    <a:bodyPr/>
                    <a:lstStyle/>
                    <a:p>
                      <a:pPr algn="l" fontAlgn="b"/>
                      <a:r>
                        <a:rPr lang="en-US" sz="1400" b="0" i="0" u="none" strike="noStrike">
                          <a:solidFill>
                            <a:srgbClr val="000000"/>
                          </a:solidFill>
                          <a:effectLst/>
                          <a:latin typeface="Verdana" panose="020B0604030504040204" pitchFamily="34" charset="0"/>
                        </a:rPr>
                        <a:t>Jean Ato</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Marilyn Dano</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Tanya Griffin</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Audrey Larsen</a:t>
                      </a:r>
                    </a:p>
                  </a:txBody>
                  <a:tcPr marL="9525" marR="9525" marT="19050" marB="19050" anchor="b"/>
                </a:tc>
                <a:extLst>
                  <a:ext uri="{0D108BD9-81ED-4DB2-BD59-A6C34878D82A}">
                    <a16:rowId xmlns:a16="http://schemas.microsoft.com/office/drawing/2014/main" val="31088331"/>
                  </a:ext>
                </a:extLst>
              </a:tr>
              <a:tr h="256032">
                <a:tc>
                  <a:txBody>
                    <a:bodyPr/>
                    <a:lstStyle/>
                    <a:p>
                      <a:pPr algn="l" fontAlgn="b"/>
                      <a:r>
                        <a:rPr lang="en-US" sz="1400" b="0" i="0" u="none" strike="noStrike">
                          <a:solidFill>
                            <a:srgbClr val="000000"/>
                          </a:solidFill>
                          <a:effectLst/>
                          <a:latin typeface="Verdana" panose="020B0604030504040204" pitchFamily="34" charset="0"/>
                        </a:rPr>
                        <a:t>Bradley Baurain</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Hephzi Davidson</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Rachel Grijincu</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Aden Lewis</a:t>
                      </a:r>
                    </a:p>
                  </a:txBody>
                  <a:tcPr marL="9525" marR="9525" marT="19050" marB="19050" anchor="b"/>
                </a:tc>
                <a:extLst>
                  <a:ext uri="{0D108BD9-81ED-4DB2-BD59-A6C34878D82A}">
                    <a16:rowId xmlns:a16="http://schemas.microsoft.com/office/drawing/2014/main" val="3837772068"/>
                  </a:ext>
                </a:extLst>
              </a:tr>
              <a:tr h="256032">
                <a:tc>
                  <a:txBody>
                    <a:bodyPr/>
                    <a:lstStyle/>
                    <a:p>
                      <a:pPr algn="l" fontAlgn="b"/>
                      <a:r>
                        <a:rPr lang="en-US" sz="1400" b="0" i="0" u="none" strike="noStrike">
                          <a:solidFill>
                            <a:srgbClr val="000000"/>
                          </a:solidFill>
                          <a:effectLst/>
                          <a:latin typeface="Verdana" panose="020B0604030504040204" pitchFamily="34" charset="0"/>
                        </a:rPr>
                        <a:t>Ana Biederman</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Susanna Diallo</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Lauren Haines</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Bruce Lewis</a:t>
                      </a:r>
                    </a:p>
                  </a:txBody>
                  <a:tcPr marL="9525" marR="9525" marT="19050" marB="19050" anchor="b"/>
                </a:tc>
                <a:extLst>
                  <a:ext uri="{0D108BD9-81ED-4DB2-BD59-A6C34878D82A}">
                    <a16:rowId xmlns:a16="http://schemas.microsoft.com/office/drawing/2014/main" val="4180421706"/>
                  </a:ext>
                </a:extLst>
              </a:tr>
              <a:tr h="256032">
                <a:tc>
                  <a:txBody>
                    <a:bodyPr/>
                    <a:lstStyle/>
                    <a:p>
                      <a:pPr algn="l" fontAlgn="b"/>
                      <a:r>
                        <a:rPr lang="en-US" sz="1400" b="0" i="0" u="none" strike="noStrike">
                          <a:solidFill>
                            <a:srgbClr val="000000"/>
                          </a:solidFill>
                          <a:effectLst/>
                          <a:latin typeface="Verdana" panose="020B0604030504040204" pitchFamily="34" charset="0"/>
                        </a:rPr>
                        <a:t>Bob Biederman</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Alyssa Dokolas</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Carol Hale</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Elena Lewis</a:t>
                      </a:r>
                    </a:p>
                  </a:txBody>
                  <a:tcPr marL="9525" marR="9525" marT="19050" marB="19050" anchor="b"/>
                </a:tc>
                <a:extLst>
                  <a:ext uri="{0D108BD9-81ED-4DB2-BD59-A6C34878D82A}">
                    <a16:rowId xmlns:a16="http://schemas.microsoft.com/office/drawing/2014/main" val="2888317641"/>
                  </a:ext>
                </a:extLst>
              </a:tr>
              <a:tr h="256032">
                <a:tc>
                  <a:txBody>
                    <a:bodyPr/>
                    <a:lstStyle/>
                    <a:p>
                      <a:pPr algn="l" fontAlgn="b"/>
                      <a:r>
                        <a:rPr lang="en-US" sz="1400" b="0" i="0" u="none" strike="noStrike">
                          <a:solidFill>
                            <a:srgbClr val="000000"/>
                          </a:solidFill>
                          <a:effectLst/>
                          <a:latin typeface="Verdana" panose="020B0604030504040204" pitchFamily="34" charset="0"/>
                        </a:rPr>
                        <a:t>Joshua Blake</a:t>
                      </a:r>
                    </a:p>
                  </a:txBody>
                  <a:tcPr marL="9525" marR="9525" marT="19050" marB="19050" anchor="b"/>
                </a:tc>
                <a:tc>
                  <a:txBody>
                    <a:bodyPr/>
                    <a:lstStyle/>
                    <a:p>
                      <a:pPr algn="l" fontAlgn="b"/>
                      <a:r>
                        <a:rPr lang="en-US" sz="1400" b="0" i="0" u="none" strike="noStrike" dirty="0" err="1">
                          <a:solidFill>
                            <a:srgbClr val="000000"/>
                          </a:solidFill>
                          <a:effectLst/>
                          <a:latin typeface="Verdana" panose="020B0604030504040204" pitchFamily="34" charset="0"/>
                        </a:rPr>
                        <a:t>EasyReadEnglish.com</a:t>
                      </a:r>
                      <a:endParaRPr lang="en-US" sz="1400" b="0" i="0" u="none" strike="noStrike" dirty="0">
                        <a:solidFill>
                          <a:srgbClr val="000000"/>
                        </a:solidFill>
                        <a:effectLst/>
                        <a:latin typeface="Verdana" panose="020B0604030504040204" pitchFamily="34" charset="0"/>
                      </a:endParaRP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Emily Hamilton</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James Lewis</a:t>
                      </a:r>
                    </a:p>
                  </a:txBody>
                  <a:tcPr marL="9525" marR="9525" marT="19050" marB="19050" anchor="b"/>
                </a:tc>
                <a:extLst>
                  <a:ext uri="{0D108BD9-81ED-4DB2-BD59-A6C34878D82A}">
                    <a16:rowId xmlns:a16="http://schemas.microsoft.com/office/drawing/2014/main" val="644333624"/>
                  </a:ext>
                </a:extLst>
              </a:tr>
              <a:tr h="256032">
                <a:tc>
                  <a:txBody>
                    <a:bodyPr/>
                    <a:lstStyle/>
                    <a:p>
                      <a:pPr algn="l" fontAlgn="b"/>
                      <a:r>
                        <a:rPr lang="en-US" sz="1400" b="0" i="0" u="none" strike="noStrike">
                          <a:solidFill>
                            <a:srgbClr val="000000"/>
                          </a:solidFill>
                          <a:effectLst/>
                          <a:latin typeface="Verdana" panose="020B0604030504040204" pitchFamily="34" charset="0"/>
                        </a:rPr>
                        <a:t>Rachael Braggs</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Don Edic</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Patty Hickman</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Micah Beth Lewis</a:t>
                      </a:r>
                    </a:p>
                  </a:txBody>
                  <a:tcPr marL="9525" marR="9525" marT="19050" marB="19050" anchor="b"/>
                </a:tc>
                <a:extLst>
                  <a:ext uri="{0D108BD9-81ED-4DB2-BD59-A6C34878D82A}">
                    <a16:rowId xmlns:a16="http://schemas.microsoft.com/office/drawing/2014/main" val="28886502"/>
                  </a:ext>
                </a:extLst>
              </a:tr>
              <a:tr h="256032">
                <a:tc>
                  <a:txBody>
                    <a:bodyPr/>
                    <a:lstStyle/>
                    <a:p>
                      <a:pPr algn="l" fontAlgn="b"/>
                      <a:r>
                        <a:rPr lang="en-US" sz="1400" b="0" i="0" u="none" strike="noStrike">
                          <a:solidFill>
                            <a:srgbClr val="000000"/>
                          </a:solidFill>
                          <a:effectLst/>
                          <a:latin typeface="Verdana" panose="020B0604030504040204" pitchFamily="34" charset="0"/>
                        </a:rPr>
                        <a:t>Hannah Brendel</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Peggy Fergus</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Juliette Hyer</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Tim Lewis</a:t>
                      </a:r>
                    </a:p>
                  </a:txBody>
                  <a:tcPr marL="9525" marR="9525" marT="9525" marB="0" anchor="b"/>
                </a:tc>
                <a:extLst>
                  <a:ext uri="{0D108BD9-81ED-4DB2-BD59-A6C34878D82A}">
                    <a16:rowId xmlns:a16="http://schemas.microsoft.com/office/drawing/2014/main" val="2019150912"/>
                  </a:ext>
                </a:extLst>
              </a:tr>
              <a:tr h="256032">
                <a:tc>
                  <a:txBody>
                    <a:bodyPr/>
                    <a:lstStyle/>
                    <a:p>
                      <a:pPr algn="l" fontAlgn="b"/>
                      <a:r>
                        <a:rPr lang="en-US" sz="1400" b="0" i="0" u="none" strike="noStrike">
                          <a:solidFill>
                            <a:srgbClr val="000000"/>
                          </a:solidFill>
                          <a:effectLst/>
                          <a:latin typeface="Verdana" panose="020B0604030504040204" pitchFamily="34" charset="0"/>
                        </a:rPr>
                        <a:t>Larry Buell</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MaryBeth Gahan</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Lyudmila Ivanyuk</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Ward Lewis</a:t>
                      </a:r>
                    </a:p>
                  </a:txBody>
                  <a:tcPr marL="9525" marR="9525" marT="19050" marB="19050" anchor="b"/>
                </a:tc>
                <a:extLst>
                  <a:ext uri="{0D108BD9-81ED-4DB2-BD59-A6C34878D82A}">
                    <a16:rowId xmlns:a16="http://schemas.microsoft.com/office/drawing/2014/main" val="3228095077"/>
                  </a:ext>
                </a:extLst>
              </a:tr>
              <a:tr h="256032">
                <a:tc>
                  <a:txBody>
                    <a:bodyPr/>
                    <a:lstStyle/>
                    <a:p>
                      <a:pPr algn="l" fontAlgn="b"/>
                      <a:r>
                        <a:rPr lang="en-US" sz="1400" b="0" i="0" u="none" strike="noStrike">
                          <a:solidFill>
                            <a:srgbClr val="000000"/>
                          </a:solidFill>
                          <a:effectLst/>
                          <a:latin typeface="Verdana" panose="020B0604030504040204" pitchFamily="34" charset="0"/>
                        </a:rPr>
                        <a:t>Cindy Campbell</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Melina Gallo</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Debbie Johnson</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Cosette Lindsay</a:t>
                      </a:r>
                    </a:p>
                  </a:txBody>
                  <a:tcPr marL="9525" marR="9525" marT="9525" marB="0" anchor="b"/>
                </a:tc>
                <a:extLst>
                  <a:ext uri="{0D108BD9-81ED-4DB2-BD59-A6C34878D82A}">
                    <a16:rowId xmlns:a16="http://schemas.microsoft.com/office/drawing/2014/main" val="3944572756"/>
                  </a:ext>
                </a:extLst>
              </a:tr>
              <a:tr h="256032">
                <a:tc>
                  <a:txBody>
                    <a:bodyPr/>
                    <a:lstStyle/>
                    <a:p>
                      <a:pPr algn="l" fontAlgn="b"/>
                      <a:r>
                        <a:rPr lang="en-US" sz="1400" b="0" i="0" u="none" strike="noStrike">
                          <a:solidFill>
                            <a:srgbClr val="000000"/>
                          </a:solidFill>
                          <a:effectLst/>
                          <a:latin typeface="Verdana" panose="020B0604030504040204" pitchFamily="34" charset="0"/>
                        </a:rPr>
                        <a:t>Christian Cha</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Alicia Gentile</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Carey Jo Johnston</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Johnny Lukashevich</a:t>
                      </a:r>
                    </a:p>
                  </a:txBody>
                  <a:tcPr marL="9525" marR="9525" marT="19050" marB="19050" anchor="b"/>
                </a:tc>
                <a:extLst>
                  <a:ext uri="{0D108BD9-81ED-4DB2-BD59-A6C34878D82A}">
                    <a16:rowId xmlns:a16="http://schemas.microsoft.com/office/drawing/2014/main" val="3230634808"/>
                  </a:ext>
                </a:extLst>
              </a:tr>
              <a:tr h="256032">
                <a:tc>
                  <a:txBody>
                    <a:bodyPr/>
                    <a:lstStyle/>
                    <a:p>
                      <a:pPr algn="l" fontAlgn="b"/>
                      <a:r>
                        <a:rPr lang="en-US" sz="1400" b="0" i="0" u="none" strike="noStrike">
                          <a:solidFill>
                            <a:srgbClr val="000000"/>
                          </a:solidFill>
                          <a:effectLst/>
                          <a:latin typeface="Verdana" panose="020B0604030504040204" pitchFamily="34" charset="0"/>
                        </a:rPr>
                        <a:t>Olivia Cheney</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Prakash Chandra Giri</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Nancy Kingdon</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Gail MacMillan</a:t>
                      </a:r>
                    </a:p>
                  </a:txBody>
                  <a:tcPr marL="9525" marR="9525" marT="9525" marB="0" anchor="b"/>
                </a:tc>
                <a:extLst>
                  <a:ext uri="{0D108BD9-81ED-4DB2-BD59-A6C34878D82A}">
                    <a16:rowId xmlns:a16="http://schemas.microsoft.com/office/drawing/2014/main" val="285943974"/>
                  </a:ext>
                </a:extLst>
              </a:tr>
              <a:tr h="256032">
                <a:tc>
                  <a:txBody>
                    <a:bodyPr/>
                    <a:lstStyle/>
                    <a:p>
                      <a:pPr algn="l" fontAlgn="b"/>
                      <a:r>
                        <a:rPr lang="en-US" sz="1400" b="0" i="0" u="none" strike="noStrike">
                          <a:solidFill>
                            <a:srgbClr val="000000"/>
                          </a:solidFill>
                          <a:effectLst/>
                          <a:latin typeface="Verdana" panose="020B0604030504040204" pitchFamily="34" charset="0"/>
                        </a:rPr>
                        <a:t>Hannah Clark</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Ellenor Gopal</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Dorothy Konadu</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Ivan Mader</a:t>
                      </a:r>
                    </a:p>
                  </a:txBody>
                  <a:tcPr marL="9525" marR="9525" marT="19050" marB="19050" anchor="b"/>
                </a:tc>
                <a:extLst>
                  <a:ext uri="{0D108BD9-81ED-4DB2-BD59-A6C34878D82A}">
                    <a16:rowId xmlns:a16="http://schemas.microsoft.com/office/drawing/2014/main" val="957986170"/>
                  </a:ext>
                </a:extLst>
              </a:tr>
              <a:tr h="256032">
                <a:tc>
                  <a:txBody>
                    <a:bodyPr/>
                    <a:lstStyle/>
                    <a:p>
                      <a:pPr algn="l" fontAlgn="b"/>
                      <a:r>
                        <a:rPr lang="en-US" sz="1400" b="0" i="0" u="none" strike="noStrike" dirty="0">
                          <a:solidFill>
                            <a:srgbClr val="000000"/>
                          </a:solidFill>
                          <a:effectLst/>
                          <a:latin typeface="Verdana" panose="020B0604030504040204" pitchFamily="34" charset="0"/>
                        </a:rPr>
                        <a:t>Nancy Cobb</a:t>
                      </a:r>
                    </a:p>
                  </a:txBody>
                  <a:tcPr marL="9525" marR="9525" marT="19050" marB="19050" anchor="b"/>
                </a:tc>
                <a:tc>
                  <a:txBody>
                    <a:bodyPr/>
                    <a:lstStyle/>
                    <a:p>
                      <a:pPr algn="l" fontAlgn="b"/>
                      <a:r>
                        <a:rPr lang="en-US" sz="1400" b="0" i="0" u="none" strike="noStrike" dirty="0">
                          <a:solidFill>
                            <a:srgbClr val="000000"/>
                          </a:solidFill>
                          <a:effectLst/>
                          <a:latin typeface="Verdana" panose="020B0604030504040204" pitchFamily="34" charset="0"/>
                        </a:rPr>
                        <a:t>Henrietta </a:t>
                      </a:r>
                      <a:r>
                        <a:rPr lang="en-US" sz="1400" b="0" i="0" u="none" strike="noStrike" dirty="0" err="1">
                          <a:solidFill>
                            <a:srgbClr val="000000"/>
                          </a:solidFill>
                          <a:effectLst/>
                          <a:latin typeface="Verdana" panose="020B0604030504040204" pitchFamily="34" charset="0"/>
                        </a:rPr>
                        <a:t>Grajcar</a:t>
                      </a:r>
                      <a:endParaRPr lang="en-US" sz="1400" b="0" i="0" u="none" strike="noStrike" dirty="0">
                        <a:solidFill>
                          <a:srgbClr val="000000"/>
                        </a:solidFill>
                        <a:effectLst/>
                        <a:latin typeface="Verdana" panose="020B0604030504040204" pitchFamily="34" charset="0"/>
                      </a:endParaRPr>
                    </a:p>
                  </a:txBody>
                  <a:tcPr marL="9525" marR="9525" marT="19050" marB="19050" anchor="b"/>
                </a:tc>
                <a:tc>
                  <a:txBody>
                    <a:bodyPr/>
                    <a:lstStyle/>
                    <a:p>
                      <a:pPr algn="l" fontAlgn="b"/>
                      <a:r>
                        <a:rPr lang="en-US" sz="1400" b="0" i="0" u="none" strike="noStrike" dirty="0">
                          <a:solidFill>
                            <a:srgbClr val="000000"/>
                          </a:solidFill>
                          <a:effectLst/>
                          <a:latin typeface="Verdana" panose="020B0604030504040204" pitchFamily="34" charset="0"/>
                        </a:rPr>
                        <a:t>Macy Lake</a:t>
                      </a:r>
                    </a:p>
                  </a:txBody>
                  <a:tcPr marL="9525" marR="9525" marT="19050" marB="19050" anchor="b"/>
                </a:tc>
                <a:tc>
                  <a:txBody>
                    <a:bodyPr/>
                    <a:lstStyle/>
                    <a:p>
                      <a:pPr algn="l" fontAlgn="b"/>
                      <a:r>
                        <a:rPr lang="en-US" sz="1400" b="0" i="0" u="none" strike="noStrike" dirty="0">
                          <a:solidFill>
                            <a:srgbClr val="000000"/>
                          </a:solidFill>
                          <a:effectLst/>
                          <a:latin typeface="Verdana" panose="020B0604030504040204" pitchFamily="34" charset="0"/>
                        </a:rPr>
                        <a:t>Amy Martin</a:t>
                      </a:r>
                    </a:p>
                  </a:txBody>
                  <a:tcPr marL="9525" marR="9525" marT="19050" marB="19050" anchor="b"/>
                </a:tc>
                <a:extLst>
                  <a:ext uri="{0D108BD9-81ED-4DB2-BD59-A6C34878D82A}">
                    <a16:rowId xmlns:a16="http://schemas.microsoft.com/office/drawing/2014/main" val="885331"/>
                  </a:ext>
                </a:extLst>
              </a:tr>
            </a:tbl>
          </a:graphicData>
        </a:graphic>
      </p:graphicFrame>
      <p:sp>
        <p:nvSpPr>
          <p:cNvPr id="2" name="TextBox 1">
            <a:extLst>
              <a:ext uri="{FF2B5EF4-FFF2-40B4-BE49-F238E27FC236}">
                <a16:creationId xmlns:a16="http://schemas.microsoft.com/office/drawing/2014/main" id="{25F9E3B3-5072-40CB-1712-0986768E7EC2}"/>
              </a:ext>
            </a:extLst>
          </p:cNvPr>
          <p:cNvSpPr txBox="1"/>
          <p:nvPr/>
        </p:nvSpPr>
        <p:spPr>
          <a:xfrm>
            <a:off x="4668252" y="6356350"/>
            <a:ext cx="59837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rPr>
              <a:t>(continued on the next slide)</a:t>
            </a:r>
          </a:p>
        </p:txBody>
      </p:sp>
      <p:sp>
        <p:nvSpPr>
          <p:cNvPr id="3" name="Footer Placeholder 2">
            <a:extLst>
              <a:ext uri="{FF2B5EF4-FFF2-40B4-BE49-F238E27FC236}">
                <a16:creationId xmlns:a16="http://schemas.microsoft.com/office/drawing/2014/main" id="{C27F6D86-1186-0246-A95B-A896BDEFCFA4}"/>
              </a:ext>
            </a:extLst>
          </p:cNvPr>
          <p:cNvSpPr>
            <a:spLocks noGrp="1"/>
          </p:cNvSpPr>
          <p:nvPr>
            <p:ph type="ftr" idx="11"/>
          </p:nvPr>
        </p:nvSpPr>
        <p:spPr>
          <a:xfrm>
            <a:off x="700712" y="6329779"/>
            <a:ext cx="4114800" cy="365125"/>
          </a:xfrm>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tint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©2020-2024 Light of the World Learning</a:t>
            </a:r>
            <a:endParaRPr kumimoji="0" lang="en-US" sz="1200" b="0" i="0" u="none" strike="noStrike" kern="0" cap="none" spc="0" normalizeH="0" baseline="0" noProof="0" dirty="0">
              <a:ln>
                <a:noFill/>
              </a:ln>
              <a:solidFill>
                <a:srgbClr val="000000">
                  <a:tint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Tree>
    <p:extLst>
      <p:ext uri="{BB962C8B-B14F-4D97-AF65-F5344CB8AC3E}">
        <p14:creationId xmlns:p14="http://schemas.microsoft.com/office/powerpoint/2010/main" val="313182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grpSp>
        <p:nvGrpSpPr>
          <p:cNvPr id="6" name="Group 5">
            <a:extLst>
              <a:ext uri="{FF2B5EF4-FFF2-40B4-BE49-F238E27FC236}">
                <a16:creationId xmlns:a16="http://schemas.microsoft.com/office/drawing/2014/main" id="{62015DB6-5496-3F6F-9940-70FC67509323}"/>
              </a:ext>
            </a:extLst>
          </p:cNvPr>
          <p:cNvGrpSpPr/>
          <p:nvPr/>
        </p:nvGrpSpPr>
        <p:grpSpPr>
          <a:xfrm>
            <a:off x="-28130" y="0"/>
            <a:ext cx="12248260" cy="6859177"/>
            <a:chOff x="-36829" y="-1177"/>
            <a:chExt cx="12248260" cy="6859177"/>
          </a:xfrm>
        </p:grpSpPr>
        <p:pic>
          <p:nvPicPr>
            <p:cNvPr id="3" name="Picture 2">
              <a:extLst>
                <a:ext uri="{FF2B5EF4-FFF2-40B4-BE49-F238E27FC236}">
                  <a16:creationId xmlns:a16="http://schemas.microsoft.com/office/drawing/2014/main" id="{93ECA988-E77B-B9BB-096C-D02E8255441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15608" y="3400960"/>
              <a:ext cx="5695823" cy="3457040"/>
            </a:xfrm>
            <a:prstGeom prst="rect">
              <a:avLst/>
            </a:prstGeom>
            <a:ln>
              <a:solidFill>
                <a:schemeClr val="accent5">
                  <a:lumMod val="75000"/>
                </a:schemeClr>
              </a:solidFill>
            </a:ln>
          </p:spPr>
        </p:pic>
        <p:pic>
          <p:nvPicPr>
            <p:cNvPr id="4" name="Picture 3">
              <a:extLst>
                <a:ext uri="{FF2B5EF4-FFF2-40B4-BE49-F238E27FC236}">
                  <a16:creationId xmlns:a16="http://schemas.microsoft.com/office/drawing/2014/main" id="{21F11038-5233-0612-339D-F41622F41DA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6829" y="-1176"/>
              <a:ext cx="6552437" cy="6859176"/>
            </a:xfrm>
            <a:prstGeom prst="rect">
              <a:avLst/>
            </a:prstGeom>
            <a:ln>
              <a:solidFill>
                <a:schemeClr val="accent5">
                  <a:lumMod val="75000"/>
                </a:schemeClr>
              </a:solidFill>
            </a:ln>
          </p:spPr>
        </p:pic>
        <p:pic>
          <p:nvPicPr>
            <p:cNvPr id="5" name="Picture 4">
              <a:extLst>
                <a:ext uri="{FF2B5EF4-FFF2-40B4-BE49-F238E27FC236}">
                  <a16:creationId xmlns:a16="http://schemas.microsoft.com/office/drawing/2014/main" id="{EBC0AE5F-0DC8-7FCF-1B3F-F2D20D45A93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15608" y="-1177"/>
              <a:ext cx="5675752" cy="3783467"/>
            </a:xfrm>
            <a:prstGeom prst="rect">
              <a:avLst/>
            </a:prstGeom>
            <a:ln>
              <a:solidFill>
                <a:schemeClr val="accent5">
                  <a:lumMod val="75000"/>
                </a:schemeClr>
              </a:solidFill>
            </a:ln>
          </p:spPr>
        </p:pic>
      </p:grpSp>
      <p:sp>
        <p:nvSpPr>
          <p:cNvPr id="105" name="Google Shape;105;p3"/>
          <p:cNvSpPr txBox="1">
            <a:spLocks noGrp="1"/>
          </p:cNvSpPr>
          <p:nvPr>
            <p:ph type="ftr" sz="quarter" idx="11"/>
          </p:nvPr>
        </p:nvSpPr>
        <p:spPr>
          <a:xfrm>
            <a:off x="819785"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solidFill>
                  <a:schemeClr val="tx1"/>
                </a:solidFill>
              </a:rPr>
              <a:t>©2020-2024 Light of the World Learning</a:t>
            </a:r>
            <a:endParaRPr dirty="0">
              <a:solidFill>
                <a:schemeClr val="tx1"/>
              </a:solidFill>
            </a:endParaRPr>
          </a:p>
        </p:txBody>
      </p:sp>
      <p:sp>
        <p:nvSpPr>
          <p:cNvPr id="106" name="Google Shape;106;p3"/>
          <p:cNvSpPr txBox="1">
            <a:spLocks noGrp="1"/>
          </p:cNvSpPr>
          <p:nvPr>
            <p:ph type="sldNum" sz="quarter" idx="12"/>
          </p:nvPr>
        </p:nvSpPr>
        <p:spPr>
          <a:xfrm>
            <a:off x="8786447" y="649287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tx1"/>
                </a:solidFill>
              </a:rPr>
              <a:t>5</a:t>
            </a:fld>
            <a:endParaRPr dirty="0">
              <a:solidFill>
                <a:schemeClr val="tx1"/>
              </a:solidFill>
            </a:endParaRPr>
          </a:p>
        </p:txBody>
      </p:sp>
      <p:sp>
        <p:nvSpPr>
          <p:cNvPr id="112" name="Google Shape;112;p3"/>
          <p:cNvSpPr txBox="1">
            <a:spLocks noGrp="1"/>
          </p:cNvSpPr>
          <p:nvPr>
            <p:ph type="title"/>
          </p:nvPr>
        </p:nvSpPr>
        <p:spPr>
          <a:xfrm>
            <a:off x="1124079" y="-1177"/>
            <a:ext cx="4248022" cy="815304"/>
          </a:xfrm>
          <a:prstGeom prst="rect">
            <a:avLst/>
          </a:prstGeom>
          <a:solidFill>
            <a:srgbClr val="FEFAC9">
              <a:alpha val="48235"/>
            </a:srgbClr>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Verdana"/>
              <a:buNone/>
            </a:pPr>
            <a:r>
              <a:rPr lang="en-US" dirty="0">
                <a:solidFill>
                  <a:schemeClr val="dk1"/>
                </a:solidFill>
                <a:latin typeface="Verdana"/>
                <a:ea typeface="Verdana"/>
                <a:cs typeface="Verdana"/>
                <a:sym typeface="Verdana"/>
              </a:rPr>
              <a:t> </a:t>
            </a:r>
            <a:r>
              <a:rPr lang="en-US" sz="3200" b="1" dirty="0">
                <a:solidFill>
                  <a:schemeClr val="dk1"/>
                </a:solidFill>
              </a:rPr>
              <a:t>What happened?</a:t>
            </a:r>
            <a:endParaRPr sz="3200" b="1" dirty="0">
              <a:solidFill>
                <a:schemeClr val="dk1"/>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130" y="-1177"/>
            <a:ext cx="609600" cy="609600"/>
          </a:xfrm>
          <a:prstGeom prst="rect">
            <a:avLst/>
          </a:prstGeom>
        </p:spPr>
      </p:pic>
    </p:spTree>
    <p:extLst>
      <p:ext uri="{BB962C8B-B14F-4D97-AF65-F5344CB8AC3E}">
        <p14:creationId xmlns:p14="http://schemas.microsoft.com/office/powerpoint/2010/main" val="1584134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49"/>
          <p:cNvSpPr txBox="1">
            <a:spLocks noGrp="1"/>
          </p:cNvSpPr>
          <p:nvPr>
            <p:ph type="title"/>
          </p:nvPr>
        </p:nvSpPr>
        <p:spPr>
          <a:xfrm>
            <a:off x="884718" y="-222789"/>
            <a:ext cx="10510124" cy="1019867"/>
          </a:xfrm>
          <a:prstGeom prst="rect">
            <a:avLst/>
          </a:prstGeom>
          <a:noFill/>
          <a:ln>
            <a:noFill/>
          </a:ln>
        </p:spPr>
        <p:txBody>
          <a:bodyPr spcFirstLastPara="1" vert="horz" wrap="square" lIns="91377" tIns="45676" rIns="91377" bIns="45676" rtlCol="0" anchor="b" anchorCtr="0">
            <a:noAutofit/>
          </a:bodyPr>
          <a:lstStyle/>
          <a:p>
            <a:pPr algn="ctr">
              <a:buSzPts val="4400"/>
            </a:pPr>
            <a:r>
              <a:rPr lang="en-US" sz="3200" b="1" dirty="0">
                <a:solidFill>
                  <a:srgbClr val="000000"/>
                </a:solidFill>
              </a:rPr>
              <a:t>Acknowledgements - Continued</a:t>
            </a:r>
            <a:endParaRPr sz="3200" b="1" dirty="0">
              <a:solidFill>
                <a:srgbClr val="000000"/>
              </a:solidFill>
            </a:endParaRPr>
          </a:p>
        </p:txBody>
      </p:sp>
      <p:sp>
        <p:nvSpPr>
          <p:cNvPr id="2" name="TextBox 1">
            <a:extLst>
              <a:ext uri="{FF2B5EF4-FFF2-40B4-BE49-F238E27FC236}">
                <a16:creationId xmlns:a16="http://schemas.microsoft.com/office/drawing/2014/main" id="{F6723F40-F566-BE4F-89A5-E2757CA5D422}"/>
              </a:ext>
            </a:extLst>
          </p:cNvPr>
          <p:cNvSpPr txBox="1"/>
          <p:nvPr/>
        </p:nvSpPr>
        <p:spPr>
          <a:xfrm>
            <a:off x="838199" y="5042118"/>
            <a:ext cx="970308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Bible story and pictures on slides 35-40 adapted from t</a:t>
            </a:r>
            <a:r>
              <a:rPr kumimoji="0" lang="en-US"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rPr>
              <a:t>he original work by unfoldingWord available from </a:t>
            </a:r>
            <a:r>
              <a:rPr kumimoji="0" lang="en-US" sz="1400" b="0" i="0" u="none" strike="noStrike" kern="0" cap="none" spc="0" normalizeH="0" baseline="0" noProof="0" dirty="0">
                <a:ln>
                  <a:noFill/>
                </a:ln>
                <a:solidFill>
                  <a:srgbClr val="4472C4"/>
                </a:solidFill>
                <a:effectLst/>
                <a:uLnTx/>
                <a:uFillTx/>
                <a:latin typeface="Verdana" panose="020B0604030504040204" pitchFamily="34" charset="0"/>
                <a:ea typeface="Verdana" panose="020B0604030504040204" pitchFamily="34" charset="0"/>
                <a:cs typeface="Verdana" panose="020B0604030504040204" pitchFamily="34" charset="0"/>
                <a:sym typeface="Arial"/>
                <a:hlinkClick r:id="rId3">
                  <a:extLst>
                    <a:ext uri="{A12FA001-AC4F-418D-AE19-62706E023703}">
                      <ahyp:hlinkClr xmlns="" xmlns:ahyp="http://schemas.microsoft.com/office/drawing/2018/hyperlinkcolor" val="tx"/>
                    </a:ext>
                  </a:extLst>
                </a:hlinkClick>
              </a:rPr>
              <a:t>https://openbiblestories.org</a:t>
            </a:r>
            <a:endParaRPr kumimoji="0" lang="en-US" sz="1400" b="0" i="0" u="none" strike="noStrike" kern="0" cap="none" spc="0" normalizeH="0" baseline="0" noProof="0" dirty="0">
              <a:ln>
                <a:noFill/>
              </a:ln>
              <a:solidFill>
                <a:srgbClr val="4472C4"/>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4472C4"/>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4472C4"/>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4472C4"/>
              </a:solidFill>
              <a:effectLst/>
              <a:uLnTx/>
              <a:uFillTx/>
              <a:latin typeface="Verdana" panose="020B0604030504040204" pitchFamily="34" charset="0"/>
              <a:ea typeface="Verdana" panose="020B0604030504040204" pitchFamily="34" charset="0"/>
              <a:cs typeface="Verdana" panose="020B0604030504040204" pitchFamily="34" charset="0"/>
              <a:sym typeface="Verdan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10" name="Slide Number Placeholder 3">
            <a:extLst>
              <a:ext uri="{FF2B5EF4-FFF2-40B4-BE49-F238E27FC236}">
                <a16:creationId xmlns:a16="http://schemas.microsoft.com/office/drawing/2014/main" id="{D5A4094B-A7F8-AF91-00AA-0C2119F21D87}"/>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b="0" i="0" u="none" strike="noStrike" kern="0" cap="none" spc="0" normalizeH="0" baseline="0" noProof="0" smtClean="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50</a:t>
            </a:fld>
            <a:endParaRPr kumimoji="0" lang="en-US" sz="18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5" name="Rectangle 1">
            <a:extLst>
              <a:ext uri="{FF2B5EF4-FFF2-40B4-BE49-F238E27FC236}">
                <a16:creationId xmlns:a16="http://schemas.microsoft.com/office/drawing/2014/main" id="{606F01D0-CB68-526B-91A0-8943814D1037}"/>
              </a:ext>
            </a:extLst>
          </p:cNvPr>
          <p:cNvSpPr>
            <a:spLocks noChangeArrowheads="1"/>
          </p:cNvSpPr>
          <p:nvPr/>
        </p:nvSpPr>
        <p:spPr bwMode="auto">
          <a:xfrm>
            <a:off x="0" y="-153888"/>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7" name="Rectangle 2">
            <a:extLst>
              <a:ext uri="{FF2B5EF4-FFF2-40B4-BE49-F238E27FC236}">
                <a16:creationId xmlns:a16="http://schemas.microsoft.com/office/drawing/2014/main" id="{5BCA2B1A-1B34-8B11-5E39-6ECEE0250F94}"/>
              </a:ext>
            </a:extLst>
          </p:cNvPr>
          <p:cNvSpPr>
            <a:spLocks noChangeArrowheads="1"/>
          </p:cNvSpPr>
          <p:nvPr/>
        </p:nvSpPr>
        <p:spPr bwMode="auto">
          <a:xfrm>
            <a:off x="0" y="1538387"/>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graphicFrame>
        <p:nvGraphicFramePr>
          <p:cNvPr id="21" name="Table 20">
            <a:extLst>
              <a:ext uri="{FF2B5EF4-FFF2-40B4-BE49-F238E27FC236}">
                <a16:creationId xmlns:a16="http://schemas.microsoft.com/office/drawing/2014/main" id="{D16BDC1B-E66C-5CEF-BDE6-1F8671B04FE2}"/>
              </a:ext>
            </a:extLst>
          </p:cNvPr>
          <p:cNvGraphicFramePr>
            <a:graphicFrameLocks noGrp="1"/>
          </p:cNvGraphicFramePr>
          <p:nvPr/>
        </p:nvGraphicFramePr>
        <p:xfrm>
          <a:off x="2313748" y="1196345"/>
          <a:ext cx="7788828" cy="3584448"/>
        </p:xfrm>
        <a:graphic>
          <a:graphicData uri="http://schemas.openxmlformats.org/drawingml/2006/table">
            <a:tbl>
              <a:tblPr firstRow="1" bandRow="1">
                <a:tableStyleId>{2D5ABB26-0587-4C30-8999-92F81FD0307C}</a:tableStyleId>
              </a:tblPr>
              <a:tblGrid>
                <a:gridCol w="2596276">
                  <a:extLst>
                    <a:ext uri="{9D8B030D-6E8A-4147-A177-3AD203B41FA5}">
                      <a16:colId xmlns:a16="http://schemas.microsoft.com/office/drawing/2014/main" val="2018953848"/>
                    </a:ext>
                  </a:extLst>
                </a:gridCol>
                <a:gridCol w="2596276">
                  <a:extLst>
                    <a:ext uri="{9D8B030D-6E8A-4147-A177-3AD203B41FA5}">
                      <a16:colId xmlns:a16="http://schemas.microsoft.com/office/drawing/2014/main" val="3258248138"/>
                    </a:ext>
                  </a:extLst>
                </a:gridCol>
                <a:gridCol w="2596276">
                  <a:extLst>
                    <a:ext uri="{9D8B030D-6E8A-4147-A177-3AD203B41FA5}">
                      <a16:colId xmlns:a16="http://schemas.microsoft.com/office/drawing/2014/main" val="3664711576"/>
                    </a:ext>
                  </a:extLst>
                </a:gridCol>
              </a:tblGrid>
              <a:tr h="256032">
                <a:tc>
                  <a:txBody>
                    <a:bodyPr/>
                    <a:lstStyle/>
                    <a:p>
                      <a:pPr algn="l" fontAlgn="b"/>
                      <a:r>
                        <a:rPr lang="en-US" sz="1400" b="0" i="0" u="none" strike="noStrike" dirty="0">
                          <a:solidFill>
                            <a:srgbClr val="000000"/>
                          </a:solidFill>
                          <a:effectLst/>
                          <a:latin typeface="Verdana" panose="020B0604030504040204" pitchFamily="34" charset="0"/>
                        </a:rPr>
                        <a:t>Diana Martz</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Joan Phelps</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Lorna Tatomir</a:t>
                      </a:r>
                    </a:p>
                  </a:txBody>
                  <a:tcPr marL="9525" marR="9525" marT="19050" marB="19050" anchor="b"/>
                </a:tc>
                <a:extLst>
                  <a:ext uri="{0D108BD9-81ED-4DB2-BD59-A6C34878D82A}">
                    <a16:rowId xmlns:a16="http://schemas.microsoft.com/office/drawing/2014/main" val="302014492"/>
                  </a:ext>
                </a:extLst>
              </a:tr>
              <a:tr h="256032">
                <a:tc>
                  <a:txBody>
                    <a:bodyPr/>
                    <a:lstStyle/>
                    <a:p>
                      <a:pPr algn="l" fontAlgn="b"/>
                      <a:r>
                        <a:rPr lang="en-US" sz="1400" b="0" i="0" u="none" strike="noStrike">
                          <a:solidFill>
                            <a:srgbClr val="000000"/>
                          </a:solidFill>
                          <a:effectLst/>
                          <a:latin typeface="Verdana" panose="020B0604030504040204" pitchFamily="34" charset="0"/>
                        </a:rPr>
                        <a:t>Hannah McMahan</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Megan Rahn</a:t>
                      </a:r>
                    </a:p>
                  </a:txBody>
                  <a:tcPr marL="9525" marR="9525" marT="9525" marB="0" anchor="b"/>
                </a:tc>
                <a:tc>
                  <a:txBody>
                    <a:bodyPr/>
                    <a:lstStyle/>
                    <a:p>
                      <a:pPr algn="l" fontAlgn="b"/>
                      <a:r>
                        <a:rPr lang="en-US" sz="1400" b="0" i="0" u="none" strike="noStrike" dirty="0">
                          <a:solidFill>
                            <a:srgbClr val="000000"/>
                          </a:solidFill>
                          <a:effectLst/>
                          <a:latin typeface="Verdana" panose="020B0604030504040204" pitchFamily="34" charset="0"/>
                        </a:rPr>
                        <a:t>Darrell Turner</a:t>
                      </a:r>
                    </a:p>
                  </a:txBody>
                  <a:tcPr marL="9525" marR="9525" marT="19050" marB="19050" anchor="b"/>
                </a:tc>
                <a:extLst>
                  <a:ext uri="{0D108BD9-81ED-4DB2-BD59-A6C34878D82A}">
                    <a16:rowId xmlns:a16="http://schemas.microsoft.com/office/drawing/2014/main" val="31088331"/>
                  </a:ext>
                </a:extLst>
              </a:tr>
              <a:tr h="256032">
                <a:tc>
                  <a:txBody>
                    <a:bodyPr/>
                    <a:lstStyle/>
                    <a:p>
                      <a:pPr algn="l" fontAlgn="b"/>
                      <a:r>
                        <a:rPr lang="en-US" sz="1400" b="0" i="0" u="none" strike="noStrike">
                          <a:solidFill>
                            <a:srgbClr val="000000"/>
                          </a:solidFill>
                          <a:effectLst/>
                          <a:latin typeface="Verdana" panose="020B0604030504040204" pitchFamily="34" charset="0"/>
                        </a:rPr>
                        <a:t>Christy McPherson</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Sara Scazzero</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Leigha Wachter</a:t>
                      </a:r>
                    </a:p>
                  </a:txBody>
                  <a:tcPr marL="9525" marR="9525" marT="9525" marB="0" anchor="b"/>
                </a:tc>
                <a:extLst>
                  <a:ext uri="{0D108BD9-81ED-4DB2-BD59-A6C34878D82A}">
                    <a16:rowId xmlns:a16="http://schemas.microsoft.com/office/drawing/2014/main" val="3837772068"/>
                  </a:ext>
                </a:extLst>
              </a:tr>
              <a:tr h="256032">
                <a:tc>
                  <a:txBody>
                    <a:bodyPr/>
                    <a:lstStyle/>
                    <a:p>
                      <a:pPr algn="l" fontAlgn="b"/>
                      <a:r>
                        <a:rPr lang="en-US" sz="1400" b="0" i="0" u="none" strike="noStrike">
                          <a:solidFill>
                            <a:srgbClr val="000000"/>
                          </a:solidFill>
                          <a:effectLst/>
                          <a:latin typeface="Verdana" panose="020B0604030504040204" pitchFamily="34" charset="0"/>
                        </a:rPr>
                        <a:t>Tracy Meddaugh</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Hannah Schmokel</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Joseph Waite</a:t>
                      </a:r>
                    </a:p>
                  </a:txBody>
                  <a:tcPr marL="9525" marR="9525" marT="9525" marB="0" anchor="b"/>
                </a:tc>
                <a:extLst>
                  <a:ext uri="{0D108BD9-81ED-4DB2-BD59-A6C34878D82A}">
                    <a16:rowId xmlns:a16="http://schemas.microsoft.com/office/drawing/2014/main" val="4180421706"/>
                  </a:ext>
                </a:extLst>
              </a:tr>
              <a:tr h="256032">
                <a:tc>
                  <a:txBody>
                    <a:bodyPr/>
                    <a:lstStyle/>
                    <a:p>
                      <a:pPr algn="l" fontAlgn="b"/>
                      <a:r>
                        <a:rPr lang="en-US" sz="1400" b="0" i="0" u="none" strike="noStrike">
                          <a:solidFill>
                            <a:srgbClr val="000000"/>
                          </a:solidFill>
                          <a:effectLst/>
                          <a:latin typeface="Verdana" panose="020B0604030504040204" pitchFamily="34" charset="0"/>
                        </a:rPr>
                        <a:t>Barbara Newsome</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Ashlyn Shrimplin</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Graham Whitmore</a:t>
                      </a:r>
                    </a:p>
                  </a:txBody>
                  <a:tcPr marL="9525" marR="9525" marT="19050" marB="19050" anchor="b"/>
                </a:tc>
                <a:extLst>
                  <a:ext uri="{0D108BD9-81ED-4DB2-BD59-A6C34878D82A}">
                    <a16:rowId xmlns:a16="http://schemas.microsoft.com/office/drawing/2014/main" val="2888317641"/>
                  </a:ext>
                </a:extLst>
              </a:tr>
              <a:tr h="256032">
                <a:tc>
                  <a:txBody>
                    <a:bodyPr/>
                    <a:lstStyle/>
                    <a:p>
                      <a:pPr algn="l" fontAlgn="b"/>
                      <a:r>
                        <a:rPr lang="en-US" sz="1400" b="0" i="0" u="none" strike="noStrike">
                          <a:solidFill>
                            <a:srgbClr val="000000"/>
                          </a:solidFill>
                          <a:effectLst/>
                          <a:latin typeface="Verdana" panose="020B0604030504040204" pitchFamily="34" charset="0"/>
                        </a:rPr>
                        <a:t>Brenda Nielsen</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Leah Sprague</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Cheri Wilke</a:t>
                      </a:r>
                    </a:p>
                  </a:txBody>
                  <a:tcPr marL="9525" marR="9525" marT="9525" marB="0" anchor="b"/>
                </a:tc>
                <a:extLst>
                  <a:ext uri="{0D108BD9-81ED-4DB2-BD59-A6C34878D82A}">
                    <a16:rowId xmlns:a16="http://schemas.microsoft.com/office/drawing/2014/main" val="644333624"/>
                  </a:ext>
                </a:extLst>
              </a:tr>
              <a:tr h="256032">
                <a:tc>
                  <a:txBody>
                    <a:bodyPr/>
                    <a:lstStyle/>
                    <a:p>
                      <a:pPr algn="l" fontAlgn="b"/>
                      <a:r>
                        <a:rPr lang="en-US" sz="1400" b="0" i="0" u="none" strike="noStrike">
                          <a:solidFill>
                            <a:srgbClr val="000000"/>
                          </a:solidFill>
                          <a:effectLst/>
                          <a:latin typeface="Verdana" panose="020B0604030504040204" pitchFamily="34" charset="0"/>
                        </a:rPr>
                        <a:t>Danielle Nowe</a:t>
                      </a:r>
                    </a:p>
                  </a:txBody>
                  <a:tcPr marL="9525" marR="9525" marT="19050" marB="19050" anchor="b"/>
                </a:tc>
                <a:tc>
                  <a:txBody>
                    <a:bodyPr/>
                    <a:lstStyle/>
                    <a:p>
                      <a:pPr algn="l" fontAlgn="b"/>
                      <a:r>
                        <a:rPr lang="en-US" sz="1400" b="0" i="0" u="none" strike="noStrike" dirty="0">
                          <a:solidFill>
                            <a:srgbClr val="000000"/>
                          </a:solidFill>
                          <a:effectLst/>
                          <a:latin typeface="Verdana" panose="020B0604030504040204" pitchFamily="34" charset="0"/>
                        </a:rPr>
                        <a:t>Noah </a:t>
                      </a:r>
                      <a:r>
                        <a:rPr lang="en-US" sz="1400" b="0" i="0" u="none" strike="noStrike" dirty="0" err="1">
                          <a:solidFill>
                            <a:srgbClr val="000000"/>
                          </a:solidFill>
                          <a:effectLst/>
                          <a:latin typeface="Verdana" panose="020B0604030504040204" pitchFamily="34" charset="0"/>
                        </a:rPr>
                        <a:t>Staal</a:t>
                      </a:r>
                      <a:endParaRPr lang="en-US" sz="1400" b="0" i="0" u="none" strike="noStrike" dirty="0">
                        <a:solidFill>
                          <a:srgbClr val="000000"/>
                        </a:solidFill>
                        <a:effectLst/>
                        <a:latin typeface="Verdana" panose="020B0604030504040204" pitchFamily="34" charset="0"/>
                      </a:endParaRP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Mackenzie Williams</a:t>
                      </a:r>
                    </a:p>
                  </a:txBody>
                  <a:tcPr marL="9525" marR="9525" marT="19050" marB="19050" anchor="b"/>
                </a:tc>
                <a:extLst>
                  <a:ext uri="{0D108BD9-81ED-4DB2-BD59-A6C34878D82A}">
                    <a16:rowId xmlns:a16="http://schemas.microsoft.com/office/drawing/2014/main" val="28886502"/>
                  </a:ext>
                </a:extLst>
              </a:tr>
              <a:tr h="256032">
                <a:tc>
                  <a:txBody>
                    <a:bodyPr/>
                    <a:lstStyle/>
                    <a:p>
                      <a:pPr algn="l" fontAlgn="b"/>
                      <a:r>
                        <a:rPr lang="en-US" sz="1400" b="0" i="0" u="none" strike="noStrike">
                          <a:solidFill>
                            <a:srgbClr val="000000"/>
                          </a:solidFill>
                          <a:effectLst/>
                          <a:latin typeface="Verdana" panose="020B0604030504040204" pitchFamily="34" charset="0"/>
                        </a:rPr>
                        <a:t>Deborah O’Donnell</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Macie Stuckman</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Allison Wright</a:t>
                      </a:r>
                    </a:p>
                  </a:txBody>
                  <a:tcPr marL="9525" marR="9525" marT="9525" marB="0" anchor="b"/>
                </a:tc>
                <a:extLst>
                  <a:ext uri="{0D108BD9-81ED-4DB2-BD59-A6C34878D82A}">
                    <a16:rowId xmlns:a16="http://schemas.microsoft.com/office/drawing/2014/main" val="2019150912"/>
                  </a:ext>
                </a:extLst>
              </a:tr>
              <a:tr h="256032">
                <a:tc>
                  <a:txBody>
                    <a:bodyPr/>
                    <a:lstStyle/>
                    <a:p>
                      <a:pPr algn="l" fontAlgn="b"/>
                      <a:r>
                        <a:rPr lang="en-US" sz="1400" b="0" i="0" u="none" strike="noStrike">
                          <a:solidFill>
                            <a:srgbClr val="000000"/>
                          </a:solidFill>
                          <a:effectLst/>
                          <a:latin typeface="Verdana" panose="020B0604030504040204" pitchFamily="34" charset="0"/>
                        </a:rPr>
                        <a:t>Evelyn Ocasio</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Jia Le Su</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Tiffany Yeh</a:t>
                      </a:r>
                    </a:p>
                  </a:txBody>
                  <a:tcPr marL="9525" marR="9525" marT="9525" marB="0" anchor="b"/>
                </a:tc>
                <a:extLst>
                  <a:ext uri="{0D108BD9-81ED-4DB2-BD59-A6C34878D82A}">
                    <a16:rowId xmlns:a16="http://schemas.microsoft.com/office/drawing/2014/main" val="3228095077"/>
                  </a:ext>
                </a:extLst>
              </a:tr>
              <a:tr h="256032">
                <a:tc>
                  <a:txBody>
                    <a:bodyPr/>
                    <a:lstStyle/>
                    <a:p>
                      <a:pPr algn="l" fontAlgn="b"/>
                      <a:r>
                        <a:rPr lang="en-US" sz="1400" b="0" i="0" u="none" strike="noStrike">
                          <a:solidFill>
                            <a:srgbClr val="000000"/>
                          </a:solidFill>
                          <a:effectLst/>
                          <a:latin typeface="Verdana" panose="020B0604030504040204" pitchFamily="34" charset="0"/>
                        </a:rPr>
                        <a:t>Georg Ort</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Carole Svensson</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Muchun Yin</a:t>
                      </a:r>
                    </a:p>
                  </a:txBody>
                  <a:tcPr marL="9525" marR="9525" marT="9525" marB="0" anchor="b"/>
                </a:tc>
                <a:extLst>
                  <a:ext uri="{0D108BD9-81ED-4DB2-BD59-A6C34878D82A}">
                    <a16:rowId xmlns:a16="http://schemas.microsoft.com/office/drawing/2014/main" val="3944572756"/>
                  </a:ext>
                </a:extLst>
              </a:tr>
              <a:tr h="256032">
                <a:tc>
                  <a:txBody>
                    <a:bodyPr/>
                    <a:lstStyle/>
                    <a:p>
                      <a:pPr algn="l" fontAlgn="b"/>
                      <a:r>
                        <a:rPr lang="en-US" sz="1400" b="0" i="0" u="none" strike="noStrike">
                          <a:solidFill>
                            <a:srgbClr val="000000"/>
                          </a:solidFill>
                          <a:effectLst/>
                          <a:latin typeface="Verdana" panose="020B0604030504040204" pitchFamily="34" charset="0"/>
                        </a:rPr>
                        <a:t>Martha Ort</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Ellie Talalight</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Ted York</a:t>
                      </a:r>
                    </a:p>
                  </a:txBody>
                  <a:tcPr marL="9525" marR="9525" marT="19050" marB="19050" anchor="b"/>
                </a:tc>
                <a:extLst>
                  <a:ext uri="{0D108BD9-81ED-4DB2-BD59-A6C34878D82A}">
                    <a16:rowId xmlns:a16="http://schemas.microsoft.com/office/drawing/2014/main" val="3230634808"/>
                  </a:ext>
                </a:extLst>
              </a:tr>
              <a:tr h="256032">
                <a:tc>
                  <a:txBody>
                    <a:bodyPr/>
                    <a:lstStyle/>
                    <a:p>
                      <a:pPr algn="l" fontAlgn="b"/>
                      <a:r>
                        <a:rPr lang="en-US" sz="1400" b="0" i="0" u="none" strike="noStrike">
                          <a:solidFill>
                            <a:srgbClr val="000000"/>
                          </a:solidFill>
                          <a:effectLst/>
                          <a:latin typeface="Verdana" panose="020B0604030504040204" pitchFamily="34" charset="0"/>
                        </a:rPr>
                        <a:t>Barb Park</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Peter Talalight</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Tai Lee Young</a:t>
                      </a:r>
                    </a:p>
                  </a:txBody>
                  <a:tcPr marL="9525" marR="9525" marT="19050" marB="19050" anchor="b"/>
                </a:tc>
                <a:extLst>
                  <a:ext uri="{0D108BD9-81ED-4DB2-BD59-A6C34878D82A}">
                    <a16:rowId xmlns:a16="http://schemas.microsoft.com/office/drawing/2014/main" val="285943974"/>
                  </a:ext>
                </a:extLst>
              </a:tr>
              <a:tr h="256032">
                <a:tc>
                  <a:txBody>
                    <a:bodyPr/>
                    <a:lstStyle/>
                    <a:p>
                      <a:pPr algn="l" fontAlgn="b"/>
                      <a:r>
                        <a:rPr lang="en-US" sz="1400" b="0" i="0" u="none" strike="noStrike">
                          <a:solidFill>
                            <a:srgbClr val="000000"/>
                          </a:solidFill>
                          <a:effectLst/>
                          <a:latin typeface="Verdana" panose="020B0604030504040204" pitchFamily="34" charset="0"/>
                        </a:rPr>
                        <a:t>Deb Payne</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Weston Talalight</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Abigail Zawisza</a:t>
                      </a:r>
                    </a:p>
                  </a:txBody>
                  <a:tcPr marL="9525" marR="9525" marT="9525" marB="0" anchor="b"/>
                </a:tc>
                <a:extLst>
                  <a:ext uri="{0D108BD9-81ED-4DB2-BD59-A6C34878D82A}">
                    <a16:rowId xmlns:a16="http://schemas.microsoft.com/office/drawing/2014/main" val="957986170"/>
                  </a:ext>
                </a:extLst>
              </a:tr>
              <a:tr h="256032">
                <a:tc>
                  <a:txBody>
                    <a:bodyPr/>
                    <a:lstStyle/>
                    <a:p>
                      <a:pPr algn="l" fontAlgn="b"/>
                      <a:r>
                        <a:rPr lang="en-US" sz="1400" b="0" i="0" u="none" strike="noStrike" dirty="0">
                          <a:solidFill>
                            <a:srgbClr val="000000"/>
                          </a:solidFill>
                          <a:effectLst/>
                          <a:latin typeface="Verdana" panose="020B0604030504040204" pitchFamily="34" charset="0"/>
                        </a:rPr>
                        <a:t>Linda Petrie</a:t>
                      </a:r>
                    </a:p>
                  </a:txBody>
                  <a:tcPr marL="9525" marR="9525" marT="19050" marB="19050" anchor="b"/>
                </a:tc>
                <a:tc>
                  <a:txBody>
                    <a:bodyPr/>
                    <a:lstStyle/>
                    <a:p>
                      <a:pPr algn="l" fontAlgn="b"/>
                      <a:r>
                        <a:rPr lang="en-US" sz="1400" b="0" i="0" u="none" strike="noStrike" dirty="0">
                          <a:solidFill>
                            <a:srgbClr val="000000"/>
                          </a:solidFill>
                          <a:effectLst/>
                          <a:latin typeface="Verdana" panose="020B0604030504040204" pitchFamily="34" charset="0"/>
                        </a:rPr>
                        <a:t>Rachel Tamang</a:t>
                      </a:r>
                    </a:p>
                  </a:txBody>
                  <a:tcPr marL="9525" marR="9525" marT="19050" marB="19050" anchor="b"/>
                </a:tc>
                <a:tc>
                  <a:txBody>
                    <a:bodyPr/>
                    <a:lstStyle/>
                    <a:p>
                      <a:pPr algn="l" fontAlgn="b"/>
                      <a:r>
                        <a:rPr lang="en-US" sz="1400" b="0" i="0" u="none" strike="noStrike" dirty="0">
                          <a:solidFill>
                            <a:srgbClr val="000000"/>
                          </a:solidFill>
                          <a:effectLst/>
                          <a:latin typeface="Verdana" panose="020B0604030504040204" pitchFamily="34" charset="0"/>
                        </a:rPr>
                        <a:t>Anita </a:t>
                      </a:r>
                      <a:r>
                        <a:rPr lang="en-US" sz="1400" b="0" i="0" u="none" strike="noStrike" dirty="0" err="1">
                          <a:solidFill>
                            <a:srgbClr val="000000"/>
                          </a:solidFill>
                          <a:effectLst/>
                          <a:latin typeface="Verdana" panose="020B0604030504040204" pitchFamily="34" charset="0"/>
                        </a:rPr>
                        <a:t>Zeifert</a:t>
                      </a:r>
                      <a:endParaRPr lang="en-US" sz="1400" b="0" i="0" u="none" strike="noStrike" dirty="0">
                        <a:solidFill>
                          <a:srgbClr val="000000"/>
                        </a:solidFill>
                        <a:effectLst/>
                        <a:latin typeface="Verdana" panose="020B0604030504040204" pitchFamily="34" charset="0"/>
                      </a:endParaRPr>
                    </a:p>
                  </a:txBody>
                  <a:tcPr marL="9525" marR="9525" marT="19050" marB="19050" anchor="b"/>
                </a:tc>
                <a:extLst>
                  <a:ext uri="{0D108BD9-81ED-4DB2-BD59-A6C34878D82A}">
                    <a16:rowId xmlns:a16="http://schemas.microsoft.com/office/drawing/2014/main" val="885331"/>
                  </a:ext>
                </a:extLst>
              </a:tr>
            </a:tbl>
          </a:graphicData>
        </a:graphic>
      </p:graphicFrame>
      <p:sp>
        <p:nvSpPr>
          <p:cNvPr id="3" name="Footer Placeholder 2">
            <a:extLst>
              <a:ext uri="{FF2B5EF4-FFF2-40B4-BE49-F238E27FC236}">
                <a16:creationId xmlns:a16="http://schemas.microsoft.com/office/drawing/2014/main" id="{A53E50C7-02C5-F45A-678F-F80B2E579458}"/>
              </a:ext>
            </a:extLst>
          </p:cNvPr>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tint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©2020-2024 Light of the World Learning</a:t>
            </a:r>
          </a:p>
        </p:txBody>
      </p:sp>
    </p:spTree>
    <p:extLst>
      <p:ext uri="{BB962C8B-B14F-4D97-AF65-F5344CB8AC3E}">
        <p14:creationId xmlns:p14="http://schemas.microsoft.com/office/powerpoint/2010/main" val="41227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5E4DC"/>
        </a:solidFill>
        <a:effectLst/>
      </p:bgPr>
    </p:bg>
    <p:spTree>
      <p:nvGrpSpPr>
        <p:cNvPr id="1" name="Shape 103"/>
        <p:cNvGrpSpPr/>
        <p:nvPr/>
      </p:nvGrpSpPr>
      <p:grpSpPr>
        <a:xfrm>
          <a:off x="0" y="0"/>
          <a:ext cx="0" cy="0"/>
          <a:chOff x="0" y="0"/>
          <a:chExt cx="0" cy="0"/>
        </a:xfrm>
      </p:grpSpPr>
      <p:pic>
        <p:nvPicPr>
          <p:cNvPr id="3" name="Picture 2">
            <a:extLst>
              <a:ext uri="{FF2B5EF4-FFF2-40B4-BE49-F238E27FC236}">
                <a16:creationId xmlns:a16="http://schemas.microsoft.com/office/drawing/2014/main" id="{1230ECD2-4335-71BC-A292-BD3AF5CB42B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96632" y="0"/>
            <a:ext cx="11595368" cy="6858000"/>
          </a:xfrm>
          <a:prstGeom prst="rect">
            <a:avLst/>
          </a:prstGeom>
        </p:spPr>
      </p:pic>
      <p:sp>
        <p:nvSpPr>
          <p:cNvPr id="104" name="Google Shape;104;p3"/>
          <p:cNvSpPr txBox="1">
            <a:spLocks noGrp="1"/>
          </p:cNvSpPr>
          <p:nvPr>
            <p:ph type="title"/>
          </p:nvPr>
        </p:nvSpPr>
        <p:spPr>
          <a:xfrm>
            <a:off x="-331827" y="-173604"/>
            <a:ext cx="8936985" cy="81530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Verdana"/>
              <a:buNone/>
            </a:pPr>
            <a:r>
              <a:rPr lang="en-US" dirty="0">
                <a:solidFill>
                  <a:schemeClr val="dk1"/>
                </a:solidFill>
                <a:latin typeface="Verdana"/>
                <a:ea typeface="Verdana"/>
                <a:cs typeface="Verdana"/>
                <a:sym typeface="Verdana"/>
              </a:rPr>
              <a:t> </a:t>
            </a:r>
            <a:r>
              <a:rPr lang="en-US" sz="3200" b="1" dirty="0">
                <a:solidFill>
                  <a:schemeClr val="dk1"/>
                </a:solidFill>
              </a:rPr>
              <a:t>What do you see?</a:t>
            </a:r>
            <a:endParaRPr sz="3200" b="1" dirty="0">
              <a:solidFill>
                <a:schemeClr val="dk1"/>
              </a:solidFill>
            </a:endParaRPr>
          </a:p>
        </p:txBody>
      </p:sp>
      <p:sp>
        <p:nvSpPr>
          <p:cNvPr id="105" name="Google Shape;105;p3"/>
          <p:cNvSpPr txBox="1">
            <a:spLocks noGrp="1"/>
          </p:cNvSpPr>
          <p:nvPr>
            <p:ph type="ftr" sz="quarter" idx="11"/>
          </p:nvPr>
        </p:nvSpPr>
        <p:spPr>
          <a:xfrm>
            <a:off x="-603901" y="6492873"/>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©2020-2024 Light of the World Learning</a:t>
            </a:r>
            <a:endParaRPr dirty="0"/>
          </a:p>
        </p:txBody>
      </p:sp>
      <p:sp>
        <p:nvSpPr>
          <p:cNvPr id="106" name="Google Shape;106;p3"/>
          <p:cNvSpPr txBox="1">
            <a:spLocks noGrp="1"/>
          </p:cNvSpPr>
          <p:nvPr>
            <p:ph type="sldNum" sz="quarter" idx="12"/>
          </p:nvPr>
        </p:nvSpPr>
        <p:spPr>
          <a:xfrm>
            <a:off x="8786447" y="649287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grpSp>
        <p:nvGrpSpPr>
          <p:cNvPr id="2" name="Group 1">
            <a:extLst>
              <a:ext uri="{FF2B5EF4-FFF2-40B4-BE49-F238E27FC236}">
                <a16:creationId xmlns:a16="http://schemas.microsoft.com/office/drawing/2014/main" id="{6148CF0B-1508-0768-60DA-DB5AEEE417C3}"/>
              </a:ext>
            </a:extLst>
          </p:cNvPr>
          <p:cNvGrpSpPr/>
          <p:nvPr/>
        </p:nvGrpSpPr>
        <p:grpSpPr>
          <a:xfrm>
            <a:off x="7576551" y="3631008"/>
            <a:ext cx="4581832" cy="3226990"/>
            <a:chOff x="7576551" y="3631008"/>
            <a:chExt cx="4581832" cy="3226990"/>
          </a:xfrm>
        </p:grpSpPr>
        <p:pic>
          <p:nvPicPr>
            <p:cNvPr id="4" name="Picture 3">
              <a:extLst>
                <a:ext uri="{FF2B5EF4-FFF2-40B4-BE49-F238E27FC236}">
                  <a16:creationId xmlns:a16="http://schemas.microsoft.com/office/drawing/2014/main" id="{83722A4F-97D7-6891-0B7C-94F6475ED4D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576551" y="3631008"/>
              <a:ext cx="4581832" cy="3226990"/>
            </a:xfrm>
            <a:prstGeom prst="rect">
              <a:avLst/>
            </a:prstGeom>
            <a:ln w="38100">
              <a:solidFill>
                <a:schemeClr val="accent6">
                  <a:lumMod val="50000"/>
                </a:schemeClr>
              </a:solidFill>
            </a:ln>
          </p:spPr>
        </p:pic>
        <p:pic>
          <p:nvPicPr>
            <p:cNvPr id="5" name="Graphic 4">
              <a:extLst>
                <a:ext uri="{FF2B5EF4-FFF2-40B4-BE49-F238E27FC236}">
                  <a16:creationId xmlns:a16="http://schemas.microsoft.com/office/drawing/2014/main" id="{EF21A99C-9AEB-65C5-6030-87B6F74607B8}"/>
                </a:ext>
              </a:extLst>
            </p:cNvPr>
            <p:cNvPicPr>
              <a:picLocks/>
            </p:cNvPicPr>
            <p:nvPr/>
          </p:nvPicPr>
          <p:blipFill>
            <a:blip r:embed="rId7">
              <a:extLst>
                <a:ext uri="{96DAC541-7B7A-43D3-8B79-37D633B846F1}">
                  <asvg:svgBlip xmlns="" xmlns:asvg="http://schemas.microsoft.com/office/drawing/2016/SVG/main" r:embed="rId8"/>
                </a:ext>
              </a:extLst>
            </a:blip>
            <a:stretch>
              <a:fillRect/>
            </a:stretch>
          </p:blipFill>
          <p:spPr>
            <a:xfrm rot="20314352">
              <a:off x="10296686" y="4773396"/>
              <a:ext cx="1678371" cy="1678371"/>
            </a:xfrm>
            <a:prstGeom prst="rect">
              <a:avLst/>
            </a:prstGeom>
          </p:spPr>
        </p:pic>
      </p:gr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725" y="-70752"/>
            <a:ext cx="609600" cy="609600"/>
          </a:xfrm>
          <a:prstGeom prst="rect">
            <a:avLst/>
          </a:prstGeom>
        </p:spPr>
      </p:pic>
    </p:spTree>
    <p:extLst>
      <p:ext uri="{BB962C8B-B14F-4D97-AF65-F5344CB8AC3E}">
        <p14:creationId xmlns:p14="http://schemas.microsoft.com/office/powerpoint/2010/main" val="33213626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5"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8" name="Google Shape;258;p3"/>
          <p:cNvSpPr txBox="1">
            <a:spLocks noGrp="1"/>
          </p:cNvSpPr>
          <p:nvPr>
            <p:ph type="ftr" idx="11"/>
          </p:nvPr>
        </p:nvSpPr>
        <p:spPr>
          <a:xfrm>
            <a:off x="819785"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©2020-2024 Light of the World Learning</a:t>
            </a:r>
            <a:endParaRPr dirty="0"/>
          </a:p>
        </p:txBody>
      </p:sp>
      <p:sp>
        <p:nvSpPr>
          <p:cNvPr id="259" name="Google Shape;259;p3"/>
          <p:cNvSpPr txBox="1">
            <a:spLocks noGrp="1"/>
          </p:cNvSpPr>
          <p:nvPr>
            <p:ph type="sldNum" idx="12"/>
          </p:nvPr>
        </p:nvSpPr>
        <p:spPr>
          <a:xfrm>
            <a:off x="8786447" y="649287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dirty="0"/>
          </a:p>
        </p:txBody>
      </p:sp>
      <p:grpSp>
        <p:nvGrpSpPr>
          <p:cNvPr id="16" name="Group 15">
            <a:extLst>
              <a:ext uri="{FF2B5EF4-FFF2-40B4-BE49-F238E27FC236}">
                <a16:creationId xmlns:a16="http://schemas.microsoft.com/office/drawing/2014/main" id="{280EF8FB-B864-5C5B-FAE7-2FADB9AB1D7D}"/>
              </a:ext>
            </a:extLst>
          </p:cNvPr>
          <p:cNvGrpSpPr/>
          <p:nvPr/>
        </p:nvGrpSpPr>
        <p:grpSpPr>
          <a:xfrm>
            <a:off x="0" y="0"/>
            <a:ext cx="12210511" cy="6858000"/>
            <a:chOff x="0" y="0"/>
            <a:chExt cx="12210511" cy="6858000"/>
          </a:xfrm>
        </p:grpSpPr>
        <p:pic>
          <p:nvPicPr>
            <p:cNvPr id="5" name="Picture 4">
              <a:extLst>
                <a:ext uri="{FF2B5EF4-FFF2-40B4-BE49-F238E27FC236}">
                  <a16:creationId xmlns:a16="http://schemas.microsoft.com/office/drawing/2014/main" id="{302267E5-C921-F1E1-E680-5261116481D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0"/>
              <a:ext cx="5225796" cy="6858000"/>
            </a:xfrm>
            <a:prstGeom prst="rect">
              <a:avLst/>
            </a:prstGeom>
          </p:spPr>
        </p:pic>
        <p:pic>
          <p:nvPicPr>
            <p:cNvPr id="10" name="Picture 9">
              <a:extLst>
                <a:ext uri="{FF2B5EF4-FFF2-40B4-BE49-F238E27FC236}">
                  <a16:creationId xmlns:a16="http://schemas.microsoft.com/office/drawing/2014/main" id="{AB735CC4-7412-325F-226E-54447B6E081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734030" y="0"/>
              <a:ext cx="3476481" cy="6858000"/>
            </a:xfrm>
            <a:prstGeom prst="rect">
              <a:avLst/>
            </a:prstGeom>
          </p:spPr>
        </p:pic>
        <p:pic>
          <p:nvPicPr>
            <p:cNvPr id="12" name="Picture 11">
              <a:extLst>
                <a:ext uri="{FF2B5EF4-FFF2-40B4-BE49-F238E27FC236}">
                  <a16:creationId xmlns:a16="http://schemas.microsoft.com/office/drawing/2014/main" id="{1AC35825-FCA0-687C-67BE-DE73BB5AE17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225796" y="0"/>
              <a:ext cx="4044156" cy="6858000"/>
            </a:xfrm>
            <a:prstGeom prst="rect">
              <a:avLst/>
            </a:prstGeom>
          </p:spPr>
        </p:pic>
      </p:grpSp>
      <p:sp>
        <p:nvSpPr>
          <p:cNvPr id="2" name="Google Shape;257;p3">
            <a:extLst>
              <a:ext uri="{FF2B5EF4-FFF2-40B4-BE49-F238E27FC236}">
                <a16:creationId xmlns:a16="http://schemas.microsoft.com/office/drawing/2014/main" id="{90AF33AD-1FD6-4E2A-8303-A506896A1FED}"/>
              </a:ext>
            </a:extLst>
          </p:cNvPr>
          <p:cNvSpPr txBox="1">
            <a:spLocks/>
          </p:cNvSpPr>
          <p:nvPr/>
        </p:nvSpPr>
        <p:spPr>
          <a:xfrm>
            <a:off x="3843740" y="0"/>
            <a:ext cx="4504521" cy="815304"/>
          </a:xfrm>
          <a:prstGeom prst="rect">
            <a:avLst/>
          </a:prstGeom>
          <a:solidFill>
            <a:schemeClr val="accent2">
              <a:lumMod val="60000"/>
              <a:lumOff val="40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Font typeface="Verdana"/>
              <a:buNone/>
            </a:pPr>
            <a:r>
              <a:rPr lang="en-US" dirty="0"/>
              <a:t> </a:t>
            </a:r>
            <a:r>
              <a:rPr lang="en-US" sz="3200" b="1" dirty="0"/>
              <a:t>What do you see?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706" y="0"/>
            <a:ext cx="609600" cy="609600"/>
          </a:xfrm>
          <a:prstGeom prst="rect">
            <a:avLst/>
          </a:prstGeom>
        </p:spPr>
      </p:pic>
    </p:spTree>
    <p:extLst>
      <p:ext uri="{BB962C8B-B14F-4D97-AF65-F5344CB8AC3E}">
        <p14:creationId xmlns:p14="http://schemas.microsoft.com/office/powerpoint/2010/main" val="23890246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5"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
          <p:cNvSpPr txBox="1">
            <a:spLocks noGrp="1"/>
          </p:cNvSpPr>
          <p:nvPr>
            <p:ph type="ftr" idx="11"/>
          </p:nvPr>
        </p:nvSpPr>
        <p:spPr>
          <a:xfrm>
            <a:off x="-1040524" y="6321973"/>
            <a:ext cx="5975109" cy="536028"/>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©2020-2024 Light of the World Learning</a:t>
            </a:r>
            <a:endParaRPr/>
          </a:p>
        </p:txBody>
      </p:sp>
      <p:sp>
        <p:nvSpPr>
          <p:cNvPr id="232" name="Google Shape;232;p3"/>
          <p:cNvSpPr txBox="1"/>
          <p:nvPr/>
        </p:nvSpPr>
        <p:spPr>
          <a:xfrm>
            <a:off x="263225" y="942100"/>
            <a:ext cx="443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233" name="Google Shape;233;p3"/>
          <p:cNvSpPr txBox="1"/>
          <p:nvPr/>
        </p:nvSpPr>
        <p:spPr>
          <a:xfrm>
            <a:off x="2202875" y="1205350"/>
            <a:ext cx="60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234" name="Google Shape;234;p3"/>
          <p:cNvSpPr txBox="1"/>
          <p:nvPr/>
        </p:nvSpPr>
        <p:spPr>
          <a:xfrm>
            <a:off x="5860475" y="1274625"/>
            <a:ext cx="443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235" name="Google Shape;235;p3"/>
          <p:cNvSpPr txBox="1"/>
          <p:nvPr/>
        </p:nvSpPr>
        <p:spPr>
          <a:xfrm>
            <a:off x="3449775" y="817425"/>
            <a:ext cx="7980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grpSp>
        <p:nvGrpSpPr>
          <p:cNvPr id="236" name="Google Shape;236;p3"/>
          <p:cNvGrpSpPr/>
          <p:nvPr/>
        </p:nvGrpSpPr>
        <p:grpSpPr>
          <a:xfrm>
            <a:off x="-55261" y="-1"/>
            <a:ext cx="12644824" cy="6858000"/>
            <a:chOff x="-55261" y="-1"/>
            <a:chExt cx="12644824" cy="6858000"/>
          </a:xfrm>
        </p:grpSpPr>
        <p:pic>
          <p:nvPicPr>
            <p:cNvPr id="237" name="Google Shape;237;p3"/>
            <p:cNvPicPr preferRelativeResize="0"/>
            <p:nvPr/>
          </p:nvPicPr>
          <p:blipFill rotWithShape="1">
            <a:blip r:embed="rId5" cstate="print">
              <a:alphaModFix/>
              <a:extLst>
                <a:ext uri="{28A0092B-C50C-407E-A947-70E740481C1C}">
                  <a14:useLocalDpi xmlns:a14="http://schemas.microsoft.com/office/drawing/2010/main"/>
                </a:ext>
              </a:extLst>
            </a:blip>
            <a:srcRect l="-441"/>
            <a:stretch/>
          </p:blipFill>
          <p:spPr>
            <a:xfrm>
              <a:off x="-55261" y="3942999"/>
              <a:ext cx="6209046" cy="2915000"/>
            </a:xfrm>
            <a:prstGeom prst="rect">
              <a:avLst/>
            </a:prstGeom>
            <a:noFill/>
            <a:ln>
              <a:noFill/>
            </a:ln>
          </p:spPr>
        </p:pic>
        <p:pic>
          <p:nvPicPr>
            <p:cNvPr id="238" name="Google Shape;238;p3"/>
            <p:cNvPicPr preferRelativeResize="0"/>
            <p:nvPr/>
          </p:nvPicPr>
          <p:blipFill rotWithShape="1">
            <a:blip r:embed="rId6">
              <a:alphaModFix/>
            </a:blip>
            <a:srcRect/>
            <a:stretch/>
          </p:blipFill>
          <p:spPr>
            <a:xfrm>
              <a:off x="-36830" y="-1"/>
              <a:ext cx="6190615" cy="3948123"/>
            </a:xfrm>
            <a:prstGeom prst="rect">
              <a:avLst/>
            </a:prstGeom>
            <a:noFill/>
            <a:ln>
              <a:noFill/>
            </a:ln>
          </p:spPr>
        </p:pic>
        <p:pic>
          <p:nvPicPr>
            <p:cNvPr id="239" name="Google Shape;239;p3"/>
            <p:cNvPicPr preferRelativeResize="0"/>
            <p:nvPr/>
          </p:nvPicPr>
          <p:blipFill rotWithShape="1">
            <a:blip r:embed="rId7" cstate="print">
              <a:alphaModFix/>
              <a:extLst>
                <a:ext uri="{28A0092B-C50C-407E-A947-70E740481C1C}">
                  <a14:useLocalDpi xmlns:a14="http://schemas.microsoft.com/office/drawing/2010/main"/>
                </a:ext>
              </a:extLst>
            </a:blip>
            <a:srcRect r="-886"/>
            <a:stretch/>
          </p:blipFill>
          <p:spPr>
            <a:xfrm>
              <a:off x="6153785" y="0"/>
              <a:ext cx="6067107" cy="4071320"/>
            </a:xfrm>
            <a:prstGeom prst="rect">
              <a:avLst/>
            </a:prstGeom>
            <a:noFill/>
            <a:ln>
              <a:noFill/>
            </a:ln>
          </p:spPr>
        </p:pic>
        <p:pic>
          <p:nvPicPr>
            <p:cNvPr id="240" name="Google Shape;240;p3"/>
            <p:cNvPicPr preferRelativeResize="0"/>
            <p:nvPr/>
          </p:nvPicPr>
          <p:blipFill rotWithShape="1">
            <a:blip r:embed="rId8">
              <a:alphaModFix/>
            </a:blip>
            <a:srcRect/>
            <a:stretch/>
          </p:blipFill>
          <p:spPr>
            <a:xfrm rot="10800000">
              <a:off x="6153782" y="4054468"/>
              <a:ext cx="6435781" cy="2803531"/>
            </a:xfrm>
            <a:prstGeom prst="rect">
              <a:avLst/>
            </a:prstGeom>
            <a:noFill/>
            <a:ln>
              <a:noFill/>
            </a:ln>
          </p:spPr>
        </p:pic>
      </p:grpSp>
      <p:sp>
        <p:nvSpPr>
          <p:cNvPr id="241" name="Google Shape;241;p3"/>
          <p:cNvSpPr txBox="1"/>
          <p:nvPr/>
        </p:nvSpPr>
        <p:spPr>
          <a:xfrm>
            <a:off x="2507675" y="26476"/>
            <a:ext cx="7177823" cy="815400"/>
          </a:xfrm>
          <a:prstGeom prst="rect">
            <a:avLst/>
          </a:prstGeom>
          <a:solidFill>
            <a:srgbClr val="945200">
              <a:alpha val="49411"/>
            </a:srgbClr>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100"/>
              <a:buFont typeface="Arial"/>
              <a:buNone/>
            </a:pPr>
            <a:endParaRPr sz="4400" b="0" i="0" u="none" strike="noStrike" cap="none" dirty="0">
              <a:solidFill>
                <a:schemeClr val="dk1"/>
              </a:solidFill>
              <a:latin typeface="Verdana"/>
              <a:ea typeface="Verdana"/>
              <a:cs typeface="Verdana"/>
              <a:sym typeface="Verdana"/>
            </a:endParaRPr>
          </a:p>
          <a:p>
            <a:pPr marL="0" marR="0" lvl="0" indent="0" algn="ctr" rtl="0">
              <a:lnSpc>
                <a:spcPct val="90000"/>
              </a:lnSpc>
              <a:spcBef>
                <a:spcPts val="0"/>
              </a:spcBef>
              <a:spcAft>
                <a:spcPts val="0"/>
              </a:spcAft>
              <a:buClr>
                <a:schemeClr val="dk1"/>
              </a:buClr>
              <a:buSzPts val="1100"/>
              <a:buFont typeface="Arial"/>
              <a:buNone/>
            </a:pPr>
            <a:r>
              <a:rPr lang="en-US" sz="3200" b="1" i="0" u="none" strike="noStrike" cap="none" dirty="0">
                <a:solidFill>
                  <a:schemeClr val="lt1"/>
                </a:solidFill>
                <a:latin typeface="Verdana"/>
                <a:ea typeface="Verdana"/>
                <a:cs typeface="Verdana"/>
                <a:sym typeface="Verdana"/>
              </a:rPr>
              <a:t>What would you like?</a:t>
            </a:r>
            <a:endParaRPr sz="32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ctr" rtl="0">
              <a:lnSpc>
                <a:spcPct val="90000"/>
              </a:lnSpc>
              <a:spcBef>
                <a:spcPts val="0"/>
              </a:spcBef>
              <a:spcAft>
                <a:spcPts val="0"/>
              </a:spcAft>
              <a:buClr>
                <a:schemeClr val="dk1"/>
              </a:buClr>
              <a:buSzPts val="4400"/>
              <a:buFont typeface="Verdana"/>
              <a:buNone/>
            </a:pPr>
            <a:endParaRPr sz="4400" b="0" i="0" u="none" strike="noStrike" cap="none" dirty="0">
              <a:solidFill>
                <a:schemeClr val="dk1"/>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C1D55827-A80E-7172-6945-B1AE69DFD5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543" y="26476"/>
            <a:ext cx="487363" cy="487363"/>
          </a:xfrm>
          <a:prstGeom prst="rect">
            <a:avLst/>
          </a:prstGeom>
        </p:spPr>
      </p:pic>
    </p:spTree>
    <p:extLst>
      <p:ext uri="{BB962C8B-B14F-4D97-AF65-F5344CB8AC3E}">
        <p14:creationId xmlns:p14="http://schemas.microsoft.com/office/powerpoint/2010/main" val="2224486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7"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
          <p:cNvSpPr txBox="1">
            <a:spLocks noGrp="1"/>
          </p:cNvSpPr>
          <p:nvPr>
            <p:ph type="title"/>
          </p:nvPr>
        </p:nvSpPr>
        <p:spPr>
          <a:xfrm>
            <a:off x="819785" y="0"/>
            <a:ext cx="10515600" cy="815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Verdana"/>
              <a:buNone/>
            </a:pPr>
            <a:r>
              <a:rPr lang="en-US" dirty="0">
                <a:solidFill>
                  <a:schemeClr val="dk1"/>
                </a:solidFill>
                <a:latin typeface="Verdana"/>
                <a:ea typeface="Verdana"/>
                <a:cs typeface="Verdana"/>
                <a:sym typeface="Verdana"/>
              </a:rPr>
              <a:t> </a:t>
            </a:r>
            <a:r>
              <a:rPr lang="en-US" sz="3200" b="1" dirty="0">
                <a:solidFill>
                  <a:schemeClr val="dk1"/>
                </a:solidFill>
              </a:rPr>
              <a:t>What faith symbols do you see?</a:t>
            </a:r>
            <a:endParaRPr sz="3200" b="1" dirty="0">
              <a:solidFill>
                <a:schemeClr val="dk1"/>
              </a:solidFill>
            </a:endParaRPr>
          </a:p>
        </p:txBody>
      </p:sp>
      <p:sp>
        <p:nvSpPr>
          <p:cNvPr id="324" name="Google Shape;324;p3"/>
          <p:cNvSpPr txBox="1">
            <a:spLocks noGrp="1"/>
          </p:cNvSpPr>
          <p:nvPr>
            <p:ph type="ftr" idx="11"/>
          </p:nvPr>
        </p:nvSpPr>
        <p:spPr>
          <a:xfrm>
            <a:off x="819785" y="6492875"/>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©2020-2024 Light of the World Learning</a:t>
            </a:r>
            <a:endParaRPr/>
          </a:p>
        </p:txBody>
      </p:sp>
      <p:sp>
        <p:nvSpPr>
          <p:cNvPr id="325" name="Google Shape;325;p3"/>
          <p:cNvSpPr txBox="1">
            <a:spLocks noGrp="1"/>
          </p:cNvSpPr>
          <p:nvPr>
            <p:ph type="sldNum" idx="12"/>
          </p:nvPr>
        </p:nvSpPr>
        <p:spPr>
          <a:xfrm>
            <a:off x="8786447" y="649287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pic>
        <p:nvPicPr>
          <p:cNvPr id="7" name="Picture 6">
            <a:extLst>
              <a:ext uri="{FF2B5EF4-FFF2-40B4-BE49-F238E27FC236}">
                <a16:creationId xmlns:a16="http://schemas.microsoft.com/office/drawing/2014/main" id="{796265C7-2636-5D47-FAE9-08D2C73CDC0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31949" y="479401"/>
            <a:ext cx="10437848" cy="2801451"/>
          </a:xfrm>
          <a:prstGeom prst="rect">
            <a:avLst/>
          </a:prstGeom>
        </p:spPr>
      </p:pic>
      <p:pic>
        <p:nvPicPr>
          <p:cNvPr id="5" name="Picture 4">
            <a:extLst>
              <a:ext uri="{FF2B5EF4-FFF2-40B4-BE49-F238E27FC236}">
                <a16:creationId xmlns:a16="http://schemas.microsoft.com/office/drawing/2014/main" id="{FE553E8C-2FC7-2C0F-9BAE-149B9E4B5BD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176630" y="3079406"/>
            <a:ext cx="4183559" cy="2749314"/>
          </a:xfrm>
          <a:prstGeom prst="rect">
            <a:avLst/>
          </a:prstGeom>
        </p:spPr>
      </p:pic>
      <p:pic>
        <p:nvPicPr>
          <p:cNvPr id="10" name="Picture 9">
            <a:extLst>
              <a:ext uri="{FF2B5EF4-FFF2-40B4-BE49-F238E27FC236}">
                <a16:creationId xmlns:a16="http://schemas.microsoft.com/office/drawing/2014/main" id="{E0DABFC5-753D-D0AB-0A95-B98579C3EEF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p:blipFill>
        <p:spPr>
          <a:xfrm>
            <a:off x="3277356" y="4027423"/>
            <a:ext cx="1521731" cy="1367880"/>
          </a:xfrm>
          <a:prstGeom prst="rect">
            <a:avLst/>
          </a:prstGeom>
        </p:spPr>
      </p:pic>
      <p:pic>
        <p:nvPicPr>
          <p:cNvPr id="11" name="Picture 10">
            <a:extLst>
              <a:ext uri="{FF2B5EF4-FFF2-40B4-BE49-F238E27FC236}">
                <a16:creationId xmlns:a16="http://schemas.microsoft.com/office/drawing/2014/main" id="{D472ED1C-AE10-3B7A-BA08-1F52DB1CFAE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22341" y="3079406"/>
            <a:ext cx="2213015" cy="2749314"/>
          </a:xfrm>
          <a:prstGeom prst="rect">
            <a:avLst/>
          </a:prstGeom>
        </p:spPr>
      </p:pic>
      <p:pic>
        <p:nvPicPr>
          <p:cNvPr id="13" name="Picture 12">
            <a:extLst>
              <a:ext uri="{FF2B5EF4-FFF2-40B4-BE49-F238E27FC236}">
                <a16:creationId xmlns:a16="http://schemas.microsoft.com/office/drawing/2014/main" id="{5CC77D51-5C0F-D9BD-D50E-4D519ABC314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015371" y="3938223"/>
            <a:ext cx="1777514" cy="145708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0"/>
            <a:ext cx="487363" cy="487363"/>
          </a:xfrm>
          <a:prstGeom prst="rect">
            <a:avLst/>
          </a:prstGeom>
        </p:spPr>
      </p:pic>
    </p:spTree>
    <p:extLst>
      <p:ext uri="{BB962C8B-B14F-4D97-AF65-F5344CB8AC3E}">
        <p14:creationId xmlns:p14="http://schemas.microsoft.com/office/powerpoint/2010/main" val="17663210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2819</TotalTime>
  <Words>8619</Words>
  <Application>Microsoft Office PowerPoint</Application>
  <PresentationFormat>Widescreen</PresentationFormat>
  <Paragraphs>1527</Paragraphs>
  <Slides>50</Slides>
  <Notes>50</Notes>
  <HiddenSlides>0</HiddenSlides>
  <MMClips>45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Calibri</vt:lpstr>
      <vt:lpstr>Comic Sans MS</vt:lpstr>
      <vt:lpstr>Times New Roman</vt:lpstr>
      <vt:lpstr>Verdana</vt:lpstr>
      <vt:lpstr>Wingdings</vt:lpstr>
      <vt:lpstr>Office Theme</vt:lpstr>
      <vt:lpstr>PowerPoint Presentation</vt:lpstr>
      <vt:lpstr>Pray, Review, and Preview</vt:lpstr>
      <vt:lpstr>Preview</vt:lpstr>
      <vt:lpstr> What do you see?</vt:lpstr>
      <vt:lpstr> What happened?</vt:lpstr>
      <vt:lpstr> What do you see?</vt:lpstr>
      <vt:lpstr>PowerPoint Presentation</vt:lpstr>
      <vt:lpstr>PowerPoint Presentation</vt:lpstr>
      <vt:lpstr> What faith symbols do you see?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Nouns and Adjectives for Religions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lpstr>Acknowledgements -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Buell</dc:creator>
  <cp:lastModifiedBy>Larry Buell</cp:lastModifiedBy>
  <cp:revision>106</cp:revision>
  <cp:lastPrinted>2024-11-20T18:37:40Z</cp:lastPrinted>
  <dcterms:created xsi:type="dcterms:W3CDTF">2023-07-23T21:06:38Z</dcterms:created>
  <dcterms:modified xsi:type="dcterms:W3CDTF">2024-12-07T00:32:13Z</dcterms:modified>
</cp:coreProperties>
</file>