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DAD0554-1F16-4902-AFE0-7A2AB898742B}">
  <a:tblStyle styleId="{0DAD0554-1F16-4902-AFE0-7A2AB898742B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6F2F8"/>
          </a:solidFill>
        </a:fill>
      </a:tcStyle>
    </a:wholeTbl>
    <a:band1H>
      <a:tcTxStyle/>
      <a:tcStyle>
        <a:fill>
          <a:solidFill>
            <a:srgbClr val="CAE3F2"/>
          </a:solidFill>
        </a:fill>
      </a:tcStyle>
    </a:band1H>
    <a:band2H>
      <a:tcTxStyle/>
    </a:band2H>
    <a:band1V>
      <a:tcTxStyle/>
      <a:tcStyle>
        <a:fill>
          <a:solidFill>
            <a:srgbClr val="CAE3F2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426a3ab0d3_0_28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50" lIns="91450" spcFirstLastPara="1" rIns="91450" wrap="square" tIns="91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61" name="Google Shape;61;g2426a3ab0d3_0_28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426a3ab0d3_0_36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50" lIns="91450" spcFirstLastPara="1" rIns="91450" wrap="square" tIns="91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68" name="Google Shape;68;g2426a3ab0d3_0_36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4925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>
                <a:latin typeface="Verdana"/>
                <a:ea typeface="Verdana"/>
                <a:cs typeface="Verdana"/>
                <a:sym typeface="Verdana"/>
              </a:defRPr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Light of the World ESL</a:t>
            </a:r>
            <a:endParaRPr/>
          </a:p>
        </p:txBody>
      </p:sp>
      <p:sp>
        <p:nvSpPr>
          <p:cNvPr id="58" name="Google Shape;58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Pronunciation Symbols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" name="Google Shape;63;p15"/>
          <p:cNvGraphicFramePr/>
          <p:nvPr/>
        </p:nvGraphicFramePr>
        <p:xfrm>
          <a:off x="65175" y="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{0DAD0554-1F16-4902-AFE0-7A2AB898742B}</a:tableStyleId>
              </a:tblPr>
              <a:tblGrid>
                <a:gridCol w="1197725"/>
                <a:gridCol w="1175075"/>
                <a:gridCol w="1914275"/>
                <a:gridCol w="1090175"/>
                <a:gridCol w="1767875"/>
                <a:gridCol w="1885125"/>
              </a:tblGrid>
              <a:tr h="5247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IPA Symbol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LOTW Symbol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Examples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IPA Symbol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LOTW Symbol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Example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8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/æ/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/a/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can, bat 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/ɔː/ 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/aw/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caught, bought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08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/eɪ/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/A/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cane, bait 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/ɔr/ 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/Or/ 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north 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</a:tr>
              <a:tr h="308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/ɛər/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/Ar/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air, bare 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/ɔɪ/ 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/oi/ 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joy, noise 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</a:tr>
              <a:tr h="2327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/ɑː/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/o/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father, spa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/ʊ/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/oo/ 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took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</a:tr>
              <a:tr h="308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/ɑr/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/ar/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arm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/ʊər/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/Or/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tour 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</a:tr>
              <a:tr h="308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/ɛ/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/e/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bet, head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/uː/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/U/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boot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</a:tr>
              <a:tr h="308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/iː/ 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/E/ 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meet, beat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/aʊ/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/ow/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out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</a:tr>
              <a:tr h="308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/ɪər/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/Er/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here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/ʌ/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/u/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cut 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</a:tr>
              <a:tr h="308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/ɪ/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/i/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pit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/ɜr/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/ur/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word, bird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</a:tr>
              <a:tr h="308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/aɪ/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/I/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my, light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/ə/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/u/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about, the 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</a:tr>
              <a:tr h="308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/ɒ/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/o/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hot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/ər/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/ur/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butter, 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</a:tr>
              <a:tr h="308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/oʊ/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/O/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no, know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/juː/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/yU/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view</a:t>
                      </a:r>
                      <a:endParaRPr sz="17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</a:tr>
            </a:tbl>
          </a:graphicData>
        </a:graphic>
      </p:graphicFrame>
      <p:sp>
        <p:nvSpPr>
          <p:cNvPr id="64" name="Google Shape;64;p15"/>
          <p:cNvSpPr txBox="1"/>
          <p:nvPr/>
        </p:nvSpPr>
        <p:spPr>
          <a:xfrm>
            <a:off x="65177" y="4589325"/>
            <a:ext cx="4783200" cy="5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LOTW = Light of the World</a:t>
            </a:r>
            <a:endParaRPr sz="16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IPA = International Phonetic Alphabet 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65" name="Google Shape;65;p15"/>
          <p:cNvCxnSpPr/>
          <p:nvPr/>
        </p:nvCxnSpPr>
        <p:spPr>
          <a:xfrm flipH="1">
            <a:off x="4346500" y="11325"/>
            <a:ext cx="18900" cy="44772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" name="Google Shape;70;p16"/>
          <p:cNvGraphicFramePr/>
          <p:nvPr/>
        </p:nvGraphicFramePr>
        <p:xfrm>
          <a:off x="50050" y="6462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{0DAD0554-1F16-4902-AFE0-7A2AB898742B}</a:tableStyleId>
              </a:tblPr>
              <a:tblGrid>
                <a:gridCol w="1167850"/>
                <a:gridCol w="1273175"/>
                <a:gridCol w="2080925"/>
                <a:gridCol w="1251000"/>
                <a:gridCol w="1797000"/>
                <a:gridCol w="1524000"/>
              </a:tblGrid>
              <a:tr h="506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IPA Symbol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LOTW Symbol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Examples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IPA Symbol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LOTW Symbol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Example</a:t>
                      </a:r>
                      <a:endParaRPr sz="16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</a:tr>
              <a:tr h="293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/b/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/b/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boy, cabin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/p/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/p/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pink, hip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</a:tr>
              <a:tr h="293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/tʃ/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/ch/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cheer, itch, cello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/r/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/r/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rest, far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</a:tr>
              <a:tr h="293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/d/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/d/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dog, bed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/s/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/s/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sink, mess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</a:tr>
              <a:tr h="293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/f/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/f/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fill, phone, life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/ʃ/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/sh/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she, special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</a:tr>
              <a:tr h="293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/g/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/g/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go, log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/t/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/t/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tiny, little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</a:tr>
              <a:tr h="293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/h/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/h/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his, cohort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/ð/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/th/ voiced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the, bathe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</a:tr>
              <a:tr h="293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/dȝ/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/j/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joy, giant, budge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/θ/</a:t>
                      </a:r>
                      <a:endParaRPr sz="16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/th/ unvoiced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thin, bath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</a:tr>
              <a:tr h="293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/k/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/k/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cat, king, lack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/v/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/v/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view, weave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</a:tr>
              <a:tr h="293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/l/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/l/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long, ill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/w/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/w/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win, when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</a:tr>
              <a:tr h="293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/m/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/m/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my, team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/j/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/y/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you, mayor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</a:tr>
              <a:tr h="293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/n/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/n/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no, knife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/z/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/z/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zoo, rise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</a:tr>
              <a:tr h="293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/ŋ/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/ng/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sing, thing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/ȝ/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/zh/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leisure, beige</a:t>
                      </a:r>
                      <a:endParaRPr sz="1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300" marB="34300" marR="68600" marL="68600"/>
                </a:tc>
              </a:tr>
            </a:tbl>
          </a:graphicData>
        </a:graphic>
      </p:graphicFrame>
      <p:sp>
        <p:nvSpPr>
          <p:cNvPr id="71" name="Google Shape;71;p16"/>
          <p:cNvSpPr txBox="1"/>
          <p:nvPr/>
        </p:nvSpPr>
        <p:spPr>
          <a:xfrm>
            <a:off x="262798" y="4427775"/>
            <a:ext cx="5442900" cy="7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LOTW = Light of the World</a:t>
            </a:r>
            <a:endParaRPr sz="16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IPA = International Phonetic Alphabet </a:t>
            </a:r>
            <a:endParaRPr sz="13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2" name="Google Shape;72;p16"/>
          <p:cNvCxnSpPr/>
          <p:nvPr/>
        </p:nvCxnSpPr>
        <p:spPr>
          <a:xfrm flipH="1">
            <a:off x="4534300" y="75300"/>
            <a:ext cx="28200" cy="42801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