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comments/comment4.xml" ContentType="application/vnd.openxmlformats-officedocument.presentationml.comments+xml"/>
  <Override PartName="/ppt/notesSlides/notesSlide5.xml" ContentType="application/vnd.openxmlformats-officedocument.presentationml.notesSlide+xml"/>
  <Override PartName="/ppt/comments/comment5.xml" ContentType="application/vnd.openxmlformats-officedocument.presentationml.comments+xml"/>
  <Override PartName="/ppt/notesSlides/notesSlide6.xml" ContentType="application/vnd.openxmlformats-officedocument.presentationml.notesSlide+xml"/>
  <Override PartName="/ppt/comments/comment6.xml" ContentType="application/vnd.openxmlformats-officedocument.presentationml.comments+xml"/>
  <Override PartName="/ppt/notesSlides/notesSlide7.xml" ContentType="application/vnd.openxmlformats-officedocument.presentationml.notesSlide+xml"/>
  <Override PartName="/ppt/comments/comment7.xml" ContentType="application/vnd.openxmlformats-officedocument.presentationml.comments+xml"/>
  <Override PartName="/ppt/notesSlides/notesSlide8.xml" ContentType="application/vnd.openxmlformats-officedocument.presentationml.notesSlide+xml"/>
  <Override PartName="/ppt/comments/comment8.xml" ContentType="application/vnd.openxmlformats-officedocument.presentationml.comments+xml"/>
  <Override PartName="/ppt/notesSlides/notesSlide9.xml" ContentType="application/vnd.openxmlformats-officedocument.presentationml.notesSlide+xml"/>
  <Override PartName="/ppt/comments/comment9.xml" ContentType="application/vnd.openxmlformats-officedocument.presentationml.comments+xml"/>
  <Override PartName="/ppt/notesSlides/notesSlide10.xml" ContentType="application/vnd.openxmlformats-officedocument.presentationml.notesSlide+xml"/>
  <Override PartName="/ppt/comments/comment10.xml" ContentType="application/vnd.openxmlformats-officedocument.presentationml.comments+xml"/>
  <Override PartName="/ppt/notesSlides/notesSlide11.xml" ContentType="application/vnd.openxmlformats-officedocument.presentationml.notesSlide+xml"/>
  <Override PartName="/ppt/comments/comment11.xml" ContentType="application/vnd.openxmlformats-officedocument.presentationml.comments+xml"/>
  <Override PartName="/ppt/notesSlides/notesSlide12.xml" ContentType="application/vnd.openxmlformats-officedocument.presentationml.notesSlide+xml"/>
  <Override PartName="/ppt/comments/comment12.xml" ContentType="application/vnd.openxmlformats-officedocument.presentationml.comments+xml"/>
  <Override PartName="/ppt/notesSlides/notesSlide13.xml" ContentType="application/vnd.openxmlformats-officedocument.presentationml.notesSlide+xml"/>
  <Override PartName="/ppt/comments/comment13.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4.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5.xml" ContentType="application/vnd.openxmlformats-officedocument.presentationml.comments+xml"/>
  <Override PartName="/ppt/notesSlides/notesSlide26.xml" ContentType="application/vnd.openxmlformats-officedocument.presentationml.notesSlide+xml"/>
  <Override PartName="/ppt/comments/comment16.xml" ContentType="application/vnd.openxmlformats-officedocument.presentationml.comments+xml"/>
  <Override PartName="/ppt/notesSlides/notesSlide27.xml" ContentType="application/vnd.openxmlformats-officedocument.presentationml.notesSlide+xml"/>
  <Override PartName="/ppt/comments/comment17.xml" ContentType="application/vnd.openxmlformats-officedocument.presentationml.comments+xml"/>
  <Override PartName="/ppt/notesSlides/notesSlide28.xml" ContentType="application/vnd.openxmlformats-officedocument.presentationml.notesSlide+xml"/>
  <Override PartName="/ppt/comments/comment18.xml" ContentType="application/vnd.openxmlformats-officedocument.presentationml.comments+xml"/>
  <Override PartName="/ppt/notesSlides/notesSlide29.xml" ContentType="application/vnd.openxmlformats-officedocument.presentationml.notesSlide+xml"/>
  <Override PartName="/ppt/comments/comment19.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20.xml" ContentType="application/vnd.openxmlformats-officedocument.presentationml.comments+xml"/>
  <Override PartName="/ppt/notesSlides/notesSlide32.xml" ContentType="application/vnd.openxmlformats-officedocument.presentationml.notesSlide+xml"/>
  <Override PartName="/ppt/comments/comment21.xml" ContentType="application/vnd.openxmlformats-officedocument.presentationml.comments+xml"/>
  <Override PartName="/ppt/notesSlides/notesSlide33.xml" ContentType="application/vnd.openxmlformats-officedocument.presentationml.notesSlide+xml"/>
  <Override PartName="/ppt/comments/comment22.xml" ContentType="application/vnd.openxmlformats-officedocument.presentationml.comments+xml"/>
  <Override PartName="/ppt/notesSlides/notesSlide34.xml" ContentType="application/vnd.openxmlformats-officedocument.presentationml.notesSlide+xml"/>
  <Override PartName="/ppt/comments/comment23.xml" ContentType="application/vnd.openxmlformats-officedocument.presentationml.comments+xml"/>
  <Override PartName="/ppt/notesSlides/notesSlide35.xml" ContentType="application/vnd.openxmlformats-officedocument.presentationml.notesSlide+xml"/>
  <Override PartName="/ppt/comments/comment24.xml" ContentType="application/vnd.openxmlformats-officedocument.presentationml.comments+xml"/>
  <Override PartName="/ppt/notesSlides/notesSlide36.xml" ContentType="application/vnd.openxmlformats-officedocument.presentationml.notesSlide+xml"/>
  <Override PartName="/ppt/comments/comment25.xml" ContentType="application/vnd.openxmlformats-officedocument.presentationml.comments+xml"/>
  <Override PartName="/ppt/notesSlides/notesSlide37.xml" ContentType="application/vnd.openxmlformats-officedocument.presentationml.notesSlide+xml"/>
  <Override PartName="/ppt/comments/comment26.xml" ContentType="application/vnd.openxmlformats-officedocument.presentationml.comments+xml"/>
  <Override PartName="/ppt/notesSlides/notesSlide38.xml" ContentType="application/vnd.openxmlformats-officedocument.presentationml.notesSlide+xml"/>
  <Override PartName="/ppt/comments/comment27.xml" ContentType="application/vnd.openxmlformats-officedocument.presentationml.comments+xml"/>
  <Override PartName="/ppt/notesSlides/notesSlide39.xml" ContentType="application/vnd.openxmlformats-officedocument.presentationml.notesSlide+xml"/>
  <Override PartName="/ppt/comments/comment28.xml" ContentType="application/vnd.openxmlformats-officedocument.presentationml.comments+xml"/>
  <Override PartName="/ppt/notesSlides/notesSlide40.xml" ContentType="application/vnd.openxmlformats-officedocument.presentationml.notesSlide+xml"/>
  <Override PartName="/ppt/comments/comment29.xml" ContentType="application/vnd.openxmlformats-officedocument.presentationml.comments+xml"/>
  <Override PartName="/ppt/notesSlides/notesSlide41.xml" ContentType="application/vnd.openxmlformats-officedocument.presentationml.notesSlide+xml"/>
  <Override PartName="/ppt/comments/comment30.xml" ContentType="application/vnd.openxmlformats-officedocument.presentationml.comments+xml"/>
  <Override PartName="/ppt/notesSlides/notesSlide42.xml" ContentType="application/vnd.openxmlformats-officedocument.presentationml.notesSlide+xml"/>
  <Override PartName="/ppt/comments/comment31.xml" ContentType="application/vnd.openxmlformats-officedocument.presentationml.comments+xml"/>
  <Override PartName="/ppt/notesSlides/notesSlide43.xml" ContentType="application/vnd.openxmlformats-officedocument.presentationml.notesSlide+xml"/>
  <Override PartName="/ppt/comments/comment32.xml" ContentType="application/vnd.openxmlformats-officedocument.presentationml.comment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98" r:id="rId22"/>
    <p:sldId id="299" r:id="rId23"/>
    <p:sldId id="300" r:id="rId24"/>
    <p:sldId id="301"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499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rosoft Office User" initials="" lastIdx="25" clrIdx="0"/>
  <p:cmAuthor id="1" name="Melina Gallo" initials="" lastIdx="32" clrIdx="1"/>
  <p:cmAuthor id="2" name="Lauren Haines" initials="" lastIdx="72"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23FCB94-48EE-474B-9818-D7DE8DDD5E5F}">
  <a:tblStyle styleId="{023FCB94-48EE-474B-9818-D7DE8DDD5E5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F2EE"/>
          </a:solidFill>
        </a:fill>
      </a:tcStyle>
    </a:wholeTbl>
    <a:band1H>
      <a:tcTxStyle/>
      <a:tcStyle>
        <a:tcBdr/>
        <a:fill>
          <a:solidFill>
            <a:srgbClr val="E0E5DB"/>
          </a:solidFill>
        </a:fill>
      </a:tcStyle>
    </a:band1H>
    <a:band2H>
      <a:tcTxStyle/>
      <a:tcStyle>
        <a:tcBdr/>
      </a:tcStyle>
    </a:band2H>
    <a:band1V>
      <a:tcTxStyle/>
      <a:tcStyle>
        <a:tcBdr/>
        <a:fill>
          <a:solidFill>
            <a:srgbClr val="E0E5DB"/>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4F843E9-608F-46A5-A670-9FF4B0C362EF}"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2BB050-217C-43EC-9057-E4FA08DA7ECC}" styleName="Table_2">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4A021BE-0FB2-4DDA-8CAC-A06ADEF9858D}" styleName="Table_3">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50599"/>
  </p:normalViewPr>
  <p:slideViewPr>
    <p:cSldViewPr snapToGrid="0">
      <p:cViewPr varScale="1">
        <p:scale>
          <a:sx n="62" d="100"/>
          <a:sy n="62" d="100"/>
        </p:scale>
        <p:origin x="1832" y="200"/>
      </p:cViewPr>
      <p:guideLst>
        <p:guide orient="horz" pos="2160"/>
        <p:guide pos="49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9-11T17:54:21.283" idx="1">
    <p:pos x="6000" y="0"/>
    <p:text>Please insert the correct Unit number in the green box. Update the teacher's notes with the correct information. Name the file with your name, unit number and the current date as the title.</p:text>
  </p:cm>
</p:cmLst>
</file>

<file path=ppt/comments/comment10.xml><?xml version="1.0" encoding="utf-8"?>
<p:cmLst xmlns:a="http://schemas.openxmlformats.org/drawingml/2006/main" xmlns:r="http://schemas.openxmlformats.org/officeDocument/2006/relationships" xmlns:p="http://schemas.openxmlformats.org/presentationml/2006/main">
  <p:cm authorId="2" dt="2023-09-29T06:24:58.085" idx="33">
    <p:pos x="6000" y="0"/>
    <p:text>Can you download this photo from Freepik and upload it to this slide? It is not a free one. Thanks!
https://www.freepik.com/premium-vector/professional-dog-training-school-blue-yellow-brochure-template_26643083.htm#query=dog%20school%20brochure&amp;position=11&amp;from_view=search&amp;track=ais</p:text>
  </p:cm>
  <p:cm authorId="2" dt="2023-09-30T19:52:28.520" idx="39">
    <p:pos x="6000" y="400"/>
    <p:text>First picture with people talking and dogs: https://www.freepik.com/free-vector/people-walking-dog_7882942.htm#page=2&amp;query=2%20men%20talking%20with%20dogs&amp;position=11&amp;from_view=search&amp;track=ais</p:text>
  </p:cm>
  <p:cm authorId="2" dt="2023-09-30T19:53:32.382" idx="36">
    <p:pos x="6000" y="200"/>
    <p:text>Picture of dog being trained with (bottom picture):https://www.freepik.com/free-vector/dog-training-illustrations-set-man-playing-with-german-shepherd-walking-with-pet_23591749.htm#query=dog%20training&amp;position=0&amp;from_view=search&amp;track=ais</p:text>
  </p:cm>
  <p:cm authorId="1" dt="2023-10-03T23:27:41.213" idx="10">
    <p:pos x="6000" y="0"/>
    <p:text>@luv2write97@gmail.com Yes, I added the picture, please crop and resize images as needed.</p:text>
  </p:cm>
  <p:cm authorId="0" dt="2023-10-08T03:46:17.852" idx="6">
    <p:pos x="6000" y="0"/>
    <p:text>Use the lesson vocabulary and grammar to create a conversation. Add image(s) to encourage conversation.</p:text>
  </p:cm>
  <p:cm authorId="2" dt="2023-10-08T03:46:17.852" idx="34">
    <p:pos x="6000" y="0"/>
    <p:text>Thank you!</p:text>
  </p:cm>
  <p:cm authorId="2" dt="2023-10-29T06:27:06.185" idx="37">
    <p:pos x="6000" y="300"/>
    <p:text>@melinagallo@literacyinternational.net @bruce.lewis.family@juno.com  I am so sorry I forgot about that!! How does it look now?</p:text>
  </p:cm>
  <p:cm authorId="2" dt="2023-10-29T06:58:25.864" idx="35">
    <p:pos x="6000" y="100"/>
    <p:text>Links for new pictures (for conversation about sharing and responding to news): 
https://www.freepik.com/free-vector/hand-drawn-people-talking-phone-illustration_33602603.htm#&amp;position=5&amp;from_view=collections
https://www.freepik.com/free-vector/businessman-concept-illustration_6610839.htm#query=on%20phone%20with%20boss&amp;position=0&amp;from_view=search&amp;track=ais
https://www.freepik.com/free-vector/need-new-job-coronavirus-concept_8620310.htm#query=hired%20for%20the%20job&amp;position=9&amp;from_view=search&amp;track=ais</p:text>
  </p:cm>
  <p:cm authorId="1" dt="2023-10-30T13:10:26.296" idx="12">
    <p:pos x="6000" y="300"/>
    <p:text>@luv2write97@gmail.com please substitute spaces for the names so students can insert their own names on slide 10.</p:text>
  </p:cm>
  <p:cm authorId="1" dt="2023-10-30T20:57:49.051" idx="11">
    <p:pos x="6000" y="300"/>
    <p:text>@luv2write97@gmail.com I just noticed that your conversation topic is supposed to be "sharing news and responding" (in keeping with the Bible story theme). Could you please write a conversation around that topic?
_Reassigned to Lauren Haines_</p:text>
  </p:cm>
  <p:cm authorId="2" dt="2023-10-30T20:57:49.051" idx="38">
    <p:pos x="6000" y="300"/>
    <p:text>@melinagallo@literacyinternational.net @bruce.lewis.family@juno.com 
Ok, I went ahead and added spaces in place of the names. I left the other spaces I already had in. How is it now?</p:text>
  </p:cm>
</p:cmLst>
</file>

<file path=ppt/comments/comment11.xml><?xml version="1.0" encoding="utf-8"?>
<p:cmLst xmlns:a="http://schemas.openxmlformats.org/drawingml/2006/main" xmlns:r="http://schemas.openxmlformats.org/officeDocument/2006/relationships" xmlns:p="http://schemas.openxmlformats.org/presentationml/2006/main">
  <p:cm authorId="2" dt="2023-09-30T19:45:22.116" idx="43">
    <p:pos x="6000" y="200"/>
    <p:text>1.https://www.freepik.com/free-vector/hand-drawn-spring-wallpaper_12151052.htm
2.https://www.freepik.com/free-vector/hand-drawn-people-with-dreadlocks-illustration_32454466.htm
3.https://www.freepik.com/free-vector/thumb-down-red-circle_808738.htm
4.https://www.freepik.com/free-vector/people-playing-with-their-pets_7916634.htm#query=two%20men%20with%20dogs&amp;position=18&amp;from_view=search&amp;track=ais
5.https://www.freepik.com/free-vector/isolated-young-handsome-man-set-different-poses-white-background-illustration_34208432.htm
6.https://www.freepik.com/free-vector/vector-illustration-retro-style-hand-giving-money-other-hand_10603249.htm
7.https://www.freepik.com/free-vector/loaf-bread-single-slice_6903560.htm
8.https://www.freepik.com/free-vector/bed_1062490.htm
9.https://www.freepik.com/free-vector/flat-hands-applauding-background_4420160.htm
10.https://www.freepik.com/free-vector/k-pop-boy-group_9677990.htm</p:text>
  </p:cm>
  <p:cm authorId="2" dt="2023-10-17T03:04:04.435" idx="40">
    <p:pos x="6000" y="0"/>
    <p:text>@melinagallo@literacyinternational.net @bruce.lewis.family@juno.com 
I accidentally hit the blue check mark that marked this as resolved (and I may have accidentally done so for other comments, because I didn't realize that is what the blue check meant). I am so sorry!
I'm not sure all the comments I accidentally cleared-but I know you asked me to fix the first sentence in the teacher's notes to make it make sense for both words.  I went ahead and did that, how does it look now?</p:text>
  </p:cm>
  <p:cm authorId="2" dt="2023-10-29T05:26:28.848" idx="41">
    <p:pos x="6000" y="100"/>
    <p:text>@melinagallo@literacyinternational.net @bruce.lewis.family@juno.com 
Is this okay now?</p:text>
  </p:cm>
  <p:cm authorId="1" dt="2023-10-30T13:23:26.356" idx="14">
    <p:pos x="6000" y="100"/>
    <p:text>yes</p:text>
  </p:cm>
  <p:cm authorId="1" dt="2023-10-30T21:05:26.146" idx="13">
    <p:pos x="6000" y="100"/>
    <p:text>@luv2write97@gmail.com Sentence 5  on slide 11 does not make sense with "men." Can you please rewrite it?
_Reassigned to Lauren Haines_</p:text>
  </p:cm>
  <p:cm authorId="2" dt="2023-10-30T21:05:26.146" idx="42">
    <p:pos x="6000" y="100"/>
    <p:text>Thanks</p:text>
  </p:cm>
</p:cmLst>
</file>

<file path=ppt/comments/comment12.xml><?xml version="1.0" encoding="utf-8"?>
<p:cmLst xmlns:a="http://schemas.openxmlformats.org/drawingml/2006/main" xmlns:r="http://schemas.openxmlformats.org/officeDocument/2006/relationships" xmlns:p="http://schemas.openxmlformats.org/presentationml/2006/main">
  <p:cm authorId="1" dt="2023-10-03T17:11:19.575" idx="15">
    <p:pos x="6000" y="0"/>
    <p:text>@luv2write97@gmail.com great job on slide 12 with the stress! Could you just resize the table and columns so that the two-digit numbers fit?</p:text>
  </p:cm>
  <p:cm authorId="2" dt="2023-10-08T03:50:14.816" idx="44">
    <p:pos x="6000" y="0"/>
    <p:text>@melinagallo@literacyinternational.net Thank you :) Sure! How does it look now?</p:text>
  </p:cm>
  <p:cm authorId="1" dt="2023-10-09T15:56:16.754" idx="16">
    <p:pos x="6000" y="0"/>
    <p:text>@luv2write97@gmail.com the numbers 16-20 are still squashed. You can make the column and table larger to accommodate them.</p:text>
  </p:cm>
  <p:cm authorId="2" dt="2023-10-17T02:57:53.564" idx="45">
    <p:pos x="6000" y="0"/>
    <p:text>@melinagallo@literacyinternational.net @bruce.lewis.family@juno.com 
They are not squashed on my end...
I can still make the table longer and maybe it will fix it on your end</p:text>
  </p:cm>
  <p:cm authorId="2" dt="2023-10-17T02:58:23.030" idx="46">
    <p:pos x="6000" y="0"/>
    <p:text>@melinagallo@literacyinternational.net @bruce.lewis.family@juno.com 
How does it look now?</p:text>
  </p:cm>
  <p:cm authorId="1" dt="2023-10-17T15:57:12.078" idx="17">
    <p:pos x="6000" y="0"/>
    <p:text>@luv2write97@gmail.com Looks good now, thanks!</p:text>
  </p:cm>
  <p:cm authorId="0" dt="2023-10-29T05:27:52.876" idx="7">
    <p:pos x="6000" y="0"/>
    <p:text>Use the lesson vocabulary and grammar words and phrases to make 3 different columns of stressed and unstressed syllable patterns. You may change the symbols in the header column as needed. Use vocabulary words from the current lesson and (if needed) previous lessons. Update the Teacher's notes.</p:text>
  </p:cm>
  <p:cm authorId="2" dt="2023-10-29T05:27:52.876" idx="47">
    <p:pos x="6000" y="0"/>
    <p:text>👍</p:text>
  </p:cm>
</p:cmLst>
</file>

<file path=ppt/comments/comment13.xml><?xml version="1.0" encoding="utf-8"?>
<p:cmLst xmlns:a="http://schemas.openxmlformats.org/drawingml/2006/main" xmlns:r="http://schemas.openxmlformats.org/officeDocument/2006/relationships" xmlns:p="http://schemas.openxmlformats.org/presentationml/2006/main">
  <p:cm authorId="0" dt="2023-09-11T18:34:37.892" idx="8">
    <p:pos x="6000" y="100"/>
    <p:text>Copy Bible passages from the Easy to Read Version (ERV) https://www.biblegateway.com/quicksearch/?quicksearch=luke&amp;version=ERV on the following slides. Insert or delete slides as needed depending on passage length.                          
                                                                            Download story images from https://www.freebibleimages.org/contributors/sweet/ and place in upper right hand corner of slides. You may use up to 1  image per slide, but if there is not an appropriate image available, you do not need to include one on every slide. Place a Shape Outline (weight ¾ pt.) around each picture. Please resize the image by selecting the corners, so you do not distort the dimensions of the pictures.                                                                                                                                                               Hyperlink the Bible Verses to the correct chapter of https://live.bible.is/bible/EN1ESV/LUK/1 (ESV version) so teachers and students can view the video and students can look up the verses in their own languages. The written passage is the ERV but the hyperlink is for the video in the ESV version.</p:text>
  </p:cm>
  <p:cm authorId="1" dt="2023-11-13T16:46:56.698" idx="18">
    <p:pos x="6000" y="0"/>
    <p:text>No, you don't need links for the Bible pictures.  This slide looks good! Should there be the word "of" before "Jewish" in the footnote?</p:text>
  </p:cm>
  <p:cm authorId="2" dt="2023-11-14T00:43:38.565" idx="49">
    <p:pos x="6000" y="0"/>
    <p:text>@melinagallo@literacyinternational.net @bruce.lewis.family@juno.com 
Okay great, thanks! I just doubled checked on Bible gateway and there is no "of" in the footnotes</p:text>
  </p:cm>
  <p:cm authorId="2" dt="2023-11-14T21:31:34.345" idx="48">
    <p:pos x="6000" y="0"/>
    <p:text>@melinagallo@literacyinternational.net @bruce.lewis.family@juno.com 
Do I need to include links for all of the pictures I used for this Bible Reading section?</p:text>
  </p:cm>
  <p:cm authorId="1" dt="2023-11-14T21:31:34.345" idx="19">
    <p:pos x="6000" y="0"/>
    <p:text>Thank you!</p:text>
  </p:cm>
</p:cmLst>
</file>

<file path=ppt/comments/comment14.xml><?xml version="1.0" encoding="utf-8"?>
<p:cmLst xmlns:a="http://schemas.openxmlformats.org/drawingml/2006/main" xmlns:r="http://schemas.openxmlformats.org/officeDocument/2006/relationships" xmlns:p="http://schemas.openxmlformats.org/presentationml/2006/main">
  <p:cm authorId="0" dt="2023-09-11T18:53:44.033" idx="9">
    <p:pos x="6000" y="0"/>
    <p:text>Add up to 7 questions about the Bible reading. Include Observation (Who, what, where, when how), Interpretation (Why, what do you think) and Application (personal life application) questions. Update teacher's notes with answers.</p:text>
  </p:cm>
</p:cmLst>
</file>

<file path=ppt/comments/comment15.xml><?xml version="1.0" encoding="utf-8"?>
<p:cmLst xmlns:a="http://schemas.openxmlformats.org/drawingml/2006/main" xmlns:r="http://schemas.openxmlformats.org/officeDocument/2006/relationships" xmlns:p="http://schemas.openxmlformats.org/presentationml/2006/main">
  <p:cm authorId="0" dt="2023-09-11T18:55:13.079" idx="10">
    <p:pos x="6000" y="100"/>
    <p:text>Create a realistic listening script  in the Teacher's notes using the lesson's Pronunciation words.The script should be 150-200 words. Then create  5-7 questions or fill-in-the-blanks about the listening script that will elicit the Pronunciation words as the answers. Write the Answers to the questions in the Teacher's notes.</p:text>
  </p:cm>
  <p:cm authorId="2" dt="2023-11-13T07:06:27.468" idx="50">
    <p:pos x="6000" y="0"/>
    <p:text>Link for pregnancy announcement picture:https://www.freepik.com/free-photo/top-view-pregnancy-announcement-with-baby-items_39574662.htm#query=pregnancy%20announcement%20with%20shoes%20and%20sign&amp;position=35&amp;from_view=search&amp;track=ais</p:text>
  </p:cm>
</p:cmLst>
</file>

<file path=ppt/comments/comment16.xml><?xml version="1.0" encoding="utf-8"?>
<p:cmLst xmlns:a="http://schemas.openxmlformats.org/drawingml/2006/main" xmlns:r="http://schemas.openxmlformats.org/officeDocument/2006/relationships" xmlns:p="http://schemas.openxmlformats.org/presentationml/2006/main">
  <p:cm authorId="0" dt="2023-09-11T18:57:13.334" idx="11">
    <p:pos x="6000" y="100"/>
    <p:text>Create a questionnaire, role play, or information gap exercise for pairs to complete using the target grammar and vocabulary. You may want to check sites such as TeachThis.com for inspiration. Update the teacher's notes.</p:text>
  </p:cm>
  <p:cm authorId="2" dt="2023-11-13T05:34:03.607" idx="51">
    <p:pos x="6000" y="0"/>
    <p:text>I looked at the site you listed above and got the idea of dentist from there.  Not sure if you want me to cite it at all, but here it is:https://www.teach-this.com</p:text>
  </p:cm>
  <p:cm authorId="2" dt="2023-11-13T06:58:02.128" idx="52">
    <p:pos x="6000" y="200"/>
    <p:text>@melinagallo@literacyinternational.net @bruce.lewis.family@juno.com 
Link for dentist vector with mom, kid and dentist: https://www.freepik.com/free-vector/mother-scared-girl-going-dentist_13146599.htm</p:text>
  </p:cm>
</p:cmLst>
</file>

<file path=ppt/comments/comment17.xml><?xml version="1.0" encoding="utf-8"?>
<p:cmLst xmlns:a="http://schemas.openxmlformats.org/drawingml/2006/main" xmlns:r="http://schemas.openxmlformats.org/officeDocument/2006/relationships" xmlns:p="http://schemas.openxmlformats.org/presentationml/2006/main">
  <p:cm authorId="0" dt="2023-09-11T18:57:47.070" idx="12">
    <p:pos x="6000" y="200"/>
    <p:text>Create a questionnaire, role play, or information gap exercise for pairs to complete using the target grammar and vocabulary. You may want to check sites such as TeachThis.com for inspiration. Update the teacher's notes.</p:text>
  </p:cm>
  <p:cm authorId="2" dt="2023-11-13T05:40:55.098" idx="53">
    <p:pos x="6000" y="0"/>
    <p:text>Googled this and am just citing in case you want me to:https://www.google.com/search?client=safari&amp;rls=en&amp;q=is+should+an+auxiliary+verb&amp;ie=UTF-8&amp;oe=UTF-8</p:text>
  </p:cm>
  <p:cm authorId="1" dt="2023-11-13T16:54:13.968" idx="20">
    <p:pos x="6000" y="100"/>
    <p:text>I added the image, you can crop and resize it as needed.</p:text>
  </p:cm>
  <p:cm authorId="2" dt="2023-11-13T19:05:00.748" idx="54">
    <p:pos x="6000" y="100"/>
    <p:text>@melinagallo@literacyinternational.net @bruce.lewis.family@juno.com 
Would you be able to download/upload this vector image from Freepiks for me? It is not a free one: https://www.freepik.com/premium-vector/dentist-checking-boy-s-teeth-dentist-s-office-proper-dental-care-children-s-dentist-patient_27403550.htm#query=mom%20talking%20to%20dentist&amp;position=8&amp;from_view=search&amp;track=ais
This will also serve as the link to this photo for citation purposes, so you don't have to mark it as complete after you upload it :)</p:text>
  </p:cm>
  <p:cm authorId="2" dt="2023-11-13T19:05:00.748" idx="55">
    <p:pos x="6000" y="100"/>
    <p:text>Thank you!</p:text>
  </p:cm>
</p:cmLst>
</file>

<file path=ppt/comments/comment18.xml><?xml version="1.0" encoding="utf-8"?>
<p:cmLst xmlns:a="http://schemas.openxmlformats.org/drawingml/2006/main" xmlns:r="http://schemas.openxmlformats.org/officeDocument/2006/relationships" xmlns:p="http://schemas.openxmlformats.org/presentationml/2006/main">
  <p:cm authorId="0" dt="2023-09-11T19:00:58.959" idx="13">
    <p:pos x="6000" y="100"/>
    <p:text>Even numbered lessons have games, odd numbered lessons have songs. Games must be suitable for a minimum of one student and one teacher as well as for groups to play online or in-person. The game should be related to the lesson theme, grammar, or Bible reading.
We often use “Charades,” “Simon Says,” and “Pictionary,” as these games can be played in pairs or groups and get students moving around and using the language. But you may use other games and be creative. Check out https://www.teach-this.com/esl-games for inspiration. Provide game instructions in the Teachers Notes.</p:text>
  </p:cm>
  <p:cm authorId="1" dt="2023-11-13T17:02:57.361" idx="21">
    <p:pos x="6000" y="0"/>
    <p:text>Sorry about that error in the template, good catch! I changed the title to 32 Bold Verdana. The decorative question marks are fine. We have not covered the Old Testament so students starting at this level may only know characters found in Luke 1.</p:text>
  </p:cm>
  <p:cm authorId="2" dt="2023-11-14T00:46:03.477" idx="57">
    <p:pos x="6000" y="0"/>
    <p:text>@melinagallo@literacyinternational.net @bruce.lewis.family@juno.com 
No worries, thank you! Great! Should I change the picture then? We were looking at some of the previous lessons in class today to help my classmates who need to write songs for their lessons and we say Old Testament stories in them. But we may have not been looking at the right ones?</p:text>
  </p:cm>
  <p:cm authorId="1" dt="2023-11-14T21:31:22.088" idx="22">
    <p:pos x="6000" y="0"/>
    <p:text>Hi Lauren, Great question! Yes you should change the picture and activity to be related to your lesson theme and scripture. The songs and games are related to the scripture in the lesson you are writing and can also include reference to previous lessons in the same level (B1). Students who begin at the B1 level may not have taken any previous Bible classes or used the LOTW materials from the A1-A2 levels. In the A1 and A2 levels there are some Old Testament readings so those lessons would have Old Testament activities. Hope that helps!</p:text>
  </p:cm>
  <p:cm authorId="2" dt="2023-11-26T22:44:19.102" idx="58">
    <p:pos x="6000" y="0"/>
    <p:text>@melinagallo@literacyinternational.net Thank you so much for the clarification. I went ahead and changed the pictures and changed the game a bit too.  How does it look now? I am/was having trouble thinking of a good game to incorporate the theme of communication and the Bible passage for this lesson.  So, I have the game start with both (the Bible passage and the theme of communication), and then once all the Bible characters from the Bible passage from this lesson are done, students can choose other well known people (including movie cartoon characters-as there not not tons of Bible characters in this particular passage, and the students may not have previous knowledge of the Bible). This will keep with the theme of communication (which if I understood the comment with instructions that is on the this slide), should be okay? But, if you do not think it would be appropriate/possible to do famous people/cartoon movie characters, please let me know and I can change it. I apologize for not being able to think of anything better!</p:text>
  </p:cm>
  <p:cm authorId="2" dt="2023-11-26T23:02:23.129" idx="56">
    <p:pos x="6000" y="0"/>
    <p:text>@melinagallo@literacyinternational.net @bruce.lewis.family@juno.com 
I noticed the title for this slide is in a different size and not bolded like the rest of the slides. Is that intentional? Or should I make it to match the rest of the slides?
Also, Is it alright that I used a font size bigger than the 22-28 size (that all of the text in the body is supposed to be) for the question marks in the speech bubbles for this slide (slide #24?). I also bolded the question marks...is that okay?</p:text>
  </p:cm>
  <p:cm authorId="2" dt="2023-11-26T23:02:23.129" idx="59">
    <p:pos x="6000" y="0"/>
    <p:text>@melinagallo@literacyinternational.net @bruce.lewis.family@juno.com
Link for the 3 pictures from FreeBibleimages that I used for this slide:https://www.freebibleimages.org/illustrations/gnpi-002-zechariah/</p:text>
  </p:cm>
</p:cmLst>
</file>

<file path=ppt/comments/comment19.xml><?xml version="1.0" encoding="utf-8"?>
<p:cmLst xmlns:a="http://schemas.openxmlformats.org/drawingml/2006/main" xmlns:r="http://schemas.openxmlformats.org/officeDocument/2006/relationships" xmlns:p="http://schemas.openxmlformats.org/presentationml/2006/main">
  <p:cm authorId="0" dt="2023-09-11T19:03:04.278" idx="14">
    <p:pos x="6000" y="0"/>
    <p:text>Homework 1 is a review of the vocabulary words.
You may copy and paste the lesson pictures or use different ones. Note, there are two slides for this homework 1 in order to fit all the vocabulary words, but you may have more slides as needed.
Some exercises you can choose from: Writing sentences/conversations/stories about the pictures. Answering questions about the pictures, etc. Update the teacher's notes with the answers.</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3-09-11T17:59:23.587" idx="2">
    <p:pos x="6000" y="0"/>
    <p:text>Insert all the lesson information on the slide. You may copy and paste it from the Teacher's notes on the previous slide. Update the Pray section in the teacher's notes to reflect the lesson's theme and/or Bible reading.</p:text>
  </p:cm>
</p:cmLst>
</file>

<file path=ppt/comments/comment20.xml><?xml version="1.0" encoding="utf-8"?>
<p:cmLst xmlns:a="http://schemas.openxmlformats.org/drawingml/2006/main" xmlns:r="http://schemas.openxmlformats.org/officeDocument/2006/relationships" xmlns:p="http://schemas.openxmlformats.org/presentationml/2006/main">
  <p:cm authorId="1" dt="2023-12-07T23:55:25.332" idx="23">
    <p:pos x="6000" y="0"/>
    <p:text>@luv2write97@gmail.com Good questions!</p:text>
  </p:cm>
  <p:cm authorId="2" dt="2023-12-07T23:55:25.332" idx="60">
    <p:pos x="6000" y="0"/>
    <p:text>@melinagallo@literacyinternational.net Thank you so much!</p:text>
  </p:cm>
</p:cmLst>
</file>

<file path=ppt/comments/comment21.xml><?xml version="1.0" encoding="utf-8"?>
<p:cmLst xmlns:a="http://schemas.openxmlformats.org/drawingml/2006/main" xmlns:r="http://schemas.openxmlformats.org/officeDocument/2006/relationships" xmlns:p="http://schemas.openxmlformats.org/presentationml/2006/main">
  <p:cm authorId="0" dt="2023-09-11T15:53:34.231" idx="15">
    <p:pos x="6000" y="0"/>
    <p:text>Homework 1 is a review of the vocabulary words.
Note, there are two slides for homework 1 in order to fit all 12 vocabulary words, but you may have more slides as needed.
Some exercises you can choose from: Writing sentences/conversations/stories about the pictures. Answering questions about the pictures, etc. Update the teacher's notes with the answers.</p:text>
  </p:cm>
</p:cmLst>
</file>

<file path=ppt/comments/comment22.xml><?xml version="1.0" encoding="utf-8"?>
<p:cmLst xmlns:a="http://schemas.openxmlformats.org/drawingml/2006/main" xmlns:r="http://schemas.openxmlformats.org/officeDocument/2006/relationships" xmlns:p="http://schemas.openxmlformats.org/presentationml/2006/main">
  <p:cm authorId="0" dt="2023-09-11T19:16:16.741" idx="16">
    <p:pos x="6000" y="0"/>
    <p:text>For HW 2 - Review the grammar forms with writing, fill in the blanks, matching, or other exercises. If needed, you may also add a second grammar review for HW 2B. Update the Teacher's notes with answers.</p:text>
  </p:cm>
  <p:cm authorId="2" dt="2023-11-13T21:51:37.944" idx="61">
    <p:pos x="6000" y="100"/>
    <p:text>link for picture on slide 29: https://www.freepik.com/free-vector/organic-flat-illustration-people-asking-questions_13560782.htm#query=questions%20and%20answers%20people%20talking&amp;position=16&amp;from_view=search&amp;track=ais</p:text>
  </p:cm>
</p:cmLst>
</file>

<file path=ppt/comments/comment23.xml><?xml version="1.0" encoding="utf-8"?>
<p:cmLst xmlns:a="http://schemas.openxmlformats.org/drawingml/2006/main" xmlns:r="http://schemas.openxmlformats.org/officeDocument/2006/relationships" xmlns:p="http://schemas.openxmlformats.org/presentationml/2006/main">
  <p:cm authorId="0" dt="2023-09-11T19:17:03.188" idx="17">
    <p:pos x="6000" y="0"/>
    <p:text>For HW 2 - Review the grammar forms with writing, fill in the blanks, matching, or other exercises. If needed, you may also add a second grammar review for HW 2B. Update the Teacher's notes with answers.</p:text>
  </p:cm>
</p:cmLst>
</file>

<file path=ppt/comments/comment24.xml><?xml version="1.0" encoding="utf-8"?>
<p:cmLst xmlns:a="http://schemas.openxmlformats.org/drawingml/2006/main" xmlns:r="http://schemas.openxmlformats.org/officeDocument/2006/relationships" xmlns:p="http://schemas.openxmlformats.org/presentationml/2006/main">
  <p:cm authorId="0" dt="2023-09-11T16:00:52.276" idx="18">
    <p:pos x="6000" y="100"/>
    <p:text>Homework 3 will just have one slide. The questions should be related to the lesson theme and use the lesson grammar.</p:text>
  </p:cm>
  <p:cm authorId="2" dt="2023-11-14T00:52:50.800" idx="62">
    <p:pos x="6000" y="0"/>
    <p:text>Link for vector picture on slide 31: https://www.freepik.com/free-vector/refer-friend-concept-illustration_16807919.htm#query=announcement&amp;position=10&amp;from_view=search&amp;track=sph</p:text>
  </p:cm>
</p:cmLst>
</file>

<file path=ppt/comments/comment25.xml><?xml version="1.0" encoding="utf-8"?>
<p:cmLst xmlns:a="http://schemas.openxmlformats.org/drawingml/2006/main" xmlns:r="http://schemas.openxmlformats.org/officeDocument/2006/relationships" xmlns:p="http://schemas.openxmlformats.org/presentationml/2006/main">
  <p:cm authorId="0" dt="2023-09-11T19:19:37.119" idx="19">
    <p:pos x="6000" y="100"/>
    <p:text>Homework 4 is practice of pronunciation. Learners will practice the sounds and/or stress patterns from the lesson. You may be creative in coming up with activities to help them write and say the pronunciation words and patterns. Update the Teacher's Notes with answers</p:text>
  </p:cm>
  <p:cm authorId="2" dt="2023-11-26T23:18:06.675" idx="63">
    <p:pos x="6000" y="0"/>
    <p:text>@melinagallo@literacyinternational.net @bruce.lewis.family@juno.com 
Thank you! Very good point. I went ahead and made them into separate slides with my own words. How does it look? Is it okay that I used words from the part of the lesson where we covered stress (as this is for homework and the students won't have the slides from class to reference)? 
Also, here are links I referenced to figure out more words with the correct stress for this homework activity: https://www.google.com/search?q=do+one+syllable+words+have+stress&amp;client=safari&amp;sca_esv=585477263&amp;rls=en&amp;sxsrf=AM9HkKksRDRnH1eH0H7RAXobc7l2fudx0A%3A1701039347288&amp;ei=88xjZeucEfSIptQPsaKvkAw&amp;oq=do+one+s&amp;gs_lp=Egxnd3Mtd2l6LXNlcnAiCGRvIG9uZSBzKgIIADIKEAAYgAQYFBiHAjIFEAAYgAQyBRAAGIAEMgUQABiABDIFEAAYgAQyBRAAGIAEMgUQABiABDIFEAAYgAQyBRAAGIAEMgUQABiABEjLM1C8AljsInACeAGQAQCYAZABoAH_B6oBAzUuNbgBAcgBAPgBAagCFMICChAAGEcY1gQYsAPCAgQQIxgnwgIKECMYgAQYigUYJ8ICFxAuGIAEGIoFGLEDGIMBGJkDGKgDGJECwgIREAAYgAQYigUYsQMYgwEYkQLCAhcQLhiABBixAxiDARjHARjRAxioAxjSA8ICFxAuGIAEGLEDGIMBGMcBGNEDGNIDGKgDwgIOEAAYgAQYigUYsQMYgwHCAggQABiABBixA8ICBxAjGOoCGCfCAhYQABgDGI8BGOUCGOoCGLQCGIwD2AEBwgIfEC4YAxiPARjlAhibAxioAxiaAxjqAhi0AhiMA9gBAcICDxAjGIAEGIoFGCcYRhj5AcICCxAAGIAEGIoFGJECwgIEEAAYA8ICFxAuGIAEGIoFGLEDGIMBGKgDGJoDGJsDwgIkEAAYgAQYigUYRhj5ARiXBRiMBRjdBBhGGPQDGPUDGPYD2AECwgIdEC4YgAQYigUYsQMYgwEYxwEY0QMY0gMYqAMYkQLCAh0QLhiABBiKBRixAxiDARjHARjRAxioAxjSAxiRAsICFBAuGIAEGLEDGIMBGKgDGJoDGJgDwgIKEAAYgAQYigUYQ8ICFBAuGIAEGIoFGLEDGIMBGKgDGJoDwgILEAAYgAQYsQMYgwHCAhEQLhiABBixAxioAxjwAxiYA8ICFhAuGIAEGIoFGLEDGPADGKgDGJgDGEPCAhEQLhiABBixAxiDARioAxikA-IDBBgAIEGIBgGQBgi6BgYIARABGAu6BgYIAhABGBM&amp;sclient=gws-wiz-serp
https://www.dictionary.com/browse/create
https://www.google.com/search?client=safari&amp;rls=en&amp;q=words+with+no+stress&amp;ie=UTF-8&amp;oe=UTF-8
https://ellii.com/blog/sentence-stress</p:text>
  </p:cm>
  <p:cm authorId="1" dt="2023-11-27T20:26:04.996" idx="25">
    <p:pos x="6000" y="0"/>
    <p:text>@luv2write97@gmail.com Slide 33 stress homework looks good, but can you change column A to have 3 syllables instead of 1 syllable. This will make it more challenging.</p:text>
  </p:cm>
  <p:cm authorId="1" dt="2023-11-28T04:05:22.717" idx="24">
    <p:pos x="6000" y="0"/>
    <p:text>@luv2write97@gmail.com Great idea to do both sounds and stress! However you may wish to make it into two slides  (one for sounds and another for stress) so you have enough room to list the words. I added a sample stress slide, 33, that you can use as a template with your own words if you like.
_Reassigned to Lauren Haines_</p:text>
  </p:cm>
  <p:cm authorId="2" dt="2023-11-28T04:05:22.717" idx="64">
    <p:pos x="6000" y="0"/>
    <p:text>@melinagallo@literacyinternational.net Sure! Done.</p:text>
  </p:cm>
</p:cmLst>
</file>

<file path=ppt/comments/comment26.xml><?xml version="1.0" encoding="utf-8"?>
<p:cmLst xmlns:a="http://schemas.openxmlformats.org/drawingml/2006/main" xmlns:r="http://schemas.openxmlformats.org/officeDocument/2006/relationships" xmlns:p="http://schemas.openxmlformats.org/presentationml/2006/main">
  <p:cm authorId="1" dt="2023-11-28T16:52:09.330" idx="26">
    <p:pos x="6000" y="0"/>
    <p:text>@luv2write97@gmail.com Looks good! but could you make all of the words nouns because that is the stress rule we are focusing on in this lesson. I changed the heading to reflect this, too.</p:text>
  </p:cm>
  <p:cm authorId="2" dt="2023-12-07T23:13:24.498" idx="66">
    <p:pos x="6000" y="0"/>
    <p:text>@melinagallo@literacyinternational.net @bruce.lewis.family@juno.com 
I'm sorry, I totally forgot! I fixed it. How it is now? Also, the words that can be a verb or a noun (report for instance), are those okay to stay? Or should I change them too?</p:text>
  </p:cm>
  <p:cm authorId="2" dt="2023-12-08T15:34:42.064" idx="65">
    <p:pos x="6000" y="0"/>
    <p:text>@melinagallo@literacyinternational.net 
Link for where I got the 3 syllable words I used for this slide: https://africa.teachingenglish.org.uk/classroom/pronunciation/stress-disyllabic-trisyllabic-words</p:text>
  </p:cm>
  <p:cm authorId="1" dt="2023-12-08T15:34:42.064" idx="27">
    <p:pos x="6000" y="0"/>
    <p:text>"Report" is fine because it is stressed on the second syllable as a noun or verb. If any of the words change stress depending on usage, they would be confusing to use.</p:text>
  </p:cm>
</p:cmLst>
</file>

<file path=ppt/comments/comment27.xml><?xml version="1.0" encoding="utf-8"?>
<p:cmLst xmlns:a="http://schemas.openxmlformats.org/drawingml/2006/main" xmlns:r="http://schemas.openxmlformats.org/officeDocument/2006/relationships" xmlns:p="http://schemas.openxmlformats.org/presentationml/2006/main">
  <p:cm authorId="0" dt="2023-09-11T19:20:37.903" idx="20">
    <p:pos x="6000" y="0"/>
    <p:text>Homework 5 is a review of the Bible story, you may use questions, fill in the blanks, summary writing or other formats.</p:text>
  </p:cm>
</p:cmLst>
</file>

<file path=ppt/comments/comment28.xml><?xml version="1.0" encoding="utf-8"?>
<p:cmLst xmlns:a="http://schemas.openxmlformats.org/drawingml/2006/main" xmlns:r="http://schemas.openxmlformats.org/officeDocument/2006/relationships" xmlns:p="http://schemas.openxmlformats.org/presentationml/2006/main">
  <p:cm authorId="0" dt="2023-09-11T19:22:12.003" idx="21">
    <p:pos x="6000" y="0"/>
    <p:text>The last part of HW 6 is to read the next Bible lesson's verses.   Please see the Scope and Sequence for the next lesson's bible reading and include the hyperlink to the correct chapter of https://live.bible.is/bible/EN1ESV/LUK/ so students can read it in their own language.</p:text>
  </p:cm>
</p:cmLst>
</file>

<file path=ppt/comments/comment29.xml><?xml version="1.0" encoding="utf-8"?>
<p:cmLst xmlns:a="http://schemas.openxmlformats.org/drawingml/2006/main" xmlns:r="http://schemas.openxmlformats.org/officeDocument/2006/relationships" xmlns:p="http://schemas.openxmlformats.org/presentationml/2006/main">
  <p:cm authorId="0" dt="2023-09-11T19:25:16.087" idx="22">
    <p:pos x="6000" y="100"/>
    <p:text>HW 7 has a 200 word reading related to the lesson. Update the teacher's notes.</p:text>
  </p:cm>
  <p:cm authorId="2" dt="2023-11-28T05:04:41.450" idx="67">
    <p:pos x="6000" y="0"/>
    <p:text>@melinagallo@literacyinternational.net I'm sorry, I didn't fully understand. I couldn't think of a another reason people would send a newsletter (other than for a missions update-and thought I should stay away from using that considering I don't know what context this lesson will be used in).  So a newsletter about studying abroad was all I could think of. I apologize. Thank you for the examples you provided.I have switched it to a brochure. Please let me know if it is better now. 
Links for picture for newsletter: 
https://thenounproject.com/icon/speaking-people-2808143/
Link for how many Spanish speakers there are worldwide: https://en.wikipedia.org/wiki/Spanish_language#:~:text=Spanish%20is%20the%20primary%20language,by%20number%20of%20native%20speakers.</p:text>
  </p:cm>
  <p:cm authorId="2" dt="2023-11-28T05:39:28.201" idx="68">
    <p:pos x="6000" y="0"/>
    <p:text>@melinagallo@literacyinternational.net Oh, I also did look at both examples you sent, and used the brochure as a template of sorts to help me design the one you see here. I hope that's okay?</p:text>
  </p:cm>
  <p:cm authorId="1" dt="2023-11-28T16:48:27.693" idx="29">
    <p:pos x="6000" y="0"/>
    <p:text>@luv2write97@gmail.com Hi Lauren, this brochure idea and questions are much better now, thanks so much for changing it! Could you just make the font size a minimum of 20 so it can be easily read on a mobile device or when printed 3 slides per page. Perhaps you could make it a bi-fold brochure to free up some more space for larger fonts if needed.</p:text>
  </p:cm>
  <p:cm authorId="2" dt="2023-12-07T23:43:46.813" idx="69">
    <p:pos x="6000" y="0"/>
    <p:text>@melinagallo@literacyinternational.net @bruce.lewis.family@juno.com 
Sure! All of the font is in at least 20pt now, and I was able to keep it tri-fold by cutting some of the information out
_Reassigned to Melina Gallo_</p:text>
  </p:cm>
  <p:cm authorId="1" dt="2023-12-08T15:25:51.863" idx="28">
    <p:pos x="6000" y="0"/>
    <p:text>@luv2write97@gmail.com 
Hi Lauren, Sorry but this looks like a letter rather than a newsletter or brochure. For this homework you will need to create a newsletter excerpt or brochure. 
Here's a sample of a newsletter: https://celea.wildapricot.org/resources/Documents/CELEA%20Newsletter%20-%20May%202023%20(1).pdf
Here's a sample of a brochure: https://www.fremontschools.net/Site-Resources/Departments/Curriculum/Title-I/PDF/ESL-Program-Brochure.pdf
_Reassigned to Lauren Haines_</p:text>
  </p:cm>
  <p:cm authorId="1" dt="2023-12-08T15:25:51.863" idx="30">
    <p:pos x="6000" y="0"/>
    <p:text>Looks good, thanks!</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23-09-30T20:24:51.551" idx="4">
    <p:pos x="6000" y="200"/>
    <p:text>https://unsplash.com/photos/3Kyd5NcvmQ0</p:text>
  </p:cm>
  <p:cm authorId="2" dt="2023-09-30T21:00:14.831" idx="5">
    <p:pos x="6000" y="200"/>
    <p:text>Is this theme picture okay for my theme of communication and the vocabulary words I have?
In the teacher's notes:
1. Should I change the "Answers may include" section at all?
2. Should I keep the note at the bottom?</p:text>
  </p:cm>
  <p:cm authorId="1" dt="2023-10-03T17:17:06.825" idx="2">
    <p:pos x="6000" y="200"/>
    <p:text>@luv2write97@gmail.com I like the story you've included for the theme picture, good job incorporating the vocabulary words in an interesting way! Could you try to find a photo that is wider or landscape orientation so there is not so much white space on the slide? Your answers in the notes are great but you don't need the note about learning communication today since students were already introduced to the topic on slide 2.</p:text>
  </p:cm>
  <p:cm authorId="0" dt="2023-10-08T03:13:36.176" idx="3">
    <p:pos x="6000" y="200"/>
    <p:text>Insert the theme picture here and on the following slide. Update the  teacher's notes with vocabulary and sentences. You may download and insert an interesting color photo or vector image from Unsplash.com or Freepik.com for the theme picture. Please do not copy and paste the picture as it contains a watermark.  If you need Freepik pictures that require a subscription, just paste the URL and the editor can insert the picture for you. Be sure the Theme picture includes at least 5 of your lesson vocabulary words. Here is the vocabulary list: https://docs.google.com/spreadsheets/d/1lGpWIf2JG8VHrmxEAQ1aNkm7wlLy5JdhUvqg5r-7liU/edit?usp=sharing</p:text>
  </p:cm>
  <p:cm authorId="2" dt="2023-10-08T03:13:36.176" idx="6">
    <p:pos x="6000" y="200"/>
    <p:text>@melinagallo@literacyinternational.net 
Thank you! Sure! How is this one?</p:text>
  </p:cm>
  <p:cm authorId="2" dt="2023-10-08T03:14:05.422" idx="3">
    <p:pos x="6000" y="100"/>
    <p:text>@melinagallo@literacyinternational.net 
Link for new/updated photo (one with both men in red coats): https://unsplash.com/photos/_iMBEfd1zGk</p:text>
  </p:cm>
  <p:cm authorId="2" dt="2023-10-17T02:33:19.804" idx="2">
    <p:pos x="6000" y="0"/>
    <p:text>@melinagallo@literacyinternational.net @bruce.lewis.family@juno.com 
Here is the link for the newest picture (of the women):https://www.freepik.com/free-photo/mid-shot-women-walking-by-pubs_10296417.htm#query=friends%20traveling%20Italy&amp;position=0&amp;from_view=search&amp;track=ais</p:text>
  </p:cm>
  <p:cm authorId="1" dt="2023-10-17T03:11:10.433" idx="1">
    <p:pos x="6000" y="0"/>
    <p:text>@luv2write97@gmail.com The picture is a better size, but it doesn't seem related to your description on the next slide. Could you use a different picture (with Italy, a brochure, etc.) or write a description based on this picture of the doors?
_Reassigned to Lauren Haines_</p:text>
  </p:cm>
  <p:cm authorId="2" dt="2023-10-17T03:11:10.433" idx="1">
    <p:pos x="6000" y="0"/>
    <p:text>@melinagallo@literacyinternational.net @bruce.lewis.family@juno.com 
How is this one? I will change the story on the next slide so that it is about women friends
Do the sententeces for the "Answers may include section" still work for this picture? Or should I change them?</p:text>
  </p:cm>
</p:cmLst>
</file>

<file path=ppt/comments/comment30.xml><?xml version="1.0" encoding="utf-8"?>
<p:cmLst xmlns:a="http://schemas.openxmlformats.org/drawingml/2006/main" xmlns:r="http://schemas.openxmlformats.org/officeDocument/2006/relationships" xmlns:p="http://schemas.openxmlformats.org/presentationml/2006/main">
  <p:cm authorId="0" dt="2023-09-11T19:27:17.344" idx="23">
    <p:pos x="6000" y="0"/>
    <p:text>Create questions about the reading on the previous slide. Update the Teachers' notes.</p:text>
  </p:cm>
  <p:cm authorId="2" dt="2023-11-28T05:27:33.187" idx="70">
    <p:pos x="6000" y="100"/>
    <p:text>@melinagallo@literacyinternational.net Thank you for letting me know. I apologize! I did not give myself ample time to work on this when I first did it.  Also, I am realzing that it has been a common error of mine to make this lesson more at a beginner/intermediate level, and I'm sorry! That is who I have had the opportunity to teach (both here in the city and on my internship in Cambodia), and I think my brain is sometimes stuck at that level of teaching! I will try better. Thank you for your patience.</p:text>
  </p:cm>
  <p:cm authorId="2" dt="2023-11-28T05:28:08.685" idx="71">
    <p:pos x="6000" y="100"/>
    <p:text>@melinagallo@literacyinternational.net @bruce.lewis.family@juno.com How does it look now?</p:text>
  </p:cm>
  <p:cm authorId="1" dt="2023-11-28T16:55:35.321" idx="32">
    <p:pos x="6000" y="100"/>
    <p:text>Much better questions now, thank you! That is wonderful that you had the opportunity to teach in Cambodia. Do you think you will want to teach abroad when you graduate?</p:text>
  </p:cm>
  <p:cm authorId="1" dt="2023-12-07T23:45:47.646" idx="31">
    <p:pos x="6000" y="100"/>
    <p:text>@luv2write97@gmail.com
These questions are too easy for the B1 level. We want to learners to interpret what they are reading not just find the answers in the text. 
Can you try to use questions that have a greater Depth of Knowledge (DOK) level? e.g. Why is the author writing this newsletter?
Here is a document showing sample questions for different levels of DOK, we want to avoid level 1 because it is too easy.
https://files.activelylearn.com/helpcenter/DOK%20Question%20Stems.pdf
_Reassigned to Lauren Haines_</p:text>
  </p:cm>
  <p:cm authorId="2" dt="2023-12-07T23:45:47.646" idx="72">
    <p:pos x="6000" y="100"/>
    <p:text>@melinagallo@literacyinternational.net Thank you! Yes it was amazing! There were many challenges, but I am very thankful for the opportunity. And yes, I would love to at some point!
_Reassigned to Melina Gallo_</p:text>
  </p:cm>
</p:cmLst>
</file>

<file path=ppt/comments/comment31.xml><?xml version="1.0" encoding="utf-8"?>
<p:cmLst xmlns:a="http://schemas.openxmlformats.org/drawingml/2006/main" xmlns:r="http://schemas.openxmlformats.org/officeDocument/2006/relationships" xmlns:p="http://schemas.openxmlformats.org/presentationml/2006/main">
  <p:cm authorId="0" dt="2023-09-11T19:28:11.803" idx="24">
    <p:pos x="6000" y="0"/>
    <p:text>Create a writing exercise about the lesson theme or Bible reading. This writing exercise should be the same type of text (article, poem, letter, resume, etc.) that is used in the Homework 7 reading.</p:text>
  </p:cm>
</p:cmLst>
</file>

<file path=ppt/comments/comment32.xml><?xml version="1.0" encoding="utf-8"?>
<p:cmLst xmlns:a="http://schemas.openxmlformats.org/drawingml/2006/main" xmlns:r="http://schemas.openxmlformats.org/officeDocument/2006/relationships" xmlns:p="http://schemas.openxmlformats.org/presentationml/2006/main">
  <p:cm authorId="0" dt="2023-09-11T19:30:40.703" idx="25">
    <p:pos x="6000" y="0"/>
    <p:text>HW 9 Has at least 4 checkbox bullet points relating to: 
1. The theme, 
2. The vocabulary words, 
3. Grammar, and 
4. The Bible reading.</p:text>
  </p:cm>
</p:cmLst>
</file>

<file path=ppt/comments/comment4.xml><?xml version="1.0" encoding="utf-8"?>
<p:cmLst xmlns:a="http://schemas.openxmlformats.org/drawingml/2006/main" xmlns:r="http://schemas.openxmlformats.org/officeDocument/2006/relationships" xmlns:p="http://schemas.openxmlformats.org/presentationml/2006/main">
  <p:cm authorId="2" dt="2023-09-30T20:24:33.199" idx="8">
    <p:pos x="6000" y="100"/>
    <p:text>https://unsplash.com/photos/3Kyd5NcvmQ0</p:text>
  </p:cm>
  <p:cm authorId="2" dt="2023-10-17T03:07:19.075" idx="7">
    <p:pos x="6000" y="0"/>
    <p:text>@melinagallo@literacyinternational.net @bruce.lewis.family@juno.com 
Here is the link for the new photo of the women traveling: https://www.freepik.com/free-photo/mid-shot-women-walking-by-pubs_10296417.htm#query=friends%20traveling%20Italy&amp;position=0&amp;from_view=search&amp;track=ais</p:text>
  </p:cm>
  <p:cm authorId="2" dt="2023-10-29T04:50:51.571" idx="9">
    <p:pos x="6000" y="200"/>
    <p:text>@melinagallo@literacyinternational.net @bruce.lewis.family@juno.com 
Thank you! How are these ones look instead?</p:text>
  </p:cm>
  <p:cm authorId="1" dt="2023-10-30T13:14:57.759" idx="4">
    <p:pos x="6000" y="200"/>
    <p:text>#2 can still be answered with a short answer, maybe ask a personal question about complaining, convincing or offering to elicit discussion.</p:text>
  </p:cm>
  <p:cm authorId="1" dt="2023-10-30T20:21:56.198" idx="3">
    <p:pos x="6000" y="200"/>
    <p:text>@luv2write97@gmail.com The picture matches the story better now, thanks! Could you please make the two discussion questions open ended to promote discussion. We want to elicit longer responses. Right now they can be answered with one word.
_Reassigned to Lauren Haines_</p:text>
  </p:cm>
  <p:cm authorId="2" dt="2023-10-30T20:21:56.198" idx="10">
    <p:pos x="6000" y="200"/>
    <p:text>@melinagallo@literacyinternational.net @bruce.lewis.family@juno.com 
How is this?</p:text>
  </p:cm>
</p:cmLst>
</file>

<file path=ppt/comments/comment5.xml><?xml version="1.0" encoding="utf-8"?>
<p:cmLst xmlns:a="http://schemas.openxmlformats.org/drawingml/2006/main" xmlns:r="http://schemas.openxmlformats.org/officeDocument/2006/relationships" xmlns:p="http://schemas.openxmlformats.org/presentationml/2006/main">
  <p:cm authorId="2" dt="2023-09-30T20:15:43.423" idx="13">
    <p:pos x="6000" y="0"/>
    <p:text>Offer: https://www.freepik.com/free-photo/volunteer-handing-donation-box_21535437.htm</p:text>
  </p:cm>
  <p:cm authorId="2" dt="2023-09-30T20:15:48.943" idx="12">
    <p:pos x="6000" y="0"/>
    <p:text>Encourage: https://www.freepik.com/free-photo/people-getting-ready-tennis-game-winter-time_22633032.htm#page=2&amp;query=encouraging%20with%20high%20five&amp;position=18&amp;from_view=search&amp;track=ais</p:text>
  </p:cm>
  <p:cm authorId="2" dt="2023-09-30T20:16:03.756" idx="11">
    <p:pos x="6000" y="0"/>
    <p:text>Complain: https://www.freepik.com/free-photo/parent-spending-quality-time-with-their-child_17805139.htm#query=kid%20with%20hurt%20knee&amp;position=7&amp;from_view=search&amp;track=ais</p:text>
  </p:cm>
  <p:cm authorId="0" dt="2023-09-30T20:16:37.015" idx="4">
    <p:pos x="6000" y="0"/>
    <p:text>Slides 5, 6, &amp; 7 show three different formats for introducing vocabulary. You may use one, two, or all three of these formats to depending what works best for you.  Insert the pictures (or URLs) vocabulary words, and simple definitions. Update the teacher instructions with the new vocabulary. Please use all 12 words for your lesson from the vocabulary list: https://docs.google.com/spreadsheets/d/1lGpWIf2JG8VHrmxEAQ1aNkm7wlLy5JdhUvqg5r-7liU/edit?usp=sharing You may use photos, vectors or icons from FreePik.com or TheNounProject.com</p:text>
  </p:cm>
  <p:cm authorId="2" dt="2023-09-30T20:16:37.015" idx="14">
    <p:pos x="6000" y="0"/>
    <p:text>Blame: https://www.freepik.com/free-photo/it-s-all-your-fault_26768089.htm#query=blame&amp;position=2&amp;from_view=search&amp;track=sph</p:text>
  </p:cm>
  <p:cm authorId="1" dt="2023-10-21T19:33:28.085" idx="6">
    <p:pos x="6000" y="100"/>
    <p:text>@luv2write97@gmail.com The letters A-D on slide 5 are in Calibri font, not Verdana.</p:text>
  </p:cm>
  <p:cm authorId="1" dt="2023-10-29T04:56:48.559" idx="5">
    <p:pos x="6000" y="100"/>
    <p:text>@luv2write97@gmail.com Can you please remove the slash mark in C  and the extra space after the exclamation point.
_Reassigned to Lauren Haines_</p:text>
  </p:cm>
  <p:cm authorId="2" dt="2023-10-29T04:56:48.559" idx="15">
    <p:pos x="6000" y="100"/>
    <p:text>@melinagallo@literacyinternational.net @bruce.lewis.family@juno.com 
Sure! Fixed both.</p:text>
  </p:cm>
</p:cmLst>
</file>

<file path=ppt/comments/comment6.xml><?xml version="1.0" encoding="utf-8"?>
<p:cmLst xmlns:a="http://schemas.openxmlformats.org/drawingml/2006/main" xmlns:r="http://schemas.openxmlformats.org/officeDocument/2006/relationships" xmlns:p="http://schemas.openxmlformats.org/presentationml/2006/main">
  <p:cm authorId="2" dt="2023-09-30T19:26:50.879" idx="19">
    <p:pos x="6000" y="300"/>
    <p:text>Convince: https://unsplash.com/photos/gMsnXqILjp4</p:text>
  </p:cm>
  <p:cm authorId="2" dt="2023-09-30T19:26:58.911" idx="17">
    <p:pos x="6000" y="100"/>
    <p:text>Rule: https://unsplash.com/photos/xYG-dTE2g4I</p:text>
  </p:cm>
  <p:cm authorId="2" dt="2023-09-30T19:27:07.369" idx="18">
    <p:pos x="6000" y="200"/>
    <p:text>Confirm: https://unsplash.com/photos/n95VMLxqM2I</p:text>
  </p:cm>
  <p:cm authorId="2" dt="2023-09-30T20:17:11.944" idx="16">
    <p:pos x="6000" y="0"/>
    <p:text>Command: https://www.freepik.com/free-photo/dog-training-man-training-his-dog-park_20879918.htm?query=master%20commanding%20dog#from_view=detail_alsolike</p:text>
  </p:cm>
</p:cmLst>
</file>

<file path=ppt/comments/comment7.xml><?xml version="1.0" encoding="utf-8"?>
<p:cmLst xmlns:a="http://schemas.openxmlformats.org/drawingml/2006/main" xmlns:r="http://schemas.openxmlformats.org/officeDocument/2006/relationships" xmlns:p="http://schemas.openxmlformats.org/presentationml/2006/main">
  <p:cm authorId="2" dt="2023-09-30T19:10:48.905" idx="20">
    <p:pos x="6000" y="0"/>
    <p:text>Announce: https://unsplash.com/photos/-TsE1H8UkFI</p:text>
  </p:cm>
  <p:cm authorId="2" dt="2023-09-30T19:11:31.279" idx="22">
    <p:pos x="6000" y="200"/>
    <p:text>Completely:https://www.freepik.com/free-photo/discount-sale-wax-seal_31084110.htm</p:text>
  </p:cm>
  <p:cm authorId="2" dt="2023-09-30T19:25:59.402" idx="21">
    <p:pos x="6000" y="100"/>
    <p:text>Ahead:https://unsplash.com/photos/uFbmTCtLkqg</p:text>
  </p:cm>
  <p:cm authorId="2" dt="2023-09-30T20:15:08.759" idx="25">
    <p:pos x="6000" y="400"/>
    <p:text>Brochure: https://www.freepik.com/free-vector/detailed-adventure-trifold-brochure-template_16486459.htm</p:text>
  </p:cm>
  <p:cm authorId="1" dt="2023-10-30T13:06:08.565" idx="7">
    <p:pos x="6000" y="300"/>
    <p:text>Yes, you can and please align the letters on the slide body.</p:text>
  </p:cm>
  <p:cm authorId="2" dt="2023-10-30T20:49:29.223" idx="23">
    <p:pos x="6000" y="300"/>
    <p:text>@melinagallo@literacyinternational.net @bruce.lewis.family@juno.com 
Should I also take the slash mark out of B on this slide (7)?</p:text>
  </p:cm>
  <p:cm authorId="2" dt="2023-10-30T20:49:29.223" idx="24">
    <p:pos x="6000" y="300"/>
    <p:text>@melinagallo@literacyinternational.net @bruce.lewis.family@juno.com is this better?</p:text>
  </p:cm>
</p:cmLst>
</file>

<file path=ppt/comments/comment8.xml><?xml version="1.0" encoding="utf-8"?>
<p:cmLst xmlns:a="http://schemas.openxmlformats.org/drawingml/2006/main" xmlns:r="http://schemas.openxmlformats.org/officeDocument/2006/relationships" xmlns:p="http://schemas.openxmlformats.org/presentationml/2006/main">
  <p:cm authorId="2" dt="2023-10-17T03:06:25.060" idx="26">
    <p:pos x="6000" y="0"/>
    <p:text>@melinagallo@literacyinternational.net @bruce.lewis.family@juno.com 
Is where/how I credited Hannah alright?</p:text>
  </p:cm>
</p:cmLst>
</file>

<file path=ppt/comments/comment9.xml><?xml version="1.0" encoding="utf-8"?>
<p:cmLst xmlns:a="http://schemas.openxmlformats.org/drawingml/2006/main" xmlns:r="http://schemas.openxmlformats.org/officeDocument/2006/relationships" xmlns:p="http://schemas.openxmlformats.org/presentationml/2006/main">
  <p:cm authorId="0" dt="2023-09-29T04:23:25.954" idx="5">
    <p:pos x="6000" y="100"/>
    <p:text>Insert one or more grammar charts as needed. Add a separate slide if more space is needed. Update teacher's notes with explanations and answers, if needed.</p:text>
  </p:cm>
  <p:cm authorId="2" dt="2023-09-29T04:23:25.954" idx="29">
    <p:pos x="6000" y="100"/>
    <p:text>Should I  leave the 3rd row/3rd column blank for the students to help fill in? Or would it be better to have the anwer there already?</p:text>
  </p:cm>
  <p:cm authorId="2" dt="2023-10-08T03:38:22.942" idx="32">
    <p:pos x="6000" y="300"/>
    <p:text>@melinagallo@literacyinternational.net I made some changes to this slide and also updated the teacher's notes accordingly.  Should I change/include anything else?  Also, should I leave in or delete the first two paragraphs in the teacher's notes (that I had added originally before I realized the direction I should be heading with this)?</p:text>
  </p:cm>
  <p:cm authorId="1" dt="2023-10-09T16:27:31.492" idx="9">
    <p:pos x="6000" y="200"/>
    <p:text>@luv2write97@gmail.com can you please add one more question to this slide?</p:text>
  </p:cm>
  <p:cm authorId="2" dt="2023-10-17T03:05:40.391" idx="30">
    <p:pos x="6000" y="200"/>
    <p:text>@melinagallo@literacyinternational.net 
Here are the links I used to help me with the description (for citation purposes): https://test-english.com/explanation/a2/asking-questions-in-english/
https://dictionary.cambridge.org/us/grammar/british-grammar/questions-wh-questions
They are the ones you provided.
Please let me know if I need to include any in text citations in the teacher's notes.</p:text>
  </p:cm>
  <p:cm authorId="2" dt="2023-10-17T03:05:40.391" idx="31">
    <p:pos x="6000" y="200"/>
    <p:text>@melinagallo@literacyinternational.net @bruce.lewis.family@juno.com 
Sure, how's this?</p:text>
  </p:cm>
  <p:cm authorId="1" dt="2023-10-30T13:07:51.622" idx="8">
    <p:pos x="6000" y="0"/>
    <p:text>Please align the text in the cells on slide 9, the Main verb columns is higher.</p:text>
  </p:cm>
  <p:cm authorId="2" dt="2023-10-30T20:55:59.616" idx="27">
    <p:pos x="6000" y="0"/>
    <p:text>@melinagallo@literacyinternational.net @bruce.lewis.family@juno.com 
Here is another link I used for help: https://www.vocabulary.com/articles/dictionary/the-forgotten-helping-verbs/#:~:text=Helping%20verbs%2C%20helping%20verbs%2C%20there,%2C%20must%2C%20can%2C%20could!</p:text>
  </p:cm>
  <p:cm authorId="2" dt="2023-10-30T20:55:59.616" idx="28">
    <p:pos x="6000" y="0"/>
    <p:text>@melinagallo@literacyinternational.net @bruce.lewis.family@juno.com 
Thank you, it should be fixed now.</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1pPr>
            <a:lvl2pPr marL="914400" marR="0" lvl="1"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2pPr>
            <a:lvl3pPr marL="1371600" marR="0" lvl="2"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3pPr>
            <a:lvl4pPr marL="1828800" marR="0" lvl="3"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4pPr>
            <a:lvl5pPr marL="2286000" marR="0" lvl="4"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Verdana"/>
                <a:ea typeface="Verdana"/>
                <a:cs typeface="Verdana"/>
                <a:sym typeface="Verdana"/>
              </a:rPr>
              <a:t>‹#›</a:t>
            </a:fld>
            <a:endParaRPr sz="1200" b="0" i="0" u="none" strike="noStrike" cap="none">
              <a:solidFill>
                <a:schemeClr val="dk1"/>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extLst>
    <p:ext uri="{620B2872-D7B9-4A21-9093-7833F8D536E1}">
      <p15:sldGuideLst xmlns:p15="http://schemas.microsoft.com/office/powerpoint/2012/main">
        <p15:guide id="1" orient="horz" pos="2880">
          <p15:clr>
            <a:srgbClr val="F26B43"/>
          </p15:clr>
        </p15:guide>
        <p15:guide id="2" pos="2160">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Teacher’s Notes:</a:t>
            </a:r>
            <a:endParaRPr sz="1200">
              <a:latin typeface="Verdana"/>
              <a:ea typeface="Verdana"/>
              <a:cs typeface="Verdana"/>
              <a:sym typeface="Verdana"/>
            </a:endParaRPr>
          </a:p>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Bible Reading:</a:t>
            </a:r>
            <a:r>
              <a:rPr lang="en-US" sz="1200">
                <a:solidFill>
                  <a:srgbClr val="4472C4"/>
                </a:solidFill>
                <a:latin typeface="Verdana"/>
                <a:ea typeface="Verdana"/>
                <a:cs typeface="Verdana"/>
                <a:sym typeface="Verdana"/>
              </a:rPr>
              <a:t> </a:t>
            </a:r>
            <a:r>
              <a:rPr lang="en-US"/>
              <a:t>Zechariah and Elizabeth. </a:t>
            </a:r>
            <a:endParaRPr sz="1200">
              <a:latin typeface="Verdana"/>
              <a:ea typeface="Verdana"/>
              <a:cs typeface="Verdana"/>
              <a:sym typeface="Verdana"/>
            </a:endParaRPr>
          </a:p>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Theme:</a:t>
            </a:r>
            <a:r>
              <a:rPr lang="en-US" sz="1200">
                <a:solidFill>
                  <a:srgbClr val="4472C4"/>
                </a:solidFill>
                <a:latin typeface="Verdana"/>
                <a:ea typeface="Verdana"/>
                <a:cs typeface="Verdana"/>
                <a:sym typeface="Verdana"/>
              </a:rPr>
              <a:t> </a:t>
            </a:r>
            <a:r>
              <a:rPr lang="en-US"/>
              <a:t>Communication </a:t>
            </a:r>
            <a:endParaRPr sz="1200"/>
          </a:p>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Pronunciation: </a:t>
            </a:r>
            <a:r>
              <a:rPr lang="en-US"/>
              <a:t>Minimal pairs /a/ &amp; /e/.</a:t>
            </a:r>
            <a:endParaRPr/>
          </a:p>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Grammar: </a:t>
            </a:r>
            <a:r>
              <a:rPr lang="en-US"/>
              <a:t>Review yes/no and wh-questions</a:t>
            </a:r>
            <a:endParaRPr sz="1200"/>
          </a:p>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Preparation:</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Pray.</a:t>
            </a:r>
            <a:endParaRPr sz="1200"/>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Read</a:t>
            </a:r>
            <a:r>
              <a:rPr lang="en-US" sz="1200">
                <a:solidFill>
                  <a:srgbClr val="FF0000"/>
                </a:solidFill>
                <a:latin typeface="Verdana"/>
                <a:ea typeface="Verdana"/>
                <a:cs typeface="Verdana"/>
                <a:sym typeface="Verdana"/>
              </a:rPr>
              <a:t> </a:t>
            </a:r>
            <a:r>
              <a:rPr lang="en-US" sz="1200">
                <a:latin typeface="Verdana"/>
                <a:ea typeface="Verdana"/>
                <a:cs typeface="Verdana"/>
                <a:sym typeface="Verdana"/>
              </a:rPr>
              <a:t>the Bible passages.</a:t>
            </a:r>
            <a:endParaRPr sz="1200"/>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Preview slides and game.</a:t>
            </a:r>
            <a:endParaRPr sz="1200"/>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Optional: Bring</a:t>
            </a:r>
            <a:r>
              <a:rPr lang="en-US"/>
              <a:t> multiple real brochures as examples.</a:t>
            </a:r>
            <a:endParaRPr sz="1200"/>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Arial"/>
              <a:buNone/>
            </a:pPr>
            <a:fld id="{00000000-1234-1234-1234-123412341234}" type="slidenum">
              <a:rPr lang="en-US" sz="1200" u="none" strike="noStrike" cap="none">
                <a:solidFill>
                  <a:srgbClr val="000000"/>
                </a:solidFill>
                <a:latin typeface="Verdana"/>
                <a:ea typeface="Verdana"/>
                <a:cs typeface="Verdana"/>
                <a:sym typeface="Verdana"/>
              </a:rPr>
              <a:t>1</a:t>
            </a:fld>
            <a:endParaRPr sz="120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3. Conversation</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228600" lvl="0" indent="-228600" algn="l" rtl="0">
              <a:spcBef>
                <a:spcPts val="0"/>
              </a:spcBef>
              <a:spcAft>
                <a:spcPts val="0"/>
              </a:spcAft>
              <a:buClr>
                <a:schemeClr val="dk1"/>
              </a:buClr>
              <a:buSzPts val="1200"/>
              <a:buFont typeface="Verdana"/>
              <a:buAutoNum type="arabicPeriod"/>
            </a:pPr>
            <a:r>
              <a:rPr lang="en-US" sz="1200" b="0">
                <a:latin typeface="Verdana"/>
                <a:ea typeface="Verdana"/>
                <a:cs typeface="Verdana"/>
                <a:sym typeface="Verdana"/>
              </a:rPr>
              <a:t>Ask the students to brainstorm to fill in blanks of the conversation according to the pictures.</a:t>
            </a:r>
            <a:endParaRPr/>
          </a:p>
          <a:p>
            <a:pPr marL="228600" lvl="0" indent="-152400" algn="l" rtl="0">
              <a:spcBef>
                <a:spcPts val="0"/>
              </a:spcBef>
              <a:spcAft>
                <a:spcPts val="0"/>
              </a:spcAft>
              <a:buClr>
                <a:schemeClr val="dk1"/>
              </a:buClr>
              <a:buSzPts val="1200"/>
              <a:buFont typeface="Verdana"/>
              <a:buNone/>
            </a:pPr>
            <a:endParaRPr sz="1200" b="1">
              <a:latin typeface="Verdana"/>
              <a:ea typeface="Verdana"/>
              <a:cs typeface="Verdana"/>
              <a:sym typeface="Verdana"/>
            </a:endParaRPr>
          </a:p>
          <a:p>
            <a:pPr marL="228600" lvl="0" indent="-228600" algn="l" rtl="0">
              <a:spcBef>
                <a:spcPts val="0"/>
              </a:spcBef>
              <a:spcAft>
                <a:spcPts val="0"/>
              </a:spcAft>
              <a:buClr>
                <a:schemeClr val="dk1"/>
              </a:buClr>
              <a:buSzPts val="1200"/>
              <a:buFont typeface="Verdana"/>
              <a:buAutoNum type="arabicPeriod"/>
            </a:pPr>
            <a:r>
              <a:rPr lang="en-US" sz="1200" b="0">
                <a:latin typeface="Verdana"/>
                <a:ea typeface="Verdana"/>
                <a:cs typeface="Verdana"/>
                <a:sym typeface="Verdana"/>
              </a:rPr>
              <a:t>Model: </a:t>
            </a:r>
            <a:r>
              <a:rPr lang="en-US" sz="1200">
                <a:latin typeface="Verdana"/>
                <a:ea typeface="Verdana"/>
                <a:cs typeface="Verdana"/>
                <a:sym typeface="Verdana"/>
              </a:rPr>
              <a:t>Role-play the parts with a student to convey the meaning of the conversation. </a:t>
            </a:r>
            <a:endParaRPr/>
          </a:p>
          <a:p>
            <a:pPr marL="0" lvl="0" indent="0" algn="l" rtl="0">
              <a:spcBef>
                <a:spcPts val="0"/>
              </a:spcBef>
              <a:spcAft>
                <a:spcPts val="0"/>
              </a:spcAft>
              <a:buClr>
                <a:schemeClr val="dk1"/>
              </a:buClr>
              <a:buSzPts val="1200"/>
              <a:buFont typeface="Verdana"/>
              <a:buNone/>
            </a:pPr>
            <a:endParaRPr sz="1200" b="1">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0">
                <a:latin typeface="Verdana"/>
                <a:ea typeface="Verdana"/>
                <a:cs typeface="Verdana"/>
                <a:sym typeface="Verdana"/>
              </a:rPr>
              <a:t>3. Solo: You begin the conversation and call on individual students to respond. </a:t>
            </a:r>
            <a:r>
              <a:rPr lang="en-US" sz="1200">
                <a:latin typeface="Verdana"/>
                <a:ea typeface="Verdana"/>
                <a:cs typeface="Verdana"/>
                <a:sym typeface="Verdana"/>
              </a:rPr>
              <a:t>Then reverse the roles (students are A, you are B). </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4. Once students can do both parts, </a:t>
            </a:r>
            <a:r>
              <a:rPr lang="en-US" sz="1200" b="1">
                <a:latin typeface="Verdana"/>
                <a:ea typeface="Verdana"/>
                <a:cs typeface="Verdana"/>
                <a:sym typeface="Verdana"/>
              </a:rPr>
              <a:t>encourage free conversation</a:t>
            </a:r>
            <a:r>
              <a:rPr lang="en-US" sz="1200">
                <a:latin typeface="Verdana"/>
                <a:ea typeface="Verdana"/>
                <a:cs typeface="Verdana"/>
                <a:sym typeface="Verdana"/>
              </a:rPr>
              <a:t> (students substitute their own words for the blanks).</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b="1"/>
              <a:t>Answers: </a:t>
            </a:r>
            <a:r>
              <a:rPr lang="en-US"/>
              <a:t>(If students need help filling in the blanks)</a:t>
            </a:r>
            <a:endParaRPr/>
          </a:p>
          <a:p>
            <a:pPr marL="457200" lvl="0" indent="-317500" algn="l" rtl="0">
              <a:spcBef>
                <a:spcPts val="0"/>
              </a:spcBef>
              <a:spcAft>
                <a:spcPts val="0"/>
              </a:spcAft>
              <a:buSzPts val="1400"/>
              <a:buAutoNum type="arabicPeriod"/>
            </a:pPr>
            <a:r>
              <a:rPr lang="en-US"/>
              <a:t>(any name)</a:t>
            </a:r>
            <a:endParaRPr/>
          </a:p>
          <a:p>
            <a:pPr marL="457200" lvl="0" indent="-317500" algn="l" rtl="0">
              <a:spcBef>
                <a:spcPts val="0"/>
              </a:spcBef>
              <a:spcAft>
                <a:spcPts val="0"/>
              </a:spcAft>
              <a:buSzPts val="1400"/>
              <a:buAutoNum type="arabicPeriod"/>
            </a:pPr>
            <a:r>
              <a:rPr lang="en-US"/>
              <a:t>exciting </a:t>
            </a:r>
            <a:endParaRPr/>
          </a:p>
          <a:p>
            <a:pPr marL="457200" lvl="0" indent="-317500" algn="l" rtl="0">
              <a:spcBef>
                <a:spcPts val="0"/>
              </a:spcBef>
              <a:spcAft>
                <a:spcPts val="0"/>
              </a:spcAft>
              <a:buSzPts val="1400"/>
              <a:buAutoNum type="arabicPeriod"/>
            </a:pPr>
            <a:r>
              <a:rPr lang="en-US"/>
              <a:t>(any name other than the one used for the first blank)</a:t>
            </a:r>
            <a:endParaRPr/>
          </a:p>
          <a:p>
            <a:pPr marL="457200" lvl="0" indent="-317500" algn="l" rtl="0">
              <a:spcBef>
                <a:spcPts val="0"/>
              </a:spcBef>
              <a:spcAft>
                <a:spcPts val="0"/>
              </a:spcAft>
              <a:buSzPts val="1400"/>
              <a:buAutoNum type="arabicPeriod"/>
            </a:pPr>
            <a:r>
              <a:rPr lang="en-US"/>
              <a:t>offer </a:t>
            </a:r>
            <a:endParaRPr/>
          </a:p>
          <a:p>
            <a:pPr marL="457200" lvl="0" indent="-317500" algn="l" rtl="0">
              <a:spcBef>
                <a:spcPts val="0"/>
              </a:spcBef>
              <a:spcAft>
                <a:spcPts val="0"/>
              </a:spcAft>
              <a:buSzPts val="1400"/>
              <a:buAutoNum type="arabicPeriod"/>
            </a:pPr>
            <a:r>
              <a:rPr lang="en-US"/>
              <a:t>excited </a:t>
            </a:r>
            <a:endParaRPr/>
          </a:p>
          <a:p>
            <a:pPr marL="457200" lvl="0" indent="-317500" algn="l" rtl="0">
              <a:spcBef>
                <a:spcPts val="0"/>
              </a:spcBef>
              <a:spcAft>
                <a:spcPts val="0"/>
              </a:spcAft>
              <a:buSzPts val="1400"/>
              <a:buAutoNum type="arabicPeriod"/>
            </a:pPr>
            <a:r>
              <a:rPr lang="en-US"/>
              <a:t>announce </a:t>
            </a:r>
            <a:endParaRPr/>
          </a:p>
          <a:p>
            <a:pPr marL="457200" lvl="0" indent="-317500" algn="l" rtl="0">
              <a:spcBef>
                <a:spcPts val="0"/>
              </a:spcBef>
              <a:spcAft>
                <a:spcPts val="0"/>
              </a:spcAft>
              <a:buSzPts val="1400"/>
              <a:buAutoNum type="arabicPeriod"/>
            </a:pPr>
            <a:r>
              <a:rPr lang="en-US"/>
              <a:t>(any name other than the two already used)</a:t>
            </a:r>
            <a:endParaRPr/>
          </a:p>
          <a:p>
            <a:pPr marL="457200" lvl="0" indent="-317500" algn="l" rtl="0">
              <a:spcBef>
                <a:spcPts val="0"/>
              </a:spcBef>
              <a:spcAft>
                <a:spcPts val="0"/>
              </a:spcAft>
              <a:buSzPts val="1400"/>
              <a:buAutoNum type="arabicPeriod"/>
            </a:pPr>
            <a:r>
              <a:rPr lang="en-US"/>
              <a:t>confirm </a:t>
            </a:r>
            <a:endParaRPr/>
          </a:p>
          <a:p>
            <a:pPr marL="457200" lvl="0" indent="-317500" algn="l" rtl="0">
              <a:spcBef>
                <a:spcPts val="0"/>
              </a:spcBef>
              <a:spcAft>
                <a:spcPts val="0"/>
              </a:spcAft>
              <a:buSzPts val="1400"/>
              <a:buAutoNum type="arabicPeriod"/>
            </a:pPr>
            <a:r>
              <a:rPr lang="en-US"/>
              <a:t>job </a:t>
            </a:r>
            <a:endParaRPr/>
          </a:p>
          <a:p>
            <a:pPr marL="457200" lvl="0" indent="-317500" algn="l" rtl="0">
              <a:spcBef>
                <a:spcPts val="0"/>
              </a:spcBef>
              <a:spcAft>
                <a:spcPts val="0"/>
              </a:spcAft>
              <a:buSzPts val="1400"/>
              <a:buAutoNum type="arabicPeriod"/>
            </a:pPr>
            <a:r>
              <a:rPr lang="en-US"/>
              <a:t>(name of “A”, used for blank 3)</a:t>
            </a:r>
            <a:endParaRPr/>
          </a:p>
          <a:p>
            <a:pPr marL="457200" lvl="0" indent="-317500" algn="l" rtl="0">
              <a:spcBef>
                <a:spcPts val="0"/>
              </a:spcBef>
              <a:spcAft>
                <a:spcPts val="0"/>
              </a:spcAft>
              <a:buSzPts val="1400"/>
              <a:buAutoNum type="arabicPeriod"/>
            </a:pPr>
            <a:r>
              <a:rPr lang="en-US"/>
              <a:t>good</a:t>
            </a:r>
            <a:endParaRPr/>
          </a:p>
          <a:p>
            <a:pPr marL="457200" lvl="0" indent="-317500" algn="l" rtl="0">
              <a:spcBef>
                <a:spcPts val="0"/>
              </a:spcBef>
              <a:spcAft>
                <a:spcPts val="0"/>
              </a:spcAft>
              <a:buSzPts val="1400"/>
              <a:buAutoNum type="arabicPeriod"/>
            </a:pPr>
            <a:r>
              <a:rPr lang="en-US"/>
              <a:t>(Same name as used in blank 7)</a:t>
            </a:r>
            <a:endParaRPr/>
          </a:p>
          <a:p>
            <a:pPr marL="457200" lvl="0" indent="-317500" algn="l" rtl="0">
              <a:spcBef>
                <a:spcPts val="0"/>
              </a:spcBef>
              <a:spcAft>
                <a:spcPts val="0"/>
              </a:spcAft>
              <a:buSzPts val="1400"/>
              <a:buAutoNum type="arabicPeriod"/>
            </a:pPr>
            <a:r>
              <a:rPr lang="en-US"/>
              <a:t>(Same name as 7 and 12)</a:t>
            </a:r>
            <a:endParaRPr/>
          </a:p>
          <a:p>
            <a:pPr marL="457200" lvl="0" indent="-317500" algn="l" rtl="0">
              <a:spcBef>
                <a:spcPts val="0"/>
              </a:spcBef>
              <a:spcAft>
                <a:spcPts val="0"/>
              </a:spcAft>
              <a:buSzPts val="1400"/>
              <a:buAutoNum type="arabicPeriod"/>
            </a:pPr>
            <a:r>
              <a:rPr lang="en-US"/>
              <a:t>yesterday</a:t>
            </a:r>
            <a:endParaRPr/>
          </a:p>
          <a:p>
            <a:pPr marL="457200" lvl="0" indent="-317500" algn="l" rtl="0">
              <a:spcBef>
                <a:spcPts val="0"/>
              </a:spcBef>
              <a:spcAft>
                <a:spcPts val="0"/>
              </a:spcAft>
              <a:buSzPts val="1400"/>
              <a:buAutoNum type="arabicPeriod"/>
            </a:pPr>
            <a:r>
              <a:rPr lang="en-US"/>
              <a:t>very </a:t>
            </a:r>
            <a:endParaRPr/>
          </a:p>
          <a:p>
            <a:pPr marL="457200" lvl="0" indent="-317500" algn="l" rtl="0">
              <a:spcBef>
                <a:spcPts val="0"/>
              </a:spcBef>
              <a:spcAft>
                <a:spcPts val="0"/>
              </a:spcAft>
              <a:buSzPts val="1400"/>
              <a:buAutoNum type="arabicPeriod"/>
            </a:pPr>
            <a:r>
              <a:rPr lang="en-US"/>
              <a:t>ahead </a:t>
            </a:r>
            <a:endParaRPr/>
          </a:p>
          <a:p>
            <a:pPr marL="457200" lvl="0" indent="-317500" algn="l" rtl="0">
              <a:spcBef>
                <a:spcPts val="0"/>
              </a:spcBef>
              <a:spcAft>
                <a:spcPts val="0"/>
              </a:spcAft>
              <a:buSzPts val="1400"/>
              <a:buAutoNum type="arabicPeriod"/>
            </a:pPr>
            <a:r>
              <a:rPr lang="en-US"/>
              <a:t>(any name, but it needs to be a different name than the ones that have already been used)</a:t>
            </a:r>
            <a:endParaRPr/>
          </a:p>
        </p:txBody>
      </p:sp>
      <p:sp>
        <p:nvSpPr>
          <p:cNvPr id="187" name="Google Shape;187;p1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188" name="Google Shape;18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10</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4A. Pronunciation – Minimal Pairs </a:t>
            </a:r>
            <a:endParaRPr/>
          </a:p>
          <a:p>
            <a:pPr marL="0" lvl="0" indent="0" algn="l" rtl="0">
              <a:spcBef>
                <a:spcPts val="0"/>
              </a:spcBef>
              <a:spcAft>
                <a:spcPts val="0"/>
              </a:spcAft>
              <a:buClr>
                <a:schemeClr val="dk1"/>
              </a:buClr>
              <a:buSzPts val="1200"/>
              <a:buFont typeface="Verdana"/>
              <a:buNone/>
            </a:pPr>
            <a:endParaRPr sz="1200" b="1">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In this section we will practice distinguishing between the /</a:t>
            </a:r>
            <a:r>
              <a:rPr lang="en-US" b="1"/>
              <a:t>a</a:t>
            </a:r>
            <a:r>
              <a:rPr lang="en-US" sz="1200" b="1">
                <a:latin typeface="Verdana"/>
                <a:ea typeface="Verdana"/>
                <a:cs typeface="Verdana"/>
                <a:sym typeface="Verdana"/>
              </a:rPr>
              <a:t>/ and /</a:t>
            </a:r>
            <a:r>
              <a:rPr lang="en-US" b="1"/>
              <a:t>e</a:t>
            </a:r>
            <a:r>
              <a:rPr lang="en-US" sz="1200" b="1">
                <a:latin typeface="Verdana"/>
                <a:ea typeface="Verdana"/>
                <a:cs typeface="Verdana"/>
                <a:sym typeface="Verdana"/>
              </a:rPr>
              <a:t>/ sounds.</a:t>
            </a:r>
            <a:endParaRPr/>
          </a:p>
          <a:p>
            <a:pPr marL="0" lvl="0" indent="0" algn="l" rtl="0">
              <a:spcBef>
                <a:spcPts val="0"/>
              </a:spcBef>
              <a:spcAft>
                <a:spcPts val="0"/>
              </a:spcAft>
              <a:buClr>
                <a:schemeClr val="dk1"/>
              </a:buClr>
              <a:buSzPts val="1200"/>
              <a:buFont typeface="Verdana"/>
              <a:buNone/>
            </a:pPr>
            <a:endParaRPr sz="1200" b="1">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1. Model: Read each row several times and point to the words while students listen. </a:t>
            </a:r>
            <a:r>
              <a:rPr lang="en-US" sz="1200">
                <a:latin typeface="Verdana"/>
                <a:ea typeface="Verdana"/>
                <a:cs typeface="Verdana"/>
                <a:sym typeface="Verdana"/>
              </a:rPr>
              <a:t>For example, ”Number 1, </a:t>
            </a:r>
            <a:r>
              <a:rPr lang="en-US"/>
              <a:t>land</a:t>
            </a:r>
            <a:r>
              <a:rPr lang="en-US" sz="1200">
                <a:latin typeface="Verdana"/>
                <a:ea typeface="Verdana"/>
                <a:cs typeface="Verdana"/>
                <a:sym typeface="Verdana"/>
              </a:rPr>
              <a:t>, </a:t>
            </a:r>
            <a:r>
              <a:rPr lang="en-US"/>
              <a:t>lend</a:t>
            </a:r>
            <a:r>
              <a:rPr lang="en-US" sz="1200">
                <a:latin typeface="Verdana"/>
                <a:ea typeface="Verdana"/>
                <a:cs typeface="Verdana"/>
                <a:sym typeface="Verdana"/>
              </a:rPr>
              <a:t>, </a:t>
            </a:r>
            <a:r>
              <a:rPr lang="en-US"/>
              <a:t>land</a:t>
            </a:r>
            <a:r>
              <a:rPr lang="en-US" sz="1200">
                <a:latin typeface="Verdana"/>
                <a:ea typeface="Verdana"/>
                <a:cs typeface="Verdana"/>
                <a:sym typeface="Verdana"/>
              </a:rPr>
              <a:t>, </a:t>
            </a:r>
            <a:r>
              <a:rPr lang="en-US"/>
              <a:t>lend</a:t>
            </a:r>
            <a:r>
              <a:rPr lang="en-US" sz="1200">
                <a:latin typeface="Verdana"/>
                <a:ea typeface="Verdana"/>
                <a:cs typeface="Verdana"/>
                <a:sym typeface="Verdana"/>
              </a:rPr>
              <a:t>, l</a:t>
            </a:r>
            <a:r>
              <a:rPr lang="en-US"/>
              <a:t>and</a:t>
            </a:r>
            <a:r>
              <a:rPr lang="en-US" sz="1200">
                <a:latin typeface="Verdana"/>
                <a:ea typeface="Verdana"/>
                <a:cs typeface="Verdana"/>
                <a:sym typeface="Verdana"/>
              </a:rPr>
              <a:t>, </a:t>
            </a:r>
            <a:r>
              <a:rPr lang="en-US"/>
              <a:t>lend</a:t>
            </a:r>
            <a:r>
              <a:rPr lang="en-US" sz="1200">
                <a:latin typeface="Verdana"/>
                <a:ea typeface="Verdana"/>
                <a:cs typeface="Verdana"/>
                <a:sym typeface="Verdana"/>
              </a:rPr>
              <a:t>.” Then ask students to repeat the words</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2. Read the sentences below and ask students to circle the word that they hear. </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228600" lvl="0" indent="-228600" algn="l" rtl="0">
              <a:spcBef>
                <a:spcPts val="0"/>
              </a:spcBef>
              <a:spcAft>
                <a:spcPts val="0"/>
              </a:spcAft>
              <a:buClr>
                <a:schemeClr val="dk1"/>
              </a:buClr>
              <a:buSzPts val="1200"/>
              <a:buFont typeface="Verdana"/>
              <a:buAutoNum type="arabicPeriod"/>
            </a:pPr>
            <a:r>
              <a:rPr lang="en-US"/>
              <a:t>How do you say </a:t>
            </a:r>
            <a:r>
              <a:rPr lang="en-US" b="1"/>
              <a:t>land</a:t>
            </a:r>
            <a:r>
              <a:rPr lang="en-US"/>
              <a:t> in your language?</a:t>
            </a:r>
            <a:endParaRPr/>
          </a:p>
          <a:p>
            <a:pPr marL="228600" lvl="0" indent="-228600" algn="l" rtl="0">
              <a:spcBef>
                <a:spcPts val="0"/>
              </a:spcBef>
              <a:spcAft>
                <a:spcPts val="0"/>
              </a:spcAft>
              <a:buClr>
                <a:schemeClr val="dk1"/>
              </a:buClr>
              <a:buSzPts val="1200"/>
              <a:buFont typeface="Verdana"/>
              <a:buAutoNum type="arabicPeriod"/>
            </a:pPr>
            <a:r>
              <a:rPr lang="en-US"/>
              <a:t>I like </a:t>
            </a:r>
            <a:r>
              <a:rPr lang="en-US" b="1"/>
              <a:t>bread</a:t>
            </a:r>
            <a:r>
              <a:rPr lang="en-US"/>
              <a:t>.</a:t>
            </a:r>
            <a:endParaRPr/>
          </a:p>
          <a:p>
            <a:pPr marL="228600" lvl="0" indent="-241300" algn="l" rtl="0">
              <a:spcBef>
                <a:spcPts val="0"/>
              </a:spcBef>
              <a:spcAft>
                <a:spcPts val="0"/>
              </a:spcAft>
              <a:buSzPts val="1400"/>
              <a:buAutoNum type="arabicPeriod"/>
            </a:pPr>
            <a:r>
              <a:rPr lang="en-US"/>
              <a:t>How do you spell </a:t>
            </a:r>
            <a:r>
              <a:rPr lang="en-US" b="1"/>
              <a:t>bad</a:t>
            </a:r>
            <a:r>
              <a:rPr lang="en-US"/>
              <a:t>?</a:t>
            </a:r>
            <a:endParaRPr/>
          </a:p>
          <a:p>
            <a:pPr marL="228600" lvl="0" indent="-241300" algn="l" rtl="0">
              <a:spcBef>
                <a:spcPts val="0"/>
              </a:spcBef>
              <a:spcAft>
                <a:spcPts val="0"/>
              </a:spcAft>
              <a:buSzPts val="1400"/>
              <a:buAutoNum type="arabicPeriod"/>
            </a:pPr>
            <a:r>
              <a:rPr lang="en-US"/>
              <a:t>We </a:t>
            </a:r>
            <a:r>
              <a:rPr lang="en-US" b="1"/>
              <a:t>commend</a:t>
            </a:r>
            <a:r>
              <a:rPr lang="en-US"/>
              <a:t> you.</a:t>
            </a:r>
            <a:endParaRPr/>
          </a:p>
          <a:p>
            <a:pPr marL="228600" lvl="0" indent="-241300" algn="l" rtl="0">
              <a:spcBef>
                <a:spcPts val="0"/>
              </a:spcBef>
              <a:spcAft>
                <a:spcPts val="0"/>
              </a:spcAft>
              <a:buSzPts val="1400"/>
              <a:buAutoNum type="arabicPeriod"/>
            </a:pPr>
            <a:r>
              <a:rPr lang="en-US"/>
              <a:t>The </a:t>
            </a:r>
            <a:r>
              <a:rPr lang="en-US" b="1"/>
              <a:t>man </a:t>
            </a:r>
            <a:r>
              <a:rPr lang="en-US"/>
              <a:t>went to the store.</a:t>
            </a:r>
            <a:endParaRPr/>
          </a:p>
          <a:p>
            <a:pPr marL="0" lvl="0" indent="0" algn="l" rtl="0">
              <a:spcBef>
                <a:spcPts val="0"/>
              </a:spcBef>
              <a:spcAft>
                <a:spcPts val="0"/>
              </a:spcAft>
              <a:buNone/>
            </a:pPr>
            <a:endParaRPr/>
          </a:p>
        </p:txBody>
      </p:sp>
      <p:sp>
        <p:nvSpPr>
          <p:cNvPr id="201" name="Google Shape;201;p1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202" name="Google Shape;20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11</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4B. Pronunciation - Hum and clap the stress.</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000"/>
              <a:buFont typeface="Verdana"/>
              <a:buNone/>
            </a:pPr>
            <a:r>
              <a:rPr lang="en-US" sz="1000"/>
              <a:t>Most 2-syllable nouns in English are stressed on the first syllable.  There are some 2-syllable nouns that are stressed on the second syllable though.  The vocabulary word from today’s lesson, brochure, is an example.</a:t>
            </a:r>
            <a:endParaRPr/>
          </a:p>
          <a:p>
            <a:pPr marL="0" marR="0" lvl="0" indent="0" algn="l" rtl="0">
              <a:lnSpc>
                <a:spcPct val="100000"/>
              </a:lnSpc>
              <a:spcBef>
                <a:spcPts val="0"/>
              </a:spcBef>
              <a:spcAft>
                <a:spcPts val="0"/>
              </a:spcAft>
              <a:buClr>
                <a:schemeClr val="dk1"/>
              </a:buClr>
              <a:buSzPts val="1000"/>
              <a:buFont typeface="Verdana"/>
              <a:buNone/>
            </a:pPr>
            <a:endParaRPr sz="100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000"/>
              <a:buFont typeface="Verdana"/>
              <a:buNone/>
            </a:pPr>
            <a:r>
              <a:rPr lang="en-US" sz="1000">
                <a:latin typeface="Verdana"/>
                <a:ea typeface="Verdana"/>
                <a:cs typeface="Verdana"/>
                <a:sym typeface="Verdana"/>
              </a:rPr>
              <a:t>Begin by humming the stress of Column A. Hum higher, longer, and louder for big dashes and lower, shorter, and quieter for small dashes. You may also use hand gestures to indicate that </a:t>
            </a:r>
            <a:r>
              <a:rPr lang="en-US" sz="1000" b="1">
                <a:latin typeface="Verdana"/>
                <a:ea typeface="Verdana"/>
                <a:cs typeface="Verdana"/>
                <a:sym typeface="Verdana"/>
              </a:rPr>
              <a:t>the stressed syllable is higher in pitch, longer in duration, and louder.</a:t>
            </a:r>
            <a:r>
              <a:rPr lang="en-US" sz="1000">
                <a:latin typeface="Verdana"/>
                <a:ea typeface="Verdana"/>
                <a:cs typeface="Verdana"/>
                <a:sym typeface="Verdana"/>
              </a:rPr>
              <a:t> Invite your students to join in humming or clapping the rhythm. </a:t>
            </a:r>
            <a:endParaRPr sz="1000">
              <a:latin typeface="Verdana"/>
              <a:ea typeface="Verdana"/>
              <a:cs typeface="Verdana"/>
              <a:sym typeface="Verdana"/>
            </a:endParaRPr>
          </a:p>
          <a:p>
            <a:pPr marL="0" lvl="0" indent="0" algn="l" rtl="0">
              <a:spcBef>
                <a:spcPts val="0"/>
              </a:spcBef>
              <a:spcAft>
                <a:spcPts val="0"/>
              </a:spcAft>
              <a:buClr>
                <a:schemeClr val="dk1"/>
              </a:buClr>
              <a:buSzPts val="1000"/>
              <a:buFont typeface="Verdana"/>
              <a:buNone/>
            </a:pPr>
            <a:r>
              <a:rPr lang="en-US" sz="1000" b="1">
                <a:latin typeface="Verdana"/>
                <a:ea typeface="Verdana"/>
                <a:cs typeface="Verdana"/>
                <a:sym typeface="Verdana"/>
              </a:rPr>
              <a:t>1.</a:t>
            </a:r>
            <a:r>
              <a:rPr lang="en-US" sz="1000">
                <a:latin typeface="Verdana"/>
                <a:ea typeface="Verdana"/>
                <a:cs typeface="Verdana"/>
                <a:sym typeface="Verdana"/>
              </a:rPr>
              <a:t> </a:t>
            </a:r>
            <a:r>
              <a:rPr lang="en-US" sz="1000" b="1">
                <a:latin typeface="Verdana"/>
                <a:ea typeface="Verdana"/>
                <a:cs typeface="Verdana"/>
                <a:sym typeface="Verdana"/>
              </a:rPr>
              <a:t>Model: </a:t>
            </a:r>
            <a:r>
              <a:rPr lang="en-US" sz="1000">
                <a:latin typeface="Verdana"/>
                <a:ea typeface="Verdana"/>
                <a:cs typeface="Verdana"/>
                <a:sym typeface="Verdana"/>
              </a:rPr>
              <a:t>Hum and then say each word in the columns A-</a:t>
            </a:r>
            <a:r>
              <a:rPr lang="en-US" sz="1000"/>
              <a:t>C</a:t>
            </a:r>
            <a:r>
              <a:rPr lang="en-US" sz="1000">
                <a:latin typeface="Verdana"/>
                <a:ea typeface="Verdana"/>
                <a:cs typeface="Verdana"/>
                <a:sym typeface="Verdana"/>
              </a:rPr>
              <a:t> several times. Students listen. Then hum and say each</a:t>
            </a:r>
            <a:r>
              <a:rPr lang="en-US" sz="1000"/>
              <a:t> word</a:t>
            </a:r>
            <a:r>
              <a:rPr lang="en-US" sz="1000">
                <a:latin typeface="Verdana"/>
                <a:ea typeface="Verdana"/>
                <a:cs typeface="Verdana"/>
                <a:sym typeface="Verdana"/>
              </a:rPr>
              <a:t> in </a:t>
            </a:r>
            <a:r>
              <a:rPr lang="en-US" sz="1000"/>
              <a:t>column D</a:t>
            </a:r>
            <a:r>
              <a:rPr lang="en-US" sz="1000">
                <a:latin typeface="Verdana"/>
                <a:ea typeface="Verdana"/>
                <a:cs typeface="Verdana"/>
                <a:sym typeface="Verdana"/>
              </a:rPr>
              <a:t>.</a:t>
            </a:r>
            <a:endParaRPr sz="1000">
              <a:latin typeface="Verdana"/>
              <a:ea typeface="Verdana"/>
              <a:cs typeface="Verdana"/>
              <a:sym typeface="Verdana"/>
            </a:endParaRPr>
          </a:p>
          <a:p>
            <a:pPr marL="0" lvl="0" indent="0" algn="l" rtl="0">
              <a:spcBef>
                <a:spcPts val="0"/>
              </a:spcBef>
              <a:spcAft>
                <a:spcPts val="0"/>
              </a:spcAft>
              <a:buClr>
                <a:schemeClr val="dk1"/>
              </a:buClr>
              <a:buSzPts val="1000"/>
              <a:buFont typeface="Verdana"/>
              <a:buNone/>
            </a:pPr>
            <a:r>
              <a:rPr lang="en-US" sz="1000" b="1">
                <a:latin typeface="Verdana"/>
                <a:ea typeface="Verdana"/>
                <a:cs typeface="Verdana"/>
                <a:sym typeface="Verdana"/>
              </a:rPr>
              <a:t>2.</a:t>
            </a:r>
            <a:r>
              <a:rPr lang="en-US" sz="1000">
                <a:latin typeface="Verdana"/>
                <a:ea typeface="Verdana"/>
                <a:cs typeface="Verdana"/>
                <a:sym typeface="Verdana"/>
              </a:rPr>
              <a:t> </a:t>
            </a:r>
            <a:r>
              <a:rPr lang="en-US" sz="1000" b="1">
                <a:latin typeface="Verdana"/>
                <a:ea typeface="Verdana"/>
                <a:cs typeface="Verdana"/>
                <a:sym typeface="Verdana"/>
              </a:rPr>
              <a:t>Repeat: </a:t>
            </a:r>
            <a:r>
              <a:rPr lang="en-US" sz="1000">
                <a:latin typeface="Verdana"/>
                <a:ea typeface="Verdana"/>
                <a:cs typeface="Verdana"/>
                <a:sym typeface="Verdana"/>
              </a:rPr>
              <a:t>Students repeat words after you in unison.</a:t>
            </a:r>
            <a:r>
              <a:rPr lang="en-US" sz="1000" b="1">
                <a:latin typeface="Verdana"/>
                <a:ea typeface="Verdana"/>
                <a:cs typeface="Verdana"/>
                <a:sym typeface="Verdana"/>
              </a:rPr>
              <a:t> </a:t>
            </a:r>
            <a:endParaRPr sz="1000">
              <a:latin typeface="Verdana"/>
              <a:ea typeface="Verdana"/>
              <a:cs typeface="Verdana"/>
              <a:sym typeface="Verdana"/>
            </a:endParaRPr>
          </a:p>
          <a:p>
            <a:pPr marL="0" lvl="0" indent="0" algn="l" rtl="0">
              <a:spcBef>
                <a:spcPts val="0"/>
              </a:spcBef>
              <a:spcAft>
                <a:spcPts val="0"/>
              </a:spcAft>
              <a:buClr>
                <a:schemeClr val="dk1"/>
              </a:buClr>
              <a:buSzPts val="1000"/>
              <a:buFont typeface="Verdana"/>
              <a:buNone/>
            </a:pPr>
            <a:r>
              <a:rPr lang="en-US" sz="1000" b="1">
                <a:latin typeface="Verdana"/>
                <a:ea typeface="Verdana"/>
                <a:cs typeface="Verdana"/>
                <a:sym typeface="Verdana"/>
              </a:rPr>
              <a:t>3. Solo:</a:t>
            </a:r>
            <a:r>
              <a:rPr lang="en-US" sz="1000">
                <a:latin typeface="Verdana"/>
                <a:ea typeface="Verdana"/>
                <a:cs typeface="Verdana"/>
                <a:sym typeface="Verdana"/>
              </a:rPr>
              <a:t> Call on individuals to read the columns and words with the correct stress.</a:t>
            </a:r>
            <a:endParaRPr sz="1000" b="1">
              <a:highlight>
                <a:srgbClr val="FFE599"/>
              </a:highlight>
            </a:endParaRPr>
          </a:p>
          <a:p>
            <a:pPr marL="0" lvl="0" indent="0" algn="l" rtl="0">
              <a:spcBef>
                <a:spcPts val="0"/>
              </a:spcBef>
              <a:spcAft>
                <a:spcPts val="0"/>
              </a:spcAft>
              <a:buClr>
                <a:schemeClr val="dk1"/>
              </a:buClr>
              <a:buSzPts val="1000"/>
              <a:buFont typeface="Verdana"/>
              <a:buNone/>
            </a:pPr>
            <a:r>
              <a:rPr lang="en-US" sz="1000" b="1"/>
              <a:t>4.</a:t>
            </a:r>
            <a:r>
              <a:rPr lang="en-US" sz="1000">
                <a:latin typeface="Verdana"/>
                <a:ea typeface="Verdana"/>
                <a:cs typeface="Verdana"/>
                <a:sym typeface="Verdana"/>
              </a:rPr>
              <a:t> </a:t>
            </a:r>
            <a:r>
              <a:rPr lang="en-US" sz="1000" b="1">
                <a:latin typeface="Verdana"/>
                <a:ea typeface="Verdana"/>
                <a:cs typeface="Verdana"/>
                <a:sym typeface="Verdana"/>
              </a:rPr>
              <a:t>Listen: </a:t>
            </a:r>
            <a:r>
              <a:rPr lang="en-US" sz="1000">
                <a:latin typeface="Verdana"/>
                <a:ea typeface="Verdana"/>
                <a:cs typeface="Verdana"/>
                <a:sym typeface="Verdana"/>
              </a:rPr>
              <a:t>Read the following sentences and have students circle the word they hear.</a:t>
            </a:r>
            <a:br>
              <a:rPr lang="en-US" sz="1000">
                <a:latin typeface="Verdana"/>
                <a:ea typeface="Verdana"/>
                <a:cs typeface="Verdana"/>
                <a:sym typeface="Verdana"/>
              </a:rPr>
            </a:br>
            <a:endParaRPr sz="1000">
              <a:latin typeface="Verdana"/>
              <a:ea typeface="Verdana"/>
              <a:cs typeface="Verdana"/>
              <a:sym typeface="Verdana"/>
            </a:endParaRPr>
          </a:p>
          <a:p>
            <a:pPr marL="0" lvl="0" indent="0" algn="l" rtl="0">
              <a:spcBef>
                <a:spcPts val="0"/>
              </a:spcBef>
              <a:spcAft>
                <a:spcPts val="0"/>
              </a:spcAft>
              <a:buClr>
                <a:schemeClr val="dk1"/>
              </a:buClr>
              <a:buSzPts val="1000"/>
              <a:buFont typeface="Verdana"/>
              <a:buNone/>
            </a:pPr>
            <a:r>
              <a:rPr lang="en-US" sz="1000">
                <a:latin typeface="Verdana"/>
                <a:ea typeface="Verdana"/>
                <a:cs typeface="Verdana"/>
                <a:sym typeface="Verdana"/>
              </a:rPr>
              <a:t>1. </a:t>
            </a:r>
            <a:r>
              <a:rPr lang="en-US" sz="1000"/>
              <a:t>He likes to eat a big </a:t>
            </a:r>
            <a:r>
              <a:rPr lang="en-US" sz="1000" b="1"/>
              <a:t>break</a:t>
            </a:r>
            <a:r>
              <a:rPr lang="en-US" sz="1000"/>
              <a:t>fast. 2. A bro</a:t>
            </a:r>
            <a:r>
              <a:rPr lang="en-US" sz="1000" b="1"/>
              <a:t>chure</a:t>
            </a:r>
            <a:r>
              <a:rPr lang="en-US" sz="1000"/>
              <a:t> came in the mail today. 3. We had fun at the e</a:t>
            </a:r>
            <a:r>
              <a:rPr lang="en-US" sz="1000" b="1"/>
              <a:t>vent</a:t>
            </a:r>
            <a:r>
              <a:rPr lang="en-US" sz="1000"/>
              <a:t> last week. 4. The </a:t>
            </a:r>
            <a:r>
              <a:rPr lang="en-US" sz="1000" b="1"/>
              <a:t>wat</a:t>
            </a:r>
            <a:r>
              <a:rPr lang="en-US" sz="1000"/>
              <a:t>er was very cold.  5. There is only one</a:t>
            </a:r>
            <a:r>
              <a:rPr lang="en-US" sz="1000" b="1"/>
              <a:t> fe</a:t>
            </a:r>
            <a:r>
              <a:rPr lang="en-US" sz="1000"/>
              <a:t>male in my class. 6. I will be home in one </a:t>
            </a:r>
            <a:r>
              <a:rPr lang="en-US" sz="1000" b="1"/>
              <a:t>min</a:t>
            </a:r>
            <a:r>
              <a:rPr lang="en-US" sz="1000"/>
              <a:t>ute. 7. The weather re</a:t>
            </a:r>
            <a:r>
              <a:rPr lang="en-US" sz="1000" b="1"/>
              <a:t>port</a:t>
            </a:r>
            <a:r>
              <a:rPr lang="en-US" sz="1000"/>
              <a:t> was interesting today. 8. The man went to </a:t>
            </a:r>
            <a:r>
              <a:rPr lang="en-US" sz="1000" b="1"/>
              <a:t>pri</a:t>
            </a:r>
            <a:r>
              <a:rPr lang="en-US" sz="1000"/>
              <a:t>son for his crime. 9. My mom’s birthday is in </a:t>
            </a:r>
            <a:r>
              <a:rPr lang="en-US" sz="1000" b="1"/>
              <a:t>Au</a:t>
            </a:r>
            <a:r>
              <a:rPr lang="en-US" sz="1000"/>
              <a:t>gust. 10. My friend has a bad </a:t>
            </a:r>
            <a:r>
              <a:rPr lang="en-US" sz="1000" b="1"/>
              <a:t>head</a:t>
            </a:r>
            <a:r>
              <a:rPr lang="en-US" sz="1000"/>
              <a:t>ache. 11. Can you please </a:t>
            </a:r>
            <a:r>
              <a:rPr lang="en-US" sz="1000" b="1"/>
              <a:t>lis</a:t>
            </a:r>
            <a:r>
              <a:rPr lang="en-US" sz="1000"/>
              <a:t>ten to me? 12. The ho</a:t>
            </a:r>
            <a:r>
              <a:rPr lang="en-US" sz="1000" b="1"/>
              <a:t>tel</a:t>
            </a:r>
            <a:r>
              <a:rPr lang="en-US" sz="1000"/>
              <a:t> was very big. 13. What is your </a:t>
            </a:r>
            <a:r>
              <a:rPr lang="en-US" sz="1000" b="1"/>
              <a:t>ad</a:t>
            </a:r>
            <a:r>
              <a:rPr lang="en-US" sz="1000"/>
              <a:t>dress?  14. 10 </a:t>
            </a:r>
            <a:r>
              <a:rPr lang="en-US" sz="1000" b="1"/>
              <a:t>peo</a:t>
            </a:r>
            <a:r>
              <a:rPr lang="en-US" sz="1000"/>
              <a:t>ple came to my party.  15. The po</a:t>
            </a:r>
            <a:r>
              <a:rPr lang="en-US" sz="1000" b="1"/>
              <a:t>lice</a:t>
            </a:r>
            <a:r>
              <a:rPr lang="en-US" sz="1000"/>
              <a:t> were guarding the bank. 16. A butterfly is an </a:t>
            </a:r>
            <a:r>
              <a:rPr lang="en-US" sz="1000" b="1"/>
              <a:t>in</a:t>
            </a:r>
            <a:r>
              <a:rPr lang="en-US" sz="1000"/>
              <a:t>sect.  17. I need </a:t>
            </a:r>
            <a:r>
              <a:rPr lang="en-US" sz="1000" b="1"/>
              <a:t>scis</a:t>
            </a:r>
            <a:r>
              <a:rPr lang="en-US" sz="1000"/>
              <a:t>sors to cut this paper. 18. Do you ride the </a:t>
            </a:r>
            <a:r>
              <a:rPr lang="en-US" sz="1000" b="1"/>
              <a:t>sub</a:t>
            </a:r>
            <a:r>
              <a:rPr lang="en-US" sz="1000"/>
              <a:t>way?  19. I am a good </a:t>
            </a:r>
            <a:r>
              <a:rPr lang="en-US" sz="1000" b="1"/>
              <a:t>stu</a:t>
            </a:r>
            <a:r>
              <a:rPr lang="en-US" sz="1000"/>
              <a:t>dent. 20. My </a:t>
            </a:r>
            <a:r>
              <a:rPr lang="en-US" sz="1000" b="1"/>
              <a:t>si</a:t>
            </a:r>
            <a:r>
              <a:rPr lang="en-US" sz="1000"/>
              <a:t>ster likes loves ice cream. </a:t>
            </a:r>
            <a:endParaRPr sz="1200">
              <a:latin typeface="Verdana"/>
              <a:ea typeface="Verdana"/>
              <a:cs typeface="Verdana"/>
              <a:sym typeface="Verdana"/>
            </a:endParaRPr>
          </a:p>
        </p:txBody>
      </p:sp>
      <p:sp>
        <p:nvSpPr>
          <p:cNvPr id="221" name="Google Shape;221;p1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222" name="Google Shape;22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12</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5A. Bible Reading</a:t>
            </a:r>
            <a:endParaRPr sz="1200"/>
          </a:p>
          <a:p>
            <a:pPr marL="0" lvl="0" indent="0" algn="l" rtl="0">
              <a:spcBef>
                <a:spcPts val="0"/>
              </a:spcBef>
              <a:spcAft>
                <a:spcPts val="0"/>
              </a:spcAft>
              <a:buClr>
                <a:srgbClr val="4472C4"/>
              </a:buClr>
              <a:buSzPts val="1200"/>
              <a:buFont typeface="Verdana"/>
              <a:buNone/>
            </a:pPr>
            <a:r>
              <a:rPr lang="en-US" sz="1200">
                <a:solidFill>
                  <a:srgbClr val="4472C4"/>
                </a:solidFill>
                <a:latin typeface="Verdana"/>
                <a:ea typeface="Verdana"/>
                <a:cs typeface="Verdana"/>
                <a:sym typeface="Verdana"/>
              </a:rPr>
              <a:t> </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Students should have already read this story in their first language (L1) as part of their homework, so it will be familiar even if they do not know all the vocabulary yet. However, if they have not yet read it in their L1, be sure they do so now before reading it in English. The hyperlinks of the Bible verses connect to https://live.bible.is/ so students can read and hear the scripture in their own languages. You may also watch videos of the passage at the website.</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B. If students ask about words, give simple definitions.</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students</a:t>
            </a:r>
            <a:r>
              <a:rPr lang="en-US" sz="1200">
                <a:latin typeface="Verdana"/>
                <a:ea typeface="Verdana"/>
                <a:cs typeface="Verdana"/>
                <a:sym typeface="Verdana"/>
              </a:rPr>
              <a:t> to read aloud verses from the story and act out the scene.</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D. Ask if there are any questions or comments about the story.</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E. Ask the story questions and discuss as a group.</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F. Optional - You may hide the words and ask students to tell the story again in their own words, using the pictures to help them.</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231" name="Google Shape;231;p1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232" name="Google Shape;23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13</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5B. Bible Reading</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B. If students ask about words, give simple definitions.</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students</a:t>
            </a:r>
            <a:r>
              <a:rPr lang="en-US" sz="1200">
                <a:latin typeface="Verdana"/>
                <a:ea typeface="Verdana"/>
                <a:cs typeface="Verdana"/>
                <a:sym typeface="Verdana"/>
              </a:rPr>
              <a:t> to read aloud paragraphs from the story and act out the scene.</a:t>
            </a:r>
            <a:endParaRPr sz="1200"/>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246" name="Google Shape;246;p1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247" name="Google Shape;24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14</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5:notes"/>
          <p:cNvSpPr txBox="1">
            <a:spLocks noGrp="1"/>
          </p:cNvSpPr>
          <p:nvPr>
            <p:ph type="body" idx="1"/>
          </p:nvPr>
        </p:nvSpPr>
        <p:spPr>
          <a:xfrm>
            <a:off x="685800" y="4400551"/>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rgbClr val="4472C4"/>
                </a:solidFill>
                <a:latin typeface="Verdana"/>
                <a:ea typeface="Verdana"/>
                <a:cs typeface="Verdana"/>
                <a:sym typeface="Verdana"/>
              </a:rPr>
              <a:t>5C. Bible Reading</a:t>
            </a:r>
            <a:endParaRPr/>
          </a:p>
          <a:p>
            <a:pPr marL="0" lvl="0" indent="0" algn="l" rtl="0">
              <a:spcBef>
                <a:spcPts val="0"/>
              </a:spcBef>
              <a:spcAft>
                <a:spcPts val="0"/>
              </a:spcAft>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A. Read the story out loud to the class.</a:t>
            </a:r>
            <a:endParaRPr>
              <a:solidFill>
                <a:schemeClr val="dk1"/>
              </a:solidFill>
            </a:endParaRPr>
          </a:p>
          <a:p>
            <a:pPr marL="0" lvl="0" indent="0" algn="l" rtl="0">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marL="0" lvl="0" indent="0" algn="l" rtl="0">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B. If students ask about words, give simple definitions.</a:t>
            </a:r>
            <a:endParaRPr>
              <a:solidFill>
                <a:schemeClr val="dk1"/>
              </a:solidFill>
            </a:endParaRPr>
          </a:p>
          <a:p>
            <a:pPr marL="0" lvl="0" indent="0" algn="l" rtl="0">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students</a:t>
            </a:r>
            <a:r>
              <a:rPr lang="en-US" sz="1200">
                <a:latin typeface="Verdana"/>
                <a:ea typeface="Verdana"/>
                <a:cs typeface="Verdana"/>
                <a:sym typeface="Verdana"/>
              </a:rPr>
              <a:t> to read aloud paragraphs from the story and act out the scene.</a:t>
            </a:r>
            <a:endParaRPr sz="1200"/>
          </a:p>
          <a:p>
            <a:pPr marL="0" lvl="0" indent="0" algn="l" rtl="0">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marL="0" lvl="0" indent="0" algn="l" rtl="0">
              <a:spcBef>
                <a:spcPts val="0"/>
              </a:spcBef>
              <a:spcAft>
                <a:spcPts val="0"/>
              </a:spcAft>
              <a:buClr>
                <a:schemeClr val="dk1"/>
              </a:buClr>
              <a:buSzPts val="1200"/>
              <a:buFont typeface="Verdana"/>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5D. Bible Reading</a:t>
            </a:r>
            <a:endParaRPr sz="1200">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B. If students ask about words, give simple definitions.</a:t>
            </a:r>
            <a:endParaRPr>
              <a:solidFill>
                <a:schemeClr val="dk1"/>
              </a:solidFill>
            </a:endParaRPr>
          </a:p>
          <a:p>
            <a:pPr marL="0" lvl="0" indent="0" algn="l" rtl="0">
              <a:spcBef>
                <a:spcPts val="0"/>
              </a:spcBef>
              <a:spcAft>
                <a:spcPts val="0"/>
              </a:spcAft>
              <a:buClr>
                <a:schemeClr val="dk1"/>
              </a:buClr>
              <a:buSzPts val="1200"/>
              <a:buFont typeface="Arial"/>
              <a:buNone/>
            </a:pPr>
            <a:endParaRPr>
              <a:solidFill>
                <a:schemeClr val="dk1"/>
              </a:solidFill>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students</a:t>
            </a:r>
            <a:r>
              <a:rPr lang="en-US" sz="1200">
                <a:latin typeface="Verdana"/>
                <a:ea typeface="Verdana"/>
                <a:cs typeface="Verdana"/>
                <a:sym typeface="Verdana"/>
              </a:rPr>
              <a:t> to read aloud paragraphs from the story and act out the scene.</a:t>
            </a:r>
            <a:endParaRPr sz="1200"/>
          </a:p>
          <a:p>
            <a:pPr marL="0" lvl="0" indent="0" algn="l" rtl="0">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267" name="Google Shape;267;p16: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268" name="Google Shape;26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16</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9a55932e84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g29a55932e84_0_2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5B. Bible Reading</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B. If students ask about words, give simple definitions.</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students</a:t>
            </a:r>
            <a:r>
              <a:rPr lang="en-US" sz="1200">
                <a:latin typeface="Verdana"/>
                <a:ea typeface="Verdana"/>
                <a:cs typeface="Verdana"/>
                <a:sym typeface="Verdana"/>
              </a:rPr>
              <a:t> to read aloud paragraphs from the story and act out the scene.</a:t>
            </a:r>
            <a:endParaRPr sz="1200"/>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277" name="Google Shape;277;g29a55932e84_0_27: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278" name="Google Shape;278;g29a55932e84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17</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9a55932e84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29a55932e84_0_41: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5B. Bible Reading</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B. If students ask about words, give simple definitions.</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students</a:t>
            </a:r>
            <a:r>
              <a:rPr lang="en-US" sz="1200">
                <a:latin typeface="Verdana"/>
                <a:ea typeface="Verdana"/>
                <a:cs typeface="Verdana"/>
                <a:sym typeface="Verdana"/>
              </a:rPr>
              <a:t> to read aloud paragraphs from the story and act out the scene.</a:t>
            </a:r>
            <a:endParaRPr sz="1200"/>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289" name="Google Shape;289;g29a55932e84_0_41: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290" name="Google Shape;290;g29a55932e84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18</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9a55932e8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29a55932e84_0_54: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5B. Bible Reading</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B. If students ask about words, give simple definitions.</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students</a:t>
            </a:r>
            <a:r>
              <a:rPr lang="en-US" sz="1200">
                <a:latin typeface="Verdana"/>
                <a:ea typeface="Verdana"/>
                <a:cs typeface="Verdana"/>
                <a:sym typeface="Verdana"/>
              </a:rPr>
              <a:t> to read aloud paragraphs from the story and act out the scene.</a:t>
            </a:r>
            <a:endParaRPr sz="1200"/>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301" name="Google Shape;301;g29a55932e84_0_54: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302" name="Google Shape;302;g29a55932e84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19</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Pray</a:t>
            </a:r>
            <a:r>
              <a:rPr lang="en-US" sz="1200" b="1">
                <a:latin typeface="Verdana"/>
                <a:ea typeface="Verdana"/>
                <a:cs typeface="Verdana"/>
                <a:sym typeface="Verdana"/>
              </a:rPr>
              <a:t> </a:t>
            </a:r>
            <a:endParaRPr sz="1200"/>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Pray for the class. You may want to thank the Lord for giving us</a:t>
            </a:r>
            <a:r>
              <a:rPr lang="en-US"/>
              <a:t> the gift of communication.</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Check homework and review.</a:t>
            </a:r>
            <a:endParaRPr sz="1200">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 </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Ask students to read aloud or recite their homework from the last class. Check written work.</a:t>
            </a:r>
            <a:endParaRPr/>
          </a:p>
          <a:p>
            <a:pPr marL="0" lvl="0" indent="0" algn="l" rtl="0">
              <a:spcBef>
                <a:spcPts val="0"/>
              </a:spcBef>
              <a:spcAft>
                <a:spcPts val="0"/>
              </a:spcAft>
              <a:buClr>
                <a:schemeClr val="dk1"/>
              </a:buClr>
              <a:buSzPts val="1200"/>
              <a:buFont typeface="Calibri"/>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r>
              <a:rPr lang="en-US" sz="1200">
                <a:latin typeface="Verdana"/>
                <a:ea typeface="Verdana"/>
                <a:cs typeface="Verdana"/>
                <a:sym typeface="Verdana"/>
              </a:rPr>
              <a:t>Review the main points of the previous lesson and ask if there are any questions.</a:t>
            </a:r>
            <a:endParaRPr/>
          </a:p>
          <a:p>
            <a:pPr marL="0" lvl="0" indent="0" algn="l" rtl="0">
              <a:spcBef>
                <a:spcPts val="0"/>
              </a:spcBef>
              <a:spcAft>
                <a:spcPts val="0"/>
              </a:spcAft>
              <a:buClr>
                <a:schemeClr val="dk1"/>
              </a:buClr>
              <a:buSzPts val="1200"/>
              <a:buFont typeface="Calibri"/>
              <a:buNone/>
            </a:pPr>
            <a:endParaRPr sz="120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sz="1200">
                <a:latin typeface="Verdana"/>
                <a:ea typeface="Verdana"/>
                <a:cs typeface="Verdana"/>
                <a:sym typeface="Verdana"/>
              </a:rPr>
              <a:t>Be sure they have read </a:t>
            </a:r>
            <a:r>
              <a:rPr lang="en-US" sz="1200" u="none">
                <a:latin typeface="Verdana"/>
                <a:ea typeface="Verdana"/>
                <a:cs typeface="Verdana"/>
                <a:sym typeface="Verdana"/>
              </a:rPr>
              <a:t>the Bible passage in </a:t>
            </a:r>
            <a:r>
              <a:rPr lang="en-US" sz="1200">
                <a:latin typeface="Verdana"/>
                <a:ea typeface="Verdana"/>
                <a:cs typeface="Verdana"/>
                <a:sym typeface="Verdana"/>
              </a:rPr>
              <a:t>their native languages in preparation for the lesson.</a:t>
            </a:r>
            <a:endParaRPr/>
          </a:p>
          <a:p>
            <a:pPr marL="0" marR="0" lvl="0" indent="0" algn="l" rtl="0">
              <a:lnSpc>
                <a:spcPct val="100000"/>
              </a:lnSpc>
              <a:spcBef>
                <a:spcPts val="0"/>
              </a:spcBef>
              <a:spcAft>
                <a:spcPts val="0"/>
              </a:spcAft>
              <a:buClr>
                <a:schemeClr val="dk1"/>
              </a:buClr>
              <a:buSzPts val="1200"/>
              <a:buFont typeface="Calibri"/>
              <a:buNone/>
            </a:pPr>
            <a:endParaRPr sz="120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Clr>
                <a:schemeClr val="dk1"/>
              </a:buClr>
              <a:buSzPts val="1200"/>
              <a:buFont typeface="Calibri"/>
              <a:buNone/>
            </a:pPr>
            <a:endParaRPr/>
          </a:p>
        </p:txBody>
      </p:sp>
      <p:sp>
        <p:nvSpPr>
          <p:cNvPr id="97" name="Google Shape;97;p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2</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5E. Bible Reading Questions</a:t>
            </a:r>
            <a:endParaRPr sz="1200"/>
          </a:p>
          <a:p>
            <a:pPr marL="0" lvl="0" indent="0" algn="l" rtl="0">
              <a:spcBef>
                <a:spcPts val="0"/>
              </a:spcBef>
              <a:spcAft>
                <a:spcPts val="0"/>
              </a:spcAft>
              <a:buClr>
                <a:schemeClr val="dk1"/>
              </a:buClr>
              <a:buSzPts val="1200"/>
              <a:buFont typeface="Verdana"/>
              <a:buNone/>
            </a:pPr>
            <a:endParaRPr sz="1200" b="1">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Ask the questions and discuss as a group. </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Answers:</a:t>
            </a:r>
            <a:endParaRPr sz="1200"/>
          </a:p>
          <a:p>
            <a:pPr marL="228600" lvl="0" indent="-228600" algn="l" rtl="0">
              <a:spcBef>
                <a:spcPts val="0"/>
              </a:spcBef>
              <a:spcAft>
                <a:spcPts val="0"/>
              </a:spcAft>
              <a:buClr>
                <a:schemeClr val="dk1"/>
              </a:buClr>
              <a:buSzPts val="1200"/>
              <a:buFont typeface="Verdana"/>
              <a:buAutoNum type="arabicPeriod"/>
            </a:pPr>
            <a:r>
              <a:rPr lang="en-US"/>
              <a:t>Elizabeth/Zechariah’s wife was Elizabeth </a:t>
            </a:r>
            <a:endParaRPr/>
          </a:p>
          <a:p>
            <a:pPr marL="228600" lvl="0" indent="-228600" algn="l" rtl="0">
              <a:spcBef>
                <a:spcPts val="0"/>
              </a:spcBef>
              <a:spcAft>
                <a:spcPts val="0"/>
              </a:spcAft>
              <a:buClr>
                <a:schemeClr val="dk1"/>
              </a:buClr>
              <a:buSzPts val="1200"/>
              <a:buFont typeface="Verdana"/>
              <a:buAutoNum type="arabicPeriod"/>
            </a:pPr>
            <a:r>
              <a:rPr lang="en-US"/>
              <a:t>They were praying</a:t>
            </a:r>
            <a:endParaRPr/>
          </a:p>
          <a:p>
            <a:pPr marL="228600" lvl="0" indent="-228600" algn="l" rtl="0">
              <a:spcBef>
                <a:spcPts val="0"/>
              </a:spcBef>
              <a:spcAft>
                <a:spcPts val="0"/>
              </a:spcAft>
              <a:buClr>
                <a:schemeClr val="dk1"/>
              </a:buClr>
              <a:buSzPts val="1200"/>
              <a:buFont typeface="Verdana"/>
              <a:buAutoNum type="arabicPeriod"/>
            </a:pPr>
            <a:r>
              <a:rPr lang="en-US"/>
              <a:t>He felt upset and very afraid </a:t>
            </a:r>
            <a:endParaRPr/>
          </a:p>
          <a:p>
            <a:pPr marL="228600" lvl="0" indent="-241300" algn="l" rtl="0">
              <a:spcBef>
                <a:spcPts val="0"/>
              </a:spcBef>
              <a:spcAft>
                <a:spcPts val="0"/>
              </a:spcAft>
              <a:buSzPts val="1400"/>
              <a:buAutoNum type="arabicPeriod"/>
            </a:pPr>
            <a:r>
              <a:rPr lang="en-US"/>
              <a:t>Elijah/He will be powerful like Elijah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Answers will vary for</a:t>
            </a:r>
            <a:r>
              <a:rPr lang="en-US"/>
              <a:t> 5 and 6, but a possible answer for 5, is that the angel disciplined Zechariah by taking away his ability to speak, since Zechariah sinned with his mouth (by doubting the word from the Lord).</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313" name="Google Shape;313;p1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314" name="Google Shape;31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20</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dirty="0">
                <a:solidFill>
                  <a:srgbClr val="4472C4"/>
                </a:solidFill>
                <a:latin typeface="Verdana"/>
                <a:ea typeface="Verdana"/>
                <a:cs typeface="Verdana"/>
                <a:sym typeface="Verdana"/>
              </a:rPr>
              <a:t>5F. Bible Reading</a:t>
            </a:r>
            <a:endParaRPr sz="1200" dirty="0"/>
          </a:p>
          <a:p>
            <a:pPr marL="0" lvl="0" indent="0" algn="l" rtl="0">
              <a:spcBef>
                <a:spcPts val="0"/>
              </a:spcBef>
              <a:spcAft>
                <a:spcPts val="0"/>
              </a:spcAft>
              <a:buClr>
                <a:srgbClr val="4472C4"/>
              </a:buClr>
              <a:buSzPts val="1200"/>
              <a:buFont typeface="Verdana"/>
              <a:buNone/>
            </a:pPr>
            <a:r>
              <a:rPr lang="en-US" sz="1200" dirty="0">
                <a:solidFill>
                  <a:srgbClr val="4472C4"/>
                </a:solidFill>
                <a:latin typeface="Verdana"/>
                <a:ea typeface="Verdana"/>
                <a:cs typeface="Verdana"/>
                <a:sym typeface="Verdana"/>
              </a:rPr>
              <a:t> </a:t>
            </a: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Students should have already read this story in their first language (L1) as part of their homework, so it will be familiar even if they do not know all the vocabulary yet. However, if they have not yet read it in their L1, be sure they do so now before reading it in English. The hyperlinks of the Bible verses connect to https://</a:t>
            </a:r>
            <a:r>
              <a:rPr lang="en-US" sz="1200" dirty="0" err="1">
                <a:latin typeface="Verdana"/>
                <a:ea typeface="Verdana"/>
                <a:cs typeface="Verdana"/>
                <a:sym typeface="Verdana"/>
              </a:rPr>
              <a:t>live.bible.is</a:t>
            </a:r>
            <a:r>
              <a:rPr lang="en-US" sz="1200" dirty="0">
                <a:latin typeface="Verdana"/>
                <a:ea typeface="Verdana"/>
                <a:cs typeface="Verdana"/>
                <a:sym typeface="Verdana"/>
              </a:rPr>
              <a:t>/ so students can read and hear the scripture in their own languages. You may also watch videos of the passage at the website.</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A. Read the story out loud to the class.</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B. If students ask about words, give simple definitions.</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C. </a:t>
            </a:r>
            <a:r>
              <a:rPr lang="en-US" sz="1200" dirty="0">
                <a:solidFill>
                  <a:schemeClr val="dk1"/>
                </a:solidFill>
                <a:latin typeface="Verdana"/>
                <a:ea typeface="Verdana"/>
                <a:cs typeface="Verdana"/>
                <a:sym typeface="Verdana"/>
              </a:rPr>
              <a:t>Encourage students</a:t>
            </a:r>
            <a:r>
              <a:rPr lang="en-US" sz="1200" dirty="0">
                <a:latin typeface="Verdana"/>
                <a:ea typeface="Verdana"/>
                <a:cs typeface="Verdana"/>
                <a:sym typeface="Verdana"/>
              </a:rPr>
              <a:t> to read aloud verses from the story and act out the scene.</a:t>
            </a:r>
            <a:endParaRPr dirty="0"/>
          </a:p>
          <a:p>
            <a:pPr marL="0" lvl="0" indent="0" algn="l" rtl="0">
              <a:spcBef>
                <a:spcPts val="0"/>
              </a:spcBef>
              <a:spcAft>
                <a:spcPts val="0"/>
              </a:spcAft>
              <a:buClr>
                <a:schemeClr val="dk1"/>
              </a:buClr>
              <a:buSzPts val="1200"/>
              <a:buFont typeface="Verdana"/>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D. Ask if there are any questions or comments about the story.</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E. Ask the story questions and discuss as a group.</a:t>
            </a:r>
            <a:endParaRPr dirty="0"/>
          </a:p>
          <a:p>
            <a:pPr marL="0" lvl="0" indent="0" algn="l" rtl="0">
              <a:spcBef>
                <a:spcPts val="0"/>
              </a:spcBef>
              <a:spcAft>
                <a:spcPts val="0"/>
              </a:spcAft>
              <a:buClr>
                <a:schemeClr val="dk1"/>
              </a:buClr>
              <a:buSzPts val="1200"/>
              <a:buFont typeface="Verdana"/>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F. Optional - You may hide the words and ask students to tell the story again in their own words, using the pictures to help them.</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endParaRPr sz="1200" dirty="0">
              <a:latin typeface="Verdana"/>
              <a:ea typeface="Verdana"/>
              <a:cs typeface="Verdana"/>
              <a:sym typeface="Verdana"/>
            </a:endParaRPr>
          </a:p>
        </p:txBody>
      </p:sp>
      <p:sp>
        <p:nvSpPr>
          <p:cNvPr id="231" name="Google Shape;231;p1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232" name="Google Shape;23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21</a:t>
            </a:fld>
            <a:endParaRPr sz="1400" b="0" i="0" u="none" strike="noStrike" cap="none">
              <a:solidFill>
                <a:srgbClr val="000000"/>
              </a:solidFill>
              <a:latin typeface="Verdana"/>
              <a:ea typeface="Verdana"/>
              <a:cs typeface="Verdana"/>
              <a:sym typeface="Verdana"/>
            </a:endParaRPr>
          </a:p>
        </p:txBody>
      </p:sp>
    </p:spTree>
    <p:extLst>
      <p:ext uri="{BB962C8B-B14F-4D97-AF65-F5344CB8AC3E}">
        <p14:creationId xmlns:p14="http://schemas.microsoft.com/office/powerpoint/2010/main" val="4117521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dirty="0">
                <a:solidFill>
                  <a:srgbClr val="4472C4"/>
                </a:solidFill>
                <a:latin typeface="Verdana"/>
                <a:ea typeface="Verdana"/>
                <a:cs typeface="Verdana"/>
                <a:sym typeface="Verdana"/>
              </a:rPr>
              <a:t>5G. Bible Reading</a:t>
            </a:r>
            <a:endParaRPr sz="1200" dirty="0"/>
          </a:p>
          <a:p>
            <a:pPr marL="0" lvl="0" indent="0" algn="l" rtl="0">
              <a:spcBef>
                <a:spcPts val="0"/>
              </a:spcBef>
              <a:spcAft>
                <a:spcPts val="0"/>
              </a:spcAft>
              <a:buClr>
                <a:srgbClr val="4472C4"/>
              </a:buClr>
              <a:buSzPts val="1200"/>
              <a:buFont typeface="Verdana"/>
              <a:buNone/>
            </a:pPr>
            <a:r>
              <a:rPr lang="en-US" sz="1200" dirty="0">
                <a:solidFill>
                  <a:srgbClr val="4472C4"/>
                </a:solidFill>
                <a:latin typeface="Verdana"/>
                <a:ea typeface="Verdana"/>
                <a:cs typeface="Verdana"/>
                <a:sym typeface="Verdana"/>
              </a:rPr>
              <a:t> </a:t>
            </a: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Students should have already read this story in their first language (L1) as part of their homework, so it will be familiar even if they do not know all the vocabulary yet. However, if they have not yet read it in their L1, be sure they do so now before reading it in English. The hyperlinks of the Bible verses connect to https://</a:t>
            </a:r>
            <a:r>
              <a:rPr lang="en-US" sz="1200" dirty="0" err="1">
                <a:latin typeface="Verdana"/>
                <a:ea typeface="Verdana"/>
                <a:cs typeface="Verdana"/>
                <a:sym typeface="Verdana"/>
              </a:rPr>
              <a:t>live.bible.is</a:t>
            </a:r>
            <a:r>
              <a:rPr lang="en-US" sz="1200" dirty="0">
                <a:latin typeface="Verdana"/>
                <a:ea typeface="Verdana"/>
                <a:cs typeface="Verdana"/>
                <a:sym typeface="Verdana"/>
              </a:rPr>
              <a:t>/ so students can read and hear the scripture in their own languages. You may also watch videos of the passage at the website.</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A. Read the story out loud to the class.</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B. If students ask about words, give simple definitions.</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C. </a:t>
            </a:r>
            <a:r>
              <a:rPr lang="en-US" sz="1200" dirty="0">
                <a:solidFill>
                  <a:schemeClr val="dk1"/>
                </a:solidFill>
                <a:latin typeface="Verdana"/>
                <a:ea typeface="Verdana"/>
                <a:cs typeface="Verdana"/>
                <a:sym typeface="Verdana"/>
              </a:rPr>
              <a:t>Encourage students</a:t>
            </a:r>
            <a:r>
              <a:rPr lang="en-US" sz="1200" dirty="0">
                <a:latin typeface="Verdana"/>
                <a:ea typeface="Verdana"/>
                <a:cs typeface="Verdana"/>
                <a:sym typeface="Verdana"/>
              </a:rPr>
              <a:t> to read aloud verses from the story and act out the scene.</a:t>
            </a:r>
            <a:endParaRPr dirty="0"/>
          </a:p>
          <a:p>
            <a:pPr marL="0" lvl="0" indent="0" algn="l" rtl="0">
              <a:spcBef>
                <a:spcPts val="0"/>
              </a:spcBef>
              <a:spcAft>
                <a:spcPts val="0"/>
              </a:spcAft>
              <a:buClr>
                <a:schemeClr val="dk1"/>
              </a:buClr>
              <a:buSzPts val="1200"/>
              <a:buFont typeface="Verdana"/>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D. Ask if there are any questions or comments about the story.</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E. Ask the story questions and discuss as a group.</a:t>
            </a:r>
            <a:endParaRPr dirty="0"/>
          </a:p>
          <a:p>
            <a:pPr marL="0" lvl="0" indent="0" algn="l" rtl="0">
              <a:spcBef>
                <a:spcPts val="0"/>
              </a:spcBef>
              <a:spcAft>
                <a:spcPts val="0"/>
              </a:spcAft>
              <a:buClr>
                <a:schemeClr val="dk1"/>
              </a:buClr>
              <a:buSzPts val="1200"/>
              <a:buFont typeface="Verdana"/>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F. Optional - You may hide the words and ask students to tell the story again in their own words, using the pictures to help them.</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endParaRPr sz="1200" dirty="0">
              <a:latin typeface="Verdana"/>
              <a:ea typeface="Verdana"/>
              <a:cs typeface="Verdana"/>
              <a:sym typeface="Verdana"/>
            </a:endParaRPr>
          </a:p>
        </p:txBody>
      </p:sp>
      <p:sp>
        <p:nvSpPr>
          <p:cNvPr id="231" name="Google Shape;231;p1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232" name="Google Shape;23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22</a:t>
            </a:fld>
            <a:endParaRPr sz="1400" b="0" i="0" u="none" strike="noStrike" cap="none">
              <a:solidFill>
                <a:srgbClr val="000000"/>
              </a:solidFill>
              <a:latin typeface="Verdana"/>
              <a:ea typeface="Verdana"/>
              <a:cs typeface="Verdana"/>
              <a:sym typeface="Verdana"/>
            </a:endParaRPr>
          </a:p>
        </p:txBody>
      </p:sp>
    </p:spTree>
    <p:extLst>
      <p:ext uri="{BB962C8B-B14F-4D97-AF65-F5344CB8AC3E}">
        <p14:creationId xmlns:p14="http://schemas.microsoft.com/office/powerpoint/2010/main" val="3967581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dirty="0">
                <a:solidFill>
                  <a:srgbClr val="4472C4"/>
                </a:solidFill>
                <a:latin typeface="Verdana"/>
                <a:ea typeface="Verdana"/>
                <a:cs typeface="Verdana"/>
                <a:sym typeface="Verdana"/>
              </a:rPr>
              <a:t>5H. Bible Reading</a:t>
            </a:r>
            <a:endParaRPr sz="1200" dirty="0"/>
          </a:p>
          <a:p>
            <a:pPr marL="0" lvl="0" indent="0" algn="l" rtl="0">
              <a:spcBef>
                <a:spcPts val="0"/>
              </a:spcBef>
              <a:spcAft>
                <a:spcPts val="0"/>
              </a:spcAft>
              <a:buClr>
                <a:srgbClr val="4472C4"/>
              </a:buClr>
              <a:buSzPts val="1200"/>
              <a:buFont typeface="Verdana"/>
              <a:buNone/>
            </a:pPr>
            <a:r>
              <a:rPr lang="en-US" sz="1200" dirty="0">
                <a:solidFill>
                  <a:srgbClr val="4472C4"/>
                </a:solidFill>
                <a:latin typeface="Verdana"/>
                <a:ea typeface="Verdana"/>
                <a:cs typeface="Verdana"/>
                <a:sym typeface="Verdana"/>
              </a:rPr>
              <a:t> </a:t>
            </a: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Students should have already read this story in their first language (L1) as part of their homework, so it will be familiar even if they do not know all the vocabulary yet. However, if they have not yet read it in their L1, be sure they do so now before reading it in English. The hyperlinks of the Bible verses connect to https://</a:t>
            </a:r>
            <a:r>
              <a:rPr lang="en-US" sz="1200" dirty="0" err="1">
                <a:latin typeface="Verdana"/>
                <a:ea typeface="Verdana"/>
                <a:cs typeface="Verdana"/>
                <a:sym typeface="Verdana"/>
              </a:rPr>
              <a:t>live.bible.is</a:t>
            </a:r>
            <a:r>
              <a:rPr lang="en-US" sz="1200" dirty="0">
                <a:latin typeface="Verdana"/>
                <a:ea typeface="Verdana"/>
                <a:cs typeface="Verdana"/>
                <a:sym typeface="Verdana"/>
              </a:rPr>
              <a:t>/ so students can read and hear the scripture in their own languages. You may also watch videos of the passage at the website.</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A. Read the story out loud to the class.</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B. If students ask about words, give simple definitions.</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C. </a:t>
            </a:r>
            <a:r>
              <a:rPr lang="en-US" sz="1200" dirty="0">
                <a:solidFill>
                  <a:schemeClr val="dk1"/>
                </a:solidFill>
                <a:latin typeface="Verdana"/>
                <a:ea typeface="Verdana"/>
                <a:cs typeface="Verdana"/>
                <a:sym typeface="Verdana"/>
              </a:rPr>
              <a:t>Encourage students</a:t>
            </a:r>
            <a:r>
              <a:rPr lang="en-US" sz="1200" dirty="0">
                <a:latin typeface="Verdana"/>
                <a:ea typeface="Verdana"/>
                <a:cs typeface="Verdana"/>
                <a:sym typeface="Verdana"/>
              </a:rPr>
              <a:t> to read aloud verses from the story and act out the scene.</a:t>
            </a:r>
            <a:endParaRPr dirty="0"/>
          </a:p>
          <a:p>
            <a:pPr marL="0" lvl="0" indent="0" algn="l" rtl="0">
              <a:spcBef>
                <a:spcPts val="0"/>
              </a:spcBef>
              <a:spcAft>
                <a:spcPts val="0"/>
              </a:spcAft>
              <a:buClr>
                <a:schemeClr val="dk1"/>
              </a:buClr>
              <a:buSzPts val="1200"/>
              <a:buFont typeface="Verdana"/>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D. Ask if there are any questions or comments about the story.</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E. Ask the story questions and discuss as a group.</a:t>
            </a:r>
            <a:endParaRPr dirty="0"/>
          </a:p>
          <a:p>
            <a:pPr marL="0" lvl="0" indent="0" algn="l" rtl="0">
              <a:spcBef>
                <a:spcPts val="0"/>
              </a:spcBef>
              <a:spcAft>
                <a:spcPts val="0"/>
              </a:spcAft>
              <a:buClr>
                <a:schemeClr val="dk1"/>
              </a:buClr>
              <a:buSzPts val="1200"/>
              <a:buFont typeface="Verdana"/>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F. Optional - You may hide the words and ask students to tell the story again in their own words, using the pictures to help them.</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Verdana"/>
              <a:buNone/>
            </a:pPr>
            <a:endParaRPr sz="1200" dirty="0">
              <a:latin typeface="Verdana"/>
              <a:ea typeface="Verdana"/>
              <a:cs typeface="Verdana"/>
              <a:sym typeface="Verdana"/>
            </a:endParaRPr>
          </a:p>
        </p:txBody>
      </p:sp>
      <p:sp>
        <p:nvSpPr>
          <p:cNvPr id="231" name="Google Shape;231;p1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232" name="Google Shape;23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23</a:t>
            </a:fld>
            <a:endParaRPr sz="1400" b="0" i="0" u="none" strike="noStrike" cap="none">
              <a:solidFill>
                <a:srgbClr val="000000"/>
              </a:solidFill>
              <a:latin typeface="Verdana"/>
              <a:ea typeface="Verdana"/>
              <a:cs typeface="Verdana"/>
              <a:sym typeface="Verdana"/>
            </a:endParaRPr>
          </a:p>
        </p:txBody>
      </p:sp>
    </p:spTree>
    <p:extLst>
      <p:ext uri="{BB962C8B-B14F-4D97-AF65-F5344CB8AC3E}">
        <p14:creationId xmlns:p14="http://schemas.microsoft.com/office/powerpoint/2010/main" val="3786241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dirty="0">
                <a:solidFill>
                  <a:srgbClr val="4472C4"/>
                </a:solidFill>
                <a:latin typeface="Verdana"/>
                <a:ea typeface="Verdana"/>
                <a:cs typeface="Verdana"/>
                <a:sym typeface="Verdana"/>
              </a:rPr>
              <a:t>5I. Bible Reading Questions</a:t>
            </a:r>
            <a:endParaRPr sz="1200" dirty="0"/>
          </a:p>
          <a:p>
            <a:pPr marL="0" lvl="0" indent="0" algn="l" rtl="0">
              <a:spcBef>
                <a:spcPts val="0"/>
              </a:spcBef>
              <a:spcAft>
                <a:spcPts val="0"/>
              </a:spcAft>
              <a:buClr>
                <a:schemeClr val="dk1"/>
              </a:buClr>
              <a:buSzPts val="1200"/>
              <a:buFont typeface="Verdana"/>
              <a:buNone/>
            </a:pPr>
            <a:endParaRPr sz="1200" b="1"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Ask the questions and discuss as a group. </a:t>
            </a:r>
            <a:endParaRPr dirty="0"/>
          </a:p>
          <a:p>
            <a:pPr marL="0" lvl="0" indent="0" algn="l" rtl="0">
              <a:spcBef>
                <a:spcPts val="0"/>
              </a:spcBef>
              <a:spcAft>
                <a:spcPts val="0"/>
              </a:spcAft>
              <a:buClr>
                <a:schemeClr val="dk1"/>
              </a:buClr>
              <a:buSzPts val="1200"/>
              <a:buFont typeface="Verdana"/>
              <a:buNone/>
            </a:pPr>
            <a:endParaRPr dirty="0"/>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Answers:</a:t>
            </a:r>
            <a:endParaRPr sz="1200" dirty="0"/>
          </a:p>
          <a:p>
            <a:pPr marL="228600" lvl="0" indent="-228600" algn="l" rtl="0">
              <a:spcBef>
                <a:spcPts val="0"/>
              </a:spcBef>
              <a:spcAft>
                <a:spcPts val="0"/>
              </a:spcAft>
              <a:buClr>
                <a:schemeClr val="dk1"/>
              </a:buClr>
              <a:buSzPts val="1200"/>
              <a:buFont typeface="Verdana"/>
              <a:buAutoNum type="arabicPeriod"/>
            </a:pPr>
            <a:r>
              <a:rPr lang="en-US" dirty="0"/>
              <a:t>Elizabeth/Zechariah’s wife was Elizabeth </a:t>
            </a:r>
            <a:endParaRPr dirty="0"/>
          </a:p>
          <a:p>
            <a:pPr marL="228600" lvl="0" indent="-228600" algn="l" rtl="0">
              <a:spcBef>
                <a:spcPts val="0"/>
              </a:spcBef>
              <a:spcAft>
                <a:spcPts val="0"/>
              </a:spcAft>
              <a:buClr>
                <a:schemeClr val="dk1"/>
              </a:buClr>
              <a:buSzPts val="1200"/>
              <a:buFont typeface="Verdana"/>
              <a:buAutoNum type="arabicPeriod"/>
            </a:pPr>
            <a:r>
              <a:rPr lang="en-US" dirty="0"/>
              <a:t>They were praying</a:t>
            </a:r>
            <a:endParaRPr dirty="0"/>
          </a:p>
          <a:p>
            <a:pPr marL="228600" lvl="0" indent="-228600" algn="l" rtl="0">
              <a:spcBef>
                <a:spcPts val="0"/>
              </a:spcBef>
              <a:spcAft>
                <a:spcPts val="0"/>
              </a:spcAft>
              <a:buClr>
                <a:schemeClr val="dk1"/>
              </a:buClr>
              <a:buSzPts val="1200"/>
              <a:buFont typeface="Verdana"/>
              <a:buAutoNum type="arabicPeriod"/>
            </a:pPr>
            <a:r>
              <a:rPr lang="en-US" dirty="0"/>
              <a:t>He felt upset and very afraid </a:t>
            </a:r>
            <a:endParaRPr dirty="0"/>
          </a:p>
          <a:p>
            <a:pPr marL="228600" lvl="0" indent="-241300" algn="l" rtl="0">
              <a:spcBef>
                <a:spcPts val="0"/>
              </a:spcBef>
              <a:spcAft>
                <a:spcPts val="0"/>
              </a:spcAft>
              <a:buSzPts val="1400"/>
              <a:buAutoNum type="arabicPeriod"/>
            </a:pPr>
            <a:r>
              <a:rPr lang="en-US" dirty="0"/>
              <a:t>Elijah/He will be powerful like Elijah </a:t>
            </a:r>
            <a:endParaRPr dirty="0"/>
          </a:p>
          <a:p>
            <a:pPr marL="0" lvl="0" indent="0" algn="l" rtl="0">
              <a:spcBef>
                <a:spcPts val="0"/>
              </a:spcBef>
              <a:spcAft>
                <a:spcPts val="0"/>
              </a:spcAft>
              <a:buClr>
                <a:schemeClr val="dk1"/>
              </a:buClr>
              <a:buSzPts val="1200"/>
              <a:buFont typeface="Verdana"/>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dirty="0">
                <a:latin typeface="Verdana"/>
                <a:ea typeface="Verdana"/>
                <a:cs typeface="Verdana"/>
                <a:sym typeface="Verdana"/>
              </a:rPr>
              <a:t>Answers will vary for</a:t>
            </a:r>
            <a:r>
              <a:rPr lang="en-US" dirty="0"/>
              <a:t> 5 and 6, but a possible answer for 5, is that the angel disciplined Zechariah by taking away his ability to speak, since Zechariah sinned with his mouth (by doubting the word from the Lord).</a:t>
            </a:r>
            <a:endParaRPr dirty="0"/>
          </a:p>
          <a:p>
            <a:pPr marL="0" lvl="0" indent="0" algn="l" rtl="0">
              <a:spcBef>
                <a:spcPts val="0"/>
              </a:spcBef>
              <a:spcAft>
                <a:spcPts val="0"/>
              </a:spcAft>
              <a:buClr>
                <a:schemeClr val="dk1"/>
              </a:buClr>
              <a:buSzPts val="1200"/>
              <a:buFont typeface="Verdana"/>
              <a:buNone/>
            </a:pPr>
            <a:endParaRPr sz="1200"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endParaRPr sz="1200" dirty="0">
              <a:latin typeface="Verdana"/>
              <a:ea typeface="Verdana"/>
              <a:cs typeface="Verdana"/>
              <a:sym typeface="Verdana"/>
            </a:endParaRPr>
          </a:p>
        </p:txBody>
      </p:sp>
      <p:sp>
        <p:nvSpPr>
          <p:cNvPr id="313" name="Google Shape;313;p1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314" name="Google Shape;31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24</a:t>
            </a:fld>
            <a:endParaRPr sz="1400" b="0" i="0" u="none" strike="noStrike" cap="none">
              <a:solidFill>
                <a:srgbClr val="000000"/>
              </a:solidFill>
              <a:latin typeface="Verdana"/>
              <a:ea typeface="Verdana"/>
              <a:cs typeface="Verdana"/>
              <a:sym typeface="Verdana"/>
            </a:endParaRPr>
          </a:p>
        </p:txBody>
      </p:sp>
    </p:spTree>
    <p:extLst>
      <p:ext uri="{BB962C8B-B14F-4D97-AF65-F5344CB8AC3E}">
        <p14:creationId xmlns:p14="http://schemas.microsoft.com/office/powerpoint/2010/main" val="481347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472C4"/>
              </a:buClr>
              <a:buSzPts val="1400"/>
              <a:buFont typeface="Verdana"/>
              <a:buNone/>
            </a:pPr>
            <a:r>
              <a:rPr lang="en-US" sz="1200" b="1">
                <a:solidFill>
                  <a:srgbClr val="4472C4"/>
                </a:solidFill>
                <a:latin typeface="Verdana"/>
                <a:ea typeface="Verdana"/>
                <a:cs typeface="Verdana"/>
                <a:sym typeface="Verdana"/>
              </a:rPr>
              <a:t>6A. Activities – </a:t>
            </a:r>
            <a:r>
              <a:rPr lang="en-US" sz="1200">
                <a:solidFill>
                  <a:srgbClr val="4472C4"/>
                </a:solidFill>
                <a:latin typeface="Verdana"/>
                <a:ea typeface="Verdana"/>
                <a:cs typeface="Verdana"/>
                <a:sym typeface="Verdana"/>
              </a:rPr>
              <a:t>Listening to pronunciation words with /a/ and /o/ sounds.</a:t>
            </a:r>
            <a:endParaRPr/>
          </a:p>
          <a:p>
            <a:pPr marL="0" lvl="0" indent="0" algn="l" rtl="0">
              <a:lnSpc>
                <a:spcPct val="100000"/>
              </a:lnSpc>
              <a:spcBef>
                <a:spcPts val="0"/>
              </a:spcBef>
              <a:spcAft>
                <a:spcPts val="0"/>
              </a:spcAft>
              <a:buClr>
                <a:schemeClr val="dk1"/>
              </a:buClr>
              <a:buSzPts val="1400"/>
              <a:buFont typeface="Verdana"/>
              <a:buNone/>
            </a:pPr>
            <a:endParaRPr sz="1200">
              <a:solidFill>
                <a:srgbClr val="4472C4"/>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sz="1000">
                <a:latin typeface="Verdana"/>
                <a:ea typeface="Verdana"/>
                <a:cs typeface="Verdana"/>
                <a:sym typeface="Verdana"/>
              </a:rPr>
              <a:t>Read the script below at least twice as students listen and answer the questions. The students should NOT look at the script.</a:t>
            </a:r>
            <a:endParaRPr/>
          </a:p>
          <a:p>
            <a:pPr marL="0" lvl="0" indent="0" algn="l" rtl="0">
              <a:lnSpc>
                <a:spcPct val="100000"/>
              </a:lnSpc>
              <a:spcBef>
                <a:spcPts val="0"/>
              </a:spcBef>
              <a:spcAft>
                <a:spcPts val="0"/>
              </a:spcAft>
              <a:buClr>
                <a:schemeClr val="dk1"/>
              </a:buClr>
              <a:buSzPts val="1400"/>
              <a:buFont typeface="Verdana"/>
              <a:buNone/>
            </a:pPr>
            <a:endParaRPr sz="1000">
              <a:latin typeface="Verdana"/>
              <a:ea typeface="Verdana"/>
              <a:cs typeface="Verdana"/>
              <a:sym typeface="Verdana"/>
            </a:endParaRPr>
          </a:p>
          <a:p>
            <a:pPr marL="0" lvl="0" indent="0" algn="l" rtl="0">
              <a:spcBef>
                <a:spcPts val="0"/>
              </a:spcBef>
              <a:spcAft>
                <a:spcPts val="0"/>
              </a:spcAft>
              <a:buClr>
                <a:schemeClr val="dk1"/>
              </a:buClr>
              <a:buSzPts val="1000"/>
              <a:buFont typeface="Verdana"/>
              <a:buNone/>
            </a:pPr>
            <a:r>
              <a:rPr lang="en-US" sz="1000"/>
              <a:t>“The other day when I was on Facebook I saw an interesting picture that my friend, Jessica posted.  It was of picture of baby shoes with a sign under it that said, “Coming Soon!”  I knew this could only mean one thing.  So I picked up my phone and called Jessica. “You’re pregnant?!” I asked with joy.  “Yes! Brandon and I are so excited!”  “When are you due?” I asked.  “In June!” she replied. “I’m so happy for you, Jessica, truly!” “Thank you Rebeca!  Oh, did you tell your mom yet, since she’s not on Facebook?”  She asked.  “I haven’t, I’ll go call her now.  Talk to you soon!” I said.  “Bye Rebecca, thanks for calling.”  After I hung up with Jessica I called my mom to tell her the good news.  “Hey mom! You’ll never guess who’s pregnant?!  “What? Someone’s pregnant?! Who?” she asked me.  When I told her it was Jessica she was just as happy as I was to hear it.” </a:t>
            </a:r>
            <a:endParaRPr sz="1000" b="0">
              <a:latin typeface="Verdana"/>
              <a:ea typeface="Verdana"/>
              <a:cs typeface="Verdana"/>
              <a:sym typeface="Verdana"/>
            </a:endParaRPr>
          </a:p>
          <a:p>
            <a:pPr marL="0" lvl="0" indent="0" algn="l" rtl="0">
              <a:spcBef>
                <a:spcPts val="0"/>
              </a:spcBef>
              <a:spcAft>
                <a:spcPts val="0"/>
              </a:spcAft>
              <a:buClr>
                <a:schemeClr val="dk1"/>
              </a:buClr>
              <a:buSzPts val="1000"/>
              <a:buFont typeface="Verdana"/>
              <a:buNone/>
            </a:pPr>
            <a:r>
              <a:rPr lang="en-US" sz="1000" b="1">
                <a:latin typeface="Verdana"/>
                <a:ea typeface="Verdana"/>
                <a:cs typeface="Verdana"/>
                <a:sym typeface="Verdana"/>
              </a:rPr>
              <a:t>Answers </a:t>
            </a:r>
            <a:r>
              <a:rPr lang="en-US" sz="1000">
                <a:latin typeface="Verdana"/>
                <a:ea typeface="Verdana"/>
                <a:cs typeface="Verdana"/>
                <a:sym typeface="Verdana"/>
              </a:rPr>
              <a:t>1. </a:t>
            </a:r>
            <a:r>
              <a:rPr lang="en-US" sz="1000" b="1"/>
              <a:t>Jessica</a:t>
            </a:r>
            <a:r>
              <a:rPr lang="en-US" sz="1000"/>
              <a:t> 2. </a:t>
            </a:r>
            <a:r>
              <a:rPr lang="en-US" sz="1000" b="1"/>
              <a:t>asked</a:t>
            </a:r>
            <a:r>
              <a:rPr lang="en-US" sz="1000"/>
              <a:t> 3. </a:t>
            </a:r>
            <a:r>
              <a:rPr lang="en-US" sz="1000" b="1"/>
              <a:t>Jessica</a:t>
            </a:r>
            <a:r>
              <a:rPr lang="en-US" sz="1000"/>
              <a:t>, </a:t>
            </a:r>
            <a:r>
              <a:rPr lang="en-US" sz="1000" b="1"/>
              <a:t>excited</a:t>
            </a:r>
            <a:r>
              <a:rPr lang="en-US" sz="1000"/>
              <a:t> 4. </a:t>
            </a:r>
            <a:r>
              <a:rPr lang="en-US" sz="1000" b="1"/>
              <a:t>haven’t </a:t>
            </a:r>
            <a:r>
              <a:rPr lang="en-US" sz="1000"/>
              <a:t>5. </a:t>
            </a:r>
            <a:r>
              <a:rPr lang="en-US" sz="1000" b="1"/>
              <a:t>After</a:t>
            </a:r>
            <a:r>
              <a:rPr lang="en-US" sz="1000"/>
              <a:t>,</a:t>
            </a:r>
            <a:r>
              <a:rPr lang="en-US" sz="1000" b="1"/>
              <a:t> tell </a:t>
            </a:r>
            <a:endParaRPr sz="1000">
              <a:latin typeface="Verdana"/>
              <a:ea typeface="Verdana"/>
              <a:cs typeface="Verdana"/>
              <a:sym typeface="Verdana"/>
            </a:endParaRPr>
          </a:p>
          <a:p>
            <a:pPr marL="0" lvl="0" indent="0" algn="l" rtl="0">
              <a:spcBef>
                <a:spcPts val="0"/>
              </a:spcBef>
              <a:spcAft>
                <a:spcPts val="0"/>
              </a:spcAft>
              <a:buClr>
                <a:schemeClr val="dk1"/>
              </a:buClr>
              <a:buSzPts val="1000"/>
              <a:buFont typeface="Verdana"/>
              <a:buNone/>
            </a:pPr>
            <a:endParaRPr sz="1000">
              <a:latin typeface="Verdana"/>
              <a:ea typeface="Verdana"/>
              <a:cs typeface="Verdana"/>
              <a:sym typeface="Verdana"/>
            </a:endParaRPr>
          </a:p>
          <a:p>
            <a:pPr marL="0" lvl="0" indent="0" algn="l" rtl="0">
              <a:spcBef>
                <a:spcPts val="0"/>
              </a:spcBef>
              <a:spcAft>
                <a:spcPts val="0"/>
              </a:spcAft>
              <a:buClr>
                <a:schemeClr val="dk1"/>
              </a:buClr>
              <a:buSzPts val="1000"/>
              <a:buFont typeface="Verdana"/>
              <a:buNone/>
            </a:pPr>
            <a:endParaRPr sz="10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322" name="Google Shape;32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9:notes"/>
          <p:cNvSpPr txBox="1">
            <a:spLocks noGrp="1"/>
          </p:cNvSpPr>
          <p:nvPr>
            <p:ph type="body" idx="1"/>
          </p:nvPr>
        </p:nvSpPr>
        <p:spPr>
          <a:xfrm>
            <a:off x="701040" y="4473891"/>
            <a:ext cx="5608200" cy="3660599"/>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400"/>
              <a:buFont typeface="Verdana"/>
              <a:buNone/>
            </a:pPr>
            <a:r>
              <a:rPr lang="en-US" b="1">
                <a:solidFill>
                  <a:schemeClr val="accent5"/>
                </a:solidFill>
                <a:latin typeface="Verdana"/>
                <a:ea typeface="Verdana"/>
                <a:cs typeface="Verdana"/>
                <a:sym typeface="Verdana"/>
              </a:rPr>
              <a:t>6B. Activities – Pair Work Partner A</a:t>
            </a:r>
            <a:endParaRPr/>
          </a:p>
          <a:p>
            <a:pPr marL="0" lvl="0" indent="0" algn="l" rtl="0">
              <a:lnSpc>
                <a:spcPct val="100000"/>
              </a:lnSpc>
              <a:spcBef>
                <a:spcPts val="0"/>
              </a:spcBef>
              <a:spcAft>
                <a:spcPts val="0"/>
              </a:spcAft>
              <a:buClr>
                <a:schemeClr val="dk1"/>
              </a:buClr>
              <a:buSzPts val="1400"/>
              <a:buFont typeface="Verdana"/>
              <a:buNone/>
            </a:pPr>
            <a:endParaRPr b="1">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b="1">
                <a:latin typeface="Verdana"/>
                <a:ea typeface="Verdana"/>
                <a:cs typeface="Verdana"/>
                <a:sym typeface="Verdana"/>
              </a:rPr>
              <a:t>Role-Play between</a:t>
            </a:r>
            <a:r>
              <a:rPr lang="en-US" b="1"/>
              <a:t> dentist and a mom</a:t>
            </a:r>
            <a:r>
              <a:rPr lang="en-US" b="1">
                <a:latin typeface="Verdana"/>
                <a:ea typeface="Verdana"/>
                <a:cs typeface="Verdana"/>
                <a:sym typeface="Verdana"/>
              </a:rPr>
              <a:t>.</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endParaRPr b="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a:latin typeface="Verdana"/>
                <a:ea typeface="Verdana"/>
                <a:cs typeface="Verdana"/>
                <a:sym typeface="Verdana"/>
              </a:rPr>
              <a:t>Partner A will play the part of a </a:t>
            </a:r>
            <a:r>
              <a:rPr lang="en-US"/>
              <a:t>dentist talking </a:t>
            </a:r>
            <a:r>
              <a:rPr lang="en-US">
                <a:latin typeface="Verdana"/>
                <a:ea typeface="Verdana"/>
                <a:cs typeface="Verdana"/>
                <a:sym typeface="Verdana"/>
              </a:rPr>
              <a:t>to a</a:t>
            </a:r>
            <a:r>
              <a:rPr lang="en-US"/>
              <a:t> mom</a:t>
            </a:r>
            <a:r>
              <a:rPr lang="en-US">
                <a:latin typeface="Verdana"/>
                <a:ea typeface="Verdana"/>
                <a:cs typeface="Verdana"/>
                <a:sym typeface="Verdana"/>
              </a:rPr>
              <a:t>. Partner A will ask questions from this slide and write Partner B’s answers.</a:t>
            </a:r>
            <a:endParaRPr/>
          </a:p>
          <a:p>
            <a:pPr marL="0" lvl="0" indent="0" algn="l" rtl="0">
              <a:lnSpc>
                <a:spcPct val="100000"/>
              </a:lnSpc>
              <a:spcBef>
                <a:spcPts val="0"/>
              </a:spcBef>
              <a:spcAft>
                <a:spcPts val="0"/>
              </a:spcAft>
              <a:buClr>
                <a:schemeClr val="dk1"/>
              </a:buClr>
              <a:buSzPts val="1400"/>
              <a:buFont typeface="Verdana"/>
              <a:buNone/>
            </a:pPr>
            <a:r>
              <a:rPr lang="en-US">
                <a:solidFill>
                  <a:schemeClr val="dk1"/>
                </a:solidFill>
                <a:latin typeface="Verdana"/>
                <a:ea typeface="Verdana"/>
                <a:cs typeface="Verdana"/>
                <a:sym typeface="Verdana"/>
              </a:rPr>
              <a:t>Check answers for correct grammar and punctuation. Answers will vary.</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endParaRPr b="0">
              <a:latin typeface="Verdana"/>
              <a:ea typeface="Verdana"/>
              <a:cs typeface="Verdana"/>
              <a:sym typeface="Verdana"/>
            </a:endParaRPr>
          </a:p>
        </p:txBody>
      </p:sp>
      <p:sp>
        <p:nvSpPr>
          <p:cNvPr id="332" name="Google Shape;332;p19:notes"/>
          <p:cNvSpPr txBox="1">
            <a:spLocks noGrp="1"/>
          </p:cNvSpPr>
          <p:nvPr>
            <p:ph type="ftr" idx="11"/>
          </p:nvPr>
        </p:nvSpPr>
        <p:spPr>
          <a:xfrm>
            <a:off x="0" y="8829967"/>
            <a:ext cx="3037800" cy="466200"/>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t>©2020-2024 Light of the World Learning</a:t>
            </a:r>
            <a:endParaRPr dirty="0"/>
          </a:p>
        </p:txBody>
      </p:sp>
      <p:sp>
        <p:nvSpPr>
          <p:cNvPr id="333" name="Google Shape;333;p19:notes"/>
          <p:cNvSpPr txBox="1">
            <a:spLocks noGrp="1"/>
          </p:cNvSpPr>
          <p:nvPr>
            <p:ph type="sldNum" idx="12"/>
          </p:nvPr>
        </p:nvSpPr>
        <p:spPr>
          <a:xfrm>
            <a:off x="3970938" y="8829967"/>
            <a:ext cx="3037800" cy="4662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chemeClr val="dk1"/>
              </a:buClr>
              <a:buSzPts val="1400"/>
              <a:buFont typeface="Verdana"/>
              <a:buNone/>
            </a:pPr>
            <a:fld id="{00000000-1234-1234-1234-123412341234}" type="slidenum">
              <a:rPr lang="en-US">
                <a:latin typeface="Verdana"/>
                <a:ea typeface="Verdana"/>
                <a:cs typeface="Verdana"/>
                <a:sym typeface="Verdana"/>
              </a:rPr>
              <a:t>26</a:t>
            </a:fld>
            <a:endParaRPr>
              <a:latin typeface="Verdana"/>
              <a:ea typeface="Verdana"/>
              <a:cs typeface="Verdana"/>
              <a:sym typeface="Verdan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20:notes"/>
          <p:cNvSpPr txBox="1">
            <a:spLocks noGrp="1"/>
          </p:cNvSpPr>
          <p:nvPr>
            <p:ph type="body" idx="1"/>
          </p:nvPr>
        </p:nvSpPr>
        <p:spPr>
          <a:xfrm>
            <a:off x="701040" y="4473891"/>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400"/>
              <a:buFont typeface="Verdana"/>
              <a:buNone/>
            </a:pPr>
            <a:r>
              <a:rPr lang="en-US" b="1">
                <a:solidFill>
                  <a:schemeClr val="accent5"/>
                </a:solidFill>
                <a:latin typeface="Verdana"/>
                <a:ea typeface="Verdana"/>
                <a:cs typeface="Verdana"/>
                <a:sym typeface="Verdana"/>
              </a:rPr>
              <a:t>6C. Activities – Pair Work Partner B</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endParaRPr b="1">
              <a:solidFill>
                <a:schemeClr val="accent5"/>
              </a:solidFill>
              <a:latin typeface="Verdana"/>
              <a:ea typeface="Verdana"/>
              <a:cs typeface="Verdana"/>
              <a:sym typeface="Verdana"/>
            </a:endParaRPr>
          </a:p>
          <a:p>
            <a:pPr marL="0" lvl="0" indent="0" algn="l" rtl="0">
              <a:spcBef>
                <a:spcPts val="0"/>
              </a:spcBef>
              <a:spcAft>
                <a:spcPts val="0"/>
              </a:spcAft>
              <a:buNone/>
            </a:pPr>
            <a:r>
              <a:rPr lang="en-US" b="1">
                <a:latin typeface="Verdana"/>
                <a:ea typeface="Verdana"/>
                <a:cs typeface="Verdana"/>
                <a:sym typeface="Verdana"/>
              </a:rPr>
              <a:t>Role-Play between a </a:t>
            </a:r>
            <a:r>
              <a:rPr lang="en-US" b="1"/>
              <a:t>dentist</a:t>
            </a:r>
            <a:r>
              <a:rPr lang="en-US" b="1">
                <a:latin typeface="Verdana"/>
                <a:ea typeface="Verdana"/>
                <a:cs typeface="Verdana"/>
                <a:sym typeface="Verdana"/>
              </a:rPr>
              <a:t> and a</a:t>
            </a:r>
            <a:r>
              <a:rPr lang="en-US" b="1"/>
              <a:t> dad/mom</a:t>
            </a:r>
            <a:r>
              <a:rPr lang="en-US" b="1">
                <a:latin typeface="Verdana"/>
                <a:ea typeface="Verdana"/>
                <a:cs typeface="Verdana"/>
                <a:sym typeface="Verdana"/>
              </a:rPr>
              <a:t>.</a:t>
            </a:r>
            <a:endParaRPr>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a:latin typeface="Verdana"/>
                <a:ea typeface="Verdana"/>
                <a:cs typeface="Verdana"/>
                <a:sym typeface="Verdana"/>
              </a:rPr>
              <a:t>Partner B will play the part of</a:t>
            </a:r>
            <a:r>
              <a:rPr lang="en-US"/>
              <a:t> a dad/mom</a:t>
            </a:r>
            <a:r>
              <a:rPr lang="en-US">
                <a:latin typeface="Verdana"/>
                <a:ea typeface="Verdana"/>
                <a:cs typeface="Verdana"/>
                <a:sym typeface="Verdana"/>
              </a:rPr>
              <a:t>. Partner B will ask questions from this slide and write Partner A’s answers.</a:t>
            </a:r>
            <a:endParaRPr/>
          </a:p>
          <a:p>
            <a:pPr marL="0" lvl="0" indent="0" algn="l" rtl="0">
              <a:lnSpc>
                <a:spcPct val="100000"/>
              </a:lnSpc>
              <a:spcBef>
                <a:spcPts val="0"/>
              </a:spcBef>
              <a:spcAft>
                <a:spcPts val="0"/>
              </a:spcAft>
              <a:buClr>
                <a:schemeClr val="dk1"/>
              </a:buClr>
              <a:buSzPts val="1400"/>
              <a:buFont typeface="Verdana"/>
              <a:buNone/>
            </a:pPr>
            <a:r>
              <a:rPr lang="en-US">
                <a:solidFill>
                  <a:schemeClr val="dk1"/>
                </a:solidFill>
                <a:latin typeface="Verdana"/>
                <a:ea typeface="Verdana"/>
                <a:cs typeface="Verdana"/>
                <a:sym typeface="Verdana"/>
              </a:rPr>
              <a:t>Check answers for correct grammar and punctuation. Answers will vary.</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endParaRPr/>
          </a:p>
          <a:p>
            <a:pPr marL="0" lvl="0" indent="0" algn="l" rtl="0">
              <a:lnSpc>
                <a:spcPct val="100000"/>
              </a:lnSpc>
              <a:spcBef>
                <a:spcPts val="0"/>
              </a:spcBef>
              <a:spcAft>
                <a:spcPts val="0"/>
              </a:spcAft>
              <a:buClr>
                <a:schemeClr val="dk1"/>
              </a:buClr>
              <a:buSzPts val="1400"/>
              <a:buFont typeface="Verdana"/>
              <a:buNone/>
            </a:pPr>
            <a:r>
              <a:rPr lang="en-US"/>
              <a:t>Give a simple explanation of the word cavity, if students ask: a small hole in your tooth normally from sugar or food staying on your teeth for too long</a:t>
            </a:r>
            <a:endParaRPr/>
          </a:p>
        </p:txBody>
      </p:sp>
      <p:sp>
        <p:nvSpPr>
          <p:cNvPr id="343" name="Google Shape;343;p20:notes"/>
          <p:cNvSpPr txBox="1">
            <a:spLocks noGrp="1"/>
          </p:cNvSpPr>
          <p:nvPr>
            <p:ph type="ftr" idx="11"/>
          </p:nvPr>
        </p:nvSpPr>
        <p:spPr>
          <a:xfrm>
            <a:off x="0" y="8829967"/>
            <a:ext cx="3037840" cy="466345"/>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t>©2020-2024 Light of the World Learning</a:t>
            </a:r>
            <a:endParaRPr dirty="0"/>
          </a:p>
        </p:txBody>
      </p:sp>
      <p:sp>
        <p:nvSpPr>
          <p:cNvPr id="344" name="Google Shape;344;p20: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chemeClr val="dk1"/>
              </a:buClr>
              <a:buSzPts val="1400"/>
              <a:buFont typeface="Verdana"/>
              <a:buNone/>
            </a:pPr>
            <a:fld id="{00000000-1234-1234-1234-123412341234}" type="slidenum">
              <a:rPr lang="en-US">
                <a:latin typeface="Verdana"/>
                <a:ea typeface="Verdana"/>
                <a:cs typeface="Verdana"/>
                <a:sym typeface="Verdana"/>
              </a:rPr>
              <a:t>27</a:t>
            </a:fld>
            <a:endParaRPr>
              <a:latin typeface="Verdana"/>
              <a:ea typeface="Verdana"/>
              <a:cs typeface="Verdana"/>
              <a:sym typeface="Verdan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22:notes"/>
          <p:cNvSpPr txBox="1">
            <a:spLocks noGrp="1"/>
          </p:cNvSpPr>
          <p:nvPr>
            <p:ph type="body" idx="1"/>
          </p:nvPr>
        </p:nvSpPr>
        <p:spPr>
          <a:xfrm>
            <a:off x="701040" y="4473892"/>
            <a:ext cx="5608320" cy="3660459"/>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accent5"/>
              </a:buClr>
              <a:buSzPts val="1400"/>
              <a:buFont typeface="Verdana"/>
              <a:buNone/>
            </a:pPr>
            <a:r>
              <a:rPr lang="en-US" b="1" dirty="0">
                <a:solidFill>
                  <a:schemeClr val="accent5"/>
                </a:solidFill>
                <a:latin typeface="Verdana"/>
                <a:ea typeface="Verdana"/>
                <a:cs typeface="Verdana"/>
                <a:sym typeface="Verdana"/>
              </a:rPr>
              <a:t>7. Game –</a:t>
            </a:r>
            <a:r>
              <a:rPr lang="en-US" b="1" dirty="0">
                <a:solidFill>
                  <a:schemeClr val="accent5"/>
                </a:solidFill>
              </a:rPr>
              <a:t>Guess who</a:t>
            </a:r>
            <a:endParaRPr b="1" dirty="0">
              <a:solidFill>
                <a:schemeClr val="accent5"/>
              </a:solidFill>
            </a:endParaRPr>
          </a:p>
          <a:p>
            <a:pPr marL="0" lvl="0" indent="0" algn="l" rtl="0">
              <a:lnSpc>
                <a:spcPct val="100000"/>
              </a:lnSpc>
              <a:spcBef>
                <a:spcPts val="0"/>
              </a:spcBef>
              <a:spcAft>
                <a:spcPts val="0"/>
              </a:spcAft>
              <a:buClr>
                <a:schemeClr val="accent5"/>
              </a:buClr>
              <a:buSzPts val="1400"/>
              <a:buFont typeface="Verdana"/>
              <a:buNone/>
            </a:pPr>
            <a:endParaRPr b="1" dirty="0">
              <a:solidFill>
                <a:schemeClr val="accent5"/>
              </a:solidFill>
            </a:endParaRPr>
          </a:p>
          <a:p>
            <a:pPr marL="457200" lvl="0" indent="-317500" algn="l" rtl="0">
              <a:lnSpc>
                <a:spcPct val="100000"/>
              </a:lnSpc>
              <a:spcBef>
                <a:spcPts val="0"/>
              </a:spcBef>
              <a:spcAft>
                <a:spcPts val="0"/>
              </a:spcAft>
              <a:buSzPts val="1400"/>
              <a:buAutoNum type="arabicPeriod"/>
            </a:pPr>
            <a:r>
              <a:rPr lang="en-US" dirty="0"/>
              <a:t>Give each student the name of a Bible character we have learned about in the previous lesson or this lesson (the ones mentioned in this lesson’s Bible portion: Zechariah, Elizabeth, the angel Gabriel, the people/crowd, and John).  Students will become that character for the time of guessing that follows.</a:t>
            </a:r>
            <a:endParaRPr dirty="0"/>
          </a:p>
          <a:p>
            <a:pPr marL="457200" lvl="0" indent="-317500" algn="l" rtl="0">
              <a:lnSpc>
                <a:spcPct val="100000"/>
              </a:lnSpc>
              <a:spcBef>
                <a:spcPts val="0"/>
              </a:spcBef>
              <a:spcAft>
                <a:spcPts val="0"/>
              </a:spcAft>
              <a:buSzPts val="1400"/>
              <a:buAutoNum type="arabicPeriod"/>
            </a:pPr>
            <a:r>
              <a:rPr lang="en-US" dirty="0"/>
              <a:t>The student will then say one sentence that the Bible character they have become could have said.  Or the student will say one statement about the Bible character (creativity/creative license will be needed). For example, if someone chose to be the angel, they could say, “Your wife will have a son”, or “I came from heaven.” </a:t>
            </a:r>
            <a:endParaRPr dirty="0"/>
          </a:p>
          <a:p>
            <a:pPr marL="457200" lvl="0" indent="-317500" algn="l" rtl="0">
              <a:lnSpc>
                <a:spcPct val="100000"/>
              </a:lnSpc>
              <a:spcBef>
                <a:spcPts val="0"/>
              </a:spcBef>
              <a:spcAft>
                <a:spcPts val="0"/>
              </a:spcAft>
              <a:buSzPts val="1400"/>
              <a:buAutoNum type="arabicPeriod"/>
            </a:pPr>
            <a:r>
              <a:rPr lang="en-US" dirty="0"/>
              <a:t>The rest of the class/the teacher will try and guess which Bible character their classmate/student is being for the game. </a:t>
            </a:r>
            <a:endParaRPr dirty="0"/>
          </a:p>
          <a:p>
            <a:pPr marL="457200" lvl="0" indent="-317500" algn="l" rtl="0">
              <a:lnSpc>
                <a:spcPct val="100000"/>
              </a:lnSpc>
              <a:spcBef>
                <a:spcPts val="0"/>
              </a:spcBef>
              <a:spcAft>
                <a:spcPts val="0"/>
              </a:spcAft>
              <a:buSzPts val="1400"/>
              <a:buAutoNum type="arabicPeriod"/>
            </a:pPr>
            <a:r>
              <a:rPr lang="en-US" dirty="0"/>
              <a:t>If the rest of the class/the teacher cannot guess who the their classmate/student is after 3 guesses, then the person who is “it” can say additional things that the character they are being may have said or give additional statements about who they are.</a:t>
            </a:r>
            <a:endParaRPr dirty="0"/>
          </a:p>
          <a:p>
            <a:pPr marL="457200" lvl="0" indent="-317500" algn="l" rtl="0">
              <a:lnSpc>
                <a:spcPct val="100000"/>
              </a:lnSpc>
              <a:spcBef>
                <a:spcPts val="0"/>
              </a:spcBef>
              <a:spcAft>
                <a:spcPts val="0"/>
              </a:spcAft>
              <a:buSzPts val="1400"/>
              <a:buAutoNum type="arabicPeriod"/>
            </a:pPr>
            <a:r>
              <a:rPr lang="en-US" dirty="0"/>
              <a:t>The person who guesses the correct character can go next, or you can go in a circle/certain order </a:t>
            </a:r>
            <a:endParaRPr dirty="0"/>
          </a:p>
          <a:p>
            <a:pPr marL="0" lvl="0" indent="0" algn="l" rtl="0">
              <a:lnSpc>
                <a:spcPct val="100000"/>
              </a:lnSpc>
              <a:spcBef>
                <a:spcPts val="0"/>
              </a:spcBef>
              <a:spcAft>
                <a:spcPts val="0"/>
              </a:spcAft>
              <a:buClr>
                <a:schemeClr val="dk1"/>
              </a:buClr>
              <a:buSzPts val="1400"/>
              <a:buFont typeface="Verdana"/>
              <a:buNone/>
            </a:pPr>
            <a:endParaRPr dirty="0">
              <a:solidFill>
                <a:schemeClr val="dk1"/>
              </a:solidFill>
              <a:latin typeface="Verdana"/>
              <a:ea typeface="Verdana"/>
              <a:cs typeface="Verdana"/>
              <a:sym typeface="Verdana"/>
            </a:endParaRPr>
          </a:p>
        </p:txBody>
      </p:sp>
      <p:sp>
        <p:nvSpPr>
          <p:cNvPr id="355" name="Google Shape;355;p22:notes"/>
          <p:cNvSpPr txBox="1">
            <a:spLocks noGrp="1"/>
          </p:cNvSpPr>
          <p:nvPr>
            <p:ph type="ftr" idx="11"/>
          </p:nvPr>
        </p:nvSpPr>
        <p:spPr>
          <a:xfrm>
            <a:off x="0" y="8829967"/>
            <a:ext cx="3037840" cy="466433"/>
          </a:xfrm>
          <a:prstGeom prst="rect">
            <a:avLst/>
          </a:prstGeom>
          <a:noFill/>
          <a:ln>
            <a:noFill/>
          </a:ln>
        </p:spPr>
        <p:txBody>
          <a:bodyPr spcFirstLastPara="1" wrap="square" lIns="93150" tIns="46550" rIns="93150" bIns="4655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t>©2020-2024 Light of the World Learning</a:t>
            </a:r>
            <a:endParaRPr dirty="0"/>
          </a:p>
        </p:txBody>
      </p:sp>
      <p:sp>
        <p:nvSpPr>
          <p:cNvPr id="356" name="Google Shape;356;p22: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chemeClr val="dk1"/>
              </a:buClr>
              <a:buSzPts val="1400"/>
              <a:buFont typeface="Verdana"/>
              <a:buNone/>
            </a:pPr>
            <a:fld id="{00000000-1234-1234-1234-123412341234}" type="slidenum">
              <a:rPr lang="en-US">
                <a:latin typeface="Verdana"/>
                <a:ea typeface="Verdana"/>
                <a:cs typeface="Verdana"/>
                <a:sym typeface="Verdana"/>
              </a:rPr>
              <a:t>28</a:t>
            </a:fld>
            <a:endParaRPr>
              <a:latin typeface="Verdana"/>
              <a:ea typeface="Verdana"/>
              <a:cs typeface="Verdana"/>
              <a:sym typeface="Verdan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2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Calibri"/>
              <a:buNone/>
            </a:pPr>
            <a:r>
              <a:rPr lang="en-US" sz="1200" b="1">
                <a:solidFill>
                  <a:srgbClr val="4472C4"/>
                </a:solidFill>
                <a:latin typeface="Verdana"/>
                <a:ea typeface="Verdana"/>
                <a:cs typeface="Verdana"/>
                <a:sym typeface="Verdana"/>
              </a:rPr>
              <a:t>Homework 1A. - Write sentences using the pictured vocabulary words.</a:t>
            </a:r>
            <a:endParaRPr sz="1200"/>
          </a:p>
          <a:p>
            <a:pPr marL="0" lvl="0" indent="0" algn="l" rtl="0">
              <a:spcBef>
                <a:spcPts val="0"/>
              </a:spcBef>
              <a:spcAft>
                <a:spcPts val="0"/>
              </a:spcAft>
              <a:buClr>
                <a:schemeClr val="dk1"/>
              </a:buClr>
              <a:buSzPts val="1200"/>
              <a:buFont typeface="Calibri"/>
              <a:buNone/>
            </a:pPr>
            <a:endParaRPr sz="1200" b="1">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r>
              <a:rPr lang="en-US" sz="1200" b="1">
                <a:latin typeface="Verdana"/>
                <a:ea typeface="Verdana"/>
                <a:cs typeface="Verdana"/>
                <a:sym typeface="Verdana"/>
              </a:rPr>
              <a:t>Model. </a:t>
            </a:r>
            <a:r>
              <a:rPr lang="en-US" sz="1200">
                <a:latin typeface="Verdana"/>
                <a:ea typeface="Verdana"/>
                <a:cs typeface="Verdana"/>
                <a:sym typeface="Verdana"/>
              </a:rPr>
              <a:t>Go over each of the</a:t>
            </a:r>
            <a:r>
              <a:rPr lang="en-US" sz="1200" b="1">
                <a:latin typeface="Verdana"/>
                <a:ea typeface="Verdana"/>
                <a:cs typeface="Verdana"/>
                <a:sym typeface="Verdana"/>
              </a:rPr>
              <a:t> </a:t>
            </a:r>
            <a:r>
              <a:rPr lang="en-US" sz="1200">
                <a:latin typeface="Verdana"/>
                <a:ea typeface="Verdana"/>
                <a:cs typeface="Verdana"/>
                <a:sym typeface="Verdana"/>
              </a:rPr>
              <a:t>homework assignments to be sure the student understands what to do.</a:t>
            </a:r>
            <a:endParaRPr sz="1200"/>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Repeat. </a:t>
            </a:r>
            <a:r>
              <a:rPr lang="en-US" sz="1200">
                <a:latin typeface="Verdana"/>
                <a:ea typeface="Verdana"/>
                <a:cs typeface="Verdana"/>
                <a:sym typeface="Verdana"/>
              </a:rPr>
              <a:t>Encourage students to practice speaking and reading the completed homework assignments with a friend. They may use a bilingual dictionary.</a:t>
            </a:r>
            <a:endParaRPr sz="1200"/>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Solo. </a:t>
            </a:r>
            <a:r>
              <a:rPr lang="en-US" sz="1200">
                <a:latin typeface="Verdana"/>
                <a:ea typeface="Verdana"/>
                <a:cs typeface="Verdana"/>
                <a:sym typeface="Verdana"/>
              </a:rPr>
              <a:t>Students will share their homework when they are finished. After they have shared their homework, be sure to check it for correctness, including spelling. Explain mistakes, while providing praise and encouragement.</a:t>
            </a:r>
            <a:endParaRPr sz="1200" b="1">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Number one is an example.</a:t>
            </a:r>
            <a:endParaRPr sz="1200"/>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Answers </a:t>
            </a:r>
            <a:r>
              <a:rPr lang="en-US" sz="1200">
                <a:latin typeface="Verdana"/>
                <a:ea typeface="Verdana"/>
                <a:cs typeface="Verdana"/>
                <a:sym typeface="Verdana"/>
              </a:rPr>
              <a:t>may vary, but will start with a capital letter, have a punctuation mark at the end, use the simple past tense, and use the following words:</a:t>
            </a:r>
            <a:endParaRPr sz="1200"/>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400"/>
              <a:buFont typeface="Verdana"/>
              <a:buNone/>
            </a:pPr>
            <a:r>
              <a:rPr lang="en-US" sz="1200">
                <a:latin typeface="Verdana"/>
                <a:ea typeface="Verdana"/>
                <a:cs typeface="Verdana"/>
                <a:sym typeface="Verdana"/>
              </a:rPr>
              <a:t>2. convince </a:t>
            </a:r>
            <a:endParaRPr sz="1200"/>
          </a:p>
          <a:p>
            <a:pPr marL="0" lvl="0" indent="0" algn="l" rtl="0">
              <a:spcBef>
                <a:spcPts val="0"/>
              </a:spcBef>
              <a:spcAft>
                <a:spcPts val="0"/>
              </a:spcAft>
              <a:buClr>
                <a:schemeClr val="dk1"/>
              </a:buClr>
              <a:buSzPts val="1400"/>
              <a:buFont typeface="Verdana"/>
              <a:buNone/>
            </a:pPr>
            <a:r>
              <a:rPr lang="en-US" sz="1200">
                <a:latin typeface="Verdana"/>
                <a:ea typeface="Verdana"/>
                <a:cs typeface="Verdana"/>
                <a:sym typeface="Verdana"/>
              </a:rPr>
              <a:t>3. offer </a:t>
            </a:r>
            <a:endParaRPr sz="1200"/>
          </a:p>
          <a:p>
            <a:pPr marL="0" lvl="0" indent="0" algn="l" rtl="0">
              <a:spcBef>
                <a:spcPts val="0"/>
              </a:spcBef>
              <a:spcAft>
                <a:spcPts val="0"/>
              </a:spcAft>
              <a:buClr>
                <a:schemeClr val="dk1"/>
              </a:buClr>
              <a:buSzPts val="1400"/>
              <a:buFont typeface="Verdana"/>
              <a:buNone/>
            </a:pPr>
            <a:r>
              <a:rPr lang="en-US" sz="1200">
                <a:latin typeface="Verdana"/>
                <a:ea typeface="Verdana"/>
                <a:cs typeface="Verdana"/>
                <a:sym typeface="Verdana"/>
              </a:rPr>
              <a:t>4. rule </a:t>
            </a:r>
            <a:endParaRPr sz="1200"/>
          </a:p>
          <a:p>
            <a:pPr marL="0" lvl="0" indent="0" algn="l" rtl="0">
              <a:spcBef>
                <a:spcPts val="0"/>
              </a:spcBef>
              <a:spcAft>
                <a:spcPts val="0"/>
              </a:spcAft>
              <a:buClr>
                <a:schemeClr val="dk1"/>
              </a:buClr>
              <a:buSzPts val="1400"/>
              <a:buFont typeface="Verdana"/>
              <a:buNone/>
            </a:pPr>
            <a:r>
              <a:rPr lang="en-US" sz="1200">
                <a:latin typeface="Verdana"/>
                <a:ea typeface="Verdana"/>
                <a:cs typeface="Verdana"/>
                <a:sym typeface="Verdana"/>
              </a:rPr>
              <a:t>5. ahead </a:t>
            </a:r>
            <a:endParaRPr/>
          </a:p>
          <a:p>
            <a:pPr marL="0" lvl="0" indent="0" algn="l" rtl="0">
              <a:spcBef>
                <a:spcPts val="0"/>
              </a:spcBef>
              <a:spcAft>
                <a:spcPts val="0"/>
              </a:spcAft>
              <a:buClr>
                <a:schemeClr val="dk1"/>
              </a:buClr>
              <a:buSzPts val="1400"/>
              <a:buFont typeface="Verdana"/>
              <a:buNone/>
            </a:pPr>
            <a:r>
              <a:rPr lang="en-US" sz="1200">
                <a:latin typeface="Verdana"/>
                <a:ea typeface="Verdana"/>
                <a:cs typeface="Verdana"/>
                <a:sym typeface="Verdana"/>
              </a:rPr>
              <a:t>6. encourage </a:t>
            </a:r>
            <a:endParaRPr sz="1200"/>
          </a:p>
          <a:p>
            <a:pPr marL="0" lvl="0" indent="0" algn="l" rtl="0">
              <a:spcBef>
                <a:spcPts val="0"/>
              </a:spcBef>
              <a:spcAft>
                <a:spcPts val="0"/>
              </a:spcAft>
              <a:buClr>
                <a:schemeClr val="dk1"/>
              </a:buClr>
              <a:buSzPts val="1200"/>
              <a:buFont typeface="Verdana"/>
              <a:buNone/>
            </a:pPr>
            <a:endParaRPr sz="1200"/>
          </a:p>
          <a:p>
            <a:pPr marL="0" lvl="0" indent="0" algn="l" rtl="0">
              <a:spcBef>
                <a:spcPts val="0"/>
              </a:spcBef>
              <a:spcAft>
                <a:spcPts val="0"/>
              </a:spcAft>
              <a:buClr>
                <a:schemeClr val="dk1"/>
              </a:buClr>
              <a:buSzPts val="1200"/>
              <a:buFont typeface="Verdana"/>
              <a:buNone/>
            </a:pPr>
            <a:endParaRPr sz="1200"/>
          </a:p>
        </p:txBody>
      </p:sp>
      <p:sp>
        <p:nvSpPr>
          <p:cNvPr id="374" name="Google Shape;37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Arial"/>
              <a:buNone/>
            </a:pPr>
            <a:fld id="{00000000-1234-1234-1234-123412341234}" type="slidenum">
              <a:rPr lang="en-US" sz="1200">
                <a:solidFill>
                  <a:srgbClr val="000000"/>
                </a:solidFill>
              </a:rPr>
              <a:t>29</a:t>
            </a:fld>
            <a:endParaRPr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1A. Discuss Theme Picture</a:t>
            </a:r>
            <a:endParaRPr sz="1200" b="1">
              <a:solidFill>
                <a:srgbClr val="4472C4"/>
              </a:solidFill>
              <a:latin typeface="Verdana"/>
              <a:ea typeface="Verdana"/>
              <a:cs typeface="Verdana"/>
              <a:sym typeface="Verdana"/>
            </a:endParaRPr>
          </a:p>
          <a:p>
            <a:pPr marL="0" lvl="0" indent="0" algn="l" rtl="0">
              <a:spcBef>
                <a:spcPts val="0"/>
              </a:spcBef>
              <a:spcAft>
                <a:spcPts val="0"/>
              </a:spcAft>
              <a:buClr>
                <a:srgbClr val="4472C4"/>
              </a:buClr>
              <a:buSzPts val="1200"/>
              <a:buFont typeface="Verdana"/>
              <a:buNone/>
            </a:pPr>
            <a:endParaRPr b="1">
              <a:solidFill>
                <a:srgbClr val="4472C4"/>
              </a:solidFill>
            </a:endParaRPr>
          </a:p>
          <a:p>
            <a:pPr marL="0" lvl="0" indent="0" algn="l" rtl="0">
              <a:spcBef>
                <a:spcPts val="0"/>
              </a:spcBef>
              <a:spcAft>
                <a:spcPts val="0"/>
              </a:spcAft>
              <a:buClr>
                <a:schemeClr val="dk1"/>
              </a:buClr>
              <a:buSzPts val="1200"/>
              <a:buFont typeface="Verdana"/>
              <a:buNone/>
            </a:pPr>
            <a:r>
              <a:rPr lang="en-US"/>
              <a:t>Ask “What are they doing?” and “What do you think will happen next?” to elicit vocabulary students already know.</a:t>
            </a:r>
            <a:endParaRPr/>
          </a:p>
          <a:p>
            <a:pPr marL="0" lvl="0" indent="0" algn="l" rtl="0">
              <a:spcBef>
                <a:spcPts val="0"/>
              </a:spcBef>
              <a:spcAft>
                <a:spcPts val="0"/>
              </a:spcAft>
              <a:buClr>
                <a:schemeClr val="dk1"/>
              </a:buClr>
              <a:buSzPts val="1200"/>
              <a:buFont typeface="Verdana"/>
              <a:buNone/>
            </a:pPr>
            <a:r>
              <a:rPr lang="en-US"/>
              <a:t>Repeat and write their words or show the words on the next slide.</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a:t>Answers may include: </a:t>
            </a:r>
            <a:r>
              <a:rPr lang="en-US" b="1"/>
              <a:t>They are talking to each other.  The people are communicating with each other. They are chatting. </a:t>
            </a:r>
            <a:endParaRPr b="1"/>
          </a:p>
          <a:p>
            <a:pPr marL="0" lvl="0" indent="0" algn="l" rtl="0">
              <a:spcBef>
                <a:spcPts val="0"/>
              </a:spcBef>
              <a:spcAft>
                <a:spcPts val="0"/>
              </a:spcAft>
              <a:buClr>
                <a:schemeClr val="dk1"/>
              </a:buClr>
              <a:buSzPts val="1200"/>
              <a:buFont typeface="Verdana"/>
              <a:buNone/>
            </a:pPr>
            <a:endParaRPr b="1"/>
          </a:p>
          <a:p>
            <a:pPr marL="0" lvl="0" indent="0" algn="l" rtl="0">
              <a:spcBef>
                <a:spcPts val="0"/>
              </a:spcBef>
              <a:spcAft>
                <a:spcPts val="0"/>
              </a:spcAft>
              <a:buClr>
                <a:schemeClr val="dk1"/>
              </a:buClr>
              <a:buSzPts val="1200"/>
              <a:buFont typeface="Verdana"/>
              <a:buNone/>
            </a:pPr>
            <a:endParaRPr/>
          </a:p>
        </p:txBody>
      </p:sp>
      <p:sp>
        <p:nvSpPr>
          <p:cNvPr id="107" name="Google Shape;107;p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©2021-2022 Light of the World Learning</a:t>
            </a:r>
            <a:endParaRPr dirty="0"/>
          </a:p>
        </p:txBody>
      </p:sp>
      <p:sp>
        <p:nvSpPr>
          <p:cNvPr id="108" name="Google Shape;10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3</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615a2c45e7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2615a2c45e7_0_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Calibri"/>
              <a:buNone/>
            </a:pPr>
            <a:r>
              <a:rPr lang="en-US" sz="1200" b="1">
                <a:solidFill>
                  <a:srgbClr val="4472C4"/>
                </a:solidFill>
                <a:latin typeface="Verdana"/>
                <a:ea typeface="Verdana"/>
                <a:cs typeface="Verdana"/>
                <a:sym typeface="Verdana"/>
              </a:rPr>
              <a:t>Homework 1</a:t>
            </a:r>
            <a:r>
              <a:rPr lang="en-US" b="1">
                <a:solidFill>
                  <a:srgbClr val="4472C4"/>
                </a:solidFill>
              </a:rPr>
              <a:t>B</a:t>
            </a:r>
            <a:r>
              <a:rPr lang="en-US" sz="1200" b="1">
                <a:solidFill>
                  <a:srgbClr val="4472C4"/>
                </a:solidFill>
                <a:latin typeface="Verdana"/>
                <a:ea typeface="Verdana"/>
                <a:cs typeface="Verdana"/>
                <a:sym typeface="Verdana"/>
              </a:rPr>
              <a:t>. - Write sentences using the pictured vocabulary words.</a:t>
            </a:r>
            <a:endParaRPr sz="1200"/>
          </a:p>
          <a:p>
            <a:pPr marL="0" lvl="0" indent="0" algn="l" rtl="0">
              <a:spcBef>
                <a:spcPts val="0"/>
              </a:spcBef>
              <a:spcAft>
                <a:spcPts val="0"/>
              </a:spcAft>
              <a:buClr>
                <a:schemeClr val="dk1"/>
              </a:buClr>
              <a:buSzPts val="1200"/>
              <a:buFont typeface="Calibri"/>
              <a:buNone/>
            </a:pPr>
            <a:endParaRPr sz="1200" b="1">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r>
              <a:rPr lang="en-US" sz="1200" b="1">
                <a:latin typeface="Verdana"/>
                <a:ea typeface="Verdana"/>
                <a:cs typeface="Verdana"/>
                <a:sym typeface="Verdana"/>
              </a:rPr>
              <a:t>Model. </a:t>
            </a:r>
            <a:r>
              <a:rPr lang="en-US" sz="1200">
                <a:latin typeface="Verdana"/>
                <a:ea typeface="Verdana"/>
                <a:cs typeface="Verdana"/>
                <a:sym typeface="Verdana"/>
              </a:rPr>
              <a:t>Go over each of the</a:t>
            </a:r>
            <a:r>
              <a:rPr lang="en-US" sz="1200" b="1">
                <a:latin typeface="Verdana"/>
                <a:ea typeface="Verdana"/>
                <a:cs typeface="Verdana"/>
                <a:sym typeface="Verdana"/>
              </a:rPr>
              <a:t> </a:t>
            </a:r>
            <a:r>
              <a:rPr lang="en-US" sz="1200">
                <a:latin typeface="Verdana"/>
                <a:ea typeface="Verdana"/>
                <a:cs typeface="Verdana"/>
                <a:sym typeface="Verdana"/>
              </a:rPr>
              <a:t>homework assignments to be sure the student understands what to do.</a:t>
            </a:r>
            <a:endParaRPr sz="1200"/>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Repeat. </a:t>
            </a:r>
            <a:r>
              <a:rPr lang="en-US" sz="1200">
                <a:latin typeface="Verdana"/>
                <a:ea typeface="Verdana"/>
                <a:cs typeface="Verdana"/>
                <a:sym typeface="Verdana"/>
              </a:rPr>
              <a:t>Encourage students to practice speaking and reading the completed homework assignments with a friend. They may use a bilingual dictionary.</a:t>
            </a:r>
            <a:endParaRPr sz="1200"/>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Solo. </a:t>
            </a:r>
            <a:r>
              <a:rPr lang="en-US" sz="1200">
                <a:latin typeface="Verdana"/>
                <a:ea typeface="Verdana"/>
                <a:cs typeface="Verdana"/>
                <a:sym typeface="Verdana"/>
              </a:rPr>
              <a:t>Students will share their homework when they are finished. After they have shared their homework, be sure to check it for correctness, including spelling. Explain mistakes, while providing praise and encouragement.</a:t>
            </a:r>
            <a:endParaRPr sz="1200" b="1">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Number one is an example.</a:t>
            </a:r>
            <a:endParaRPr sz="1200"/>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Answers </a:t>
            </a:r>
            <a:r>
              <a:rPr lang="en-US" sz="1200">
                <a:latin typeface="Verdana"/>
                <a:ea typeface="Verdana"/>
                <a:cs typeface="Verdana"/>
                <a:sym typeface="Verdana"/>
              </a:rPr>
              <a:t>may vary, but will start with a capital letter, have a punctuation mark at the end, use the simple past tense, and use the following words:</a:t>
            </a:r>
            <a:endParaRPr sz="1200"/>
          </a:p>
          <a:p>
            <a:pPr marL="0" lvl="0" indent="0" algn="l" rtl="0">
              <a:spcBef>
                <a:spcPts val="0"/>
              </a:spcBef>
              <a:spcAft>
                <a:spcPts val="0"/>
              </a:spcAft>
              <a:buClr>
                <a:schemeClr val="dk1"/>
              </a:buClr>
              <a:buSzPts val="1200"/>
              <a:buFont typeface="Verdana"/>
              <a:buNone/>
            </a:pPr>
            <a:r>
              <a:rPr lang="en-US"/>
              <a:t>1. command </a:t>
            </a:r>
            <a:endParaRPr sz="1200">
              <a:latin typeface="Verdana"/>
              <a:ea typeface="Verdana"/>
              <a:cs typeface="Verdana"/>
              <a:sym typeface="Verdana"/>
            </a:endParaRPr>
          </a:p>
          <a:p>
            <a:pPr marL="0" lvl="0" indent="0" algn="l" rtl="0">
              <a:spcBef>
                <a:spcPts val="0"/>
              </a:spcBef>
              <a:spcAft>
                <a:spcPts val="0"/>
              </a:spcAft>
              <a:buClr>
                <a:schemeClr val="dk1"/>
              </a:buClr>
              <a:buSzPts val="1400"/>
              <a:buFont typeface="Verdana"/>
              <a:buNone/>
            </a:pPr>
            <a:r>
              <a:rPr lang="en-US" sz="1200">
                <a:latin typeface="Verdana"/>
                <a:ea typeface="Verdana"/>
                <a:cs typeface="Verdana"/>
                <a:sym typeface="Verdana"/>
              </a:rPr>
              <a:t>2. announce</a:t>
            </a:r>
            <a:endParaRPr sz="1200"/>
          </a:p>
          <a:p>
            <a:pPr marL="0" lvl="0" indent="0" algn="l" rtl="0">
              <a:spcBef>
                <a:spcPts val="0"/>
              </a:spcBef>
              <a:spcAft>
                <a:spcPts val="0"/>
              </a:spcAft>
              <a:buClr>
                <a:schemeClr val="dk1"/>
              </a:buClr>
              <a:buSzPts val="1400"/>
              <a:buFont typeface="Verdana"/>
              <a:buNone/>
            </a:pPr>
            <a:r>
              <a:rPr lang="en-US" sz="1200">
                <a:latin typeface="Verdana"/>
                <a:ea typeface="Verdana"/>
                <a:cs typeface="Verdana"/>
                <a:sym typeface="Verdana"/>
              </a:rPr>
              <a:t>3. complain </a:t>
            </a:r>
            <a:endParaRPr sz="1200"/>
          </a:p>
          <a:p>
            <a:pPr marL="0" lvl="0" indent="0" algn="l" rtl="0">
              <a:spcBef>
                <a:spcPts val="0"/>
              </a:spcBef>
              <a:spcAft>
                <a:spcPts val="0"/>
              </a:spcAft>
              <a:buClr>
                <a:schemeClr val="dk1"/>
              </a:buClr>
              <a:buSzPts val="1400"/>
              <a:buFont typeface="Verdana"/>
              <a:buNone/>
            </a:pPr>
            <a:r>
              <a:rPr lang="en-US" sz="1200">
                <a:latin typeface="Verdana"/>
                <a:ea typeface="Verdana"/>
                <a:cs typeface="Verdana"/>
                <a:sym typeface="Verdana"/>
              </a:rPr>
              <a:t>4.completely </a:t>
            </a:r>
            <a:endParaRPr sz="1200"/>
          </a:p>
          <a:p>
            <a:pPr marL="0" lvl="0" indent="0" algn="l" rtl="0">
              <a:spcBef>
                <a:spcPts val="0"/>
              </a:spcBef>
              <a:spcAft>
                <a:spcPts val="0"/>
              </a:spcAft>
              <a:buClr>
                <a:schemeClr val="dk1"/>
              </a:buClr>
              <a:buSzPts val="1400"/>
              <a:buFont typeface="Verdana"/>
              <a:buNone/>
            </a:pPr>
            <a:r>
              <a:rPr lang="en-US" sz="1200">
                <a:latin typeface="Verdana"/>
                <a:ea typeface="Verdana"/>
                <a:cs typeface="Verdana"/>
                <a:sym typeface="Verdana"/>
              </a:rPr>
              <a:t>5. confirm </a:t>
            </a:r>
            <a:endParaRPr/>
          </a:p>
          <a:p>
            <a:pPr marL="0" lvl="0" indent="0" algn="l" rtl="0">
              <a:spcBef>
                <a:spcPts val="0"/>
              </a:spcBef>
              <a:spcAft>
                <a:spcPts val="0"/>
              </a:spcAft>
              <a:buClr>
                <a:schemeClr val="dk1"/>
              </a:buClr>
              <a:buSzPts val="1400"/>
              <a:buFont typeface="Verdana"/>
              <a:buNone/>
            </a:pPr>
            <a:r>
              <a:rPr lang="en-US" sz="1200">
                <a:latin typeface="Verdana"/>
                <a:ea typeface="Verdana"/>
                <a:cs typeface="Verdana"/>
                <a:sym typeface="Verdana"/>
              </a:rPr>
              <a:t>6. blame </a:t>
            </a:r>
            <a:endParaRPr sz="1200"/>
          </a:p>
          <a:p>
            <a:pPr marL="0" lvl="0" indent="0" algn="l" rtl="0">
              <a:spcBef>
                <a:spcPts val="0"/>
              </a:spcBef>
              <a:spcAft>
                <a:spcPts val="0"/>
              </a:spcAft>
              <a:buClr>
                <a:schemeClr val="dk1"/>
              </a:buClr>
              <a:buSzPts val="1200"/>
              <a:buFont typeface="Verdana"/>
              <a:buNone/>
            </a:pPr>
            <a:endParaRPr sz="1200"/>
          </a:p>
          <a:p>
            <a:pPr marL="0" lvl="0" indent="0" algn="l" rtl="0">
              <a:spcBef>
                <a:spcPts val="0"/>
              </a:spcBef>
              <a:spcAft>
                <a:spcPts val="0"/>
              </a:spcAft>
              <a:buClr>
                <a:schemeClr val="dk1"/>
              </a:buClr>
              <a:buSzPts val="1200"/>
              <a:buFont typeface="Verdana"/>
              <a:buNone/>
            </a:pPr>
            <a:endParaRPr sz="1200"/>
          </a:p>
        </p:txBody>
      </p:sp>
      <p:sp>
        <p:nvSpPr>
          <p:cNvPr id="393" name="Google Shape;393;g2615a2c45e7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Arial"/>
              <a:buNone/>
            </a:pPr>
            <a:fld id="{00000000-1234-1234-1234-123412341234}" type="slidenum">
              <a:rPr lang="en-US" sz="1200">
                <a:solidFill>
                  <a:srgbClr val="000000"/>
                </a:solidFill>
              </a:rPr>
              <a:t>30</a:t>
            </a:fld>
            <a:endParaRPr sz="120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615a2c45e7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2615a2c45e7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Calibri"/>
              <a:buNone/>
            </a:pPr>
            <a:r>
              <a:rPr lang="en-US" sz="1200" b="1">
                <a:solidFill>
                  <a:srgbClr val="4472C4"/>
                </a:solidFill>
                <a:latin typeface="Verdana"/>
                <a:ea typeface="Verdana"/>
                <a:cs typeface="Verdana"/>
                <a:sym typeface="Verdana"/>
              </a:rPr>
              <a:t>Homework 1</a:t>
            </a:r>
            <a:r>
              <a:rPr lang="en-US" b="1">
                <a:solidFill>
                  <a:srgbClr val="4472C4"/>
                </a:solidFill>
              </a:rPr>
              <a:t>C</a:t>
            </a:r>
            <a:r>
              <a:rPr lang="en-US" sz="1200" b="1">
                <a:solidFill>
                  <a:srgbClr val="4472C4"/>
                </a:solidFill>
                <a:latin typeface="Verdana"/>
                <a:ea typeface="Verdana"/>
                <a:cs typeface="Verdana"/>
                <a:sym typeface="Verdana"/>
              </a:rPr>
              <a:t>. - Write about the vocabulary words.</a:t>
            </a:r>
            <a:endParaRPr sz="1200"/>
          </a:p>
          <a:p>
            <a:pPr marL="0" lvl="0" indent="0" algn="l" rtl="0">
              <a:spcBef>
                <a:spcPts val="0"/>
              </a:spcBef>
              <a:spcAft>
                <a:spcPts val="0"/>
              </a:spcAft>
              <a:buClr>
                <a:schemeClr val="dk1"/>
              </a:buClr>
              <a:buSzPts val="1200"/>
              <a:buFont typeface="Calibri"/>
              <a:buNone/>
            </a:pPr>
            <a:endParaRPr sz="120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Students will write answers to the questions. </a:t>
            </a:r>
            <a:endParaRPr/>
          </a:p>
          <a:p>
            <a:pPr marL="0" lvl="0" indent="0" algn="l" rtl="0">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lnSpc>
                <a:spcPct val="115000"/>
              </a:lnSpc>
              <a:spcBef>
                <a:spcPts val="0"/>
              </a:spcBef>
              <a:spcAft>
                <a:spcPts val="0"/>
              </a:spcAft>
              <a:buClr>
                <a:schemeClr val="dk1"/>
              </a:buClr>
              <a:buSzPts val="1200"/>
              <a:buFont typeface="Verdana"/>
              <a:buNone/>
            </a:pPr>
            <a:r>
              <a:rPr lang="en-US" sz="1200" b="1">
                <a:latin typeface="Verdana"/>
                <a:ea typeface="Verdana"/>
                <a:cs typeface="Verdana"/>
                <a:sym typeface="Verdana"/>
              </a:rPr>
              <a:t>Answers will vary.</a:t>
            </a:r>
            <a:endParaRPr/>
          </a:p>
          <a:p>
            <a:pPr marL="0" lvl="0" indent="0" algn="l" rtl="0">
              <a:spcBef>
                <a:spcPts val="0"/>
              </a:spcBef>
              <a:spcAft>
                <a:spcPts val="0"/>
              </a:spcAft>
              <a:buNone/>
            </a:pPr>
            <a:endParaRPr/>
          </a:p>
        </p:txBody>
      </p:sp>
      <p:sp>
        <p:nvSpPr>
          <p:cNvPr id="412" name="Google Shape;412;g2615a2c45e7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Calibri"/>
              <a:buNone/>
            </a:pPr>
            <a:r>
              <a:rPr lang="en-US" sz="1200" b="1">
                <a:solidFill>
                  <a:srgbClr val="4472C4"/>
                </a:solidFill>
                <a:latin typeface="Verdana"/>
                <a:ea typeface="Verdana"/>
                <a:cs typeface="Verdana"/>
                <a:sym typeface="Verdana"/>
              </a:rPr>
              <a:t>Homework 1</a:t>
            </a:r>
            <a:r>
              <a:rPr lang="en-US" b="1">
                <a:solidFill>
                  <a:srgbClr val="4472C4"/>
                </a:solidFill>
              </a:rPr>
              <a:t>D</a:t>
            </a:r>
            <a:r>
              <a:rPr lang="en-US" sz="1200" b="1">
                <a:solidFill>
                  <a:srgbClr val="4472C4"/>
                </a:solidFill>
                <a:latin typeface="Verdana"/>
                <a:ea typeface="Verdana"/>
                <a:cs typeface="Verdana"/>
                <a:sym typeface="Verdana"/>
              </a:rPr>
              <a:t>. - Write about the vocabulary words.</a:t>
            </a:r>
            <a:endParaRPr sz="1200"/>
          </a:p>
          <a:p>
            <a:pPr marL="0" lvl="0" indent="0" algn="l" rtl="0">
              <a:spcBef>
                <a:spcPts val="0"/>
              </a:spcBef>
              <a:spcAft>
                <a:spcPts val="0"/>
              </a:spcAft>
              <a:buClr>
                <a:schemeClr val="dk1"/>
              </a:buClr>
              <a:buSzPts val="1200"/>
              <a:buFont typeface="Calibri"/>
              <a:buNone/>
            </a:pPr>
            <a:endParaRPr sz="120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Students will write answers to the questions. </a:t>
            </a:r>
            <a:endParaRPr/>
          </a:p>
          <a:p>
            <a:pPr marL="0" lvl="0" indent="0" algn="l" rtl="0">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lnSpc>
                <a:spcPct val="115000"/>
              </a:lnSpc>
              <a:spcBef>
                <a:spcPts val="0"/>
              </a:spcBef>
              <a:spcAft>
                <a:spcPts val="0"/>
              </a:spcAft>
              <a:buClr>
                <a:schemeClr val="dk1"/>
              </a:buClr>
              <a:buSzPts val="1200"/>
              <a:buFont typeface="Verdana"/>
              <a:buNone/>
            </a:pPr>
            <a:r>
              <a:rPr lang="en-US" sz="1200" b="1">
                <a:latin typeface="Verdana"/>
                <a:ea typeface="Verdana"/>
                <a:cs typeface="Verdana"/>
                <a:sym typeface="Verdana"/>
              </a:rPr>
              <a:t>Answers will vary.</a:t>
            </a:r>
            <a:endParaRPr/>
          </a:p>
          <a:p>
            <a:pPr marL="0" lvl="0" indent="0" algn="l" rtl="0">
              <a:spcBef>
                <a:spcPts val="0"/>
              </a:spcBef>
              <a:spcAft>
                <a:spcPts val="0"/>
              </a:spcAft>
              <a:buNone/>
            </a:pPr>
            <a:endParaRPr/>
          </a:p>
        </p:txBody>
      </p:sp>
      <p:sp>
        <p:nvSpPr>
          <p:cNvPr id="427" name="Google Shape;42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2A. – Grammar and Vocabulary Review</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b="1">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Students will complete the sentences with the correct verb forms. Number 1 is an example.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Answers:</a:t>
            </a:r>
            <a:endParaRPr/>
          </a:p>
          <a:p>
            <a:pPr marL="0" lvl="0" indent="0" algn="l" rtl="0">
              <a:spcBef>
                <a:spcPts val="0"/>
              </a:spcBef>
              <a:spcAft>
                <a:spcPts val="0"/>
              </a:spcAft>
              <a:buClr>
                <a:schemeClr val="dk1"/>
              </a:buClr>
              <a:buSzPts val="1200"/>
              <a:buFont typeface="Verdana"/>
              <a:buNone/>
            </a:pPr>
            <a:endParaRPr sz="1200" b="1">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0">
                <a:latin typeface="Verdana"/>
                <a:ea typeface="Verdana"/>
                <a:cs typeface="Verdana"/>
                <a:sym typeface="Verdana"/>
              </a:rPr>
              <a:t>2. is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3. did</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4. do</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5. Have</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6. do</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7. did </a:t>
            </a:r>
            <a:endParaRPr/>
          </a:p>
          <a:p>
            <a:pPr marL="228600" lvl="0" indent="-15240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228600" lvl="0" indent="-15240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228600" lvl="0" indent="-15240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None/>
            </a:pPr>
            <a:endParaRPr/>
          </a:p>
        </p:txBody>
      </p:sp>
      <p:sp>
        <p:nvSpPr>
          <p:cNvPr id="442" name="Google Shape;44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2B. – Grammar and Vocabulary Review</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b="1">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Students will complete the sentences with the correct comparative and superlative forms.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A1 is an example.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Answers will vary but </a:t>
            </a:r>
            <a:r>
              <a:rPr lang="en-US" b="1"/>
              <a:t>must</a:t>
            </a:r>
            <a:r>
              <a:rPr lang="en-US" sz="1200" b="1">
                <a:latin typeface="Verdana"/>
                <a:ea typeface="Verdana"/>
                <a:cs typeface="Verdana"/>
                <a:sym typeface="Verdana"/>
              </a:rPr>
              <a:t> include:</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A2. </a:t>
            </a:r>
            <a:r>
              <a:rPr lang="en-US"/>
              <a:t>Yes/No questions + aux. verb about food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B1. </a:t>
            </a:r>
            <a:r>
              <a:rPr lang="en-US"/>
              <a:t>Wh/ question + aux. verb about work</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B2. </a:t>
            </a:r>
            <a:r>
              <a:rPr lang="en-US"/>
              <a:t>Yes/No question + aux. verb about work </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C1. </a:t>
            </a:r>
            <a:r>
              <a:rPr lang="en-US"/>
              <a:t>Wh/question + aux. verb about the student’s favorite movie</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C2. </a:t>
            </a:r>
            <a:r>
              <a:rPr lang="en-US"/>
              <a:t>Yes/No question + aux. verb about the student’s favorite movie </a:t>
            </a:r>
            <a:r>
              <a:rPr lang="en-US" sz="1200">
                <a:latin typeface="Verdana"/>
                <a:ea typeface="Verdana"/>
                <a:cs typeface="Verdana"/>
                <a:sym typeface="Verdana"/>
              </a:rPr>
              <a:t>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None/>
            </a:pPr>
            <a:endParaRPr/>
          </a:p>
        </p:txBody>
      </p:sp>
      <p:sp>
        <p:nvSpPr>
          <p:cNvPr id="452" name="Google Shape;45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Calibri"/>
              <a:buNone/>
            </a:pPr>
            <a:r>
              <a:rPr lang="en-US" sz="1200" b="1">
                <a:solidFill>
                  <a:srgbClr val="4472C4"/>
                </a:solidFill>
                <a:latin typeface="Verdana"/>
                <a:ea typeface="Verdana"/>
                <a:cs typeface="Verdana"/>
                <a:sym typeface="Verdana"/>
              </a:rPr>
              <a:t>Homework 3. – Conversations - Pair work</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Students interview a partner and write their partner’s answers. They will also create two of their own follow-up questions for numbers 8 and 9. Check answers for correct grammar and punctuation.</a:t>
            </a:r>
            <a:endParaRPr/>
          </a:p>
          <a:p>
            <a:pPr marL="0" lvl="0" indent="0" algn="l" rtl="0">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marL="0" lvl="0" indent="0" algn="l" rtl="0">
              <a:lnSpc>
                <a:spcPct val="115000"/>
              </a:lnSpc>
              <a:spcBef>
                <a:spcPts val="0"/>
              </a:spcBef>
              <a:spcAft>
                <a:spcPts val="0"/>
              </a:spcAft>
              <a:buClr>
                <a:schemeClr val="dk1"/>
              </a:buClr>
              <a:buSzPts val="1200"/>
              <a:buFont typeface="Verdana"/>
              <a:buNone/>
            </a:pPr>
            <a:r>
              <a:rPr lang="en-US" sz="1200" b="1">
                <a:latin typeface="Verdana"/>
                <a:ea typeface="Verdana"/>
                <a:cs typeface="Verdana"/>
                <a:sym typeface="Verdana"/>
              </a:rPr>
              <a:t>Questions and answers will vary</a:t>
            </a:r>
            <a:endParaRPr/>
          </a:p>
        </p:txBody>
      </p:sp>
      <p:sp>
        <p:nvSpPr>
          <p:cNvPr id="461" name="Google Shape;46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2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4A. – Pronunciation</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This homework practices pronouncing the /</a:t>
            </a:r>
            <a:r>
              <a:rPr lang="en-US"/>
              <a:t>a</a:t>
            </a:r>
            <a:r>
              <a:rPr lang="en-US" sz="1200">
                <a:latin typeface="Verdana"/>
                <a:ea typeface="Verdana"/>
                <a:cs typeface="Verdana"/>
                <a:sym typeface="Verdana"/>
              </a:rPr>
              <a:t>/</a:t>
            </a:r>
            <a:r>
              <a:rPr lang="en-US"/>
              <a:t> </a:t>
            </a:r>
            <a:r>
              <a:rPr lang="en-US" sz="1200">
                <a:latin typeface="Verdana"/>
                <a:ea typeface="Verdana"/>
                <a:cs typeface="Verdana"/>
                <a:sym typeface="Verdana"/>
              </a:rPr>
              <a:t>and /</a:t>
            </a:r>
            <a:r>
              <a:rPr lang="en-US"/>
              <a:t>e</a:t>
            </a:r>
            <a:r>
              <a:rPr lang="en-US" sz="1200">
                <a:latin typeface="Verdana"/>
                <a:ea typeface="Verdana"/>
                <a:cs typeface="Verdana"/>
                <a:sym typeface="Verdana"/>
              </a:rPr>
              <a:t>/ sounds.</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Students will think of words with the /a/ and /e/ sounds</a:t>
            </a:r>
            <a:r>
              <a:rPr lang="en-US"/>
              <a:t>.  They will</a:t>
            </a:r>
            <a:r>
              <a:rPr lang="en-US" sz="1200">
                <a:latin typeface="Verdana"/>
                <a:ea typeface="Verdana"/>
                <a:cs typeface="Verdana"/>
                <a:sym typeface="Verdana"/>
              </a:rPr>
              <a:t> sound out each wo</a:t>
            </a:r>
            <a:r>
              <a:rPr lang="en-US"/>
              <a:t>rd first.  </a:t>
            </a:r>
            <a:r>
              <a:rPr lang="en-US" sz="1200">
                <a:latin typeface="Verdana"/>
                <a:ea typeface="Verdana"/>
                <a:cs typeface="Verdana"/>
                <a:sym typeface="Verdana"/>
              </a:rPr>
              <a:t>Then they will write </a:t>
            </a:r>
            <a:r>
              <a:rPr lang="en-US"/>
              <a:t>appropriate </a:t>
            </a:r>
            <a:r>
              <a:rPr lang="en-US" sz="1200">
                <a:latin typeface="Verdana"/>
                <a:ea typeface="Verdana"/>
                <a:cs typeface="Verdana"/>
                <a:sym typeface="Verdana"/>
              </a:rPr>
              <a:t>words in the correct</a:t>
            </a:r>
            <a:r>
              <a:rPr lang="en-US"/>
              <a:t> </a:t>
            </a:r>
            <a:r>
              <a:rPr lang="en-US" sz="1200">
                <a:latin typeface="Verdana"/>
                <a:ea typeface="Verdana"/>
                <a:cs typeface="Verdana"/>
                <a:sym typeface="Verdana"/>
              </a:rPr>
              <a:t>vowel sound column</a:t>
            </a:r>
            <a:r>
              <a:rPr lang="en-US"/>
              <a:t>.</a:t>
            </a:r>
            <a:endParaRPr sz="120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sz="1200" b="1">
                <a:latin typeface="Verdana"/>
                <a:ea typeface="Verdana"/>
                <a:cs typeface="Verdana"/>
                <a:sym typeface="Verdana"/>
              </a:rPr>
              <a:t>Answers</a:t>
            </a:r>
            <a:r>
              <a:rPr lang="en-US" b="1"/>
              <a:t> will vary.</a:t>
            </a:r>
            <a:endParaRPr sz="120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b="1">
              <a:latin typeface="Verdana"/>
              <a:ea typeface="Verdana"/>
              <a:cs typeface="Verdana"/>
              <a:sym typeface="Verdana"/>
            </a:endParaRPr>
          </a:p>
        </p:txBody>
      </p:sp>
      <p:sp>
        <p:nvSpPr>
          <p:cNvPr id="472" name="Google Shape;472;p29: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dirty="0">
                <a:solidFill>
                  <a:srgbClr val="000000"/>
                </a:solidFill>
                <a:latin typeface="Verdana"/>
                <a:ea typeface="Verdana"/>
                <a:cs typeface="Verdana"/>
                <a:sym typeface="Verdana"/>
              </a:rPr>
              <a:t>©2021-2024 Light of the World Learning</a:t>
            </a:r>
            <a:endParaRPr dirty="0"/>
          </a:p>
        </p:txBody>
      </p:sp>
      <p:sp>
        <p:nvSpPr>
          <p:cNvPr id="473" name="Google Shape;473;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36</a:t>
            </a:fld>
            <a:endParaRPr sz="1400">
              <a:solidFill>
                <a:srgbClr val="000000"/>
              </a:solidFill>
              <a:latin typeface="Verdana"/>
              <a:ea typeface="Verdana"/>
              <a:cs typeface="Verdana"/>
              <a:sym typeface="Verdan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6177e6a04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26177e6a044_0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4B. – Pronunciation</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Students will go through the list and s</a:t>
            </a:r>
            <a:r>
              <a:rPr lang="en-US"/>
              <a:t>ay </a:t>
            </a:r>
            <a:r>
              <a:rPr lang="en-US" sz="1200">
                <a:latin typeface="Verdana"/>
                <a:ea typeface="Verdana"/>
                <a:cs typeface="Verdana"/>
                <a:sym typeface="Verdana"/>
              </a:rPr>
              <a:t>each word. Then they will write words in the correct columns for each </a:t>
            </a:r>
            <a:r>
              <a:rPr lang="en-US"/>
              <a:t>stress pattern</a:t>
            </a:r>
            <a:r>
              <a:rPr lang="en-US" sz="1200">
                <a:latin typeface="Verdana"/>
                <a:ea typeface="Verdana"/>
                <a:cs typeface="Verdana"/>
                <a:sym typeface="Verdana"/>
              </a:rPr>
              <a:t>.</a:t>
            </a:r>
            <a:endParaRPr sz="120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sz="1200" b="1">
                <a:latin typeface="Verdana"/>
                <a:ea typeface="Verdana"/>
                <a:cs typeface="Verdana"/>
                <a:sym typeface="Verdana"/>
              </a:rPr>
              <a:t>Answers: </a:t>
            </a:r>
            <a:endParaRPr sz="120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sz="1200" b="0">
                <a:latin typeface="Verdana"/>
                <a:ea typeface="Verdana"/>
                <a:cs typeface="Verdana"/>
                <a:sym typeface="Verdana"/>
              </a:rPr>
              <a:t>A: </a:t>
            </a:r>
            <a:r>
              <a:rPr lang="en-US"/>
              <a:t>orderly, easier, lovingly, manager, gardener, silently</a:t>
            </a:r>
            <a:endParaRPr sz="1200" b="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a:t>B</a:t>
            </a:r>
            <a:r>
              <a:rPr lang="en-US" sz="1200" b="0">
                <a:latin typeface="Verdana"/>
                <a:ea typeface="Verdana"/>
                <a:cs typeface="Verdana"/>
                <a:sym typeface="Verdana"/>
              </a:rPr>
              <a:t>: brochure</a:t>
            </a:r>
            <a:r>
              <a:rPr lang="en-US"/>
              <a:t>, event, hotel, create, police, report </a:t>
            </a:r>
            <a:endParaRPr sz="1200" b="0">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a:t>C</a:t>
            </a:r>
            <a:r>
              <a:rPr lang="en-US" sz="1200" b="0">
                <a:latin typeface="Verdana"/>
                <a:ea typeface="Verdana"/>
                <a:cs typeface="Verdana"/>
                <a:sym typeface="Verdana"/>
              </a:rPr>
              <a:t>: water</a:t>
            </a:r>
            <a:r>
              <a:rPr lang="en-US"/>
              <a:t>, address, people, listen, minute, breakfast </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b="1">
              <a:latin typeface="Verdana"/>
              <a:ea typeface="Verdana"/>
              <a:cs typeface="Verdana"/>
              <a:sym typeface="Verdana"/>
            </a:endParaRPr>
          </a:p>
        </p:txBody>
      </p:sp>
      <p:sp>
        <p:nvSpPr>
          <p:cNvPr id="482" name="Google Shape;482;g26177e6a044_0_0: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dirty="0">
                <a:solidFill>
                  <a:srgbClr val="000000"/>
                </a:solidFill>
                <a:latin typeface="Verdana"/>
                <a:ea typeface="Verdana"/>
                <a:cs typeface="Verdana"/>
                <a:sym typeface="Verdana"/>
              </a:rPr>
              <a:t>©2021-2024 Light of the World Learning</a:t>
            </a:r>
            <a:endParaRPr dirty="0"/>
          </a:p>
        </p:txBody>
      </p:sp>
      <p:sp>
        <p:nvSpPr>
          <p:cNvPr id="483" name="Google Shape;483;g26177e6a04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37</a:t>
            </a:fld>
            <a:endParaRPr sz="1400">
              <a:solidFill>
                <a:srgbClr val="000000"/>
              </a:solidFill>
              <a:latin typeface="Verdana"/>
              <a:ea typeface="Verdana"/>
              <a:cs typeface="Verdana"/>
              <a:sym typeface="Verdana"/>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3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5"/>
              </a:buClr>
              <a:buSzPts val="1400"/>
              <a:buFont typeface="Verdana"/>
              <a:buNone/>
            </a:pPr>
            <a:r>
              <a:rPr lang="en-US" sz="1200" b="1" i="0">
                <a:solidFill>
                  <a:schemeClr val="accent5"/>
                </a:solidFill>
                <a:latin typeface="Verdana"/>
                <a:ea typeface="Verdana"/>
                <a:cs typeface="Verdana"/>
                <a:sym typeface="Verdana"/>
              </a:rPr>
              <a:t>Homework 5. – Bible Reading Review</a:t>
            </a:r>
            <a:endParaRPr sz="1200" i="0">
              <a:latin typeface="Verdana"/>
              <a:ea typeface="Verdana"/>
              <a:cs typeface="Verdana"/>
              <a:sym typeface="Verdana"/>
            </a:endParaRPr>
          </a:p>
          <a:p>
            <a:pPr marL="0" lvl="0" indent="0" algn="l" rtl="0">
              <a:lnSpc>
                <a:spcPct val="100000"/>
              </a:lnSpc>
              <a:spcBef>
                <a:spcPts val="0"/>
              </a:spcBef>
              <a:spcAft>
                <a:spcPts val="0"/>
              </a:spcAft>
              <a:buClr>
                <a:schemeClr val="dk1"/>
              </a:buClr>
              <a:buSzPts val="44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4400"/>
              <a:buFont typeface="Verdana"/>
              <a:buNone/>
            </a:pPr>
            <a:r>
              <a:rPr lang="en-US" sz="1200">
                <a:latin typeface="Verdana"/>
                <a:ea typeface="Verdana"/>
                <a:cs typeface="Verdana"/>
                <a:sym typeface="Verdana"/>
              </a:rPr>
              <a:t>Students will write a short summary of the Bible reading using the words first, then, next and finally.</a:t>
            </a:r>
            <a:endParaRPr/>
          </a:p>
          <a:p>
            <a:pPr marL="0" lvl="0" indent="0" algn="l" rtl="0">
              <a:lnSpc>
                <a:spcPct val="100000"/>
              </a:lnSpc>
              <a:spcBef>
                <a:spcPts val="0"/>
              </a:spcBef>
              <a:spcAft>
                <a:spcPts val="0"/>
              </a:spcAft>
              <a:buClr>
                <a:schemeClr val="dk1"/>
              </a:buClr>
              <a:buSzPts val="44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4400"/>
              <a:buFont typeface="Arial"/>
              <a:buNone/>
            </a:pPr>
            <a:r>
              <a:rPr lang="en-US" sz="1200">
                <a:latin typeface="Verdana"/>
                <a:ea typeface="Verdana"/>
                <a:cs typeface="Verdana"/>
                <a:sym typeface="Verdana"/>
              </a:rPr>
              <a:t>Answers will vary. Possible answers may include: </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4400"/>
              <a:buFont typeface="Arial"/>
              <a:buNone/>
            </a:pPr>
            <a:endParaRPr/>
          </a:p>
          <a:p>
            <a:pPr marL="0" lvl="0" indent="0" algn="l" rtl="0">
              <a:lnSpc>
                <a:spcPct val="100000"/>
              </a:lnSpc>
              <a:spcBef>
                <a:spcPts val="0"/>
              </a:spcBef>
              <a:spcAft>
                <a:spcPts val="0"/>
              </a:spcAft>
              <a:buClr>
                <a:schemeClr val="dk1"/>
              </a:buClr>
              <a:buSzPts val="4400"/>
              <a:buFont typeface="Arial"/>
              <a:buNone/>
            </a:pPr>
            <a:r>
              <a:rPr lang="en-US"/>
              <a:t>Zechariah and his wife, Elizabeth were good people and obeyed God.  They were old, but they didn’t have any children.  First, Zechariah went to the temple to serve as priest and offer incense.  Then an angel came and told him that his wife would have a baby.  Next the angel told Zechariah what his son would be like.  But, then Zechariah asked the angel how his wife would become pregnant, since they were both so old.  Then the angel made Zechariah not able to speak until his son would be born. Next, Zechariah went out to the crowd that was outside praying and used his hands to try and explain what he saw while he was in the temple. Finally, Elizabeth became pregnant and praised God.  </a:t>
            </a:r>
            <a:endParaRPr/>
          </a:p>
          <a:p>
            <a:pPr marL="0" lvl="0" indent="0" algn="l" rtl="0">
              <a:lnSpc>
                <a:spcPct val="100000"/>
              </a:lnSpc>
              <a:spcBef>
                <a:spcPts val="0"/>
              </a:spcBef>
              <a:spcAft>
                <a:spcPts val="0"/>
              </a:spcAft>
              <a:buClr>
                <a:schemeClr val="dk1"/>
              </a:buClr>
              <a:buSzPts val="4400"/>
              <a:buFont typeface="Arial"/>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4400"/>
              <a:buFont typeface="Arial"/>
              <a:buNone/>
            </a:pPr>
            <a:endParaRPr/>
          </a:p>
        </p:txBody>
      </p:sp>
      <p:sp>
        <p:nvSpPr>
          <p:cNvPr id="493" name="Google Shape;493;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Verdana"/>
              <a:buNone/>
            </a:pPr>
            <a:fld id="{00000000-1234-1234-1234-123412341234}" type="slidenum">
              <a:rPr lang="en-US">
                <a:latin typeface="Verdana"/>
                <a:ea typeface="Verdana"/>
                <a:cs typeface="Verdana"/>
                <a:sym typeface="Verdana"/>
              </a:rPr>
              <a:t>38</a:t>
            </a:fld>
            <a:endParaRPr>
              <a:latin typeface="Verdana"/>
              <a:ea typeface="Verdana"/>
              <a:cs typeface="Verdana"/>
              <a:sym typeface="Verdana"/>
            </a:endParaRPr>
          </a:p>
        </p:txBody>
      </p:sp>
      <p:sp>
        <p:nvSpPr>
          <p:cNvPr id="494" name="Google Shape;494;p30: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400"/>
              <a:buFont typeface="Verdana"/>
              <a:buNone/>
            </a:pPr>
            <a:r>
              <a:rPr lang="en-US" dirty="0"/>
              <a:t>©2020-2024 Light of the World Learning</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3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6. – Memorize a verse and read the next lesson’s verses in your native language.</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Learners get to choose one verse from the lesson’s reading to memorize. Please notice that the memory work is not long. Everyone, regardless of skill level, should be able to do it. Students will also read the next lesson’s Bible passage in their native language. </a:t>
            </a:r>
            <a:r>
              <a:rPr lang="en-US" sz="1200">
                <a:solidFill>
                  <a:schemeClr val="dk1"/>
                </a:solidFill>
                <a:latin typeface="Verdana"/>
                <a:ea typeface="Verdana"/>
                <a:cs typeface="Verdana"/>
                <a:sym typeface="Verdana"/>
              </a:rPr>
              <a:t>Students will always read the Bible lesson in their first language before reading it in English the following lesson. Help them get a Bible in their own language if they don’t have one. They may also use </a:t>
            </a:r>
            <a:r>
              <a:rPr lang="en-US" sz="1200">
                <a:latin typeface="Verdana"/>
                <a:ea typeface="Verdana"/>
                <a:cs typeface="Verdana"/>
                <a:sym typeface="Verdana"/>
              </a:rPr>
              <a:t>https://live.bible.is/ </a:t>
            </a:r>
            <a:r>
              <a:rPr lang="en-US" sz="1200">
                <a:solidFill>
                  <a:schemeClr val="dk1"/>
                </a:solidFill>
                <a:latin typeface="Verdana"/>
                <a:ea typeface="Verdana"/>
                <a:cs typeface="Verdana"/>
                <a:sym typeface="Verdana"/>
              </a:rPr>
              <a:t>or other Bible translation resources. </a:t>
            </a:r>
            <a:r>
              <a:rPr lang="en-US" sz="1200">
                <a:latin typeface="Verdana"/>
                <a:ea typeface="Verdana"/>
                <a:cs typeface="Verdana"/>
                <a:sym typeface="Verdana"/>
              </a:rPr>
              <a:t>The hyperlinks of the Bible verses connect to https://live.bible.is/ so students can read, hear and watch videos of the scripture in their own languages.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1. Model. </a:t>
            </a:r>
            <a:r>
              <a:rPr lang="en-US" sz="1200">
                <a:latin typeface="Verdana"/>
                <a:ea typeface="Verdana"/>
                <a:cs typeface="Verdana"/>
                <a:sym typeface="Verdana"/>
              </a:rPr>
              <a:t>Recite a verse from memory. </a:t>
            </a:r>
            <a:endParaRPr/>
          </a:p>
          <a:p>
            <a:pPr marL="0" lvl="0" indent="0" algn="l" rtl="0">
              <a:spcBef>
                <a:spcPts val="0"/>
              </a:spcBef>
              <a:spcAft>
                <a:spcPts val="0"/>
              </a:spcAft>
              <a:buClr>
                <a:schemeClr val="dk1"/>
              </a:buClr>
              <a:buSzPts val="1200"/>
              <a:buFont typeface="Calibri"/>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2. Repeat. </a:t>
            </a:r>
            <a:r>
              <a:rPr lang="en-US" sz="1200">
                <a:latin typeface="Verdana"/>
                <a:ea typeface="Verdana"/>
                <a:cs typeface="Verdana"/>
                <a:sym typeface="Verdana"/>
              </a:rPr>
              <a:t>Encourage students to find someone with whom to practice conversing and reading the completed homework assignment.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3. Solo. </a:t>
            </a:r>
            <a:r>
              <a:rPr lang="en-US" sz="1200">
                <a:latin typeface="Verdana"/>
                <a:ea typeface="Verdana"/>
                <a:cs typeface="Verdana"/>
                <a:sym typeface="Verdana"/>
              </a:rPr>
              <a:t>Students will recite the verse from memory at the next class.</a:t>
            </a:r>
            <a:br>
              <a:rPr lang="en-US" sz="1200">
                <a:latin typeface="Verdana"/>
                <a:ea typeface="Verdana"/>
                <a:cs typeface="Verdana"/>
                <a:sym typeface="Verdana"/>
              </a:rPr>
            </a:br>
            <a:endParaRPr sz="1200">
              <a:latin typeface="Verdana"/>
              <a:ea typeface="Verdana"/>
              <a:cs typeface="Verdana"/>
              <a:sym typeface="Verdana"/>
            </a:endParaRPr>
          </a:p>
        </p:txBody>
      </p:sp>
      <p:sp>
        <p:nvSpPr>
          <p:cNvPr id="503" name="Google Shape;503;p3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dirty="0">
                <a:solidFill>
                  <a:srgbClr val="000000"/>
                </a:solidFill>
                <a:latin typeface="Verdana"/>
                <a:ea typeface="Verdana"/>
                <a:cs typeface="Verdana"/>
                <a:sym typeface="Verdana"/>
              </a:rPr>
              <a:t>©2021-2022 Light of the World Learning</a:t>
            </a:r>
            <a:endParaRPr dirty="0"/>
          </a:p>
        </p:txBody>
      </p:sp>
      <p:sp>
        <p:nvSpPr>
          <p:cNvPr id="504" name="Google Shape;504;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39</a:t>
            </a:fld>
            <a:endParaRPr sz="1400">
              <a:solidFill>
                <a:srgbClr val="000000"/>
              </a:solidFill>
              <a:latin typeface="Verdana"/>
              <a:ea typeface="Verdana"/>
              <a:cs typeface="Verdana"/>
              <a:sym typeface="Verdan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83e1b95d27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g283e1b95d27_0_21: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1200"/>
              <a:buFont typeface="Verdana"/>
              <a:buNone/>
            </a:pPr>
            <a:r>
              <a:rPr lang="en-US" b="1">
                <a:solidFill>
                  <a:schemeClr val="accent1"/>
                </a:solidFill>
              </a:rPr>
              <a:t>1B. Read about the theme picture and discuss with a partner</a:t>
            </a:r>
            <a:endParaRPr>
              <a:solidFill>
                <a:schemeClr val="accent1"/>
              </a:solidFill>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a:t>Please read the description of the theme picture to the students and point to the pictured vocabulary. If students ask about words, give simple definitions.</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a:t>Then ask students to work in pairs and discuss the questions.</a:t>
            </a:r>
            <a:endParaRPr b="1">
              <a:solidFill>
                <a:schemeClr val="accent1"/>
              </a:solidFill>
            </a:endParaRPr>
          </a:p>
          <a:p>
            <a:pPr marL="0" lvl="0" indent="0" algn="l" rtl="0">
              <a:spcBef>
                <a:spcPts val="0"/>
              </a:spcBef>
              <a:spcAft>
                <a:spcPts val="0"/>
              </a:spcAft>
              <a:buClr>
                <a:srgbClr val="4472C4"/>
              </a:buClr>
              <a:buSzPts val="1200"/>
              <a:buFont typeface="Verdana"/>
              <a:buNone/>
            </a:pPr>
            <a:endParaRPr b="1">
              <a:solidFill>
                <a:srgbClr val="4472C4"/>
              </a:solidFill>
            </a:endParaRPr>
          </a:p>
        </p:txBody>
      </p:sp>
      <p:sp>
        <p:nvSpPr>
          <p:cNvPr id="117" name="Google Shape;117;g283e1b95d27_0_21: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©2021-2022 Light of the World Learning</a:t>
            </a:r>
            <a:endParaRPr dirty="0"/>
          </a:p>
        </p:txBody>
      </p:sp>
      <p:sp>
        <p:nvSpPr>
          <p:cNvPr id="118" name="Google Shape;118;g283e1b95d27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4</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3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7A. – Everyday Reading and Writing</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b="1">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a:latin typeface="Verdana"/>
                <a:ea typeface="Verdana"/>
                <a:cs typeface="Verdana"/>
                <a:sym typeface="Verdana"/>
              </a:rPr>
              <a:t>Students </a:t>
            </a:r>
            <a:r>
              <a:rPr lang="en-US" sz="1200">
                <a:latin typeface="Verdana"/>
                <a:ea typeface="Verdana"/>
                <a:cs typeface="Verdana"/>
                <a:sym typeface="Verdana"/>
              </a:rPr>
              <a:t>will read the </a:t>
            </a:r>
            <a:r>
              <a:rPr lang="en-US"/>
              <a:t>brochure</a:t>
            </a:r>
            <a:r>
              <a:rPr lang="en-US" sz="1200">
                <a:latin typeface="Verdana"/>
                <a:ea typeface="Verdana"/>
                <a:cs typeface="Verdana"/>
                <a:sym typeface="Verdana"/>
              </a:rPr>
              <a:t> about </a:t>
            </a:r>
            <a:r>
              <a:rPr lang="en-US"/>
              <a:t>a Spanish class </a:t>
            </a:r>
            <a:r>
              <a:rPr lang="en-US" sz="1200">
                <a:latin typeface="Verdana"/>
                <a:ea typeface="Verdana"/>
                <a:cs typeface="Verdana"/>
                <a:sym typeface="Verdana"/>
              </a:rPr>
              <a:t>and answer the questions.</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a:latin typeface="Verdana"/>
              <a:ea typeface="Verdana"/>
              <a:cs typeface="Verdana"/>
              <a:sym typeface="Verdana"/>
            </a:endParaRPr>
          </a:p>
        </p:txBody>
      </p:sp>
      <p:sp>
        <p:nvSpPr>
          <p:cNvPr id="515" name="Google Shape;515;p3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dirty="0">
                <a:solidFill>
                  <a:srgbClr val="000000"/>
                </a:solidFill>
                <a:latin typeface="Verdana"/>
                <a:ea typeface="Verdana"/>
                <a:cs typeface="Verdana"/>
                <a:sym typeface="Verdana"/>
              </a:rPr>
              <a:t>©2020-2024 Light of the World Learning</a:t>
            </a:r>
            <a:endParaRPr dirty="0"/>
          </a:p>
        </p:txBody>
      </p:sp>
      <p:sp>
        <p:nvSpPr>
          <p:cNvPr id="516" name="Google Shape;516;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40</a:t>
            </a:fld>
            <a:endParaRPr sz="1400">
              <a:solidFill>
                <a:srgbClr val="000000"/>
              </a:solidFill>
              <a:latin typeface="Verdana"/>
              <a:ea typeface="Verdana"/>
              <a:cs typeface="Verdana"/>
              <a:sym typeface="Verdan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3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7</a:t>
            </a:r>
            <a:r>
              <a:rPr lang="en-US" b="1">
                <a:solidFill>
                  <a:srgbClr val="4472C4"/>
                </a:solidFill>
              </a:rPr>
              <a:t>B</a:t>
            </a:r>
            <a:r>
              <a:rPr lang="en-US" sz="1200" b="1">
                <a:solidFill>
                  <a:srgbClr val="4472C4"/>
                </a:solidFill>
                <a:latin typeface="Verdana"/>
                <a:ea typeface="Verdana"/>
                <a:cs typeface="Verdana"/>
                <a:sym typeface="Verdana"/>
              </a:rPr>
              <a:t>.– Everyday Reading and Writing</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b="1">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Students will answer the questions about the</a:t>
            </a:r>
            <a:r>
              <a:rPr lang="en-US"/>
              <a:t> Spanish class brochure</a:t>
            </a:r>
            <a:r>
              <a:rPr lang="en-US" sz="1200">
                <a:latin typeface="Verdana"/>
                <a:ea typeface="Verdana"/>
                <a:cs typeface="Verdana"/>
                <a:sym typeface="Verdana"/>
              </a:rPr>
              <a:t>.</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Answers:</a:t>
            </a:r>
            <a:endParaRPr sz="1200" b="1">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a:t>Answers will vary for B, and D-G</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A. </a:t>
            </a:r>
            <a:r>
              <a:rPr lang="en-US"/>
              <a:t>To advertise for a Spanish class that is open to all people (perhaps not the regular type of people who tend to want to take Spanish classes)</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a:t>People who tend to not look into taking Spanish classes for various reasons (never learned any, forget it from High school (and may be embarrassed to start over, or are not English speakers)</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a:latin typeface="Verdana"/>
              <a:ea typeface="Verdana"/>
              <a:cs typeface="Verdana"/>
              <a:sym typeface="Verdana"/>
            </a:endParaRPr>
          </a:p>
        </p:txBody>
      </p:sp>
      <p:sp>
        <p:nvSpPr>
          <p:cNvPr id="537" name="Google Shape;537;p3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dirty="0">
                <a:solidFill>
                  <a:srgbClr val="000000"/>
                </a:solidFill>
                <a:latin typeface="Verdana"/>
                <a:ea typeface="Verdana"/>
                <a:cs typeface="Verdana"/>
                <a:sym typeface="Verdana"/>
              </a:rPr>
              <a:t>©2020-2024 Light of the World Learning</a:t>
            </a:r>
            <a:endParaRPr dirty="0"/>
          </a:p>
        </p:txBody>
      </p:sp>
      <p:sp>
        <p:nvSpPr>
          <p:cNvPr id="538" name="Google Shape;538;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41</a:t>
            </a:fld>
            <a:endParaRPr sz="1400">
              <a:solidFill>
                <a:srgbClr val="000000"/>
              </a:solidFill>
              <a:latin typeface="Verdana"/>
              <a:ea typeface="Verdana"/>
              <a:cs typeface="Verdana"/>
              <a:sym typeface="Verdan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3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8 – Writing</a:t>
            </a:r>
            <a:endParaRPr sz="1200"/>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None/>
            </a:pPr>
            <a:r>
              <a:rPr lang="en-US" sz="1200" b="1">
                <a:latin typeface="Verdana"/>
                <a:ea typeface="Verdana"/>
                <a:cs typeface="Verdana"/>
                <a:sym typeface="Verdana"/>
              </a:rPr>
              <a:t>Model. </a:t>
            </a:r>
            <a:r>
              <a:rPr lang="en-US"/>
              <a:t>Show students how the front of the brochure will be in the third column, the contact information will be in second column and the main information will be in the first column (Use the Spanish class one on slide 36 as an example).</a:t>
            </a:r>
            <a:endParaRPr/>
          </a:p>
          <a:p>
            <a:pPr marL="0" lvl="0" indent="0" algn="l" rtl="0">
              <a:spcBef>
                <a:spcPts val="0"/>
              </a:spcBef>
              <a:spcAft>
                <a:spcPts val="0"/>
              </a:spcAft>
              <a:buClr>
                <a:schemeClr val="dk1"/>
              </a:buClr>
              <a:buSzPts val="1200"/>
              <a:buFont typeface="Calibri"/>
              <a:buNone/>
            </a:pPr>
            <a:endParaRPr sz="1200" b="1">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r>
              <a:rPr lang="en-US" sz="1200" b="1">
                <a:latin typeface="Verdana"/>
                <a:ea typeface="Verdana"/>
                <a:cs typeface="Verdana"/>
                <a:sym typeface="Verdana"/>
              </a:rPr>
              <a:t>Answers will vary.</a:t>
            </a:r>
            <a:endParaRPr b="1"/>
          </a:p>
        </p:txBody>
      </p:sp>
      <p:sp>
        <p:nvSpPr>
          <p:cNvPr id="547" name="Google Shape;547;p35: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dirty="0">
                <a:solidFill>
                  <a:srgbClr val="000000"/>
                </a:solidFill>
                <a:latin typeface="Verdana"/>
                <a:ea typeface="Verdana"/>
                <a:cs typeface="Verdana"/>
                <a:sym typeface="Verdana"/>
              </a:rPr>
              <a:t>©2021-2024 Light of the World Learning</a:t>
            </a:r>
            <a:endParaRPr dirty="0"/>
          </a:p>
        </p:txBody>
      </p:sp>
      <p:sp>
        <p:nvSpPr>
          <p:cNvPr id="548" name="Google Shape;548;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42</a:t>
            </a:fld>
            <a:endParaRPr sz="1400">
              <a:solidFill>
                <a:srgbClr val="000000"/>
              </a:solidFill>
              <a:latin typeface="Verdana"/>
              <a:ea typeface="Verdana"/>
              <a:cs typeface="Verdana"/>
              <a:sym typeface="Verdana"/>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3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Homework 9. – I can statements</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b="1">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The student must be able to achieve all of these skills before the next lesson. If not, the lesson can be repeated or additional practice materials can be used.</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Review all of the skills at the beginning of the next lesson. Be sure to give lots of praise and encouragement!</a:t>
            </a:r>
            <a:endParaRPr/>
          </a:p>
        </p:txBody>
      </p:sp>
      <p:sp>
        <p:nvSpPr>
          <p:cNvPr id="559" name="Google Shape;55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43</a:t>
            </a:fld>
            <a:endParaRPr sz="1400">
              <a:solidFill>
                <a:srgbClr val="000000"/>
              </a:solidFill>
              <a:latin typeface="Verdana"/>
              <a:ea typeface="Verdana"/>
              <a:cs typeface="Verdana"/>
              <a:sym typeface="Verdana"/>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3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5"/>
              </a:buClr>
              <a:buSzPts val="1400"/>
              <a:buFont typeface="Verdana"/>
              <a:buNone/>
            </a:pPr>
            <a:r>
              <a:rPr lang="en-US" sz="1200">
                <a:solidFill>
                  <a:schemeClr val="accent5"/>
                </a:solidFill>
                <a:latin typeface="Verdana"/>
                <a:ea typeface="Verdana"/>
                <a:cs typeface="Verdana"/>
                <a:sym typeface="Verdana"/>
              </a:rPr>
              <a:t>Pray</a:t>
            </a:r>
            <a:r>
              <a:rPr lang="en-US" sz="1200">
                <a:latin typeface="Verdana"/>
                <a:ea typeface="Verdana"/>
                <a:cs typeface="Verdana"/>
                <a:sym typeface="Verdana"/>
              </a:rPr>
              <a:t> </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sz="1200">
                <a:latin typeface="Verdana"/>
                <a:ea typeface="Verdana"/>
                <a:cs typeface="Verdana"/>
                <a:sym typeface="Verdana"/>
              </a:rPr>
              <a:t>You may want to ask for any special prayer requests, then pray for your students and bless them.</a:t>
            </a:r>
            <a:endParaRPr sz="120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a:latin typeface="Verdana"/>
                <a:ea typeface="Verdana"/>
                <a:cs typeface="Verdana"/>
                <a:sym typeface="Verdana"/>
              </a:rPr>
              <a:t> </a:t>
            </a:r>
            <a:endParaRPr>
              <a:latin typeface="Verdana"/>
              <a:ea typeface="Verdana"/>
              <a:cs typeface="Verdana"/>
              <a:sym typeface="Verdana"/>
            </a:endParaRPr>
          </a:p>
        </p:txBody>
      </p:sp>
      <p:sp>
        <p:nvSpPr>
          <p:cNvPr id="568" name="Google Shape;568;p3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©2020-2024 Light of the World Learning</a:t>
            </a:r>
            <a:endParaRPr sz="1200" b="0" i="0" u="none" strike="noStrike" cap="none" dirty="0">
              <a:solidFill>
                <a:srgbClr val="000000"/>
              </a:solidFill>
              <a:latin typeface="Verdana"/>
              <a:ea typeface="Verdana"/>
              <a:cs typeface="Verdana"/>
              <a:sym typeface="Verdana"/>
            </a:endParaRPr>
          </a:p>
        </p:txBody>
      </p:sp>
      <p:sp>
        <p:nvSpPr>
          <p:cNvPr id="569" name="Google Shape;569;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44</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2A. Vocabulary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1. Say the word a few times</a:t>
            </a:r>
            <a:r>
              <a:rPr lang="en-US" sz="1200">
                <a:latin typeface="Verdana"/>
                <a:ea typeface="Verdana"/>
                <a:cs typeface="Verdana"/>
                <a:sym typeface="Verdana"/>
              </a:rPr>
              <a:t>, as you indicate the picture. For example, say, ”</a:t>
            </a:r>
            <a:r>
              <a:rPr lang="en-US"/>
              <a:t>encourage</a:t>
            </a:r>
            <a:r>
              <a:rPr lang="en-US" sz="1200">
                <a:latin typeface="Verdana"/>
                <a:ea typeface="Verdana"/>
                <a:cs typeface="Verdana"/>
                <a:sym typeface="Verdana"/>
              </a:rPr>
              <a:t>, </a:t>
            </a:r>
            <a:r>
              <a:rPr lang="en-US"/>
              <a:t>encourage</a:t>
            </a:r>
            <a:r>
              <a:rPr lang="en-US" sz="1200">
                <a:latin typeface="Verdana"/>
                <a:ea typeface="Verdana"/>
                <a:cs typeface="Verdana"/>
                <a:sym typeface="Verdana"/>
              </a:rPr>
              <a:t>, </a:t>
            </a:r>
            <a:r>
              <a:rPr lang="en-US"/>
              <a:t>encourage</a:t>
            </a:r>
            <a:r>
              <a:rPr lang="en-US" sz="1200">
                <a:latin typeface="Verdana"/>
                <a:ea typeface="Verdana"/>
                <a:cs typeface="Verdana"/>
                <a:sym typeface="Verdana"/>
              </a:rPr>
              <a:t>.” Have your students then repeat the word after you a few times.</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2. Ask students to match the word to the correct definition and say the answer as a sentence</a:t>
            </a:r>
            <a:r>
              <a:rPr lang="en-US" sz="1200">
                <a:latin typeface="Verdana"/>
                <a:ea typeface="Verdana"/>
                <a:cs typeface="Verdana"/>
                <a:sym typeface="Verdana"/>
              </a:rPr>
              <a:t>. For example, “</a:t>
            </a:r>
            <a:r>
              <a:rPr lang="en-US"/>
              <a:t>Encourage means telling someone “good job!”/”you can do it!”.  </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3. Check students’ comprehension further by asking direct questions</a:t>
            </a:r>
            <a:r>
              <a:rPr lang="en-US" sz="1200">
                <a:latin typeface="Verdana"/>
                <a:ea typeface="Verdana"/>
                <a:cs typeface="Verdana"/>
                <a:sym typeface="Verdana"/>
              </a:rPr>
              <a:t>. For example, </a:t>
            </a:r>
            <a:r>
              <a:rPr lang="en-US"/>
              <a:t>“What can you say to encourage someone?” </a:t>
            </a:r>
            <a:r>
              <a:rPr lang="en-US" sz="1200">
                <a:latin typeface="Verdana"/>
                <a:ea typeface="Verdana"/>
                <a:cs typeface="Verdana"/>
                <a:sym typeface="Verdana"/>
              </a:rPr>
              <a:t>“Do</a:t>
            </a:r>
            <a:r>
              <a:rPr lang="en-US"/>
              <a:t> I encourage you in class?” “Do you encourage your friends?”</a:t>
            </a:r>
            <a:endParaRPr sz="1200" i="1">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i="0">
                <a:latin typeface="Verdana"/>
                <a:ea typeface="Verdana"/>
                <a:cs typeface="Verdana"/>
                <a:sym typeface="Verdana"/>
              </a:rPr>
              <a:t>Answers</a:t>
            </a:r>
            <a:endParaRPr/>
          </a:p>
          <a:p>
            <a:pPr marL="0" lvl="0" indent="0" algn="l" rtl="0">
              <a:spcBef>
                <a:spcPts val="0"/>
              </a:spcBef>
              <a:spcAft>
                <a:spcPts val="0"/>
              </a:spcAft>
              <a:buClr>
                <a:schemeClr val="dk1"/>
              </a:buClr>
              <a:buSzPts val="1200"/>
              <a:buFont typeface="Verdana"/>
              <a:buNone/>
            </a:pPr>
            <a:endParaRPr sz="1200" i="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i="0">
                <a:latin typeface="Verdana"/>
                <a:ea typeface="Verdana"/>
                <a:cs typeface="Verdana"/>
                <a:sym typeface="Verdana"/>
              </a:rPr>
              <a:t>1. </a:t>
            </a:r>
            <a:r>
              <a:rPr lang="en-US"/>
              <a:t>C</a:t>
            </a:r>
            <a:endParaRPr/>
          </a:p>
          <a:p>
            <a:pPr marL="0" lvl="0" indent="0" algn="l" rtl="0">
              <a:spcBef>
                <a:spcPts val="0"/>
              </a:spcBef>
              <a:spcAft>
                <a:spcPts val="0"/>
              </a:spcAft>
              <a:buClr>
                <a:schemeClr val="dk1"/>
              </a:buClr>
              <a:buSzPts val="1200"/>
              <a:buFont typeface="Verdana"/>
              <a:buNone/>
            </a:pPr>
            <a:r>
              <a:rPr lang="en-US" sz="1200" i="0">
                <a:latin typeface="Verdana"/>
                <a:ea typeface="Verdana"/>
                <a:cs typeface="Verdana"/>
                <a:sym typeface="Verdana"/>
              </a:rPr>
              <a:t>2. A</a:t>
            </a:r>
            <a:endParaRPr/>
          </a:p>
          <a:p>
            <a:pPr marL="0" lvl="0" indent="0" algn="l" rtl="0">
              <a:spcBef>
                <a:spcPts val="0"/>
              </a:spcBef>
              <a:spcAft>
                <a:spcPts val="0"/>
              </a:spcAft>
              <a:buClr>
                <a:schemeClr val="dk1"/>
              </a:buClr>
              <a:buSzPts val="1200"/>
              <a:buFont typeface="Verdana"/>
              <a:buNone/>
            </a:pPr>
            <a:r>
              <a:rPr lang="en-US" sz="1200" i="0">
                <a:latin typeface="Verdana"/>
                <a:ea typeface="Verdana"/>
                <a:cs typeface="Verdana"/>
                <a:sym typeface="Verdana"/>
              </a:rPr>
              <a:t>3. D</a:t>
            </a:r>
            <a:endParaRPr/>
          </a:p>
          <a:p>
            <a:pPr marL="0" lvl="0" indent="0" algn="l" rtl="0">
              <a:spcBef>
                <a:spcPts val="0"/>
              </a:spcBef>
              <a:spcAft>
                <a:spcPts val="0"/>
              </a:spcAft>
              <a:buClr>
                <a:schemeClr val="dk1"/>
              </a:buClr>
              <a:buSzPts val="1200"/>
              <a:buFont typeface="Verdana"/>
              <a:buNone/>
            </a:pPr>
            <a:r>
              <a:rPr lang="en-US" sz="1200" i="0">
                <a:latin typeface="Verdana"/>
                <a:ea typeface="Verdana"/>
                <a:cs typeface="Verdana"/>
                <a:sym typeface="Verdana"/>
              </a:rPr>
              <a:t>4. B</a:t>
            </a:r>
            <a:endParaRPr/>
          </a:p>
          <a:p>
            <a:pPr marL="0" lvl="0" indent="0" algn="l" rtl="0">
              <a:spcBef>
                <a:spcPts val="0"/>
              </a:spcBef>
              <a:spcAft>
                <a:spcPts val="0"/>
              </a:spcAft>
              <a:buNone/>
            </a:pPr>
            <a:endParaRPr sz="1200">
              <a:latin typeface="Verdana"/>
              <a:ea typeface="Verdana"/>
              <a:cs typeface="Verdana"/>
              <a:sym typeface="Verdana"/>
            </a:endParaRPr>
          </a:p>
          <a:p>
            <a:pPr marL="0" lvl="0" indent="0" algn="l" rtl="0">
              <a:spcBef>
                <a:spcPts val="0"/>
              </a:spcBef>
              <a:spcAft>
                <a:spcPts val="0"/>
              </a:spcAft>
              <a:buNone/>
            </a:pPr>
            <a:endParaRPr sz="1200">
              <a:latin typeface="Verdana"/>
              <a:ea typeface="Verdana"/>
              <a:cs typeface="Verdana"/>
              <a:sym typeface="Verdana"/>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824da8228d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2824da8228d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2</a:t>
            </a:r>
            <a:r>
              <a:rPr lang="en-US" b="1">
                <a:solidFill>
                  <a:srgbClr val="4472C4"/>
                </a:solidFill>
              </a:rPr>
              <a:t>B</a:t>
            </a:r>
            <a:r>
              <a:rPr lang="en-US" sz="1200" b="1">
                <a:solidFill>
                  <a:srgbClr val="4472C4"/>
                </a:solidFill>
                <a:latin typeface="Verdana"/>
                <a:ea typeface="Verdana"/>
                <a:cs typeface="Verdana"/>
                <a:sym typeface="Verdana"/>
              </a:rPr>
              <a:t>. Vocabulary </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1. Say the word a few times</a:t>
            </a:r>
            <a:r>
              <a:rPr lang="en-US" sz="1200">
                <a:latin typeface="Verdana"/>
                <a:ea typeface="Verdana"/>
                <a:cs typeface="Verdana"/>
                <a:sym typeface="Verdana"/>
              </a:rPr>
              <a:t>, as you indicate the picture. Fo</a:t>
            </a:r>
            <a:r>
              <a:rPr lang="en-US"/>
              <a:t>r</a:t>
            </a:r>
            <a:r>
              <a:rPr lang="en-US" sz="1200">
                <a:latin typeface="Verdana"/>
                <a:ea typeface="Verdana"/>
                <a:cs typeface="Verdana"/>
                <a:sym typeface="Verdana"/>
              </a:rPr>
              <a:t> example, say, ”</a:t>
            </a:r>
            <a:r>
              <a:rPr lang="en-US"/>
              <a:t>rule, rule, rule</a:t>
            </a:r>
            <a:r>
              <a:rPr lang="en-US" sz="1200">
                <a:latin typeface="Verdana"/>
                <a:ea typeface="Verdana"/>
                <a:cs typeface="Verdana"/>
                <a:sym typeface="Verdana"/>
              </a:rPr>
              <a:t>.” Have your students then repeat the word after you a few times.</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2. Ask students to match the word to the correct definition and say the answer as a sentence</a:t>
            </a:r>
            <a:r>
              <a:rPr lang="en-US" sz="1200">
                <a:latin typeface="Verdana"/>
                <a:ea typeface="Verdana"/>
                <a:cs typeface="Verdana"/>
                <a:sym typeface="Verdana"/>
              </a:rPr>
              <a:t>. For example, “</a:t>
            </a:r>
            <a:r>
              <a:rPr lang="en-US"/>
              <a:t>To rule means to be in charge.</a:t>
            </a:r>
            <a:r>
              <a:rPr lang="en-US" sz="1200">
                <a:latin typeface="Verdana"/>
                <a:ea typeface="Verdana"/>
                <a:cs typeface="Verdana"/>
                <a:sym typeface="Verdana"/>
              </a:rPr>
              <a:t>” </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3. Check students’ comprehension further by asking direct questions</a:t>
            </a:r>
            <a:r>
              <a:rPr lang="en-US" sz="1200">
                <a:latin typeface="Verdana"/>
                <a:ea typeface="Verdana"/>
                <a:cs typeface="Verdana"/>
                <a:sym typeface="Verdana"/>
              </a:rPr>
              <a:t>. For example, “</a:t>
            </a:r>
            <a:r>
              <a:rPr lang="en-US"/>
              <a:t>Who used to rule England?</a:t>
            </a:r>
            <a:r>
              <a:rPr lang="en-US" sz="1200">
                <a:latin typeface="Verdana"/>
                <a:ea typeface="Verdana"/>
                <a:cs typeface="Verdana"/>
                <a:sym typeface="Verdana"/>
              </a:rPr>
              <a:t>” “</a:t>
            </a:r>
            <a:r>
              <a:rPr lang="en-US"/>
              <a:t>Who rules the United States</a:t>
            </a:r>
            <a:r>
              <a:rPr lang="en-US" sz="1200">
                <a:latin typeface="Verdana"/>
                <a:ea typeface="Verdana"/>
                <a:cs typeface="Verdana"/>
                <a:sym typeface="Verdana"/>
              </a:rPr>
              <a:t>?” “</a:t>
            </a:r>
            <a:r>
              <a:rPr lang="en-US"/>
              <a:t>Can you think of someone else who rules?</a:t>
            </a:r>
            <a:r>
              <a:rPr lang="en-US" sz="1200">
                <a:latin typeface="Verdana"/>
                <a:ea typeface="Verdana"/>
                <a:cs typeface="Verdana"/>
                <a:sym typeface="Verdana"/>
              </a:rPr>
              <a:t>”</a:t>
            </a:r>
            <a:endParaRPr sz="1200" i="1">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i="1">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i="0">
                <a:latin typeface="Verdana"/>
                <a:ea typeface="Verdana"/>
                <a:cs typeface="Verdana"/>
                <a:sym typeface="Verdana"/>
              </a:rPr>
              <a:t>Answers</a:t>
            </a:r>
            <a:endParaRPr/>
          </a:p>
          <a:p>
            <a:pPr marL="0" lvl="0" indent="0" algn="l" rtl="0">
              <a:spcBef>
                <a:spcPts val="0"/>
              </a:spcBef>
              <a:spcAft>
                <a:spcPts val="0"/>
              </a:spcAft>
              <a:buClr>
                <a:schemeClr val="dk1"/>
              </a:buClr>
              <a:buSzPts val="1200"/>
              <a:buFont typeface="Verdana"/>
              <a:buNone/>
            </a:pPr>
            <a:r>
              <a:rPr lang="en-US"/>
              <a:t>5. B</a:t>
            </a:r>
            <a:endParaRPr/>
          </a:p>
          <a:p>
            <a:pPr marL="0" lvl="0" indent="0" algn="l" rtl="0">
              <a:spcBef>
                <a:spcPts val="0"/>
              </a:spcBef>
              <a:spcAft>
                <a:spcPts val="0"/>
              </a:spcAft>
              <a:buClr>
                <a:schemeClr val="dk1"/>
              </a:buClr>
              <a:buSzPts val="1200"/>
              <a:buFont typeface="Verdana"/>
              <a:buNone/>
            </a:pPr>
            <a:r>
              <a:rPr lang="en-US"/>
              <a:t>6. A</a:t>
            </a:r>
            <a:endParaRPr/>
          </a:p>
          <a:p>
            <a:pPr marL="0" lvl="0" indent="0" algn="l" rtl="0">
              <a:spcBef>
                <a:spcPts val="0"/>
              </a:spcBef>
              <a:spcAft>
                <a:spcPts val="0"/>
              </a:spcAft>
              <a:buClr>
                <a:schemeClr val="dk1"/>
              </a:buClr>
              <a:buSzPts val="1200"/>
              <a:buFont typeface="Verdana"/>
              <a:buNone/>
            </a:pPr>
            <a:r>
              <a:rPr lang="en-US"/>
              <a:t>7. D</a:t>
            </a:r>
            <a:endParaRPr/>
          </a:p>
          <a:p>
            <a:pPr marL="0" lvl="0" indent="0" algn="l" rtl="0">
              <a:spcBef>
                <a:spcPts val="0"/>
              </a:spcBef>
              <a:spcAft>
                <a:spcPts val="0"/>
              </a:spcAft>
              <a:buClr>
                <a:schemeClr val="dk1"/>
              </a:buClr>
              <a:buSzPts val="1200"/>
              <a:buFont typeface="Verdana"/>
              <a:buNone/>
            </a:pPr>
            <a:r>
              <a:rPr lang="en-US"/>
              <a:t>8. C</a:t>
            </a:r>
            <a:endParaRPr/>
          </a:p>
          <a:p>
            <a:pPr marL="0" lvl="0" indent="0" algn="l" rtl="0">
              <a:spcBef>
                <a:spcPts val="0"/>
              </a:spcBef>
              <a:spcAft>
                <a:spcPts val="0"/>
              </a:spcAft>
              <a:buNone/>
            </a:pPr>
            <a:endParaRPr sz="1200">
              <a:latin typeface="Verdana"/>
              <a:ea typeface="Verdana"/>
              <a:cs typeface="Verdana"/>
              <a:sym typeface="Verdana"/>
            </a:endParaRPr>
          </a:p>
          <a:p>
            <a:pPr marL="0" lvl="0" indent="0" algn="l" rtl="0">
              <a:spcBef>
                <a:spcPts val="0"/>
              </a:spcBef>
              <a:spcAft>
                <a:spcPts val="0"/>
              </a:spcAft>
              <a:buNone/>
            </a:pPr>
            <a:endParaRPr sz="1200">
              <a:latin typeface="Verdana"/>
              <a:ea typeface="Verdana"/>
              <a:cs typeface="Verdana"/>
              <a:sym typeface="Verdana"/>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824da8228d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824da8228d_0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2</a:t>
            </a:r>
            <a:r>
              <a:rPr lang="en-US" b="1">
                <a:solidFill>
                  <a:srgbClr val="4472C4"/>
                </a:solidFill>
              </a:rPr>
              <a:t>C</a:t>
            </a:r>
            <a:r>
              <a:rPr lang="en-US" sz="1200" b="1">
                <a:solidFill>
                  <a:srgbClr val="4472C4"/>
                </a:solidFill>
                <a:latin typeface="Verdana"/>
                <a:ea typeface="Verdana"/>
                <a:cs typeface="Verdana"/>
                <a:sym typeface="Verdana"/>
              </a:rPr>
              <a:t>. Vocabulary </a:t>
            </a:r>
            <a:endParaRPr b="1">
              <a:solidFill>
                <a:srgbClr val="4472C4"/>
              </a:solidFill>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b="1"/>
              <a:t>1. Say the word a few times</a:t>
            </a:r>
            <a:r>
              <a:rPr lang="en-US"/>
              <a:t>, as you indicate the picture. For example, say, ”ahead, ahead, ahead.” Have your students then repeat the word after you a few times.</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b="1"/>
              <a:t>2. Ask students to match the word to the correct definition and say the answer as a sentence</a:t>
            </a:r>
            <a:r>
              <a:rPr lang="en-US"/>
              <a:t>. For example, “Ahead means in front of, or doing better than someone else.” </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b="1"/>
              <a:t>3. Check students’ comprehension further by asking direct questions</a:t>
            </a:r>
            <a:r>
              <a:rPr lang="en-US"/>
              <a:t>. For example, “Which car is ahead?” “Were you ever ahead of others in school?” “Can you show “ahead” using your hands?”</a:t>
            </a:r>
            <a:endParaRPr b="1"/>
          </a:p>
          <a:p>
            <a:pPr marL="0" lvl="0" indent="0" algn="l" rtl="0">
              <a:spcBef>
                <a:spcPts val="0"/>
              </a:spcBef>
              <a:spcAft>
                <a:spcPts val="0"/>
              </a:spcAft>
              <a:buClr>
                <a:schemeClr val="dk1"/>
              </a:buClr>
              <a:buSzPts val="1200"/>
              <a:buFont typeface="Verdana"/>
              <a:buNone/>
            </a:pPr>
            <a:endParaRPr sz="1200" i="1">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i="0">
                <a:latin typeface="Verdana"/>
                <a:ea typeface="Verdana"/>
                <a:cs typeface="Verdana"/>
                <a:sym typeface="Verdana"/>
              </a:rPr>
              <a:t>Answers</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a:t> 9.  B</a:t>
            </a:r>
            <a:endParaRPr/>
          </a:p>
          <a:p>
            <a:pPr marL="0" lvl="0" indent="0" algn="l" rtl="0">
              <a:spcBef>
                <a:spcPts val="0"/>
              </a:spcBef>
              <a:spcAft>
                <a:spcPts val="0"/>
              </a:spcAft>
              <a:buClr>
                <a:schemeClr val="dk1"/>
              </a:buClr>
              <a:buSzPts val="1200"/>
              <a:buFont typeface="Verdana"/>
              <a:buNone/>
            </a:pPr>
            <a:r>
              <a:rPr lang="en-US"/>
              <a:t>10. A</a:t>
            </a:r>
            <a:endParaRPr/>
          </a:p>
          <a:p>
            <a:pPr marL="0" lvl="0" indent="0" algn="l" rtl="0">
              <a:spcBef>
                <a:spcPts val="0"/>
              </a:spcBef>
              <a:spcAft>
                <a:spcPts val="0"/>
              </a:spcAft>
              <a:buClr>
                <a:schemeClr val="dk1"/>
              </a:buClr>
              <a:buSzPts val="1200"/>
              <a:buFont typeface="Verdana"/>
              <a:buNone/>
            </a:pPr>
            <a:r>
              <a:rPr lang="en-US"/>
              <a:t>11. D</a:t>
            </a:r>
            <a:endParaRPr/>
          </a:p>
          <a:p>
            <a:pPr marL="0" lvl="0" indent="0" algn="l" rtl="0">
              <a:spcBef>
                <a:spcPts val="0"/>
              </a:spcBef>
              <a:spcAft>
                <a:spcPts val="0"/>
              </a:spcAft>
              <a:buClr>
                <a:schemeClr val="dk1"/>
              </a:buClr>
              <a:buSzPts val="1200"/>
              <a:buFont typeface="Verdana"/>
              <a:buNone/>
            </a:pPr>
            <a:r>
              <a:rPr lang="en-US"/>
              <a:t>12. C</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None/>
            </a:pPr>
            <a:endParaRPr sz="1200">
              <a:latin typeface="Verdana"/>
              <a:ea typeface="Verdana"/>
              <a:cs typeface="Verdana"/>
              <a:sym typeface="Verdana"/>
            </a:endParaRPr>
          </a:p>
          <a:p>
            <a:pPr marL="0" lvl="0" indent="0" algn="l" rtl="0">
              <a:spcBef>
                <a:spcPts val="0"/>
              </a:spcBef>
              <a:spcAft>
                <a:spcPts val="0"/>
              </a:spcAft>
              <a:buNone/>
            </a:pPr>
            <a:endParaRPr sz="1200">
              <a:latin typeface="Verdana"/>
              <a:ea typeface="Verdana"/>
              <a:cs typeface="Verdana"/>
              <a:sym typeface="Verdana"/>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a:solidFill>
                  <a:srgbClr val="4472C4"/>
                </a:solidFill>
                <a:latin typeface="Verdana"/>
                <a:ea typeface="Verdana"/>
                <a:cs typeface="Verdana"/>
                <a:sym typeface="Verdana"/>
              </a:rPr>
              <a:t>2D. Grammar</a:t>
            </a:r>
            <a:r>
              <a:rPr lang="en-US" sz="1200">
                <a:solidFill>
                  <a:srgbClr val="4472C4"/>
                </a:solidFill>
                <a:latin typeface="Verdana"/>
                <a:ea typeface="Verdana"/>
                <a:cs typeface="Verdana"/>
                <a:sym typeface="Verdana"/>
              </a:rPr>
              <a:t> – </a:t>
            </a:r>
            <a:r>
              <a:rPr lang="en-US" b="1">
                <a:solidFill>
                  <a:srgbClr val="4472C4"/>
                </a:solidFill>
              </a:rPr>
              <a:t>Wh- Questions </a:t>
            </a:r>
            <a:endParaRPr b="1">
              <a:solidFill>
                <a:srgbClr val="4472C4"/>
              </a:solidFill>
            </a:endParaRPr>
          </a:p>
          <a:p>
            <a:pPr marL="0" lvl="0" indent="0" algn="l" rtl="0">
              <a:spcBef>
                <a:spcPts val="0"/>
              </a:spcBef>
              <a:spcAft>
                <a:spcPts val="0"/>
              </a:spcAft>
              <a:buClr>
                <a:schemeClr val="dk1"/>
              </a:buClr>
              <a:buSzPts val="1200"/>
              <a:buFont typeface="Verdana"/>
              <a:buNone/>
            </a:pPr>
            <a:endParaRPr sz="1200" b="1">
              <a:solidFill>
                <a:srgbClr val="4472C4"/>
              </a:solidFill>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Note: There are </a:t>
            </a:r>
            <a:r>
              <a:rPr lang="en-US"/>
              <a:t>two types of questions, information (Wh-questions) and Yes/No Questions (covered on the next slide).  The type of question, Wh- or Yes/No determines the kind of answer that the person asking the question is asking for and that the person answering the question should give.</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a:t>This chart shows how to ask Wh-questions with auxiliary verbs.  This is the formula we use.  Auxiliary verbs are helping verbs, and in Wh-questions they are the first verb, and the main verb comes at the end.  These Wh-questions would not be complete without the auxiliary verbs. When we add in an auxiliary verb to a Wh-question it allows us to ask Wh-questions in the present continuous, past continuous, past perfect, and the past tense.  </a:t>
            </a: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Model, Repeat, and Solo row number 1. Then ask students to complete the sentences for rows 2-</a:t>
            </a:r>
            <a:r>
              <a:rPr lang="en-US"/>
              <a:t>5</a:t>
            </a:r>
            <a:r>
              <a:rPr lang="en-US" sz="1200">
                <a:latin typeface="Verdana"/>
                <a:ea typeface="Verdana"/>
                <a:cs typeface="Verdana"/>
                <a:sym typeface="Verdana"/>
              </a:rPr>
              <a:t>.</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Answers:</a:t>
            </a:r>
            <a:endParaRPr/>
          </a:p>
          <a:p>
            <a:pPr marL="0" lvl="0" indent="0" algn="l" rtl="0">
              <a:spcBef>
                <a:spcPts val="0"/>
              </a:spcBef>
              <a:spcAft>
                <a:spcPts val="0"/>
              </a:spcAft>
              <a:buClr>
                <a:schemeClr val="dk1"/>
              </a:buClr>
              <a:buSzPts val="1200"/>
              <a:buFont typeface="Verdana"/>
              <a:buNone/>
            </a:pPr>
            <a:r>
              <a:rPr lang="en-US"/>
              <a:t>2. What </a:t>
            </a:r>
            <a:endParaRPr/>
          </a:p>
          <a:p>
            <a:pPr marL="0" lvl="0" indent="0" algn="l" rtl="0">
              <a:spcBef>
                <a:spcPts val="0"/>
              </a:spcBef>
              <a:spcAft>
                <a:spcPts val="0"/>
              </a:spcAft>
              <a:buClr>
                <a:schemeClr val="dk1"/>
              </a:buClr>
              <a:buSzPts val="1200"/>
              <a:buFont typeface="Verdana"/>
              <a:buNone/>
            </a:pPr>
            <a:r>
              <a:rPr lang="en-US"/>
              <a:t>3. He/she/you/they/we (all subjects work here)</a:t>
            </a:r>
            <a:endParaRPr/>
          </a:p>
          <a:p>
            <a:pPr marL="0" lvl="0" indent="0" algn="l" rtl="0">
              <a:spcBef>
                <a:spcPts val="0"/>
              </a:spcBef>
              <a:spcAft>
                <a:spcPts val="0"/>
              </a:spcAft>
              <a:buClr>
                <a:schemeClr val="dk1"/>
              </a:buClr>
              <a:buSzPts val="1200"/>
              <a:buFont typeface="Verdana"/>
              <a:buNone/>
            </a:pPr>
            <a:r>
              <a:rPr lang="en-US"/>
              <a:t>4. Complain </a:t>
            </a:r>
            <a:endParaRPr/>
          </a:p>
          <a:p>
            <a:pPr marL="0" lvl="0" indent="0" algn="l" rtl="0">
              <a:spcBef>
                <a:spcPts val="0"/>
              </a:spcBef>
              <a:spcAft>
                <a:spcPts val="0"/>
              </a:spcAft>
              <a:buClr>
                <a:schemeClr val="dk1"/>
              </a:buClr>
              <a:buSzPts val="1200"/>
              <a:buFont typeface="Verdana"/>
              <a:buNone/>
            </a:pPr>
            <a:r>
              <a:rPr lang="en-US"/>
              <a:t>5. Were </a:t>
            </a:r>
            <a:endParaRPr/>
          </a:p>
          <a:p>
            <a:pPr marL="0" lvl="0" indent="0" algn="l" rtl="0">
              <a:spcBef>
                <a:spcPts val="0"/>
              </a:spcBef>
              <a:spcAft>
                <a:spcPts val="0"/>
              </a:spcAft>
              <a:buClr>
                <a:schemeClr val="dk1"/>
              </a:buClr>
              <a:buSzPts val="1200"/>
              <a:buFont typeface="Verdana"/>
              <a:buNone/>
            </a:pPr>
            <a:endParaRPr/>
          </a:p>
          <a:p>
            <a:pPr marL="0" lvl="0" indent="0" algn="l" rtl="0">
              <a:spcBef>
                <a:spcPts val="0"/>
              </a:spcBef>
              <a:spcAft>
                <a:spcPts val="0"/>
              </a:spcAft>
              <a:buClr>
                <a:schemeClr val="dk1"/>
              </a:buClr>
              <a:buSzPts val="1200"/>
              <a:buFont typeface="Verdana"/>
              <a:buNone/>
            </a:pPr>
            <a:r>
              <a:rPr lang="en-US" sz="1100"/>
              <a:t>Credit to Hannah Dalton for the explanations of the two types of questions. </a:t>
            </a:r>
            <a:endParaRPr sz="1100"/>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p:txBody>
      </p:sp>
      <p:sp>
        <p:nvSpPr>
          <p:cNvPr id="168" name="Google Shape;168;p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©2021-2024 Light of the World Learning</a:t>
            </a:r>
            <a:endParaRPr dirty="0"/>
          </a:p>
        </p:txBody>
      </p:sp>
      <p:sp>
        <p:nvSpPr>
          <p:cNvPr id="169" name="Google Shape;16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8</a:t>
            </a:fld>
            <a:endParaRPr sz="14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accent1"/>
              </a:buClr>
              <a:buSzPts val="1200"/>
              <a:buFont typeface="Verdana"/>
              <a:buNone/>
            </a:pPr>
            <a:r>
              <a:rPr lang="en-US" sz="1200" b="1">
                <a:solidFill>
                  <a:schemeClr val="accent1"/>
                </a:solidFill>
                <a:latin typeface="Verdana"/>
                <a:ea typeface="Verdana"/>
                <a:cs typeface="Verdana"/>
                <a:sym typeface="Verdana"/>
              </a:rPr>
              <a:t>2E. Grammar</a:t>
            </a:r>
            <a:r>
              <a:rPr lang="en-US" sz="1200">
                <a:solidFill>
                  <a:schemeClr val="accent1"/>
                </a:solidFill>
                <a:latin typeface="Verdana"/>
                <a:ea typeface="Verdana"/>
                <a:cs typeface="Verdana"/>
                <a:sym typeface="Verdana"/>
              </a:rPr>
              <a:t>: </a:t>
            </a:r>
            <a:r>
              <a:rPr lang="en-US" b="1">
                <a:solidFill>
                  <a:schemeClr val="accent1"/>
                </a:solidFill>
              </a:rPr>
              <a:t>Yes/No Questions </a:t>
            </a:r>
            <a:endParaRPr b="1">
              <a:solidFill>
                <a:schemeClr val="accent1"/>
              </a:solidFill>
            </a:endParaRPr>
          </a:p>
          <a:p>
            <a:pPr marL="0" lvl="0" indent="0" algn="l" rtl="0">
              <a:lnSpc>
                <a:spcPct val="115000"/>
              </a:lnSpc>
              <a:spcBef>
                <a:spcPts val="0"/>
              </a:spcBef>
              <a:spcAft>
                <a:spcPts val="0"/>
              </a:spcAft>
              <a:buClr>
                <a:schemeClr val="accent1"/>
              </a:buClr>
              <a:buSzPts val="1200"/>
              <a:buFont typeface="Verdana"/>
              <a:buNone/>
            </a:pPr>
            <a:endParaRPr b="1">
              <a:solidFill>
                <a:schemeClr val="accent1"/>
              </a:solidFill>
            </a:endParaRPr>
          </a:p>
          <a:p>
            <a:pPr marL="0" lvl="0" indent="0" algn="l" rtl="0">
              <a:lnSpc>
                <a:spcPct val="115000"/>
              </a:lnSpc>
              <a:spcBef>
                <a:spcPts val="0"/>
              </a:spcBef>
              <a:spcAft>
                <a:spcPts val="0"/>
              </a:spcAft>
              <a:buClr>
                <a:schemeClr val="accent1"/>
              </a:buClr>
              <a:buSzPts val="1200"/>
              <a:buFont typeface="Verdana"/>
              <a:buNone/>
            </a:pPr>
            <a:r>
              <a:rPr lang="en-US"/>
              <a:t>Note: Yes/No questions are different from Wh-Questions because, yes/no questions are questions asked that are </a:t>
            </a:r>
            <a:r>
              <a:rPr lang="en-US" u="sng"/>
              <a:t>answered</a:t>
            </a:r>
            <a:r>
              <a:rPr lang="en-US"/>
              <a:t> with either Yes/No.  Yes/No questions refer to the answer that should be given.  Whereas Wh-Questions refer to which Wh-word is used at the beginning of the question and thus what kind of information should be given in the answer. </a:t>
            </a:r>
            <a:endParaRPr/>
          </a:p>
          <a:p>
            <a:pPr marL="0" lvl="0" indent="0" algn="l" rtl="0">
              <a:lnSpc>
                <a:spcPct val="115000"/>
              </a:lnSpc>
              <a:spcBef>
                <a:spcPts val="0"/>
              </a:spcBef>
              <a:spcAft>
                <a:spcPts val="0"/>
              </a:spcAft>
              <a:buClr>
                <a:schemeClr val="dk1"/>
              </a:buClr>
              <a:buSzPts val="1200"/>
              <a:buFont typeface="Verdana"/>
              <a:buNone/>
            </a:pPr>
            <a:endParaRPr sz="1200" b="1">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Verdana"/>
              <a:buNone/>
            </a:pPr>
            <a:r>
              <a:rPr lang="en-US"/>
              <a:t>Yes/No questions are questions that are </a:t>
            </a:r>
            <a:r>
              <a:rPr lang="en-US" u="sng"/>
              <a:t>answered</a:t>
            </a:r>
            <a:r>
              <a:rPr lang="en-US"/>
              <a:t> with either “Yes” or “No”.  Yes/No questions are not asking for specific information like Wh-Questions.  Most Yes/No questions can be answered with a simple “Yes” or “No”, and can also be answered with ‘Yes’ or ‘No’ at the beginning of the answer, followed by the subject and auxiliary verb, for example, “....I do”.  The whole answer with that would be, “Yes, I do”.  Some Yes/No questions can be answered personally, with what is true about you.  Generally if the person asking the question asks a Yes/No question with “you” in it, you can answer the question personally.  Some Yes/No questions require a right answer that is not personal and someone other than you may also be able to answer.  </a:t>
            </a:r>
            <a:endParaRPr/>
          </a:p>
          <a:p>
            <a:pPr marL="0" lvl="0" indent="0" algn="l" rtl="0">
              <a:lnSpc>
                <a:spcPct val="115000"/>
              </a:lnSpc>
              <a:spcBef>
                <a:spcPts val="0"/>
              </a:spcBef>
              <a:spcAft>
                <a:spcPts val="0"/>
              </a:spcAft>
              <a:buClr>
                <a:schemeClr val="dk1"/>
              </a:buClr>
              <a:buSzPts val="1200"/>
              <a:buFont typeface="Verdana"/>
              <a:buNone/>
            </a:pPr>
            <a:endParaRPr/>
          </a:p>
          <a:p>
            <a:pPr marL="0" lvl="0" indent="0" algn="l" rtl="0">
              <a:lnSpc>
                <a:spcPct val="115000"/>
              </a:lnSpc>
              <a:spcBef>
                <a:spcPts val="0"/>
              </a:spcBef>
              <a:spcAft>
                <a:spcPts val="0"/>
              </a:spcAft>
              <a:buClr>
                <a:schemeClr val="dk1"/>
              </a:buClr>
              <a:buSzPts val="1200"/>
              <a:buFont typeface="Verdana"/>
              <a:buNone/>
            </a:pPr>
            <a:r>
              <a:rPr lang="en-US"/>
              <a:t>We also use auxiliary verbs in Yes/No questions.  Unlike Wh-questions, Yes/No questions do not have a Wh-question word, so the first word in the question is the auxiliary verb.  The subject comes next, then the main verb.  In number one “the brochure” is the subject, because the question is being asked of the brochure, rather than a person (you, he, she etc.)</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Model, Repeat, and Solo row number 1. Then ask students to fill in the blanks for rows </a:t>
            </a:r>
            <a:r>
              <a:rPr lang="en-US"/>
              <a:t>2-4</a:t>
            </a:r>
            <a:r>
              <a:rPr lang="en-US" sz="1200">
                <a:latin typeface="Verdana"/>
                <a:ea typeface="Verdana"/>
                <a:cs typeface="Verdana"/>
                <a:sym typeface="Verdana"/>
              </a:rPr>
              <a:t>.</a:t>
            </a:r>
            <a:endParaRPr/>
          </a:p>
          <a:p>
            <a:pPr marL="0" lvl="0" indent="0" algn="l" rtl="0">
              <a:spcBef>
                <a:spcPts val="0"/>
              </a:spcBef>
              <a:spcAft>
                <a:spcPts val="0"/>
              </a:spcAft>
              <a:buClr>
                <a:schemeClr val="dk1"/>
              </a:buClr>
              <a:buSzPts val="1200"/>
              <a:buFont typeface="Verdana"/>
              <a:buNone/>
            </a:pPr>
            <a:endParaRPr sz="120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a:latin typeface="Verdana"/>
                <a:ea typeface="Verdana"/>
                <a:cs typeface="Verdana"/>
                <a:sym typeface="Verdana"/>
              </a:rPr>
              <a:t>Answers:</a:t>
            </a:r>
            <a:endParaRPr/>
          </a:p>
          <a:p>
            <a:pPr marL="0" lvl="0" indent="0" algn="l" rtl="0">
              <a:spcBef>
                <a:spcPts val="0"/>
              </a:spcBef>
              <a:spcAft>
                <a:spcPts val="0"/>
              </a:spcAft>
              <a:buClr>
                <a:schemeClr val="dk1"/>
              </a:buClr>
              <a:buSzPts val="1200"/>
              <a:buFont typeface="Verdana"/>
              <a:buNone/>
            </a:pPr>
            <a:r>
              <a:rPr lang="en-US" sz="1200">
                <a:latin typeface="Verdana"/>
                <a:ea typeface="Verdana"/>
                <a:cs typeface="Verdana"/>
                <a:sym typeface="Verdana"/>
              </a:rPr>
              <a:t>2</a:t>
            </a:r>
            <a:r>
              <a:rPr lang="en-US"/>
              <a:t>. Do </a:t>
            </a:r>
            <a:endParaRPr/>
          </a:p>
          <a:p>
            <a:pPr marL="0" lvl="0" indent="0" algn="l" rtl="0">
              <a:spcBef>
                <a:spcPts val="0"/>
              </a:spcBef>
              <a:spcAft>
                <a:spcPts val="0"/>
              </a:spcAft>
              <a:buClr>
                <a:schemeClr val="dk1"/>
              </a:buClr>
              <a:buSzPts val="1200"/>
              <a:buFont typeface="Verdana"/>
              <a:buNone/>
            </a:pPr>
            <a:r>
              <a:rPr lang="en-US"/>
              <a:t>3. Has </a:t>
            </a:r>
            <a:endParaRPr/>
          </a:p>
          <a:p>
            <a:pPr marL="0" lvl="0" indent="0" algn="l" rtl="0">
              <a:spcBef>
                <a:spcPts val="0"/>
              </a:spcBef>
              <a:spcAft>
                <a:spcPts val="0"/>
              </a:spcAft>
              <a:buClr>
                <a:schemeClr val="dk1"/>
              </a:buClr>
              <a:buSzPts val="1200"/>
              <a:buFont typeface="Verdana"/>
              <a:buNone/>
            </a:pPr>
            <a:r>
              <a:rPr lang="en-US"/>
              <a:t>4. You </a:t>
            </a:r>
            <a:endParaRPr/>
          </a:p>
          <a:p>
            <a:pPr marL="0" lvl="0" indent="0" algn="l" rtl="0">
              <a:lnSpc>
                <a:spcPct val="115000"/>
              </a:lnSpc>
              <a:spcBef>
                <a:spcPts val="0"/>
              </a:spcBef>
              <a:spcAft>
                <a:spcPts val="0"/>
              </a:spcAft>
              <a:buClr>
                <a:schemeClr val="dk1"/>
              </a:buClr>
              <a:buSzPts val="1200"/>
              <a:buFont typeface="Verdana"/>
              <a:buNone/>
            </a:pPr>
            <a:endParaRPr sz="1200"/>
          </a:p>
        </p:txBody>
      </p:sp>
      <p:sp>
        <p:nvSpPr>
          <p:cNvPr id="178" name="Google Shape;17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400"/>
              <a:buFont typeface="Arial"/>
              <a:buNone/>
            </a:pPr>
            <a:fld id="{00000000-1234-1234-1234-123412341234}" type="slidenum">
              <a:rPr lang="en-US" sz="1400" u="none" strike="noStrike" cap="none">
                <a:solidFill>
                  <a:srgbClr val="000000"/>
                </a:solidFill>
                <a:latin typeface="Verdana"/>
                <a:ea typeface="Verdana"/>
                <a:cs typeface="Verdana"/>
                <a:sym typeface="Verdana"/>
              </a:rPr>
              <a:t>9</a:t>
            </a:fld>
            <a:endParaRPr sz="1400" u="none" strike="noStrike" cap="none">
              <a:solidFill>
                <a:srgbClr val="000000"/>
              </a:solidFill>
              <a:latin typeface="Verdana"/>
              <a:ea typeface="Verdana"/>
              <a:cs typeface="Verdana"/>
              <a:sym typeface="Verdan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3"/>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100">
                <a:latin typeface="Verdana"/>
                <a:ea typeface="Verdana"/>
                <a:cs typeface="Verdana"/>
                <a:sym typeface="Verdan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b="0" i="0" u="none" strike="noStrike" cap="none">
                <a:solidFill>
                  <a:srgbClr val="888888"/>
                </a:solidFill>
                <a:latin typeface="Verdana"/>
                <a:ea typeface="Verdana"/>
                <a:cs typeface="Verdana"/>
                <a:sym typeface="Verdana"/>
              </a:defRPr>
            </a:lvl1pPr>
            <a:lvl2pPr marL="0" lvl="1" indent="0" algn="r">
              <a:spcBef>
                <a:spcPts val="0"/>
              </a:spcBef>
              <a:buNone/>
              <a:defRPr sz="1800" b="0" i="0" u="none" strike="noStrike" cap="none">
                <a:solidFill>
                  <a:srgbClr val="888888"/>
                </a:solidFill>
                <a:latin typeface="Verdana"/>
                <a:ea typeface="Verdana"/>
                <a:cs typeface="Verdana"/>
                <a:sym typeface="Verdana"/>
              </a:defRPr>
            </a:lvl2pPr>
            <a:lvl3pPr marL="0" lvl="2" indent="0" algn="r">
              <a:spcBef>
                <a:spcPts val="0"/>
              </a:spcBef>
              <a:buNone/>
              <a:defRPr sz="1800" b="0" i="0" u="none" strike="noStrike" cap="none">
                <a:solidFill>
                  <a:srgbClr val="888888"/>
                </a:solidFill>
                <a:latin typeface="Verdana"/>
                <a:ea typeface="Verdana"/>
                <a:cs typeface="Verdana"/>
                <a:sym typeface="Verdana"/>
              </a:defRPr>
            </a:lvl3pPr>
            <a:lvl4pPr marL="0" lvl="3" indent="0" algn="r">
              <a:spcBef>
                <a:spcPts val="0"/>
              </a:spcBef>
              <a:buNone/>
              <a:defRPr sz="1800" b="0" i="0" u="none" strike="noStrike" cap="none">
                <a:solidFill>
                  <a:srgbClr val="888888"/>
                </a:solidFill>
                <a:latin typeface="Verdana"/>
                <a:ea typeface="Verdana"/>
                <a:cs typeface="Verdana"/>
                <a:sym typeface="Verdana"/>
              </a:defRPr>
            </a:lvl4pPr>
            <a:lvl5pPr marL="0" lvl="4" indent="0" algn="r">
              <a:spcBef>
                <a:spcPts val="0"/>
              </a:spcBef>
              <a:buNone/>
              <a:defRPr sz="1800" b="0" i="0" u="none" strike="noStrike" cap="none">
                <a:solidFill>
                  <a:srgbClr val="888888"/>
                </a:solidFill>
                <a:latin typeface="Verdana"/>
                <a:ea typeface="Verdana"/>
                <a:cs typeface="Verdana"/>
                <a:sym typeface="Verdana"/>
              </a:defRPr>
            </a:lvl5pPr>
            <a:lvl6pPr marL="0" lvl="5" indent="0" algn="r">
              <a:spcBef>
                <a:spcPts val="0"/>
              </a:spcBef>
              <a:buNone/>
              <a:defRPr sz="1800" b="0" i="0" u="none" strike="noStrike" cap="none">
                <a:solidFill>
                  <a:srgbClr val="888888"/>
                </a:solidFill>
                <a:latin typeface="Verdana"/>
                <a:ea typeface="Verdana"/>
                <a:cs typeface="Verdana"/>
                <a:sym typeface="Verdana"/>
              </a:defRPr>
            </a:lvl6pPr>
            <a:lvl7pPr marL="0" lvl="6" indent="0" algn="r">
              <a:spcBef>
                <a:spcPts val="0"/>
              </a:spcBef>
              <a:buNone/>
              <a:defRPr sz="1800" b="0" i="0" u="none" strike="noStrike" cap="none">
                <a:solidFill>
                  <a:srgbClr val="888888"/>
                </a:solidFill>
                <a:latin typeface="Verdana"/>
                <a:ea typeface="Verdana"/>
                <a:cs typeface="Verdana"/>
                <a:sym typeface="Verdana"/>
              </a:defRPr>
            </a:lvl7pPr>
            <a:lvl8pPr marL="0" lvl="7" indent="0" algn="r">
              <a:spcBef>
                <a:spcPts val="0"/>
              </a:spcBef>
              <a:buNone/>
              <a:defRPr sz="1800" b="0" i="0" u="none" strike="noStrike" cap="none">
                <a:solidFill>
                  <a:srgbClr val="888888"/>
                </a:solidFill>
                <a:latin typeface="Verdana"/>
                <a:ea typeface="Verdana"/>
                <a:cs typeface="Verdana"/>
                <a:sym typeface="Verdana"/>
              </a:defRPr>
            </a:lvl8pPr>
            <a:lvl9pPr marL="0" lvl="8" indent="0" algn="r">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5"/>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
        <p:cNvGrpSpPr/>
        <p:nvPr/>
      </p:nvGrpSpPr>
      <p:grpSpPr>
        <a:xfrm>
          <a:off x="0" y="0"/>
          <a:ext cx="0" cy="0"/>
          <a:chOff x="0" y="0"/>
          <a:chExt cx="0" cy="0"/>
        </a:xfrm>
      </p:grpSpPr>
      <p:sp>
        <p:nvSpPr>
          <p:cNvPr id="37" name="Google Shape;37;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9" name="Google Shape;39;p6"/>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8"/>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Verdan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Verdan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Verdana"/>
              <a:buNone/>
              <a:defRPr sz="32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956034"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Verdana"/>
                <a:ea typeface="Verdana"/>
                <a:cs typeface="Verdana"/>
                <a:sym typeface="Verdana"/>
              </a:defRPr>
            </a:lvl1pPr>
            <a:lvl2pPr marL="0" marR="0" lvl="1" indent="0" algn="r" rtl="0">
              <a:spcBef>
                <a:spcPts val="0"/>
              </a:spcBef>
              <a:buNone/>
              <a:defRPr sz="1800" b="0" i="0" u="none" strike="noStrike" cap="none">
                <a:solidFill>
                  <a:srgbClr val="888888"/>
                </a:solidFill>
                <a:latin typeface="Verdana"/>
                <a:ea typeface="Verdana"/>
                <a:cs typeface="Verdana"/>
                <a:sym typeface="Verdana"/>
              </a:defRPr>
            </a:lvl2pPr>
            <a:lvl3pPr marL="0" marR="0" lvl="2" indent="0" algn="r" rtl="0">
              <a:spcBef>
                <a:spcPts val="0"/>
              </a:spcBef>
              <a:buNone/>
              <a:defRPr sz="1800" b="0" i="0" u="none" strike="noStrike" cap="none">
                <a:solidFill>
                  <a:srgbClr val="888888"/>
                </a:solidFill>
                <a:latin typeface="Verdana"/>
                <a:ea typeface="Verdana"/>
                <a:cs typeface="Verdana"/>
                <a:sym typeface="Verdana"/>
              </a:defRPr>
            </a:lvl3pPr>
            <a:lvl4pPr marL="0" marR="0" lvl="3" indent="0" algn="r" rtl="0">
              <a:spcBef>
                <a:spcPts val="0"/>
              </a:spcBef>
              <a:buNone/>
              <a:defRPr sz="1800" b="0" i="0" u="none" strike="noStrike" cap="none">
                <a:solidFill>
                  <a:srgbClr val="888888"/>
                </a:solidFill>
                <a:latin typeface="Verdana"/>
                <a:ea typeface="Verdana"/>
                <a:cs typeface="Verdana"/>
                <a:sym typeface="Verdana"/>
              </a:defRPr>
            </a:lvl4pPr>
            <a:lvl5pPr marL="0" marR="0" lvl="4" indent="0" algn="r" rtl="0">
              <a:spcBef>
                <a:spcPts val="0"/>
              </a:spcBef>
              <a:buNone/>
              <a:defRPr sz="1800" b="0" i="0" u="none" strike="noStrike" cap="none">
                <a:solidFill>
                  <a:srgbClr val="888888"/>
                </a:solidFill>
                <a:latin typeface="Verdana"/>
                <a:ea typeface="Verdana"/>
                <a:cs typeface="Verdana"/>
                <a:sym typeface="Verdana"/>
              </a:defRPr>
            </a:lvl5pPr>
            <a:lvl6pPr marL="0" marR="0" lvl="5" indent="0" algn="r" rtl="0">
              <a:spcBef>
                <a:spcPts val="0"/>
              </a:spcBef>
              <a:buNone/>
              <a:defRPr sz="1800" b="0" i="0" u="none" strike="noStrike" cap="none">
                <a:solidFill>
                  <a:srgbClr val="888888"/>
                </a:solidFill>
                <a:latin typeface="Verdana"/>
                <a:ea typeface="Verdana"/>
                <a:cs typeface="Verdana"/>
                <a:sym typeface="Verdana"/>
              </a:defRPr>
            </a:lvl6pPr>
            <a:lvl7pPr marL="0" marR="0" lvl="6" indent="0" algn="r" rtl="0">
              <a:spcBef>
                <a:spcPts val="0"/>
              </a:spcBef>
              <a:buNone/>
              <a:defRPr sz="1800" b="0" i="0" u="none" strike="noStrike" cap="none">
                <a:solidFill>
                  <a:srgbClr val="888888"/>
                </a:solidFill>
                <a:latin typeface="Verdana"/>
                <a:ea typeface="Verdana"/>
                <a:cs typeface="Verdana"/>
                <a:sym typeface="Verdana"/>
              </a:defRPr>
            </a:lvl7pPr>
            <a:lvl8pPr marL="0" marR="0" lvl="7" indent="0" algn="r" rtl="0">
              <a:spcBef>
                <a:spcPts val="0"/>
              </a:spcBef>
              <a:buNone/>
              <a:defRPr sz="1800" b="0" i="0" u="none" strike="noStrike" cap="none">
                <a:solidFill>
                  <a:srgbClr val="888888"/>
                </a:solidFill>
                <a:latin typeface="Verdana"/>
                <a:ea typeface="Verdana"/>
                <a:cs typeface="Verdana"/>
                <a:sym typeface="Verdana"/>
              </a:defRPr>
            </a:lvl8pPr>
            <a:lvl9pPr marL="0" marR="0" lvl="8" indent="0" algn="r" rtl="0">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omments" Target="../comments/comment10.xml"/><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comments" Target="../comments/comment11.xml"/><Relationship Id="rId3" Type="http://schemas.openxmlformats.org/officeDocument/2006/relationships/image" Target="../media/image19.jpg"/><Relationship Id="rId7" Type="http://schemas.openxmlformats.org/officeDocument/2006/relationships/image" Target="../media/image23.jpg"/><Relationship Id="rId12"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2.jpg"/><Relationship Id="rId11" Type="http://schemas.openxmlformats.org/officeDocument/2006/relationships/image" Target="../media/image27.jpg"/><Relationship Id="rId5" Type="http://schemas.openxmlformats.org/officeDocument/2006/relationships/image" Target="../media/image21.jpg"/><Relationship Id="rId10" Type="http://schemas.openxmlformats.org/officeDocument/2006/relationships/image" Target="../media/image26.jpg"/><Relationship Id="rId4" Type="http://schemas.openxmlformats.org/officeDocument/2006/relationships/image" Target="../media/image20.jpg"/><Relationship Id="rId9"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12.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live.bible.is/bible/EN1ESV/LUK/1"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comments" Target="../comments/comment13.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hyperlink" Target="https://live.bible.is/bible/EN1ESV/LUK/1" TargetMode="Externa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14.xm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live.bible.is/bible/EN1ESV/LUK/1"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comments" Target="../comments/commen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comments" Target="../comments/commen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comments" Target="../comments/commen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comments" Target="../comments/comment18.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3.jpg"/><Relationship Id="rId4" Type="http://schemas.openxmlformats.org/officeDocument/2006/relationships/image" Target="../media/image10.jpg"/><Relationship Id="rId9" Type="http://schemas.openxmlformats.org/officeDocument/2006/relationships/comments" Target="../comments/comment19.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comments" Target="../comments/comment3.xml"/></Relationships>
</file>

<file path=ppt/slides/_rels/slide30.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7.jpg"/><Relationship Id="rId7" Type="http://schemas.openxmlformats.org/officeDocument/2006/relationships/image" Target="../media/image12.jp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8.jpg"/><Relationship Id="rId4" Type="http://schemas.openxmlformats.org/officeDocument/2006/relationships/image" Target="../media/image6.jp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comments" Target="../comments/comment20.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comments" Target="../comments/comment21.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comments" Target="../comments/comment22.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23.xml"/><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comments" Target="../comments/comment24.xml"/></Relationships>
</file>

<file path=ppt/slides/_rels/slide36.xml.rels><?xml version="1.0" encoding="UTF-8" standalone="yes"?>
<Relationships xmlns="http://schemas.openxmlformats.org/package/2006/relationships"><Relationship Id="rId3" Type="http://schemas.openxmlformats.org/officeDocument/2006/relationships/comments" Target="../comments/comment25.xml"/><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comments" Target="../comments/comment26.xml"/><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comments" Target="../comments/comment27.xml"/><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live.bible.is/bible/EN1ESV/LUK/1"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comments" Target="../comments/comment28.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comments" Target="../comments/comment4.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comments" Target="../comments/comment29.xml"/><Relationship Id="rId4" Type="http://schemas.openxmlformats.org/officeDocument/2006/relationships/hyperlink" Target="mailto:SaraL@spanish4all.com" TargetMode="External"/></Relationships>
</file>

<file path=ppt/slides/_rels/slide41.xml.rels><?xml version="1.0" encoding="UTF-8" standalone="yes"?>
<Relationships xmlns="http://schemas.openxmlformats.org/package/2006/relationships"><Relationship Id="rId3" Type="http://schemas.openxmlformats.org/officeDocument/2006/relationships/comments" Target="../comments/comment30.xml"/><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comments" Target="../comments/comment31.xml"/><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comments" Target="../comments/comment3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comments" Target="../comments/comment5.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comments" Target="../comments/comment6.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comments" Target="../comments/comment7.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3"/>
          <p:cNvPicPr preferRelativeResize="0">
            <a:picLocks noGrp="1"/>
          </p:cNvPicPr>
          <p:nvPr>
            <p:ph type="body" idx="1"/>
          </p:nvPr>
        </p:nvPicPr>
        <p:blipFill rotWithShape="1">
          <a:blip r:embed="rId3">
            <a:alphaModFix/>
          </a:blip>
          <a:srcRect l="291" t="256" r="410" b="204"/>
          <a:stretch/>
        </p:blipFill>
        <p:spPr>
          <a:xfrm>
            <a:off x="1588" y="-25400"/>
            <a:ext cx="12209462" cy="6908800"/>
          </a:xfrm>
          <a:prstGeom prst="rect">
            <a:avLst/>
          </a:prstGeom>
          <a:noFill/>
          <a:ln>
            <a:noFill/>
          </a:ln>
        </p:spPr>
      </p:pic>
      <p:sp>
        <p:nvSpPr>
          <p:cNvPr id="90" name="Google Shape;90;p13"/>
          <p:cNvSpPr txBox="1"/>
          <p:nvPr/>
        </p:nvSpPr>
        <p:spPr>
          <a:xfrm>
            <a:off x="80963" y="6365875"/>
            <a:ext cx="12030075" cy="342900"/>
          </a:xfrm>
          <a:prstGeom prst="rect">
            <a:avLst/>
          </a:prstGeom>
          <a:noFill/>
          <a:ln>
            <a:noFill/>
          </a:ln>
        </p:spPr>
        <p:txBody>
          <a:bodyPr spcFirstLastPara="1" wrap="square" lIns="91400" tIns="45675" rIns="91400" bIns="45675" anchor="t" anchorCtr="0">
            <a:noAutofit/>
          </a:bodyPr>
          <a:lstStyle/>
          <a:p>
            <a:pPr marL="0" marR="0" lvl="0" indent="0" algn="ctr" rtl="0">
              <a:lnSpc>
                <a:spcPct val="80000"/>
              </a:lnSpc>
              <a:spcBef>
                <a:spcPts val="0"/>
              </a:spcBef>
              <a:spcAft>
                <a:spcPts val="0"/>
              </a:spcAft>
              <a:buClr>
                <a:srgbClr val="000000"/>
              </a:buClr>
              <a:buSzPts val="2300"/>
              <a:buFont typeface="Arial"/>
              <a:buNone/>
            </a:pPr>
            <a:r>
              <a:rPr lang="en-US" sz="1400" b="0" i="0" u="none" strike="noStrike" cap="none" dirty="0">
                <a:solidFill>
                  <a:srgbClr val="000000"/>
                </a:solidFill>
                <a:latin typeface="Verdana"/>
                <a:ea typeface="Verdana"/>
                <a:cs typeface="Verdana"/>
                <a:sym typeface="Verdana"/>
              </a:rPr>
              <a:t>©2020-2024 Light of the World Learning</a:t>
            </a:r>
            <a:endParaRPr sz="1400" b="0" i="1" u="none" strike="noStrike" cap="none" dirty="0">
              <a:solidFill>
                <a:srgbClr val="000000"/>
              </a:solidFill>
              <a:latin typeface="Verdana"/>
              <a:ea typeface="Verdana"/>
              <a:cs typeface="Verdana"/>
              <a:sym typeface="Verdana"/>
            </a:endParaRPr>
          </a:p>
        </p:txBody>
      </p:sp>
      <p:grpSp>
        <p:nvGrpSpPr>
          <p:cNvPr id="91" name="Google Shape;91;p13"/>
          <p:cNvGrpSpPr/>
          <p:nvPr/>
        </p:nvGrpSpPr>
        <p:grpSpPr>
          <a:xfrm>
            <a:off x="5144174" y="5830899"/>
            <a:ext cx="1904703" cy="342149"/>
            <a:chOff x="8033" y="9095"/>
            <a:chExt cx="3000" cy="639"/>
          </a:xfrm>
        </p:grpSpPr>
        <p:sp>
          <p:nvSpPr>
            <p:cNvPr id="92" name="Google Shape;92;p13"/>
            <p:cNvSpPr/>
            <p:nvPr/>
          </p:nvSpPr>
          <p:spPr>
            <a:xfrm>
              <a:off x="8033" y="9134"/>
              <a:ext cx="3000" cy="600"/>
            </a:xfrm>
            <a:prstGeom prst="plaque">
              <a:avLst>
                <a:gd name="adj" fmla="val 16667"/>
              </a:avLst>
            </a:prstGeom>
            <a:solidFill>
              <a:srgbClr val="92D050"/>
            </a:solidFill>
            <a:ln w="57150" cap="flat" cmpd="sng">
              <a:solidFill>
                <a:srgbClr val="4E74A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799"/>
                <a:buFont typeface="Arial"/>
                <a:buNone/>
              </a:pPr>
              <a:endParaRPr sz="1799" b="0" i="0" u="none" strike="noStrike" cap="none">
                <a:solidFill>
                  <a:srgbClr val="92D050"/>
                </a:solidFill>
                <a:latin typeface="Verdana"/>
                <a:ea typeface="Verdana"/>
                <a:cs typeface="Verdana"/>
                <a:sym typeface="Verdana"/>
              </a:endParaRPr>
            </a:p>
          </p:txBody>
        </p:sp>
        <p:sp>
          <p:nvSpPr>
            <p:cNvPr id="93" name="Google Shape;93;p13"/>
            <p:cNvSpPr txBox="1"/>
            <p:nvPr/>
          </p:nvSpPr>
          <p:spPr>
            <a:xfrm>
              <a:off x="8033" y="9095"/>
              <a:ext cx="2700" cy="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999"/>
                <a:buFont typeface="Arial"/>
                <a:buNone/>
              </a:pPr>
              <a:r>
                <a:rPr lang="en-US" sz="1999" b="0" i="0" u="none" strike="noStrike" cap="none">
                  <a:solidFill>
                    <a:schemeClr val="dk1"/>
                  </a:solidFill>
                  <a:latin typeface="Verdana"/>
                  <a:ea typeface="Verdana"/>
                  <a:cs typeface="Verdana"/>
                  <a:sym typeface="Verdana"/>
                </a:rPr>
                <a:t>Unit </a:t>
              </a:r>
              <a:r>
                <a:rPr lang="en-US" sz="1999">
                  <a:solidFill>
                    <a:schemeClr val="dk1"/>
                  </a:solidFill>
                  <a:latin typeface="Verdana"/>
                  <a:ea typeface="Verdana"/>
                  <a:cs typeface="Verdana"/>
                  <a:sym typeface="Verdana"/>
                </a:rPr>
                <a:t>B1-02</a:t>
              </a:r>
              <a:endParaRPr sz="1400" b="0" i="0" u="none" strike="noStrike" cap="none">
                <a:solidFill>
                  <a:schemeClr val="dk1"/>
                </a:solidFill>
                <a:latin typeface="Verdana"/>
                <a:ea typeface="Verdana"/>
                <a:cs typeface="Verdana"/>
                <a:sym typeface="Verdana"/>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9"/>
        <p:cNvGrpSpPr/>
        <p:nvPr/>
      </p:nvGrpSpPr>
      <p:grpSpPr>
        <a:xfrm>
          <a:off x="0" y="0"/>
          <a:ext cx="0" cy="0"/>
          <a:chOff x="0" y="0"/>
          <a:chExt cx="0" cy="0"/>
        </a:xfrm>
      </p:grpSpPr>
      <p:sp>
        <p:nvSpPr>
          <p:cNvPr id="190" name="Google Shape;190;p22"/>
          <p:cNvSpPr/>
          <p:nvPr/>
        </p:nvSpPr>
        <p:spPr>
          <a:xfrm>
            <a:off x="9797150" y="0"/>
            <a:ext cx="2394900" cy="6858000"/>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191" name="Google Shape;191;p22"/>
          <p:cNvSpPr/>
          <p:nvPr/>
        </p:nvSpPr>
        <p:spPr>
          <a:xfrm>
            <a:off x="0" y="292050"/>
            <a:ext cx="9797100" cy="62739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0000"/>
              </a:buClr>
              <a:buSzPts val="28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400" i="0" u="none" strike="noStrike" cap="none">
                <a:solidFill>
                  <a:srgbClr val="000000"/>
                </a:solidFill>
                <a:latin typeface="Verdana"/>
                <a:ea typeface="Verdana"/>
                <a:cs typeface="Verdana"/>
                <a:sym typeface="Verdana"/>
              </a:rPr>
              <a:t>A: Hi </a:t>
            </a:r>
            <a:r>
              <a:rPr lang="en-US" sz="2400">
                <a:solidFill>
                  <a:schemeClr val="dk1"/>
                </a:solidFill>
                <a:latin typeface="Verdana"/>
                <a:ea typeface="Verdana"/>
                <a:cs typeface="Verdana"/>
                <a:sym typeface="Verdana"/>
              </a:rPr>
              <a:t>_______</a:t>
            </a:r>
            <a:r>
              <a:rPr lang="en-US" sz="2400" i="0" u="none" strike="noStrike" cap="none">
                <a:solidFill>
                  <a:srgbClr val="000000"/>
                </a:solidFill>
                <a:latin typeface="Verdana"/>
                <a:ea typeface="Verdana"/>
                <a:cs typeface="Verdana"/>
                <a:sym typeface="Verdana"/>
              </a:rPr>
              <a:t>!</a:t>
            </a:r>
            <a:r>
              <a:rPr lang="en-US" sz="2400">
                <a:latin typeface="Verdana"/>
                <a:ea typeface="Verdana"/>
                <a:cs typeface="Verdana"/>
                <a:sym typeface="Verdana"/>
              </a:rPr>
              <a:t> I have some very </a:t>
            </a:r>
            <a:r>
              <a:rPr lang="en-US" sz="2400">
                <a:solidFill>
                  <a:schemeClr val="dk1"/>
                </a:solidFill>
                <a:latin typeface="Verdana"/>
                <a:ea typeface="Verdana"/>
                <a:cs typeface="Verdana"/>
                <a:sym typeface="Verdana"/>
              </a:rPr>
              <a:t>_______ news</a:t>
            </a:r>
            <a:r>
              <a:rPr lang="en-US" sz="2400">
                <a:latin typeface="Verdana"/>
                <a:ea typeface="Verdana"/>
                <a:cs typeface="Verdana"/>
                <a:sym typeface="Verdana"/>
              </a:rPr>
              <a:t>!</a:t>
            </a:r>
            <a:endParaRPr sz="2400">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400" i="0" u="none" strike="noStrike" cap="none">
                <a:solidFill>
                  <a:srgbClr val="000000"/>
                </a:solidFill>
                <a:latin typeface="Verdana"/>
                <a:ea typeface="Verdana"/>
                <a:cs typeface="Verdana"/>
                <a:sym typeface="Verdana"/>
              </a:rPr>
              <a:t>B:</a:t>
            </a:r>
            <a:r>
              <a:rPr lang="en-US" sz="2400">
                <a:latin typeface="Verdana"/>
                <a:ea typeface="Verdana"/>
                <a:cs typeface="Verdana"/>
                <a:sym typeface="Verdana"/>
              </a:rPr>
              <a:t> Hi </a:t>
            </a:r>
            <a:r>
              <a:rPr lang="en-US" sz="2400">
                <a:solidFill>
                  <a:schemeClr val="dk1"/>
                </a:solidFill>
                <a:latin typeface="Verdana"/>
                <a:ea typeface="Verdana"/>
                <a:cs typeface="Verdana"/>
                <a:sym typeface="Verdana"/>
              </a:rPr>
              <a:t>_______</a:t>
            </a:r>
            <a:r>
              <a:rPr lang="en-US" sz="2400">
                <a:latin typeface="Verdana"/>
                <a:ea typeface="Verdana"/>
                <a:cs typeface="Verdana"/>
                <a:sym typeface="Verdana"/>
              </a:rPr>
              <a:t>! I would ______to guess, but you are so </a:t>
            </a:r>
            <a:r>
              <a:rPr lang="en-US" sz="2400">
                <a:solidFill>
                  <a:schemeClr val="dk1"/>
                </a:solidFill>
                <a:latin typeface="Verdana"/>
                <a:ea typeface="Verdana"/>
                <a:cs typeface="Verdana"/>
                <a:sym typeface="Verdana"/>
              </a:rPr>
              <a:t>_______</a:t>
            </a:r>
            <a:r>
              <a:rPr lang="en-US" sz="2400">
                <a:latin typeface="Verdana"/>
                <a:ea typeface="Verdana"/>
                <a:cs typeface="Verdana"/>
                <a:sym typeface="Verdana"/>
              </a:rPr>
              <a:t> and you called to </a:t>
            </a:r>
            <a:r>
              <a:rPr lang="en-US" sz="2400">
                <a:solidFill>
                  <a:schemeClr val="dk1"/>
                </a:solidFill>
                <a:latin typeface="Verdana"/>
                <a:ea typeface="Verdana"/>
                <a:cs typeface="Verdana"/>
                <a:sym typeface="Verdana"/>
              </a:rPr>
              <a:t>_______ it to me! </a:t>
            </a:r>
            <a:endParaRPr sz="240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400" i="0" u="none" strike="noStrike" cap="none">
                <a:solidFill>
                  <a:srgbClr val="000000"/>
                </a:solidFill>
                <a:latin typeface="Verdana"/>
                <a:ea typeface="Verdana"/>
                <a:cs typeface="Verdana"/>
                <a:sym typeface="Verdana"/>
              </a:rPr>
              <a:t>A: </a:t>
            </a:r>
            <a:r>
              <a:rPr lang="en-US" sz="2400">
                <a:solidFill>
                  <a:schemeClr val="dk1"/>
                </a:solidFill>
                <a:latin typeface="Verdana"/>
                <a:ea typeface="Verdana"/>
                <a:cs typeface="Verdana"/>
                <a:sym typeface="Verdana"/>
              </a:rPr>
              <a:t>_______ called to _______ I got the _______!</a:t>
            </a:r>
            <a:endParaRPr sz="2400">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400">
                <a:solidFill>
                  <a:srgbClr val="000000"/>
                </a:solidFill>
                <a:latin typeface="Verdana"/>
                <a:ea typeface="Verdana"/>
                <a:cs typeface="Verdana"/>
                <a:sym typeface="Verdana"/>
              </a:rPr>
              <a:t>B: </a:t>
            </a:r>
            <a:r>
              <a:rPr lang="en-US" sz="2400">
                <a:solidFill>
                  <a:schemeClr val="dk1"/>
                </a:solidFill>
                <a:latin typeface="Verdana"/>
                <a:ea typeface="Verdana"/>
                <a:cs typeface="Verdana"/>
                <a:sym typeface="Verdana"/>
              </a:rPr>
              <a:t>_______</a:t>
            </a:r>
            <a:r>
              <a:rPr lang="en-US" sz="2400">
                <a:latin typeface="Verdana"/>
                <a:ea typeface="Verdana"/>
                <a:cs typeface="Verdana"/>
                <a:sym typeface="Verdana"/>
              </a:rPr>
              <a:t> that is </a:t>
            </a:r>
            <a:r>
              <a:rPr lang="en-US" sz="2400">
                <a:solidFill>
                  <a:schemeClr val="dk1"/>
                </a:solidFill>
                <a:latin typeface="Verdana"/>
                <a:ea typeface="Verdana"/>
                <a:cs typeface="Verdana"/>
                <a:sym typeface="Verdana"/>
              </a:rPr>
              <a:t>_______ news! When did _______ call?</a:t>
            </a:r>
            <a:endParaRPr sz="240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400" i="0" u="none" strike="noStrike" cap="none">
                <a:solidFill>
                  <a:srgbClr val="000000"/>
                </a:solidFill>
                <a:latin typeface="Verdana"/>
                <a:ea typeface="Verdana"/>
                <a:cs typeface="Verdana"/>
                <a:sym typeface="Verdana"/>
              </a:rPr>
              <a:t>A: </a:t>
            </a:r>
            <a:r>
              <a:rPr lang="en-US" sz="2400">
                <a:solidFill>
                  <a:schemeClr val="dk1"/>
                </a:solidFill>
                <a:latin typeface="Verdana"/>
                <a:ea typeface="Verdana"/>
                <a:cs typeface="Verdana"/>
                <a:sym typeface="Verdana"/>
              </a:rPr>
              <a:t>_______ called _______.  I am _______ surprised because I did not think I would be picked _______ of _______.</a:t>
            </a:r>
            <a:endParaRPr sz="240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400">
                <a:solidFill>
                  <a:schemeClr val="dk1"/>
                </a:solidFill>
                <a:latin typeface="Verdana"/>
                <a:ea typeface="Verdana"/>
                <a:cs typeface="Verdana"/>
                <a:sym typeface="Verdana"/>
              </a:rPr>
              <a:t>B. Well, good job!</a:t>
            </a:r>
            <a:endParaRPr sz="240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400" b="1">
              <a:solidFill>
                <a:schemeClr val="accent5"/>
              </a:solidFill>
              <a:latin typeface="Verdana"/>
              <a:ea typeface="Verdana"/>
              <a:cs typeface="Verdana"/>
              <a:sym typeface="Verdana"/>
            </a:endParaRPr>
          </a:p>
        </p:txBody>
      </p:sp>
      <p:sp>
        <p:nvSpPr>
          <p:cNvPr id="192" name="Google Shape;192;p22"/>
          <p:cNvSpPr txBox="1"/>
          <p:nvPr/>
        </p:nvSpPr>
        <p:spPr>
          <a:xfrm>
            <a:off x="2111550" y="-1"/>
            <a:ext cx="6915300" cy="869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a:solidFill>
                  <a:schemeClr val="dk1"/>
                </a:solidFill>
                <a:latin typeface="Verdana"/>
                <a:ea typeface="Verdana"/>
                <a:cs typeface="Verdana"/>
                <a:sym typeface="Verdana"/>
              </a:rPr>
              <a:t>Listen and repeat.</a:t>
            </a:r>
            <a:endParaRPr sz="3200" b="1">
              <a:solidFill>
                <a:schemeClr val="dk1"/>
              </a:solidFill>
              <a:latin typeface="Verdana"/>
              <a:ea typeface="Verdana"/>
              <a:cs typeface="Verdana"/>
              <a:sym typeface="Verdana"/>
            </a:endParaRPr>
          </a:p>
        </p:txBody>
      </p:sp>
      <p:sp>
        <p:nvSpPr>
          <p:cNvPr id="193" name="Google Shape;19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
        <p:nvSpPr>
          <p:cNvPr id="194" name="Google Shape;194;p22"/>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©2020-2024 Light of the World Learning</a:t>
            </a:r>
            <a:endParaRPr dirty="0"/>
          </a:p>
        </p:txBody>
      </p:sp>
      <p:pic>
        <p:nvPicPr>
          <p:cNvPr id="195" name="Google Shape;195;p22"/>
          <p:cNvPicPr preferRelativeResize="0"/>
          <p:nvPr/>
        </p:nvPicPr>
        <p:blipFill>
          <a:blip r:embed="rId3">
            <a:alphaModFix/>
          </a:blip>
          <a:stretch>
            <a:fillRect/>
          </a:stretch>
        </p:blipFill>
        <p:spPr>
          <a:xfrm>
            <a:off x="9797150" y="3997975"/>
            <a:ext cx="2394900" cy="2394900"/>
          </a:xfrm>
          <a:prstGeom prst="rect">
            <a:avLst/>
          </a:prstGeom>
          <a:noFill/>
          <a:ln>
            <a:noFill/>
          </a:ln>
        </p:spPr>
      </p:pic>
      <p:pic>
        <p:nvPicPr>
          <p:cNvPr id="196" name="Google Shape;196;p22"/>
          <p:cNvPicPr preferRelativeResize="0"/>
          <p:nvPr/>
        </p:nvPicPr>
        <p:blipFill rotWithShape="1">
          <a:blip r:embed="rId4">
            <a:alphaModFix/>
          </a:blip>
          <a:srcRect l="5674" t="52493" r="5389" b="5424"/>
          <a:stretch/>
        </p:blipFill>
        <p:spPr>
          <a:xfrm>
            <a:off x="9797100" y="186604"/>
            <a:ext cx="2394900" cy="1133270"/>
          </a:xfrm>
          <a:prstGeom prst="rect">
            <a:avLst/>
          </a:prstGeom>
          <a:noFill/>
          <a:ln>
            <a:noFill/>
          </a:ln>
        </p:spPr>
      </p:pic>
      <p:pic>
        <p:nvPicPr>
          <p:cNvPr id="197" name="Google Shape;197;p22"/>
          <p:cNvPicPr preferRelativeResize="0"/>
          <p:nvPr/>
        </p:nvPicPr>
        <p:blipFill rotWithShape="1">
          <a:blip r:embed="rId5">
            <a:alphaModFix/>
          </a:blip>
          <a:srcRect l="56300" t="7148" r="21768" b="80169"/>
          <a:stretch/>
        </p:blipFill>
        <p:spPr>
          <a:xfrm>
            <a:off x="9834598" y="2242725"/>
            <a:ext cx="2319999" cy="134156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03"/>
        <p:cNvGrpSpPr/>
        <p:nvPr/>
      </p:nvGrpSpPr>
      <p:grpSpPr>
        <a:xfrm>
          <a:off x="0" y="0"/>
          <a:ext cx="0" cy="0"/>
          <a:chOff x="0" y="0"/>
          <a:chExt cx="0" cy="0"/>
        </a:xfrm>
      </p:grpSpPr>
      <p:graphicFrame>
        <p:nvGraphicFramePr>
          <p:cNvPr id="204" name="Google Shape;204;p23"/>
          <p:cNvGraphicFramePr/>
          <p:nvPr/>
        </p:nvGraphicFramePr>
        <p:xfrm>
          <a:off x="112625" y="1500516"/>
          <a:ext cx="11966725" cy="4807375"/>
        </p:xfrm>
        <a:graphic>
          <a:graphicData uri="http://schemas.openxmlformats.org/drawingml/2006/table">
            <a:tbl>
              <a:tblPr>
                <a:noFill/>
                <a:tableStyleId>{54F843E9-608F-46A5-A670-9FF4B0C362EF}</a:tableStyleId>
              </a:tblPr>
              <a:tblGrid>
                <a:gridCol w="490625">
                  <a:extLst>
                    <a:ext uri="{9D8B030D-6E8A-4147-A177-3AD203B41FA5}">
                      <a16:colId xmlns:a16="http://schemas.microsoft.com/office/drawing/2014/main" val="20000"/>
                    </a:ext>
                  </a:extLst>
                </a:gridCol>
                <a:gridCol w="2903675">
                  <a:extLst>
                    <a:ext uri="{9D8B030D-6E8A-4147-A177-3AD203B41FA5}">
                      <a16:colId xmlns:a16="http://schemas.microsoft.com/office/drawing/2014/main" val="20001"/>
                    </a:ext>
                  </a:extLst>
                </a:gridCol>
                <a:gridCol w="2857475">
                  <a:extLst>
                    <a:ext uri="{9D8B030D-6E8A-4147-A177-3AD203B41FA5}">
                      <a16:colId xmlns:a16="http://schemas.microsoft.com/office/drawing/2014/main" val="20002"/>
                    </a:ext>
                  </a:extLst>
                </a:gridCol>
                <a:gridCol w="2857475">
                  <a:extLst>
                    <a:ext uri="{9D8B030D-6E8A-4147-A177-3AD203B41FA5}">
                      <a16:colId xmlns:a16="http://schemas.microsoft.com/office/drawing/2014/main" val="20003"/>
                    </a:ext>
                  </a:extLst>
                </a:gridCol>
                <a:gridCol w="2857475">
                  <a:extLst>
                    <a:ext uri="{9D8B030D-6E8A-4147-A177-3AD203B41FA5}">
                      <a16:colId xmlns:a16="http://schemas.microsoft.com/office/drawing/2014/main" val="20004"/>
                    </a:ext>
                  </a:extLst>
                </a:gridCol>
              </a:tblGrid>
              <a:tr h="744675">
                <a:tc>
                  <a:txBody>
                    <a:bodyPr/>
                    <a:lstStyle/>
                    <a:p>
                      <a:pPr marL="0" marR="0" lvl="0" indent="0" algn="l" rtl="0">
                        <a:lnSpc>
                          <a:spcPct val="100000"/>
                        </a:lnSpc>
                        <a:spcBef>
                          <a:spcPts val="0"/>
                        </a:spcBef>
                        <a:spcAft>
                          <a:spcPts val="0"/>
                        </a:spcAft>
                        <a:buClr>
                          <a:srgbClr val="000000"/>
                        </a:buClr>
                        <a:buSzPts val="2800"/>
                        <a:buFont typeface="Arial"/>
                        <a:buNone/>
                      </a:pPr>
                      <a:endParaRPr sz="2800" b="1">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9525" cap="flat" cmpd="sng">
                      <a:solidFill>
                        <a:srgbClr val="4472C4"/>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b="1">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9525" cap="flat" cmpd="sng">
                      <a:solidFill>
                        <a:srgbClr val="4472C4"/>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Verdana"/>
                          <a:ea typeface="Verdana"/>
                          <a:cs typeface="Verdana"/>
                          <a:sym typeface="Verdana"/>
                        </a:rPr>
                        <a:t>/</a:t>
                      </a:r>
                      <a:r>
                        <a:rPr lang="en-US" sz="2800" b="1">
                          <a:latin typeface="Verdana"/>
                          <a:ea typeface="Verdana"/>
                          <a:cs typeface="Verdana"/>
                          <a:sym typeface="Verdana"/>
                        </a:rPr>
                        <a:t>a</a:t>
                      </a:r>
                      <a:r>
                        <a:rPr lang="en-US" sz="2800" b="1" i="0" u="none" strike="noStrike" cap="none">
                          <a:solidFill>
                            <a:srgbClr val="000000"/>
                          </a:solidFill>
                          <a:latin typeface="Verdana"/>
                          <a:ea typeface="Verdana"/>
                          <a:cs typeface="Verdana"/>
                          <a:sym typeface="Verdana"/>
                        </a:rPr>
                        <a:t>/ </a:t>
                      </a:r>
                      <a:endParaRPr sz="2800" b="1">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9525" cap="flat" cmpd="sng">
                      <a:solidFill>
                        <a:srgbClr val="4472C4"/>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Verdana"/>
                          <a:ea typeface="Verdana"/>
                          <a:cs typeface="Verdana"/>
                          <a:sym typeface="Verdana"/>
                        </a:rPr>
                        <a:t>/</a:t>
                      </a:r>
                      <a:r>
                        <a:rPr lang="en-US" sz="2800" b="1">
                          <a:latin typeface="Verdana"/>
                          <a:ea typeface="Verdana"/>
                          <a:cs typeface="Verdana"/>
                          <a:sym typeface="Verdana"/>
                        </a:rPr>
                        <a:t>e</a:t>
                      </a:r>
                      <a:r>
                        <a:rPr lang="en-US" sz="2800" b="1" i="0" u="none" strike="noStrike" cap="none">
                          <a:solidFill>
                            <a:srgbClr val="000000"/>
                          </a:solidFill>
                          <a:latin typeface="Verdana"/>
                          <a:ea typeface="Verdana"/>
                          <a:cs typeface="Verdana"/>
                          <a:sym typeface="Verdana"/>
                        </a:rPr>
                        <a:t>/ </a:t>
                      </a:r>
                      <a:endParaRPr sz="2800" b="1">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9525" cap="flat" cmpd="sng">
                      <a:solidFill>
                        <a:srgbClr val="4472C4"/>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2800"/>
                        <a:buFont typeface="Calibri"/>
                        <a:buNone/>
                      </a:pPr>
                      <a:endParaRPr sz="2800" b="1" i="0" u="none" strike="noStrike" cap="none">
                        <a:solidFill>
                          <a:schemeClr val="dk1"/>
                        </a:solidFill>
                        <a:latin typeface="Verdana"/>
                        <a:ea typeface="Verdana"/>
                        <a:cs typeface="Verdana"/>
                        <a:sym typeface="Verdana"/>
                      </a:endParaRPr>
                    </a:p>
                  </a:txBody>
                  <a:tcPr marL="68575" marR="68575" marT="45725" marB="45725"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D8E2F3"/>
                    </a:solidFill>
                  </a:tcPr>
                </a:tc>
                <a:extLst>
                  <a:ext uri="{0D108BD9-81ED-4DB2-BD59-A6C34878D82A}">
                    <a16:rowId xmlns:a16="http://schemas.microsoft.com/office/drawing/2014/main" val="10000"/>
                  </a:ext>
                </a:extLst>
              </a:tr>
              <a:tr h="958300">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rgbClr val="4E74A3"/>
                          </a:solidFill>
                          <a:latin typeface="Verdana"/>
                          <a:ea typeface="Verdana"/>
                          <a:cs typeface="Verdana"/>
                          <a:sym typeface="Verdana"/>
                        </a:rPr>
                        <a:t>1</a:t>
                      </a:r>
                      <a:endParaRPr sz="2800">
                        <a:solidFill>
                          <a:srgbClr val="4E74A3"/>
                        </a:solidFill>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land </a:t>
                      </a:r>
                      <a:endParaRPr sz="280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None/>
                      </a:pPr>
                      <a:r>
                        <a:rPr lang="en-US" sz="2800">
                          <a:latin typeface="Verdana"/>
                          <a:ea typeface="Verdana"/>
                          <a:cs typeface="Verdana"/>
                          <a:sym typeface="Verdana"/>
                        </a:rPr>
                        <a:t>lend </a:t>
                      </a:r>
                      <a:endParaRPr sz="2800">
                        <a:latin typeface="Verdana"/>
                        <a:ea typeface="Verdana"/>
                        <a:cs typeface="Verdana"/>
                        <a:sym typeface="Verdana"/>
                      </a:endParaRPr>
                    </a:p>
                  </a:txBody>
                  <a:tcPr marL="68575" marR="6857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chemeClr val="dk1"/>
                        </a:buClr>
                        <a:buSzPts val="2800"/>
                        <a:buFont typeface="Calibri"/>
                        <a:buNone/>
                      </a:pPr>
                      <a:endParaRPr sz="2800" i="0" u="none" strike="noStrike" cap="none">
                        <a:solidFill>
                          <a:srgbClr val="000000"/>
                        </a:solidFill>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1"/>
                  </a:ext>
                </a:extLst>
              </a:tr>
              <a:tr h="793150">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rgbClr val="4E74A3"/>
                          </a:solidFill>
                          <a:latin typeface="Verdana"/>
                          <a:ea typeface="Verdana"/>
                          <a:cs typeface="Verdana"/>
                          <a:sym typeface="Verdana"/>
                        </a:rPr>
                        <a:t>2</a:t>
                      </a:r>
                      <a:endParaRPr sz="2800">
                        <a:solidFill>
                          <a:srgbClr val="4E74A3"/>
                        </a:solidFill>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Brad </a:t>
                      </a:r>
                      <a:endParaRPr sz="280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None/>
                      </a:pPr>
                      <a:r>
                        <a:rPr lang="en-US" sz="2800">
                          <a:latin typeface="Verdana"/>
                          <a:ea typeface="Verdana"/>
                          <a:cs typeface="Verdana"/>
                          <a:sym typeface="Verdana"/>
                        </a:rPr>
                        <a:t>bread </a:t>
                      </a:r>
                      <a:endParaRPr sz="2800">
                        <a:latin typeface="Verdana"/>
                        <a:ea typeface="Verdana"/>
                        <a:cs typeface="Verdana"/>
                        <a:sym typeface="Verdana"/>
                      </a:endParaRPr>
                    </a:p>
                  </a:txBody>
                  <a:tcPr marL="68575" marR="6857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chemeClr val="dk1"/>
                        </a:buClr>
                        <a:buSzPts val="2800"/>
                        <a:buFont typeface="Calibri"/>
                        <a:buNone/>
                      </a:pPr>
                      <a:endParaRPr sz="2800" i="0" u="none" strike="noStrike" cap="none">
                        <a:solidFill>
                          <a:srgbClr val="000000"/>
                        </a:solidFill>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2"/>
                  </a:ext>
                </a:extLst>
              </a:tr>
              <a:tr h="848375">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rgbClr val="4E74A3"/>
                          </a:solidFill>
                          <a:latin typeface="Verdana"/>
                          <a:ea typeface="Verdana"/>
                          <a:cs typeface="Verdana"/>
                          <a:sym typeface="Verdana"/>
                        </a:rPr>
                        <a:t>3</a:t>
                      </a:r>
                      <a:endParaRPr sz="2800">
                        <a:solidFill>
                          <a:srgbClr val="4E74A3"/>
                        </a:solidFill>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bad</a:t>
                      </a:r>
                      <a:endParaRPr sz="280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None/>
                      </a:pPr>
                      <a:r>
                        <a:rPr lang="en-US" sz="2800">
                          <a:latin typeface="Verdana"/>
                          <a:ea typeface="Verdana"/>
                          <a:cs typeface="Verdana"/>
                          <a:sym typeface="Verdana"/>
                        </a:rPr>
                        <a:t>bed</a:t>
                      </a:r>
                      <a:endParaRPr sz="2800">
                        <a:latin typeface="Verdana"/>
                        <a:ea typeface="Verdana"/>
                        <a:cs typeface="Verdana"/>
                        <a:sym typeface="Verdana"/>
                      </a:endParaRPr>
                    </a:p>
                  </a:txBody>
                  <a:tcPr marL="68575" marR="6857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chemeClr val="dk1"/>
                        </a:buClr>
                        <a:buSzPts val="2800"/>
                        <a:buFont typeface="Calibri"/>
                        <a:buNone/>
                      </a:pPr>
                      <a:endParaRPr sz="2800" i="0" u="none" strike="noStrike" cap="none">
                        <a:solidFill>
                          <a:srgbClr val="000000"/>
                        </a:solidFill>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3"/>
                  </a:ext>
                </a:extLst>
              </a:tr>
              <a:tr h="779075">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rgbClr val="4E74A3"/>
                          </a:solidFill>
                          <a:latin typeface="Verdana"/>
                          <a:ea typeface="Verdana"/>
                          <a:cs typeface="Verdana"/>
                          <a:sym typeface="Verdana"/>
                        </a:rPr>
                        <a:t>4</a:t>
                      </a:r>
                      <a:endParaRPr sz="2800">
                        <a:solidFill>
                          <a:srgbClr val="4E74A3"/>
                        </a:solidFill>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command </a:t>
                      </a:r>
                      <a:endParaRPr sz="280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None/>
                      </a:pPr>
                      <a:r>
                        <a:rPr lang="en-US" sz="2800">
                          <a:latin typeface="Verdana"/>
                          <a:ea typeface="Verdana"/>
                          <a:cs typeface="Verdana"/>
                          <a:sym typeface="Verdana"/>
                        </a:rPr>
                        <a:t>commend </a:t>
                      </a:r>
                      <a:endParaRPr sz="2800">
                        <a:latin typeface="Verdana"/>
                        <a:ea typeface="Verdana"/>
                        <a:cs typeface="Verdana"/>
                        <a:sym typeface="Verdana"/>
                      </a:endParaRPr>
                    </a:p>
                  </a:txBody>
                  <a:tcPr marL="68575" marR="6857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chemeClr val="dk1"/>
                        </a:buClr>
                        <a:buSzPts val="2800"/>
                        <a:buFont typeface="Calibri"/>
                        <a:buNone/>
                      </a:pPr>
                      <a:endParaRPr sz="280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4"/>
                  </a:ext>
                </a:extLst>
              </a:tr>
              <a:tr h="683800">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rgbClr val="4E74A3"/>
                          </a:solidFill>
                          <a:latin typeface="Verdana"/>
                          <a:ea typeface="Verdana"/>
                          <a:cs typeface="Verdana"/>
                          <a:sym typeface="Verdana"/>
                        </a:rPr>
                        <a:t>5</a:t>
                      </a:r>
                      <a:endParaRPr sz="2800">
                        <a:solidFill>
                          <a:srgbClr val="4E74A3"/>
                        </a:solidFill>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None/>
                      </a:pPr>
                      <a:r>
                        <a:rPr lang="en-US" sz="2800">
                          <a:latin typeface="Verdana"/>
                          <a:ea typeface="Verdana"/>
                          <a:cs typeface="Verdana"/>
                          <a:sym typeface="Verdana"/>
                        </a:rPr>
                        <a:t>man </a:t>
                      </a:r>
                      <a:endParaRPr sz="2800">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None/>
                      </a:pPr>
                      <a:r>
                        <a:rPr lang="en-US" sz="2800">
                          <a:latin typeface="Verdana"/>
                          <a:ea typeface="Verdana"/>
                          <a:cs typeface="Verdana"/>
                          <a:sym typeface="Verdana"/>
                        </a:rPr>
                        <a:t>men </a:t>
                      </a:r>
                      <a:endParaRPr sz="2800">
                        <a:latin typeface="Verdana"/>
                        <a:ea typeface="Verdana"/>
                        <a:cs typeface="Verdana"/>
                        <a:sym typeface="Verdana"/>
                      </a:endParaRPr>
                    </a:p>
                  </a:txBody>
                  <a:tcPr marL="68575" marR="68575" marT="0" marB="0" anchor="ctr">
                    <a:lnL w="9525" cap="flat" cmpd="sng">
                      <a:solidFill>
                        <a:srgbClr val="4472C4"/>
                      </a:solidFill>
                      <a:prstDash val="solid"/>
                      <a:round/>
                      <a:headEnd type="none" w="sm" len="sm"/>
                      <a:tailEnd type="none" w="sm" len="sm"/>
                    </a:lnL>
                    <a:lnR w="9525" cap="flat" cmpd="sng">
                      <a:solidFill>
                        <a:srgbClr val="4472C4"/>
                      </a:solidFill>
                      <a:prstDash val="solid"/>
                      <a:round/>
                      <a:headEnd type="none" w="sm" len="sm"/>
                      <a:tailEnd type="none" w="sm" len="sm"/>
                    </a:lnR>
                    <a:lnT w="9525" cap="flat" cmpd="sng">
                      <a:solidFill>
                        <a:srgbClr val="4472C4"/>
                      </a:solidFill>
                      <a:prstDash val="solid"/>
                      <a:round/>
                      <a:headEnd type="none" w="sm" len="sm"/>
                      <a:tailEnd type="none" w="sm" len="sm"/>
                    </a:lnT>
                    <a:lnB w="9525"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chemeClr val="dk1"/>
                        </a:buClr>
                        <a:buSzPts val="2800"/>
                        <a:buFont typeface="Calibri"/>
                        <a:buNone/>
                      </a:pPr>
                      <a:endParaRPr sz="2800" i="0" u="none" strike="noStrike" cap="none">
                        <a:solidFill>
                          <a:srgbClr val="000000"/>
                        </a:solidFill>
                        <a:latin typeface="Verdana"/>
                        <a:ea typeface="Verdana"/>
                        <a:cs typeface="Verdana"/>
                        <a:sym typeface="Verdana"/>
                      </a:endParaRPr>
                    </a:p>
                  </a:txBody>
                  <a:tcPr marL="68575" marR="68575" marT="45725" marB="45725" anchor="ctr">
                    <a:lnL w="9525" cap="flat" cmpd="sng">
                      <a:solidFill>
                        <a:srgbClr val="4472C4"/>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5"/>
                  </a:ext>
                </a:extLst>
              </a:tr>
            </a:tbl>
          </a:graphicData>
        </a:graphic>
      </p:graphicFrame>
      <p:sp>
        <p:nvSpPr>
          <p:cNvPr id="205" name="Google Shape;205;p23"/>
          <p:cNvSpPr txBox="1"/>
          <p:nvPr/>
        </p:nvSpPr>
        <p:spPr>
          <a:xfrm>
            <a:off x="895350" y="85739"/>
            <a:ext cx="11239500" cy="770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a:solidFill>
                  <a:schemeClr val="dk1"/>
                </a:solidFill>
                <a:latin typeface="Verdana"/>
                <a:ea typeface="Verdana"/>
                <a:cs typeface="Verdana"/>
                <a:sym typeface="Verdana"/>
              </a:rPr>
              <a:t>Practice the /a/ and /e/ sounds. Then listen to the sentences and circle the word you hear.</a:t>
            </a:r>
            <a:endParaRPr sz="3200" b="1">
              <a:solidFill>
                <a:schemeClr val="dk1"/>
              </a:solidFill>
              <a:latin typeface="Verdana"/>
              <a:ea typeface="Verdana"/>
              <a:cs typeface="Verdana"/>
              <a:sym typeface="Verdana"/>
            </a:endParaRPr>
          </a:p>
        </p:txBody>
      </p:sp>
      <p:sp>
        <p:nvSpPr>
          <p:cNvPr id="206" name="Google Shape;206;p23"/>
          <p:cNvSpPr txBox="1">
            <a:spLocks noGrp="1"/>
          </p:cNvSpPr>
          <p:nvPr>
            <p:ph type="sldNum" idx="12"/>
          </p:nvPr>
        </p:nvSpPr>
        <p:spPr>
          <a:xfrm>
            <a:off x="8610600" y="63912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
        <p:nvSpPr>
          <p:cNvPr id="207" name="Google Shape;207;p23"/>
          <p:cNvSpPr txBox="1">
            <a:spLocks noGrp="1"/>
          </p:cNvSpPr>
          <p:nvPr>
            <p:ph type="ftr" idx="11"/>
          </p:nvPr>
        </p:nvSpPr>
        <p:spPr>
          <a:xfrm>
            <a:off x="603250" y="6473545"/>
            <a:ext cx="41148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©2020-2024 Light of the World Learning</a:t>
            </a:r>
            <a:endParaRPr dirty="0"/>
          </a:p>
        </p:txBody>
      </p:sp>
      <p:pic>
        <p:nvPicPr>
          <p:cNvPr id="208" name="Google Shape;208;p23"/>
          <p:cNvPicPr preferRelativeResize="0"/>
          <p:nvPr/>
        </p:nvPicPr>
        <p:blipFill>
          <a:blip r:embed="rId3">
            <a:alphaModFix/>
          </a:blip>
          <a:stretch>
            <a:fillRect/>
          </a:stretch>
        </p:blipFill>
        <p:spPr>
          <a:xfrm>
            <a:off x="1270000" y="2245200"/>
            <a:ext cx="1438321" cy="958650"/>
          </a:xfrm>
          <a:prstGeom prst="rect">
            <a:avLst/>
          </a:prstGeom>
          <a:noFill/>
          <a:ln>
            <a:noFill/>
          </a:ln>
        </p:spPr>
      </p:pic>
      <p:pic>
        <p:nvPicPr>
          <p:cNvPr id="209" name="Google Shape;209;p23"/>
          <p:cNvPicPr preferRelativeResize="0"/>
          <p:nvPr/>
        </p:nvPicPr>
        <p:blipFill>
          <a:blip r:embed="rId4">
            <a:alphaModFix/>
          </a:blip>
          <a:stretch>
            <a:fillRect/>
          </a:stretch>
        </p:blipFill>
        <p:spPr>
          <a:xfrm>
            <a:off x="10154250" y="2245200"/>
            <a:ext cx="930627" cy="930627"/>
          </a:xfrm>
          <a:prstGeom prst="rect">
            <a:avLst/>
          </a:prstGeom>
          <a:noFill/>
          <a:ln>
            <a:noFill/>
          </a:ln>
        </p:spPr>
      </p:pic>
      <p:pic>
        <p:nvPicPr>
          <p:cNvPr id="210" name="Google Shape;210;p23"/>
          <p:cNvPicPr preferRelativeResize="0"/>
          <p:nvPr/>
        </p:nvPicPr>
        <p:blipFill>
          <a:blip r:embed="rId5">
            <a:alphaModFix/>
          </a:blip>
          <a:stretch>
            <a:fillRect/>
          </a:stretch>
        </p:blipFill>
        <p:spPr>
          <a:xfrm>
            <a:off x="1514500" y="3203850"/>
            <a:ext cx="770100" cy="770100"/>
          </a:xfrm>
          <a:prstGeom prst="rect">
            <a:avLst/>
          </a:prstGeom>
          <a:noFill/>
          <a:ln>
            <a:noFill/>
          </a:ln>
        </p:spPr>
      </p:pic>
      <p:pic>
        <p:nvPicPr>
          <p:cNvPr id="211" name="Google Shape;211;p23"/>
          <p:cNvPicPr preferRelativeResize="0"/>
          <p:nvPr/>
        </p:nvPicPr>
        <p:blipFill>
          <a:blip r:embed="rId6">
            <a:alphaModFix/>
          </a:blip>
          <a:stretch>
            <a:fillRect/>
          </a:stretch>
        </p:blipFill>
        <p:spPr>
          <a:xfrm>
            <a:off x="10183316" y="3238524"/>
            <a:ext cx="915635" cy="735426"/>
          </a:xfrm>
          <a:prstGeom prst="rect">
            <a:avLst/>
          </a:prstGeom>
          <a:noFill/>
          <a:ln>
            <a:noFill/>
          </a:ln>
        </p:spPr>
      </p:pic>
      <p:pic>
        <p:nvPicPr>
          <p:cNvPr id="212" name="Google Shape;212;p23"/>
          <p:cNvPicPr preferRelativeResize="0"/>
          <p:nvPr/>
        </p:nvPicPr>
        <p:blipFill>
          <a:blip r:embed="rId7">
            <a:alphaModFix/>
          </a:blip>
          <a:stretch>
            <a:fillRect/>
          </a:stretch>
        </p:blipFill>
        <p:spPr>
          <a:xfrm>
            <a:off x="1474376" y="3996650"/>
            <a:ext cx="850350" cy="850372"/>
          </a:xfrm>
          <a:prstGeom prst="rect">
            <a:avLst/>
          </a:prstGeom>
          <a:noFill/>
          <a:ln>
            <a:noFill/>
          </a:ln>
        </p:spPr>
      </p:pic>
      <p:pic>
        <p:nvPicPr>
          <p:cNvPr id="213" name="Google Shape;213;p23"/>
          <p:cNvPicPr preferRelativeResize="0"/>
          <p:nvPr/>
        </p:nvPicPr>
        <p:blipFill>
          <a:blip r:embed="rId8">
            <a:alphaModFix/>
          </a:blip>
          <a:stretch>
            <a:fillRect/>
          </a:stretch>
        </p:blipFill>
        <p:spPr>
          <a:xfrm>
            <a:off x="10215963" y="3996647"/>
            <a:ext cx="850350" cy="850376"/>
          </a:xfrm>
          <a:prstGeom prst="rect">
            <a:avLst/>
          </a:prstGeom>
          <a:noFill/>
          <a:ln>
            <a:noFill/>
          </a:ln>
        </p:spPr>
      </p:pic>
      <p:pic>
        <p:nvPicPr>
          <p:cNvPr id="214" name="Google Shape;214;p23"/>
          <p:cNvPicPr preferRelativeResize="0"/>
          <p:nvPr/>
        </p:nvPicPr>
        <p:blipFill>
          <a:blip r:embed="rId9">
            <a:alphaModFix/>
          </a:blip>
          <a:stretch>
            <a:fillRect/>
          </a:stretch>
        </p:blipFill>
        <p:spPr>
          <a:xfrm>
            <a:off x="1514500" y="4838700"/>
            <a:ext cx="770100" cy="770100"/>
          </a:xfrm>
          <a:prstGeom prst="rect">
            <a:avLst/>
          </a:prstGeom>
          <a:noFill/>
          <a:ln>
            <a:noFill/>
          </a:ln>
        </p:spPr>
      </p:pic>
      <p:pic>
        <p:nvPicPr>
          <p:cNvPr id="215" name="Google Shape;215;p23"/>
          <p:cNvPicPr preferRelativeResize="0"/>
          <p:nvPr/>
        </p:nvPicPr>
        <p:blipFill>
          <a:blip r:embed="rId10">
            <a:alphaModFix/>
          </a:blip>
          <a:stretch>
            <a:fillRect/>
          </a:stretch>
        </p:blipFill>
        <p:spPr>
          <a:xfrm>
            <a:off x="10256088" y="4867287"/>
            <a:ext cx="770100" cy="770100"/>
          </a:xfrm>
          <a:prstGeom prst="rect">
            <a:avLst/>
          </a:prstGeom>
          <a:noFill/>
          <a:ln>
            <a:noFill/>
          </a:ln>
        </p:spPr>
      </p:pic>
      <p:pic>
        <p:nvPicPr>
          <p:cNvPr id="216" name="Google Shape;216;p23"/>
          <p:cNvPicPr preferRelativeResize="0"/>
          <p:nvPr/>
        </p:nvPicPr>
        <p:blipFill>
          <a:blip r:embed="rId11">
            <a:alphaModFix/>
          </a:blip>
          <a:stretch>
            <a:fillRect/>
          </a:stretch>
        </p:blipFill>
        <p:spPr>
          <a:xfrm>
            <a:off x="1514500" y="5624100"/>
            <a:ext cx="683802" cy="683802"/>
          </a:xfrm>
          <a:prstGeom prst="rect">
            <a:avLst/>
          </a:prstGeom>
          <a:noFill/>
          <a:ln>
            <a:noFill/>
          </a:ln>
        </p:spPr>
      </p:pic>
      <p:pic>
        <p:nvPicPr>
          <p:cNvPr id="217" name="Google Shape;217;p23"/>
          <p:cNvPicPr preferRelativeResize="0"/>
          <p:nvPr/>
        </p:nvPicPr>
        <p:blipFill>
          <a:blip r:embed="rId12">
            <a:alphaModFix/>
          </a:blip>
          <a:stretch>
            <a:fillRect/>
          </a:stretch>
        </p:blipFill>
        <p:spPr>
          <a:xfrm>
            <a:off x="10223500" y="5657625"/>
            <a:ext cx="930627" cy="6202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23"/>
        <p:cNvGrpSpPr/>
        <p:nvPr/>
      </p:nvGrpSpPr>
      <p:grpSpPr>
        <a:xfrm>
          <a:off x="0" y="0"/>
          <a:ext cx="0" cy="0"/>
          <a:chOff x="0" y="0"/>
          <a:chExt cx="0" cy="0"/>
        </a:xfrm>
      </p:grpSpPr>
      <p:graphicFrame>
        <p:nvGraphicFramePr>
          <p:cNvPr id="224" name="Google Shape;224;p24"/>
          <p:cNvGraphicFramePr/>
          <p:nvPr/>
        </p:nvGraphicFramePr>
        <p:xfrm>
          <a:off x="492675" y="1080188"/>
          <a:ext cx="11206625" cy="5064450"/>
        </p:xfrm>
        <a:graphic>
          <a:graphicData uri="http://schemas.openxmlformats.org/drawingml/2006/table">
            <a:tbl>
              <a:tblPr>
                <a:noFill/>
                <a:tableStyleId>{54F843E9-608F-46A5-A670-9FF4B0C362EF}</a:tableStyleId>
              </a:tblPr>
              <a:tblGrid>
                <a:gridCol w="713975">
                  <a:extLst>
                    <a:ext uri="{9D8B030D-6E8A-4147-A177-3AD203B41FA5}">
                      <a16:colId xmlns:a16="http://schemas.microsoft.com/office/drawing/2014/main" val="20000"/>
                    </a:ext>
                  </a:extLst>
                </a:gridCol>
                <a:gridCol w="1820425">
                  <a:extLst>
                    <a:ext uri="{9D8B030D-6E8A-4147-A177-3AD203B41FA5}">
                      <a16:colId xmlns:a16="http://schemas.microsoft.com/office/drawing/2014/main" val="20001"/>
                    </a:ext>
                  </a:extLst>
                </a:gridCol>
                <a:gridCol w="674875">
                  <a:extLst>
                    <a:ext uri="{9D8B030D-6E8A-4147-A177-3AD203B41FA5}">
                      <a16:colId xmlns:a16="http://schemas.microsoft.com/office/drawing/2014/main" val="20002"/>
                    </a:ext>
                  </a:extLst>
                </a:gridCol>
                <a:gridCol w="2147250">
                  <a:extLst>
                    <a:ext uri="{9D8B030D-6E8A-4147-A177-3AD203B41FA5}">
                      <a16:colId xmlns:a16="http://schemas.microsoft.com/office/drawing/2014/main" val="20003"/>
                    </a:ext>
                  </a:extLst>
                </a:gridCol>
                <a:gridCol w="662500">
                  <a:extLst>
                    <a:ext uri="{9D8B030D-6E8A-4147-A177-3AD203B41FA5}">
                      <a16:colId xmlns:a16="http://schemas.microsoft.com/office/drawing/2014/main" val="20004"/>
                    </a:ext>
                  </a:extLst>
                </a:gridCol>
                <a:gridCol w="2584725">
                  <a:extLst>
                    <a:ext uri="{9D8B030D-6E8A-4147-A177-3AD203B41FA5}">
                      <a16:colId xmlns:a16="http://schemas.microsoft.com/office/drawing/2014/main" val="20005"/>
                    </a:ext>
                  </a:extLst>
                </a:gridCol>
                <a:gridCol w="645200">
                  <a:extLst>
                    <a:ext uri="{9D8B030D-6E8A-4147-A177-3AD203B41FA5}">
                      <a16:colId xmlns:a16="http://schemas.microsoft.com/office/drawing/2014/main" val="20006"/>
                    </a:ext>
                  </a:extLst>
                </a:gridCol>
                <a:gridCol w="1957675">
                  <a:extLst>
                    <a:ext uri="{9D8B030D-6E8A-4147-A177-3AD203B41FA5}">
                      <a16:colId xmlns:a16="http://schemas.microsoft.com/office/drawing/2014/main" val="20007"/>
                    </a:ext>
                  </a:extLst>
                </a:gridCol>
              </a:tblGrid>
              <a:tr h="1186450">
                <a:tc>
                  <a:txBody>
                    <a:bodyPr/>
                    <a:lstStyle/>
                    <a:p>
                      <a:pPr marL="0" marR="0" lvl="0" indent="0" algn="l" rtl="0">
                        <a:lnSpc>
                          <a:spcPct val="107000"/>
                        </a:lnSpc>
                        <a:spcBef>
                          <a:spcPts val="0"/>
                        </a:spcBef>
                        <a:spcAft>
                          <a:spcPts val="0"/>
                        </a:spcAft>
                        <a:buClr>
                          <a:srgbClr val="000000"/>
                        </a:buClr>
                        <a:buSzPts val="2800"/>
                        <a:buFont typeface="Arial"/>
                        <a:buNone/>
                      </a:pPr>
                      <a:endParaRPr sz="2800" i="0" u="none" strike="noStrike" cap="none" baseline="-25000">
                        <a:solidFill>
                          <a:srgbClr val="000000"/>
                        </a:solidFill>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ctr" rtl="0">
                        <a:lnSpc>
                          <a:spcPct val="107000"/>
                        </a:lnSpc>
                        <a:spcBef>
                          <a:spcPts val="0"/>
                        </a:spcBef>
                        <a:spcAft>
                          <a:spcPts val="0"/>
                        </a:spcAft>
                        <a:buClr>
                          <a:srgbClr val="000000"/>
                        </a:buClr>
                        <a:buSzPts val="2800"/>
                        <a:buFont typeface="Arial"/>
                        <a:buNone/>
                      </a:pPr>
                      <a:r>
                        <a:rPr lang="en-US" sz="2800" b="1" u="none" strike="noStrike" cap="none">
                          <a:solidFill>
                            <a:srgbClr val="4E74A3"/>
                          </a:solidFill>
                          <a:latin typeface="Verdana"/>
                          <a:ea typeface="Verdana"/>
                          <a:cs typeface="Verdana"/>
                          <a:sym typeface="Verdana"/>
                        </a:rPr>
                        <a:t>A.   </a:t>
                      </a:r>
                      <a:r>
                        <a:rPr lang="en-US" sz="2800" b="1" u="none" strike="noStrike" cap="none">
                          <a:solidFill>
                            <a:srgbClr val="000000"/>
                          </a:solidFill>
                          <a:latin typeface="Verdana"/>
                          <a:ea typeface="Verdana"/>
                          <a:cs typeface="Verdana"/>
                          <a:sym typeface="Verdana"/>
                        </a:rPr>
                        <a:t>▔ </a:t>
                      </a:r>
                      <a:r>
                        <a:rPr lang="en-US" sz="2800">
                          <a:solidFill>
                            <a:schemeClr val="dk1"/>
                          </a:solidFill>
                          <a:latin typeface="Verdana"/>
                          <a:ea typeface="Verdana"/>
                          <a:cs typeface="Verdana"/>
                          <a:sym typeface="Verdana"/>
                        </a:rPr>
                        <a:t>- </a:t>
                      </a:r>
                      <a:endParaRPr/>
                    </a:p>
                    <a:p>
                      <a:pPr marL="0" marR="0" lvl="0" indent="0" algn="ctr" rtl="0">
                        <a:lnSpc>
                          <a:spcPct val="107000"/>
                        </a:lnSpc>
                        <a:spcBef>
                          <a:spcPts val="0"/>
                        </a:spcBef>
                        <a:spcAft>
                          <a:spcPts val="0"/>
                        </a:spcAft>
                        <a:buClr>
                          <a:srgbClr val="000000"/>
                        </a:buClr>
                        <a:buSzPts val="2800"/>
                        <a:buFont typeface="Arial"/>
                        <a:buNone/>
                      </a:pPr>
                      <a:endParaRPr sz="2800" b="1" i="0" u="none" strike="noStrike" cap="none" baseline="-25000">
                        <a:solidFill>
                          <a:srgbClr val="000000"/>
                        </a:solidFill>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ctr" rtl="0">
                        <a:lnSpc>
                          <a:spcPct val="107000"/>
                        </a:lnSpc>
                        <a:spcBef>
                          <a:spcPts val="0"/>
                        </a:spcBef>
                        <a:spcAft>
                          <a:spcPts val="0"/>
                        </a:spcAft>
                        <a:buNone/>
                      </a:pPr>
                      <a:endParaRPr sz="2800" b="1" u="none" strike="noStrike" cap="none">
                        <a:solidFill>
                          <a:srgbClr val="4E74A3"/>
                        </a:solidFill>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ctr" rtl="0">
                        <a:lnSpc>
                          <a:spcPct val="107000"/>
                        </a:lnSpc>
                        <a:spcBef>
                          <a:spcPts val="0"/>
                        </a:spcBef>
                        <a:spcAft>
                          <a:spcPts val="0"/>
                        </a:spcAft>
                        <a:buClr>
                          <a:srgbClr val="000000"/>
                        </a:buClr>
                        <a:buSzPts val="2800"/>
                        <a:buFont typeface="Arial"/>
                        <a:buNone/>
                      </a:pPr>
                      <a:r>
                        <a:rPr lang="en-US" sz="2800" b="1" u="none" strike="noStrike" cap="none">
                          <a:solidFill>
                            <a:srgbClr val="4E74A3"/>
                          </a:solidFill>
                          <a:latin typeface="Verdana"/>
                          <a:ea typeface="Verdana"/>
                          <a:cs typeface="Verdana"/>
                          <a:sym typeface="Verdana"/>
                        </a:rPr>
                        <a:t>B. </a:t>
                      </a:r>
                      <a:r>
                        <a:rPr lang="en-US" sz="2800" b="1">
                          <a:solidFill>
                            <a:schemeClr val="dk1"/>
                          </a:solidFill>
                          <a:latin typeface="Verdana"/>
                          <a:ea typeface="Verdana"/>
                          <a:cs typeface="Verdana"/>
                          <a:sym typeface="Verdana"/>
                        </a:rPr>
                        <a:t>▔ </a:t>
                      </a:r>
                      <a:r>
                        <a:rPr lang="en-US" sz="2800">
                          <a:solidFill>
                            <a:schemeClr val="dk1"/>
                          </a:solidFill>
                          <a:latin typeface="Verdana"/>
                          <a:ea typeface="Verdana"/>
                          <a:cs typeface="Verdana"/>
                          <a:sym typeface="Verdana"/>
                        </a:rPr>
                        <a:t>- </a:t>
                      </a:r>
                      <a:endParaRPr/>
                    </a:p>
                    <a:p>
                      <a:pPr marL="0" marR="0" lvl="0" indent="0" algn="ctr" rtl="0">
                        <a:lnSpc>
                          <a:spcPct val="107000"/>
                        </a:lnSpc>
                        <a:spcBef>
                          <a:spcPts val="0"/>
                        </a:spcBef>
                        <a:spcAft>
                          <a:spcPts val="0"/>
                        </a:spcAft>
                        <a:buClr>
                          <a:srgbClr val="000000"/>
                        </a:buClr>
                        <a:buSzPts val="2800"/>
                        <a:buFont typeface="Arial"/>
                        <a:buNone/>
                      </a:pPr>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ctr" rtl="0">
                        <a:lnSpc>
                          <a:spcPct val="107000"/>
                        </a:lnSpc>
                        <a:spcBef>
                          <a:spcPts val="0"/>
                        </a:spcBef>
                        <a:spcAft>
                          <a:spcPts val="0"/>
                        </a:spcAft>
                        <a:buClr>
                          <a:srgbClr val="000000"/>
                        </a:buClr>
                        <a:buSzPts val="2800"/>
                        <a:buFont typeface="Arial"/>
                        <a:buNone/>
                      </a:pPr>
                      <a:endParaRPr sz="2800" i="0" u="none" strike="noStrike" cap="none" baseline="-25000">
                        <a:solidFill>
                          <a:srgbClr val="000000"/>
                        </a:solidFill>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ctr" rtl="0">
                        <a:lnSpc>
                          <a:spcPct val="107000"/>
                        </a:lnSpc>
                        <a:spcBef>
                          <a:spcPts val="0"/>
                        </a:spcBef>
                        <a:spcAft>
                          <a:spcPts val="0"/>
                        </a:spcAft>
                        <a:buClr>
                          <a:srgbClr val="000000"/>
                        </a:buClr>
                        <a:buSzPts val="2800"/>
                        <a:buFont typeface="Arial"/>
                        <a:buNone/>
                      </a:pPr>
                      <a:r>
                        <a:rPr lang="en-US" sz="2800" b="1" u="none" strike="noStrike" cap="none">
                          <a:solidFill>
                            <a:srgbClr val="4E74A3"/>
                          </a:solidFill>
                          <a:latin typeface="Verdana"/>
                          <a:ea typeface="Verdana"/>
                          <a:cs typeface="Verdana"/>
                          <a:sym typeface="Verdana"/>
                        </a:rPr>
                        <a:t>C. </a:t>
                      </a:r>
                      <a:r>
                        <a:rPr lang="en-US" sz="2800" b="1" u="none" strike="noStrike" cap="none">
                          <a:solidFill>
                            <a:srgbClr val="000000"/>
                          </a:solidFill>
                          <a:latin typeface="Verdana"/>
                          <a:ea typeface="Verdana"/>
                          <a:cs typeface="Verdana"/>
                          <a:sym typeface="Verdana"/>
                        </a:rPr>
                        <a:t>▔ </a:t>
                      </a:r>
                      <a:r>
                        <a:rPr lang="en-US" sz="2800">
                          <a:solidFill>
                            <a:schemeClr val="dk1"/>
                          </a:solidFill>
                          <a:latin typeface="Verdana"/>
                          <a:ea typeface="Verdana"/>
                          <a:cs typeface="Verdana"/>
                          <a:sym typeface="Verdana"/>
                        </a:rPr>
                        <a:t>- </a:t>
                      </a:r>
                      <a:endParaRPr/>
                    </a:p>
                    <a:p>
                      <a:pPr marL="0" marR="0" lvl="0" indent="0" algn="ctr" rtl="0">
                        <a:lnSpc>
                          <a:spcPct val="107000"/>
                        </a:lnSpc>
                        <a:spcBef>
                          <a:spcPts val="0"/>
                        </a:spcBef>
                        <a:spcAft>
                          <a:spcPts val="0"/>
                        </a:spcAft>
                        <a:buClr>
                          <a:srgbClr val="000000"/>
                        </a:buClr>
                        <a:buSzPts val="2800"/>
                        <a:buFont typeface="Arial"/>
                        <a:buNone/>
                      </a:pPr>
                      <a:endParaRPr sz="2800" b="1" i="0" u="none" strike="noStrike" cap="none" baseline="-25000">
                        <a:solidFill>
                          <a:srgbClr val="000000"/>
                        </a:solidFill>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ctr" rtl="0">
                        <a:lnSpc>
                          <a:spcPct val="107000"/>
                        </a:lnSpc>
                        <a:spcBef>
                          <a:spcPts val="0"/>
                        </a:spcBef>
                        <a:spcAft>
                          <a:spcPts val="0"/>
                        </a:spcAft>
                        <a:buNone/>
                      </a:pPr>
                      <a:endParaRPr sz="2800" b="1" u="none" strike="noStrike" cap="none">
                        <a:solidFill>
                          <a:srgbClr val="4E74A3"/>
                        </a:solidFill>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ctr" rtl="0">
                        <a:lnSpc>
                          <a:spcPct val="107000"/>
                        </a:lnSpc>
                        <a:spcBef>
                          <a:spcPts val="0"/>
                        </a:spcBef>
                        <a:spcAft>
                          <a:spcPts val="0"/>
                        </a:spcAft>
                        <a:buClr>
                          <a:srgbClr val="000000"/>
                        </a:buClr>
                        <a:buSzPts val="2800"/>
                        <a:buFont typeface="Arial"/>
                        <a:buNone/>
                      </a:pPr>
                      <a:r>
                        <a:rPr lang="en-US" sz="2800" b="1" u="none" strike="noStrike" cap="none">
                          <a:solidFill>
                            <a:srgbClr val="4E74A3"/>
                          </a:solidFill>
                          <a:latin typeface="Verdana"/>
                          <a:ea typeface="Verdana"/>
                          <a:cs typeface="Verdana"/>
                          <a:sym typeface="Verdana"/>
                        </a:rPr>
                        <a:t>D. </a:t>
                      </a:r>
                      <a:r>
                        <a:rPr lang="en-US" sz="2800" u="none" strike="noStrike" cap="none">
                          <a:solidFill>
                            <a:srgbClr val="000000"/>
                          </a:solidFill>
                          <a:latin typeface="Verdana"/>
                          <a:ea typeface="Verdana"/>
                          <a:cs typeface="Verdana"/>
                          <a:sym typeface="Verdana"/>
                        </a:rPr>
                        <a:t>- </a:t>
                      </a:r>
                      <a:r>
                        <a:rPr lang="en-US" sz="2800" b="1" u="none" strike="noStrike" cap="none">
                          <a:solidFill>
                            <a:srgbClr val="000000"/>
                          </a:solidFill>
                          <a:latin typeface="Verdana"/>
                          <a:ea typeface="Verdana"/>
                          <a:cs typeface="Verdana"/>
                          <a:sym typeface="Verdana"/>
                        </a:rPr>
                        <a:t>▔</a:t>
                      </a:r>
                      <a:endParaRPr/>
                    </a:p>
                    <a:p>
                      <a:pPr marL="0" marR="0" lvl="0" indent="0" algn="l" rtl="0">
                        <a:lnSpc>
                          <a:spcPct val="107000"/>
                        </a:lnSpc>
                        <a:spcBef>
                          <a:spcPts val="0"/>
                        </a:spcBef>
                        <a:spcAft>
                          <a:spcPts val="0"/>
                        </a:spcAft>
                        <a:buClr>
                          <a:srgbClr val="000000"/>
                        </a:buClr>
                        <a:buSzPts val="2800"/>
                        <a:buFont typeface="Arial"/>
                        <a:buNone/>
                      </a:pPr>
                      <a:r>
                        <a:rPr lang="en-US" sz="2200">
                          <a:latin typeface="Verdana"/>
                          <a:ea typeface="Verdana"/>
                          <a:cs typeface="Verdana"/>
                          <a:sym typeface="Verdana"/>
                        </a:rPr>
                        <a:t>Nouns that are different </a:t>
                      </a:r>
                      <a:endParaRPr sz="2200">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extLst>
                  <a:ext uri="{0D108BD9-81ED-4DB2-BD59-A6C34878D82A}">
                    <a16:rowId xmlns:a16="http://schemas.microsoft.com/office/drawing/2014/main" val="10000"/>
                  </a:ext>
                </a:extLst>
              </a:tr>
              <a:tr h="775600">
                <a:tc>
                  <a:txBody>
                    <a:bodyPr/>
                    <a:lstStyle/>
                    <a:p>
                      <a:pPr marL="0" marR="0" lvl="0" indent="0" algn="l" rtl="0">
                        <a:lnSpc>
                          <a:spcPct val="100000"/>
                        </a:lnSpc>
                        <a:spcBef>
                          <a:spcPts val="0"/>
                        </a:spcBef>
                        <a:spcAft>
                          <a:spcPts val="0"/>
                        </a:spcAft>
                        <a:buClr>
                          <a:srgbClr val="000000"/>
                        </a:buClr>
                        <a:buSzPts val="2800"/>
                        <a:buFont typeface="Arial"/>
                        <a:buNone/>
                      </a:pPr>
                      <a:r>
                        <a:rPr lang="en-US" sz="2500">
                          <a:latin typeface="Verdana"/>
                          <a:ea typeface="Verdana"/>
                          <a:cs typeface="Verdana"/>
                          <a:sym typeface="Verdana"/>
                        </a:rPr>
                        <a:t>1</a:t>
                      </a:r>
                      <a:endParaRPr sz="25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wa</a:t>
                      </a:r>
                      <a:r>
                        <a:rPr lang="en-US" sz="2800">
                          <a:latin typeface="Verdana"/>
                          <a:ea typeface="Verdana"/>
                          <a:cs typeface="Verdana"/>
                          <a:sym typeface="Verdana"/>
                        </a:rPr>
                        <a:t>ter</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r>
                        <a:rPr lang="en-US" sz="2500">
                          <a:latin typeface="Verdana"/>
                          <a:ea typeface="Verdana"/>
                          <a:cs typeface="Verdana"/>
                          <a:sym typeface="Verdana"/>
                        </a:rPr>
                        <a:t>6</a:t>
                      </a:r>
                      <a:endParaRPr sz="25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lis</a:t>
                      </a:r>
                      <a:r>
                        <a:rPr lang="en-US" sz="2800">
                          <a:latin typeface="Verdana"/>
                          <a:ea typeface="Verdana"/>
                          <a:cs typeface="Verdana"/>
                          <a:sym typeface="Verdana"/>
                        </a:rPr>
                        <a:t>ten</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500">
                          <a:latin typeface="Verdana"/>
                          <a:ea typeface="Verdana"/>
                          <a:cs typeface="Verdana"/>
                          <a:sym typeface="Verdana"/>
                        </a:rPr>
                        <a:t>11</a:t>
                      </a:r>
                      <a:endParaRPr sz="25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in</a:t>
                      </a:r>
                      <a:r>
                        <a:rPr lang="en-US" sz="2800">
                          <a:latin typeface="Verdana"/>
                          <a:ea typeface="Verdana"/>
                          <a:cs typeface="Verdana"/>
                          <a:sym typeface="Verdana"/>
                        </a:rPr>
                        <a:t>sect</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2500">
                          <a:latin typeface="Verdana"/>
                          <a:ea typeface="Verdana"/>
                          <a:cs typeface="Verdana"/>
                          <a:sym typeface="Verdana"/>
                        </a:rPr>
                        <a:t>16</a:t>
                      </a:r>
                      <a:endParaRPr sz="25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bro</a:t>
                      </a:r>
                      <a:r>
                        <a:rPr lang="en-US" sz="2800" b="1">
                          <a:latin typeface="Verdana"/>
                          <a:ea typeface="Verdana"/>
                          <a:cs typeface="Verdana"/>
                          <a:sym typeface="Verdana"/>
                        </a:rPr>
                        <a:t>chure</a:t>
                      </a:r>
                      <a:endParaRPr sz="2800" b="1">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r h="775600">
                <a:tc>
                  <a:txBody>
                    <a:bodyPr/>
                    <a:lstStyle/>
                    <a:p>
                      <a:pPr marL="0" marR="0" lvl="0" indent="0" algn="l" rtl="0">
                        <a:lnSpc>
                          <a:spcPct val="100000"/>
                        </a:lnSpc>
                        <a:spcBef>
                          <a:spcPts val="0"/>
                        </a:spcBef>
                        <a:spcAft>
                          <a:spcPts val="0"/>
                        </a:spcAft>
                        <a:buClr>
                          <a:srgbClr val="000000"/>
                        </a:buClr>
                        <a:buSzPts val="2800"/>
                        <a:buFont typeface="Arial"/>
                        <a:buNone/>
                      </a:pPr>
                      <a:r>
                        <a:rPr lang="en-US" sz="2500">
                          <a:latin typeface="Verdana"/>
                          <a:ea typeface="Verdana"/>
                          <a:cs typeface="Verdana"/>
                          <a:sym typeface="Verdana"/>
                        </a:rPr>
                        <a:t>2</a:t>
                      </a:r>
                      <a:endParaRPr sz="25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ad</a:t>
                      </a:r>
                      <a:r>
                        <a:rPr lang="en-US" sz="2800">
                          <a:latin typeface="Verdana"/>
                          <a:ea typeface="Verdana"/>
                          <a:cs typeface="Verdana"/>
                          <a:sym typeface="Verdana"/>
                        </a:rPr>
                        <a:t>dress</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r>
                        <a:rPr lang="en-US" sz="2500">
                          <a:latin typeface="Verdana"/>
                          <a:ea typeface="Verdana"/>
                          <a:cs typeface="Verdana"/>
                          <a:sym typeface="Verdana"/>
                        </a:rPr>
                        <a:t>7</a:t>
                      </a:r>
                      <a:endParaRPr sz="25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fe</a:t>
                      </a:r>
                      <a:r>
                        <a:rPr lang="en-US" sz="2800">
                          <a:latin typeface="Verdana"/>
                          <a:ea typeface="Verdana"/>
                          <a:cs typeface="Verdana"/>
                          <a:sym typeface="Verdana"/>
                        </a:rPr>
                        <a:t>male</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500">
                          <a:latin typeface="Verdana"/>
                          <a:ea typeface="Verdana"/>
                          <a:cs typeface="Verdana"/>
                          <a:sym typeface="Verdana"/>
                        </a:rPr>
                        <a:t>12</a:t>
                      </a:r>
                      <a:endParaRPr sz="25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head</a:t>
                      </a:r>
                      <a:r>
                        <a:rPr lang="en-US" sz="2800">
                          <a:latin typeface="Verdana"/>
                          <a:ea typeface="Verdana"/>
                          <a:cs typeface="Verdana"/>
                          <a:sym typeface="Verdana"/>
                        </a:rPr>
                        <a:t>ache</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2500">
                          <a:latin typeface="Verdana"/>
                          <a:ea typeface="Verdana"/>
                          <a:cs typeface="Verdana"/>
                          <a:sym typeface="Verdana"/>
                        </a:rPr>
                        <a:t>17</a:t>
                      </a:r>
                      <a:endParaRPr sz="25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Po</a:t>
                      </a:r>
                      <a:r>
                        <a:rPr lang="en-US" sz="2800" b="1">
                          <a:latin typeface="Verdana"/>
                          <a:ea typeface="Verdana"/>
                          <a:cs typeface="Verdana"/>
                          <a:sym typeface="Verdana"/>
                        </a:rPr>
                        <a:t>lice</a:t>
                      </a:r>
                      <a:endParaRPr sz="2800" b="1">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2"/>
                  </a:ext>
                </a:extLst>
              </a:tr>
              <a:tr h="775600">
                <a:tc>
                  <a:txBody>
                    <a:bodyPr/>
                    <a:lstStyle/>
                    <a:p>
                      <a:pPr marL="0" marR="0" lvl="0" indent="0" algn="l" rtl="0">
                        <a:lnSpc>
                          <a:spcPct val="100000"/>
                        </a:lnSpc>
                        <a:spcBef>
                          <a:spcPts val="0"/>
                        </a:spcBef>
                        <a:spcAft>
                          <a:spcPts val="0"/>
                        </a:spcAft>
                        <a:buClr>
                          <a:srgbClr val="000000"/>
                        </a:buClr>
                        <a:buSzPts val="2800"/>
                        <a:buFont typeface="Arial"/>
                        <a:buNone/>
                      </a:pPr>
                      <a:r>
                        <a:rPr lang="en-US" sz="2500">
                          <a:latin typeface="Verdana"/>
                          <a:ea typeface="Verdana"/>
                          <a:cs typeface="Verdana"/>
                          <a:sym typeface="Verdana"/>
                        </a:rPr>
                        <a:t>3</a:t>
                      </a:r>
                      <a:endParaRPr sz="25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peo</a:t>
                      </a:r>
                      <a:r>
                        <a:rPr lang="en-US" sz="2800">
                          <a:latin typeface="Verdana"/>
                          <a:ea typeface="Verdana"/>
                          <a:cs typeface="Verdana"/>
                          <a:sym typeface="Verdana"/>
                        </a:rPr>
                        <a:t>ple </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r>
                        <a:rPr lang="en-US" sz="2500">
                          <a:latin typeface="Verdana"/>
                          <a:ea typeface="Verdana"/>
                          <a:cs typeface="Verdana"/>
                          <a:sym typeface="Verdana"/>
                        </a:rPr>
                        <a:t>8</a:t>
                      </a:r>
                      <a:endParaRPr sz="25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break</a:t>
                      </a:r>
                      <a:r>
                        <a:rPr lang="en-US" sz="2800">
                          <a:latin typeface="Verdana"/>
                          <a:ea typeface="Verdana"/>
                          <a:cs typeface="Verdana"/>
                          <a:sym typeface="Verdana"/>
                        </a:rPr>
                        <a:t>fast</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500">
                          <a:latin typeface="Verdana"/>
                          <a:ea typeface="Verdana"/>
                          <a:cs typeface="Verdana"/>
                          <a:sym typeface="Verdana"/>
                        </a:rPr>
                        <a:t>13</a:t>
                      </a:r>
                      <a:endParaRPr sz="25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pri</a:t>
                      </a:r>
                      <a:r>
                        <a:rPr lang="en-US" sz="2800">
                          <a:latin typeface="Verdana"/>
                          <a:ea typeface="Verdana"/>
                          <a:cs typeface="Verdana"/>
                          <a:sym typeface="Verdana"/>
                        </a:rPr>
                        <a:t>son</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2500">
                          <a:latin typeface="Verdana"/>
                          <a:ea typeface="Verdana"/>
                          <a:cs typeface="Verdana"/>
                          <a:sym typeface="Verdana"/>
                        </a:rPr>
                        <a:t>18</a:t>
                      </a:r>
                      <a:endParaRPr sz="25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re</a:t>
                      </a:r>
                      <a:r>
                        <a:rPr lang="en-US" sz="2800" b="1">
                          <a:latin typeface="Verdana"/>
                          <a:ea typeface="Verdana"/>
                          <a:cs typeface="Verdana"/>
                          <a:sym typeface="Verdana"/>
                        </a:rPr>
                        <a:t>port</a:t>
                      </a:r>
                      <a:endParaRPr sz="2800" b="1">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3"/>
                  </a:ext>
                </a:extLst>
              </a:tr>
              <a:tr h="775600">
                <a:tc>
                  <a:txBody>
                    <a:bodyPr/>
                    <a:lstStyle/>
                    <a:p>
                      <a:pPr marL="0" marR="0" lvl="0" indent="0" algn="l" rtl="0">
                        <a:lnSpc>
                          <a:spcPct val="100000"/>
                        </a:lnSpc>
                        <a:spcBef>
                          <a:spcPts val="0"/>
                        </a:spcBef>
                        <a:spcAft>
                          <a:spcPts val="0"/>
                        </a:spcAft>
                        <a:buClr>
                          <a:srgbClr val="000000"/>
                        </a:buClr>
                        <a:buSzPts val="2800"/>
                        <a:buFont typeface="Arial"/>
                        <a:buNone/>
                      </a:pPr>
                      <a:r>
                        <a:rPr lang="en-US" sz="2500">
                          <a:latin typeface="Verdana"/>
                          <a:ea typeface="Verdana"/>
                          <a:cs typeface="Verdana"/>
                          <a:sym typeface="Verdana"/>
                        </a:rPr>
                        <a:t>4</a:t>
                      </a:r>
                      <a:endParaRPr sz="25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min</a:t>
                      </a:r>
                      <a:r>
                        <a:rPr lang="en-US" sz="2800">
                          <a:latin typeface="Verdana"/>
                          <a:ea typeface="Verdana"/>
                          <a:cs typeface="Verdana"/>
                          <a:sym typeface="Verdana"/>
                        </a:rPr>
                        <a:t>ute </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r>
                        <a:rPr lang="en-US" sz="2500">
                          <a:latin typeface="Verdana"/>
                          <a:ea typeface="Verdana"/>
                          <a:cs typeface="Verdana"/>
                          <a:sym typeface="Verdana"/>
                        </a:rPr>
                        <a:t>9</a:t>
                      </a:r>
                      <a:endParaRPr sz="25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Au</a:t>
                      </a:r>
                      <a:r>
                        <a:rPr lang="en-US" sz="2800">
                          <a:latin typeface="Verdana"/>
                          <a:ea typeface="Verdana"/>
                          <a:cs typeface="Verdana"/>
                          <a:sym typeface="Verdana"/>
                        </a:rPr>
                        <a:t>gust </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500">
                          <a:latin typeface="Verdana"/>
                          <a:ea typeface="Verdana"/>
                          <a:cs typeface="Verdana"/>
                          <a:sym typeface="Verdana"/>
                        </a:rPr>
                        <a:t>14</a:t>
                      </a:r>
                      <a:endParaRPr sz="25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stu</a:t>
                      </a:r>
                      <a:r>
                        <a:rPr lang="en-US" sz="2800">
                          <a:latin typeface="Verdana"/>
                          <a:ea typeface="Verdana"/>
                          <a:cs typeface="Verdana"/>
                          <a:sym typeface="Verdana"/>
                        </a:rPr>
                        <a:t>dent</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2500">
                          <a:latin typeface="Verdana"/>
                          <a:ea typeface="Verdana"/>
                          <a:cs typeface="Verdana"/>
                          <a:sym typeface="Verdana"/>
                        </a:rPr>
                        <a:t>19</a:t>
                      </a:r>
                      <a:endParaRPr sz="25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ho</a:t>
                      </a:r>
                      <a:r>
                        <a:rPr lang="en-US" sz="2800" b="1">
                          <a:latin typeface="Verdana"/>
                          <a:ea typeface="Verdana"/>
                          <a:cs typeface="Verdana"/>
                          <a:sym typeface="Verdana"/>
                        </a:rPr>
                        <a:t>tel</a:t>
                      </a:r>
                      <a:endParaRPr sz="2800" b="1">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4"/>
                  </a:ext>
                </a:extLst>
              </a:tr>
              <a:tr h="775600">
                <a:tc>
                  <a:txBody>
                    <a:bodyPr/>
                    <a:lstStyle/>
                    <a:p>
                      <a:pPr marL="0" marR="0" lvl="0" indent="0" algn="l" rtl="0">
                        <a:lnSpc>
                          <a:spcPct val="100000"/>
                        </a:lnSpc>
                        <a:spcBef>
                          <a:spcPts val="0"/>
                        </a:spcBef>
                        <a:spcAft>
                          <a:spcPts val="0"/>
                        </a:spcAft>
                        <a:buClr>
                          <a:srgbClr val="000000"/>
                        </a:buClr>
                        <a:buSzPts val="2800"/>
                        <a:buFont typeface="Arial"/>
                        <a:buNone/>
                      </a:pPr>
                      <a:r>
                        <a:rPr lang="en-US" sz="2500">
                          <a:latin typeface="Verdana"/>
                          <a:ea typeface="Verdana"/>
                          <a:cs typeface="Verdana"/>
                          <a:sym typeface="Verdana"/>
                        </a:rPr>
                        <a:t>5</a:t>
                      </a:r>
                      <a:endParaRPr sz="25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scis</a:t>
                      </a:r>
                      <a:r>
                        <a:rPr lang="en-US" sz="2800">
                          <a:latin typeface="Verdana"/>
                          <a:ea typeface="Verdana"/>
                          <a:cs typeface="Verdana"/>
                          <a:sym typeface="Verdana"/>
                        </a:rPr>
                        <a:t>sors </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lvl="0" indent="0" algn="l" rtl="0">
                        <a:spcBef>
                          <a:spcPts val="0"/>
                        </a:spcBef>
                        <a:spcAft>
                          <a:spcPts val="0"/>
                        </a:spcAft>
                        <a:buNone/>
                      </a:pPr>
                      <a:r>
                        <a:rPr lang="en-US" sz="2500">
                          <a:latin typeface="Verdana"/>
                          <a:ea typeface="Verdana"/>
                          <a:cs typeface="Verdana"/>
                          <a:sym typeface="Verdana"/>
                        </a:rPr>
                        <a:t>10</a:t>
                      </a:r>
                      <a:endParaRPr sz="25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si</a:t>
                      </a:r>
                      <a:r>
                        <a:rPr lang="en-US" sz="2800">
                          <a:latin typeface="Verdana"/>
                          <a:ea typeface="Verdana"/>
                          <a:cs typeface="Verdana"/>
                          <a:sym typeface="Verdana"/>
                        </a:rPr>
                        <a:t>ster</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500">
                          <a:latin typeface="Verdana"/>
                          <a:ea typeface="Verdana"/>
                          <a:cs typeface="Verdana"/>
                          <a:sym typeface="Verdana"/>
                        </a:rPr>
                        <a:t>15</a:t>
                      </a:r>
                      <a:endParaRPr sz="25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sub</a:t>
                      </a:r>
                      <a:r>
                        <a:rPr lang="en-US" sz="2800">
                          <a:latin typeface="Verdana"/>
                          <a:ea typeface="Verdana"/>
                          <a:cs typeface="Verdana"/>
                          <a:sym typeface="Verdana"/>
                        </a:rPr>
                        <a:t>way</a:t>
                      </a:r>
                      <a:endParaRPr sz="28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2500">
                          <a:latin typeface="Verdana"/>
                          <a:ea typeface="Verdana"/>
                          <a:cs typeface="Verdana"/>
                          <a:sym typeface="Verdana"/>
                        </a:rPr>
                        <a:t>20</a:t>
                      </a:r>
                      <a:endParaRPr sz="2500">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E4EBF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e</a:t>
                      </a:r>
                      <a:r>
                        <a:rPr lang="en-US" sz="2800" b="1">
                          <a:latin typeface="Verdana"/>
                          <a:ea typeface="Verdana"/>
                          <a:cs typeface="Verdana"/>
                          <a:sym typeface="Verdana"/>
                        </a:rPr>
                        <a:t>vent </a:t>
                      </a:r>
                      <a:endParaRPr sz="2800" b="1">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25" name="Google Shape;225;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
        <p:nvSpPr>
          <p:cNvPr id="226" name="Google Shape;226;p24"/>
          <p:cNvSpPr txBox="1"/>
          <p:nvPr/>
        </p:nvSpPr>
        <p:spPr>
          <a:xfrm>
            <a:off x="-111210" y="100012"/>
            <a:ext cx="11973696" cy="7683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a:solidFill>
                  <a:schemeClr val="dk1"/>
                </a:solidFill>
                <a:latin typeface="Verdana"/>
                <a:ea typeface="Verdana"/>
                <a:cs typeface="Verdana"/>
                <a:sym typeface="Verdana"/>
              </a:rPr>
              <a:t>Most 2-syllable nouns are stressed on the first syllable </a:t>
            </a:r>
            <a:endParaRPr sz="3200" b="1">
              <a:solidFill>
                <a:schemeClr val="dk1"/>
              </a:solidFill>
              <a:latin typeface="Verdana"/>
              <a:ea typeface="Verdana"/>
              <a:cs typeface="Verdana"/>
              <a:sym typeface="Verdana"/>
            </a:endParaRPr>
          </a:p>
        </p:txBody>
      </p:sp>
      <p:sp>
        <p:nvSpPr>
          <p:cNvPr id="227" name="Google Shape;227;p24"/>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©2020-2024 Light of the World Learning</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3"/>
        <p:cNvGrpSpPr/>
        <p:nvPr/>
      </p:nvGrpSpPr>
      <p:grpSpPr>
        <a:xfrm>
          <a:off x="0" y="0"/>
          <a:ext cx="0" cy="0"/>
          <a:chOff x="0" y="0"/>
          <a:chExt cx="0" cy="0"/>
        </a:xfrm>
      </p:grpSpPr>
      <p:sp>
        <p:nvSpPr>
          <p:cNvPr id="234" name="Google Shape;234;p25"/>
          <p:cNvSpPr/>
          <p:nvPr/>
        </p:nvSpPr>
        <p:spPr>
          <a:xfrm>
            <a:off x="0" y="2105025"/>
            <a:ext cx="7823100" cy="887400"/>
          </a:xfrm>
          <a:prstGeom prst="rect">
            <a:avLst/>
          </a:prstGeom>
          <a:noFill/>
          <a:ln>
            <a:noFill/>
          </a:ln>
        </p:spPr>
        <p:txBody>
          <a:bodyPr spcFirstLastPara="1" wrap="square" lIns="91425" tIns="45700" rIns="91425" bIns="45700" anchor="t" anchorCtr="0">
            <a:noAutofit/>
          </a:bodyPr>
          <a:lstStyle/>
          <a:p>
            <a:pPr marL="0" marR="0" lvl="0" indent="0" algn="l" rtl="0">
              <a:spcBef>
                <a:spcPts val="1200"/>
              </a:spcBef>
              <a:spcAft>
                <a:spcPts val="0"/>
              </a:spcAft>
              <a:buClr>
                <a:srgbClr val="000000"/>
              </a:buClr>
              <a:buSzPts val="1100"/>
              <a:buFont typeface="Arial"/>
              <a:buNone/>
            </a:pPr>
            <a:endParaRPr sz="2800" b="0" i="0" u="none" strike="noStrike" cap="none">
              <a:solidFill>
                <a:srgbClr val="000000"/>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p:txBody>
      </p:sp>
      <p:sp>
        <p:nvSpPr>
          <p:cNvPr id="235" name="Google Shape;235;p25"/>
          <p:cNvSpPr txBox="1"/>
          <p:nvPr/>
        </p:nvSpPr>
        <p:spPr>
          <a:xfrm>
            <a:off x="310500" y="162836"/>
            <a:ext cx="75126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u="sng">
                <a:solidFill>
                  <a:srgbClr val="2E75B6"/>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Luke 1:5-25</a:t>
            </a:r>
            <a:r>
              <a:rPr lang="en-US" sz="3200" b="1" i="0" u="none" strike="noStrike" cap="none">
                <a:solidFill>
                  <a:srgbClr val="2E75B6"/>
                </a:solidFill>
                <a:latin typeface="Verdana"/>
                <a:ea typeface="Verdana"/>
                <a:cs typeface="Verdana"/>
                <a:sym typeface="Verdana"/>
              </a:rPr>
              <a:t> </a:t>
            </a:r>
            <a:r>
              <a:rPr lang="en-US" sz="3200" b="1" i="0" u="none" strike="noStrike" cap="none">
                <a:solidFill>
                  <a:srgbClr val="000000"/>
                </a:solidFill>
                <a:latin typeface="Verdana"/>
                <a:ea typeface="Verdana"/>
                <a:cs typeface="Verdana"/>
                <a:sym typeface="Verdana"/>
              </a:rPr>
              <a:t>ERV</a:t>
            </a:r>
            <a:endParaRPr/>
          </a:p>
          <a:p>
            <a:pPr marL="0" marR="0" lvl="0" indent="0" algn="l" rtl="0">
              <a:spcBef>
                <a:spcPts val="0"/>
              </a:spcBef>
              <a:spcAft>
                <a:spcPts val="0"/>
              </a:spcAft>
              <a:buClr>
                <a:srgbClr val="000000"/>
              </a:buClr>
              <a:buSzPts val="4400"/>
              <a:buFont typeface="Arial"/>
              <a:buNone/>
            </a:pPr>
            <a:r>
              <a:rPr lang="en-US" sz="2800" b="1" i="0" u="none" strike="noStrike" cap="none">
                <a:solidFill>
                  <a:srgbClr val="000000"/>
                </a:solidFill>
                <a:latin typeface="Verdana"/>
                <a:ea typeface="Verdana"/>
                <a:cs typeface="Verdana"/>
                <a:sym typeface="Verdana"/>
              </a:rPr>
              <a:t>Zechariah and Elizabeth </a:t>
            </a:r>
            <a:endParaRPr sz="2800" b="1" i="0" u="none" strike="noStrike" cap="none">
              <a:solidFill>
                <a:srgbClr val="000000"/>
              </a:solidFill>
              <a:latin typeface="Verdana"/>
              <a:ea typeface="Verdana"/>
              <a:cs typeface="Verdana"/>
              <a:sym typeface="Verdana"/>
            </a:endParaRPr>
          </a:p>
          <a:p>
            <a:pPr marL="0" marR="0" lvl="0" indent="0" algn="l" rtl="0">
              <a:spcBef>
                <a:spcPts val="0"/>
              </a:spcBef>
              <a:spcAft>
                <a:spcPts val="0"/>
              </a:spcAft>
              <a:buClr>
                <a:srgbClr val="000000"/>
              </a:buClr>
              <a:buSzPts val="4400"/>
              <a:buFont typeface="Arial"/>
              <a:buNone/>
            </a:pPr>
            <a:endParaRPr sz="2800" b="1">
              <a:solidFill>
                <a:srgbClr val="000000"/>
              </a:solidFill>
              <a:latin typeface="Verdana"/>
              <a:ea typeface="Verdana"/>
              <a:cs typeface="Verdana"/>
              <a:sym typeface="Verdana"/>
            </a:endParaRPr>
          </a:p>
          <a:p>
            <a:pPr marL="0" marR="0" lvl="0" indent="0" algn="l" rtl="0">
              <a:spcBef>
                <a:spcPts val="0"/>
              </a:spcBef>
              <a:spcAft>
                <a:spcPts val="0"/>
              </a:spcAft>
              <a:buClr>
                <a:srgbClr val="000000"/>
              </a:buClr>
              <a:buSzPts val="4400"/>
              <a:buFont typeface="Arial"/>
              <a:buNone/>
            </a:pPr>
            <a:endParaRPr sz="2800" b="0" i="0" u="none" strike="noStrike" cap="none">
              <a:solidFill>
                <a:srgbClr val="000000"/>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b="0" i="0" u="none" strike="noStrike" cap="none">
              <a:solidFill>
                <a:srgbClr val="0070C0"/>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b="0" i="0" u="none" strike="noStrike" cap="none">
              <a:solidFill>
                <a:srgbClr val="0070C0"/>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b="0" i="0" u="none" strike="noStrike" cap="none">
              <a:solidFill>
                <a:srgbClr val="0070C0"/>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b="0" i="0" u="none" strike="noStrike" cap="none">
              <a:solidFill>
                <a:srgbClr val="0070C0"/>
              </a:solidFill>
              <a:latin typeface="Verdana"/>
              <a:ea typeface="Verdana"/>
              <a:cs typeface="Verdana"/>
              <a:sym typeface="Verdana"/>
            </a:endParaRPr>
          </a:p>
        </p:txBody>
      </p:sp>
      <p:sp>
        <p:nvSpPr>
          <p:cNvPr id="236" name="Google Shape;23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
        <p:nvSpPr>
          <p:cNvPr id="237" name="Google Shape;237;p25"/>
          <p:cNvSpPr txBox="1"/>
          <p:nvPr/>
        </p:nvSpPr>
        <p:spPr>
          <a:xfrm>
            <a:off x="8294688" y="3098800"/>
            <a:ext cx="3368675" cy="40005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238" name="Google Shape;238;p25"/>
          <p:cNvSpPr txBox="1">
            <a:spLocks noGrp="1"/>
          </p:cNvSpPr>
          <p:nvPr>
            <p:ph type="ftr" idx="11"/>
          </p:nvPr>
        </p:nvSpPr>
        <p:spPr>
          <a:xfrm>
            <a:off x="185738" y="6554788"/>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a:t>©2020-2024 Bible League International</a:t>
            </a:r>
            <a:endParaRPr/>
          </a:p>
        </p:txBody>
      </p:sp>
      <p:sp>
        <p:nvSpPr>
          <p:cNvPr id="239" name="Google Shape;239;p25"/>
          <p:cNvSpPr txBox="1"/>
          <p:nvPr/>
        </p:nvSpPr>
        <p:spPr>
          <a:xfrm>
            <a:off x="272100" y="3299351"/>
            <a:ext cx="11609400" cy="2089500"/>
          </a:xfrm>
          <a:prstGeom prst="rect">
            <a:avLst/>
          </a:prstGeom>
          <a:noFill/>
          <a:ln>
            <a:noFill/>
          </a:ln>
        </p:spPr>
        <p:txBody>
          <a:bodyPr spcFirstLastPara="1" wrap="square" lIns="91425" tIns="91425" rIns="91425" bIns="91425" anchor="t" anchorCtr="0">
            <a:spAutoFit/>
          </a:bodyPr>
          <a:lstStyle/>
          <a:p>
            <a:pPr marL="0" marR="0" lvl="0" indent="0" algn="l" rtl="0">
              <a:lnSpc>
                <a:spcPct val="114000"/>
              </a:lnSpc>
              <a:spcBef>
                <a:spcPts val="0"/>
              </a:spcBef>
              <a:spcAft>
                <a:spcPts val="0"/>
              </a:spcAft>
              <a:buNone/>
            </a:pPr>
            <a:r>
              <a:rPr lang="en-US" sz="2800">
                <a:latin typeface="Verdana"/>
                <a:ea typeface="Verdana"/>
                <a:cs typeface="Verdana"/>
                <a:sym typeface="Verdana"/>
              </a:rPr>
              <a:t>of Aaron. Her name was Elizabeth.</a:t>
            </a:r>
            <a:endParaRPr/>
          </a:p>
          <a:p>
            <a:pPr marL="0" marR="0" lvl="0" indent="0" algn="l" rtl="0">
              <a:lnSpc>
                <a:spcPct val="114000"/>
              </a:lnSpc>
              <a:spcBef>
                <a:spcPts val="0"/>
              </a:spcBef>
              <a:spcAft>
                <a:spcPts val="0"/>
              </a:spcAft>
              <a:buNone/>
            </a:pPr>
            <a:r>
              <a:rPr lang="en-US" sz="2800" b="1" baseline="30000">
                <a:latin typeface="Verdana"/>
                <a:ea typeface="Verdana"/>
                <a:cs typeface="Verdana"/>
                <a:sym typeface="Verdana"/>
              </a:rPr>
              <a:t>6</a:t>
            </a:r>
            <a:r>
              <a:rPr lang="en-US" sz="2800">
                <a:latin typeface="Verdana"/>
                <a:ea typeface="Verdana"/>
                <a:cs typeface="Verdana"/>
                <a:sym typeface="Verdana"/>
              </a:rPr>
              <a:t> Zechariah and Elizabeth were both good people who pleased God. They did everything the Lord commanded, always following his instructions completely.</a:t>
            </a:r>
            <a:r>
              <a:rPr lang="en-US" sz="2800">
                <a:solidFill>
                  <a:srgbClr val="000000"/>
                </a:solidFill>
                <a:latin typeface="Verdana"/>
                <a:ea typeface="Verdana"/>
                <a:cs typeface="Verdana"/>
                <a:sym typeface="Verdana"/>
              </a:rPr>
              <a:t> </a:t>
            </a:r>
            <a:endParaRPr sz="2400" b="0" i="0">
              <a:solidFill>
                <a:srgbClr val="000000"/>
              </a:solidFill>
              <a:latin typeface="Verdana"/>
              <a:ea typeface="Verdana"/>
              <a:cs typeface="Verdana"/>
              <a:sym typeface="Verdana"/>
            </a:endParaRPr>
          </a:p>
        </p:txBody>
      </p:sp>
      <p:sp>
        <p:nvSpPr>
          <p:cNvPr id="240" name="Google Shape;240;p25"/>
          <p:cNvSpPr txBox="1"/>
          <p:nvPr/>
        </p:nvSpPr>
        <p:spPr>
          <a:xfrm>
            <a:off x="310500" y="1265068"/>
            <a:ext cx="7455600" cy="210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2800" b="1" baseline="30000">
                <a:latin typeface="Verdana"/>
                <a:ea typeface="Verdana"/>
                <a:cs typeface="Verdana"/>
                <a:sym typeface="Verdana"/>
              </a:rPr>
              <a:t>5</a:t>
            </a:r>
            <a:r>
              <a:rPr lang="en-US" sz="2800">
                <a:latin typeface="Verdana"/>
                <a:ea typeface="Verdana"/>
                <a:cs typeface="Verdana"/>
                <a:sym typeface="Verdana"/>
              </a:rPr>
              <a:t> During the time when Herod ruled Judea, there was a priest named Zechariah. He belonged to Abijah’s group.</a:t>
            </a:r>
            <a:r>
              <a:rPr lang="en-US" sz="2800" b="1" baseline="30000">
                <a:latin typeface="Verdana"/>
                <a:ea typeface="Verdana"/>
                <a:cs typeface="Verdana"/>
                <a:sym typeface="Verdana"/>
              </a:rPr>
              <a:t>[a]</a:t>
            </a:r>
            <a:r>
              <a:rPr lang="en-US" sz="2800">
                <a:latin typeface="Verdana"/>
                <a:ea typeface="Verdana"/>
                <a:cs typeface="Verdana"/>
                <a:sym typeface="Verdana"/>
              </a:rPr>
              <a:t> His wife came from the family </a:t>
            </a:r>
            <a:endParaRPr sz="2800">
              <a:solidFill>
                <a:schemeClr val="dk1"/>
              </a:solidFill>
              <a:latin typeface="Verdana"/>
              <a:ea typeface="Verdana"/>
              <a:cs typeface="Verdana"/>
              <a:sym typeface="Verdana"/>
            </a:endParaRPr>
          </a:p>
        </p:txBody>
      </p:sp>
      <p:sp>
        <p:nvSpPr>
          <p:cNvPr id="241" name="Google Shape;241;p25"/>
          <p:cNvSpPr txBox="1"/>
          <p:nvPr/>
        </p:nvSpPr>
        <p:spPr>
          <a:xfrm>
            <a:off x="31700" y="5904000"/>
            <a:ext cx="12192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dk1"/>
                </a:solidFill>
                <a:latin typeface="Verdana"/>
                <a:ea typeface="Verdana"/>
                <a:cs typeface="Verdana"/>
                <a:sym typeface="Verdana"/>
              </a:rPr>
              <a:t>a: </a:t>
            </a:r>
            <a:r>
              <a:rPr lang="en-US" sz="2400">
                <a:solidFill>
                  <a:schemeClr val="dk1"/>
                </a:solidFill>
                <a:latin typeface="Verdana"/>
                <a:ea typeface="Verdana"/>
                <a:cs typeface="Verdana"/>
                <a:sym typeface="Verdana"/>
              </a:rPr>
              <a:t>Abijah’s group Jewish priests were divided into 24 groups. See 1 Chron. 24</a:t>
            </a:r>
            <a:endParaRPr sz="2400">
              <a:solidFill>
                <a:schemeClr val="dk1"/>
              </a:solidFill>
              <a:latin typeface="Verdana"/>
              <a:ea typeface="Verdana"/>
              <a:cs typeface="Verdana"/>
              <a:sym typeface="Verdana"/>
            </a:endParaRPr>
          </a:p>
        </p:txBody>
      </p:sp>
      <p:pic>
        <p:nvPicPr>
          <p:cNvPr id="242" name="Google Shape;242;p25"/>
          <p:cNvPicPr preferRelativeResize="0"/>
          <p:nvPr/>
        </p:nvPicPr>
        <p:blipFill>
          <a:blip r:embed="rId4">
            <a:alphaModFix/>
          </a:blip>
          <a:stretch>
            <a:fillRect/>
          </a:stretch>
        </p:blipFill>
        <p:spPr>
          <a:xfrm>
            <a:off x="7924800" y="38100"/>
            <a:ext cx="4267200" cy="3200400"/>
          </a:xfrm>
          <a:prstGeom prst="rect">
            <a:avLst/>
          </a:prstGeom>
          <a:noFill/>
          <a:ln w="9525" cap="flat" cmpd="sng">
            <a:solidFill>
              <a:srgbClr val="0000FF"/>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48"/>
        <p:cNvGrpSpPr/>
        <p:nvPr/>
      </p:nvGrpSpPr>
      <p:grpSpPr>
        <a:xfrm>
          <a:off x="0" y="0"/>
          <a:ext cx="0" cy="0"/>
          <a:chOff x="0" y="0"/>
          <a:chExt cx="0" cy="0"/>
        </a:xfrm>
      </p:grpSpPr>
      <p:sp>
        <p:nvSpPr>
          <p:cNvPr id="249" name="Google Shape;249;p26"/>
          <p:cNvSpPr txBox="1"/>
          <p:nvPr/>
        </p:nvSpPr>
        <p:spPr>
          <a:xfrm>
            <a:off x="279850" y="347525"/>
            <a:ext cx="7134900" cy="2658900"/>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2800" b="1" baseline="30000">
                <a:latin typeface="Verdana"/>
                <a:ea typeface="Verdana"/>
                <a:cs typeface="Verdana"/>
                <a:sym typeface="Verdana"/>
              </a:rPr>
              <a:t>7</a:t>
            </a:r>
            <a:r>
              <a:rPr lang="en-US" sz="2800">
                <a:latin typeface="Verdana"/>
                <a:ea typeface="Verdana"/>
                <a:cs typeface="Verdana"/>
                <a:sym typeface="Verdana"/>
              </a:rPr>
              <a:t> But they had no children. Elizabeth could not have a baby, and both of them were very old.</a:t>
            </a:r>
            <a:r>
              <a:rPr lang="en-US" sz="2800" b="1" baseline="30000">
                <a:latin typeface="Verdana"/>
                <a:ea typeface="Verdana"/>
                <a:cs typeface="Verdana"/>
                <a:sym typeface="Verdana"/>
              </a:rPr>
              <a:t> 8</a:t>
            </a:r>
            <a:r>
              <a:rPr lang="en-US" sz="2800">
                <a:latin typeface="Verdana"/>
                <a:ea typeface="Verdana"/>
                <a:cs typeface="Verdana"/>
                <a:sym typeface="Verdana"/>
              </a:rPr>
              <a:t> Zechariah was serving as a priest before God for his group. It was his group’s time to serve.</a:t>
            </a:r>
            <a:endParaRPr sz="2800" b="0" i="0" u="none" strike="noStrike" cap="none">
              <a:solidFill>
                <a:srgbClr val="000000"/>
              </a:solidFill>
              <a:latin typeface="Verdana"/>
              <a:ea typeface="Verdana"/>
              <a:cs typeface="Verdana"/>
              <a:sym typeface="Verdana"/>
            </a:endParaRPr>
          </a:p>
        </p:txBody>
      </p:sp>
      <p:sp>
        <p:nvSpPr>
          <p:cNvPr id="250" name="Google Shape;25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
        <p:nvSpPr>
          <p:cNvPr id="251" name="Google Shape;251;p26"/>
          <p:cNvSpPr txBox="1"/>
          <p:nvPr/>
        </p:nvSpPr>
        <p:spPr>
          <a:xfrm>
            <a:off x="8367713" y="3128963"/>
            <a:ext cx="3211512" cy="401637"/>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252" name="Google Shape;252;p26"/>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a:t>©2020-2024 Bible League International</a:t>
            </a:r>
            <a:endParaRPr/>
          </a:p>
        </p:txBody>
      </p:sp>
      <p:sp>
        <p:nvSpPr>
          <p:cNvPr id="253" name="Google Shape;253;p26"/>
          <p:cNvSpPr txBox="1"/>
          <p:nvPr/>
        </p:nvSpPr>
        <p:spPr>
          <a:xfrm>
            <a:off x="301283" y="3329781"/>
            <a:ext cx="11632200" cy="32016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800"/>
              <a:buFont typeface="Calibri"/>
              <a:buNone/>
            </a:pPr>
            <a:r>
              <a:rPr lang="en-US" sz="2800" b="1" baseline="30000">
                <a:latin typeface="Verdana"/>
                <a:ea typeface="Verdana"/>
                <a:cs typeface="Verdana"/>
                <a:sym typeface="Verdana"/>
              </a:rPr>
              <a:t>9</a:t>
            </a:r>
            <a:r>
              <a:rPr lang="en-US" sz="2800">
                <a:latin typeface="Verdana"/>
                <a:ea typeface="Verdana"/>
                <a:cs typeface="Verdana"/>
                <a:sym typeface="Verdana"/>
              </a:rPr>
              <a:t> The priests always chose one priest to offer the incense, and Zechariah was the one chosen this time. So he went into the Temple of the Lord to offer the incense.</a:t>
            </a:r>
            <a:r>
              <a:rPr lang="en-US" sz="2800" b="1" baseline="30000">
                <a:latin typeface="Verdana"/>
                <a:ea typeface="Verdana"/>
                <a:cs typeface="Verdana"/>
                <a:sym typeface="Verdana"/>
              </a:rPr>
              <a:t>10</a:t>
            </a:r>
            <a:r>
              <a:rPr lang="en-US" sz="2800">
                <a:latin typeface="Verdana"/>
                <a:ea typeface="Verdana"/>
                <a:cs typeface="Verdana"/>
                <a:sym typeface="Verdana"/>
              </a:rPr>
              <a:t> There was a large crowd outside praying at the time the incense was offered.</a:t>
            </a:r>
            <a:endParaRPr sz="2800">
              <a:latin typeface="Verdana"/>
              <a:ea typeface="Verdana"/>
              <a:cs typeface="Verdana"/>
              <a:sym typeface="Verdana"/>
            </a:endParaRPr>
          </a:p>
          <a:p>
            <a:pPr marL="0" marR="0" lvl="0" indent="0" algn="l" rtl="0">
              <a:spcBef>
                <a:spcPts val="0"/>
              </a:spcBef>
              <a:spcAft>
                <a:spcPts val="0"/>
              </a:spcAft>
              <a:buClr>
                <a:schemeClr val="dk1"/>
              </a:buClr>
              <a:buSzPts val="1800"/>
              <a:buFont typeface="Calibri"/>
              <a:buNone/>
            </a:pPr>
            <a:endParaRPr sz="2800">
              <a:latin typeface="Verdana"/>
              <a:ea typeface="Verdana"/>
              <a:cs typeface="Verdana"/>
              <a:sym typeface="Verdana"/>
            </a:endParaRPr>
          </a:p>
          <a:p>
            <a:pPr marL="0" marR="0" lvl="0" indent="0" algn="l" rtl="0">
              <a:spcBef>
                <a:spcPts val="0"/>
              </a:spcBef>
              <a:spcAft>
                <a:spcPts val="0"/>
              </a:spcAft>
              <a:buClr>
                <a:schemeClr val="dk1"/>
              </a:buClr>
              <a:buSzPts val="1800"/>
              <a:buFont typeface="Calibri"/>
              <a:buNone/>
            </a:pPr>
            <a:r>
              <a:rPr lang="en-US" sz="2800" b="1" baseline="30000">
                <a:latin typeface="Verdana"/>
                <a:ea typeface="Verdana"/>
                <a:cs typeface="Verdana"/>
                <a:sym typeface="Verdana"/>
              </a:rPr>
              <a:t>11</a:t>
            </a:r>
            <a:r>
              <a:rPr lang="en-US" sz="2800">
                <a:latin typeface="Verdana"/>
                <a:ea typeface="Verdana"/>
                <a:cs typeface="Verdana"/>
                <a:sym typeface="Verdana"/>
              </a:rPr>
              <a:t> Then, on the right side of the incense table, an angel of the Lord came and stood before Zechariah. </a:t>
            </a:r>
            <a:endParaRPr sz="2800">
              <a:latin typeface="Verdana"/>
              <a:ea typeface="Verdana"/>
              <a:cs typeface="Verdana"/>
              <a:sym typeface="Verdana"/>
            </a:endParaRPr>
          </a:p>
        </p:txBody>
      </p:sp>
      <p:pic>
        <p:nvPicPr>
          <p:cNvPr id="254" name="Google Shape;254;p26"/>
          <p:cNvPicPr preferRelativeResize="0"/>
          <p:nvPr/>
        </p:nvPicPr>
        <p:blipFill>
          <a:blip r:embed="rId3">
            <a:alphaModFix/>
          </a:blip>
          <a:stretch>
            <a:fillRect/>
          </a:stretch>
        </p:blipFill>
        <p:spPr>
          <a:xfrm>
            <a:off x="7792118" y="29850"/>
            <a:ext cx="4399882" cy="3299925"/>
          </a:xfrm>
          <a:prstGeom prst="rect">
            <a:avLst/>
          </a:prstGeom>
          <a:noFill/>
          <a:ln w="9525" cap="flat" cmpd="sng">
            <a:solidFill>
              <a:srgbClr val="0000FF"/>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8"/>
        <p:cNvGrpSpPr/>
        <p:nvPr/>
      </p:nvGrpSpPr>
      <p:grpSpPr>
        <a:xfrm>
          <a:off x="0" y="0"/>
          <a:ext cx="0" cy="0"/>
          <a:chOff x="0" y="0"/>
          <a:chExt cx="0" cy="0"/>
        </a:xfrm>
      </p:grpSpPr>
      <p:sp>
        <p:nvSpPr>
          <p:cNvPr id="259" name="Google Shape;259;p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800"/>
              <a:buFont typeface="Verdana"/>
              <a:buNone/>
            </a:pPr>
            <a:fld id="{00000000-1234-1234-1234-123412341234}" type="slidenum">
              <a:rPr lang="en-US"/>
              <a:t>15</a:t>
            </a:fld>
            <a:endParaRPr/>
          </a:p>
        </p:txBody>
      </p:sp>
      <p:sp>
        <p:nvSpPr>
          <p:cNvPr id="260" name="Google Shape;260;p27"/>
          <p:cNvSpPr txBox="1"/>
          <p:nvPr/>
        </p:nvSpPr>
        <p:spPr>
          <a:xfrm>
            <a:off x="372125" y="66946"/>
            <a:ext cx="6673200" cy="4085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2800"/>
              <a:buFont typeface="Arial"/>
              <a:buNone/>
            </a:pPr>
            <a:r>
              <a:rPr lang="en-US" sz="2800" b="1" baseline="30000">
                <a:solidFill>
                  <a:schemeClr val="dk1"/>
                </a:solidFill>
                <a:latin typeface="Verdana"/>
                <a:ea typeface="Verdana"/>
                <a:cs typeface="Verdana"/>
                <a:sym typeface="Verdana"/>
              </a:rPr>
              <a:t>12</a:t>
            </a:r>
            <a:r>
              <a:rPr lang="en-US" sz="2800">
                <a:solidFill>
                  <a:schemeClr val="dk1"/>
                </a:solidFill>
                <a:latin typeface="Verdana"/>
                <a:ea typeface="Verdana"/>
                <a:cs typeface="Verdana"/>
                <a:sym typeface="Verdana"/>
              </a:rPr>
              <a:t> When he saw the angel, Zechariah was upset and very afraid. </a:t>
            </a:r>
            <a:r>
              <a:rPr lang="en-US" sz="2800" b="1" baseline="30000">
                <a:solidFill>
                  <a:schemeClr val="dk1"/>
                </a:solidFill>
                <a:latin typeface="Verdana"/>
                <a:ea typeface="Verdana"/>
                <a:cs typeface="Verdana"/>
                <a:sym typeface="Verdana"/>
              </a:rPr>
              <a:t>13</a:t>
            </a:r>
            <a:r>
              <a:rPr lang="en-US" sz="2800">
                <a:solidFill>
                  <a:schemeClr val="dk1"/>
                </a:solidFill>
                <a:latin typeface="Verdana"/>
                <a:ea typeface="Verdana"/>
                <a:cs typeface="Verdana"/>
                <a:sym typeface="Verdana"/>
              </a:rPr>
              <a:t> But the angel said to him, “Zechariah, don’t be afraid. Your prayer has been heard by God. Your wife Elizabeth will give birth to a baby boy, and you will name him John. </a:t>
            </a:r>
            <a:endParaRPr sz="2800" b="0" i="0" u="none" strike="noStrike" cap="none">
              <a:solidFill>
                <a:srgbClr val="000000"/>
              </a:solidFill>
              <a:latin typeface="Verdana"/>
              <a:ea typeface="Verdana"/>
              <a:cs typeface="Verdana"/>
              <a:sym typeface="Verdana"/>
            </a:endParaRPr>
          </a:p>
        </p:txBody>
      </p:sp>
      <p:sp>
        <p:nvSpPr>
          <p:cNvPr id="261" name="Google Shape;261;p27"/>
          <p:cNvSpPr txBox="1"/>
          <p:nvPr/>
        </p:nvSpPr>
        <p:spPr>
          <a:xfrm>
            <a:off x="357125" y="2930775"/>
            <a:ext cx="10981800" cy="4023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2800"/>
              <a:buFont typeface="Calibri"/>
              <a:buNone/>
            </a:pPr>
            <a:endParaRPr sz="280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2800"/>
              <a:buFont typeface="Calibri"/>
              <a:buNone/>
            </a:pPr>
            <a:endParaRPr sz="2800" b="1" baseline="3000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2800"/>
              <a:buFont typeface="Verdana"/>
              <a:buNone/>
            </a:pPr>
            <a:r>
              <a:rPr lang="en-US" sz="2800" b="1" baseline="30000">
                <a:solidFill>
                  <a:schemeClr val="dk1"/>
                </a:solidFill>
                <a:latin typeface="Verdana"/>
                <a:ea typeface="Verdana"/>
                <a:cs typeface="Verdana"/>
                <a:sym typeface="Verdana"/>
              </a:rPr>
              <a:t>14</a:t>
            </a:r>
            <a:r>
              <a:rPr lang="en-US" sz="2800">
                <a:solidFill>
                  <a:schemeClr val="dk1"/>
                </a:solidFill>
                <a:latin typeface="Verdana"/>
                <a:ea typeface="Verdana"/>
                <a:cs typeface="Verdana"/>
                <a:sym typeface="Verdana"/>
              </a:rPr>
              <a:t> You will be very happy, and many others will share your joy over his birth. </a:t>
            </a:r>
            <a:r>
              <a:rPr lang="en-US" sz="2800" b="1" baseline="30000">
                <a:solidFill>
                  <a:schemeClr val="dk1"/>
                </a:solidFill>
                <a:latin typeface="Verdana"/>
                <a:ea typeface="Verdana"/>
                <a:cs typeface="Verdana"/>
                <a:sym typeface="Verdana"/>
              </a:rPr>
              <a:t>15</a:t>
            </a:r>
            <a:r>
              <a:rPr lang="en-US" sz="2800">
                <a:solidFill>
                  <a:schemeClr val="dk1"/>
                </a:solidFill>
                <a:latin typeface="Verdana"/>
                <a:ea typeface="Verdana"/>
                <a:cs typeface="Verdana"/>
                <a:sym typeface="Verdana"/>
              </a:rPr>
              <a:t> He will be a great man for the Lord. He will never drink wine or beer. Even before he is born, he will be filled with the Holy Spirit.</a:t>
            </a:r>
            <a:endParaRPr/>
          </a:p>
          <a:p>
            <a:pPr marL="0" marR="0" lvl="0" indent="0" algn="l" rtl="0">
              <a:lnSpc>
                <a:spcPct val="115000"/>
              </a:lnSpc>
              <a:spcBef>
                <a:spcPts val="0"/>
              </a:spcBef>
              <a:spcAft>
                <a:spcPts val="0"/>
              </a:spcAft>
              <a:buClr>
                <a:schemeClr val="dk1"/>
              </a:buClr>
              <a:buSzPts val="2800"/>
              <a:buFont typeface="Calibri"/>
              <a:buNone/>
            </a:pPr>
            <a:endParaRPr sz="2800">
              <a:solidFill>
                <a:schemeClr val="dk1"/>
              </a:solidFill>
              <a:latin typeface="Verdana"/>
              <a:ea typeface="Verdana"/>
              <a:cs typeface="Verdana"/>
              <a:sym typeface="Verdana"/>
            </a:endParaRPr>
          </a:p>
          <a:p>
            <a:pPr marL="0" marR="0" lvl="0" indent="0" algn="r" rtl="0">
              <a:lnSpc>
                <a:spcPct val="115000"/>
              </a:lnSpc>
              <a:spcBef>
                <a:spcPts val="0"/>
              </a:spcBef>
              <a:spcAft>
                <a:spcPts val="0"/>
              </a:spcAft>
              <a:buClr>
                <a:srgbClr val="212529"/>
              </a:buClr>
              <a:buSzPts val="2400"/>
              <a:buFont typeface="Verdana"/>
              <a:buNone/>
            </a:pPr>
            <a:endParaRPr sz="2400">
              <a:solidFill>
                <a:schemeClr val="dk1"/>
              </a:solidFill>
              <a:latin typeface="Verdana"/>
              <a:ea typeface="Verdana"/>
              <a:cs typeface="Verdana"/>
              <a:sym typeface="Verdana"/>
            </a:endParaRPr>
          </a:p>
        </p:txBody>
      </p:sp>
      <p:sp>
        <p:nvSpPr>
          <p:cNvPr id="262" name="Google Shape;262;p27"/>
          <p:cNvSpPr txBox="1"/>
          <p:nvPr/>
        </p:nvSpPr>
        <p:spPr>
          <a:xfrm>
            <a:off x="342266" y="6514055"/>
            <a:ext cx="60935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7F7F7F"/>
              </a:buClr>
              <a:buSzPts val="1400"/>
              <a:buFont typeface="Verdana"/>
              <a:buNone/>
            </a:pPr>
            <a:r>
              <a:rPr lang="en-US" sz="1200">
                <a:solidFill>
                  <a:srgbClr val="7F7F7F"/>
                </a:solidFill>
                <a:latin typeface="Verdana"/>
                <a:ea typeface="Verdana"/>
                <a:cs typeface="Verdana"/>
                <a:sym typeface="Verdana"/>
              </a:rPr>
              <a:t>©2020-2024 Bible League International</a:t>
            </a:r>
            <a:endParaRPr/>
          </a:p>
        </p:txBody>
      </p:sp>
      <p:pic>
        <p:nvPicPr>
          <p:cNvPr id="263" name="Google Shape;263;p27"/>
          <p:cNvPicPr preferRelativeResize="0"/>
          <p:nvPr/>
        </p:nvPicPr>
        <p:blipFill>
          <a:blip r:embed="rId3">
            <a:alphaModFix/>
          </a:blip>
          <a:stretch>
            <a:fillRect/>
          </a:stretch>
        </p:blipFill>
        <p:spPr>
          <a:xfrm>
            <a:off x="7192250" y="0"/>
            <a:ext cx="4999750" cy="3749800"/>
          </a:xfrm>
          <a:prstGeom prst="rect">
            <a:avLst/>
          </a:prstGeom>
          <a:noFill/>
          <a:ln w="9525" cap="flat" cmpd="sng">
            <a:solidFill>
              <a:srgbClr val="0000FF"/>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69"/>
        <p:cNvGrpSpPr/>
        <p:nvPr/>
      </p:nvGrpSpPr>
      <p:grpSpPr>
        <a:xfrm>
          <a:off x="0" y="0"/>
          <a:ext cx="0" cy="0"/>
          <a:chOff x="0" y="0"/>
          <a:chExt cx="0" cy="0"/>
        </a:xfrm>
      </p:grpSpPr>
      <p:sp>
        <p:nvSpPr>
          <p:cNvPr id="270" name="Google Shape;270;p28"/>
          <p:cNvSpPr/>
          <p:nvPr/>
        </p:nvSpPr>
        <p:spPr>
          <a:xfrm>
            <a:off x="251516" y="368062"/>
            <a:ext cx="7125246" cy="21909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2800" b="1" baseline="30000">
                <a:solidFill>
                  <a:schemeClr val="dk1"/>
                </a:solidFill>
                <a:latin typeface="Verdana"/>
                <a:ea typeface="Verdana"/>
                <a:cs typeface="Verdana"/>
                <a:sym typeface="Verdana"/>
              </a:rPr>
              <a:t>16</a:t>
            </a:r>
            <a:r>
              <a:rPr lang="en-US" sz="2800">
                <a:solidFill>
                  <a:schemeClr val="dk1"/>
                </a:solidFill>
                <a:latin typeface="Verdana"/>
                <a:ea typeface="Verdana"/>
                <a:cs typeface="Verdana"/>
                <a:sym typeface="Verdana"/>
              </a:rPr>
              <a:t> “John will help many people of Israel return to the Lord their God. </a:t>
            </a:r>
            <a:r>
              <a:rPr lang="en-US" sz="2800" b="1" baseline="30000">
                <a:solidFill>
                  <a:schemeClr val="dk1"/>
                </a:solidFill>
                <a:latin typeface="Verdana"/>
                <a:ea typeface="Verdana"/>
                <a:cs typeface="Verdana"/>
                <a:sym typeface="Verdana"/>
              </a:rPr>
              <a:t>17</a:t>
            </a:r>
            <a:r>
              <a:rPr lang="en-US" sz="2800">
                <a:solidFill>
                  <a:schemeClr val="dk1"/>
                </a:solidFill>
                <a:latin typeface="Verdana"/>
                <a:ea typeface="Verdana"/>
                <a:cs typeface="Verdana"/>
                <a:sym typeface="Verdana"/>
              </a:rPr>
              <a:t> John himself will go ahead of the Lord and make people ready for his coming. He will be powerful like Elijah and will have the same spirit. He will make peace between fathers and their children. He will cause people who are not obeying God to change and start thinking the way they should.”</a:t>
            </a:r>
            <a:endParaRPr/>
          </a:p>
          <a:p>
            <a:pPr marL="0" marR="0" lvl="0" indent="0" algn="l" rtl="0">
              <a:lnSpc>
                <a:spcPct val="115000"/>
              </a:lnSpc>
              <a:spcBef>
                <a:spcPts val="0"/>
              </a:spcBef>
              <a:spcAft>
                <a:spcPts val="0"/>
              </a:spcAft>
              <a:buClr>
                <a:schemeClr val="dk1"/>
              </a:buClr>
              <a:buSzPts val="2800"/>
              <a:buFont typeface="Calibri"/>
              <a:buNone/>
            </a:pPr>
            <a:endParaRPr sz="2800" u="none" strike="noStrike" cap="none">
              <a:solidFill>
                <a:srgbClr val="000000"/>
              </a:solidFill>
              <a:latin typeface="Verdana"/>
              <a:ea typeface="Verdana"/>
              <a:cs typeface="Verdana"/>
              <a:sym typeface="Verdana"/>
            </a:endParaRPr>
          </a:p>
          <a:p>
            <a:pPr marL="0" marR="0" lvl="0" indent="0" algn="l" rtl="0">
              <a:spcBef>
                <a:spcPts val="0"/>
              </a:spcBef>
              <a:spcAft>
                <a:spcPts val="0"/>
              </a:spcAft>
              <a:buClr>
                <a:srgbClr val="000000"/>
              </a:buClr>
              <a:buSzPts val="1100"/>
              <a:buFont typeface="Arial"/>
              <a:buNone/>
            </a:pPr>
            <a:endParaRPr sz="2800" u="none" strike="noStrike" cap="none">
              <a:solidFill>
                <a:srgbClr val="000000"/>
              </a:solidFill>
              <a:latin typeface="Verdana"/>
              <a:ea typeface="Verdana"/>
              <a:cs typeface="Verdana"/>
              <a:sym typeface="Verdana"/>
            </a:endParaRPr>
          </a:p>
        </p:txBody>
      </p:sp>
      <p:sp>
        <p:nvSpPr>
          <p:cNvPr id="271" name="Google Shape;27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
        <p:nvSpPr>
          <p:cNvPr id="272" name="Google Shape;272;p28"/>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a:t>©2020-2024 Bible League International</a:t>
            </a:r>
            <a:endParaRPr/>
          </a:p>
        </p:txBody>
      </p:sp>
      <p:pic>
        <p:nvPicPr>
          <p:cNvPr id="273" name="Google Shape;273;p28"/>
          <p:cNvPicPr preferRelativeResize="0"/>
          <p:nvPr/>
        </p:nvPicPr>
        <p:blipFill>
          <a:blip r:embed="rId3">
            <a:alphaModFix/>
          </a:blip>
          <a:stretch>
            <a:fillRect/>
          </a:stretch>
        </p:blipFill>
        <p:spPr>
          <a:xfrm>
            <a:off x="7620000" y="12"/>
            <a:ext cx="4572000" cy="3429000"/>
          </a:xfrm>
          <a:prstGeom prst="rect">
            <a:avLst/>
          </a:prstGeom>
          <a:noFill/>
          <a:ln w="9525" cap="flat" cmpd="sng">
            <a:solidFill>
              <a:srgbClr val="D9D9D9"/>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79"/>
        <p:cNvGrpSpPr/>
        <p:nvPr/>
      </p:nvGrpSpPr>
      <p:grpSpPr>
        <a:xfrm>
          <a:off x="0" y="0"/>
          <a:ext cx="0" cy="0"/>
          <a:chOff x="0" y="0"/>
          <a:chExt cx="0" cy="0"/>
        </a:xfrm>
      </p:grpSpPr>
      <p:sp>
        <p:nvSpPr>
          <p:cNvPr id="280" name="Google Shape;280;p29"/>
          <p:cNvSpPr txBox="1"/>
          <p:nvPr/>
        </p:nvSpPr>
        <p:spPr>
          <a:xfrm>
            <a:off x="279850" y="347525"/>
            <a:ext cx="7134900" cy="2658900"/>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2800" b="1" baseline="30000">
                <a:latin typeface="Verdana"/>
                <a:ea typeface="Verdana"/>
                <a:cs typeface="Verdana"/>
                <a:sym typeface="Verdana"/>
              </a:rPr>
              <a:t>18</a:t>
            </a:r>
            <a:r>
              <a:rPr lang="en-US" sz="2800">
                <a:latin typeface="Verdana"/>
                <a:ea typeface="Verdana"/>
                <a:cs typeface="Verdana"/>
                <a:sym typeface="Verdana"/>
              </a:rPr>
              <a:t> Zechariah said to the angel, “How can I know that what you say is true? I am an old man, and my wife is also old.”</a:t>
            </a:r>
            <a:r>
              <a:rPr lang="en-US" sz="2800" b="1" baseline="30000">
                <a:latin typeface="Verdana"/>
                <a:ea typeface="Verdana"/>
                <a:cs typeface="Verdana"/>
                <a:sym typeface="Verdana"/>
              </a:rPr>
              <a:t> </a:t>
            </a:r>
            <a:endParaRPr sz="2800" b="0" i="0" u="none" strike="noStrike" cap="none">
              <a:solidFill>
                <a:srgbClr val="000000"/>
              </a:solidFill>
              <a:latin typeface="Verdana"/>
              <a:ea typeface="Verdana"/>
              <a:cs typeface="Verdana"/>
              <a:sym typeface="Verdana"/>
            </a:endParaRPr>
          </a:p>
        </p:txBody>
      </p:sp>
      <p:sp>
        <p:nvSpPr>
          <p:cNvPr id="281" name="Google Shape;281;p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
        <p:nvSpPr>
          <p:cNvPr id="282" name="Google Shape;282;p29"/>
          <p:cNvSpPr txBox="1"/>
          <p:nvPr/>
        </p:nvSpPr>
        <p:spPr>
          <a:xfrm>
            <a:off x="8367713" y="3128963"/>
            <a:ext cx="3211500" cy="400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283" name="Google Shape;283;p29"/>
          <p:cNvSpPr txBox="1">
            <a:spLocks noGrp="1"/>
          </p:cNvSpPr>
          <p:nvPr>
            <p:ph type="ftr" idx="11"/>
          </p:nvPr>
        </p:nvSpPr>
        <p:spPr>
          <a:xfrm>
            <a:off x="603250" y="6392863"/>
            <a:ext cx="41148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a:t>©2020-2024 Bible League International</a:t>
            </a:r>
            <a:endParaRPr/>
          </a:p>
        </p:txBody>
      </p:sp>
      <p:sp>
        <p:nvSpPr>
          <p:cNvPr id="284" name="Google Shape;284;p29"/>
          <p:cNvSpPr txBox="1"/>
          <p:nvPr/>
        </p:nvSpPr>
        <p:spPr>
          <a:xfrm>
            <a:off x="301283" y="3329781"/>
            <a:ext cx="11632200" cy="27705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800"/>
              <a:buFont typeface="Calibri"/>
              <a:buNone/>
            </a:pPr>
            <a:r>
              <a:rPr lang="en-US" sz="2800" b="1" baseline="30000">
                <a:latin typeface="Verdana"/>
                <a:ea typeface="Verdana"/>
                <a:cs typeface="Verdana"/>
                <a:sym typeface="Verdana"/>
              </a:rPr>
              <a:t>19</a:t>
            </a:r>
            <a:r>
              <a:rPr lang="en-US" sz="2800">
                <a:latin typeface="Verdana"/>
                <a:ea typeface="Verdana"/>
                <a:cs typeface="Verdana"/>
                <a:sym typeface="Verdana"/>
              </a:rPr>
              <a:t> The angel answered him, “I am Gabriel, the one who always stands ready before God. He sent me to talk to you and to tell you this good news. </a:t>
            </a:r>
            <a:r>
              <a:rPr lang="en-US" sz="2800" b="1" baseline="30000">
                <a:latin typeface="Verdana"/>
                <a:ea typeface="Verdana"/>
                <a:cs typeface="Verdana"/>
                <a:sym typeface="Verdana"/>
              </a:rPr>
              <a:t>20</a:t>
            </a:r>
            <a:r>
              <a:rPr lang="en-US" sz="2800">
                <a:latin typeface="Verdana"/>
                <a:ea typeface="Verdana"/>
                <a:cs typeface="Verdana"/>
                <a:sym typeface="Verdana"/>
              </a:rPr>
              <a:t> Now, listen! You will not be able to talk until the day when these things happen. You will lose your speech because you did not believe what I told you. But everything I said will really happen.” </a:t>
            </a:r>
            <a:endParaRPr sz="2800">
              <a:latin typeface="Verdana"/>
              <a:ea typeface="Verdana"/>
              <a:cs typeface="Verdana"/>
              <a:sym typeface="Verdana"/>
            </a:endParaRPr>
          </a:p>
        </p:txBody>
      </p:sp>
      <p:pic>
        <p:nvPicPr>
          <p:cNvPr id="285" name="Google Shape;285;p29"/>
          <p:cNvPicPr preferRelativeResize="0"/>
          <p:nvPr/>
        </p:nvPicPr>
        <p:blipFill>
          <a:blip r:embed="rId3">
            <a:alphaModFix/>
          </a:blip>
          <a:stretch>
            <a:fillRect/>
          </a:stretch>
        </p:blipFill>
        <p:spPr>
          <a:xfrm>
            <a:off x="7752320" y="0"/>
            <a:ext cx="4439681" cy="3329775"/>
          </a:xfrm>
          <a:prstGeom prst="rect">
            <a:avLst/>
          </a:prstGeom>
          <a:noFill/>
          <a:ln w="9525" cap="flat" cmpd="sng">
            <a:solidFill>
              <a:srgbClr val="D9D9D9"/>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91"/>
        <p:cNvGrpSpPr/>
        <p:nvPr/>
      </p:nvGrpSpPr>
      <p:grpSpPr>
        <a:xfrm>
          <a:off x="0" y="0"/>
          <a:ext cx="0" cy="0"/>
          <a:chOff x="0" y="0"/>
          <a:chExt cx="0" cy="0"/>
        </a:xfrm>
      </p:grpSpPr>
      <p:sp>
        <p:nvSpPr>
          <p:cNvPr id="292" name="Google Shape;292;p30"/>
          <p:cNvSpPr txBox="1"/>
          <p:nvPr/>
        </p:nvSpPr>
        <p:spPr>
          <a:xfrm>
            <a:off x="279850" y="347525"/>
            <a:ext cx="7134900" cy="2658900"/>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2800" b="1" baseline="30000">
                <a:latin typeface="Verdana"/>
                <a:ea typeface="Verdana"/>
                <a:cs typeface="Verdana"/>
                <a:sym typeface="Verdana"/>
              </a:rPr>
              <a:t>21</a:t>
            </a:r>
            <a:r>
              <a:rPr lang="en-US" sz="2800">
                <a:latin typeface="Verdana"/>
                <a:ea typeface="Verdana"/>
                <a:cs typeface="Verdana"/>
                <a:sym typeface="Verdana"/>
              </a:rPr>
              <a:t> Outside, the people were still waiting for Zechariah. They were surprised that he was staying so long in the Temple.</a:t>
            </a:r>
            <a:r>
              <a:rPr lang="en-US" sz="2800" b="1" baseline="30000">
                <a:solidFill>
                  <a:schemeClr val="dk1"/>
                </a:solidFill>
                <a:latin typeface="Verdana"/>
                <a:ea typeface="Verdana"/>
                <a:cs typeface="Verdana"/>
                <a:sym typeface="Verdana"/>
              </a:rPr>
              <a:t>22</a:t>
            </a:r>
            <a:r>
              <a:rPr lang="en-US" sz="2800">
                <a:solidFill>
                  <a:schemeClr val="dk1"/>
                </a:solidFill>
                <a:latin typeface="Verdana"/>
                <a:ea typeface="Verdana"/>
                <a:cs typeface="Verdana"/>
                <a:sym typeface="Verdana"/>
              </a:rPr>
              <a:t> Then Zechariah came outside, but he could not speak to them. So the people knew that he had seen a vision inside the Temple. He was not able to speak, so he could only make signs to the people. </a:t>
            </a:r>
            <a:r>
              <a:rPr lang="en-US" sz="2800" b="1" baseline="30000">
                <a:solidFill>
                  <a:schemeClr val="dk1"/>
                </a:solidFill>
                <a:latin typeface="Verdana"/>
                <a:ea typeface="Verdana"/>
                <a:cs typeface="Verdana"/>
                <a:sym typeface="Verdana"/>
              </a:rPr>
              <a:t>23</a:t>
            </a:r>
            <a:r>
              <a:rPr lang="en-US" sz="2800">
                <a:solidFill>
                  <a:schemeClr val="dk1"/>
                </a:solidFill>
                <a:latin typeface="Verdana"/>
                <a:ea typeface="Verdana"/>
                <a:cs typeface="Verdana"/>
                <a:sym typeface="Verdana"/>
              </a:rPr>
              <a:t> When his time of service was finished, he went home.</a:t>
            </a:r>
            <a:r>
              <a:rPr lang="en-US" sz="2800" b="1" baseline="30000">
                <a:latin typeface="Verdana"/>
                <a:ea typeface="Verdana"/>
                <a:cs typeface="Verdana"/>
                <a:sym typeface="Verdana"/>
              </a:rPr>
              <a:t> </a:t>
            </a:r>
            <a:endParaRPr sz="2800" b="0" i="0" u="none" strike="noStrike" cap="none">
              <a:solidFill>
                <a:srgbClr val="000000"/>
              </a:solidFill>
              <a:latin typeface="Verdana"/>
              <a:ea typeface="Verdana"/>
              <a:cs typeface="Verdana"/>
              <a:sym typeface="Verdana"/>
            </a:endParaRPr>
          </a:p>
        </p:txBody>
      </p:sp>
      <p:sp>
        <p:nvSpPr>
          <p:cNvPr id="293" name="Google Shape;293;p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
        <p:nvSpPr>
          <p:cNvPr id="294" name="Google Shape;294;p30"/>
          <p:cNvSpPr txBox="1"/>
          <p:nvPr/>
        </p:nvSpPr>
        <p:spPr>
          <a:xfrm>
            <a:off x="8367713" y="3128963"/>
            <a:ext cx="3211500" cy="400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295" name="Google Shape;295;p30"/>
          <p:cNvSpPr txBox="1">
            <a:spLocks noGrp="1"/>
          </p:cNvSpPr>
          <p:nvPr>
            <p:ph type="ftr" idx="11"/>
          </p:nvPr>
        </p:nvSpPr>
        <p:spPr>
          <a:xfrm>
            <a:off x="603250" y="6392863"/>
            <a:ext cx="41148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a:t>©2020-2024 Bible League International</a:t>
            </a:r>
            <a:endParaRPr/>
          </a:p>
        </p:txBody>
      </p:sp>
      <p:sp>
        <p:nvSpPr>
          <p:cNvPr id="296" name="Google Shape;296;p30"/>
          <p:cNvSpPr txBox="1"/>
          <p:nvPr/>
        </p:nvSpPr>
        <p:spPr>
          <a:xfrm>
            <a:off x="301283" y="3329781"/>
            <a:ext cx="11632200" cy="6156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800"/>
              <a:buFont typeface="Calibri"/>
              <a:buNone/>
            </a:pPr>
            <a:endParaRPr sz="2800">
              <a:latin typeface="Verdana"/>
              <a:ea typeface="Verdana"/>
              <a:cs typeface="Verdana"/>
              <a:sym typeface="Verdana"/>
            </a:endParaRPr>
          </a:p>
        </p:txBody>
      </p:sp>
      <p:pic>
        <p:nvPicPr>
          <p:cNvPr id="297" name="Google Shape;297;p30"/>
          <p:cNvPicPr preferRelativeResize="0"/>
          <p:nvPr/>
        </p:nvPicPr>
        <p:blipFill>
          <a:blip r:embed="rId3">
            <a:alphaModFix/>
          </a:blip>
          <a:stretch>
            <a:fillRect/>
          </a:stretch>
        </p:blipFill>
        <p:spPr>
          <a:xfrm>
            <a:off x="7414750" y="0"/>
            <a:ext cx="4777250" cy="3582956"/>
          </a:xfrm>
          <a:prstGeom prst="rect">
            <a:avLst/>
          </a:prstGeom>
          <a:noFill/>
          <a:ln w="9525" cap="flat" cmpd="sng">
            <a:solidFill>
              <a:srgbClr val="D9D9D9"/>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03"/>
        <p:cNvGrpSpPr/>
        <p:nvPr/>
      </p:nvGrpSpPr>
      <p:grpSpPr>
        <a:xfrm>
          <a:off x="0" y="0"/>
          <a:ext cx="0" cy="0"/>
          <a:chOff x="0" y="0"/>
          <a:chExt cx="0" cy="0"/>
        </a:xfrm>
      </p:grpSpPr>
      <p:sp>
        <p:nvSpPr>
          <p:cNvPr id="304" name="Google Shape;304;p31"/>
          <p:cNvSpPr txBox="1"/>
          <p:nvPr/>
        </p:nvSpPr>
        <p:spPr>
          <a:xfrm>
            <a:off x="279850" y="347525"/>
            <a:ext cx="7134900" cy="2658900"/>
          </a:xfrm>
          <a:prstGeom prst="rect">
            <a:avLst/>
          </a:prstGeom>
          <a:noFill/>
          <a:ln>
            <a:noFill/>
          </a:ln>
        </p:spPr>
        <p:txBody>
          <a:bodyPr spcFirstLastPara="1" wrap="square" lIns="91425" tIns="91425" rIns="91425" bIns="91425" anchor="t" anchorCtr="0">
            <a:noAutofit/>
          </a:bodyPr>
          <a:lstStyle/>
          <a:p>
            <a:pPr marL="0" marR="0" lvl="0" indent="0" algn="l" rtl="0">
              <a:lnSpc>
                <a:spcPct val="114000"/>
              </a:lnSpc>
              <a:spcBef>
                <a:spcPts val="0"/>
              </a:spcBef>
              <a:spcAft>
                <a:spcPts val="0"/>
              </a:spcAft>
              <a:buNone/>
            </a:pPr>
            <a:r>
              <a:rPr lang="en-US" sz="2800" b="1" baseline="30000" dirty="0">
                <a:latin typeface="Verdana"/>
                <a:ea typeface="Verdana"/>
                <a:cs typeface="Verdana"/>
                <a:sym typeface="Verdana"/>
              </a:rPr>
              <a:t>24</a:t>
            </a:r>
            <a:r>
              <a:rPr lang="en-US" sz="2800" dirty="0">
                <a:latin typeface="Verdana"/>
                <a:ea typeface="Verdana"/>
                <a:cs typeface="Verdana"/>
                <a:sym typeface="Verdana"/>
              </a:rPr>
              <a:t> Later, Zechariah’s wife Elizabeth became pregnant. So she did not go out of her house for five months. She said, </a:t>
            </a:r>
            <a:r>
              <a:rPr lang="en-US" sz="2800" b="1" baseline="30000" dirty="0">
                <a:latin typeface="Verdana"/>
                <a:ea typeface="Verdana"/>
                <a:cs typeface="Verdana"/>
                <a:sym typeface="Verdana"/>
              </a:rPr>
              <a:t>25</a:t>
            </a:r>
            <a:r>
              <a:rPr lang="en-US" sz="2800" dirty="0">
                <a:latin typeface="Verdana"/>
                <a:ea typeface="Verdana"/>
                <a:cs typeface="Verdana"/>
                <a:sym typeface="Verdana"/>
              </a:rPr>
              <a:t> “Look what the Lord has done for me! He decided to help me. Now people will stop thinking there is something wrong with me.”</a:t>
            </a:r>
            <a:endParaRPr sz="2800" dirty="0">
              <a:latin typeface="Verdana"/>
              <a:ea typeface="Verdana"/>
              <a:cs typeface="Verdana"/>
              <a:sym typeface="Verdana"/>
            </a:endParaRPr>
          </a:p>
          <a:p>
            <a:pPr marL="0" marR="0" lvl="0" indent="0" algn="l" rtl="0">
              <a:lnSpc>
                <a:spcPct val="114000"/>
              </a:lnSpc>
              <a:spcBef>
                <a:spcPts val="0"/>
              </a:spcBef>
              <a:spcAft>
                <a:spcPts val="0"/>
              </a:spcAft>
              <a:buNone/>
            </a:pPr>
            <a:endParaRPr sz="2800" b="1" baseline="30000" dirty="0">
              <a:latin typeface="Verdana"/>
              <a:ea typeface="Verdana"/>
              <a:cs typeface="Verdana"/>
              <a:sym typeface="Verdana"/>
            </a:endParaRPr>
          </a:p>
        </p:txBody>
      </p:sp>
      <p:sp>
        <p:nvSpPr>
          <p:cNvPr id="305" name="Google Shape;305;p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
        <p:nvSpPr>
          <p:cNvPr id="306" name="Google Shape;306;p31"/>
          <p:cNvSpPr txBox="1"/>
          <p:nvPr/>
        </p:nvSpPr>
        <p:spPr>
          <a:xfrm>
            <a:off x="8367713" y="3128963"/>
            <a:ext cx="3211500" cy="400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307" name="Google Shape;307;p31"/>
          <p:cNvSpPr txBox="1">
            <a:spLocks noGrp="1"/>
          </p:cNvSpPr>
          <p:nvPr>
            <p:ph type="ftr" idx="11"/>
          </p:nvPr>
        </p:nvSpPr>
        <p:spPr>
          <a:xfrm>
            <a:off x="603250" y="6392863"/>
            <a:ext cx="41148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a:t>©2020-2024 Bible League International</a:t>
            </a:r>
            <a:endParaRPr/>
          </a:p>
        </p:txBody>
      </p:sp>
      <p:sp>
        <p:nvSpPr>
          <p:cNvPr id="308" name="Google Shape;308;p31"/>
          <p:cNvSpPr txBox="1"/>
          <p:nvPr/>
        </p:nvSpPr>
        <p:spPr>
          <a:xfrm>
            <a:off x="301283" y="3329781"/>
            <a:ext cx="11632200" cy="6156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800"/>
              <a:buFont typeface="Calibri"/>
              <a:buNone/>
            </a:pPr>
            <a:endParaRPr sz="2800">
              <a:latin typeface="Verdana"/>
              <a:ea typeface="Verdana"/>
              <a:cs typeface="Verdana"/>
              <a:sym typeface="Verdana"/>
            </a:endParaRPr>
          </a:p>
        </p:txBody>
      </p:sp>
      <p:pic>
        <p:nvPicPr>
          <p:cNvPr id="309" name="Google Shape;309;p31"/>
          <p:cNvPicPr preferRelativeResize="0"/>
          <p:nvPr/>
        </p:nvPicPr>
        <p:blipFill>
          <a:blip r:embed="rId3">
            <a:alphaModFix/>
          </a:blip>
          <a:stretch>
            <a:fillRect/>
          </a:stretch>
        </p:blipFill>
        <p:spPr>
          <a:xfrm>
            <a:off x="7344350" y="0"/>
            <a:ext cx="4847650" cy="3635750"/>
          </a:xfrm>
          <a:prstGeom prst="rect">
            <a:avLst/>
          </a:prstGeom>
          <a:noFill/>
          <a:ln w="9525" cap="flat" cmpd="sng">
            <a:solidFill>
              <a:srgbClr val="D9D9D9"/>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9"/>
        <p:cNvGrpSpPr/>
        <p:nvPr/>
      </p:nvGrpSpPr>
      <p:grpSpPr>
        <a:xfrm>
          <a:off x="0" y="0"/>
          <a:ext cx="0" cy="0"/>
          <a:chOff x="0" y="0"/>
          <a:chExt cx="0" cy="0"/>
        </a:xfrm>
      </p:grpSpPr>
      <p:sp>
        <p:nvSpPr>
          <p:cNvPr id="100" name="Google Shape;100;p14"/>
          <p:cNvSpPr txBox="1">
            <a:spLocks noGrp="1"/>
          </p:cNvSpPr>
          <p:nvPr>
            <p:ph type="title"/>
          </p:nvPr>
        </p:nvSpPr>
        <p:spPr>
          <a:xfrm>
            <a:off x="838200" y="465138"/>
            <a:ext cx="10515600" cy="101917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00000"/>
              </a:buClr>
              <a:buSzPts val="4400"/>
              <a:buFont typeface="Verdana"/>
              <a:buNone/>
            </a:pPr>
            <a:r>
              <a:rPr lang="en-US" sz="3200" b="1">
                <a:latin typeface="Verdana"/>
                <a:ea typeface="Verdana"/>
                <a:cs typeface="Verdana"/>
                <a:sym typeface="Verdana"/>
              </a:rPr>
              <a:t>Pray, Review, and Preview</a:t>
            </a:r>
            <a:endParaRPr sz="4800" b="1"/>
          </a:p>
        </p:txBody>
      </p:sp>
      <p:sp>
        <p:nvSpPr>
          <p:cNvPr id="101" name="Google Shape;101;p14"/>
          <p:cNvSpPr txBox="1"/>
          <p:nvPr/>
        </p:nvSpPr>
        <p:spPr>
          <a:xfrm>
            <a:off x="1617846" y="1977925"/>
            <a:ext cx="11353800" cy="33861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800"/>
              <a:buFont typeface="Arial"/>
              <a:buNone/>
            </a:pPr>
            <a:r>
              <a:rPr lang="en-US" sz="2800" b="1" i="0" u="none" strike="noStrike" cap="none" dirty="0">
                <a:solidFill>
                  <a:srgbClr val="4E74A3"/>
                </a:solidFill>
                <a:latin typeface="Verdana"/>
                <a:ea typeface="Verdana"/>
                <a:cs typeface="Verdana"/>
                <a:sym typeface="Verdana"/>
              </a:rPr>
              <a:t>Bible Reading:</a:t>
            </a:r>
            <a:r>
              <a:rPr lang="en-US" sz="2800" b="0" i="0" u="none" strike="noStrike" cap="none" dirty="0">
                <a:solidFill>
                  <a:srgbClr val="4E74A3"/>
                </a:solidFill>
                <a:latin typeface="Verdana"/>
                <a:ea typeface="Verdana"/>
                <a:cs typeface="Verdana"/>
                <a:sym typeface="Verdana"/>
              </a:rPr>
              <a:t> </a:t>
            </a:r>
            <a:r>
              <a:rPr lang="en-US" sz="2800" dirty="0">
                <a:latin typeface="Verdana"/>
                <a:ea typeface="Verdana"/>
                <a:cs typeface="Verdana"/>
                <a:sym typeface="Verdana"/>
              </a:rPr>
              <a:t>Zechariah and Elizabeth </a:t>
            </a:r>
            <a:r>
              <a:rPr lang="en-US" sz="2800" u="sng" dirty="0">
                <a:solidFill>
                  <a:schemeClr val="accent6"/>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Luke 1:5-25</a:t>
            </a:r>
            <a:r>
              <a:rPr lang="en-US" sz="2800" u="sng" dirty="0">
                <a:solidFill>
                  <a:schemeClr val="accent6"/>
                </a:solidFill>
                <a:latin typeface="Verdana"/>
                <a:ea typeface="Verdana"/>
                <a:cs typeface="Verdana"/>
                <a:sym typeface="Verdana"/>
              </a:rPr>
              <a:t> </a:t>
            </a:r>
          </a:p>
          <a:p>
            <a:pPr marL="0" marR="0" lvl="0" indent="0" algn="l" rtl="0">
              <a:lnSpc>
                <a:spcPct val="150000"/>
              </a:lnSpc>
              <a:spcBef>
                <a:spcPts val="0"/>
              </a:spcBef>
              <a:spcAft>
                <a:spcPts val="0"/>
              </a:spcAft>
              <a:buClr>
                <a:srgbClr val="000000"/>
              </a:buClr>
              <a:buSzPts val="2800"/>
              <a:buFont typeface="Arial"/>
              <a:buNone/>
            </a:pPr>
            <a:r>
              <a:rPr lang="en-US" sz="2800" b="0" i="0" strike="noStrike" cap="none" dirty="0">
                <a:solidFill>
                  <a:schemeClr val="tx1"/>
                </a:solidFill>
                <a:latin typeface="Verdana"/>
                <a:ea typeface="Verdana"/>
                <a:cs typeface="Verdana"/>
                <a:sym typeface="Verdana"/>
              </a:rPr>
              <a:t>and </a:t>
            </a:r>
            <a:r>
              <a:rPr lang="en-US" sz="2800" dirty="0">
                <a:solidFill>
                  <a:schemeClr val="accent6"/>
                </a:solidFill>
                <a:latin typeface="Verdana"/>
                <a:ea typeface="Verdana"/>
                <a:cs typeface="Verdana"/>
                <a:sym typeface="Verdana"/>
              </a:rPr>
              <a:t>Psalm 104:24-35 </a:t>
            </a:r>
            <a:endParaRPr sz="2800" b="0" i="0" strike="noStrike" cap="none" dirty="0">
              <a:solidFill>
                <a:schemeClr val="accent6"/>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800" b="1" i="0" u="none" strike="noStrike" cap="none" dirty="0">
                <a:solidFill>
                  <a:srgbClr val="4E74A3"/>
                </a:solidFill>
                <a:latin typeface="Verdana"/>
                <a:ea typeface="Verdana"/>
                <a:cs typeface="Verdana"/>
                <a:sym typeface="Verdana"/>
              </a:rPr>
              <a:t>Theme: </a:t>
            </a:r>
            <a:r>
              <a:rPr lang="en-US" sz="2800" dirty="0">
                <a:latin typeface="Verdana"/>
                <a:ea typeface="Verdana"/>
                <a:cs typeface="Verdana"/>
                <a:sym typeface="Verdana"/>
              </a:rPr>
              <a:t>Communication </a:t>
            </a:r>
            <a:endParaRPr sz="1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r>
              <a:rPr lang="en-US" sz="2800" b="1" i="0" u="none" strike="noStrike" cap="none" dirty="0">
                <a:solidFill>
                  <a:srgbClr val="4E74A3"/>
                </a:solidFill>
                <a:latin typeface="Verdana"/>
                <a:ea typeface="Verdana"/>
                <a:cs typeface="Verdana"/>
                <a:sym typeface="Verdana"/>
              </a:rPr>
              <a:t>Pronunciation: </a:t>
            </a:r>
            <a:r>
              <a:rPr lang="en-US" sz="2800" dirty="0">
                <a:latin typeface="Verdana"/>
                <a:ea typeface="Verdana"/>
                <a:cs typeface="Verdana"/>
                <a:sym typeface="Verdana"/>
              </a:rPr>
              <a:t>/a/ and /e/</a:t>
            </a:r>
            <a:endParaRPr dirty="0"/>
          </a:p>
          <a:p>
            <a:pPr marL="0" marR="0" lvl="0" indent="0" algn="l" rtl="0">
              <a:lnSpc>
                <a:spcPct val="150000"/>
              </a:lnSpc>
              <a:spcBef>
                <a:spcPts val="0"/>
              </a:spcBef>
              <a:spcAft>
                <a:spcPts val="0"/>
              </a:spcAft>
              <a:buClr>
                <a:srgbClr val="000000"/>
              </a:buClr>
              <a:buSzPts val="2800"/>
              <a:buFont typeface="Arial"/>
              <a:buNone/>
            </a:pPr>
            <a:r>
              <a:rPr lang="en-US" sz="2800" b="1" i="0" u="none" strike="noStrike" cap="none" dirty="0">
                <a:solidFill>
                  <a:srgbClr val="4E74A3"/>
                </a:solidFill>
                <a:latin typeface="Verdana"/>
                <a:ea typeface="Verdana"/>
                <a:cs typeface="Verdana"/>
                <a:sym typeface="Verdana"/>
              </a:rPr>
              <a:t>Grammar: </a:t>
            </a:r>
            <a:r>
              <a:rPr lang="en-US" sz="2800" dirty="0">
                <a:solidFill>
                  <a:schemeClr val="dk1"/>
                </a:solidFill>
                <a:latin typeface="Verdana"/>
                <a:ea typeface="Verdana"/>
                <a:cs typeface="Verdana"/>
                <a:sym typeface="Verdana"/>
              </a:rPr>
              <a:t>Review Yes/No and </a:t>
            </a:r>
            <a:r>
              <a:rPr lang="en-US" sz="2800" dirty="0" err="1">
                <a:solidFill>
                  <a:schemeClr val="dk1"/>
                </a:solidFill>
                <a:latin typeface="Verdana"/>
                <a:ea typeface="Verdana"/>
                <a:cs typeface="Verdana"/>
                <a:sym typeface="Verdana"/>
              </a:rPr>
              <a:t>Wh</a:t>
            </a:r>
            <a:r>
              <a:rPr lang="en-US" sz="2800" dirty="0">
                <a:solidFill>
                  <a:schemeClr val="dk1"/>
                </a:solidFill>
                <a:latin typeface="Verdana"/>
                <a:ea typeface="Verdana"/>
                <a:cs typeface="Verdana"/>
                <a:sym typeface="Verdana"/>
              </a:rPr>
              <a:t>- questions </a:t>
            </a:r>
            <a:endParaRPr sz="1800" b="0" i="0" u="none" strike="noStrike" cap="none" dirty="0">
              <a:solidFill>
                <a:srgbClr val="FF0000"/>
              </a:solidFill>
              <a:latin typeface="Verdana"/>
              <a:ea typeface="Verdana"/>
              <a:cs typeface="Verdana"/>
              <a:sym typeface="Verdana"/>
            </a:endParaRPr>
          </a:p>
        </p:txBody>
      </p:sp>
      <p:sp>
        <p:nvSpPr>
          <p:cNvPr id="102" name="Google Shape;102;p14"/>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400"/>
              <a:buFont typeface="Arial"/>
              <a:buNone/>
            </a:pPr>
            <a:r>
              <a:rPr lang="en-US" sz="1200" b="0" i="0" u="none" strike="noStrike" cap="none" dirty="0">
                <a:solidFill>
                  <a:srgbClr val="888888"/>
                </a:solidFill>
                <a:latin typeface="Verdana"/>
                <a:ea typeface="Verdana"/>
                <a:cs typeface="Verdana"/>
                <a:sym typeface="Verdana"/>
              </a:rPr>
              <a:t>©2020-2024 Light of the World Learning</a:t>
            </a:r>
            <a:endParaRPr dirty="0"/>
          </a:p>
        </p:txBody>
      </p:sp>
      <p:sp>
        <p:nvSpPr>
          <p:cNvPr id="103" name="Google Shape;10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15"/>
        <p:cNvGrpSpPr/>
        <p:nvPr/>
      </p:nvGrpSpPr>
      <p:grpSpPr>
        <a:xfrm>
          <a:off x="0" y="0"/>
          <a:ext cx="0" cy="0"/>
          <a:chOff x="0" y="0"/>
          <a:chExt cx="0" cy="0"/>
        </a:xfrm>
      </p:grpSpPr>
      <p:sp>
        <p:nvSpPr>
          <p:cNvPr id="316" name="Google Shape;316;p32"/>
          <p:cNvSpPr/>
          <p:nvPr/>
        </p:nvSpPr>
        <p:spPr>
          <a:xfrm>
            <a:off x="268697" y="140012"/>
            <a:ext cx="10947300" cy="5100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200000"/>
              </a:lnSpc>
              <a:spcBef>
                <a:spcPts val="0"/>
              </a:spcBef>
              <a:spcAft>
                <a:spcPts val="0"/>
              </a:spcAft>
              <a:buClr>
                <a:srgbClr val="000000"/>
              </a:buClr>
              <a:buSzPts val="2800"/>
              <a:buFont typeface="Arial"/>
              <a:buNone/>
            </a:pPr>
            <a:r>
              <a:rPr lang="en-US" sz="2600" b="0" i="0" u="none" strike="noStrike" cap="none">
                <a:solidFill>
                  <a:srgbClr val="000000"/>
                </a:solidFill>
                <a:latin typeface="Verdana"/>
                <a:ea typeface="Verdana"/>
                <a:cs typeface="Verdana"/>
                <a:sym typeface="Verdana"/>
              </a:rPr>
              <a:t>1.</a:t>
            </a:r>
            <a:r>
              <a:rPr lang="en-US" sz="2600">
                <a:latin typeface="Verdana"/>
                <a:ea typeface="Verdana"/>
                <a:cs typeface="Verdana"/>
                <a:sym typeface="Verdana"/>
              </a:rPr>
              <a:t>Who was Zechariah’s wife</a:t>
            </a:r>
            <a:r>
              <a:rPr lang="en-US" sz="2600" b="0" i="0" u="none" strike="noStrike" cap="none">
                <a:solidFill>
                  <a:srgbClr val="000000"/>
                </a:solidFill>
                <a:latin typeface="Verdana"/>
                <a:ea typeface="Verdana"/>
                <a:cs typeface="Verdana"/>
                <a:sym typeface="Verdana"/>
              </a:rPr>
              <a:t>?</a:t>
            </a:r>
            <a:endParaRPr sz="2600">
              <a:solidFill>
                <a:schemeClr val="dk1"/>
              </a:solidFill>
              <a:latin typeface="Verdana"/>
              <a:ea typeface="Verdana"/>
              <a:cs typeface="Verdana"/>
              <a:sym typeface="Verdana"/>
            </a:endParaRPr>
          </a:p>
          <a:p>
            <a:pPr marL="0" marR="0" lvl="0" indent="0" algn="l" rtl="0">
              <a:lnSpc>
                <a:spcPct val="200000"/>
              </a:lnSpc>
              <a:spcBef>
                <a:spcPts val="0"/>
              </a:spcBef>
              <a:spcAft>
                <a:spcPts val="0"/>
              </a:spcAft>
              <a:buClr>
                <a:srgbClr val="000000"/>
              </a:buClr>
              <a:buSzPts val="2800"/>
              <a:buFont typeface="Arial"/>
              <a:buNone/>
            </a:pPr>
            <a:r>
              <a:rPr lang="en-US" sz="2600" b="0" i="0" u="none" strike="noStrike" cap="none">
                <a:solidFill>
                  <a:srgbClr val="000000"/>
                </a:solidFill>
                <a:latin typeface="Verdana"/>
                <a:ea typeface="Verdana"/>
                <a:cs typeface="Verdana"/>
                <a:sym typeface="Verdana"/>
              </a:rPr>
              <a:t>2.What </a:t>
            </a:r>
            <a:r>
              <a:rPr lang="en-US" sz="2600">
                <a:latin typeface="Verdana"/>
                <a:ea typeface="Verdana"/>
                <a:cs typeface="Verdana"/>
                <a:sym typeface="Verdana"/>
              </a:rPr>
              <a:t>was the crowd doing when the incense was offered</a:t>
            </a:r>
            <a:r>
              <a:rPr lang="en-US" sz="2600" b="0" i="0" u="none" strike="noStrike" cap="none">
                <a:solidFill>
                  <a:srgbClr val="000000"/>
                </a:solidFill>
                <a:latin typeface="Verdana"/>
                <a:ea typeface="Verdana"/>
                <a:cs typeface="Verdana"/>
                <a:sym typeface="Verdana"/>
              </a:rPr>
              <a:t>?</a:t>
            </a:r>
            <a:endParaRPr sz="2600">
              <a:solidFill>
                <a:schemeClr val="dk1"/>
              </a:solidFill>
              <a:latin typeface="Verdana"/>
              <a:ea typeface="Verdana"/>
              <a:cs typeface="Verdana"/>
              <a:sym typeface="Verdana"/>
            </a:endParaRPr>
          </a:p>
          <a:p>
            <a:pPr marL="0" marR="0" lvl="0" indent="0" algn="l" rtl="0">
              <a:lnSpc>
                <a:spcPct val="200000"/>
              </a:lnSpc>
              <a:spcBef>
                <a:spcPts val="0"/>
              </a:spcBef>
              <a:spcAft>
                <a:spcPts val="0"/>
              </a:spcAft>
              <a:buClr>
                <a:srgbClr val="000000"/>
              </a:buClr>
              <a:buSzPts val="1100"/>
              <a:buFont typeface="Arial"/>
              <a:buNone/>
            </a:pPr>
            <a:r>
              <a:rPr lang="en-US" sz="2600" b="0" i="0" u="none" strike="noStrike" cap="none">
                <a:solidFill>
                  <a:srgbClr val="000000"/>
                </a:solidFill>
                <a:latin typeface="Verdana"/>
                <a:ea typeface="Verdana"/>
                <a:cs typeface="Verdana"/>
                <a:sym typeface="Verdana"/>
              </a:rPr>
              <a:t>3.How did Zechariah feel when he saw the a</a:t>
            </a:r>
            <a:r>
              <a:rPr lang="en-US" sz="2600">
                <a:latin typeface="Verdana"/>
                <a:ea typeface="Verdana"/>
                <a:cs typeface="Verdana"/>
                <a:sym typeface="Verdana"/>
              </a:rPr>
              <a:t>ngel</a:t>
            </a:r>
            <a:r>
              <a:rPr lang="en-US" sz="2600" b="0" i="0" u="none" strike="noStrike" cap="none">
                <a:solidFill>
                  <a:srgbClr val="000000"/>
                </a:solidFill>
                <a:latin typeface="Verdana"/>
                <a:ea typeface="Verdana"/>
                <a:cs typeface="Verdana"/>
                <a:sym typeface="Verdana"/>
              </a:rPr>
              <a:t>?</a:t>
            </a:r>
            <a:endParaRPr/>
          </a:p>
          <a:p>
            <a:pPr marL="0" marR="0" lvl="0" indent="0" algn="l" rtl="0">
              <a:lnSpc>
                <a:spcPct val="200000"/>
              </a:lnSpc>
              <a:spcBef>
                <a:spcPts val="0"/>
              </a:spcBef>
              <a:spcAft>
                <a:spcPts val="0"/>
              </a:spcAft>
              <a:buClr>
                <a:srgbClr val="000000"/>
              </a:buClr>
              <a:buSzPts val="1100"/>
              <a:buFont typeface="Arial"/>
              <a:buNone/>
            </a:pPr>
            <a:r>
              <a:rPr lang="en-US" sz="2600">
                <a:solidFill>
                  <a:schemeClr val="dk1"/>
                </a:solidFill>
                <a:latin typeface="Verdana"/>
                <a:ea typeface="Verdana"/>
                <a:cs typeface="Verdana"/>
                <a:sym typeface="Verdana"/>
              </a:rPr>
              <a:t>4.Who will John be powerful like?</a:t>
            </a:r>
            <a:endParaRPr/>
          </a:p>
          <a:p>
            <a:pPr marL="0" marR="0" lvl="0" indent="0" algn="l" rtl="0">
              <a:lnSpc>
                <a:spcPct val="200000"/>
              </a:lnSpc>
              <a:spcBef>
                <a:spcPts val="0"/>
              </a:spcBef>
              <a:spcAft>
                <a:spcPts val="0"/>
              </a:spcAft>
              <a:buClr>
                <a:srgbClr val="000000"/>
              </a:buClr>
              <a:buSzPts val="1100"/>
              <a:buFont typeface="Arial"/>
              <a:buNone/>
            </a:pPr>
            <a:r>
              <a:rPr lang="en-US" sz="2600">
                <a:solidFill>
                  <a:schemeClr val="dk1"/>
                </a:solidFill>
                <a:latin typeface="Verdana"/>
                <a:ea typeface="Verdana"/>
                <a:cs typeface="Verdana"/>
                <a:sym typeface="Verdana"/>
              </a:rPr>
              <a:t>5.Why do you think the angel took away Zechariah’s ability to speak when he could have disciplined him in any way?</a:t>
            </a:r>
            <a:endParaRPr/>
          </a:p>
          <a:p>
            <a:pPr marL="0" marR="0" lvl="0" indent="0" algn="l" rtl="0">
              <a:lnSpc>
                <a:spcPct val="200000"/>
              </a:lnSpc>
              <a:spcBef>
                <a:spcPts val="0"/>
              </a:spcBef>
              <a:spcAft>
                <a:spcPts val="0"/>
              </a:spcAft>
              <a:buClr>
                <a:srgbClr val="000000"/>
              </a:buClr>
              <a:buSzPts val="1100"/>
              <a:buFont typeface="Arial"/>
              <a:buNone/>
            </a:pPr>
            <a:r>
              <a:rPr lang="en-US" sz="2600">
                <a:solidFill>
                  <a:schemeClr val="dk1"/>
                </a:solidFill>
                <a:latin typeface="Verdana"/>
                <a:ea typeface="Verdana"/>
                <a:cs typeface="Verdana"/>
                <a:sym typeface="Verdana"/>
              </a:rPr>
              <a:t>6.When has God helped you with something big, like Elizabeth?</a:t>
            </a:r>
            <a:endParaRPr/>
          </a:p>
          <a:p>
            <a:pPr marL="0" marR="0" lvl="0" indent="0" algn="l" rtl="0">
              <a:lnSpc>
                <a:spcPct val="200000"/>
              </a:lnSpc>
              <a:spcBef>
                <a:spcPts val="0"/>
              </a:spcBef>
              <a:spcAft>
                <a:spcPts val="0"/>
              </a:spcAft>
              <a:buClr>
                <a:srgbClr val="000000"/>
              </a:buClr>
              <a:buSzPts val="1100"/>
              <a:buFont typeface="Arial"/>
              <a:buNone/>
            </a:pPr>
            <a:r>
              <a:rPr lang="en-US" sz="2600">
                <a:solidFill>
                  <a:schemeClr val="dk1"/>
                </a:solidFill>
                <a:latin typeface="Verdana"/>
                <a:ea typeface="Verdana"/>
                <a:cs typeface="Verdana"/>
                <a:sym typeface="Verdana"/>
              </a:rPr>
              <a:t> </a:t>
            </a:r>
            <a:endParaRPr sz="28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br>
              <a:rPr lang="en-US" sz="2800" b="0" i="0" u="none" strike="noStrike" cap="none">
                <a:solidFill>
                  <a:srgbClr val="000000"/>
                </a:solidFill>
                <a:latin typeface="Verdana"/>
                <a:ea typeface="Verdana"/>
                <a:cs typeface="Verdana"/>
                <a:sym typeface="Verdana"/>
              </a:rPr>
            </a:br>
            <a:endParaRPr sz="2800" b="0" i="0" u="none" strike="noStrike" cap="none">
              <a:solidFill>
                <a:srgbClr val="000000"/>
              </a:solidFill>
              <a:latin typeface="Verdana"/>
              <a:ea typeface="Verdana"/>
              <a:cs typeface="Verdana"/>
              <a:sym typeface="Verdana"/>
            </a:endParaRPr>
          </a:p>
        </p:txBody>
      </p:sp>
      <p:sp>
        <p:nvSpPr>
          <p:cNvPr id="317" name="Google Shape;317;p32"/>
          <p:cNvSpPr txBox="1"/>
          <p:nvPr/>
        </p:nvSpPr>
        <p:spPr>
          <a:xfrm>
            <a:off x="-292778" y="31384"/>
            <a:ext cx="9798050" cy="7699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a:solidFill>
                  <a:schemeClr val="dk1"/>
                </a:solidFill>
                <a:latin typeface="Verdana"/>
                <a:ea typeface="Verdana"/>
                <a:cs typeface="Verdana"/>
                <a:sym typeface="Verdana"/>
              </a:rPr>
              <a:t>Answer the questions.</a:t>
            </a:r>
            <a:endParaRPr sz="3200" b="1">
              <a:solidFill>
                <a:schemeClr val="dk1"/>
              </a:solidFill>
              <a:latin typeface="Verdana"/>
              <a:ea typeface="Verdana"/>
              <a:cs typeface="Verdana"/>
              <a:sym typeface="Verdana"/>
            </a:endParaRPr>
          </a:p>
        </p:txBody>
      </p:sp>
      <p:sp>
        <p:nvSpPr>
          <p:cNvPr id="318" name="Google Shape;318;p32"/>
          <p:cNvSpPr txBox="1">
            <a:spLocks noGrp="1"/>
          </p:cNvSpPr>
          <p:nvPr>
            <p:ph type="sldNum" idx="12"/>
          </p:nvPr>
        </p:nvSpPr>
        <p:spPr>
          <a:xfrm>
            <a:off x="9291638" y="640238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
        <p:nvSpPr>
          <p:cNvPr id="319" name="Google Shape;319;p32"/>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©2020-2024 Light of the World Learning</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3"/>
        <p:cNvGrpSpPr/>
        <p:nvPr/>
      </p:nvGrpSpPr>
      <p:grpSpPr>
        <a:xfrm>
          <a:off x="0" y="0"/>
          <a:ext cx="0" cy="0"/>
          <a:chOff x="0" y="0"/>
          <a:chExt cx="0" cy="0"/>
        </a:xfrm>
      </p:grpSpPr>
      <p:sp>
        <p:nvSpPr>
          <p:cNvPr id="234" name="Google Shape;234;p25"/>
          <p:cNvSpPr/>
          <p:nvPr/>
        </p:nvSpPr>
        <p:spPr>
          <a:xfrm>
            <a:off x="0" y="2105025"/>
            <a:ext cx="7823100" cy="887400"/>
          </a:xfrm>
          <a:prstGeom prst="rect">
            <a:avLst/>
          </a:prstGeom>
          <a:noFill/>
          <a:ln>
            <a:noFill/>
          </a:ln>
        </p:spPr>
        <p:txBody>
          <a:bodyPr spcFirstLastPara="1" wrap="square" lIns="91425" tIns="45700" rIns="91425" bIns="45700" anchor="t" anchorCtr="0">
            <a:noAutofit/>
          </a:bodyPr>
          <a:lstStyle/>
          <a:p>
            <a:pPr marL="0" marR="0" lvl="0" indent="0" algn="l" rtl="0">
              <a:spcBef>
                <a:spcPts val="1200"/>
              </a:spcBef>
              <a:spcAft>
                <a:spcPts val="0"/>
              </a:spcAft>
              <a:buClr>
                <a:srgbClr val="000000"/>
              </a:buClr>
              <a:buSzPts val="1100"/>
              <a:buFont typeface="Arial"/>
              <a:buNone/>
            </a:pPr>
            <a:endParaRPr sz="2800" b="0" i="0" u="none" strike="noStrike" cap="none">
              <a:solidFill>
                <a:srgbClr val="000000"/>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p:txBody>
      </p:sp>
      <p:sp>
        <p:nvSpPr>
          <p:cNvPr id="235" name="Google Shape;235;p25"/>
          <p:cNvSpPr txBox="1"/>
          <p:nvPr/>
        </p:nvSpPr>
        <p:spPr>
          <a:xfrm>
            <a:off x="310500" y="71119"/>
            <a:ext cx="118815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u="sng" dirty="0">
                <a:solidFill>
                  <a:srgbClr val="2E75B6"/>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Read Psalm 104:24-35 in your language then read it in the English</a:t>
            </a:r>
            <a:r>
              <a:rPr lang="en-US" sz="3200" b="1" u="sng" dirty="0">
                <a:solidFill>
                  <a:srgbClr val="2E75B6"/>
                </a:solidFill>
                <a:latin typeface="Verdana"/>
                <a:ea typeface="Verdana"/>
                <a:cs typeface="Verdana"/>
                <a:sym typeface="Verdana"/>
              </a:rPr>
              <a:t> NIRV</a:t>
            </a:r>
            <a:endParaRPr sz="2800" b="1" u="sng" dirty="0">
              <a:solidFill>
                <a:srgbClr val="000000"/>
              </a:solidFill>
              <a:latin typeface="Verdana"/>
              <a:ea typeface="Verdana"/>
              <a:cs typeface="Verdana"/>
              <a:sym typeface="Verdana"/>
            </a:endParaRPr>
          </a:p>
          <a:p>
            <a:pPr algn="l"/>
            <a:br>
              <a:rPr lang="en-US" sz="3600" b="1" i="0" baseline="30000" dirty="0">
                <a:solidFill>
                  <a:srgbClr val="000000"/>
                </a:solidFill>
                <a:effectLst/>
                <a:latin typeface="system-ui"/>
              </a:rPr>
            </a:br>
            <a:r>
              <a:rPr lang="en-US" sz="2800"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24 </a:t>
            </a:r>
            <a:r>
              <a:rPr lang="en-US" sz="2800" b="0" i="0" cap="small"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Lord</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you have made so many things!</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How wise you were when you made all of them!</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The earth is full of your creatures.</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25 </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Look at the ocean, so big and wide!</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It is filled with more creatures than people can count.</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It is filled with living things, from the largest to the smallest.</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26 </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Ships sail back and forth on it.</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Leviathan, the sea monster you made, plays in it.</a:t>
            </a:r>
          </a:p>
          <a:p>
            <a:pPr algn="l"/>
            <a:r>
              <a:rPr lang="en-US" sz="2800"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27 </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All creatures depend on you</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to give them their food when they need it.</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endParaRPr sz="2800" b="0" i="0" u="none" strike="noStrike" cap="none" dirty="0">
              <a:solidFill>
                <a:srgbClr val="0070C0"/>
              </a:solidFill>
              <a:latin typeface="Verdana"/>
              <a:ea typeface="Verdana"/>
              <a:cs typeface="Verdana"/>
              <a:sym typeface="Verdana"/>
            </a:endParaRPr>
          </a:p>
        </p:txBody>
      </p:sp>
      <p:sp>
        <p:nvSpPr>
          <p:cNvPr id="236" name="Google Shape;23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
        <p:nvSpPr>
          <p:cNvPr id="237" name="Google Shape;237;p25"/>
          <p:cNvSpPr txBox="1"/>
          <p:nvPr/>
        </p:nvSpPr>
        <p:spPr>
          <a:xfrm>
            <a:off x="8294688" y="3098800"/>
            <a:ext cx="3368675" cy="40005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extLst>
      <p:ext uri="{BB962C8B-B14F-4D97-AF65-F5344CB8AC3E}">
        <p14:creationId xmlns:p14="http://schemas.microsoft.com/office/powerpoint/2010/main" val="688297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3"/>
        <p:cNvGrpSpPr/>
        <p:nvPr/>
      </p:nvGrpSpPr>
      <p:grpSpPr>
        <a:xfrm>
          <a:off x="0" y="0"/>
          <a:ext cx="0" cy="0"/>
          <a:chOff x="0" y="0"/>
          <a:chExt cx="0" cy="0"/>
        </a:xfrm>
      </p:grpSpPr>
      <p:sp>
        <p:nvSpPr>
          <p:cNvPr id="234" name="Google Shape;234;p25"/>
          <p:cNvSpPr/>
          <p:nvPr/>
        </p:nvSpPr>
        <p:spPr>
          <a:xfrm>
            <a:off x="0" y="2105025"/>
            <a:ext cx="7823100" cy="887400"/>
          </a:xfrm>
          <a:prstGeom prst="rect">
            <a:avLst/>
          </a:prstGeom>
          <a:noFill/>
          <a:ln>
            <a:noFill/>
          </a:ln>
        </p:spPr>
        <p:txBody>
          <a:bodyPr spcFirstLastPara="1" wrap="square" lIns="91425" tIns="45700" rIns="91425" bIns="45700" anchor="t" anchorCtr="0">
            <a:noAutofit/>
          </a:bodyPr>
          <a:lstStyle/>
          <a:p>
            <a:pPr marL="0" marR="0" lvl="0" indent="0" algn="l" rtl="0">
              <a:spcBef>
                <a:spcPts val="1200"/>
              </a:spcBef>
              <a:spcAft>
                <a:spcPts val="0"/>
              </a:spcAft>
              <a:buClr>
                <a:srgbClr val="000000"/>
              </a:buClr>
              <a:buSzPts val="1100"/>
              <a:buFont typeface="Arial"/>
              <a:buNone/>
            </a:pPr>
            <a:endParaRPr sz="2800" b="0" i="0" u="none" strike="noStrike" cap="none">
              <a:solidFill>
                <a:srgbClr val="000000"/>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p:txBody>
      </p:sp>
      <p:sp>
        <p:nvSpPr>
          <p:cNvPr id="235" name="Google Shape;235;p25"/>
          <p:cNvSpPr txBox="1"/>
          <p:nvPr/>
        </p:nvSpPr>
        <p:spPr>
          <a:xfrm>
            <a:off x="310500" y="162836"/>
            <a:ext cx="118815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dirty="0">
                <a:solidFill>
                  <a:srgbClr val="2E75B6"/>
                </a:solidFill>
                <a:latin typeface="Verdana"/>
                <a:ea typeface="Verdana"/>
                <a:cs typeface="Verdana"/>
                <a:sym typeface="Verdana"/>
              </a:rPr>
              <a:t>Psalm 104:24-35 NIRV continued</a:t>
            </a:r>
            <a:endParaRPr sz="2800" b="1" dirty="0">
              <a:solidFill>
                <a:srgbClr val="000000"/>
              </a:solidFill>
              <a:latin typeface="Verdana"/>
              <a:ea typeface="Verdana"/>
              <a:cs typeface="Verdana"/>
              <a:sym typeface="Verdana"/>
            </a:endParaRPr>
          </a:p>
          <a:p>
            <a:pPr marL="0" marR="0" lvl="0" indent="0" algn="l" rtl="0">
              <a:spcBef>
                <a:spcPts val="0"/>
              </a:spcBef>
              <a:spcAft>
                <a:spcPts val="0"/>
              </a:spcAft>
              <a:buClr>
                <a:srgbClr val="000000"/>
              </a:buClr>
              <a:buSzPts val="4400"/>
              <a:buFont typeface="Arial"/>
              <a:buNone/>
            </a:pP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28 </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When you give it to them,</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they eat it.</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When you open your hand,</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they are satisfied with good things.</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29 </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When you turn your face away from them,</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they are terrified.</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When you take away their breath,</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they die and turn back into dust.</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30 </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When you send your Spirit,</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you create them.</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You give new life to the ground.</a:t>
            </a:r>
          </a:p>
          <a:p>
            <a:pPr marL="0" marR="0" lvl="0" indent="0" algn="l" rtl="0">
              <a:spcBef>
                <a:spcPts val="0"/>
              </a:spcBef>
              <a:spcAft>
                <a:spcPts val="0"/>
              </a:spcAft>
              <a:buClr>
                <a:srgbClr val="000000"/>
              </a:buClr>
              <a:buSzPts val="2800"/>
              <a:buFont typeface="Arial"/>
              <a:buNone/>
            </a:pPr>
            <a:endParaRPr sz="2800" b="0" i="0" u="none" strike="noStrike" cap="none" dirty="0">
              <a:solidFill>
                <a:srgbClr val="0070C0"/>
              </a:solidFill>
              <a:latin typeface="Verdana" panose="020B0604030504040204" pitchFamily="34" charset="0"/>
              <a:ea typeface="Verdana" panose="020B0604030504040204" pitchFamily="34" charset="0"/>
              <a:cs typeface="Verdana" panose="020B0604030504040204" pitchFamily="34" charset="0"/>
              <a:sym typeface="Verdana"/>
            </a:endParaRPr>
          </a:p>
          <a:p>
            <a:pPr marL="0" marR="0" lvl="0" indent="0" algn="l" rtl="0">
              <a:spcBef>
                <a:spcPts val="0"/>
              </a:spcBef>
              <a:spcAft>
                <a:spcPts val="0"/>
              </a:spcAft>
              <a:buClr>
                <a:srgbClr val="000000"/>
              </a:buClr>
              <a:buSzPts val="2800"/>
              <a:buFont typeface="Arial"/>
              <a:buNone/>
            </a:pPr>
            <a:endParaRPr sz="2800" b="0" i="0" u="none" strike="noStrike" cap="none" dirty="0">
              <a:solidFill>
                <a:srgbClr val="0070C0"/>
              </a:solidFill>
              <a:latin typeface="Verdana" panose="020B0604030504040204" pitchFamily="34" charset="0"/>
              <a:ea typeface="Verdana" panose="020B0604030504040204" pitchFamily="34" charset="0"/>
              <a:cs typeface="Verdana" panose="020B0604030504040204" pitchFamily="34" charset="0"/>
              <a:sym typeface="Verdana"/>
            </a:endParaRPr>
          </a:p>
          <a:p>
            <a:pPr marL="0" marR="0" lvl="0" indent="0" algn="l" rtl="0">
              <a:spcBef>
                <a:spcPts val="0"/>
              </a:spcBef>
              <a:spcAft>
                <a:spcPts val="0"/>
              </a:spcAft>
              <a:buClr>
                <a:srgbClr val="000000"/>
              </a:buClr>
              <a:buSzPts val="2800"/>
              <a:buFont typeface="Arial"/>
              <a:buNone/>
            </a:pPr>
            <a:endParaRPr sz="2800" b="0" i="0" u="none" strike="noStrike" cap="none" dirty="0">
              <a:solidFill>
                <a:srgbClr val="0070C0"/>
              </a:solidFill>
              <a:latin typeface="Verdana" panose="020B0604030504040204" pitchFamily="34" charset="0"/>
              <a:ea typeface="Verdana" panose="020B0604030504040204" pitchFamily="34" charset="0"/>
              <a:cs typeface="Verdana" panose="020B0604030504040204" pitchFamily="34" charset="0"/>
              <a:sym typeface="Verdana"/>
            </a:endParaRPr>
          </a:p>
          <a:p>
            <a:pPr marL="0" marR="0" lvl="0" indent="0" algn="l" rtl="0">
              <a:spcBef>
                <a:spcPts val="0"/>
              </a:spcBef>
              <a:spcAft>
                <a:spcPts val="0"/>
              </a:spcAft>
              <a:buClr>
                <a:srgbClr val="000000"/>
              </a:buClr>
              <a:buSzPts val="2800"/>
              <a:buFont typeface="Arial"/>
              <a:buNone/>
            </a:pPr>
            <a:endParaRPr sz="2800" b="0" i="0" u="none" strike="noStrike" cap="none" dirty="0">
              <a:solidFill>
                <a:srgbClr val="0070C0"/>
              </a:solidFill>
              <a:latin typeface="Verdana"/>
              <a:ea typeface="Verdana"/>
              <a:cs typeface="Verdana"/>
              <a:sym typeface="Verdana"/>
            </a:endParaRPr>
          </a:p>
        </p:txBody>
      </p:sp>
      <p:sp>
        <p:nvSpPr>
          <p:cNvPr id="236" name="Google Shape;23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
        <p:nvSpPr>
          <p:cNvPr id="237" name="Google Shape;237;p25"/>
          <p:cNvSpPr txBox="1"/>
          <p:nvPr/>
        </p:nvSpPr>
        <p:spPr>
          <a:xfrm>
            <a:off x="8294688" y="3098800"/>
            <a:ext cx="3368675" cy="40005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extLst>
      <p:ext uri="{BB962C8B-B14F-4D97-AF65-F5344CB8AC3E}">
        <p14:creationId xmlns:p14="http://schemas.microsoft.com/office/powerpoint/2010/main" val="4221036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3"/>
        <p:cNvGrpSpPr/>
        <p:nvPr/>
      </p:nvGrpSpPr>
      <p:grpSpPr>
        <a:xfrm>
          <a:off x="0" y="0"/>
          <a:ext cx="0" cy="0"/>
          <a:chOff x="0" y="0"/>
          <a:chExt cx="0" cy="0"/>
        </a:xfrm>
      </p:grpSpPr>
      <p:sp>
        <p:nvSpPr>
          <p:cNvPr id="234" name="Google Shape;234;p25"/>
          <p:cNvSpPr/>
          <p:nvPr/>
        </p:nvSpPr>
        <p:spPr>
          <a:xfrm>
            <a:off x="0" y="2105025"/>
            <a:ext cx="7823100" cy="887400"/>
          </a:xfrm>
          <a:prstGeom prst="rect">
            <a:avLst/>
          </a:prstGeom>
          <a:noFill/>
          <a:ln>
            <a:noFill/>
          </a:ln>
        </p:spPr>
        <p:txBody>
          <a:bodyPr spcFirstLastPara="1" wrap="square" lIns="91425" tIns="45700" rIns="91425" bIns="45700" anchor="t" anchorCtr="0">
            <a:noAutofit/>
          </a:bodyPr>
          <a:lstStyle/>
          <a:p>
            <a:pPr marL="0" marR="0" lvl="0" indent="0" algn="l" rtl="0">
              <a:spcBef>
                <a:spcPts val="1200"/>
              </a:spcBef>
              <a:spcAft>
                <a:spcPts val="0"/>
              </a:spcAft>
              <a:buClr>
                <a:srgbClr val="000000"/>
              </a:buClr>
              <a:buSzPts val="1100"/>
              <a:buFont typeface="Arial"/>
              <a:buNone/>
            </a:pPr>
            <a:endParaRPr sz="2800" b="0" i="0" u="none" strike="noStrike" cap="none">
              <a:solidFill>
                <a:srgbClr val="000000"/>
              </a:solidFill>
              <a:latin typeface="Verdana"/>
              <a:ea typeface="Verdana"/>
              <a:cs typeface="Verdana"/>
              <a:sym typeface="Verdana"/>
            </a:endParaRPr>
          </a:p>
          <a:p>
            <a:pPr marL="0" marR="0" lvl="0" indent="0" algn="l" rtl="0">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p:txBody>
      </p:sp>
      <p:sp>
        <p:nvSpPr>
          <p:cNvPr id="235" name="Google Shape;235;p25"/>
          <p:cNvSpPr txBox="1"/>
          <p:nvPr/>
        </p:nvSpPr>
        <p:spPr>
          <a:xfrm>
            <a:off x="310500" y="162836"/>
            <a:ext cx="118815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dirty="0">
                <a:solidFill>
                  <a:srgbClr val="2E75B6"/>
                </a:solidFill>
                <a:latin typeface="Verdana"/>
                <a:ea typeface="Verdana"/>
                <a:cs typeface="Verdana"/>
                <a:sym typeface="Verdana"/>
              </a:rPr>
              <a:t>Psalm 104:24-35 NIRV continued </a:t>
            </a:r>
            <a:endParaRPr sz="2800" b="1" dirty="0">
              <a:solidFill>
                <a:srgbClr val="000000"/>
              </a:solidFill>
              <a:latin typeface="Verdana"/>
              <a:ea typeface="Verdana"/>
              <a:cs typeface="Verdana"/>
              <a:sym typeface="Verdana"/>
            </a:endParaRPr>
          </a:p>
          <a:p>
            <a:pPr algn="l"/>
            <a:r>
              <a:rPr lang="en-US" sz="2800"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31 </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May the glory of the </a:t>
            </a:r>
            <a:r>
              <a:rPr lang="en-US" sz="2800" b="0" i="0" cap="small"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Lord</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continue forever.</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May the </a:t>
            </a:r>
            <a:r>
              <a:rPr lang="en-US" sz="2800" b="0" i="0" cap="small"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Lord</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be happy with what he has made.</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32 </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When he looks at the earth, it trembles.</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When he touches the mountains, they pour out smoke.</a:t>
            </a:r>
          </a:p>
          <a:p>
            <a:pPr algn="l"/>
            <a:r>
              <a:rPr lang="en-US" sz="2800"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33 </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 will sing to the </a:t>
            </a:r>
            <a:r>
              <a:rPr lang="en-US" sz="2800" b="0" i="0" cap="small"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Lord</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all my life.</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I will sing praise to my God as long as I live.</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34 </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May these thoughts of mine please him.</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I find my joy in the </a:t>
            </a:r>
            <a:r>
              <a:rPr lang="en-US" sz="2800" b="0" i="0" cap="small"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Lord</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35 </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But may sinners be gone from the earth.</a:t>
            </a:r>
            <a:b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b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May evil people disappear.</a:t>
            </a:r>
          </a:p>
          <a:p>
            <a:pPr algn="l"/>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 will praise the </a:t>
            </a:r>
            <a:r>
              <a:rPr lang="en-US" sz="2800" b="0" i="0" cap="small"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Lord</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p>
          <a:p>
            <a:pPr algn="l"/>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Praise the </a:t>
            </a:r>
            <a:r>
              <a:rPr lang="en-US" sz="2800" b="0" i="0" cap="small"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Lord</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p>
          <a:p>
            <a:pPr marL="0" marR="0" lvl="0" indent="0" algn="l" rtl="0">
              <a:spcBef>
                <a:spcPts val="0"/>
              </a:spcBef>
              <a:spcAft>
                <a:spcPts val="0"/>
              </a:spcAft>
              <a:buClr>
                <a:srgbClr val="000000"/>
              </a:buClr>
              <a:buSzPts val="2800"/>
              <a:buFont typeface="Arial"/>
              <a:buNone/>
            </a:pPr>
            <a:endParaRPr sz="2800" b="0" i="0" u="none" strike="noStrike" cap="none" dirty="0">
              <a:solidFill>
                <a:srgbClr val="0070C0"/>
              </a:solidFill>
              <a:latin typeface="Verdana" panose="020B0604030504040204" pitchFamily="34" charset="0"/>
              <a:ea typeface="Verdana" panose="020B0604030504040204" pitchFamily="34" charset="0"/>
              <a:cs typeface="Verdana" panose="020B0604030504040204" pitchFamily="34" charset="0"/>
              <a:sym typeface="Verdana"/>
            </a:endParaRPr>
          </a:p>
          <a:p>
            <a:pPr marL="0" marR="0" lvl="0" indent="0" algn="l" rtl="0">
              <a:spcBef>
                <a:spcPts val="0"/>
              </a:spcBef>
              <a:spcAft>
                <a:spcPts val="0"/>
              </a:spcAft>
              <a:buClr>
                <a:srgbClr val="000000"/>
              </a:buClr>
              <a:buSzPts val="2800"/>
              <a:buFont typeface="Arial"/>
              <a:buNone/>
            </a:pPr>
            <a:endParaRPr sz="2800" b="0" i="0" u="none" strike="noStrike" cap="none" dirty="0">
              <a:solidFill>
                <a:srgbClr val="0070C0"/>
              </a:solidFill>
              <a:latin typeface="Verdana" panose="020B0604030504040204" pitchFamily="34" charset="0"/>
              <a:ea typeface="Verdana" panose="020B0604030504040204" pitchFamily="34" charset="0"/>
              <a:cs typeface="Verdana" panose="020B0604030504040204" pitchFamily="34" charset="0"/>
              <a:sym typeface="Verdana"/>
            </a:endParaRPr>
          </a:p>
          <a:p>
            <a:pPr marL="0" marR="0" lvl="0" indent="0" algn="l" rtl="0">
              <a:spcBef>
                <a:spcPts val="0"/>
              </a:spcBef>
              <a:spcAft>
                <a:spcPts val="0"/>
              </a:spcAft>
              <a:buClr>
                <a:srgbClr val="000000"/>
              </a:buClr>
              <a:buSzPts val="2800"/>
              <a:buFont typeface="Arial"/>
              <a:buNone/>
            </a:pPr>
            <a:endParaRPr sz="2800" b="0" i="0" u="none" strike="noStrike" cap="none" dirty="0">
              <a:solidFill>
                <a:srgbClr val="0070C0"/>
              </a:solidFill>
              <a:latin typeface="Verdana" panose="020B0604030504040204" pitchFamily="34" charset="0"/>
              <a:ea typeface="Verdana" panose="020B0604030504040204" pitchFamily="34" charset="0"/>
              <a:cs typeface="Verdana" panose="020B0604030504040204" pitchFamily="34" charset="0"/>
              <a:sym typeface="Verdana"/>
            </a:endParaRPr>
          </a:p>
          <a:p>
            <a:pPr marL="0" marR="0" lvl="0" indent="0" algn="l" rtl="0">
              <a:spcBef>
                <a:spcPts val="0"/>
              </a:spcBef>
              <a:spcAft>
                <a:spcPts val="0"/>
              </a:spcAft>
              <a:buClr>
                <a:srgbClr val="000000"/>
              </a:buClr>
              <a:buSzPts val="2800"/>
              <a:buFont typeface="Arial"/>
              <a:buNone/>
            </a:pPr>
            <a:endParaRPr sz="2800" b="0" i="0" u="none" strike="noStrike" cap="none" dirty="0">
              <a:solidFill>
                <a:srgbClr val="0070C0"/>
              </a:solidFill>
              <a:latin typeface="Verdana"/>
              <a:ea typeface="Verdana"/>
              <a:cs typeface="Verdana"/>
              <a:sym typeface="Verdana"/>
            </a:endParaRPr>
          </a:p>
        </p:txBody>
      </p:sp>
      <p:sp>
        <p:nvSpPr>
          <p:cNvPr id="236" name="Google Shape;23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
        <p:nvSpPr>
          <p:cNvPr id="237" name="Google Shape;237;p25"/>
          <p:cNvSpPr txBox="1"/>
          <p:nvPr/>
        </p:nvSpPr>
        <p:spPr>
          <a:xfrm>
            <a:off x="8294688" y="3098800"/>
            <a:ext cx="3368675" cy="40005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extLst>
      <p:ext uri="{BB962C8B-B14F-4D97-AF65-F5344CB8AC3E}">
        <p14:creationId xmlns:p14="http://schemas.microsoft.com/office/powerpoint/2010/main" val="3659359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15"/>
        <p:cNvGrpSpPr/>
        <p:nvPr/>
      </p:nvGrpSpPr>
      <p:grpSpPr>
        <a:xfrm>
          <a:off x="0" y="0"/>
          <a:ext cx="0" cy="0"/>
          <a:chOff x="0" y="0"/>
          <a:chExt cx="0" cy="0"/>
        </a:xfrm>
      </p:grpSpPr>
      <p:sp>
        <p:nvSpPr>
          <p:cNvPr id="316" name="Google Shape;316;p32"/>
          <p:cNvSpPr/>
          <p:nvPr/>
        </p:nvSpPr>
        <p:spPr>
          <a:xfrm>
            <a:off x="268697" y="140012"/>
            <a:ext cx="10947300" cy="5100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200000"/>
              </a:lnSpc>
              <a:spcBef>
                <a:spcPts val="0"/>
              </a:spcBef>
              <a:spcAft>
                <a:spcPts val="0"/>
              </a:spcAft>
              <a:buClr>
                <a:srgbClr val="000000"/>
              </a:buClr>
              <a:buSzPts val="2800"/>
              <a:buFont typeface="Arial"/>
              <a:buNone/>
            </a:pPr>
            <a:endParaRPr lang="en-US" sz="2600" dirty="0">
              <a:latin typeface="Verdana"/>
              <a:ea typeface="Verdana"/>
              <a:cs typeface="Verdana"/>
              <a:sym typeface="Verdana"/>
            </a:endParaRPr>
          </a:p>
          <a:p>
            <a:pPr marL="0" marR="0" lvl="0" indent="0" algn="l" rtl="0">
              <a:lnSpc>
                <a:spcPct val="200000"/>
              </a:lnSpc>
              <a:spcBef>
                <a:spcPts val="0"/>
              </a:spcBef>
              <a:spcAft>
                <a:spcPts val="0"/>
              </a:spcAft>
              <a:buClr>
                <a:srgbClr val="000000"/>
              </a:buClr>
              <a:buSzPts val="2800"/>
              <a:buFont typeface="Arial"/>
              <a:buNone/>
            </a:pPr>
            <a:endParaRPr dirty="0"/>
          </a:p>
          <a:p>
            <a:pPr marL="0" marR="0" lvl="0" indent="0" algn="l" rtl="0">
              <a:lnSpc>
                <a:spcPct val="200000"/>
              </a:lnSpc>
              <a:spcBef>
                <a:spcPts val="0"/>
              </a:spcBef>
              <a:spcAft>
                <a:spcPts val="0"/>
              </a:spcAft>
              <a:buClr>
                <a:srgbClr val="000000"/>
              </a:buClr>
              <a:buSzPts val="1100"/>
              <a:buFont typeface="Arial"/>
              <a:buNone/>
            </a:pPr>
            <a:r>
              <a:rPr lang="en-US" sz="2600" dirty="0">
                <a:solidFill>
                  <a:schemeClr val="dk1"/>
                </a:solidFill>
                <a:latin typeface="Verdana"/>
                <a:ea typeface="Verdana"/>
                <a:cs typeface="Verdana"/>
                <a:sym typeface="Verdana"/>
              </a:rPr>
              <a:t> </a:t>
            </a: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br>
              <a:rPr lang="en-US" sz="2800" b="0" i="0" u="none" strike="noStrike" cap="none" dirty="0">
                <a:solidFill>
                  <a:srgbClr val="000000"/>
                </a:solidFill>
                <a:latin typeface="Verdana"/>
                <a:ea typeface="Verdana"/>
                <a:cs typeface="Verdana"/>
                <a:sym typeface="Verdana"/>
              </a:rPr>
            </a:br>
            <a:endParaRPr sz="2800" b="0" i="0" u="none" strike="noStrike" cap="none" dirty="0">
              <a:solidFill>
                <a:srgbClr val="000000"/>
              </a:solidFill>
              <a:latin typeface="Verdana"/>
              <a:ea typeface="Verdana"/>
              <a:cs typeface="Verdana"/>
              <a:sym typeface="Verdana"/>
            </a:endParaRPr>
          </a:p>
        </p:txBody>
      </p:sp>
      <p:sp>
        <p:nvSpPr>
          <p:cNvPr id="317" name="Google Shape;317;p32"/>
          <p:cNvSpPr txBox="1"/>
          <p:nvPr/>
        </p:nvSpPr>
        <p:spPr>
          <a:xfrm>
            <a:off x="-292778" y="31384"/>
            <a:ext cx="9798050" cy="7699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dirty="0">
                <a:solidFill>
                  <a:schemeClr val="dk1"/>
                </a:solidFill>
                <a:latin typeface="Verdana"/>
                <a:ea typeface="Verdana"/>
                <a:cs typeface="Verdana"/>
                <a:sym typeface="Verdana"/>
              </a:rPr>
              <a:t>Answer the questions about the Psalm.</a:t>
            </a:r>
          </a:p>
          <a:p>
            <a:pPr marL="0" marR="0" lvl="0" indent="0" algn="ctr" rtl="0">
              <a:spcBef>
                <a:spcPts val="0"/>
              </a:spcBef>
              <a:spcAft>
                <a:spcPts val="0"/>
              </a:spcAft>
              <a:buClr>
                <a:srgbClr val="000000"/>
              </a:buClr>
              <a:buSzPts val="4400"/>
              <a:buFont typeface="Arial"/>
              <a:buNone/>
            </a:pPr>
            <a:endParaRPr lang="en-US" sz="3200" b="1" dirty="0">
              <a:solidFill>
                <a:schemeClr val="dk1"/>
              </a:solidFill>
              <a:latin typeface="Verdana"/>
              <a:ea typeface="Verdana"/>
              <a:cs typeface="Verdana"/>
              <a:sym typeface="Verdana"/>
            </a:endParaRPr>
          </a:p>
          <a:p>
            <a:pPr marL="0" marR="0" lvl="0" indent="0" algn="ctr" rtl="0">
              <a:spcBef>
                <a:spcPts val="0"/>
              </a:spcBef>
              <a:spcAft>
                <a:spcPts val="0"/>
              </a:spcAft>
              <a:buClr>
                <a:srgbClr val="000000"/>
              </a:buClr>
              <a:buSzPts val="4400"/>
              <a:buFont typeface="Arial"/>
              <a:buNone/>
            </a:pPr>
            <a:endParaRPr lang="en-US" sz="3200" b="1" dirty="0">
              <a:solidFill>
                <a:schemeClr val="dk1"/>
              </a:solidFill>
              <a:latin typeface="Verdana"/>
              <a:ea typeface="Verdana"/>
              <a:cs typeface="Verdana"/>
              <a:sym typeface="Verdana"/>
            </a:endParaRPr>
          </a:p>
          <a:p>
            <a:pPr marL="0" marR="0" lvl="0" indent="0" algn="ctr" rtl="0">
              <a:spcBef>
                <a:spcPts val="0"/>
              </a:spcBef>
              <a:spcAft>
                <a:spcPts val="0"/>
              </a:spcAft>
              <a:buClr>
                <a:srgbClr val="000000"/>
              </a:buClr>
              <a:buSzPts val="4400"/>
              <a:buFont typeface="Arial"/>
              <a:buNone/>
            </a:pPr>
            <a:endParaRPr lang="en-US" sz="3200" b="1" dirty="0">
              <a:solidFill>
                <a:schemeClr val="dk1"/>
              </a:solidFill>
              <a:latin typeface="Verdana"/>
              <a:ea typeface="Verdana"/>
              <a:cs typeface="Verdana"/>
              <a:sym typeface="Verdana"/>
            </a:endParaRPr>
          </a:p>
          <a:p>
            <a:pPr marL="0" marR="0" lvl="0" indent="0" algn="ctr" rtl="0">
              <a:spcBef>
                <a:spcPts val="0"/>
              </a:spcBef>
              <a:spcAft>
                <a:spcPts val="0"/>
              </a:spcAft>
              <a:buClr>
                <a:srgbClr val="000000"/>
              </a:buClr>
              <a:buSzPts val="4400"/>
              <a:buFont typeface="Arial"/>
              <a:buNone/>
            </a:pPr>
            <a:r>
              <a:rPr lang="en-US" sz="3200" b="1" dirty="0">
                <a:solidFill>
                  <a:srgbClr val="FF0000"/>
                </a:solidFill>
                <a:latin typeface="Verdana"/>
                <a:ea typeface="Verdana"/>
                <a:cs typeface="Verdana"/>
                <a:sym typeface="Verdana"/>
              </a:rPr>
              <a:t>Editor’s Note: please add Observation, Interpretation and Application questions here.</a:t>
            </a:r>
            <a:endParaRPr sz="3200" b="1" dirty="0">
              <a:solidFill>
                <a:srgbClr val="FF0000"/>
              </a:solidFill>
              <a:latin typeface="Verdana"/>
              <a:ea typeface="Verdana"/>
              <a:cs typeface="Verdana"/>
              <a:sym typeface="Verdana"/>
            </a:endParaRPr>
          </a:p>
        </p:txBody>
      </p:sp>
      <p:sp>
        <p:nvSpPr>
          <p:cNvPr id="318" name="Google Shape;318;p32"/>
          <p:cNvSpPr txBox="1">
            <a:spLocks noGrp="1"/>
          </p:cNvSpPr>
          <p:nvPr>
            <p:ph type="sldNum" idx="12"/>
          </p:nvPr>
        </p:nvSpPr>
        <p:spPr>
          <a:xfrm>
            <a:off x="9291638" y="640238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
        <p:nvSpPr>
          <p:cNvPr id="319" name="Google Shape;319;p32"/>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©2020-2024 Light of the World Learning</a:t>
            </a:r>
            <a:endParaRPr dirty="0"/>
          </a:p>
        </p:txBody>
      </p:sp>
    </p:spTree>
    <p:extLst>
      <p:ext uri="{BB962C8B-B14F-4D97-AF65-F5344CB8AC3E}">
        <p14:creationId xmlns:p14="http://schemas.microsoft.com/office/powerpoint/2010/main" val="3102232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23"/>
        <p:cNvGrpSpPr/>
        <p:nvPr/>
      </p:nvGrpSpPr>
      <p:grpSpPr>
        <a:xfrm>
          <a:off x="0" y="0"/>
          <a:ext cx="0" cy="0"/>
          <a:chOff x="0" y="0"/>
          <a:chExt cx="0" cy="0"/>
        </a:xfrm>
      </p:grpSpPr>
      <p:sp>
        <p:nvSpPr>
          <p:cNvPr id="324" name="Google Shape;324;p33"/>
          <p:cNvSpPr txBox="1">
            <a:spLocks noGrp="1"/>
          </p:cNvSpPr>
          <p:nvPr>
            <p:ph type="title" idx="4294967295"/>
          </p:nvPr>
        </p:nvSpPr>
        <p:spPr>
          <a:xfrm>
            <a:off x="838200" y="-161132"/>
            <a:ext cx="847069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Verdana"/>
              <a:buNone/>
            </a:pPr>
            <a:r>
              <a:rPr lang="en-US" sz="3200" b="1">
                <a:latin typeface="Verdana"/>
                <a:ea typeface="Verdana"/>
                <a:cs typeface="Verdana"/>
                <a:sym typeface="Verdana"/>
              </a:rPr>
              <a:t>Listen and complete the sentences.</a:t>
            </a:r>
            <a:endParaRPr sz="3200" b="1">
              <a:latin typeface="Verdana"/>
              <a:ea typeface="Verdana"/>
              <a:cs typeface="Verdana"/>
              <a:sym typeface="Verdana"/>
            </a:endParaRPr>
          </a:p>
        </p:txBody>
      </p:sp>
      <p:sp>
        <p:nvSpPr>
          <p:cNvPr id="325" name="Google Shape;325;p33"/>
          <p:cNvSpPr txBox="1">
            <a:spLocks noGrp="1"/>
          </p:cNvSpPr>
          <p:nvPr>
            <p:ph type="body" idx="4294967295"/>
          </p:nvPr>
        </p:nvSpPr>
        <p:spPr>
          <a:xfrm>
            <a:off x="258679" y="1809407"/>
            <a:ext cx="11674642"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2800">
                <a:latin typeface="Verdana"/>
                <a:ea typeface="Verdana"/>
                <a:cs typeface="Verdana"/>
                <a:sym typeface="Verdana"/>
              </a:rPr>
              <a:t>1. </a:t>
            </a:r>
            <a:r>
              <a:rPr lang="en-US"/>
              <a:t>The interesting picture was posted by _______</a:t>
            </a:r>
            <a:endParaRPr>
              <a:latin typeface="Verdana"/>
              <a:ea typeface="Verdana"/>
              <a:cs typeface="Verdana"/>
              <a:sym typeface="Verdana"/>
            </a:endParaRPr>
          </a:p>
          <a:p>
            <a:pPr marL="266700" lvl="0" indent="-266700" algn="l" rtl="0">
              <a:lnSpc>
                <a:spcPct val="90000"/>
              </a:lnSpc>
              <a:spcBef>
                <a:spcPts val="0"/>
              </a:spcBef>
              <a:spcAft>
                <a:spcPts val="0"/>
              </a:spcAft>
              <a:buClr>
                <a:schemeClr val="dk1"/>
              </a:buClr>
              <a:buSzPts val="2800"/>
              <a:buNone/>
            </a:pPr>
            <a:endParaRPr sz="2800">
              <a:latin typeface="Verdana"/>
              <a:ea typeface="Verdana"/>
              <a:cs typeface="Verdana"/>
              <a:sym typeface="Verdana"/>
            </a:endParaRPr>
          </a:p>
          <a:p>
            <a:pPr marL="266700" lvl="0" indent="-266700" algn="l" rtl="0">
              <a:lnSpc>
                <a:spcPct val="90000"/>
              </a:lnSpc>
              <a:spcBef>
                <a:spcPts val="0"/>
              </a:spcBef>
              <a:spcAft>
                <a:spcPts val="0"/>
              </a:spcAft>
              <a:buClr>
                <a:schemeClr val="dk1"/>
              </a:buClr>
              <a:buSzPts val="2800"/>
              <a:buNone/>
            </a:pPr>
            <a:r>
              <a:rPr lang="en-US"/>
              <a:t>2</a:t>
            </a:r>
            <a:r>
              <a:rPr lang="en-US" sz="2800">
                <a:latin typeface="Verdana"/>
                <a:ea typeface="Verdana"/>
                <a:cs typeface="Verdana"/>
                <a:sym typeface="Verdana"/>
              </a:rPr>
              <a:t>. </a:t>
            </a:r>
            <a:r>
              <a:rPr lang="en-US"/>
              <a:t>“You’re pregnant?!” I _______ with joy.</a:t>
            </a:r>
            <a:endParaRPr/>
          </a:p>
          <a:p>
            <a:pPr marL="266700" lvl="0" indent="-266700" algn="l" rtl="0">
              <a:lnSpc>
                <a:spcPct val="90000"/>
              </a:lnSpc>
              <a:spcBef>
                <a:spcPts val="0"/>
              </a:spcBef>
              <a:spcAft>
                <a:spcPts val="0"/>
              </a:spcAft>
              <a:buClr>
                <a:schemeClr val="dk1"/>
              </a:buClr>
              <a:buSzPts val="2800"/>
              <a:buNone/>
            </a:pPr>
            <a:endParaRPr sz="2800">
              <a:latin typeface="Verdana"/>
              <a:ea typeface="Verdana"/>
              <a:cs typeface="Verdana"/>
              <a:sym typeface="Verdana"/>
            </a:endParaRPr>
          </a:p>
          <a:p>
            <a:pPr marL="266700" lvl="0" indent="-266700" algn="l" rtl="0">
              <a:lnSpc>
                <a:spcPct val="90000"/>
              </a:lnSpc>
              <a:spcBef>
                <a:spcPts val="0"/>
              </a:spcBef>
              <a:spcAft>
                <a:spcPts val="0"/>
              </a:spcAft>
              <a:buClr>
                <a:schemeClr val="dk1"/>
              </a:buClr>
              <a:buSzPts val="2800"/>
              <a:buNone/>
            </a:pPr>
            <a:r>
              <a:rPr lang="en-US"/>
              <a:t>3</a:t>
            </a:r>
            <a:r>
              <a:rPr lang="en-US" sz="2800">
                <a:latin typeface="Verdana"/>
                <a:ea typeface="Verdana"/>
                <a:cs typeface="Verdana"/>
                <a:sym typeface="Verdana"/>
              </a:rPr>
              <a:t>. </a:t>
            </a:r>
            <a:r>
              <a:rPr lang="en-US"/>
              <a:t>_______ </a:t>
            </a:r>
            <a:r>
              <a:rPr lang="en-US" sz="2800">
                <a:latin typeface="Verdana"/>
                <a:ea typeface="Verdana"/>
                <a:cs typeface="Verdana"/>
                <a:sym typeface="Verdana"/>
              </a:rPr>
              <a:t>and Brandon are so </a:t>
            </a:r>
            <a:r>
              <a:rPr lang="en-US"/>
              <a:t>_______.</a:t>
            </a:r>
            <a:endParaRPr/>
          </a:p>
          <a:p>
            <a:pPr marL="266700" lvl="0" indent="-266700" algn="l" rtl="0">
              <a:lnSpc>
                <a:spcPct val="90000"/>
              </a:lnSpc>
              <a:spcBef>
                <a:spcPts val="0"/>
              </a:spcBef>
              <a:spcAft>
                <a:spcPts val="0"/>
              </a:spcAft>
              <a:buClr>
                <a:schemeClr val="dk1"/>
              </a:buClr>
              <a:buSzPts val="2800"/>
              <a:buNone/>
            </a:pPr>
            <a:endParaRPr/>
          </a:p>
          <a:p>
            <a:pPr marL="266700" lvl="0" indent="-266700" algn="l" rtl="0">
              <a:lnSpc>
                <a:spcPct val="90000"/>
              </a:lnSpc>
              <a:spcBef>
                <a:spcPts val="0"/>
              </a:spcBef>
              <a:spcAft>
                <a:spcPts val="0"/>
              </a:spcAft>
              <a:buClr>
                <a:schemeClr val="dk1"/>
              </a:buClr>
              <a:buSzPts val="2800"/>
              <a:buNone/>
            </a:pPr>
            <a:r>
              <a:rPr lang="en-US"/>
              <a:t>4. “I _______, I’ll go call her now.”</a:t>
            </a:r>
            <a:endParaRPr/>
          </a:p>
          <a:p>
            <a:pPr marL="266700" lvl="0" indent="-266700" algn="l" rtl="0">
              <a:lnSpc>
                <a:spcPct val="90000"/>
              </a:lnSpc>
              <a:spcBef>
                <a:spcPts val="0"/>
              </a:spcBef>
              <a:spcAft>
                <a:spcPts val="0"/>
              </a:spcAft>
              <a:buClr>
                <a:schemeClr val="dk1"/>
              </a:buClr>
              <a:buSzPts val="2800"/>
              <a:buNone/>
            </a:pPr>
            <a:endParaRPr/>
          </a:p>
          <a:p>
            <a:pPr marL="266700" lvl="0" indent="-266700" algn="l" rtl="0">
              <a:lnSpc>
                <a:spcPct val="90000"/>
              </a:lnSpc>
              <a:spcBef>
                <a:spcPts val="0"/>
              </a:spcBef>
              <a:spcAft>
                <a:spcPts val="0"/>
              </a:spcAft>
              <a:buClr>
                <a:schemeClr val="dk1"/>
              </a:buClr>
              <a:buSzPts val="2800"/>
              <a:buNone/>
            </a:pPr>
            <a:r>
              <a:rPr lang="en-US"/>
              <a:t>5</a:t>
            </a:r>
            <a:r>
              <a:rPr lang="en-US" sz="2800">
                <a:latin typeface="Verdana"/>
                <a:ea typeface="Verdana"/>
                <a:cs typeface="Verdana"/>
                <a:sym typeface="Verdana"/>
              </a:rPr>
              <a:t>. </a:t>
            </a:r>
            <a:r>
              <a:rPr lang="en-US"/>
              <a:t>_______ I hung up with Jessica I called my mom to _______ her the good news.</a:t>
            </a:r>
            <a:endParaRPr>
              <a:latin typeface="Verdana"/>
              <a:ea typeface="Verdana"/>
              <a:cs typeface="Verdana"/>
              <a:sym typeface="Verdana"/>
            </a:endParaRPr>
          </a:p>
        </p:txBody>
      </p:sp>
      <p:sp>
        <p:nvSpPr>
          <p:cNvPr id="326" name="Google Shape;326;p33"/>
          <p:cNvSpPr txBox="1">
            <a:spLocks noGrp="1"/>
          </p:cNvSpPr>
          <p:nvPr>
            <p:ph type="ftr" idx="11"/>
          </p:nvPr>
        </p:nvSpPr>
        <p:spPr>
          <a:xfrm>
            <a:off x="-247562" y="6356183"/>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©2020-2024 Light of the World Learning</a:t>
            </a:r>
            <a:endParaRPr dirty="0"/>
          </a:p>
        </p:txBody>
      </p:sp>
      <p:sp>
        <p:nvSpPr>
          <p:cNvPr id="327" name="Google Shape;32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800"/>
              <a:buFont typeface="Verdana"/>
              <a:buNone/>
            </a:pPr>
            <a:fld id="{00000000-1234-1234-1234-123412341234}" type="slidenum">
              <a:rPr lang="en-US"/>
              <a:t>25</a:t>
            </a:fld>
            <a:endParaRPr/>
          </a:p>
        </p:txBody>
      </p:sp>
      <p:pic>
        <p:nvPicPr>
          <p:cNvPr id="328" name="Google Shape;328;p33"/>
          <p:cNvPicPr preferRelativeResize="0"/>
          <p:nvPr/>
        </p:nvPicPr>
        <p:blipFill>
          <a:blip r:embed="rId3">
            <a:alphaModFix/>
          </a:blip>
          <a:stretch>
            <a:fillRect/>
          </a:stretch>
        </p:blipFill>
        <p:spPr>
          <a:xfrm>
            <a:off x="9465900" y="0"/>
            <a:ext cx="2743200" cy="411579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34"/>
        <p:cNvGrpSpPr/>
        <p:nvPr/>
      </p:nvGrpSpPr>
      <p:grpSpPr>
        <a:xfrm>
          <a:off x="0" y="0"/>
          <a:ext cx="0" cy="0"/>
          <a:chOff x="0" y="0"/>
          <a:chExt cx="0" cy="0"/>
        </a:xfrm>
      </p:grpSpPr>
      <p:sp>
        <p:nvSpPr>
          <p:cNvPr id="335" name="Google Shape;335;p34"/>
          <p:cNvSpPr txBox="1">
            <a:spLocks noGrp="1"/>
          </p:cNvSpPr>
          <p:nvPr>
            <p:ph type="ftr" idx="11"/>
          </p:nvPr>
        </p:nvSpPr>
        <p:spPr>
          <a:xfrm>
            <a:off x="302623" y="6529137"/>
            <a:ext cx="3278700" cy="21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dirty="0"/>
              <a:t>©2020-2023 Light of the World Learning</a:t>
            </a:r>
            <a:endParaRPr dirty="0"/>
          </a:p>
        </p:txBody>
      </p:sp>
      <p:sp>
        <p:nvSpPr>
          <p:cNvPr id="336" name="Google Shape;336;p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Verdana"/>
              <a:buNone/>
            </a:pPr>
            <a:fld id="{00000000-1234-1234-1234-123412341234}" type="slidenum">
              <a:rPr lang="en-US"/>
              <a:t>26</a:t>
            </a:fld>
            <a:endParaRPr/>
          </a:p>
        </p:txBody>
      </p:sp>
      <p:sp>
        <p:nvSpPr>
          <p:cNvPr id="337" name="Google Shape;337;p34"/>
          <p:cNvSpPr txBox="1"/>
          <p:nvPr/>
        </p:nvSpPr>
        <p:spPr>
          <a:xfrm>
            <a:off x="158262" y="22107"/>
            <a:ext cx="120336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400">
                <a:solidFill>
                  <a:schemeClr val="dk1"/>
                </a:solidFill>
                <a:latin typeface="Verdana"/>
                <a:ea typeface="Verdana"/>
                <a:cs typeface="Verdana"/>
                <a:sym typeface="Verdana"/>
              </a:rPr>
              <a:t> </a:t>
            </a:r>
            <a:r>
              <a:rPr lang="en-US" sz="3200" b="1">
                <a:solidFill>
                  <a:schemeClr val="dk1"/>
                </a:solidFill>
                <a:latin typeface="Verdana"/>
                <a:ea typeface="Verdana"/>
                <a:cs typeface="Verdana"/>
                <a:sym typeface="Verdana"/>
              </a:rPr>
              <a:t>A. Role-Play – Dentist  </a:t>
            </a:r>
            <a:endParaRPr sz="3200" b="1" i="0" u="none" strike="noStrike" cap="none">
              <a:solidFill>
                <a:schemeClr val="dk1"/>
              </a:solidFill>
              <a:latin typeface="Verdana"/>
              <a:ea typeface="Verdana"/>
              <a:cs typeface="Verdana"/>
              <a:sym typeface="Verdana"/>
            </a:endParaRPr>
          </a:p>
        </p:txBody>
      </p:sp>
      <p:sp>
        <p:nvSpPr>
          <p:cNvPr id="338" name="Google Shape;338;p34"/>
          <p:cNvSpPr txBox="1"/>
          <p:nvPr/>
        </p:nvSpPr>
        <p:spPr>
          <a:xfrm>
            <a:off x="158250" y="1195250"/>
            <a:ext cx="10083000" cy="60339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US" sz="2500" b="0" i="0">
                <a:solidFill>
                  <a:schemeClr val="dk1"/>
                </a:solidFill>
                <a:latin typeface="Verdana"/>
                <a:ea typeface="Verdana"/>
                <a:cs typeface="Verdana"/>
                <a:sym typeface="Verdana"/>
              </a:rPr>
              <a:t>Y</a:t>
            </a:r>
            <a:r>
              <a:rPr lang="en-US" sz="2300" b="0" i="0">
                <a:solidFill>
                  <a:schemeClr val="dk1"/>
                </a:solidFill>
                <a:latin typeface="Verdana"/>
                <a:ea typeface="Verdana"/>
                <a:cs typeface="Verdana"/>
                <a:sym typeface="Verdana"/>
              </a:rPr>
              <a:t>ou are </a:t>
            </a:r>
            <a:r>
              <a:rPr lang="en-US" sz="2300">
                <a:solidFill>
                  <a:schemeClr val="dk1"/>
                </a:solidFill>
                <a:latin typeface="Verdana"/>
                <a:ea typeface="Verdana"/>
                <a:cs typeface="Verdana"/>
                <a:sym typeface="Verdana"/>
              </a:rPr>
              <a:t>a dentist at a children’s dental office.  A dad/mom brought in his/her 4-year-old son because his tooth is hurting.  Since her son is in pain and is young, you need to communicate with his mom to find out about the pain, so you know how to help.</a:t>
            </a:r>
            <a:endParaRPr sz="2300">
              <a:solidFill>
                <a:schemeClr val="dk1"/>
              </a:solidFill>
              <a:latin typeface="Verdana"/>
              <a:ea typeface="Verdana"/>
              <a:cs typeface="Verdana"/>
              <a:sym typeface="Verdana"/>
            </a:endParaRPr>
          </a:p>
          <a:p>
            <a:pPr marL="0" marR="0" lvl="0" indent="0" algn="l" rtl="0">
              <a:spcBef>
                <a:spcPts val="0"/>
              </a:spcBef>
              <a:spcAft>
                <a:spcPts val="0"/>
              </a:spcAft>
              <a:buNone/>
            </a:pPr>
            <a:endParaRPr sz="2300">
              <a:solidFill>
                <a:schemeClr val="dk1"/>
              </a:solidFill>
              <a:latin typeface="Verdana"/>
              <a:ea typeface="Verdana"/>
              <a:cs typeface="Verdana"/>
              <a:sym typeface="Verdana"/>
            </a:endParaRPr>
          </a:p>
          <a:p>
            <a:pPr marL="514350" marR="0" lvl="0" indent="-495300" algn="l" rtl="0">
              <a:spcBef>
                <a:spcPts val="0"/>
              </a:spcBef>
              <a:spcAft>
                <a:spcPts val="0"/>
              </a:spcAft>
              <a:buClr>
                <a:schemeClr val="dk1"/>
              </a:buClr>
              <a:buSzPts val="2300"/>
              <a:buFont typeface="Verdana"/>
              <a:buAutoNum type="arabicPeriod"/>
            </a:pPr>
            <a:r>
              <a:rPr lang="en-US" sz="2300">
                <a:solidFill>
                  <a:schemeClr val="dk1"/>
                </a:solidFill>
                <a:latin typeface="Verdana"/>
                <a:ea typeface="Verdana"/>
                <a:cs typeface="Verdana"/>
                <a:sym typeface="Verdana"/>
              </a:rPr>
              <a:t>When did he announce that his tooth was hurting</a:t>
            </a:r>
            <a:r>
              <a:rPr lang="en-US" sz="2300" b="0" i="0">
                <a:solidFill>
                  <a:schemeClr val="dk1"/>
                </a:solidFill>
                <a:latin typeface="Verdana"/>
                <a:ea typeface="Verdana"/>
                <a:cs typeface="Verdana"/>
                <a:sym typeface="Verdana"/>
              </a:rPr>
              <a:t>?</a:t>
            </a:r>
            <a:endParaRPr sz="2300"/>
          </a:p>
          <a:p>
            <a:pPr marL="514350" marR="0" lvl="0" indent="-495300" algn="l" rtl="0">
              <a:spcBef>
                <a:spcPts val="0"/>
              </a:spcBef>
              <a:spcAft>
                <a:spcPts val="0"/>
              </a:spcAft>
              <a:buClr>
                <a:schemeClr val="dk1"/>
              </a:buClr>
              <a:buSzPts val="2300"/>
              <a:buFont typeface="Verdana"/>
              <a:buAutoNum type="arabicPeriod"/>
            </a:pPr>
            <a:r>
              <a:rPr lang="en-US" sz="2300">
                <a:solidFill>
                  <a:schemeClr val="dk1"/>
                </a:solidFill>
                <a:latin typeface="Verdana"/>
                <a:ea typeface="Verdana"/>
                <a:cs typeface="Verdana"/>
                <a:sym typeface="Verdana"/>
              </a:rPr>
              <a:t>Did you encourage him to show it to you</a:t>
            </a:r>
            <a:r>
              <a:rPr lang="en-US" sz="2300" b="0" i="0">
                <a:solidFill>
                  <a:schemeClr val="dk1"/>
                </a:solidFill>
                <a:latin typeface="Verdana"/>
                <a:ea typeface="Verdana"/>
                <a:cs typeface="Verdana"/>
                <a:sym typeface="Verdana"/>
              </a:rPr>
              <a:t>?</a:t>
            </a:r>
            <a:endParaRPr sz="2300"/>
          </a:p>
          <a:p>
            <a:pPr marL="514350" marR="0" lvl="0" indent="-495300" algn="l" rtl="0">
              <a:spcBef>
                <a:spcPts val="0"/>
              </a:spcBef>
              <a:spcAft>
                <a:spcPts val="0"/>
              </a:spcAft>
              <a:buClr>
                <a:schemeClr val="dk1"/>
              </a:buClr>
              <a:buSzPts val="2300"/>
              <a:buFont typeface="Verdana"/>
              <a:buAutoNum type="arabicPeriod"/>
            </a:pPr>
            <a:r>
              <a:rPr lang="en-US" sz="2300">
                <a:solidFill>
                  <a:schemeClr val="dk1"/>
                </a:solidFill>
                <a:latin typeface="Verdana"/>
                <a:ea typeface="Verdana"/>
                <a:cs typeface="Verdana"/>
                <a:sym typeface="Verdana"/>
              </a:rPr>
              <a:t>Has he eaten a lot of sugar in the past week</a:t>
            </a:r>
            <a:r>
              <a:rPr lang="en-US" sz="2300" b="0" i="0">
                <a:solidFill>
                  <a:schemeClr val="dk1"/>
                </a:solidFill>
                <a:latin typeface="Verdana"/>
                <a:ea typeface="Verdana"/>
                <a:cs typeface="Verdana"/>
                <a:sym typeface="Verdana"/>
              </a:rPr>
              <a:t>?</a:t>
            </a:r>
            <a:endParaRPr sz="2300"/>
          </a:p>
          <a:p>
            <a:pPr marL="514350" marR="0" lvl="0" indent="-495300" algn="l" rtl="0">
              <a:spcBef>
                <a:spcPts val="0"/>
              </a:spcBef>
              <a:spcAft>
                <a:spcPts val="0"/>
              </a:spcAft>
              <a:buClr>
                <a:schemeClr val="dk1"/>
              </a:buClr>
              <a:buSzPts val="2300"/>
              <a:buFont typeface="Verdana"/>
              <a:buAutoNum type="arabicPeriod"/>
            </a:pPr>
            <a:r>
              <a:rPr lang="en-US" sz="2300">
                <a:solidFill>
                  <a:schemeClr val="dk1"/>
                </a:solidFill>
                <a:latin typeface="Verdana"/>
                <a:ea typeface="Verdana"/>
                <a:cs typeface="Verdana"/>
                <a:sym typeface="Verdana"/>
              </a:rPr>
              <a:t>Have you helped him brush his teeth?</a:t>
            </a:r>
            <a:endParaRPr sz="2300"/>
          </a:p>
          <a:p>
            <a:pPr marL="514350" marR="0" lvl="0" indent="-495300" algn="l" rtl="0">
              <a:spcBef>
                <a:spcPts val="0"/>
              </a:spcBef>
              <a:spcAft>
                <a:spcPts val="0"/>
              </a:spcAft>
              <a:buClr>
                <a:schemeClr val="dk1"/>
              </a:buClr>
              <a:buSzPts val="2300"/>
              <a:buFont typeface="Verdana"/>
              <a:buAutoNum type="arabicPeriod"/>
            </a:pPr>
            <a:r>
              <a:rPr lang="en-US" sz="2300">
                <a:solidFill>
                  <a:schemeClr val="dk1"/>
                </a:solidFill>
                <a:latin typeface="Verdana"/>
                <a:ea typeface="Verdana"/>
                <a:cs typeface="Verdana"/>
                <a:sym typeface="Verdana"/>
              </a:rPr>
              <a:t>When does he complain about his tooth the most? </a:t>
            </a:r>
            <a:endParaRPr sz="2300"/>
          </a:p>
          <a:p>
            <a:pPr marL="514350" marR="0" lvl="0" indent="-495300" algn="l" rtl="0">
              <a:spcBef>
                <a:spcPts val="0"/>
              </a:spcBef>
              <a:spcAft>
                <a:spcPts val="0"/>
              </a:spcAft>
              <a:buClr>
                <a:schemeClr val="dk1"/>
              </a:buClr>
              <a:buSzPts val="2300"/>
              <a:buFont typeface="Verdana"/>
              <a:buAutoNum type="arabicPeriod"/>
            </a:pPr>
            <a:r>
              <a:rPr lang="en-US" sz="2300">
                <a:solidFill>
                  <a:schemeClr val="dk1"/>
                </a:solidFill>
                <a:latin typeface="Verdana"/>
                <a:ea typeface="Verdana"/>
                <a:cs typeface="Verdana"/>
                <a:sym typeface="Verdana"/>
              </a:rPr>
              <a:t>Do you want me to confirm what is going on with his tooth?</a:t>
            </a:r>
            <a:endParaRPr sz="2300" b="0" i="0">
              <a:solidFill>
                <a:schemeClr val="dk1"/>
              </a:solidFill>
              <a:latin typeface="Verdana"/>
              <a:ea typeface="Verdana"/>
              <a:cs typeface="Verdana"/>
              <a:sym typeface="Verdana"/>
            </a:endParaRPr>
          </a:p>
          <a:p>
            <a:pPr marL="514350" marR="0" lvl="0" indent="-495300" algn="l" rtl="0">
              <a:spcBef>
                <a:spcPts val="0"/>
              </a:spcBef>
              <a:spcAft>
                <a:spcPts val="0"/>
              </a:spcAft>
              <a:buClr>
                <a:schemeClr val="dk1"/>
              </a:buClr>
              <a:buSzPts val="2300"/>
              <a:buFont typeface="Verdana"/>
              <a:buAutoNum type="arabicPeriod"/>
            </a:pPr>
            <a:r>
              <a:rPr lang="en-US" sz="2300">
                <a:solidFill>
                  <a:schemeClr val="dk1"/>
                </a:solidFill>
                <a:latin typeface="Verdana"/>
                <a:ea typeface="Verdana"/>
                <a:cs typeface="Verdana"/>
                <a:sym typeface="Verdana"/>
              </a:rPr>
              <a:t>Do you want me to offer you some ideas to help the pain go away?</a:t>
            </a:r>
            <a:endParaRPr sz="2300">
              <a:solidFill>
                <a:schemeClr val="dk1"/>
              </a:solidFill>
              <a:latin typeface="Verdana"/>
              <a:ea typeface="Verdana"/>
              <a:cs typeface="Verdana"/>
              <a:sym typeface="Verdana"/>
            </a:endParaRPr>
          </a:p>
          <a:p>
            <a:pPr marL="514350" marR="0" lvl="0" indent="-495300" algn="l" rtl="0">
              <a:spcBef>
                <a:spcPts val="0"/>
              </a:spcBef>
              <a:spcAft>
                <a:spcPts val="0"/>
              </a:spcAft>
              <a:buClr>
                <a:schemeClr val="dk1"/>
              </a:buClr>
              <a:buSzPts val="2300"/>
              <a:buFont typeface="Verdana"/>
              <a:buAutoNum type="arabicPeriod"/>
            </a:pPr>
            <a:r>
              <a:rPr lang="en-US" sz="2300">
                <a:solidFill>
                  <a:schemeClr val="dk1"/>
                </a:solidFill>
                <a:latin typeface="Verdana"/>
                <a:ea typeface="Verdana"/>
                <a:cs typeface="Verdana"/>
                <a:sym typeface="Verdana"/>
              </a:rPr>
              <a:t>Do you want me to convince him that he will be fine?</a:t>
            </a:r>
            <a:endParaRPr sz="2300">
              <a:solidFill>
                <a:schemeClr val="dk1"/>
              </a:solidFill>
              <a:latin typeface="Verdana"/>
              <a:ea typeface="Verdana"/>
              <a:cs typeface="Verdana"/>
              <a:sym typeface="Verdana"/>
            </a:endParaRPr>
          </a:p>
          <a:p>
            <a:pPr marL="514350" marR="0" lvl="0" indent="-336550" algn="l" rtl="0">
              <a:spcBef>
                <a:spcPts val="0"/>
              </a:spcBef>
              <a:spcAft>
                <a:spcPts val="0"/>
              </a:spcAft>
              <a:buClr>
                <a:schemeClr val="dk1"/>
              </a:buClr>
              <a:buSzPts val="2800"/>
              <a:buFont typeface="Calibri"/>
              <a:buNone/>
            </a:pPr>
            <a:endParaRPr sz="2800">
              <a:solidFill>
                <a:schemeClr val="dk1"/>
              </a:solidFill>
              <a:latin typeface="Verdana"/>
              <a:ea typeface="Verdana"/>
              <a:cs typeface="Verdana"/>
              <a:sym typeface="Verdana"/>
            </a:endParaRPr>
          </a:p>
          <a:p>
            <a:pPr marL="0" marR="0" lvl="0" indent="0" algn="l" rtl="0">
              <a:spcBef>
                <a:spcPts val="0"/>
              </a:spcBef>
              <a:spcAft>
                <a:spcPts val="0"/>
              </a:spcAft>
              <a:buNone/>
            </a:pPr>
            <a:r>
              <a:rPr lang="en-US" sz="2800" b="0" i="0">
                <a:solidFill>
                  <a:schemeClr val="dk1"/>
                </a:solidFill>
                <a:latin typeface="Verdana"/>
                <a:ea typeface="Verdana"/>
                <a:cs typeface="Verdana"/>
                <a:sym typeface="Verdana"/>
              </a:rPr>
              <a:t>  </a:t>
            </a:r>
            <a:endParaRPr/>
          </a:p>
        </p:txBody>
      </p:sp>
      <p:pic>
        <p:nvPicPr>
          <p:cNvPr id="339" name="Google Shape;339;p34"/>
          <p:cNvPicPr preferRelativeResize="0"/>
          <p:nvPr/>
        </p:nvPicPr>
        <p:blipFill>
          <a:blip r:embed="rId3">
            <a:alphaModFix/>
          </a:blip>
          <a:stretch>
            <a:fillRect/>
          </a:stretch>
        </p:blipFill>
        <p:spPr>
          <a:xfrm>
            <a:off x="9448800" y="0"/>
            <a:ext cx="2743199" cy="152429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45"/>
        <p:cNvGrpSpPr/>
        <p:nvPr/>
      </p:nvGrpSpPr>
      <p:grpSpPr>
        <a:xfrm>
          <a:off x="0" y="0"/>
          <a:ext cx="0" cy="0"/>
          <a:chOff x="0" y="0"/>
          <a:chExt cx="0" cy="0"/>
        </a:xfrm>
      </p:grpSpPr>
      <p:sp>
        <p:nvSpPr>
          <p:cNvPr id="346" name="Google Shape;346;p35"/>
          <p:cNvSpPr txBox="1">
            <a:spLocks noGrp="1"/>
          </p:cNvSpPr>
          <p:nvPr>
            <p:ph type="ftr" idx="11"/>
          </p:nvPr>
        </p:nvSpPr>
        <p:spPr>
          <a:xfrm>
            <a:off x="302623" y="6529137"/>
            <a:ext cx="3278778" cy="2130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888888"/>
              </a:buClr>
              <a:buSzPts val="1400"/>
              <a:buFont typeface="Verdana"/>
              <a:buNone/>
            </a:pPr>
            <a:r>
              <a:rPr lang="en-US" dirty="0"/>
              <a:t>©2020-2023 Light of the World Learning</a:t>
            </a:r>
            <a:endParaRPr dirty="0"/>
          </a:p>
        </p:txBody>
      </p:sp>
      <p:sp>
        <p:nvSpPr>
          <p:cNvPr id="347" name="Google Shape;347;p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Verdana"/>
              <a:buNone/>
            </a:pPr>
            <a:fld id="{00000000-1234-1234-1234-123412341234}" type="slidenum">
              <a:rPr lang="en-US"/>
              <a:t>27</a:t>
            </a:fld>
            <a:endParaRPr/>
          </a:p>
        </p:txBody>
      </p:sp>
      <p:sp>
        <p:nvSpPr>
          <p:cNvPr id="348" name="Google Shape;348;p35"/>
          <p:cNvSpPr txBox="1"/>
          <p:nvPr/>
        </p:nvSpPr>
        <p:spPr>
          <a:xfrm>
            <a:off x="158262" y="22107"/>
            <a:ext cx="120336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a:solidFill>
                  <a:schemeClr val="dk1"/>
                </a:solidFill>
                <a:latin typeface="Verdana"/>
                <a:ea typeface="Verdana"/>
                <a:cs typeface="Verdana"/>
                <a:sym typeface="Verdana"/>
              </a:rPr>
              <a:t>B. </a:t>
            </a:r>
            <a:r>
              <a:rPr lang="en-US" sz="3200" b="1" i="0" u="none" strike="noStrike" cap="none">
                <a:solidFill>
                  <a:schemeClr val="dk1"/>
                </a:solidFill>
                <a:latin typeface="Verdana"/>
                <a:ea typeface="Verdana"/>
                <a:cs typeface="Verdana"/>
                <a:sym typeface="Verdana"/>
              </a:rPr>
              <a:t>Role Play –dad/</a:t>
            </a:r>
            <a:r>
              <a:rPr lang="en-US" sz="3200" b="1">
                <a:solidFill>
                  <a:schemeClr val="dk1"/>
                </a:solidFill>
                <a:latin typeface="Verdana"/>
                <a:ea typeface="Verdana"/>
                <a:cs typeface="Verdana"/>
                <a:sym typeface="Verdana"/>
              </a:rPr>
              <a:t>mom</a:t>
            </a:r>
            <a:r>
              <a:rPr lang="en-US" sz="3200" b="1" i="0" u="none" strike="noStrike" cap="none">
                <a:solidFill>
                  <a:schemeClr val="dk1"/>
                </a:solidFill>
                <a:latin typeface="Verdana"/>
                <a:ea typeface="Verdana"/>
                <a:cs typeface="Verdana"/>
                <a:sym typeface="Verdana"/>
              </a:rPr>
              <a:t> </a:t>
            </a:r>
            <a:endParaRPr sz="3200" b="1" i="0" u="none" strike="noStrike" cap="none">
              <a:solidFill>
                <a:schemeClr val="dk1"/>
              </a:solidFill>
              <a:latin typeface="Verdana"/>
              <a:ea typeface="Verdana"/>
              <a:cs typeface="Verdana"/>
              <a:sym typeface="Verdana"/>
            </a:endParaRPr>
          </a:p>
        </p:txBody>
      </p:sp>
      <p:sp>
        <p:nvSpPr>
          <p:cNvPr id="349" name="Google Shape;349;p35"/>
          <p:cNvSpPr txBox="1"/>
          <p:nvPr/>
        </p:nvSpPr>
        <p:spPr>
          <a:xfrm>
            <a:off x="158250" y="2194550"/>
            <a:ext cx="11624400" cy="63801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endParaRPr sz="2300">
              <a:solidFill>
                <a:schemeClr val="dk1"/>
              </a:solidFill>
              <a:latin typeface="Verdana"/>
              <a:ea typeface="Verdana"/>
              <a:cs typeface="Verdana"/>
              <a:sym typeface="Verdana"/>
            </a:endParaRPr>
          </a:p>
          <a:p>
            <a:pPr marL="514350" marR="0" lvl="0" indent="-495300" algn="l" rtl="0">
              <a:lnSpc>
                <a:spcPct val="129230"/>
              </a:lnSpc>
              <a:spcBef>
                <a:spcPts val="0"/>
              </a:spcBef>
              <a:spcAft>
                <a:spcPts val="0"/>
              </a:spcAft>
              <a:buClr>
                <a:schemeClr val="dk1"/>
              </a:buClr>
              <a:buSzPts val="2300"/>
              <a:buFont typeface="Verdana"/>
              <a:buAutoNum type="arabicPeriod"/>
            </a:pPr>
            <a:r>
              <a:rPr lang="en-US" sz="2300">
                <a:latin typeface="Verdana"/>
                <a:ea typeface="Verdana"/>
                <a:cs typeface="Verdana"/>
                <a:sym typeface="Verdana"/>
              </a:rPr>
              <a:t>Would you like me to put him in the chair so you can look at his tooth?</a:t>
            </a:r>
            <a:endParaRPr sz="2300">
              <a:latin typeface="Verdana"/>
              <a:ea typeface="Verdana"/>
              <a:cs typeface="Verdana"/>
              <a:sym typeface="Verdana"/>
            </a:endParaRPr>
          </a:p>
          <a:p>
            <a:pPr marL="514350" marR="0" lvl="0" indent="-495300" algn="l" rtl="0">
              <a:lnSpc>
                <a:spcPct val="129230"/>
              </a:lnSpc>
              <a:spcBef>
                <a:spcPts val="0"/>
              </a:spcBef>
              <a:spcAft>
                <a:spcPts val="0"/>
              </a:spcAft>
              <a:buClr>
                <a:schemeClr val="dk1"/>
              </a:buClr>
              <a:buSzPts val="2300"/>
              <a:buFont typeface="Verdana"/>
              <a:buAutoNum type="arabicPeriod"/>
            </a:pPr>
            <a:r>
              <a:rPr lang="en-US" sz="2300">
                <a:solidFill>
                  <a:schemeClr val="dk1"/>
                </a:solidFill>
                <a:latin typeface="Verdana"/>
                <a:ea typeface="Verdana"/>
                <a:cs typeface="Verdana"/>
                <a:sym typeface="Verdana"/>
              </a:rPr>
              <a:t>Have you heard of kids this young complaining about their teeth?</a:t>
            </a:r>
            <a:endParaRPr sz="2300"/>
          </a:p>
          <a:p>
            <a:pPr marL="514350" marR="0" lvl="0" indent="-495300" algn="l" rtl="0">
              <a:lnSpc>
                <a:spcPct val="129230"/>
              </a:lnSpc>
              <a:spcBef>
                <a:spcPts val="0"/>
              </a:spcBef>
              <a:spcAft>
                <a:spcPts val="0"/>
              </a:spcAft>
              <a:buClr>
                <a:schemeClr val="dk1"/>
              </a:buClr>
              <a:buSzPts val="2300"/>
              <a:buFont typeface="Verdana"/>
              <a:buAutoNum type="arabicPeriod"/>
            </a:pPr>
            <a:r>
              <a:rPr lang="en-US" sz="2300">
                <a:solidFill>
                  <a:schemeClr val="dk1"/>
                </a:solidFill>
                <a:latin typeface="Verdana"/>
                <a:ea typeface="Verdana"/>
                <a:cs typeface="Verdana"/>
                <a:sym typeface="Verdana"/>
              </a:rPr>
              <a:t>Do you have any ideas of completely helping the pain go away?</a:t>
            </a:r>
            <a:endParaRPr sz="2300"/>
          </a:p>
          <a:p>
            <a:pPr marL="514350" marR="0" lvl="0" indent="-495300" algn="l" rtl="0">
              <a:lnSpc>
                <a:spcPct val="129230"/>
              </a:lnSpc>
              <a:spcBef>
                <a:spcPts val="0"/>
              </a:spcBef>
              <a:spcAft>
                <a:spcPts val="0"/>
              </a:spcAft>
              <a:buClr>
                <a:schemeClr val="dk1"/>
              </a:buClr>
              <a:buSzPts val="2300"/>
              <a:buFont typeface="Verdana"/>
              <a:buAutoNum type="arabicPeriod"/>
            </a:pPr>
            <a:r>
              <a:rPr lang="en-US" sz="2300">
                <a:latin typeface="Verdana"/>
                <a:ea typeface="Verdana"/>
                <a:cs typeface="Verdana"/>
                <a:sym typeface="Verdana"/>
              </a:rPr>
              <a:t>Should I convince him to stop eating sugar?</a:t>
            </a:r>
            <a:endParaRPr sz="2300"/>
          </a:p>
          <a:p>
            <a:pPr marL="514350" marR="0" lvl="0" indent="-495300" algn="l" rtl="0">
              <a:lnSpc>
                <a:spcPct val="129230"/>
              </a:lnSpc>
              <a:spcBef>
                <a:spcPts val="0"/>
              </a:spcBef>
              <a:spcAft>
                <a:spcPts val="0"/>
              </a:spcAft>
              <a:buClr>
                <a:schemeClr val="dk1"/>
              </a:buClr>
              <a:buSzPts val="2300"/>
              <a:buFont typeface="Verdana"/>
              <a:buAutoNum type="arabicPeriod"/>
            </a:pPr>
            <a:r>
              <a:rPr lang="en-US" sz="2300">
                <a:solidFill>
                  <a:schemeClr val="dk1"/>
                </a:solidFill>
                <a:latin typeface="Verdana"/>
                <a:ea typeface="Verdana"/>
                <a:cs typeface="Verdana"/>
                <a:sym typeface="Verdana"/>
              </a:rPr>
              <a:t>Could you check and see if he has a cavity</a:t>
            </a:r>
            <a:r>
              <a:rPr lang="en-US" sz="2300" b="0" i="0">
                <a:solidFill>
                  <a:schemeClr val="dk1"/>
                </a:solidFill>
                <a:latin typeface="Verdana"/>
                <a:ea typeface="Verdana"/>
                <a:cs typeface="Verdana"/>
                <a:sym typeface="Verdana"/>
              </a:rPr>
              <a:t>?</a:t>
            </a:r>
            <a:endParaRPr sz="2300"/>
          </a:p>
          <a:p>
            <a:pPr marL="514350" marR="0" lvl="0" indent="-495300" algn="l" rtl="0">
              <a:lnSpc>
                <a:spcPct val="129230"/>
              </a:lnSpc>
              <a:spcBef>
                <a:spcPts val="0"/>
              </a:spcBef>
              <a:spcAft>
                <a:spcPts val="0"/>
              </a:spcAft>
              <a:buClr>
                <a:schemeClr val="dk1"/>
              </a:buClr>
              <a:buSzPts val="2300"/>
              <a:buFont typeface="Arial"/>
              <a:buAutoNum type="arabicPeriod"/>
            </a:pPr>
            <a:r>
              <a:rPr lang="en-US" sz="2300">
                <a:solidFill>
                  <a:schemeClr val="dk1"/>
                </a:solidFill>
                <a:latin typeface="Verdana"/>
                <a:ea typeface="Verdana"/>
                <a:cs typeface="Verdana"/>
                <a:sym typeface="Verdana"/>
              </a:rPr>
              <a:t>Should I encourage him to drink warm water?</a:t>
            </a:r>
            <a:endParaRPr sz="2300"/>
          </a:p>
          <a:p>
            <a:pPr marL="514350" marR="0" lvl="0" indent="-495300" algn="l" rtl="0">
              <a:lnSpc>
                <a:spcPct val="129230"/>
              </a:lnSpc>
              <a:spcBef>
                <a:spcPts val="0"/>
              </a:spcBef>
              <a:spcAft>
                <a:spcPts val="0"/>
              </a:spcAft>
              <a:buClr>
                <a:schemeClr val="dk1"/>
              </a:buClr>
              <a:buSzPts val="2300"/>
              <a:buFont typeface="Arial"/>
              <a:buAutoNum type="arabicPeriod"/>
            </a:pPr>
            <a:r>
              <a:rPr lang="en-US" sz="2300">
                <a:solidFill>
                  <a:schemeClr val="dk1"/>
                </a:solidFill>
                <a:latin typeface="Verdana"/>
                <a:ea typeface="Verdana"/>
                <a:cs typeface="Verdana"/>
                <a:sym typeface="Verdana"/>
              </a:rPr>
              <a:t>Do you blame me for bringing him in?</a:t>
            </a:r>
            <a:endParaRPr sz="2300">
              <a:solidFill>
                <a:schemeClr val="dk1"/>
              </a:solidFill>
              <a:latin typeface="Verdana"/>
              <a:ea typeface="Verdana"/>
              <a:cs typeface="Verdana"/>
              <a:sym typeface="Verdana"/>
            </a:endParaRPr>
          </a:p>
          <a:p>
            <a:pPr marL="514350" marR="0" lvl="0" indent="-495300" algn="l" rtl="0">
              <a:lnSpc>
                <a:spcPct val="129230"/>
              </a:lnSpc>
              <a:spcBef>
                <a:spcPts val="0"/>
              </a:spcBef>
              <a:spcAft>
                <a:spcPts val="0"/>
              </a:spcAft>
              <a:buClr>
                <a:schemeClr val="dk1"/>
              </a:buClr>
              <a:buSzPts val="2300"/>
              <a:buFont typeface="Verdana"/>
              <a:buAutoNum type="arabicPeriod"/>
            </a:pPr>
            <a:r>
              <a:rPr lang="en-US" sz="2300">
                <a:solidFill>
                  <a:schemeClr val="dk1"/>
                </a:solidFill>
                <a:latin typeface="Verdana"/>
                <a:ea typeface="Verdana"/>
                <a:cs typeface="Verdana"/>
                <a:sym typeface="Verdana"/>
              </a:rPr>
              <a:t>Should I go ahead and make an appointment to come get his teeth cleaned?</a:t>
            </a:r>
            <a:endParaRPr sz="2300">
              <a:solidFill>
                <a:schemeClr val="dk1"/>
              </a:solidFill>
              <a:latin typeface="Verdana"/>
              <a:ea typeface="Verdana"/>
              <a:cs typeface="Verdana"/>
              <a:sym typeface="Verdana"/>
            </a:endParaRPr>
          </a:p>
          <a:p>
            <a:pPr marL="514350" marR="0" lvl="0" indent="-336550" algn="l" rtl="0">
              <a:spcBef>
                <a:spcPts val="0"/>
              </a:spcBef>
              <a:spcAft>
                <a:spcPts val="0"/>
              </a:spcAft>
              <a:buClr>
                <a:schemeClr val="dk1"/>
              </a:buClr>
              <a:buSzPts val="2800"/>
              <a:buFont typeface="Calibri"/>
              <a:buNone/>
            </a:pPr>
            <a:endParaRPr sz="2800" b="0" i="0">
              <a:solidFill>
                <a:schemeClr val="dk1"/>
              </a:solidFill>
              <a:latin typeface="Verdana"/>
              <a:ea typeface="Verdana"/>
              <a:cs typeface="Verdana"/>
              <a:sym typeface="Verdana"/>
            </a:endParaRPr>
          </a:p>
          <a:p>
            <a:pPr marL="514350" marR="0" lvl="0" indent="-336550" algn="l" rtl="0">
              <a:spcBef>
                <a:spcPts val="0"/>
              </a:spcBef>
              <a:spcAft>
                <a:spcPts val="0"/>
              </a:spcAft>
              <a:buClr>
                <a:schemeClr val="dk1"/>
              </a:buClr>
              <a:buSzPts val="2800"/>
              <a:buFont typeface="Calibri"/>
              <a:buNone/>
            </a:pPr>
            <a:endParaRPr sz="2800">
              <a:solidFill>
                <a:srgbClr val="374151"/>
              </a:solidFill>
              <a:latin typeface="Verdana"/>
              <a:ea typeface="Verdana"/>
              <a:cs typeface="Verdana"/>
              <a:sym typeface="Verdana"/>
            </a:endParaRPr>
          </a:p>
          <a:p>
            <a:pPr marL="514350" marR="0" lvl="0" indent="-336550" algn="l" rtl="0">
              <a:spcBef>
                <a:spcPts val="0"/>
              </a:spcBef>
              <a:spcAft>
                <a:spcPts val="0"/>
              </a:spcAft>
              <a:buClr>
                <a:schemeClr val="dk1"/>
              </a:buClr>
              <a:buSzPts val="2800"/>
              <a:buFont typeface="Calibri"/>
              <a:buNone/>
            </a:pPr>
            <a:endParaRPr sz="2800">
              <a:solidFill>
                <a:srgbClr val="374151"/>
              </a:solidFill>
              <a:latin typeface="Verdana"/>
              <a:ea typeface="Verdana"/>
              <a:cs typeface="Verdana"/>
              <a:sym typeface="Verdana"/>
            </a:endParaRPr>
          </a:p>
          <a:p>
            <a:pPr marL="514350" marR="0" lvl="0" indent="-336550" algn="l" rtl="0">
              <a:spcBef>
                <a:spcPts val="0"/>
              </a:spcBef>
              <a:spcAft>
                <a:spcPts val="0"/>
              </a:spcAft>
              <a:buClr>
                <a:schemeClr val="dk1"/>
              </a:buClr>
              <a:buSzPts val="2800"/>
              <a:buFont typeface="Calibri"/>
              <a:buNone/>
            </a:pPr>
            <a:endParaRPr sz="2800">
              <a:solidFill>
                <a:srgbClr val="374151"/>
              </a:solidFill>
              <a:latin typeface="Verdana"/>
              <a:ea typeface="Verdana"/>
              <a:cs typeface="Verdana"/>
              <a:sym typeface="Verdana"/>
            </a:endParaRPr>
          </a:p>
        </p:txBody>
      </p:sp>
      <p:sp>
        <p:nvSpPr>
          <p:cNvPr id="350" name="Google Shape;350;p35"/>
          <p:cNvSpPr txBox="1"/>
          <p:nvPr/>
        </p:nvSpPr>
        <p:spPr>
          <a:xfrm>
            <a:off x="230512" y="791607"/>
            <a:ext cx="10739700" cy="15084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US" sz="2300">
                <a:solidFill>
                  <a:schemeClr val="dk1"/>
                </a:solidFill>
                <a:latin typeface="Verdana"/>
                <a:ea typeface="Verdana"/>
                <a:cs typeface="Verdana"/>
                <a:sym typeface="Verdana"/>
              </a:rPr>
              <a:t>You are a dad/mom who has a 4-year-old son.  He has been complaining about his tooth hurting for a week, so you took him into the dentist.  You want to help your son feel better.  Ask the dentist these questions</a:t>
            </a:r>
            <a:endParaRPr sz="1100"/>
          </a:p>
        </p:txBody>
      </p:sp>
      <p:pic>
        <p:nvPicPr>
          <p:cNvPr id="351" name="Google Shape;351;p35"/>
          <p:cNvPicPr preferRelativeResize="0"/>
          <p:nvPr/>
        </p:nvPicPr>
        <p:blipFill rotWithShape="1">
          <a:blip r:embed="rId3">
            <a:alphaModFix/>
          </a:blip>
          <a:srcRect l="16638"/>
          <a:stretch/>
        </p:blipFill>
        <p:spPr>
          <a:xfrm>
            <a:off x="10707800" y="0"/>
            <a:ext cx="1484201" cy="178037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57"/>
        <p:cNvGrpSpPr/>
        <p:nvPr/>
      </p:nvGrpSpPr>
      <p:grpSpPr>
        <a:xfrm>
          <a:off x="0" y="0"/>
          <a:ext cx="0" cy="0"/>
          <a:chOff x="0" y="0"/>
          <a:chExt cx="0" cy="0"/>
        </a:xfrm>
      </p:grpSpPr>
      <p:sp>
        <p:nvSpPr>
          <p:cNvPr id="358" name="Google Shape;358;p36"/>
          <p:cNvSpPr/>
          <p:nvPr/>
        </p:nvSpPr>
        <p:spPr>
          <a:xfrm>
            <a:off x="0" y="628500"/>
            <a:ext cx="5767821" cy="65248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br>
              <a:rPr lang="en-US" sz="3200" b="0" i="0" u="none" strike="noStrike" cap="none">
                <a:solidFill>
                  <a:srgbClr val="000000"/>
                </a:solidFill>
                <a:latin typeface="Verdana"/>
                <a:ea typeface="Verdana"/>
                <a:cs typeface="Verdana"/>
                <a:sym typeface="Verdana"/>
              </a:rPr>
            </a:br>
            <a:endParaRPr sz="1800" b="0" i="0" u="none" strike="noStrike" cap="none">
              <a:solidFill>
                <a:schemeClr val="dk1"/>
              </a:solidFill>
              <a:latin typeface="Verdana"/>
              <a:ea typeface="Verdana"/>
              <a:cs typeface="Verdana"/>
              <a:sym typeface="Verdana"/>
            </a:endParaRPr>
          </a:p>
        </p:txBody>
      </p:sp>
      <p:sp>
        <p:nvSpPr>
          <p:cNvPr id="359" name="Google Shape;359;p36"/>
          <p:cNvSpPr/>
          <p:nvPr/>
        </p:nvSpPr>
        <p:spPr>
          <a:xfrm>
            <a:off x="5547361" y="1471910"/>
            <a:ext cx="6827520" cy="538609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br>
              <a:rPr lang="en-US" sz="1800" b="0" i="0" u="none" strike="noStrike" cap="none">
                <a:solidFill>
                  <a:schemeClr val="dk1"/>
                </a:solidFill>
                <a:latin typeface="Verdana"/>
                <a:ea typeface="Verdana"/>
                <a:cs typeface="Verdana"/>
                <a:sym typeface="Verdana"/>
              </a:rPr>
            </a:br>
            <a:endParaRPr sz="1800" b="0" i="0" u="none" strike="noStrike" cap="none">
              <a:solidFill>
                <a:schemeClr val="dk1"/>
              </a:solidFill>
              <a:latin typeface="Verdana"/>
              <a:ea typeface="Verdana"/>
              <a:cs typeface="Verdana"/>
              <a:sym typeface="Verdana"/>
            </a:endParaRPr>
          </a:p>
        </p:txBody>
      </p:sp>
      <p:sp>
        <p:nvSpPr>
          <p:cNvPr id="360" name="Google Shape;360;p36"/>
          <p:cNvSpPr txBox="1">
            <a:spLocks noGrp="1"/>
          </p:cNvSpPr>
          <p:nvPr>
            <p:ph type="ftr" idx="11"/>
          </p:nvPr>
        </p:nvSpPr>
        <p:spPr>
          <a:xfrm>
            <a:off x="-178702" y="636952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888888"/>
              </a:buClr>
              <a:buSzPts val="1400"/>
              <a:buFont typeface="Verdana"/>
              <a:buNone/>
            </a:pPr>
            <a:r>
              <a:rPr lang="en-US" dirty="0"/>
              <a:t>©2020-2024 Light of the World Learning</a:t>
            </a:r>
            <a:endParaRPr dirty="0"/>
          </a:p>
        </p:txBody>
      </p:sp>
      <p:sp>
        <p:nvSpPr>
          <p:cNvPr id="361" name="Google Shape;361;p36"/>
          <p:cNvSpPr txBox="1">
            <a:spLocks noGrp="1"/>
          </p:cNvSpPr>
          <p:nvPr>
            <p:ph type="sldNum" idx="12"/>
          </p:nvPr>
        </p:nvSpPr>
        <p:spPr>
          <a:xfrm>
            <a:off x="8610600" y="636952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Verdana"/>
              <a:buNone/>
            </a:pPr>
            <a:fld id="{00000000-1234-1234-1234-123412341234}" type="slidenum">
              <a:rPr lang="en-US"/>
              <a:t>28</a:t>
            </a:fld>
            <a:endParaRPr/>
          </a:p>
        </p:txBody>
      </p:sp>
      <p:sp>
        <p:nvSpPr>
          <p:cNvPr id="362" name="Google Shape;362;p36"/>
          <p:cNvSpPr txBox="1"/>
          <p:nvPr/>
        </p:nvSpPr>
        <p:spPr>
          <a:xfrm>
            <a:off x="842001" y="-88223"/>
            <a:ext cx="107196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a:solidFill>
                  <a:schemeClr val="dk1"/>
                </a:solidFill>
                <a:latin typeface="Verdana"/>
                <a:ea typeface="Verdana"/>
                <a:cs typeface="Verdana"/>
                <a:sym typeface="Verdana"/>
              </a:rPr>
              <a:t>Game –</a:t>
            </a:r>
            <a:r>
              <a:rPr lang="en-US" sz="3200" b="1">
                <a:solidFill>
                  <a:schemeClr val="dk1"/>
                </a:solidFill>
                <a:latin typeface="Verdana"/>
                <a:ea typeface="Verdana"/>
                <a:cs typeface="Verdana"/>
                <a:sym typeface="Verdana"/>
              </a:rPr>
              <a:t>Guess Who</a:t>
            </a:r>
            <a:endParaRPr sz="3200" b="1" i="0" u="none" strike="noStrike" cap="none">
              <a:solidFill>
                <a:schemeClr val="dk1"/>
              </a:solidFill>
              <a:latin typeface="Verdana"/>
              <a:ea typeface="Verdana"/>
              <a:cs typeface="Verdana"/>
              <a:sym typeface="Verdana"/>
            </a:endParaRPr>
          </a:p>
        </p:txBody>
      </p:sp>
      <p:sp>
        <p:nvSpPr>
          <p:cNvPr id="363" name="Google Shape;363;p36"/>
          <p:cNvSpPr txBox="1"/>
          <p:nvPr/>
        </p:nvSpPr>
        <p:spPr>
          <a:xfrm>
            <a:off x="3391382" y="5741043"/>
            <a:ext cx="17616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364" name="Google Shape;364;p36"/>
          <p:cNvSpPr/>
          <p:nvPr/>
        </p:nvSpPr>
        <p:spPr>
          <a:xfrm>
            <a:off x="10468900" y="1369550"/>
            <a:ext cx="1536000" cy="1023900"/>
          </a:xfrm>
          <a:prstGeom prst="wedgeRoundRectCallout">
            <a:avLst>
              <a:gd name="adj1" fmla="val -20833"/>
              <a:gd name="adj2" fmla="val 62500"/>
              <a:gd name="adj3" fmla="val 0"/>
            </a:avLst>
          </a:prstGeom>
          <a:solidFill>
            <a:srgbClr val="31538F"/>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4300" b="1">
                <a:solidFill>
                  <a:schemeClr val="lt1"/>
                </a:solidFill>
                <a:latin typeface="Verdana"/>
                <a:ea typeface="Verdana"/>
                <a:cs typeface="Verdana"/>
                <a:sym typeface="Verdana"/>
              </a:rPr>
              <a:t>  ?</a:t>
            </a:r>
            <a:endParaRPr>
              <a:latin typeface="Verdana"/>
              <a:ea typeface="Verdana"/>
              <a:cs typeface="Verdana"/>
              <a:sym typeface="Verdana"/>
            </a:endParaRPr>
          </a:p>
        </p:txBody>
      </p:sp>
      <p:sp>
        <p:nvSpPr>
          <p:cNvPr id="365" name="Google Shape;365;p36"/>
          <p:cNvSpPr/>
          <p:nvPr/>
        </p:nvSpPr>
        <p:spPr>
          <a:xfrm>
            <a:off x="10468900" y="4546075"/>
            <a:ext cx="1536000" cy="1023900"/>
          </a:xfrm>
          <a:prstGeom prst="wedgeEllipseCallout">
            <a:avLst>
              <a:gd name="adj1" fmla="val -20833"/>
              <a:gd name="adj2" fmla="val 62500"/>
            </a:avLst>
          </a:prstGeom>
          <a:solidFill>
            <a:srgbClr val="31538F"/>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4300" b="1">
                <a:solidFill>
                  <a:schemeClr val="lt1"/>
                </a:solidFill>
                <a:latin typeface="Verdana"/>
                <a:ea typeface="Verdana"/>
                <a:cs typeface="Verdana"/>
                <a:sym typeface="Verdana"/>
              </a:rPr>
              <a:t> ?</a:t>
            </a:r>
            <a:endParaRPr>
              <a:latin typeface="Verdana"/>
              <a:ea typeface="Verdana"/>
              <a:cs typeface="Verdana"/>
              <a:sym typeface="Verdana"/>
            </a:endParaRPr>
          </a:p>
        </p:txBody>
      </p:sp>
      <p:sp>
        <p:nvSpPr>
          <p:cNvPr id="366" name="Google Shape;366;p36"/>
          <p:cNvSpPr/>
          <p:nvPr/>
        </p:nvSpPr>
        <p:spPr>
          <a:xfrm>
            <a:off x="75100" y="2485100"/>
            <a:ext cx="1536000" cy="1023900"/>
          </a:xfrm>
          <a:prstGeom prst="wedgeRectCallout">
            <a:avLst>
              <a:gd name="adj1" fmla="val -20833"/>
              <a:gd name="adj2" fmla="val 62500"/>
            </a:avLst>
          </a:prstGeom>
          <a:solidFill>
            <a:srgbClr val="31538F"/>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367" name="Google Shape;367;p36"/>
          <p:cNvSpPr txBox="1"/>
          <p:nvPr/>
        </p:nvSpPr>
        <p:spPr>
          <a:xfrm>
            <a:off x="180525" y="2563325"/>
            <a:ext cx="8456400" cy="84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300" b="1">
                <a:solidFill>
                  <a:schemeClr val="lt1"/>
                </a:solidFill>
                <a:latin typeface="Verdana"/>
                <a:ea typeface="Verdana"/>
                <a:cs typeface="Verdana"/>
                <a:sym typeface="Verdana"/>
              </a:rPr>
              <a:t>  ?</a:t>
            </a:r>
            <a:endParaRPr sz="4300" b="1">
              <a:solidFill>
                <a:schemeClr val="lt1"/>
              </a:solidFill>
              <a:latin typeface="Verdana"/>
              <a:ea typeface="Verdana"/>
              <a:cs typeface="Verdana"/>
              <a:sym typeface="Verdana"/>
            </a:endParaRPr>
          </a:p>
        </p:txBody>
      </p:sp>
      <p:pic>
        <p:nvPicPr>
          <p:cNvPr id="368" name="Google Shape;368;p36"/>
          <p:cNvPicPr preferRelativeResize="0"/>
          <p:nvPr/>
        </p:nvPicPr>
        <p:blipFill>
          <a:blip r:embed="rId3">
            <a:alphaModFix/>
          </a:blip>
          <a:stretch>
            <a:fillRect/>
          </a:stretch>
        </p:blipFill>
        <p:spPr>
          <a:xfrm>
            <a:off x="2001592" y="537525"/>
            <a:ext cx="3583933" cy="2687950"/>
          </a:xfrm>
          <a:prstGeom prst="rect">
            <a:avLst/>
          </a:prstGeom>
          <a:noFill/>
          <a:ln>
            <a:noFill/>
          </a:ln>
        </p:spPr>
      </p:pic>
      <p:pic>
        <p:nvPicPr>
          <p:cNvPr id="369" name="Google Shape;369;p36"/>
          <p:cNvPicPr preferRelativeResize="0"/>
          <p:nvPr/>
        </p:nvPicPr>
        <p:blipFill>
          <a:blip r:embed="rId4">
            <a:alphaModFix/>
          </a:blip>
          <a:stretch>
            <a:fillRect/>
          </a:stretch>
        </p:blipFill>
        <p:spPr>
          <a:xfrm>
            <a:off x="5975999" y="1624606"/>
            <a:ext cx="4284725" cy="3213544"/>
          </a:xfrm>
          <a:prstGeom prst="rect">
            <a:avLst/>
          </a:prstGeom>
          <a:noFill/>
          <a:ln>
            <a:noFill/>
          </a:ln>
        </p:spPr>
      </p:pic>
      <p:pic>
        <p:nvPicPr>
          <p:cNvPr id="370" name="Google Shape;370;p36"/>
          <p:cNvPicPr preferRelativeResize="0"/>
          <p:nvPr/>
        </p:nvPicPr>
        <p:blipFill>
          <a:blip r:embed="rId5">
            <a:alphaModFix/>
          </a:blip>
          <a:stretch>
            <a:fillRect/>
          </a:stretch>
        </p:blipFill>
        <p:spPr>
          <a:xfrm>
            <a:off x="1679850" y="3409925"/>
            <a:ext cx="4029074" cy="3021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75"/>
        <p:cNvGrpSpPr/>
        <p:nvPr/>
      </p:nvGrpSpPr>
      <p:grpSpPr>
        <a:xfrm>
          <a:off x="0" y="0"/>
          <a:ext cx="0" cy="0"/>
          <a:chOff x="0" y="0"/>
          <a:chExt cx="0" cy="0"/>
        </a:xfrm>
      </p:grpSpPr>
      <p:sp>
        <p:nvSpPr>
          <p:cNvPr id="376" name="Google Shape;376;p37"/>
          <p:cNvSpPr txBox="1">
            <a:spLocks noGrp="1"/>
          </p:cNvSpPr>
          <p:nvPr>
            <p:ph type="sldNum" idx="12"/>
          </p:nvPr>
        </p:nvSpPr>
        <p:spPr>
          <a:xfrm>
            <a:off x="268288" y="6350000"/>
            <a:ext cx="11655425" cy="3714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graphicFrame>
        <p:nvGraphicFramePr>
          <p:cNvPr id="377" name="Google Shape;377;p37"/>
          <p:cNvGraphicFramePr/>
          <p:nvPr/>
        </p:nvGraphicFramePr>
        <p:xfrm>
          <a:off x="268287" y="1235075"/>
          <a:ext cx="11655425" cy="5501650"/>
        </p:xfrm>
        <a:graphic>
          <a:graphicData uri="http://schemas.openxmlformats.org/drawingml/2006/table">
            <a:tbl>
              <a:tblPr>
                <a:noFill/>
                <a:tableStyleId>{54F843E9-608F-46A5-A670-9FF4B0C362EF}</a:tableStyleId>
              </a:tblPr>
              <a:tblGrid>
                <a:gridCol w="2081200">
                  <a:extLst>
                    <a:ext uri="{9D8B030D-6E8A-4147-A177-3AD203B41FA5}">
                      <a16:colId xmlns:a16="http://schemas.microsoft.com/office/drawing/2014/main" val="20000"/>
                    </a:ext>
                  </a:extLst>
                </a:gridCol>
                <a:gridCol w="3746500">
                  <a:extLst>
                    <a:ext uri="{9D8B030D-6E8A-4147-A177-3AD203B41FA5}">
                      <a16:colId xmlns:a16="http://schemas.microsoft.com/office/drawing/2014/main" val="20001"/>
                    </a:ext>
                  </a:extLst>
                </a:gridCol>
                <a:gridCol w="2373325">
                  <a:extLst>
                    <a:ext uri="{9D8B030D-6E8A-4147-A177-3AD203B41FA5}">
                      <a16:colId xmlns:a16="http://schemas.microsoft.com/office/drawing/2014/main" val="20002"/>
                    </a:ext>
                  </a:extLst>
                </a:gridCol>
                <a:gridCol w="3454400">
                  <a:extLst>
                    <a:ext uri="{9D8B030D-6E8A-4147-A177-3AD203B41FA5}">
                      <a16:colId xmlns:a16="http://schemas.microsoft.com/office/drawing/2014/main" val="20003"/>
                    </a:ext>
                  </a:extLst>
                </a:gridCol>
              </a:tblGrid>
              <a:tr h="1828800">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4472C4"/>
                          </a:solidFill>
                          <a:latin typeface="Verdana"/>
                          <a:ea typeface="Verdana"/>
                          <a:cs typeface="Verdana"/>
                          <a:sym typeface="Verdana"/>
                        </a:rPr>
                        <a:t>1</a:t>
                      </a:r>
                      <a:endParaRPr sz="1800" b="0" i="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0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300">
                          <a:solidFill>
                            <a:srgbClr val="2E75B6"/>
                          </a:solidFill>
                          <a:latin typeface="Verdana"/>
                          <a:ea typeface="Verdana"/>
                          <a:cs typeface="Verdana"/>
                          <a:sym typeface="Verdana"/>
                        </a:rPr>
                        <a:t>I found 3 travel brochures and kept them until I traveled to the countries they showed. </a:t>
                      </a:r>
                      <a:endParaRPr sz="2300" b="0" i="0">
                        <a:solidFill>
                          <a:srgbClr val="2E75B6"/>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4472C4"/>
                          </a:solidFill>
                          <a:latin typeface="Verdana"/>
                          <a:ea typeface="Verdana"/>
                          <a:cs typeface="Verdana"/>
                          <a:sym typeface="Verdana"/>
                        </a:rPr>
                        <a:t>4</a:t>
                      </a:r>
                      <a:endParaRPr sz="1800" b="0" i="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1828800">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4472C4"/>
                          </a:solidFill>
                          <a:latin typeface="Verdana"/>
                          <a:ea typeface="Verdana"/>
                          <a:cs typeface="Verdana"/>
                          <a:sym typeface="Verdana"/>
                        </a:rPr>
                        <a:t>2</a:t>
                      </a:r>
                      <a:endParaRPr sz="1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100"/>
                        <a:buFont typeface="Arial"/>
                        <a:buNone/>
                      </a:pPr>
                      <a:endParaRPr sz="28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4472C4"/>
                          </a:solidFill>
                          <a:latin typeface="Verdana"/>
                          <a:ea typeface="Verdana"/>
                          <a:cs typeface="Verdana"/>
                          <a:sym typeface="Verdana"/>
                        </a:rPr>
                        <a:t>5</a:t>
                      </a:r>
                      <a:endParaRPr sz="1800" b="0" i="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12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r h="1828800">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4472C4"/>
                          </a:solidFill>
                          <a:latin typeface="Verdana"/>
                          <a:ea typeface="Verdana"/>
                          <a:cs typeface="Verdana"/>
                          <a:sym typeface="Verdana"/>
                        </a:rPr>
                        <a:t>3</a:t>
                      </a:r>
                      <a:endParaRPr sz="1800" b="0" i="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3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4472C4"/>
                          </a:solidFill>
                          <a:latin typeface="Verdana"/>
                          <a:ea typeface="Verdana"/>
                          <a:cs typeface="Verdana"/>
                          <a:sym typeface="Verdana"/>
                        </a:rPr>
                        <a:t>6</a:t>
                      </a:r>
                      <a:endParaRPr sz="1800" b="0" i="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4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378" name="Google Shape;378;p37"/>
          <p:cNvSpPr txBox="1"/>
          <p:nvPr/>
        </p:nvSpPr>
        <p:spPr>
          <a:xfrm>
            <a:off x="-239713" y="0"/>
            <a:ext cx="12431700" cy="769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a:solidFill>
                  <a:schemeClr val="accent5"/>
                </a:solidFill>
                <a:latin typeface="Verdana"/>
                <a:ea typeface="Verdana"/>
                <a:cs typeface="Verdana"/>
                <a:sym typeface="Verdana"/>
              </a:rPr>
              <a:t> 1A. </a:t>
            </a:r>
            <a:r>
              <a:rPr lang="en-US" sz="3200" b="1">
                <a:solidFill>
                  <a:schemeClr val="dk1"/>
                </a:solidFill>
                <a:latin typeface="Verdana"/>
                <a:ea typeface="Verdana"/>
                <a:cs typeface="Verdana"/>
                <a:sym typeface="Verdana"/>
              </a:rPr>
              <a:t>Homework – Write sentences about the pictures</a:t>
            </a:r>
            <a:endParaRPr sz="3200" b="1">
              <a:solidFill>
                <a:schemeClr val="dk1"/>
              </a:solidFill>
              <a:latin typeface="Verdana"/>
              <a:ea typeface="Verdana"/>
              <a:cs typeface="Verdana"/>
              <a:sym typeface="Verdana"/>
            </a:endParaRPr>
          </a:p>
        </p:txBody>
      </p:sp>
      <p:sp>
        <p:nvSpPr>
          <p:cNvPr id="379" name="Google Shape;379;p37"/>
          <p:cNvSpPr txBox="1"/>
          <p:nvPr/>
        </p:nvSpPr>
        <p:spPr>
          <a:xfrm>
            <a:off x="268288" y="965200"/>
            <a:ext cx="2016125" cy="36988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200"/>
              <a:buFont typeface="Arial"/>
              <a:buNone/>
            </a:pPr>
            <a:endParaRPr sz="1200">
              <a:solidFill>
                <a:schemeClr val="accent5"/>
              </a:solidFill>
              <a:latin typeface="Verdana"/>
              <a:ea typeface="Verdana"/>
              <a:cs typeface="Verdana"/>
              <a:sym typeface="Verdana"/>
            </a:endParaRPr>
          </a:p>
        </p:txBody>
      </p:sp>
      <p:sp>
        <p:nvSpPr>
          <p:cNvPr id="380" name="Google Shape;380;p37"/>
          <p:cNvSpPr txBox="1">
            <a:spLocks noGrp="1"/>
          </p:cNvSpPr>
          <p:nvPr>
            <p:ph type="ftr" idx="11"/>
          </p:nvPr>
        </p:nvSpPr>
        <p:spPr>
          <a:xfrm>
            <a:off x="2441344" y="6446020"/>
            <a:ext cx="3522662" cy="26987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©2020-2023 Light of the World Learning</a:t>
            </a:r>
            <a:endParaRPr dirty="0"/>
          </a:p>
        </p:txBody>
      </p:sp>
      <p:sp>
        <p:nvSpPr>
          <p:cNvPr id="381" name="Google Shape;381;p37"/>
          <p:cNvSpPr txBox="1"/>
          <p:nvPr/>
        </p:nvSpPr>
        <p:spPr>
          <a:xfrm>
            <a:off x="1576360" y="1254542"/>
            <a:ext cx="4719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
        <p:nvSpPr>
          <p:cNvPr id="382" name="Google Shape;382;p37"/>
          <p:cNvSpPr txBox="1"/>
          <p:nvPr/>
        </p:nvSpPr>
        <p:spPr>
          <a:xfrm>
            <a:off x="8025539" y="3045010"/>
            <a:ext cx="4719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
        <p:nvSpPr>
          <p:cNvPr id="383" name="Google Shape;383;p37"/>
          <p:cNvSpPr txBox="1"/>
          <p:nvPr/>
        </p:nvSpPr>
        <p:spPr>
          <a:xfrm>
            <a:off x="7950878" y="1158338"/>
            <a:ext cx="4719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384" name="Google Shape;384;p37"/>
          <p:cNvPicPr preferRelativeResize="0"/>
          <p:nvPr/>
        </p:nvPicPr>
        <p:blipFill>
          <a:blip r:embed="rId3">
            <a:alphaModFix/>
          </a:blip>
          <a:stretch>
            <a:fillRect/>
          </a:stretch>
        </p:blipFill>
        <p:spPr>
          <a:xfrm>
            <a:off x="6453175" y="5372132"/>
            <a:ext cx="2016123" cy="1343767"/>
          </a:xfrm>
          <a:prstGeom prst="rect">
            <a:avLst/>
          </a:prstGeom>
          <a:noFill/>
          <a:ln>
            <a:noFill/>
          </a:ln>
        </p:spPr>
      </p:pic>
      <p:pic>
        <p:nvPicPr>
          <p:cNvPr id="385" name="Google Shape;385;p37"/>
          <p:cNvPicPr preferRelativeResize="0"/>
          <p:nvPr/>
        </p:nvPicPr>
        <p:blipFill>
          <a:blip r:embed="rId4">
            <a:alphaModFix/>
          </a:blip>
          <a:stretch>
            <a:fillRect/>
          </a:stretch>
        </p:blipFill>
        <p:spPr>
          <a:xfrm>
            <a:off x="333600" y="3548904"/>
            <a:ext cx="2016123" cy="1343771"/>
          </a:xfrm>
          <a:prstGeom prst="rect">
            <a:avLst/>
          </a:prstGeom>
          <a:noFill/>
          <a:ln>
            <a:noFill/>
          </a:ln>
        </p:spPr>
      </p:pic>
      <p:pic>
        <p:nvPicPr>
          <p:cNvPr id="386" name="Google Shape;386;p37"/>
          <p:cNvPicPr preferRelativeResize="0"/>
          <p:nvPr/>
        </p:nvPicPr>
        <p:blipFill>
          <a:blip r:embed="rId5">
            <a:alphaModFix/>
          </a:blip>
          <a:stretch>
            <a:fillRect/>
          </a:stretch>
        </p:blipFill>
        <p:spPr>
          <a:xfrm>
            <a:off x="333600" y="1701255"/>
            <a:ext cx="2016123" cy="1343744"/>
          </a:xfrm>
          <a:prstGeom prst="rect">
            <a:avLst/>
          </a:prstGeom>
          <a:noFill/>
          <a:ln>
            <a:noFill/>
          </a:ln>
        </p:spPr>
      </p:pic>
      <p:pic>
        <p:nvPicPr>
          <p:cNvPr id="387" name="Google Shape;387;p37"/>
          <p:cNvPicPr preferRelativeResize="0"/>
          <p:nvPr/>
        </p:nvPicPr>
        <p:blipFill>
          <a:blip r:embed="rId6">
            <a:alphaModFix/>
          </a:blip>
          <a:stretch>
            <a:fillRect/>
          </a:stretch>
        </p:blipFill>
        <p:spPr>
          <a:xfrm>
            <a:off x="6760225" y="3102225"/>
            <a:ext cx="1717872" cy="1790449"/>
          </a:xfrm>
          <a:prstGeom prst="rect">
            <a:avLst/>
          </a:prstGeom>
          <a:noFill/>
          <a:ln>
            <a:noFill/>
          </a:ln>
        </p:spPr>
      </p:pic>
      <p:pic>
        <p:nvPicPr>
          <p:cNvPr id="388" name="Google Shape;388;p37"/>
          <p:cNvPicPr preferRelativeResize="0"/>
          <p:nvPr/>
        </p:nvPicPr>
        <p:blipFill rotWithShape="1">
          <a:blip r:embed="rId7">
            <a:alphaModFix/>
          </a:blip>
          <a:srcRect l="-3680" t="10061" r="3680" b="14461"/>
          <a:stretch/>
        </p:blipFill>
        <p:spPr>
          <a:xfrm>
            <a:off x="6841700" y="1254540"/>
            <a:ext cx="1581076" cy="1790459"/>
          </a:xfrm>
          <a:prstGeom prst="rect">
            <a:avLst/>
          </a:prstGeom>
          <a:noFill/>
          <a:ln>
            <a:noFill/>
          </a:ln>
        </p:spPr>
      </p:pic>
      <p:pic>
        <p:nvPicPr>
          <p:cNvPr id="389" name="Google Shape;389;p37"/>
          <p:cNvPicPr preferRelativeResize="0"/>
          <p:nvPr/>
        </p:nvPicPr>
        <p:blipFill>
          <a:blip r:embed="rId8">
            <a:alphaModFix/>
          </a:blip>
          <a:stretch>
            <a:fillRect/>
          </a:stretch>
        </p:blipFill>
        <p:spPr>
          <a:xfrm>
            <a:off x="333600" y="5372125"/>
            <a:ext cx="2016123" cy="13437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5"/>
          <p:cNvPicPr preferRelativeResize="0"/>
          <p:nvPr/>
        </p:nvPicPr>
        <p:blipFill>
          <a:blip r:embed="rId3">
            <a:alphaModFix/>
          </a:blip>
          <a:stretch>
            <a:fillRect/>
          </a:stretch>
        </p:blipFill>
        <p:spPr>
          <a:xfrm>
            <a:off x="1078875" y="0"/>
            <a:ext cx="10289577" cy="6857999"/>
          </a:xfrm>
          <a:prstGeom prst="rect">
            <a:avLst/>
          </a:prstGeom>
          <a:noFill/>
          <a:ln>
            <a:noFill/>
          </a:ln>
        </p:spPr>
      </p:pic>
      <p:sp>
        <p:nvSpPr>
          <p:cNvPr id="111" name="Google Shape;111;p15"/>
          <p:cNvSpPr txBox="1">
            <a:spLocks noGrp="1"/>
          </p:cNvSpPr>
          <p:nvPr>
            <p:ph type="title"/>
          </p:nvPr>
        </p:nvSpPr>
        <p:spPr>
          <a:xfrm>
            <a:off x="3069650" y="-257025"/>
            <a:ext cx="6705900" cy="1072800"/>
          </a:xfrm>
          <a:prstGeom prst="rect">
            <a:avLst/>
          </a:prstGeom>
          <a:solidFill>
            <a:schemeClr val="lt1"/>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4400"/>
              <a:buFont typeface="Verdana"/>
              <a:buNone/>
            </a:pPr>
            <a:r>
              <a:rPr lang="en-US" b="1">
                <a:latin typeface="Verdana"/>
                <a:ea typeface="Verdana"/>
                <a:cs typeface="Verdana"/>
                <a:sym typeface="Verdana"/>
              </a:rPr>
              <a:t>Wh</a:t>
            </a:r>
            <a:r>
              <a:rPr lang="en-US"/>
              <a:t>at are the people doing</a:t>
            </a:r>
            <a:r>
              <a:rPr lang="en-US" b="1">
                <a:latin typeface="Verdana"/>
                <a:ea typeface="Verdana"/>
                <a:cs typeface="Verdana"/>
                <a:sym typeface="Verdana"/>
              </a:rPr>
              <a:t>?</a:t>
            </a:r>
            <a:endParaRPr b="1"/>
          </a:p>
        </p:txBody>
      </p:sp>
      <p:sp>
        <p:nvSpPr>
          <p:cNvPr id="112" name="Google Shape;112;p15"/>
          <p:cNvSpPr txBox="1">
            <a:spLocks noGrp="1"/>
          </p:cNvSpPr>
          <p:nvPr>
            <p:ph type="sldNum" idx="12"/>
          </p:nvPr>
        </p:nvSpPr>
        <p:spPr>
          <a:xfrm>
            <a:off x="8786813"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
        <p:nvSpPr>
          <p:cNvPr id="113" name="Google Shape;113;p15"/>
          <p:cNvSpPr txBox="1">
            <a:spLocks noGrp="1"/>
          </p:cNvSpPr>
          <p:nvPr>
            <p:ph type="ftr" idx="11"/>
          </p:nvPr>
        </p:nvSpPr>
        <p:spPr>
          <a:xfrm>
            <a:off x="92075" y="651510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©2020-2024 Light of the World Learning</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94"/>
        <p:cNvGrpSpPr/>
        <p:nvPr/>
      </p:nvGrpSpPr>
      <p:grpSpPr>
        <a:xfrm>
          <a:off x="0" y="0"/>
          <a:ext cx="0" cy="0"/>
          <a:chOff x="0" y="0"/>
          <a:chExt cx="0" cy="0"/>
        </a:xfrm>
      </p:grpSpPr>
      <p:sp>
        <p:nvSpPr>
          <p:cNvPr id="395" name="Google Shape;395;p38"/>
          <p:cNvSpPr txBox="1">
            <a:spLocks noGrp="1"/>
          </p:cNvSpPr>
          <p:nvPr>
            <p:ph type="sldNum" idx="12"/>
          </p:nvPr>
        </p:nvSpPr>
        <p:spPr>
          <a:xfrm>
            <a:off x="268288" y="6350000"/>
            <a:ext cx="11655300" cy="371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graphicFrame>
        <p:nvGraphicFramePr>
          <p:cNvPr id="396" name="Google Shape;396;p38"/>
          <p:cNvGraphicFramePr/>
          <p:nvPr/>
        </p:nvGraphicFramePr>
        <p:xfrm>
          <a:off x="268287" y="1235075"/>
          <a:ext cx="11655425" cy="5486400"/>
        </p:xfrm>
        <a:graphic>
          <a:graphicData uri="http://schemas.openxmlformats.org/drawingml/2006/table">
            <a:tbl>
              <a:tblPr>
                <a:noFill/>
                <a:tableStyleId>{54F843E9-608F-46A5-A670-9FF4B0C362EF}</a:tableStyleId>
              </a:tblPr>
              <a:tblGrid>
                <a:gridCol w="2081200">
                  <a:extLst>
                    <a:ext uri="{9D8B030D-6E8A-4147-A177-3AD203B41FA5}">
                      <a16:colId xmlns:a16="http://schemas.microsoft.com/office/drawing/2014/main" val="20000"/>
                    </a:ext>
                  </a:extLst>
                </a:gridCol>
                <a:gridCol w="3746500">
                  <a:extLst>
                    <a:ext uri="{9D8B030D-6E8A-4147-A177-3AD203B41FA5}">
                      <a16:colId xmlns:a16="http://schemas.microsoft.com/office/drawing/2014/main" val="20001"/>
                    </a:ext>
                  </a:extLst>
                </a:gridCol>
                <a:gridCol w="2373325">
                  <a:extLst>
                    <a:ext uri="{9D8B030D-6E8A-4147-A177-3AD203B41FA5}">
                      <a16:colId xmlns:a16="http://schemas.microsoft.com/office/drawing/2014/main" val="20002"/>
                    </a:ext>
                  </a:extLst>
                </a:gridCol>
                <a:gridCol w="3454400">
                  <a:extLst>
                    <a:ext uri="{9D8B030D-6E8A-4147-A177-3AD203B41FA5}">
                      <a16:colId xmlns:a16="http://schemas.microsoft.com/office/drawing/2014/main" val="20003"/>
                    </a:ext>
                  </a:extLst>
                </a:gridCol>
              </a:tblGrid>
              <a:tr h="1828800">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rgbClr val="4472C4"/>
                          </a:solidFill>
                          <a:latin typeface="Verdana"/>
                          <a:ea typeface="Verdana"/>
                          <a:cs typeface="Verdana"/>
                          <a:sym typeface="Verdana"/>
                        </a:rPr>
                        <a:t>7</a:t>
                      </a:r>
                      <a:endParaRPr sz="1800" b="0" i="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0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300" b="0" i="0">
                        <a:solidFill>
                          <a:srgbClr val="2E75B6"/>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rgbClr val="4472C4"/>
                          </a:solidFill>
                          <a:latin typeface="Verdana"/>
                          <a:ea typeface="Verdana"/>
                          <a:cs typeface="Verdana"/>
                          <a:sym typeface="Verdana"/>
                        </a:rPr>
                        <a:t>10</a:t>
                      </a:r>
                      <a:endParaRPr sz="1800" b="0" i="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extLst>
                  <a:ext uri="{0D108BD9-81ED-4DB2-BD59-A6C34878D82A}">
                    <a16:rowId xmlns:a16="http://schemas.microsoft.com/office/drawing/2014/main" val="10000"/>
                  </a:ext>
                </a:extLst>
              </a:tr>
              <a:tr h="1828800">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rgbClr val="4472C4"/>
                          </a:solidFill>
                          <a:latin typeface="Verdana"/>
                          <a:ea typeface="Verdana"/>
                          <a:cs typeface="Verdana"/>
                          <a:sym typeface="Verdana"/>
                        </a:rPr>
                        <a:t>8</a:t>
                      </a:r>
                      <a:endParaRPr sz="1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100"/>
                        <a:buFont typeface="Arial"/>
                        <a:buNone/>
                      </a:pPr>
                      <a:endParaRPr sz="28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rgbClr val="4472C4"/>
                          </a:solidFill>
                          <a:latin typeface="Verdana"/>
                          <a:ea typeface="Verdana"/>
                          <a:cs typeface="Verdana"/>
                          <a:sym typeface="Verdana"/>
                        </a:rPr>
                        <a:t>11</a:t>
                      </a:r>
                      <a:endParaRPr sz="1800" b="0" i="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12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extLst>
                  <a:ext uri="{0D108BD9-81ED-4DB2-BD59-A6C34878D82A}">
                    <a16:rowId xmlns:a16="http://schemas.microsoft.com/office/drawing/2014/main" val="10001"/>
                  </a:ext>
                </a:extLst>
              </a:tr>
              <a:tr h="1828800">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rgbClr val="4472C4"/>
                          </a:solidFill>
                          <a:latin typeface="Verdana"/>
                          <a:ea typeface="Verdana"/>
                          <a:cs typeface="Verdana"/>
                          <a:sym typeface="Verdana"/>
                        </a:rPr>
                        <a:t>9</a:t>
                      </a:r>
                      <a:endParaRPr sz="1800" b="0" i="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3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rgbClr val="4472C4"/>
                          </a:solidFill>
                          <a:latin typeface="Verdana"/>
                          <a:ea typeface="Verdana"/>
                          <a:cs typeface="Verdana"/>
                          <a:sym typeface="Verdana"/>
                        </a:rPr>
                        <a:t>12</a:t>
                      </a:r>
                      <a:endParaRPr sz="1800" b="0" i="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400" b="0" i="0" u="none" strike="noStrike" cap="none">
                        <a:solidFill>
                          <a:srgbClr val="4472C4"/>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a:txBody>
                  <a:tcPr marL="91450" marR="91450" marT="45725" marB="45725">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397" name="Google Shape;397;p38"/>
          <p:cNvSpPr txBox="1"/>
          <p:nvPr/>
        </p:nvSpPr>
        <p:spPr>
          <a:xfrm>
            <a:off x="-239713" y="0"/>
            <a:ext cx="12431700" cy="769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a:solidFill>
                  <a:schemeClr val="accent5"/>
                </a:solidFill>
                <a:latin typeface="Verdana"/>
                <a:ea typeface="Verdana"/>
                <a:cs typeface="Verdana"/>
                <a:sym typeface="Verdana"/>
              </a:rPr>
              <a:t> 1B. </a:t>
            </a:r>
            <a:r>
              <a:rPr lang="en-US" sz="3200" b="1">
                <a:solidFill>
                  <a:schemeClr val="dk1"/>
                </a:solidFill>
                <a:latin typeface="Verdana"/>
                <a:ea typeface="Verdana"/>
                <a:cs typeface="Verdana"/>
                <a:sym typeface="Verdana"/>
              </a:rPr>
              <a:t>Homework – Write sentences about the pictures</a:t>
            </a:r>
            <a:endParaRPr sz="3200" b="1">
              <a:solidFill>
                <a:schemeClr val="dk1"/>
              </a:solidFill>
              <a:latin typeface="Verdana"/>
              <a:ea typeface="Verdana"/>
              <a:cs typeface="Verdana"/>
              <a:sym typeface="Verdana"/>
            </a:endParaRPr>
          </a:p>
        </p:txBody>
      </p:sp>
      <p:sp>
        <p:nvSpPr>
          <p:cNvPr id="398" name="Google Shape;398;p38"/>
          <p:cNvSpPr txBox="1"/>
          <p:nvPr/>
        </p:nvSpPr>
        <p:spPr>
          <a:xfrm>
            <a:off x="268288" y="965200"/>
            <a:ext cx="2016000" cy="3693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200"/>
              <a:buFont typeface="Arial"/>
              <a:buNone/>
            </a:pPr>
            <a:endParaRPr sz="1200">
              <a:solidFill>
                <a:schemeClr val="accent5"/>
              </a:solidFill>
              <a:latin typeface="Verdana"/>
              <a:ea typeface="Verdana"/>
              <a:cs typeface="Verdana"/>
              <a:sym typeface="Verdana"/>
            </a:endParaRPr>
          </a:p>
        </p:txBody>
      </p:sp>
      <p:sp>
        <p:nvSpPr>
          <p:cNvPr id="399" name="Google Shape;399;p38"/>
          <p:cNvSpPr txBox="1">
            <a:spLocks noGrp="1"/>
          </p:cNvSpPr>
          <p:nvPr>
            <p:ph type="ftr" idx="11"/>
          </p:nvPr>
        </p:nvSpPr>
        <p:spPr>
          <a:xfrm>
            <a:off x="2441344" y="6446020"/>
            <a:ext cx="3522600" cy="270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©2020-2023 Light of the World Learning</a:t>
            </a:r>
            <a:endParaRPr dirty="0"/>
          </a:p>
        </p:txBody>
      </p:sp>
      <p:sp>
        <p:nvSpPr>
          <p:cNvPr id="400" name="Google Shape;400;p38"/>
          <p:cNvSpPr txBox="1"/>
          <p:nvPr/>
        </p:nvSpPr>
        <p:spPr>
          <a:xfrm>
            <a:off x="1576360" y="1254542"/>
            <a:ext cx="4719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
        <p:nvSpPr>
          <p:cNvPr id="401" name="Google Shape;401;p38"/>
          <p:cNvSpPr txBox="1"/>
          <p:nvPr/>
        </p:nvSpPr>
        <p:spPr>
          <a:xfrm>
            <a:off x="8025539" y="3045010"/>
            <a:ext cx="4719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
        <p:nvSpPr>
          <p:cNvPr id="402" name="Google Shape;402;p38"/>
          <p:cNvSpPr txBox="1"/>
          <p:nvPr/>
        </p:nvSpPr>
        <p:spPr>
          <a:xfrm>
            <a:off x="7950878" y="1158338"/>
            <a:ext cx="4719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403" name="Google Shape;403;p38"/>
          <p:cNvPicPr preferRelativeResize="0"/>
          <p:nvPr/>
        </p:nvPicPr>
        <p:blipFill>
          <a:blip r:embed="rId3">
            <a:alphaModFix/>
          </a:blip>
          <a:stretch>
            <a:fillRect/>
          </a:stretch>
        </p:blipFill>
        <p:spPr>
          <a:xfrm>
            <a:off x="333474" y="5372359"/>
            <a:ext cx="2016000" cy="1343668"/>
          </a:xfrm>
          <a:prstGeom prst="rect">
            <a:avLst/>
          </a:prstGeom>
          <a:noFill/>
          <a:ln>
            <a:noFill/>
          </a:ln>
        </p:spPr>
      </p:pic>
      <p:pic>
        <p:nvPicPr>
          <p:cNvPr id="404" name="Google Shape;404;p38"/>
          <p:cNvPicPr preferRelativeResize="0"/>
          <p:nvPr/>
        </p:nvPicPr>
        <p:blipFill>
          <a:blip r:embed="rId4">
            <a:alphaModFix/>
          </a:blip>
          <a:stretch>
            <a:fillRect/>
          </a:stretch>
        </p:blipFill>
        <p:spPr>
          <a:xfrm>
            <a:off x="6481421" y="5372338"/>
            <a:ext cx="2016031" cy="1343699"/>
          </a:xfrm>
          <a:prstGeom prst="rect">
            <a:avLst/>
          </a:prstGeom>
          <a:noFill/>
          <a:ln>
            <a:noFill/>
          </a:ln>
        </p:spPr>
      </p:pic>
      <p:pic>
        <p:nvPicPr>
          <p:cNvPr id="405" name="Google Shape;405;p38"/>
          <p:cNvPicPr preferRelativeResize="0"/>
          <p:nvPr/>
        </p:nvPicPr>
        <p:blipFill>
          <a:blip r:embed="rId5">
            <a:alphaModFix/>
          </a:blip>
          <a:stretch>
            <a:fillRect/>
          </a:stretch>
        </p:blipFill>
        <p:spPr>
          <a:xfrm>
            <a:off x="1164923" y="1277100"/>
            <a:ext cx="1184553" cy="1779825"/>
          </a:xfrm>
          <a:prstGeom prst="rect">
            <a:avLst/>
          </a:prstGeom>
          <a:noFill/>
          <a:ln>
            <a:noFill/>
          </a:ln>
        </p:spPr>
      </p:pic>
      <p:pic>
        <p:nvPicPr>
          <p:cNvPr id="406" name="Google Shape;406;p38"/>
          <p:cNvPicPr preferRelativeResize="0"/>
          <p:nvPr/>
        </p:nvPicPr>
        <p:blipFill>
          <a:blip r:embed="rId6">
            <a:alphaModFix/>
          </a:blip>
          <a:stretch>
            <a:fillRect/>
          </a:stretch>
        </p:blipFill>
        <p:spPr>
          <a:xfrm>
            <a:off x="6456210" y="3574148"/>
            <a:ext cx="2013092" cy="1343699"/>
          </a:xfrm>
          <a:prstGeom prst="rect">
            <a:avLst/>
          </a:prstGeom>
          <a:noFill/>
          <a:ln>
            <a:noFill/>
          </a:ln>
        </p:spPr>
      </p:pic>
      <p:pic>
        <p:nvPicPr>
          <p:cNvPr id="407" name="Google Shape;407;p38"/>
          <p:cNvPicPr preferRelativeResize="0"/>
          <p:nvPr/>
        </p:nvPicPr>
        <p:blipFill>
          <a:blip r:embed="rId7">
            <a:alphaModFix/>
          </a:blip>
          <a:stretch>
            <a:fillRect/>
          </a:stretch>
        </p:blipFill>
        <p:spPr>
          <a:xfrm>
            <a:off x="333475" y="3564229"/>
            <a:ext cx="2016000" cy="1343696"/>
          </a:xfrm>
          <a:prstGeom prst="rect">
            <a:avLst/>
          </a:prstGeom>
          <a:noFill/>
          <a:ln>
            <a:noFill/>
          </a:ln>
        </p:spPr>
      </p:pic>
      <p:pic>
        <p:nvPicPr>
          <p:cNvPr id="408" name="Google Shape;408;p38"/>
          <p:cNvPicPr preferRelativeResize="0"/>
          <p:nvPr/>
        </p:nvPicPr>
        <p:blipFill>
          <a:blip r:embed="rId8">
            <a:alphaModFix/>
          </a:blip>
          <a:stretch>
            <a:fillRect/>
          </a:stretch>
        </p:blipFill>
        <p:spPr>
          <a:xfrm>
            <a:off x="6642950" y="1282067"/>
            <a:ext cx="1779814" cy="177981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13"/>
        <p:cNvGrpSpPr/>
        <p:nvPr/>
      </p:nvGrpSpPr>
      <p:grpSpPr>
        <a:xfrm>
          <a:off x="0" y="0"/>
          <a:ext cx="0" cy="0"/>
          <a:chOff x="0" y="0"/>
          <a:chExt cx="0" cy="0"/>
        </a:xfrm>
      </p:grpSpPr>
      <p:sp>
        <p:nvSpPr>
          <p:cNvPr id="414" name="Google Shape;414;p39"/>
          <p:cNvSpPr txBox="1">
            <a:spLocks noGrp="1"/>
          </p:cNvSpPr>
          <p:nvPr>
            <p:ph type="title"/>
          </p:nvPr>
        </p:nvSpPr>
        <p:spPr>
          <a:xfrm>
            <a:off x="380941" y="-204021"/>
            <a:ext cx="116862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en-US"/>
              <a:t>1C. Write about the communication vocabulary.</a:t>
            </a:r>
            <a:endParaRPr/>
          </a:p>
        </p:txBody>
      </p:sp>
      <p:pic>
        <p:nvPicPr>
          <p:cNvPr id="415" name="Google Shape;415;p39"/>
          <p:cNvPicPr preferRelativeResize="0"/>
          <p:nvPr/>
        </p:nvPicPr>
        <p:blipFill rotWithShape="1">
          <a:blip r:embed="rId3">
            <a:alphaModFix/>
          </a:blip>
          <a:srcRect/>
          <a:stretch/>
        </p:blipFill>
        <p:spPr>
          <a:xfrm>
            <a:off x="0" y="636587"/>
            <a:ext cx="3810000" cy="2679700"/>
          </a:xfrm>
          <a:prstGeom prst="rect">
            <a:avLst/>
          </a:prstGeom>
          <a:noFill/>
          <a:ln>
            <a:noFill/>
          </a:ln>
        </p:spPr>
      </p:pic>
      <p:sp>
        <p:nvSpPr>
          <p:cNvPr id="416" name="Google Shape;416;p39"/>
          <p:cNvSpPr/>
          <p:nvPr/>
        </p:nvSpPr>
        <p:spPr>
          <a:xfrm>
            <a:off x="684388" y="1008248"/>
            <a:ext cx="3443100" cy="2421300"/>
          </a:xfrm>
          <a:prstGeom prst="roundRect">
            <a:avLst>
              <a:gd name="adj" fmla="val 16667"/>
            </a:avLst>
          </a:prstGeom>
          <a:solidFill>
            <a:srgbClr val="EBD2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600"/>
              <a:buFont typeface="Verdana"/>
              <a:buNone/>
            </a:pPr>
            <a:r>
              <a:rPr lang="en-US" sz="2600">
                <a:solidFill>
                  <a:schemeClr val="dk1"/>
                </a:solidFill>
                <a:latin typeface="Verdana"/>
                <a:ea typeface="Verdana"/>
                <a:cs typeface="Verdana"/>
                <a:sym typeface="Verdana"/>
              </a:rPr>
              <a:t>1. Who rules England now?</a:t>
            </a:r>
            <a:endParaRPr/>
          </a:p>
        </p:txBody>
      </p:sp>
      <p:sp>
        <p:nvSpPr>
          <p:cNvPr id="417" name="Google Shape;417;p39"/>
          <p:cNvSpPr/>
          <p:nvPr/>
        </p:nvSpPr>
        <p:spPr>
          <a:xfrm>
            <a:off x="8367888" y="1008248"/>
            <a:ext cx="3443100" cy="2421300"/>
          </a:xfrm>
          <a:prstGeom prst="roundRect">
            <a:avLst>
              <a:gd name="adj" fmla="val 16667"/>
            </a:avLst>
          </a:prstGeom>
          <a:solidFill>
            <a:srgbClr val="EBD2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chemeClr val="dk1"/>
                </a:solidFill>
                <a:latin typeface="Verdana"/>
                <a:ea typeface="Verdana"/>
                <a:cs typeface="Verdana"/>
                <a:sym typeface="Verdana"/>
              </a:rPr>
              <a:t>3.How do you feel when a friend encourages you? </a:t>
            </a:r>
            <a:endParaRPr/>
          </a:p>
        </p:txBody>
      </p:sp>
      <p:sp>
        <p:nvSpPr>
          <p:cNvPr id="418" name="Google Shape;418;p39"/>
          <p:cNvSpPr/>
          <p:nvPr/>
        </p:nvSpPr>
        <p:spPr>
          <a:xfrm>
            <a:off x="4526138" y="1008248"/>
            <a:ext cx="3443100" cy="2421300"/>
          </a:xfrm>
          <a:prstGeom prst="roundRect">
            <a:avLst>
              <a:gd name="adj" fmla="val 16667"/>
            </a:avLst>
          </a:prstGeom>
          <a:solidFill>
            <a:srgbClr val="EBD2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chemeClr val="dk1"/>
                </a:solidFill>
                <a:latin typeface="Verdana"/>
                <a:ea typeface="Verdana"/>
                <a:cs typeface="Verdana"/>
                <a:sym typeface="Verdana"/>
              </a:rPr>
              <a:t>2. Was there a subject in school that you were ahead in? </a:t>
            </a:r>
            <a:endParaRPr/>
          </a:p>
        </p:txBody>
      </p:sp>
      <p:sp>
        <p:nvSpPr>
          <p:cNvPr id="419" name="Google Shape;419;p39"/>
          <p:cNvSpPr/>
          <p:nvPr/>
        </p:nvSpPr>
        <p:spPr>
          <a:xfrm>
            <a:off x="8367888" y="4143955"/>
            <a:ext cx="3443100" cy="2421300"/>
          </a:xfrm>
          <a:prstGeom prst="roundRect">
            <a:avLst>
              <a:gd name="adj" fmla="val 16667"/>
            </a:avLst>
          </a:prstGeom>
          <a:solidFill>
            <a:srgbClr val="EBD2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chemeClr val="dk1"/>
                </a:solidFill>
                <a:latin typeface="Verdana"/>
                <a:ea typeface="Verdana"/>
                <a:cs typeface="Verdana"/>
                <a:sym typeface="Verdana"/>
              </a:rPr>
              <a:t>6. If you could make a brochure about anything, what would you make it about?</a:t>
            </a:r>
            <a:endParaRPr/>
          </a:p>
        </p:txBody>
      </p:sp>
      <p:sp>
        <p:nvSpPr>
          <p:cNvPr id="420" name="Google Shape;420;p39"/>
          <p:cNvSpPr/>
          <p:nvPr/>
        </p:nvSpPr>
        <p:spPr>
          <a:xfrm>
            <a:off x="4526137" y="4181474"/>
            <a:ext cx="3443100" cy="2421300"/>
          </a:xfrm>
          <a:prstGeom prst="roundRect">
            <a:avLst>
              <a:gd name="adj" fmla="val 16667"/>
            </a:avLst>
          </a:prstGeom>
          <a:solidFill>
            <a:srgbClr val="EBD2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Verdana"/>
                <a:ea typeface="Verdana"/>
                <a:cs typeface="Verdana"/>
                <a:sym typeface="Verdana"/>
              </a:rPr>
              <a:t>5</a:t>
            </a:r>
            <a:r>
              <a:rPr lang="en-US" sz="2600">
                <a:solidFill>
                  <a:schemeClr val="dk1"/>
                </a:solidFill>
                <a:latin typeface="Verdana"/>
                <a:ea typeface="Verdana"/>
                <a:cs typeface="Verdana"/>
                <a:sym typeface="Verdana"/>
              </a:rPr>
              <a:t>. What was the last thing you had to confirm?</a:t>
            </a:r>
            <a:r>
              <a:rPr lang="en-US" sz="2400">
                <a:solidFill>
                  <a:schemeClr val="dk1"/>
                </a:solidFill>
                <a:latin typeface="Verdana"/>
                <a:ea typeface="Verdana"/>
                <a:cs typeface="Verdana"/>
                <a:sym typeface="Verdana"/>
              </a:rPr>
              <a:t> </a:t>
            </a:r>
            <a:endParaRPr/>
          </a:p>
        </p:txBody>
      </p:sp>
      <p:sp>
        <p:nvSpPr>
          <p:cNvPr id="421" name="Google Shape;421;p39"/>
          <p:cNvSpPr/>
          <p:nvPr/>
        </p:nvSpPr>
        <p:spPr>
          <a:xfrm>
            <a:off x="684387" y="4181474"/>
            <a:ext cx="3443100" cy="2421300"/>
          </a:xfrm>
          <a:prstGeom prst="roundRect">
            <a:avLst>
              <a:gd name="adj" fmla="val 16667"/>
            </a:avLst>
          </a:prstGeom>
          <a:solidFill>
            <a:srgbClr val="EBD2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chemeClr val="dk1"/>
                </a:solidFill>
                <a:latin typeface="Verdana"/>
                <a:ea typeface="Verdana"/>
                <a:cs typeface="Verdana"/>
                <a:sym typeface="Verdana"/>
              </a:rPr>
              <a:t>4. What is one thing you know is completely true?</a:t>
            </a:r>
            <a:endParaRPr/>
          </a:p>
        </p:txBody>
      </p:sp>
      <p:sp>
        <p:nvSpPr>
          <p:cNvPr id="422" name="Google Shape;422;p39"/>
          <p:cNvSpPr txBox="1">
            <a:spLocks noGrp="1"/>
          </p:cNvSpPr>
          <p:nvPr>
            <p:ph type="ftr" idx="11"/>
          </p:nvPr>
        </p:nvSpPr>
        <p:spPr>
          <a:xfrm>
            <a:off x="-45922" y="6560331"/>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©2020-2024 Light of the World Learning</a:t>
            </a:r>
            <a:endParaRPr dirty="0"/>
          </a:p>
        </p:txBody>
      </p:sp>
      <p:sp>
        <p:nvSpPr>
          <p:cNvPr id="423" name="Google Shape;423;p39"/>
          <p:cNvSpPr txBox="1">
            <a:spLocks noGrp="1"/>
          </p:cNvSpPr>
          <p:nvPr>
            <p:ph type="sldNum" idx="12"/>
          </p:nvPr>
        </p:nvSpPr>
        <p:spPr>
          <a:xfrm>
            <a:off x="8610600" y="656033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28"/>
        <p:cNvGrpSpPr/>
        <p:nvPr/>
      </p:nvGrpSpPr>
      <p:grpSpPr>
        <a:xfrm>
          <a:off x="0" y="0"/>
          <a:ext cx="0" cy="0"/>
          <a:chOff x="0" y="0"/>
          <a:chExt cx="0" cy="0"/>
        </a:xfrm>
      </p:grpSpPr>
      <p:sp>
        <p:nvSpPr>
          <p:cNvPr id="429" name="Google Shape;429;p40"/>
          <p:cNvSpPr txBox="1">
            <a:spLocks noGrp="1"/>
          </p:cNvSpPr>
          <p:nvPr>
            <p:ph type="title"/>
          </p:nvPr>
        </p:nvSpPr>
        <p:spPr>
          <a:xfrm>
            <a:off x="380941" y="-204021"/>
            <a:ext cx="11686141"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Verdana"/>
              <a:buNone/>
            </a:pPr>
            <a:r>
              <a:rPr lang="en-US"/>
              <a:t>1D. Write about the communication vocabulary.</a:t>
            </a:r>
            <a:endParaRPr/>
          </a:p>
        </p:txBody>
      </p:sp>
      <p:pic>
        <p:nvPicPr>
          <p:cNvPr id="430" name="Google Shape;430;p40"/>
          <p:cNvPicPr preferRelativeResize="0"/>
          <p:nvPr/>
        </p:nvPicPr>
        <p:blipFill rotWithShape="1">
          <a:blip r:embed="rId3">
            <a:alphaModFix/>
          </a:blip>
          <a:srcRect/>
          <a:stretch/>
        </p:blipFill>
        <p:spPr>
          <a:xfrm>
            <a:off x="0" y="636587"/>
            <a:ext cx="3810000" cy="2679700"/>
          </a:xfrm>
          <a:prstGeom prst="rect">
            <a:avLst/>
          </a:prstGeom>
          <a:noFill/>
          <a:ln>
            <a:noFill/>
          </a:ln>
        </p:spPr>
      </p:pic>
      <p:sp>
        <p:nvSpPr>
          <p:cNvPr id="431" name="Google Shape;431;p40"/>
          <p:cNvSpPr/>
          <p:nvPr/>
        </p:nvSpPr>
        <p:spPr>
          <a:xfrm>
            <a:off x="684388" y="1008248"/>
            <a:ext cx="3443171" cy="2421333"/>
          </a:xfrm>
          <a:prstGeom prst="roundRect">
            <a:avLst>
              <a:gd name="adj" fmla="val 16667"/>
            </a:avLst>
          </a:prstGeom>
          <a:solidFill>
            <a:srgbClr val="EBD2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600"/>
              <a:buFont typeface="Verdana"/>
              <a:buNone/>
            </a:pPr>
            <a:r>
              <a:rPr lang="en-US" sz="2600">
                <a:solidFill>
                  <a:schemeClr val="dk1"/>
                </a:solidFill>
                <a:latin typeface="Verdana"/>
                <a:ea typeface="Verdana"/>
                <a:cs typeface="Verdana"/>
                <a:sym typeface="Verdana"/>
              </a:rPr>
              <a:t>7. What is something important you want to convince people of?</a:t>
            </a:r>
            <a:endParaRPr/>
          </a:p>
        </p:txBody>
      </p:sp>
      <p:sp>
        <p:nvSpPr>
          <p:cNvPr id="432" name="Google Shape;432;p40"/>
          <p:cNvSpPr/>
          <p:nvPr/>
        </p:nvSpPr>
        <p:spPr>
          <a:xfrm>
            <a:off x="8367888" y="1008248"/>
            <a:ext cx="3443171" cy="2421333"/>
          </a:xfrm>
          <a:prstGeom prst="roundRect">
            <a:avLst>
              <a:gd name="adj" fmla="val 16667"/>
            </a:avLst>
          </a:prstGeom>
          <a:solidFill>
            <a:srgbClr val="EBD2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chemeClr val="dk1"/>
                </a:solidFill>
                <a:latin typeface="Verdana"/>
                <a:ea typeface="Verdana"/>
                <a:cs typeface="Verdana"/>
                <a:sym typeface="Verdana"/>
              </a:rPr>
              <a:t>9. Who can you offer to help today? </a:t>
            </a:r>
            <a:endParaRPr/>
          </a:p>
        </p:txBody>
      </p:sp>
      <p:sp>
        <p:nvSpPr>
          <p:cNvPr id="433" name="Google Shape;433;p40"/>
          <p:cNvSpPr/>
          <p:nvPr/>
        </p:nvSpPr>
        <p:spPr>
          <a:xfrm>
            <a:off x="4526138" y="1008248"/>
            <a:ext cx="3443171" cy="2421333"/>
          </a:xfrm>
          <a:prstGeom prst="roundRect">
            <a:avLst>
              <a:gd name="adj" fmla="val 16667"/>
            </a:avLst>
          </a:prstGeom>
          <a:solidFill>
            <a:srgbClr val="EBD2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chemeClr val="dk1"/>
                </a:solidFill>
                <a:latin typeface="Verdana"/>
                <a:ea typeface="Verdana"/>
                <a:cs typeface="Verdana"/>
                <a:sym typeface="Verdana"/>
              </a:rPr>
              <a:t>8. What announcement have you heard or seen in the last week? </a:t>
            </a:r>
            <a:endParaRPr/>
          </a:p>
        </p:txBody>
      </p:sp>
      <p:sp>
        <p:nvSpPr>
          <p:cNvPr id="434" name="Google Shape;434;p40"/>
          <p:cNvSpPr/>
          <p:nvPr/>
        </p:nvSpPr>
        <p:spPr>
          <a:xfrm>
            <a:off x="8367888" y="4143955"/>
            <a:ext cx="3443171" cy="2421333"/>
          </a:xfrm>
          <a:prstGeom prst="roundRect">
            <a:avLst>
              <a:gd name="adj" fmla="val 16667"/>
            </a:avLst>
          </a:prstGeom>
          <a:solidFill>
            <a:srgbClr val="EBD2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chemeClr val="dk1"/>
                </a:solidFill>
                <a:latin typeface="Verdana"/>
                <a:ea typeface="Verdana"/>
                <a:cs typeface="Verdana"/>
                <a:sym typeface="Verdana"/>
              </a:rPr>
              <a:t>12. Is it good or bad for a child to complain about getting hurt?</a:t>
            </a:r>
            <a:endParaRPr/>
          </a:p>
        </p:txBody>
      </p:sp>
      <p:sp>
        <p:nvSpPr>
          <p:cNvPr id="435" name="Google Shape;435;p40"/>
          <p:cNvSpPr/>
          <p:nvPr/>
        </p:nvSpPr>
        <p:spPr>
          <a:xfrm>
            <a:off x="4526137" y="4181474"/>
            <a:ext cx="3443171" cy="2421333"/>
          </a:xfrm>
          <a:prstGeom prst="roundRect">
            <a:avLst>
              <a:gd name="adj" fmla="val 16667"/>
            </a:avLst>
          </a:prstGeom>
          <a:solidFill>
            <a:srgbClr val="EBD2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Verdana"/>
                <a:ea typeface="Verdana"/>
                <a:cs typeface="Verdana"/>
                <a:sym typeface="Verdana"/>
              </a:rPr>
              <a:t>11</a:t>
            </a:r>
            <a:r>
              <a:rPr lang="en-US" sz="2600">
                <a:solidFill>
                  <a:schemeClr val="dk1"/>
                </a:solidFill>
                <a:latin typeface="Verdana"/>
                <a:ea typeface="Verdana"/>
                <a:cs typeface="Verdana"/>
                <a:sym typeface="Verdana"/>
              </a:rPr>
              <a:t>. Do you blame yourself or others more? </a:t>
            </a:r>
            <a:r>
              <a:rPr lang="en-US" sz="2400">
                <a:solidFill>
                  <a:schemeClr val="dk1"/>
                </a:solidFill>
                <a:latin typeface="Verdana"/>
                <a:ea typeface="Verdana"/>
                <a:cs typeface="Verdana"/>
                <a:sym typeface="Verdana"/>
              </a:rPr>
              <a:t> </a:t>
            </a:r>
            <a:endParaRPr/>
          </a:p>
        </p:txBody>
      </p:sp>
      <p:sp>
        <p:nvSpPr>
          <p:cNvPr id="436" name="Google Shape;436;p40"/>
          <p:cNvSpPr/>
          <p:nvPr/>
        </p:nvSpPr>
        <p:spPr>
          <a:xfrm>
            <a:off x="684387" y="4181474"/>
            <a:ext cx="3443171" cy="2421333"/>
          </a:xfrm>
          <a:prstGeom prst="roundRect">
            <a:avLst>
              <a:gd name="adj" fmla="val 16667"/>
            </a:avLst>
          </a:prstGeom>
          <a:solidFill>
            <a:srgbClr val="EBD2DA"/>
          </a:soli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a:solidFill>
                  <a:schemeClr val="dk1"/>
                </a:solidFill>
                <a:latin typeface="Verdana"/>
                <a:ea typeface="Verdana"/>
                <a:cs typeface="Verdana"/>
                <a:sym typeface="Verdana"/>
              </a:rPr>
              <a:t>10. Have you ever commanded a dog to sit?</a:t>
            </a:r>
            <a:endParaRPr/>
          </a:p>
        </p:txBody>
      </p:sp>
      <p:sp>
        <p:nvSpPr>
          <p:cNvPr id="437" name="Google Shape;437;p40"/>
          <p:cNvSpPr txBox="1">
            <a:spLocks noGrp="1"/>
          </p:cNvSpPr>
          <p:nvPr>
            <p:ph type="ftr" idx="11"/>
          </p:nvPr>
        </p:nvSpPr>
        <p:spPr>
          <a:xfrm>
            <a:off x="-45922" y="6560331"/>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©2020-2024 Light of the World Learning</a:t>
            </a:r>
            <a:endParaRPr dirty="0"/>
          </a:p>
        </p:txBody>
      </p:sp>
      <p:sp>
        <p:nvSpPr>
          <p:cNvPr id="438" name="Google Shape;438;p40"/>
          <p:cNvSpPr txBox="1">
            <a:spLocks noGrp="1"/>
          </p:cNvSpPr>
          <p:nvPr>
            <p:ph type="sldNum" idx="12"/>
          </p:nvPr>
        </p:nvSpPr>
        <p:spPr>
          <a:xfrm>
            <a:off x="8610600" y="656033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43"/>
        <p:cNvGrpSpPr/>
        <p:nvPr/>
      </p:nvGrpSpPr>
      <p:grpSpPr>
        <a:xfrm>
          <a:off x="0" y="0"/>
          <a:ext cx="0" cy="0"/>
          <a:chOff x="0" y="0"/>
          <a:chExt cx="0" cy="0"/>
        </a:xfrm>
      </p:grpSpPr>
      <p:sp>
        <p:nvSpPr>
          <p:cNvPr id="444" name="Google Shape;444;p41"/>
          <p:cNvSpPr txBox="1">
            <a:spLocks noGrp="1"/>
          </p:cNvSpPr>
          <p:nvPr>
            <p:ph type="title"/>
          </p:nvPr>
        </p:nvSpPr>
        <p:spPr>
          <a:xfrm>
            <a:off x="3409798" y="0"/>
            <a:ext cx="845563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Verdana"/>
              <a:buNone/>
            </a:pPr>
            <a:r>
              <a:rPr lang="en-US"/>
              <a:t>2A. Use the correct auxiliary verb.</a:t>
            </a:r>
            <a:endParaRPr/>
          </a:p>
        </p:txBody>
      </p:sp>
      <p:sp>
        <p:nvSpPr>
          <p:cNvPr id="445" name="Google Shape;445;p41"/>
          <p:cNvSpPr txBox="1"/>
          <p:nvPr/>
        </p:nvSpPr>
        <p:spPr>
          <a:xfrm>
            <a:off x="3322712" y="1502688"/>
            <a:ext cx="8869200" cy="47793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500"/>
              <a:buFont typeface="Verdana"/>
              <a:buAutoNum type="arabicPeriod"/>
            </a:pPr>
            <a:r>
              <a:rPr lang="en-US" sz="2500">
                <a:solidFill>
                  <a:srgbClr val="4E74A3"/>
                </a:solidFill>
                <a:latin typeface="Verdana"/>
                <a:ea typeface="Verdana"/>
                <a:cs typeface="Verdana"/>
                <a:sym typeface="Verdana"/>
              </a:rPr>
              <a:t>Where __did_____ she eat dinner last night?</a:t>
            </a:r>
            <a:endParaRPr/>
          </a:p>
          <a:p>
            <a:pPr marL="342900" marR="0" lvl="0" indent="-342900" algn="l" rtl="0">
              <a:lnSpc>
                <a:spcPct val="150000"/>
              </a:lnSpc>
              <a:spcBef>
                <a:spcPts val="0"/>
              </a:spcBef>
              <a:spcAft>
                <a:spcPts val="0"/>
              </a:spcAft>
              <a:buClr>
                <a:schemeClr val="dk1"/>
              </a:buClr>
              <a:buSzPts val="2500"/>
              <a:buFont typeface="Verdana"/>
              <a:buAutoNum type="arabicPeriod"/>
            </a:pPr>
            <a:r>
              <a:rPr lang="en-US" sz="2500">
                <a:solidFill>
                  <a:schemeClr val="dk1"/>
                </a:solidFill>
                <a:latin typeface="Verdana"/>
                <a:ea typeface="Verdana"/>
                <a:cs typeface="Verdana"/>
                <a:sym typeface="Verdana"/>
              </a:rPr>
              <a:t>Who _______ your sister?</a:t>
            </a:r>
            <a:endParaRPr>
              <a:solidFill>
                <a:schemeClr val="dk1"/>
              </a:solidFill>
            </a:endParaRPr>
          </a:p>
          <a:p>
            <a:pPr marL="342900" marR="0" lvl="0" indent="-342900" algn="l" rtl="0">
              <a:lnSpc>
                <a:spcPct val="150000"/>
              </a:lnSpc>
              <a:spcBef>
                <a:spcPts val="0"/>
              </a:spcBef>
              <a:spcAft>
                <a:spcPts val="0"/>
              </a:spcAft>
              <a:buClr>
                <a:schemeClr val="dk1"/>
              </a:buClr>
              <a:buSzPts val="2500"/>
              <a:buFont typeface="Verdana"/>
              <a:buAutoNum type="arabicPeriod"/>
            </a:pPr>
            <a:r>
              <a:rPr lang="en-US" sz="2500">
                <a:solidFill>
                  <a:schemeClr val="dk1"/>
                </a:solidFill>
                <a:latin typeface="Verdana"/>
                <a:ea typeface="Verdana"/>
                <a:cs typeface="Verdana"/>
                <a:sym typeface="Verdana"/>
              </a:rPr>
              <a:t>What _______ he do yesterday?</a:t>
            </a:r>
            <a:endParaRPr>
              <a:solidFill>
                <a:schemeClr val="dk1"/>
              </a:solidFill>
            </a:endParaRPr>
          </a:p>
          <a:p>
            <a:pPr marL="342900" marR="0" lvl="0" indent="-342900" algn="l" rtl="0">
              <a:lnSpc>
                <a:spcPct val="150000"/>
              </a:lnSpc>
              <a:spcBef>
                <a:spcPts val="0"/>
              </a:spcBef>
              <a:spcAft>
                <a:spcPts val="0"/>
              </a:spcAft>
              <a:buClr>
                <a:schemeClr val="dk1"/>
              </a:buClr>
              <a:buSzPts val="2500"/>
              <a:buFont typeface="Verdana"/>
              <a:buAutoNum type="arabicPeriod"/>
            </a:pPr>
            <a:r>
              <a:rPr lang="en-US" sz="2500">
                <a:solidFill>
                  <a:schemeClr val="dk1"/>
                </a:solidFill>
                <a:latin typeface="Verdana"/>
                <a:ea typeface="Verdana"/>
                <a:cs typeface="Verdana"/>
                <a:sym typeface="Verdana"/>
              </a:rPr>
              <a:t>When _______ you want to go to the store?</a:t>
            </a:r>
            <a:endParaRPr>
              <a:solidFill>
                <a:schemeClr val="dk1"/>
              </a:solidFill>
            </a:endParaRPr>
          </a:p>
          <a:p>
            <a:pPr marL="342900" marR="0" lvl="0" indent="-342900" algn="l" rtl="0">
              <a:lnSpc>
                <a:spcPct val="150000"/>
              </a:lnSpc>
              <a:spcBef>
                <a:spcPts val="0"/>
              </a:spcBef>
              <a:spcAft>
                <a:spcPts val="0"/>
              </a:spcAft>
              <a:buClr>
                <a:schemeClr val="dk1"/>
              </a:buClr>
              <a:buSzPts val="2500"/>
              <a:buFont typeface="Verdana"/>
              <a:buAutoNum type="arabicPeriod"/>
            </a:pPr>
            <a:r>
              <a:rPr lang="en-US" sz="2500">
                <a:solidFill>
                  <a:schemeClr val="dk1"/>
                </a:solidFill>
                <a:latin typeface="Verdana"/>
                <a:ea typeface="Verdana"/>
                <a:cs typeface="Verdana"/>
                <a:sym typeface="Verdana"/>
              </a:rPr>
              <a:t> _______ you been to Italy?</a:t>
            </a:r>
            <a:endParaRPr>
              <a:solidFill>
                <a:schemeClr val="dk1"/>
              </a:solidFill>
            </a:endParaRPr>
          </a:p>
          <a:p>
            <a:pPr marL="342900" marR="0" lvl="0" indent="-342900" algn="l" rtl="0">
              <a:lnSpc>
                <a:spcPct val="150000"/>
              </a:lnSpc>
              <a:spcBef>
                <a:spcPts val="0"/>
              </a:spcBef>
              <a:spcAft>
                <a:spcPts val="0"/>
              </a:spcAft>
              <a:buClr>
                <a:schemeClr val="dk1"/>
              </a:buClr>
              <a:buSzPts val="2500"/>
              <a:buFont typeface="Verdana"/>
              <a:buAutoNum type="arabicPeriod"/>
            </a:pPr>
            <a:r>
              <a:rPr lang="en-US" sz="2500">
                <a:solidFill>
                  <a:schemeClr val="dk1"/>
                </a:solidFill>
                <a:latin typeface="Verdana"/>
                <a:ea typeface="Verdana"/>
                <a:cs typeface="Verdana"/>
                <a:sym typeface="Verdana"/>
              </a:rPr>
              <a:t> _______ they eat fruit everyday?</a:t>
            </a:r>
            <a:endParaRPr>
              <a:solidFill>
                <a:schemeClr val="dk1"/>
              </a:solidFill>
            </a:endParaRPr>
          </a:p>
          <a:p>
            <a:pPr marL="342900" marR="0" lvl="0" indent="-342900" algn="l" rtl="0">
              <a:lnSpc>
                <a:spcPct val="150000"/>
              </a:lnSpc>
              <a:spcBef>
                <a:spcPts val="0"/>
              </a:spcBef>
              <a:spcAft>
                <a:spcPts val="0"/>
              </a:spcAft>
              <a:buClr>
                <a:schemeClr val="dk1"/>
              </a:buClr>
              <a:buSzPts val="2500"/>
              <a:buFont typeface="Verdana"/>
              <a:buAutoNum type="arabicPeriod"/>
            </a:pPr>
            <a:r>
              <a:rPr lang="en-US" sz="2500">
                <a:solidFill>
                  <a:schemeClr val="dk1"/>
                </a:solidFill>
                <a:latin typeface="Verdana"/>
                <a:ea typeface="Verdana"/>
                <a:cs typeface="Verdana"/>
                <a:sym typeface="Verdana"/>
              </a:rPr>
              <a:t> _______ you hear about the snow storm?</a:t>
            </a:r>
            <a:endParaRPr>
              <a:solidFill>
                <a:schemeClr val="dk1"/>
              </a:solidFill>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Verdana"/>
              <a:ea typeface="Verdana"/>
              <a:cs typeface="Verdana"/>
              <a:sym typeface="Verdana"/>
            </a:endParaRPr>
          </a:p>
          <a:p>
            <a:pPr marL="342900" marR="0" lvl="0" indent="-228600" algn="l" rtl="0">
              <a:spcBef>
                <a:spcPts val="0"/>
              </a:spcBef>
              <a:spcAft>
                <a:spcPts val="0"/>
              </a:spcAft>
              <a:buClr>
                <a:schemeClr val="dk1"/>
              </a:buClr>
              <a:buSzPts val="1800"/>
              <a:buFont typeface="Calibri"/>
              <a:buNone/>
            </a:pPr>
            <a:endParaRPr sz="1800">
              <a:solidFill>
                <a:schemeClr val="dk1"/>
              </a:solidFill>
              <a:latin typeface="Verdana"/>
              <a:ea typeface="Verdana"/>
              <a:cs typeface="Verdana"/>
              <a:sym typeface="Verdana"/>
            </a:endParaRPr>
          </a:p>
        </p:txBody>
      </p:sp>
      <p:sp>
        <p:nvSpPr>
          <p:cNvPr id="446" name="Google Shape;446;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©2020-2024 Light of the World Learning</a:t>
            </a:r>
            <a:endParaRPr dirty="0"/>
          </a:p>
        </p:txBody>
      </p:sp>
      <p:sp>
        <p:nvSpPr>
          <p:cNvPr id="447" name="Google Shape;44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pic>
        <p:nvPicPr>
          <p:cNvPr id="448" name="Google Shape;448;p41"/>
          <p:cNvPicPr preferRelativeResize="0"/>
          <p:nvPr/>
        </p:nvPicPr>
        <p:blipFill>
          <a:blip r:embed="rId3">
            <a:alphaModFix/>
          </a:blip>
          <a:stretch>
            <a:fillRect/>
          </a:stretch>
        </p:blipFill>
        <p:spPr>
          <a:xfrm>
            <a:off x="0" y="1896400"/>
            <a:ext cx="3065200" cy="3065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53"/>
        <p:cNvGrpSpPr/>
        <p:nvPr/>
      </p:nvGrpSpPr>
      <p:grpSpPr>
        <a:xfrm>
          <a:off x="0" y="0"/>
          <a:ext cx="0" cy="0"/>
          <a:chOff x="0" y="0"/>
          <a:chExt cx="0" cy="0"/>
        </a:xfrm>
      </p:grpSpPr>
      <p:sp>
        <p:nvSpPr>
          <p:cNvPr id="454" name="Google Shape;454;p42"/>
          <p:cNvSpPr txBox="1">
            <a:spLocks noGrp="1"/>
          </p:cNvSpPr>
          <p:nvPr>
            <p:ph type="title"/>
          </p:nvPr>
        </p:nvSpPr>
        <p:spPr>
          <a:xfrm>
            <a:off x="319997" y="-32150"/>
            <a:ext cx="120549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Verdana"/>
              <a:buNone/>
            </a:pPr>
            <a:r>
              <a:rPr lang="en-US"/>
              <a:t>2B: Write a Wh/question and a Yes/No question (with an auxiliary verb) for each topic:</a:t>
            </a:r>
            <a:endParaRPr/>
          </a:p>
        </p:txBody>
      </p:sp>
      <p:sp>
        <p:nvSpPr>
          <p:cNvPr id="455" name="Google Shape;455;p42"/>
          <p:cNvSpPr txBox="1"/>
          <p:nvPr/>
        </p:nvSpPr>
        <p:spPr>
          <a:xfrm>
            <a:off x="87800" y="1293400"/>
            <a:ext cx="12192000" cy="64032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Food  </a:t>
            </a:r>
            <a:endParaRPr sz="2800">
              <a:latin typeface="Verdana"/>
              <a:ea typeface="Verdana"/>
              <a:cs typeface="Verdana"/>
              <a:sym typeface="Verdana"/>
            </a:endParaRPr>
          </a:p>
          <a:p>
            <a:pPr marL="914400" marR="0" lvl="1" indent="-482600" algn="l" rtl="0">
              <a:lnSpc>
                <a:spcPct val="150000"/>
              </a:lnSpc>
              <a:spcBef>
                <a:spcPts val="0"/>
              </a:spcBef>
              <a:spcAft>
                <a:spcPts val="0"/>
              </a:spcAft>
              <a:buClr>
                <a:srgbClr val="4E74A3"/>
              </a:buClr>
              <a:buSzPts val="2800"/>
              <a:buFont typeface="Verdana"/>
              <a:buAutoNum type="arabicPeriod"/>
            </a:pPr>
            <a:r>
              <a:rPr lang="en-US" sz="2800">
                <a:solidFill>
                  <a:srgbClr val="4E74A3"/>
                </a:solidFill>
                <a:latin typeface="Verdana"/>
                <a:ea typeface="Verdana"/>
                <a:cs typeface="Verdana"/>
                <a:sym typeface="Verdana"/>
              </a:rPr>
              <a:t>What did you eat for dinner last night?</a:t>
            </a:r>
            <a:endParaRPr sz="2800">
              <a:solidFill>
                <a:srgbClr val="4E74A3"/>
              </a:solidFill>
              <a:latin typeface="Verdana"/>
              <a:ea typeface="Verdana"/>
              <a:cs typeface="Verdana"/>
              <a:sym typeface="Verdana"/>
            </a:endParaRPr>
          </a:p>
          <a:p>
            <a:pPr marL="914400" marR="0" lvl="1" indent="-482600" algn="l" rtl="0">
              <a:lnSpc>
                <a:spcPct val="150000"/>
              </a:lnSpc>
              <a:spcBef>
                <a:spcPts val="0"/>
              </a:spcBef>
              <a:spcAft>
                <a:spcPts val="0"/>
              </a:spcAft>
              <a:buClr>
                <a:schemeClr val="dk1"/>
              </a:buClr>
              <a:buSzPts val="2800"/>
              <a:buFont typeface="Verdana"/>
              <a:buAutoNum type="arabicPeriod"/>
            </a:pPr>
            <a:r>
              <a:rPr lang="en-US" sz="2800" i="0" u="none" strike="noStrike" cap="none">
                <a:solidFill>
                  <a:schemeClr val="dk1"/>
                </a:solidFill>
                <a:latin typeface="Verdana"/>
                <a:ea typeface="Verdana"/>
                <a:cs typeface="Verdana"/>
                <a:sym typeface="Verdana"/>
              </a:rPr>
              <a:t> </a:t>
            </a:r>
            <a:endParaRPr sz="2800">
              <a:latin typeface="Verdana"/>
              <a:ea typeface="Verdana"/>
              <a:cs typeface="Verdana"/>
              <a:sym typeface="Verdana"/>
            </a:endParaRPr>
          </a:p>
          <a:p>
            <a:pPr marL="457200" marR="0" lvl="0" indent="-457200" algn="l" rtl="0">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Work </a:t>
            </a:r>
            <a:endParaRPr sz="2800">
              <a:latin typeface="Verdana"/>
              <a:ea typeface="Verdana"/>
              <a:cs typeface="Verdana"/>
              <a:sym typeface="Verdana"/>
            </a:endParaRPr>
          </a:p>
          <a:p>
            <a:pPr marL="914400" marR="0" lvl="1" indent="-482600" algn="l" rtl="0">
              <a:lnSpc>
                <a:spcPct val="150000"/>
              </a:lnSpc>
              <a:spcBef>
                <a:spcPts val="0"/>
              </a:spcBef>
              <a:spcAft>
                <a:spcPts val="0"/>
              </a:spcAft>
              <a:buClr>
                <a:schemeClr val="dk1"/>
              </a:buClr>
              <a:buSzPts val="2800"/>
              <a:buFont typeface="Verdana"/>
              <a:buAutoNum type="arabicPeriod"/>
            </a:pPr>
            <a:r>
              <a:rPr lang="en-US" sz="2800" i="0" u="none" strike="noStrike" cap="none">
                <a:solidFill>
                  <a:schemeClr val="dk1"/>
                </a:solidFill>
                <a:latin typeface="Verdana"/>
                <a:ea typeface="Verdana"/>
                <a:cs typeface="Verdana"/>
                <a:sym typeface="Verdana"/>
              </a:rPr>
              <a:t> </a:t>
            </a:r>
            <a:endParaRPr sz="2800">
              <a:latin typeface="Verdana"/>
              <a:ea typeface="Verdana"/>
              <a:cs typeface="Verdana"/>
              <a:sym typeface="Verdana"/>
            </a:endParaRPr>
          </a:p>
          <a:p>
            <a:pPr marL="914400" marR="0" lvl="1" indent="-482600" algn="l" rtl="0">
              <a:lnSpc>
                <a:spcPct val="150000"/>
              </a:lnSpc>
              <a:spcBef>
                <a:spcPts val="0"/>
              </a:spcBef>
              <a:spcAft>
                <a:spcPts val="0"/>
              </a:spcAft>
              <a:buClr>
                <a:schemeClr val="dk1"/>
              </a:buClr>
              <a:buSzPts val="2800"/>
              <a:buFont typeface="Verdana"/>
              <a:buAutoNum type="arabicPeriod"/>
            </a:pPr>
            <a:r>
              <a:rPr lang="en-US" sz="2800" i="0" u="none" strike="noStrike" cap="none">
                <a:solidFill>
                  <a:schemeClr val="dk1"/>
                </a:solidFill>
                <a:latin typeface="Verdana"/>
                <a:ea typeface="Verdana"/>
                <a:cs typeface="Verdana"/>
                <a:sym typeface="Verdana"/>
              </a:rPr>
              <a:t> </a:t>
            </a:r>
            <a:endParaRPr sz="2800">
              <a:latin typeface="Verdana"/>
              <a:ea typeface="Verdana"/>
              <a:cs typeface="Verdana"/>
              <a:sym typeface="Verdana"/>
            </a:endParaRPr>
          </a:p>
          <a:p>
            <a:pPr marL="342900" marR="0" lvl="0" indent="-342900" algn="l" rtl="0">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Your favorite movie</a:t>
            </a:r>
            <a:endParaRPr sz="2800">
              <a:solidFill>
                <a:schemeClr val="dk1"/>
              </a:solidFill>
              <a:latin typeface="Verdana"/>
              <a:ea typeface="Verdana"/>
              <a:cs typeface="Verdana"/>
              <a:sym typeface="Verdana"/>
            </a:endParaRPr>
          </a:p>
          <a:p>
            <a:pPr marL="914400" marR="0" lvl="0" indent="-406400" algn="l" rtl="0">
              <a:lnSpc>
                <a:spcPct val="150000"/>
              </a:lnSpc>
              <a:spcBef>
                <a:spcPts val="0"/>
              </a:spcBef>
              <a:spcAft>
                <a:spcPts val="0"/>
              </a:spcAft>
              <a:buClr>
                <a:schemeClr val="dk1"/>
              </a:buClr>
              <a:buSzPts val="2800"/>
              <a:buFont typeface="Verdana"/>
              <a:buAutoNum type="arabicPeriod"/>
            </a:pPr>
            <a:endParaRPr sz="2800">
              <a:solidFill>
                <a:schemeClr val="dk1"/>
              </a:solidFill>
              <a:latin typeface="Verdana"/>
              <a:ea typeface="Verdana"/>
              <a:cs typeface="Verdana"/>
              <a:sym typeface="Verdana"/>
            </a:endParaRPr>
          </a:p>
          <a:p>
            <a:pPr marL="914400" marR="0" lvl="0" indent="-406400" algn="l" rtl="0">
              <a:lnSpc>
                <a:spcPct val="150000"/>
              </a:lnSpc>
              <a:spcBef>
                <a:spcPts val="0"/>
              </a:spcBef>
              <a:spcAft>
                <a:spcPts val="0"/>
              </a:spcAft>
              <a:buClr>
                <a:schemeClr val="dk1"/>
              </a:buClr>
              <a:buSzPts val="2800"/>
              <a:buFont typeface="Verdana"/>
              <a:buAutoNum type="arabicPeriod"/>
            </a:pPr>
            <a:endParaRPr sz="2800">
              <a:solidFill>
                <a:schemeClr val="dk1"/>
              </a:solidFill>
              <a:latin typeface="Verdana"/>
              <a:ea typeface="Verdana"/>
              <a:cs typeface="Verdana"/>
              <a:sym typeface="Verdana"/>
            </a:endParaRPr>
          </a:p>
          <a:p>
            <a:pPr marL="457200" marR="0" lvl="0" indent="0" algn="l" rtl="0">
              <a:spcBef>
                <a:spcPts val="0"/>
              </a:spcBef>
              <a:spcAft>
                <a:spcPts val="0"/>
              </a:spcAft>
              <a:buNone/>
            </a:pPr>
            <a:endParaRPr sz="2800">
              <a:solidFill>
                <a:schemeClr val="dk1"/>
              </a:solidFill>
              <a:latin typeface="Verdana"/>
              <a:ea typeface="Verdana"/>
              <a:cs typeface="Verdana"/>
              <a:sym typeface="Verdana"/>
            </a:endParaRPr>
          </a:p>
          <a:p>
            <a:pPr marL="342900" marR="0" lvl="0" indent="-228600" algn="l" rtl="0">
              <a:spcBef>
                <a:spcPts val="0"/>
              </a:spcBef>
              <a:spcAft>
                <a:spcPts val="0"/>
              </a:spcAft>
              <a:buClr>
                <a:schemeClr val="dk1"/>
              </a:buClr>
              <a:buSzPts val="1800"/>
              <a:buFont typeface="Calibri"/>
              <a:buNone/>
            </a:pPr>
            <a:endParaRPr sz="1800">
              <a:solidFill>
                <a:schemeClr val="dk1"/>
              </a:solidFill>
              <a:latin typeface="Verdana"/>
              <a:ea typeface="Verdana"/>
              <a:cs typeface="Verdana"/>
              <a:sym typeface="Verdana"/>
            </a:endParaRPr>
          </a:p>
        </p:txBody>
      </p:sp>
      <p:sp>
        <p:nvSpPr>
          <p:cNvPr id="456" name="Google Shape;456;p4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©2020-2024 Light of the World Learning</a:t>
            </a:r>
            <a:endParaRPr dirty="0"/>
          </a:p>
        </p:txBody>
      </p:sp>
      <p:sp>
        <p:nvSpPr>
          <p:cNvPr id="457" name="Google Shape;45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62"/>
        <p:cNvGrpSpPr/>
        <p:nvPr/>
      </p:nvGrpSpPr>
      <p:grpSpPr>
        <a:xfrm>
          <a:off x="0" y="0"/>
          <a:ext cx="0" cy="0"/>
          <a:chOff x="0" y="0"/>
          <a:chExt cx="0" cy="0"/>
        </a:xfrm>
      </p:grpSpPr>
      <p:sp>
        <p:nvSpPr>
          <p:cNvPr id="463" name="Google Shape;463;p43"/>
          <p:cNvSpPr txBox="1">
            <a:spLocks noGrp="1"/>
          </p:cNvSpPr>
          <p:nvPr>
            <p:ph type="title"/>
          </p:nvPr>
        </p:nvSpPr>
        <p:spPr>
          <a:xfrm>
            <a:off x="2898169" y="0"/>
            <a:ext cx="929383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472C4"/>
              </a:buClr>
              <a:buSzPts val="1200"/>
              <a:buFont typeface="Calibri"/>
              <a:buNone/>
            </a:pPr>
            <a:r>
              <a:rPr lang="en-US"/>
              <a:t>3. With a partner, discuss different types of announcements </a:t>
            </a:r>
            <a:endParaRPr/>
          </a:p>
        </p:txBody>
      </p:sp>
      <p:sp>
        <p:nvSpPr>
          <p:cNvPr id="464" name="Google Shape;464;p43"/>
          <p:cNvSpPr txBox="1"/>
          <p:nvPr/>
        </p:nvSpPr>
        <p:spPr>
          <a:xfrm>
            <a:off x="2962869" y="1173751"/>
            <a:ext cx="9164400" cy="54489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Do you hear or see more announcements?</a:t>
            </a:r>
            <a:endParaRPr/>
          </a:p>
          <a:p>
            <a:pPr marL="342900" marR="0" lvl="0" indent="-342900" algn="l" rtl="0">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What is the last announcement you heard on the radio?</a:t>
            </a:r>
            <a:endParaRPr/>
          </a:p>
          <a:p>
            <a:pPr marL="342900" marR="0" lvl="0" indent="-342900" algn="l" rtl="0">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Have you ever made an announcement on Facebook/Instagram?</a:t>
            </a:r>
            <a:endParaRPr/>
          </a:p>
          <a:p>
            <a:pPr marL="342900" marR="0" lvl="0" indent="-342900" algn="l" rtl="0">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What are examples of good announcements?</a:t>
            </a:r>
            <a:endParaRPr/>
          </a:p>
          <a:p>
            <a:pPr marL="342900" marR="0" lvl="0" indent="-342900" algn="l" rtl="0">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What are examples of bad announcements?</a:t>
            </a:r>
            <a:endParaRPr/>
          </a:p>
          <a:p>
            <a:pPr marL="342900" marR="0" lvl="0" indent="-342900" algn="l" rtl="0">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Where do you see announcements?</a:t>
            </a:r>
            <a:endParaRPr/>
          </a:p>
          <a:p>
            <a:pPr marL="342900" marR="0" lvl="0" indent="-342900" algn="l" rtl="0">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When do people make announcements?</a:t>
            </a:r>
            <a:endParaRPr/>
          </a:p>
          <a:p>
            <a:pPr marL="342900" marR="0" lvl="0" indent="-342900" algn="l" rtl="0">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 								</a:t>
            </a:r>
            <a:endParaRPr/>
          </a:p>
          <a:p>
            <a:pPr marL="342900" marR="0" lvl="0" indent="-342900" algn="l" rtl="0">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		</a:t>
            </a:r>
            <a:endParaRPr/>
          </a:p>
        </p:txBody>
      </p:sp>
      <p:sp>
        <p:nvSpPr>
          <p:cNvPr id="465" name="Google Shape;465;p43"/>
          <p:cNvSpPr txBox="1">
            <a:spLocks noGrp="1"/>
          </p:cNvSpPr>
          <p:nvPr>
            <p:ph type="ftr" idx="11"/>
          </p:nvPr>
        </p:nvSpPr>
        <p:spPr>
          <a:xfrm>
            <a:off x="1639585" y="6529658"/>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©2020-2024 Light of the World Learning</a:t>
            </a:r>
            <a:endParaRPr dirty="0"/>
          </a:p>
        </p:txBody>
      </p:sp>
      <p:sp>
        <p:nvSpPr>
          <p:cNvPr id="466" name="Google Shape;46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graphicFrame>
        <p:nvGraphicFramePr>
          <p:cNvPr id="467" name="Google Shape;467;p43"/>
          <p:cNvGraphicFramePr/>
          <p:nvPr/>
        </p:nvGraphicFramePr>
        <p:xfrm>
          <a:off x="3481084" y="5486187"/>
          <a:ext cx="8128000" cy="741700"/>
        </p:xfrm>
        <a:graphic>
          <a:graphicData uri="http://schemas.openxmlformats.org/drawingml/2006/table">
            <a:tbl>
              <a:tblPr firstRow="1" bandRow="1">
                <a:noFill/>
                <a:tableStyleId>{722BB050-217C-43EC-9057-E4FA08DA7ECC}</a:tableStyleId>
              </a:tblPr>
              <a:tblGrid>
                <a:gridCol w="8128000">
                  <a:extLst>
                    <a:ext uri="{9D8B030D-6E8A-4147-A177-3AD203B41FA5}">
                      <a16:colId xmlns:a16="http://schemas.microsoft.com/office/drawing/2014/main" val="20000"/>
                    </a:ext>
                  </a:extLst>
                </a:gridCol>
              </a:tblGrid>
              <a:tr h="37085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E74A3"/>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E74A3"/>
                      </a:solidFill>
                      <a:prstDash val="solid"/>
                      <a:round/>
                      <a:headEnd type="none" w="sm" len="sm"/>
                      <a:tailEnd type="none" w="sm" len="sm"/>
                    </a:lnT>
                    <a:lnB w="12700" cap="flat" cmpd="sng">
                      <a:solidFill>
                        <a:srgbClr val="4E74A3"/>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468" name="Google Shape;468;p43"/>
          <p:cNvPicPr preferRelativeResize="0"/>
          <p:nvPr/>
        </p:nvPicPr>
        <p:blipFill>
          <a:blip r:embed="rId3">
            <a:alphaModFix/>
          </a:blip>
          <a:stretch>
            <a:fillRect/>
          </a:stretch>
        </p:blipFill>
        <p:spPr>
          <a:xfrm>
            <a:off x="136400" y="85963"/>
            <a:ext cx="2658070" cy="265807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74"/>
        <p:cNvGrpSpPr/>
        <p:nvPr/>
      </p:nvGrpSpPr>
      <p:grpSpPr>
        <a:xfrm>
          <a:off x="0" y="0"/>
          <a:ext cx="0" cy="0"/>
          <a:chOff x="0" y="0"/>
          <a:chExt cx="0" cy="0"/>
        </a:xfrm>
      </p:grpSpPr>
      <p:sp>
        <p:nvSpPr>
          <p:cNvPr id="475" name="Google Shape;475;p44"/>
          <p:cNvSpPr txBox="1"/>
          <p:nvPr/>
        </p:nvSpPr>
        <p:spPr>
          <a:xfrm>
            <a:off x="61925" y="138100"/>
            <a:ext cx="12192000" cy="139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a:solidFill>
                  <a:srgbClr val="4472C4"/>
                </a:solidFill>
                <a:latin typeface="Verdana"/>
                <a:ea typeface="Verdana"/>
                <a:cs typeface="Verdana"/>
                <a:sym typeface="Verdana"/>
              </a:rPr>
              <a:t>4A. </a:t>
            </a:r>
            <a:r>
              <a:rPr lang="en-US" sz="3200" b="1">
                <a:solidFill>
                  <a:schemeClr val="dk1"/>
                </a:solidFill>
                <a:latin typeface="Verdana"/>
                <a:ea typeface="Verdana"/>
                <a:cs typeface="Verdana"/>
                <a:sym typeface="Verdana"/>
              </a:rPr>
              <a:t>Say and write words with /a/ and /e/          </a:t>
            </a:r>
            <a:endParaRPr sz="3200" b="1">
              <a:solidFill>
                <a:schemeClr val="dk1"/>
              </a:solidFill>
              <a:latin typeface="Verdana"/>
              <a:ea typeface="Verdana"/>
              <a:cs typeface="Verdana"/>
              <a:sym typeface="Verdana"/>
            </a:endParaRPr>
          </a:p>
        </p:txBody>
      </p:sp>
      <p:sp>
        <p:nvSpPr>
          <p:cNvPr id="476" name="Google Shape;476;p44"/>
          <p:cNvSpPr txBox="1">
            <a:spLocks noGrp="1"/>
          </p:cNvSpPr>
          <p:nvPr>
            <p:ph type="sldNum" idx="12"/>
          </p:nvPr>
        </p:nvSpPr>
        <p:spPr>
          <a:xfrm>
            <a:off x="8628063" y="6354763"/>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graphicFrame>
        <p:nvGraphicFramePr>
          <p:cNvPr id="477" name="Google Shape;477;p44"/>
          <p:cNvGraphicFramePr/>
          <p:nvPr/>
        </p:nvGraphicFramePr>
        <p:xfrm>
          <a:off x="941563" y="965875"/>
          <a:ext cx="9827775" cy="5317975"/>
        </p:xfrm>
        <a:graphic>
          <a:graphicData uri="http://schemas.openxmlformats.org/drawingml/2006/table">
            <a:tbl>
              <a:tblPr>
                <a:noFill/>
                <a:tableStyleId>{54F843E9-608F-46A5-A670-9FF4B0C362EF}</a:tableStyleId>
              </a:tblPr>
              <a:tblGrid>
                <a:gridCol w="4876950">
                  <a:extLst>
                    <a:ext uri="{9D8B030D-6E8A-4147-A177-3AD203B41FA5}">
                      <a16:colId xmlns:a16="http://schemas.microsoft.com/office/drawing/2014/main" val="20000"/>
                    </a:ext>
                  </a:extLst>
                </a:gridCol>
                <a:gridCol w="4950825">
                  <a:extLst>
                    <a:ext uri="{9D8B030D-6E8A-4147-A177-3AD203B41FA5}">
                      <a16:colId xmlns:a16="http://schemas.microsoft.com/office/drawing/2014/main" val="20001"/>
                    </a:ext>
                  </a:extLst>
                </a:gridCol>
              </a:tblGrid>
              <a:tr h="728475">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2.        </a:t>
                      </a:r>
                      <a:r>
                        <a:rPr lang="en-US" sz="2800" i="0" u="none" strike="noStrike" cap="none">
                          <a:solidFill>
                            <a:srgbClr val="000000"/>
                          </a:solidFill>
                          <a:latin typeface="Verdana"/>
                          <a:ea typeface="Verdana"/>
                          <a:cs typeface="Verdana"/>
                          <a:sym typeface="Verdana"/>
                        </a:rPr>
                        <a:t>/</a:t>
                      </a:r>
                      <a:r>
                        <a:rPr lang="en-US" sz="2800">
                          <a:latin typeface="Verdana"/>
                          <a:ea typeface="Verdana"/>
                          <a:cs typeface="Verdana"/>
                          <a:sym typeface="Verdana"/>
                        </a:rPr>
                        <a:t>a</a:t>
                      </a:r>
                      <a:r>
                        <a:rPr lang="en-US" sz="2800" i="0" u="none" strike="noStrike" cap="none">
                          <a:solidFill>
                            <a:srgbClr val="000000"/>
                          </a:solidFill>
                          <a:latin typeface="Verdana"/>
                          <a:ea typeface="Verdana"/>
                          <a:cs typeface="Verdana"/>
                          <a:sym typeface="Verdana"/>
                        </a:rPr>
                        <a:t>/</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i="0" u="none" strike="noStrike" cap="none">
                          <a:solidFill>
                            <a:srgbClr val="000000"/>
                          </a:solidFill>
                          <a:latin typeface="Verdana"/>
                          <a:ea typeface="Verdana"/>
                          <a:cs typeface="Verdana"/>
                          <a:sym typeface="Verdana"/>
                        </a:rPr>
                        <a:t>/</a:t>
                      </a:r>
                      <a:r>
                        <a:rPr lang="en-US" sz="2800">
                          <a:latin typeface="Verdana"/>
                          <a:ea typeface="Verdana"/>
                          <a:cs typeface="Verdana"/>
                          <a:sym typeface="Verdana"/>
                        </a:rPr>
                        <a:t>e</a:t>
                      </a:r>
                      <a:r>
                        <a:rPr lang="en-US" sz="2800" i="0" u="none" strike="noStrike" cap="none">
                          <a:solidFill>
                            <a:srgbClr val="000000"/>
                          </a:solidFill>
                          <a:latin typeface="Verdana"/>
                          <a:ea typeface="Verdana"/>
                          <a:cs typeface="Verdana"/>
                          <a:sym typeface="Verdana"/>
                        </a:rPr>
                        <a:t>/</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91790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91790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91790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91790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91790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78" name="Google Shape;478;p44"/>
          <p:cNvSpPr txBox="1">
            <a:spLocks noGrp="1"/>
          </p:cNvSpPr>
          <p:nvPr>
            <p:ph type="ftr" idx="11"/>
          </p:nvPr>
        </p:nvSpPr>
        <p:spPr>
          <a:xfrm>
            <a:off x="428625" y="652780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©2020-2024 Light of the World Learning</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84"/>
        <p:cNvGrpSpPr/>
        <p:nvPr/>
      </p:nvGrpSpPr>
      <p:grpSpPr>
        <a:xfrm>
          <a:off x="0" y="0"/>
          <a:ext cx="0" cy="0"/>
          <a:chOff x="0" y="0"/>
          <a:chExt cx="0" cy="0"/>
        </a:xfrm>
      </p:grpSpPr>
      <p:sp>
        <p:nvSpPr>
          <p:cNvPr id="485" name="Google Shape;485;p45"/>
          <p:cNvSpPr txBox="1"/>
          <p:nvPr/>
        </p:nvSpPr>
        <p:spPr>
          <a:xfrm>
            <a:off x="-140925" y="0"/>
            <a:ext cx="12844500" cy="1666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a:solidFill>
                  <a:srgbClr val="4472C4"/>
                </a:solidFill>
                <a:latin typeface="Verdana"/>
                <a:ea typeface="Verdana"/>
                <a:cs typeface="Verdana"/>
                <a:sym typeface="Verdana"/>
              </a:rPr>
              <a:t>4B. </a:t>
            </a:r>
            <a:r>
              <a:rPr lang="en-US" sz="3200" b="1">
                <a:solidFill>
                  <a:schemeClr val="dk1"/>
                </a:solidFill>
                <a:latin typeface="Verdana"/>
                <a:ea typeface="Verdana"/>
                <a:cs typeface="Verdana"/>
                <a:sym typeface="Verdana"/>
              </a:rPr>
              <a:t>Say and write the nouns in the correct columns. </a:t>
            </a:r>
            <a:endParaRPr sz="3200" b="1">
              <a:solidFill>
                <a:schemeClr val="dk1"/>
              </a:solidFill>
              <a:latin typeface="Verdana"/>
              <a:ea typeface="Verdana"/>
              <a:cs typeface="Verdana"/>
              <a:sym typeface="Verdana"/>
            </a:endParaRPr>
          </a:p>
        </p:txBody>
      </p:sp>
      <p:sp>
        <p:nvSpPr>
          <p:cNvPr id="486" name="Google Shape;486;p45"/>
          <p:cNvSpPr txBox="1">
            <a:spLocks noGrp="1"/>
          </p:cNvSpPr>
          <p:nvPr>
            <p:ph type="sldNum" idx="12"/>
          </p:nvPr>
        </p:nvSpPr>
        <p:spPr>
          <a:xfrm>
            <a:off x="8628063" y="6354763"/>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graphicFrame>
        <p:nvGraphicFramePr>
          <p:cNvPr id="487" name="Google Shape;487;p45"/>
          <p:cNvGraphicFramePr/>
          <p:nvPr/>
        </p:nvGraphicFramePr>
        <p:xfrm>
          <a:off x="460375" y="968375"/>
          <a:ext cx="3864000" cy="5575050"/>
        </p:xfrm>
        <a:graphic>
          <a:graphicData uri="http://schemas.openxmlformats.org/drawingml/2006/table">
            <a:tbl>
              <a:tblPr>
                <a:noFill/>
                <a:tableStyleId>{54F843E9-608F-46A5-A670-9FF4B0C362EF}</a:tableStyleId>
              </a:tblPr>
              <a:tblGrid>
                <a:gridCol w="1787100">
                  <a:extLst>
                    <a:ext uri="{9D8B030D-6E8A-4147-A177-3AD203B41FA5}">
                      <a16:colId xmlns:a16="http://schemas.microsoft.com/office/drawing/2014/main" val="20000"/>
                    </a:ext>
                  </a:extLst>
                </a:gridCol>
                <a:gridCol w="2076900">
                  <a:extLst>
                    <a:ext uri="{9D8B030D-6E8A-4147-A177-3AD203B41FA5}">
                      <a16:colId xmlns:a16="http://schemas.microsoft.com/office/drawing/2014/main" val="20001"/>
                    </a:ext>
                  </a:extLst>
                </a:gridCol>
              </a:tblGrid>
              <a:tr h="619450">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water </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t>police </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619450">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address</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table </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19450">
                <a:tc>
                  <a:txBody>
                    <a:bodyPr/>
                    <a:lstStyle/>
                    <a:p>
                      <a:pPr marL="0" lvl="0" indent="0" algn="l" rtl="0">
                        <a:spcBef>
                          <a:spcPts val="0"/>
                        </a:spcBef>
                        <a:spcAft>
                          <a:spcPts val="0"/>
                        </a:spcAft>
                        <a:buNone/>
                      </a:pPr>
                      <a:r>
                        <a:rPr lang="en-US" sz="2800"/>
                        <a:t>hospital</a:t>
                      </a:r>
                      <a:endParaRPr sz="28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800"/>
                        <a:t>hamburger</a:t>
                      </a:r>
                      <a:endParaRPr sz="28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619450">
                <a:tc>
                  <a:txBody>
                    <a:bodyPr/>
                    <a:lstStyle/>
                    <a:p>
                      <a:pPr marL="0" lvl="0" indent="0" algn="l" rtl="0">
                        <a:spcBef>
                          <a:spcPts val="0"/>
                        </a:spcBef>
                        <a:spcAft>
                          <a:spcPts val="0"/>
                        </a:spcAft>
                        <a:buNone/>
                      </a:pPr>
                      <a:r>
                        <a:rPr lang="en-US" sz="2800"/>
                        <a:t>brochure </a:t>
                      </a:r>
                      <a:endParaRPr sz="28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800"/>
                        <a:t>minute </a:t>
                      </a:r>
                      <a:endParaRPr sz="28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619450">
                <a:tc>
                  <a:txBody>
                    <a:bodyPr/>
                    <a:lstStyle/>
                    <a:p>
                      <a:pPr marL="0" lvl="0" indent="0" algn="l" rtl="0">
                        <a:spcBef>
                          <a:spcPts val="0"/>
                        </a:spcBef>
                        <a:spcAft>
                          <a:spcPts val="0"/>
                        </a:spcAft>
                        <a:buNone/>
                      </a:pPr>
                      <a:r>
                        <a:rPr lang="en-US" sz="2800"/>
                        <a:t>video</a:t>
                      </a:r>
                      <a:endParaRPr sz="28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800"/>
                        <a:t>manager</a:t>
                      </a:r>
                      <a:endParaRPr sz="28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619450">
                <a:tc>
                  <a:txBody>
                    <a:bodyPr/>
                    <a:lstStyle/>
                    <a:p>
                      <a:pPr marL="0" lvl="0" indent="0" algn="l" rtl="0">
                        <a:spcBef>
                          <a:spcPts val="0"/>
                        </a:spcBef>
                        <a:spcAft>
                          <a:spcPts val="0"/>
                        </a:spcAft>
                        <a:buNone/>
                      </a:pPr>
                      <a:r>
                        <a:rPr lang="en-US" sz="2800"/>
                        <a:t>event </a:t>
                      </a:r>
                      <a:endParaRPr sz="28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800"/>
                        <a:t>gardener </a:t>
                      </a:r>
                      <a:endParaRPr sz="28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619450">
                <a:tc>
                  <a:txBody>
                    <a:bodyPr/>
                    <a:lstStyle/>
                    <a:p>
                      <a:pPr marL="0" lvl="0" indent="0" algn="l" rtl="0">
                        <a:spcBef>
                          <a:spcPts val="0"/>
                        </a:spcBef>
                        <a:spcAft>
                          <a:spcPts val="0"/>
                        </a:spcAft>
                        <a:buNone/>
                      </a:pPr>
                      <a:r>
                        <a:rPr lang="en-US" sz="2800"/>
                        <a:t>people </a:t>
                      </a:r>
                      <a:endParaRPr sz="28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800"/>
                        <a:t>breakfast</a:t>
                      </a:r>
                      <a:endParaRPr sz="28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619450">
                <a:tc>
                  <a:txBody>
                    <a:bodyPr/>
                    <a:lstStyle/>
                    <a:p>
                      <a:pPr marL="0" lvl="0" indent="0" algn="l" rtl="0">
                        <a:spcBef>
                          <a:spcPts val="0"/>
                        </a:spcBef>
                        <a:spcAft>
                          <a:spcPts val="0"/>
                        </a:spcAft>
                        <a:buNone/>
                      </a:pPr>
                      <a:r>
                        <a:rPr lang="en-US" sz="2800"/>
                        <a:t>hotel </a:t>
                      </a:r>
                      <a:endParaRPr sz="28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800"/>
                        <a:t>mystery </a:t>
                      </a:r>
                      <a:endParaRPr sz="28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619450">
                <a:tc>
                  <a:txBody>
                    <a:bodyPr/>
                    <a:lstStyle/>
                    <a:p>
                      <a:pPr marL="0" lvl="0" indent="0" algn="l" rtl="0">
                        <a:spcBef>
                          <a:spcPts val="0"/>
                        </a:spcBef>
                        <a:spcAft>
                          <a:spcPts val="0"/>
                        </a:spcAft>
                        <a:buNone/>
                      </a:pPr>
                      <a:r>
                        <a:rPr lang="en-US" sz="2800"/>
                        <a:t>office </a:t>
                      </a:r>
                      <a:endParaRPr sz="28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800"/>
                        <a:t>report </a:t>
                      </a:r>
                      <a:endParaRPr sz="28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aphicFrame>
        <p:nvGraphicFramePr>
          <p:cNvPr id="488" name="Google Shape;488;p45"/>
          <p:cNvGraphicFramePr/>
          <p:nvPr/>
        </p:nvGraphicFramePr>
        <p:xfrm>
          <a:off x="4935538" y="966788"/>
          <a:ext cx="6799250" cy="5748425"/>
        </p:xfrm>
        <a:graphic>
          <a:graphicData uri="http://schemas.openxmlformats.org/drawingml/2006/table">
            <a:tbl>
              <a:tblPr>
                <a:noFill/>
                <a:tableStyleId>{54F843E9-608F-46A5-A670-9FF4B0C362EF}</a:tableStyleId>
              </a:tblPr>
              <a:tblGrid>
                <a:gridCol w="2462200">
                  <a:extLst>
                    <a:ext uri="{9D8B030D-6E8A-4147-A177-3AD203B41FA5}">
                      <a16:colId xmlns:a16="http://schemas.microsoft.com/office/drawing/2014/main" val="20000"/>
                    </a:ext>
                  </a:extLst>
                </a:gridCol>
                <a:gridCol w="2125675">
                  <a:extLst>
                    <a:ext uri="{9D8B030D-6E8A-4147-A177-3AD203B41FA5}">
                      <a16:colId xmlns:a16="http://schemas.microsoft.com/office/drawing/2014/main" val="20001"/>
                    </a:ext>
                  </a:extLst>
                </a:gridCol>
                <a:gridCol w="2211375">
                  <a:extLst>
                    <a:ext uri="{9D8B030D-6E8A-4147-A177-3AD203B41FA5}">
                      <a16:colId xmlns:a16="http://schemas.microsoft.com/office/drawing/2014/main" val="20002"/>
                    </a:ext>
                  </a:extLst>
                </a:gridCol>
              </a:tblGrid>
              <a:tr h="671525">
                <a:tc>
                  <a:txBody>
                    <a:bodyPr/>
                    <a:lstStyle/>
                    <a:p>
                      <a:pPr marL="457200" lvl="0" indent="-406400" algn="ctr" rtl="0">
                        <a:lnSpc>
                          <a:spcPct val="107000"/>
                        </a:lnSpc>
                        <a:spcBef>
                          <a:spcPts val="0"/>
                        </a:spcBef>
                        <a:spcAft>
                          <a:spcPts val="0"/>
                        </a:spcAft>
                        <a:buClr>
                          <a:schemeClr val="dk1"/>
                        </a:buClr>
                        <a:buSzPts val="2800"/>
                        <a:buFont typeface="Verdana"/>
                        <a:buAutoNum type="alphaUcPeriod"/>
                      </a:pPr>
                      <a:r>
                        <a:rPr lang="en-US" sz="2800" b="1">
                          <a:solidFill>
                            <a:schemeClr val="dk1"/>
                          </a:solidFill>
                          <a:latin typeface="Verdana"/>
                          <a:ea typeface="Verdana"/>
                          <a:cs typeface="Verdana"/>
                          <a:sym typeface="Verdana"/>
                        </a:rPr>
                        <a:t>▔ </a:t>
                      </a:r>
                      <a:r>
                        <a:rPr lang="en-US" sz="2800">
                          <a:solidFill>
                            <a:schemeClr val="dk1"/>
                          </a:solidFill>
                          <a:latin typeface="Verdana"/>
                          <a:ea typeface="Verdana"/>
                          <a:cs typeface="Verdana"/>
                          <a:sym typeface="Verdana"/>
                        </a:rPr>
                        <a:t>--</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9DAF8"/>
                    </a:solidFill>
                  </a:tcPr>
                </a:tc>
                <a:tc>
                  <a:txBody>
                    <a:bodyPr/>
                    <a:lstStyle/>
                    <a:p>
                      <a:pPr marL="0" lvl="0" indent="0" algn="ctr" rtl="0">
                        <a:lnSpc>
                          <a:spcPct val="107000"/>
                        </a:lnSpc>
                        <a:spcBef>
                          <a:spcPts val="0"/>
                        </a:spcBef>
                        <a:spcAft>
                          <a:spcPts val="0"/>
                        </a:spcAft>
                        <a:buClr>
                          <a:schemeClr val="dk1"/>
                        </a:buClr>
                        <a:buSzPts val="2800"/>
                        <a:buFont typeface="Arial"/>
                        <a:buNone/>
                      </a:pPr>
                      <a:r>
                        <a:rPr lang="en-US" sz="2800" b="1">
                          <a:solidFill>
                            <a:schemeClr val="dk1"/>
                          </a:solidFill>
                          <a:latin typeface="Verdana"/>
                          <a:ea typeface="Verdana"/>
                          <a:cs typeface="Verdana"/>
                          <a:sym typeface="Verdana"/>
                        </a:rPr>
                        <a:t>B. ▔ </a:t>
                      </a:r>
                      <a:r>
                        <a:rPr lang="en-US" sz="2800">
                          <a:solidFill>
                            <a:schemeClr val="dk1"/>
                          </a:solidFill>
                          <a:latin typeface="Verdana"/>
                          <a:ea typeface="Verdana"/>
                          <a:cs typeface="Verdana"/>
                          <a:sym typeface="Verdana"/>
                        </a:rPr>
                        <a:t>-</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9DAF8"/>
                    </a:solidFill>
                  </a:tcPr>
                </a:tc>
                <a:tc>
                  <a:txBody>
                    <a:bodyPr/>
                    <a:lstStyle/>
                    <a:p>
                      <a:pPr marL="0" lvl="0" indent="0" algn="ctr" rtl="0">
                        <a:lnSpc>
                          <a:spcPct val="107000"/>
                        </a:lnSpc>
                        <a:spcBef>
                          <a:spcPts val="0"/>
                        </a:spcBef>
                        <a:spcAft>
                          <a:spcPts val="0"/>
                        </a:spcAft>
                        <a:buClr>
                          <a:schemeClr val="dk1"/>
                        </a:buClr>
                        <a:buSzPts val="2800"/>
                        <a:buFont typeface="Arial"/>
                        <a:buNone/>
                      </a:pPr>
                      <a:r>
                        <a:rPr lang="en-US" sz="2800" b="1">
                          <a:solidFill>
                            <a:schemeClr val="dk1"/>
                          </a:solidFill>
                          <a:latin typeface="Verdana"/>
                          <a:ea typeface="Verdana"/>
                          <a:cs typeface="Verdana"/>
                          <a:sym typeface="Verdana"/>
                        </a:rPr>
                        <a:t>C.</a:t>
                      </a:r>
                      <a:r>
                        <a:rPr lang="en-US" sz="2800">
                          <a:solidFill>
                            <a:schemeClr val="dk1"/>
                          </a:solidFill>
                          <a:latin typeface="Verdana"/>
                          <a:ea typeface="Verdana"/>
                          <a:cs typeface="Verdana"/>
                          <a:sym typeface="Verdana"/>
                        </a:rPr>
                        <a:t> - </a:t>
                      </a:r>
                      <a:r>
                        <a:rPr lang="en-US" sz="2800" b="1">
                          <a:solidFill>
                            <a:schemeClr val="dk1"/>
                          </a:solidFill>
                          <a:latin typeface="Verdana"/>
                          <a:ea typeface="Verdana"/>
                          <a:cs typeface="Verdana"/>
                          <a:sym typeface="Verdana"/>
                        </a:rPr>
                        <a:t>▔ </a:t>
                      </a: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8461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8461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8461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8461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8461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846150">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i="0" u="none" strike="noStrike" cap="none">
                        <a:solidFill>
                          <a:srgbClr val="000000"/>
                        </a:solidFill>
                        <a:latin typeface="Verdana"/>
                        <a:ea typeface="Verdana"/>
                        <a:cs typeface="Verdana"/>
                        <a:sym typeface="Verdana"/>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489" name="Google Shape;489;p45"/>
          <p:cNvSpPr txBox="1">
            <a:spLocks noGrp="1"/>
          </p:cNvSpPr>
          <p:nvPr>
            <p:ph type="ftr" idx="11"/>
          </p:nvPr>
        </p:nvSpPr>
        <p:spPr>
          <a:xfrm>
            <a:off x="428625" y="6527800"/>
            <a:ext cx="41148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©2020-2024 Light of the World Learning</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95"/>
        <p:cNvGrpSpPr/>
        <p:nvPr/>
      </p:nvGrpSpPr>
      <p:grpSpPr>
        <a:xfrm>
          <a:off x="0" y="0"/>
          <a:ext cx="0" cy="0"/>
          <a:chOff x="0" y="0"/>
          <a:chExt cx="0" cy="0"/>
        </a:xfrm>
      </p:grpSpPr>
      <p:sp>
        <p:nvSpPr>
          <p:cNvPr id="496" name="Google Shape;496;p46"/>
          <p:cNvSpPr txBox="1"/>
          <p:nvPr/>
        </p:nvSpPr>
        <p:spPr>
          <a:xfrm>
            <a:off x="664029" y="0"/>
            <a:ext cx="11527971" cy="217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a:solidFill>
                  <a:srgbClr val="4E74A3"/>
                </a:solidFill>
                <a:latin typeface="Verdana"/>
                <a:ea typeface="Verdana"/>
                <a:cs typeface="Verdana"/>
                <a:sym typeface="Verdana"/>
              </a:rPr>
              <a:t>5. </a:t>
            </a:r>
            <a:r>
              <a:rPr lang="en-US" sz="3200" b="1" i="0" u="none" strike="noStrike" cap="none">
                <a:solidFill>
                  <a:srgbClr val="000000"/>
                </a:solidFill>
                <a:latin typeface="Verdana"/>
                <a:ea typeface="Verdana"/>
                <a:cs typeface="Verdana"/>
                <a:sym typeface="Verdana"/>
              </a:rPr>
              <a:t>Write about Luke </a:t>
            </a:r>
            <a:r>
              <a:rPr lang="en-US" sz="3200" b="1">
                <a:latin typeface="Verdana"/>
                <a:ea typeface="Verdana"/>
                <a:cs typeface="Verdana"/>
                <a:sym typeface="Verdana"/>
              </a:rPr>
              <a:t>1</a:t>
            </a:r>
            <a:r>
              <a:rPr lang="en-US" sz="3200" b="1" i="0" u="none" strike="noStrike" cap="none">
                <a:solidFill>
                  <a:srgbClr val="000000"/>
                </a:solidFill>
                <a:latin typeface="Verdana"/>
                <a:ea typeface="Verdana"/>
                <a:cs typeface="Verdana"/>
                <a:sym typeface="Verdana"/>
              </a:rPr>
              <a:t>:</a:t>
            </a:r>
            <a:r>
              <a:rPr lang="en-US" sz="3200" b="1">
                <a:latin typeface="Verdana"/>
                <a:ea typeface="Verdana"/>
                <a:cs typeface="Verdana"/>
                <a:sym typeface="Verdana"/>
              </a:rPr>
              <a:t>5-25</a:t>
            </a:r>
            <a:r>
              <a:rPr lang="en-US" sz="3200" b="1" i="0" u="none" strike="noStrike" cap="none">
                <a:solidFill>
                  <a:srgbClr val="000000"/>
                </a:solidFill>
                <a:latin typeface="Verdana"/>
                <a:ea typeface="Verdana"/>
                <a:cs typeface="Verdana"/>
                <a:sym typeface="Verdana"/>
              </a:rPr>
              <a:t> in your own words. Use </a:t>
            </a:r>
            <a:r>
              <a:rPr lang="en-US" sz="3200" b="1" i="0" u="none" strike="noStrike" cap="none">
                <a:solidFill>
                  <a:srgbClr val="4E74A3"/>
                </a:solidFill>
                <a:latin typeface="Verdana"/>
                <a:ea typeface="Verdana"/>
                <a:cs typeface="Verdana"/>
                <a:sym typeface="Verdana"/>
              </a:rPr>
              <a:t>first</a:t>
            </a:r>
            <a:r>
              <a:rPr lang="en-US" sz="3200" b="1" i="0" u="none" strike="noStrike" cap="none">
                <a:solidFill>
                  <a:schemeClr val="dk1"/>
                </a:solidFill>
                <a:latin typeface="Verdana"/>
                <a:ea typeface="Verdana"/>
                <a:cs typeface="Verdana"/>
                <a:sym typeface="Verdana"/>
              </a:rPr>
              <a:t>,</a:t>
            </a:r>
            <a:r>
              <a:rPr lang="en-US" sz="3200" b="1" i="0" u="none" strike="noStrike" cap="none">
                <a:solidFill>
                  <a:srgbClr val="4E74A3"/>
                </a:solidFill>
                <a:latin typeface="Verdana"/>
                <a:ea typeface="Verdana"/>
                <a:cs typeface="Verdana"/>
                <a:sym typeface="Verdana"/>
              </a:rPr>
              <a:t> then</a:t>
            </a:r>
            <a:r>
              <a:rPr lang="en-US" sz="3200" b="1" i="0" u="none" strike="noStrike" cap="none">
                <a:solidFill>
                  <a:schemeClr val="dk1"/>
                </a:solidFill>
                <a:latin typeface="Verdana"/>
                <a:ea typeface="Verdana"/>
                <a:cs typeface="Verdana"/>
                <a:sym typeface="Verdana"/>
              </a:rPr>
              <a:t>,</a:t>
            </a:r>
            <a:r>
              <a:rPr lang="en-US" sz="3200" b="1" i="0" u="none" strike="noStrike" cap="none">
                <a:solidFill>
                  <a:srgbClr val="4E74A3"/>
                </a:solidFill>
                <a:latin typeface="Verdana"/>
                <a:ea typeface="Verdana"/>
                <a:cs typeface="Verdana"/>
                <a:sym typeface="Verdana"/>
              </a:rPr>
              <a:t> next</a:t>
            </a:r>
            <a:r>
              <a:rPr lang="en-US" sz="3200" b="1" i="0" u="none" strike="noStrike" cap="none">
                <a:solidFill>
                  <a:schemeClr val="dk1"/>
                </a:solidFill>
                <a:latin typeface="Verdana"/>
                <a:ea typeface="Verdana"/>
                <a:cs typeface="Verdana"/>
                <a:sym typeface="Verdana"/>
              </a:rPr>
              <a:t>,</a:t>
            </a:r>
            <a:r>
              <a:rPr lang="en-US" sz="3200" b="1" i="0" u="none" strike="noStrike" cap="none">
                <a:solidFill>
                  <a:srgbClr val="4E74A3"/>
                </a:solidFill>
                <a:latin typeface="Verdana"/>
                <a:ea typeface="Verdana"/>
                <a:cs typeface="Verdana"/>
                <a:sym typeface="Verdana"/>
              </a:rPr>
              <a:t> </a:t>
            </a:r>
            <a:r>
              <a:rPr lang="en-US" sz="3200" b="1" i="0" u="none" strike="noStrike" cap="none">
                <a:solidFill>
                  <a:schemeClr val="dk1"/>
                </a:solidFill>
                <a:latin typeface="Verdana"/>
                <a:ea typeface="Verdana"/>
                <a:cs typeface="Verdana"/>
                <a:sym typeface="Verdana"/>
              </a:rPr>
              <a:t>and</a:t>
            </a:r>
            <a:r>
              <a:rPr lang="en-US" sz="3200" b="1" i="0" u="none" strike="noStrike" cap="none">
                <a:solidFill>
                  <a:schemeClr val="accent5"/>
                </a:solidFill>
                <a:latin typeface="Verdana"/>
                <a:ea typeface="Verdana"/>
                <a:cs typeface="Verdana"/>
                <a:sym typeface="Verdana"/>
              </a:rPr>
              <a:t> </a:t>
            </a:r>
            <a:r>
              <a:rPr lang="en-US" sz="3200" b="1" i="0" u="none" strike="noStrike" cap="none">
                <a:solidFill>
                  <a:srgbClr val="4E74A3"/>
                </a:solidFill>
                <a:latin typeface="Verdana"/>
                <a:ea typeface="Verdana"/>
                <a:cs typeface="Verdana"/>
                <a:sym typeface="Verdana"/>
              </a:rPr>
              <a:t>finally</a:t>
            </a:r>
            <a:r>
              <a:rPr lang="en-US" sz="3200" b="1" i="0" u="none" strike="noStrike" cap="none">
                <a:solidFill>
                  <a:schemeClr val="dk1"/>
                </a:solidFill>
                <a:latin typeface="Verdana"/>
                <a:ea typeface="Verdana"/>
                <a:cs typeface="Verdana"/>
                <a:sym typeface="Verdana"/>
              </a:rPr>
              <a:t>.</a:t>
            </a:r>
            <a:endParaRPr sz="3200" b="1" i="0" u="none" strike="noStrike" cap="none">
              <a:solidFill>
                <a:schemeClr val="dk1"/>
              </a:solidFill>
              <a:latin typeface="Verdana"/>
              <a:ea typeface="Verdana"/>
              <a:cs typeface="Verdana"/>
              <a:sym typeface="Verdana"/>
            </a:endParaRPr>
          </a:p>
        </p:txBody>
      </p:sp>
      <p:sp>
        <p:nvSpPr>
          <p:cNvPr id="497" name="Google Shape;497;p46"/>
          <p:cNvSpPr txBox="1">
            <a:spLocks noGrp="1"/>
          </p:cNvSpPr>
          <p:nvPr>
            <p:ph type="sldNum" idx="12"/>
          </p:nvPr>
        </p:nvSpPr>
        <p:spPr>
          <a:xfrm>
            <a:off x="8624213" y="643196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Verdana"/>
              <a:buNone/>
            </a:pPr>
            <a:fld id="{00000000-1234-1234-1234-123412341234}" type="slidenum">
              <a:rPr lang="en-US"/>
              <a:t>38</a:t>
            </a:fld>
            <a:endParaRPr/>
          </a:p>
        </p:txBody>
      </p:sp>
      <p:sp>
        <p:nvSpPr>
          <p:cNvPr id="498" name="Google Shape;498;p46"/>
          <p:cNvSpPr txBox="1"/>
          <p:nvPr/>
        </p:nvSpPr>
        <p:spPr>
          <a:xfrm>
            <a:off x="266080" y="6431960"/>
            <a:ext cx="41148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dirty="0">
                <a:solidFill>
                  <a:srgbClr val="888888"/>
                </a:solidFill>
                <a:latin typeface="Verdana"/>
                <a:ea typeface="Verdana"/>
                <a:cs typeface="Verdana"/>
                <a:sym typeface="Verdana"/>
              </a:rPr>
              <a:t>©2021-2024 Light of the World Learning</a:t>
            </a:r>
            <a:endParaRPr dirty="0"/>
          </a:p>
        </p:txBody>
      </p:sp>
      <p:graphicFrame>
        <p:nvGraphicFramePr>
          <p:cNvPr id="499" name="Google Shape;499;p46"/>
          <p:cNvGraphicFramePr/>
          <p:nvPr/>
        </p:nvGraphicFramePr>
        <p:xfrm>
          <a:off x="553410" y="1443790"/>
          <a:ext cx="11085175" cy="4988225"/>
        </p:xfrm>
        <a:graphic>
          <a:graphicData uri="http://schemas.openxmlformats.org/drawingml/2006/table">
            <a:tbl>
              <a:tblPr firstRow="1" bandRow="1">
                <a:noFill/>
                <a:tableStyleId>{B4A021BE-0FB2-4DDA-8CAC-A06ADEF9858D}</a:tableStyleId>
              </a:tblPr>
              <a:tblGrid>
                <a:gridCol w="11085175">
                  <a:extLst>
                    <a:ext uri="{9D8B030D-6E8A-4147-A177-3AD203B41FA5}">
                      <a16:colId xmlns:a16="http://schemas.microsoft.com/office/drawing/2014/main" val="20000"/>
                    </a:ext>
                  </a:extLst>
                </a:gridCol>
              </a:tblGrid>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62225">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7"/>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8"/>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9"/>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5"/>
        <p:cNvGrpSpPr/>
        <p:nvPr/>
      </p:nvGrpSpPr>
      <p:grpSpPr>
        <a:xfrm>
          <a:off x="0" y="0"/>
          <a:ext cx="0" cy="0"/>
          <a:chOff x="0" y="0"/>
          <a:chExt cx="0" cy="0"/>
        </a:xfrm>
      </p:grpSpPr>
      <p:sp>
        <p:nvSpPr>
          <p:cNvPr id="506" name="Google Shape;506;p47"/>
          <p:cNvSpPr/>
          <p:nvPr/>
        </p:nvSpPr>
        <p:spPr>
          <a:xfrm>
            <a:off x="1636295" y="5140411"/>
            <a:ext cx="10369126" cy="125298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u="sng">
              <a:solidFill>
                <a:srgbClr val="4472C4"/>
              </a:solidFill>
              <a:latin typeface="Verdana"/>
              <a:ea typeface="Verdana"/>
              <a:cs typeface="Verdana"/>
              <a:sym typeface="Verdana"/>
            </a:endParaRPr>
          </a:p>
          <a:p>
            <a:pPr marL="0" marR="0" lvl="0" indent="0" algn="l" rtl="0">
              <a:spcBef>
                <a:spcPts val="0"/>
              </a:spcBef>
              <a:spcAft>
                <a:spcPts val="0"/>
              </a:spcAft>
              <a:buNone/>
            </a:pPr>
            <a:r>
              <a:rPr lang="en-US" sz="2800">
                <a:solidFill>
                  <a:schemeClr val="dk1"/>
                </a:solidFill>
                <a:latin typeface="Verdana"/>
                <a:ea typeface="Verdana"/>
                <a:cs typeface="Verdana"/>
                <a:sym typeface="Verdana"/>
              </a:rPr>
              <a:t>Read the next lesson’s Bible verses: </a:t>
            </a:r>
            <a:r>
              <a:rPr lang="en-US" sz="2800" u="sng">
                <a:solidFill>
                  <a:srgbClr val="2E75B6"/>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Luke 1:26-56</a:t>
            </a:r>
            <a:r>
              <a:rPr lang="en-US" sz="2800" b="0" i="0" u="sng" strike="noStrike" cap="none">
                <a:solidFill>
                  <a:srgbClr val="2E75B6"/>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US" sz="2800" b="0" i="0" u="none" strike="noStrike" cap="none">
                <a:solidFill>
                  <a:srgbClr val="000000"/>
                </a:solidFill>
                <a:latin typeface="Verdana"/>
                <a:ea typeface="Verdana"/>
                <a:cs typeface="Verdana"/>
                <a:sym typeface="Verdana"/>
              </a:rPr>
              <a:t>in your language.</a:t>
            </a:r>
            <a:endParaRPr sz="2800" u="sng">
              <a:solidFill>
                <a:schemeClr val="accent5"/>
              </a:solidFill>
              <a:highlight>
                <a:srgbClr val="FFFFFF"/>
              </a:highlight>
              <a:latin typeface="Verdana"/>
              <a:ea typeface="Verdana"/>
              <a:cs typeface="Verdana"/>
              <a:sym typeface="Verdana"/>
            </a:endParaRPr>
          </a:p>
          <a:p>
            <a:pPr marL="0" marR="0" lvl="0" indent="0" algn="l" rtl="0">
              <a:spcBef>
                <a:spcPts val="0"/>
              </a:spcBef>
              <a:spcAft>
                <a:spcPts val="0"/>
              </a:spcAft>
              <a:buNone/>
            </a:pPr>
            <a:endParaRPr sz="3600">
              <a:solidFill>
                <a:srgbClr val="000000"/>
              </a:solidFill>
              <a:latin typeface="Verdana"/>
              <a:ea typeface="Verdana"/>
              <a:cs typeface="Verdana"/>
              <a:sym typeface="Verdana"/>
            </a:endParaRPr>
          </a:p>
        </p:txBody>
      </p:sp>
      <p:sp>
        <p:nvSpPr>
          <p:cNvPr id="507" name="Google Shape;507;p47"/>
          <p:cNvSpPr txBox="1"/>
          <p:nvPr/>
        </p:nvSpPr>
        <p:spPr>
          <a:xfrm>
            <a:off x="135924" y="0"/>
            <a:ext cx="11721296" cy="14398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a:solidFill>
                  <a:srgbClr val="4472C4"/>
                </a:solidFill>
                <a:latin typeface="Verdana"/>
                <a:ea typeface="Verdana"/>
                <a:cs typeface="Verdana"/>
                <a:sym typeface="Verdana"/>
              </a:rPr>
              <a:t>6. </a:t>
            </a:r>
            <a:r>
              <a:rPr lang="en-US" sz="3200" b="1">
                <a:solidFill>
                  <a:schemeClr val="dk1"/>
                </a:solidFill>
                <a:latin typeface="Verdana"/>
                <a:ea typeface="Verdana"/>
                <a:cs typeface="Verdana"/>
                <a:sym typeface="Verdana"/>
              </a:rPr>
              <a:t>Choose 1 verse to memorize and write it here. Then read the next verses in your language. </a:t>
            </a:r>
            <a:endParaRPr sz="3200" b="1">
              <a:solidFill>
                <a:schemeClr val="dk1"/>
              </a:solidFill>
              <a:latin typeface="Verdana"/>
              <a:ea typeface="Verdana"/>
              <a:cs typeface="Verdana"/>
              <a:sym typeface="Verdana"/>
            </a:endParaRPr>
          </a:p>
        </p:txBody>
      </p:sp>
      <p:sp>
        <p:nvSpPr>
          <p:cNvPr id="508" name="Google Shape;508;p47"/>
          <p:cNvSpPr txBox="1">
            <a:spLocks noGrp="1"/>
          </p:cNvSpPr>
          <p:nvPr>
            <p:ph type="sldNum" idx="12"/>
          </p:nvPr>
        </p:nvSpPr>
        <p:spPr>
          <a:xfrm>
            <a:off x="869315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a:p>
        </p:txBody>
      </p:sp>
      <p:sp>
        <p:nvSpPr>
          <p:cNvPr id="509" name="Google Shape;509;p47"/>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©2020-2024 Light of the World Learning</a:t>
            </a:r>
            <a:endParaRPr dirty="0"/>
          </a:p>
        </p:txBody>
      </p:sp>
      <p:sp>
        <p:nvSpPr>
          <p:cNvPr id="510" name="Google Shape;510;p47"/>
          <p:cNvSpPr txBox="1"/>
          <p:nvPr/>
        </p:nvSpPr>
        <p:spPr>
          <a:xfrm>
            <a:off x="691991" y="5347564"/>
            <a:ext cx="522288" cy="522288"/>
          </a:xfrm>
          <a:prstGeom prst="rect">
            <a:avLst/>
          </a:prstGeom>
          <a:noFill/>
          <a:ln w="381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800"/>
              <a:buFont typeface="Arial"/>
              <a:buNone/>
            </a:pPr>
            <a:endParaRPr sz="1800">
              <a:solidFill>
                <a:schemeClr val="dk1"/>
              </a:solidFill>
              <a:latin typeface="Verdana"/>
              <a:ea typeface="Verdana"/>
              <a:cs typeface="Verdana"/>
              <a:sym typeface="Verdana"/>
            </a:endParaRPr>
          </a:p>
        </p:txBody>
      </p:sp>
      <p:graphicFrame>
        <p:nvGraphicFramePr>
          <p:cNvPr id="511" name="Google Shape;511;p47"/>
          <p:cNvGraphicFramePr/>
          <p:nvPr/>
        </p:nvGraphicFramePr>
        <p:xfrm>
          <a:off x="553410" y="1404692"/>
          <a:ext cx="11085175" cy="3660425"/>
        </p:xfrm>
        <a:graphic>
          <a:graphicData uri="http://schemas.openxmlformats.org/drawingml/2006/table">
            <a:tbl>
              <a:tblPr firstRow="1" bandRow="1">
                <a:noFill/>
                <a:tableStyleId>{B4A021BE-0FB2-4DDA-8CAC-A06ADEF9858D}</a:tableStyleId>
              </a:tblPr>
              <a:tblGrid>
                <a:gridCol w="11085175">
                  <a:extLst>
                    <a:ext uri="{9D8B030D-6E8A-4147-A177-3AD203B41FA5}">
                      <a16:colId xmlns:a16="http://schemas.microsoft.com/office/drawing/2014/main" val="20000"/>
                    </a:ext>
                  </a:extLst>
                </a:gridCol>
              </a:tblGrid>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62225">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r h="44260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6"/>
          <p:cNvSpPr txBox="1">
            <a:spLocks noGrp="1"/>
          </p:cNvSpPr>
          <p:nvPr>
            <p:ph type="title"/>
          </p:nvPr>
        </p:nvSpPr>
        <p:spPr>
          <a:xfrm>
            <a:off x="-2232025" y="-257025"/>
            <a:ext cx="14550900" cy="1072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4400"/>
              <a:buFont typeface="Verdana"/>
              <a:buNone/>
            </a:pPr>
            <a:r>
              <a:rPr lang="en-US" sz="4400"/>
              <a:t>            </a:t>
            </a:r>
            <a:r>
              <a:rPr lang="en-US" sz="4400">
                <a:latin typeface="Verdana"/>
                <a:ea typeface="Verdana"/>
                <a:cs typeface="Verdana"/>
                <a:sym typeface="Verdana"/>
              </a:rPr>
              <a:t>         </a:t>
            </a:r>
            <a:endParaRPr sz="200" b="1"/>
          </a:p>
        </p:txBody>
      </p:sp>
      <p:sp>
        <p:nvSpPr>
          <p:cNvPr id="121" name="Google Shape;121;p16"/>
          <p:cNvSpPr txBox="1">
            <a:spLocks noGrp="1"/>
          </p:cNvSpPr>
          <p:nvPr>
            <p:ph type="sldNum" idx="12"/>
          </p:nvPr>
        </p:nvSpPr>
        <p:spPr>
          <a:xfrm>
            <a:off x="8786813" y="649287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
        <p:nvSpPr>
          <p:cNvPr id="122" name="Google Shape;122;p16"/>
          <p:cNvSpPr txBox="1">
            <a:spLocks noGrp="1"/>
          </p:cNvSpPr>
          <p:nvPr>
            <p:ph type="ftr" idx="11"/>
          </p:nvPr>
        </p:nvSpPr>
        <p:spPr>
          <a:xfrm>
            <a:off x="92075" y="6515100"/>
            <a:ext cx="41148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©2020-2024 Light of the World Learning</a:t>
            </a:r>
            <a:endParaRPr dirty="0"/>
          </a:p>
        </p:txBody>
      </p:sp>
      <p:sp>
        <p:nvSpPr>
          <p:cNvPr id="123" name="Google Shape;123;p16"/>
          <p:cNvSpPr txBox="1"/>
          <p:nvPr/>
        </p:nvSpPr>
        <p:spPr>
          <a:xfrm>
            <a:off x="152750" y="111100"/>
            <a:ext cx="5318400" cy="797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dirty="0">
                <a:latin typeface="Verdana"/>
                <a:ea typeface="Verdana"/>
                <a:cs typeface="Verdana"/>
                <a:sym typeface="Verdana"/>
              </a:rPr>
              <a:t>Sarah and Emily are sisters.  Sarah was feeling sad because her dog died.  So Emily decided to show her a </a:t>
            </a:r>
            <a:r>
              <a:rPr lang="en-US" sz="2200" b="1" dirty="0">
                <a:latin typeface="Verdana"/>
                <a:ea typeface="Verdana"/>
                <a:cs typeface="Verdana"/>
                <a:sym typeface="Verdana"/>
              </a:rPr>
              <a:t>brochure</a:t>
            </a:r>
            <a:r>
              <a:rPr lang="en-US" sz="2200" dirty="0">
                <a:latin typeface="Verdana"/>
                <a:ea typeface="Verdana"/>
                <a:cs typeface="Verdana"/>
                <a:sym typeface="Verdana"/>
              </a:rPr>
              <a:t> about a trip to Italy.  Emily wanted to </a:t>
            </a:r>
            <a:r>
              <a:rPr lang="en-US" sz="2200" b="1" dirty="0">
                <a:latin typeface="Verdana"/>
                <a:ea typeface="Verdana"/>
                <a:cs typeface="Verdana"/>
                <a:sym typeface="Verdana"/>
              </a:rPr>
              <a:t>offer</a:t>
            </a:r>
            <a:r>
              <a:rPr lang="en-US" sz="2200" dirty="0">
                <a:latin typeface="Verdana"/>
                <a:ea typeface="Verdana"/>
                <a:cs typeface="Verdana"/>
                <a:sym typeface="Verdana"/>
              </a:rPr>
              <a:t> to take Sarah on this trip to help her feel better. It was not hard for Emily to </a:t>
            </a:r>
            <a:r>
              <a:rPr lang="en-US" sz="2200" b="1" dirty="0">
                <a:latin typeface="Verdana"/>
                <a:ea typeface="Verdana"/>
                <a:cs typeface="Verdana"/>
                <a:sym typeface="Verdana"/>
              </a:rPr>
              <a:t>convince </a:t>
            </a:r>
            <a:r>
              <a:rPr lang="en-US" sz="2200" dirty="0">
                <a:latin typeface="Verdana"/>
                <a:ea typeface="Verdana"/>
                <a:cs typeface="Verdana"/>
                <a:sym typeface="Verdana"/>
              </a:rPr>
              <a:t>Sarah to come on the trip. Sarah </a:t>
            </a:r>
            <a:r>
              <a:rPr lang="en-US" sz="2200" b="1" dirty="0">
                <a:latin typeface="Verdana"/>
                <a:ea typeface="Verdana"/>
                <a:cs typeface="Verdana"/>
                <a:sym typeface="Verdana"/>
              </a:rPr>
              <a:t>completely </a:t>
            </a:r>
            <a:r>
              <a:rPr lang="en-US" sz="2200" dirty="0">
                <a:latin typeface="Verdana"/>
                <a:ea typeface="Verdana"/>
                <a:cs typeface="Verdana"/>
                <a:sym typeface="Verdana"/>
              </a:rPr>
              <a:t>agreed the trip would be fun.</a:t>
            </a:r>
            <a:endParaRPr sz="2200" dirty="0">
              <a:latin typeface="Verdana"/>
              <a:ea typeface="Verdana"/>
              <a:cs typeface="Verdana"/>
              <a:sym typeface="Verdana"/>
            </a:endParaRPr>
          </a:p>
          <a:p>
            <a:pPr marL="0" lvl="0" indent="0" algn="l" rtl="0">
              <a:spcBef>
                <a:spcPts val="0"/>
              </a:spcBef>
              <a:spcAft>
                <a:spcPts val="0"/>
              </a:spcAft>
              <a:buNone/>
            </a:pPr>
            <a:endParaRPr sz="2200" dirty="0">
              <a:latin typeface="Verdana"/>
              <a:ea typeface="Verdana"/>
              <a:cs typeface="Verdana"/>
              <a:sym typeface="Verdana"/>
            </a:endParaRPr>
          </a:p>
          <a:p>
            <a:pPr marL="0" lvl="0" indent="0" algn="l" rtl="0">
              <a:spcBef>
                <a:spcPts val="0"/>
              </a:spcBef>
              <a:spcAft>
                <a:spcPts val="0"/>
              </a:spcAft>
              <a:buNone/>
            </a:pPr>
            <a:r>
              <a:rPr lang="en-US" sz="2200" dirty="0">
                <a:latin typeface="Verdana"/>
                <a:ea typeface="Verdana"/>
                <a:cs typeface="Verdana"/>
                <a:sym typeface="Verdana"/>
              </a:rPr>
              <a:t>So Sarah and Emily went to Italy. Emily was able to </a:t>
            </a:r>
            <a:r>
              <a:rPr lang="en-US" sz="2200" b="1" dirty="0">
                <a:latin typeface="Verdana"/>
                <a:ea typeface="Verdana"/>
                <a:cs typeface="Verdana"/>
                <a:sym typeface="Verdana"/>
              </a:rPr>
              <a:t>encourage</a:t>
            </a:r>
            <a:r>
              <a:rPr lang="en-US" sz="2200" dirty="0">
                <a:latin typeface="Verdana"/>
                <a:ea typeface="Verdana"/>
                <a:cs typeface="Verdana"/>
                <a:sym typeface="Verdana"/>
              </a:rPr>
              <a:t> Sarah while they were on their trip. </a:t>
            </a:r>
            <a:r>
              <a:rPr lang="en-US" sz="2200" dirty="0">
                <a:solidFill>
                  <a:schemeClr val="dk1"/>
                </a:solidFill>
                <a:latin typeface="Verdana"/>
                <a:ea typeface="Verdana"/>
                <a:cs typeface="Verdana"/>
                <a:sym typeface="Verdana"/>
              </a:rPr>
              <a:t>They had a good time and had nothing to </a:t>
            </a:r>
            <a:r>
              <a:rPr lang="en-US" sz="2200" b="1" dirty="0">
                <a:solidFill>
                  <a:schemeClr val="dk1"/>
                </a:solidFill>
                <a:latin typeface="Verdana"/>
                <a:ea typeface="Verdana"/>
                <a:cs typeface="Verdana"/>
                <a:sym typeface="Verdana"/>
              </a:rPr>
              <a:t>complain </a:t>
            </a:r>
            <a:r>
              <a:rPr lang="en-US" sz="2200" dirty="0">
                <a:solidFill>
                  <a:schemeClr val="dk1"/>
                </a:solidFill>
                <a:latin typeface="Verdana"/>
                <a:ea typeface="Verdana"/>
                <a:cs typeface="Verdana"/>
                <a:sym typeface="Verdana"/>
              </a:rPr>
              <a:t>about. </a:t>
            </a:r>
            <a:endParaRPr sz="2200" dirty="0">
              <a:solidFill>
                <a:schemeClr val="dk1"/>
              </a:solidFill>
              <a:latin typeface="Verdana"/>
              <a:ea typeface="Verdana"/>
              <a:cs typeface="Verdana"/>
              <a:sym typeface="Verdana"/>
            </a:endParaRPr>
          </a:p>
          <a:p>
            <a:pPr marL="0" lvl="0" indent="0" algn="l" rtl="0">
              <a:spcBef>
                <a:spcPts val="0"/>
              </a:spcBef>
              <a:spcAft>
                <a:spcPts val="0"/>
              </a:spcAft>
              <a:buNone/>
            </a:pPr>
            <a:endParaRPr dirty="0">
              <a:solidFill>
                <a:schemeClr val="dk1"/>
              </a:solidFill>
              <a:latin typeface="Verdana"/>
              <a:ea typeface="Verdana"/>
              <a:cs typeface="Verdana"/>
              <a:sym typeface="Verdana"/>
            </a:endParaRPr>
          </a:p>
          <a:p>
            <a:pPr marL="0" lvl="0" indent="0" algn="l" rtl="0">
              <a:spcBef>
                <a:spcPts val="0"/>
              </a:spcBef>
              <a:spcAft>
                <a:spcPts val="0"/>
              </a:spcAft>
              <a:buNone/>
            </a:pPr>
            <a:endParaRPr dirty="0">
              <a:solidFill>
                <a:schemeClr val="dk1"/>
              </a:solidFill>
              <a:latin typeface="Verdana"/>
              <a:ea typeface="Verdana"/>
              <a:cs typeface="Verdana"/>
              <a:sym typeface="Verdana"/>
            </a:endParaRPr>
          </a:p>
          <a:p>
            <a:pPr marL="0" lvl="0" indent="0" algn="l" rtl="0">
              <a:spcBef>
                <a:spcPts val="0"/>
              </a:spcBef>
              <a:spcAft>
                <a:spcPts val="0"/>
              </a:spcAft>
              <a:buNone/>
            </a:pPr>
            <a:endParaRPr dirty="0">
              <a:solidFill>
                <a:schemeClr val="dk1"/>
              </a:solidFill>
              <a:latin typeface="Verdana"/>
              <a:ea typeface="Verdana"/>
              <a:cs typeface="Verdana"/>
              <a:sym typeface="Verdana"/>
            </a:endParaRPr>
          </a:p>
          <a:p>
            <a:pPr marL="0" lvl="0" indent="0" algn="l" rtl="0">
              <a:spcBef>
                <a:spcPts val="0"/>
              </a:spcBef>
              <a:spcAft>
                <a:spcPts val="0"/>
              </a:spcAft>
              <a:buNone/>
            </a:pPr>
            <a:endParaRPr dirty="0">
              <a:solidFill>
                <a:schemeClr val="dk1"/>
              </a:solidFill>
              <a:latin typeface="Verdana"/>
              <a:ea typeface="Verdana"/>
              <a:cs typeface="Verdana"/>
              <a:sym typeface="Verdana"/>
            </a:endParaRPr>
          </a:p>
          <a:p>
            <a:pPr marL="0" lvl="0" indent="0" algn="l" rtl="0">
              <a:spcBef>
                <a:spcPts val="0"/>
              </a:spcBef>
              <a:spcAft>
                <a:spcPts val="0"/>
              </a:spcAft>
              <a:buNone/>
            </a:pPr>
            <a:endParaRPr dirty="0">
              <a:solidFill>
                <a:schemeClr val="dk1"/>
              </a:solidFill>
              <a:latin typeface="Verdana"/>
              <a:ea typeface="Verdana"/>
              <a:cs typeface="Verdana"/>
              <a:sym typeface="Verdana"/>
            </a:endParaRPr>
          </a:p>
          <a:p>
            <a:pPr marL="0" lvl="0" indent="0" algn="l" rtl="0">
              <a:spcBef>
                <a:spcPts val="0"/>
              </a:spcBef>
              <a:spcAft>
                <a:spcPts val="0"/>
              </a:spcAft>
              <a:buNone/>
            </a:pPr>
            <a:endParaRPr dirty="0">
              <a:solidFill>
                <a:schemeClr val="dk1"/>
              </a:solidFill>
              <a:latin typeface="Verdana"/>
              <a:ea typeface="Verdana"/>
              <a:cs typeface="Verdana"/>
              <a:sym typeface="Verdana"/>
            </a:endParaRPr>
          </a:p>
          <a:p>
            <a:pPr marL="0" lvl="0" indent="0" algn="l" rtl="0">
              <a:spcBef>
                <a:spcPts val="0"/>
              </a:spcBef>
              <a:spcAft>
                <a:spcPts val="0"/>
              </a:spcAft>
              <a:buNone/>
            </a:pPr>
            <a:endParaRPr dirty="0">
              <a:solidFill>
                <a:schemeClr val="dk1"/>
              </a:solidFill>
              <a:latin typeface="Verdana"/>
              <a:ea typeface="Verdana"/>
              <a:cs typeface="Verdana"/>
              <a:sym typeface="Verdana"/>
            </a:endParaRPr>
          </a:p>
          <a:p>
            <a:pPr marL="0" lvl="0" indent="0" algn="l" rtl="0">
              <a:spcBef>
                <a:spcPts val="0"/>
              </a:spcBef>
              <a:spcAft>
                <a:spcPts val="0"/>
              </a:spcAft>
              <a:buNone/>
            </a:pPr>
            <a:endParaRPr dirty="0">
              <a:solidFill>
                <a:schemeClr val="dk1"/>
              </a:solidFill>
              <a:latin typeface="Verdana"/>
              <a:ea typeface="Verdana"/>
              <a:cs typeface="Verdana"/>
              <a:sym typeface="Verdana"/>
            </a:endParaRPr>
          </a:p>
          <a:p>
            <a:pPr marL="0" lvl="0" indent="0" algn="l" rtl="0">
              <a:spcBef>
                <a:spcPts val="0"/>
              </a:spcBef>
              <a:spcAft>
                <a:spcPts val="0"/>
              </a:spcAft>
              <a:buNone/>
            </a:pPr>
            <a:endParaRPr dirty="0">
              <a:solidFill>
                <a:schemeClr val="dk1"/>
              </a:solidFill>
              <a:latin typeface="Verdana"/>
              <a:ea typeface="Verdana"/>
              <a:cs typeface="Verdana"/>
              <a:sym typeface="Verdana"/>
            </a:endParaRPr>
          </a:p>
          <a:p>
            <a:pPr marL="0" lvl="0" indent="0" algn="l" rtl="0">
              <a:spcBef>
                <a:spcPts val="0"/>
              </a:spcBef>
              <a:spcAft>
                <a:spcPts val="0"/>
              </a:spcAft>
              <a:buNone/>
            </a:pPr>
            <a:endParaRPr dirty="0">
              <a:solidFill>
                <a:schemeClr val="dk1"/>
              </a:solidFill>
              <a:latin typeface="Verdana"/>
              <a:ea typeface="Verdana"/>
              <a:cs typeface="Verdana"/>
              <a:sym typeface="Verdana"/>
            </a:endParaRPr>
          </a:p>
          <a:p>
            <a:pPr marL="0" lvl="0" indent="0" algn="l" rtl="0">
              <a:spcBef>
                <a:spcPts val="0"/>
              </a:spcBef>
              <a:spcAft>
                <a:spcPts val="0"/>
              </a:spcAft>
              <a:buNone/>
            </a:pPr>
            <a:r>
              <a:rPr lang="en-US" dirty="0">
                <a:solidFill>
                  <a:schemeClr val="dk1"/>
                </a:solidFill>
                <a:latin typeface="Verdana"/>
                <a:ea typeface="Verdana"/>
                <a:cs typeface="Verdana"/>
                <a:sym typeface="Verdana"/>
              </a:rPr>
              <a:t> </a:t>
            </a:r>
            <a:endParaRPr dirty="0">
              <a:latin typeface="Verdana"/>
              <a:ea typeface="Verdana"/>
              <a:cs typeface="Verdana"/>
              <a:sym typeface="Verdana"/>
            </a:endParaRPr>
          </a:p>
        </p:txBody>
      </p:sp>
      <p:pic>
        <p:nvPicPr>
          <p:cNvPr id="124" name="Google Shape;124;p16"/>
          <p:cNvPicPr preferRelativeResize="0"/>
          <p:nvPr/>
        </p:nvPicPr>
        <p:blipFill>
          <a:blip r:embed="rId3">
            <a:alphaModFix/>
          </a:blip>
          <a:stretch>
            <a:fillRect/>
          </a:stretch>
        </p:blipFill>
        <p:spPr>
          <a:xfrm>
            <a:off x="6720852" y="2947907"/>
            <a:ext cx="5318746" cy="3544968"/>
          </a:xfrm>
          <a:prstGeom prst="rect">
            <a:avLst/>
          </a:prstGeom>
          <a:noFill/>
          <a:ln>
            <a:noFill/>
          </a:ln>
        </p:spPr>
      </p:pic>
      <p:sp>
        <p:nvSpPr>
          <p:cNvPr id="125" name="Google Shape;125;p16"/>
          <p:cNvSpPr/>
          <p:nvPr/>
        </p:nvSpPr>
        <p:spPr>
          <a:xfrm>
            <a:off x="7107200" y="-1"/>
            <a:ext cx="5084700" cy="2582807"/>
          </a:xfrm>
          <a:prstGeom prst="roundRect">
            <a:avLst>
              <a:gd name="adj" fmla="val 16667"/>
            </a:avLst>
          </a:prstGeom>
          <a:solidFill>
            <a:srgbClr val="FEFAC9"/>
          </a:solidFill>
          <a:ln w="12700" cap="flat" cmpd="sng">
            <a:solidFill>
              <a:srgbClr val="454C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b="1" dirty="0">
                <a:solidFill>
                  <a:srgbClr val="344D6C"/>
                </a:solidFill>
                <a:latin typeface="Verdana"/>
                <a:ea typeface="Verdana"/>
                <a:cs typeface="Verdana"/>
                <a:sym typeface="Verdana"/>
              </a:rPr>
              <a:t>Discuss with a partner:</a:t>
            </a:r>
            <a:endParaRPr dirty="0"/>
          </a:p>
          <a:p>
            <a:pPr marL="0" marR="0" lvl="0" indent="0" algn="l" rtl="0">
              <a:spcBef>
                <a:spcPts val="0"/>
              </a:spcBef>
              <a:spcAft>
                <a:spcPts val="0"/>
              </a:spcAft>
              <a:buNone/>
            </a:pPr>
            <a:endParaRPr sz="2200" dirty="0">
              <a:solidFill>
                <a:srgbClr val="344D6C"/>
              </a:solidFill>
              <a:latin typeface="Verdana"/>
              <a:ea typeface="Verdana"/>
              <a:cs typeface="Verdana"/>
              <a:sym typeface="Verdana"/>
            </a:endParaRPr>
          </a:p>
          <a:p>
            <a:pPr marL="342900" marR="0" lvl="0" indent="-342900" algn="l" rtl="0">
              <a:spcBef>
                <a:spcPts val="0"/>
              </a:spcBef>
              <a:spcAft>
                <a:spcPts val="0"/>
              </a:spcAft>
              <a:buClr>
                <a:srgbClr val="344D6C"/>
              </a:buClr>
              <a:buSzPts val="2200"/>
              <a:buFont typeface="Verdana"/>
              <a:buAutoNum type="arabicPeriod"/>
            </a:pPr>
            <a:r>
              <a:rPr lang="en-US" sz="2200" dirty="0">
                <a:solidFill>
                  <a:srgbClr val="344D6C"/>
                </a:solidFill>
                <a:latin typeface="Verdana"/>
                <a:ea typeface="Verdana"/>
                <a:cs typeface="Verdana"/>
                <a:sym typeface="Verdana"/>
              </a:rPr>
              <a:t>How do you encourage your friends and family?</a:t>
            </a:r>
            <a:endParaRPr dirty="0"/>
          </a:p>
          <a:p>
            <a:pPr marL="342900" marR="0" lvl="0" indent="-342900" algn="l" rtl="0">
              <a:spcBef>
                <a:spcPts val="0"/>
              </a:spcBef>
              <a:spcAft>
                <a:spcPts val="0"/>
              </a:spcAft>
              <a:buClr>
                <a:srgbClr val="344D6C"/>
              </a:buClr>
              <a:buSzPts val="2200"/>
              <a:buFont typeface="Verdana"/>
              <a:buAutoNum type="arabicPeriod"/>
            </a:pPr>
            <a:r>
              <a:rPr lang="en-US" sz="2200" dirty="0">
                <a:solidFill>
                  <a:srgbClr val="344D6C"/>
                </a:solidFill>
                <a:latin typeface="Verdana"/>
                <a:ea typeface="Verdana"/>
                <a:cs typeface="Verdana"/>
                <a:sym typeface="Verdana"/>
              </a:rPr>
              <a:t>Tell about a time you convinced someone to do something.</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sp>
        <p:nvSpPr>
          <p:cNvPr id="518" name="Google Shape;518;p48"/>
          <p:cNvSpPr txBox="1"/>
          <p:nvPr/>
        </p:nvSpPr>
        <p:spPr>
          <a:xfrm>
            <a:off x="352425" y="104775"/>
            <a:ext cx="12047538" cy="7683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4472C4"/>
                </a:solidFill>
                <a:latin typeface="Verdana"/>
                <a:ea typeface="Verdana"/>
                <a:cs typeface="Verdana"/>
                <a:sym typeface="Verdana"/>
              </a:rPr>
              <a:t>7A.</a:t>
            </a:r>
            <a:r>
              <a:rPr lang="en-US" sz="3200" b="1">
                <a:solidFill>
                  <a:srgbClr val="000000"/>
                </a:solidFill>
                <a:latin typeface="Verdana"/>
                <a:ea typeface="Verdana"/>
                <a:cs typeface="Verdana"/>
                <a:sym typeface="Verdana"/>
              </a:rPr>
              <a:t> </a:t>
            </a:r>
            <a:r>
              <a:rPr lang="en-US" sz="3200" b="1">
                <a:solidFill>
                  <a:schemeClr val="dk1"/>
                </a:solidFill>
                <a:latin typeface="Verdana"/>
                <a:ea typeface="Verdana"/>
                <a:cs typeface="Verdana"/>
                <a:sym typeface="Verdana"/>
              </a:rPr>
              <a:t>Read the brochure about a Spanish class </a:t>
            </a:r>
            <a:endParaRPr/>
          </a:p>
          <a:p>
            <a:pPr marL="0" marR="0" lvl="0" indent="0" algn="l" rtl="0">
              <a:spcBef>
                <a:spcPts val="0"/>
              </a:spcBef>
              <a:spcAft>
                <a:spcPts val="0"/>
              </a:spcAft>
              <a:buClr>
                <a:srgbClr val="000000"/>
              </a:buClr>
              <a:buSzPts val="4400"/>
              <a:buFont typeface="Arial"/>
              <a:buNone/>
            </a:pPr>
            <a:endParaRPr sz="1800">
              <a:solidFill>
                <a:schemeClr val="dk1"/>
              </a:solidFill>
              <a:latin typeface="Verdana"/>
              <a:ea typeface="Verdana"/>
              <a:cs typeface="Verdana"/>
              <a:sym typeface="Verdana"/>
            </a:endParaRPr>
          </a:p>
        </p:txBody>
      </p:sp>
      <p:sp>
        <p:nvSpPr>
          <p:cNvPr id="519" name="Google Shape;519;p48"/>
          <p:cNvSpPr txBox="1">
            <a:spLocks noGrp="1"/>
          </p:cNvSpPr>
          <p:nvPr>
            <p:ph type="sldNum" idx="12"/>
          </p:nvPr>
        </p:nvSpPr>
        <p:spPr>
          <a:xfrm>
            <a:off x="8658225" y="642778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a:p>
        </p:txBody>
      </p:sp>
      <p:sp>
        <p:nvSpPr>
          <p:cNvPr id="520" name="Google Shape;520;p48"/>
          <p:cNvSpPr txBox="1"/>
          <p:nvPr/>
        </p:nvSpPr>
        <p:spPr>
          <a:xfrm>
            <a:off x="242550" y="750500"/>
            <a:ext cx="11706900" cy="5678100"/>
          </a:xfrm>
          <a:prstGeom prst="rect">
            <a:avLst/>
          </a:prstGeom>
          <a:solidFill>
            <a:schemeClr val="lt1"/>
          </a:solidFill>
          <a:ln>
            <a:noFill/>
          </a:ln>
        </p:spPr>
        <p:txBody>
          <a:bodyPr spcFirstLastPara="1" wrap="square" lIns="91425" tIns="91425" rIns="91425" bIns="91425" anchor="ctr" anchorCtr="0">
            <a:noAutofit/>
          </a:bodyPr>
          <a:lstStyle/>
          <a:p>
            <a:pPr marL="0" lvl="0" indent="457200" algn="l" rtl="0">
              <a:spcBef>
                <a:spcPts val="0"/>
              </a:spcBef>
              <a:spcAft>
                <a:spcPts val="0"/>
              </a:spcAft>
              <a:buClr>
                <a:schemeClr val="dk1"/>
              </a:buClr>
              <a:buSzPts val="1100"/>
              <a:buFont typeface="Arial"/>
              <a:buNone/>
            </a:pPr>
            <a:endParaRPr/>
          </a:p>
        </p:txBody>
      </p:sp>
      <p:sp>
        <p:nvSpPr>
          <p:cNvPr id="521" name="Google Shape;521;p48"/>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©2020-2023 Light of the World Learning</a:t>
            </a:r>
            <a:endParaRPr dirty="0"/>
          </a:p>
        </p:txBody>
      </p:sp>
      <p:cxnSp>
        <p:nvCxnSpPr>
          <p:cNvPr id="522" name="Google Shape;522;p48"/>
          <p:cNvCxnSpPr/>
          <p:nvPr/>
        </p:nvCxnSpPr>
        <p:spPr>
          <a:xfrm>
            <a:off x="4332475" y="818550"/>
            <a:ext cx="41700" cy="5540700"/>
          </a:xfrm>
          <a:prstGeom prst="straightConnector1">
            <a:avLst/>
          </a:prstGeom>
          <a:noFill/>
          <a:ln w="9525" cap="flat" cmpd="sng">
            <a:solidFill>
              <a:schemeClr val="dk2"/>
            </a:solidFill>
            <a:prstDash val="solid"/>
            <a:round/>
            <a:headEnd type="none" w="med" len="med"/>
            <a:tailEnd type="none" w="med" len="med"/>
          </a:ln>
        </p:spPr>
      </p:cxnSp>
      <p:cxnSp>
        <p:nvCxnSpPr>
          <p:cNvPr id="523" name="Google Shape;523;p48"/>
          <p:cNvCxnSpPr/>
          <p:nvPr/>
        </p:nvCxnSpPr>
        <p:spPr>
          <a:xfrm>
            <a:off x="8414975" y="708200"/>
            <a:ext cx="0" cy="5762700"/>
          </a:xfrm>
          <a:prstGeom prst="straightConnector1">
            <a:avLst/>
          </a:prstGeom>
          <a:noFill/>
          <a:ln w="9525" cap="flat" cmpd="sng">
            <a:solidFill>
              <a:schemeClr val="dk2"/>
            </a:solidFill>
            <a:prstDash val="solid"/>
            <a:round/>
            <a:headEnd type="none" w="med" len="med"/>
            <a:tailEnd type="none" w="med" len="med"/>
          </a:ln>
        </p:spPr>
      </p:cxnSp>
      <p:sp>
        <p:nvSpPr>
          <p:cNvPr id="524" name="Google Shape;524;p48"/>
          <p:cNvSpPr txBox="1"/>
          <p:nvPr/>
        </p:nvSpPr>
        <p:spPr>
          <a:xfrm>
            <a:off x="4831750" y="1802275"/>
            <a:ext cx="2743200" cy="785100"/>
          </a:xfrm>
          <a:prstGeom prst="rect">
            <a:avLst/>
          </a:prstGeom>
          <a:solidFill>
            <a:schemeClr val="accent1"/>
          </a:solidFill>
          <a:ln>
            <a:noFill/>
          </a:ln>
        </p:spPr>
        <p:txBody>
          <a:bodyPr spcFirstLastPara="1" wrap="square" lIns="91425" tIns="91425" rIns="91425" bIns="91425" anchor="ctr" anchorCtr="0">
            <a:spAutoFit/>
          </a:bodyPr>
          <a:lstStyle/>
          <a:p>
            <a:pPr marL="0" lvl="0" indent="457200" algn="l" rtl="0">
              <a:spcBef>
                <a:spcPts val="0"/>
              </a:spcBef>
              <a:spcAft>
                <a:spcPts val="0"/>
              </a:spcAft>
              <a:buNone/>
            </a:pPr>
            <a:r>
              <a:rPr lang="en-US" sz="3900" i="1">
                <a:solidFill>
                  <a:schemeClr val="lt1"/>
                </a:solidFill>
                <a:latin typeface="Verdana"/>
                <a:ea typeface="Verdana"/>
                <a:cs typeface="Verdana"/>
                <a:sym typeface="Verdana"/>
              </a:rPr>
              <a:t>¡Hola!</a:t>
            </a:r>
            <a:endParaRPr sz="3900" i="1">
              <a:solidFill>
                <a:schemeClr val="lt1"/>
              </a:solidFill>
              <a:latin typeface="Verdana"/>
              <a:ea typeface="Verdana"/>
              <a:cs typeface="Verdana"/>
              <a:sym typeface="Verdana"/>
            </a:endParaRPr>
          </a:p>
        </p:txBody>
      </p:sp>
      <p:sp>
        <p:nvSpPr>
          <p:cNvPr id="525" name="Google Shape;525;p48"/>
          <p:cNvSpPr/>
          <p:nvPr/>
        </p:nvSpPr>
        <p:spPr>
          <a:xfrm>
            <a:off x="8734350" y="3000600"/>
            <a:ext cx="2915600" cy="2012425"/>
          </a:xfrm>
          <a:prstGeom prst="flowChartProcess">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chemeClr val="lt1"/>
                </a:solidFill>
                <a:latin typeface="Verdana"/>
                <a:ea typeface="Verdana"/>
                <a:cs typeface="Verdana"/>
                <a:sym typeface="Verdana"/>
              </a:rPr>
              <a:t>Class Information Guide</a:t>
            </a:r>
            <a:r>
              <a:rPr lang="en-US">
                <a:latin typeface="Verdana"/>
                <a:ea typeface="Verdana"/>
                <a:cs typeface="Verdana"/>
                <a:sym typeface="Verdana"/>
              </a:rPr>
              <a:t> </a:t>
            </a:r>
            <a:endParaRPr>
              <a:latin typeface="Verdana"/>
              <a:ea typeface="Verdana"/>
              <a:cs typeface="Verdana"/>
              <a:sym typeface="Verdana"/>
            </a:endParaRPr>
          </a:p>
        </p:txBody>
      </p:sp>
      <p:sp>
        <p:nvSpPr>
          <p:cNvPr id="526" name="Google Shape;526;p48"/>
          <p:cNvSpPr txBox="1"/>
          <p:nvPr/>
        </p:nvSpPr>
        <p:spPr>
          <a:xfrm>
            <a:off x="8734350" y="5346175"/>
            <a:ext cx="3027000" cy="492600"/>
          </a:xfrm>
          <a:prstGeom prst="rect">
            <a:avLst/>
          </a:prstGeom>
          <a:solidFill>
            <a:srgbClr val="FFD966"/>
          </a:solid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US" sz="2000">
                <a:solidFill>
                  <a:schemeClr val="dk1"/>
                </a:solidFill>
                <a:latin typeface="Verdana"/>
                <a:ea typeface="Verdana"/>
                <a:cs typeface="Verdana"/>
                <a:sym typeface="Verdana"/>
              </a:rPr>
              <a:t>www.spanish4all.com</a:t>
            </a:r>
            <a:endParaRPr sz="2000">
              <a:solidFill>
                <a:schemeClr val="dk1"/>
              </a:solidFill>
              <a:latin typeface="Verdana"/>
              <a:ea typeface="Verdana"/>
              <a:cs typeface="Verdana"/>
              <a:sym typeface="Verdana"/>
            </a:endParaRPr>
          </a:p>
        </p:txBody>
      </p:sp>
      <p:sp>
        <p:nvSpPr>
          <p:cNvPr id="527" name="Google Shape;527;p48"/>
          <p:cNvSpPr/>
          <p:nvPr/>
        </p:nvSpPr>
        <p:spPr>
          <a:xfrm>
            <a:off x="8921950" y="1070700"/>
            <a:ext cx="2743200" cy="1596900"/>
          </a:xfrm>
          <a:prstGeom prst="wedgeRoundRectCallout">
            <a:avLst>
              <a:gd name="adj1" fmla="val -20833"/>
              <a:gd name="adj2" fmla="val 62500"/>
              <a:gd name="adj3" fmla="val 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pic>
        <p:nvPicPr>
          <p:cNvPr id="528" name="Google Shape;528;p48"/>
          <p:cNvPicPr preferRelativeResize="0"/>
          <p:nvPr/>
        </p:nvPicPr>
        <p:blipFill rotWithShape="1">
          <a:blip r:embed="rId3">
            <a:alphaModFix/>
          </a:blip>
          <a:srcRect b="19224"/>
          <a:stretch/>
        </p:blipFill>
        <p:spPr>
          <a:xfrm>
            <a:off x="8921950" y="1070700"/>
            <a:ext cx="1478750" cy="1289950"/>
          </a:xfrm>
          <a:prstGeom prst="rect">
            <a:avLst/>
          </a:prstGeom>
          <a:noFill/>
          <a:ln>
            <a:noFill/>
          </a:ln>
        </p:spPr>
      </p:pic>
      <p:sp>
        <p:nvSpPr>
          <p:cNvPr id="529" name="Google Shape;529;p48"/>
          <p:cNvSpPr txBox="1"/>
          <p:nvPr/>
        </p:nvSpPr>
        <p:spPr>
          <a:xfrm>
            <a:off x="10247950" y="1374725"/>
            <a:ext cx="1347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lt1"/>
                </a:solidFill>
                <a:latin typeface="Verdana"/>
                <a:ea typeface="Verdana"/>
                <a:cs typeface="Verdana"/>
                <a:sym typeface="Verdana"/>
              </a:rPr>
              <a:t>Spanish </a:t>
            </a:r>
            <a:endParaRPr sz="2000">
              <a:solidFill>
                <a:schemeClr val="lt1"/>
              </a:solidFill>
              <a:latin typeface="Verdana"/>
              <a:ea typeface="Verdana"/>
              <a:cs typeface="Verdana"/>
              <a:sym typeface="Verdana"/>
            </a:endParaRPr>
          </a:p>
          <a:p>
            <a:pPr marL="0" lvl="0" indent="0" algn="l" rtl="0">
              <a:spcBef>
                <a:spcPts val="0"/>
              </a:spcBef>
              <a:spcAft>
                <a:spcPts val="0"/>
              </a:spcAft>
              <a:buNone/>
            </a:pPr>
            <a:r>
              <a:rPr lang="en-US" sz="2000">
                <a:solidFill>
                  <a:schemeClr val="lt1"/>
                </a:solidFill>
                <a:latin typeface="Verdana"/>
                <a:ea typeface="Verdana"/>
                <a:cs typeface="Verdana"/>
                <a:sym typeface="Verdana"/>
              </a:rPr>
              <a:t>    4 </a:t>
            </a:r>
            <a:endParaRPr sz="2000">
              <a:solidFill>
                <a:schemeClr val="lt1"/>
              </a:solidFill>
              <a:latin typeface="Verdana"/>
              <a:ea typeface="Verdana"/>
              <a:cs typeface="Verdana"/>
              <a:sym typeface="Verdana"/>
            </a:endParaRPr>
          </a:p>
          <a:p>
            <a:pPr marL="0" lvl="0" indent="0" algn="l" rtl="0">
              <a:spcBef>
                <a:spcPts val="0"/>
              </a:spcBef>
              <a:spcAft>
                <a:spcPts val="0"/>
              </a:spcAft>
              <a:buNone/>
            </a:pPr>
            <a:r>
              <a:rPr lang="en-US" sz="2000">
                <a:solidFill>
                  <a:schemeClr val="lt1"/>
                </a:solidFill>
                <a:latin typeface="Verdana"/>
                <a:ea typeface="Verdana"/>
                <a:cs typeface="Verdana"/>
                <a:sym typeface="Verdana"/>
              </a:rPr>
              <a:t>   All </a:t>
            </a:r>
            <a:endParaRPr sz="2000">
              <a:solidFill>
                <a:schemeClr val="lt1"/>
              </a:solidFill>
              <a:latin typeface="Verdana"/>
              <a:ea typeface="Verdana"/>
              <a:cs typeface="Verdana"/>
              <a:sym typeface="Verdana"/>
            </a:endParaRPr>
          </a:p>
        </p:txBody>
      </p:sp>
      <p:sp>
        <p:nvSpPr>
          <p:cNvPr id="530" name="Google Shape;530;p48"/>
          <p:cNvSpPr txBox="1"/>
          <p:nvPr/>
        </p:nvSpPr>
        <p:spPr>
          <a:xfrm>
            <a:off x="4374175" y="1186675"/>
            <a:ext cx="3909000" cy="615600"/>
          </a:xfrm>
          <a:prstGeom prst="rect">
            <a:avLst/>
          </a:prstGeom>
          <a:solidFill>
            <a:schemeClr val="lt1"/>
          </a:solid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US" sz="2800">
                <a:solidFill>
                  <a:schemeClr val="dk1"/>
                </a:solidFill>
                <a:latin typeface="Verdana"/>
                <a:ea typeface="Verdana"/>
                <a:cs typeface="Verdana"/>
                <a:sym typeface="Verdana"/>
              </a:rPr>
              <a:t>Contact Information </a:t>
            </a:r>
            <a:endParaRPr sz="2800">
              <a:solidFill>
                <a:schemeClr val="dk1"/>
              </a:solidFill>
              <a:latin typeface="Verdana"/>
              <a:ea typeface="Verdana"/>
              <a:cs typeface="Verdana"/>
              <a:sym typeface="Verdana"/>
            </a:endParaRPr>
          </a:p>
        </p:txBody>
      </p:sp>
      <p:sp>
        <p:nvSpPr>
          <p:cNvPr id="531" name="Google Shape;531;p48"/>
          <p:cNvSpPr txBox="1"/>
          <p:nvPr/>
        </p:nvSpPr>
        <p:spPr>
          <a:xfrm>
            <a:off x="4471325" y="2667600"/>
            <a:ext cx="3811800" cy="3478800"/>
          </a:xfrm>
          <a:prstGeom prst="rect">
            <a:avLst/>
          </a:prstGeom>
          <a:solidFill>
            <a:schemeClr val="lt1"/>
          </a:solid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US" sz="2000" b="1">
                <a:solidFill>
                  <a:schemeClr val="dk1"/>
                </a:solidFill>
                <a:latin typeface="Verdana"/>
                <a:ea typeface="Verdana"/>
                <a:cs typeface="Verdana"/>
                <a:sym typeface="Verdana"/>
              </a:rPr>
              <a:t>Teacher</a:t>
            </a:r>
            <a:r>
              <a:rPr lang="en-US" sz="2000">
                <a:solidFill>
                  <a:schemeClr val="dk1"/>
                </a:solidFill>
                <a:latin typeface="Verdana"/>
                <a:ea typeface="Verdana"/>
                <a:cs typeface="Verdana"/>
                <a:sym typeface="Verdana"/>
              </a:rPr>
              <a:t>:</a:t>
            </a:r>
            <a:r>
              <a:rPr lang="en-US" sz="2000" u="sng">
                <a:solidFill>
                  <a:schemeClr val="dk1"/>
                </a:solidFill>
                <a:latin typeface="Verdana"/>
                <a:ea typeface="Verdana"/>
                <a:cs typeface="Verdana"/>
                <a:sym typeface="Verdana"/>
              </a:rPr>
              <a:t>Sara Lopez </a:t>
            </a:r>
            <a:endParaRPr sz="2000" u="sng">
              <a:solidFill>
                <a:schemeClr val="dk1"/>
              </a:solidFill>
              <a:latin typeface="Verdana"/>
              <a:ea typeface="Verdana"/>
              <a:cs typeface="Verdana"/>
              <a:sym typeface="Verdana"/>
            </a:endParaRPr>
          </a:p>
          <a:p>
            <a:pPr marL="0" lvl="0" indent="0" algn="l" rtl="0">
              <a:spcBef>
                <a:spcPts val="0"/>
              </a:spcBef>
              <a:spcAft>
                <a:spcPts val="0"/>
              </a:spcAft>
              <a:buNone/>
            </a:pPr>
            <a:r>
              <a:rPr lang="en-US" sz="2000">
                <a:solidFill>
                  <a:schemeClr val="dk1"/>
                </a:solidFill>
                <a:latin typeface="Verdana"/>
                <a:ea typeface="Verdana"/>
                <a:cs typeface="Verdana"/>
                <a:sym typeface="Verdana"/>
              </a:rPr>
              <a:t>Phone:000-123-9293</a:t>
            </a:r>
            <a:endParaRPr sz="2000">
              <a:solidFill>
                <a:schemeClr val="dk1"/>
              </a:solidFill>
              <a:latin typeface="Verdana"/>
              <a:ea typeface="Verdana"/>
              <a:cs typeface="Verdana"/>
              <a:sym typeface="Verdana"/>
            </a:endParaRPr>
          </a:p>
          <a:p>
            <a:pPr marL="0" lvl="0" indent="0" algn="l" rtl="0">
              <a:spcBef>
                <a:spcPts val="0"/>
              </a:spcBef>
              <a:spcAft>
                <a:spcPts val="0"/>
              </a:spcAft>
              <a:buNone/>
            </a:pPr>
            <a:r>
              <a:rPr lang="en-US" sz="2000">
                <a:solidFill>
                  <a:schemeClr val="dk1"/>
                </a:solidFill>
                <a:latin typeface="Verdana"/>
                <a:ea typeface="Verdana"/>
                <a:cs typeface="Verdana"/>
                <a:sym typeface="Verdana"/>
              </a:rPr>
              <a:t>Email:</a:t>
            </a:r>
            <a:r>
              <a:rPr lang="en-US" sz="2000">
                <a:solidFill>
                  <a:schemeClr val="dk1"/>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SaraL@spanish4all.com</a:t>
            </a:r>
            <a:endParaRPr sz="2000">
              <a:solidFill>
                <a:schemeClr val="dk1"/>
              </a:solidFill>
              <a:latin typeface="Verdana"/>
              <a:ea typeface="Verdana"/>
              <a:cs typeface="Verdana"/>
              <a:sym typeface="Verdana"/>
            </a:endParaRPr>
          </a:p>
          <a:p>
            <a:pPr marL="0" lvl="0" indent="0" algn="l" rtl="0">
              <a:spcBef>
                <a:spcPts val="0"/>
              </a:spcBef>
              <a:spcAft>
                <a:spcPts val="0"/>
              </a:spcAft>
              <a:buNone/>
            </a:pPr>
            <a:endParaRPr sz="1800">
              <a:solidFill>
                <a:schemeClr val="dk1"/>
              </a:solidFill>
              <a:latin typeface="Verdana"/>
              <a:ea typeface="Verdana"/>
              <a:cs typeface="Verdana"/>
              <a:sym typeface="Verdana"/>
            </a:endParaRPr>
          </a:p>
          <a:p>
            <a:pPr marL="0" lvl="0" indent="0" algn="l" rtl="0">
              <a:spcBef>
                <a:spcPts val="0"/>
              </a:spcBef>
              <a:spcAft>
                <a:spcPts val="0"/>
              </a:spcAft>
              <a:buNone/>
            </a:pPr>
            <a:r>
              <a:rPr lang="en-US" sz="2000">
                <a:solidFill>
                  <a:schemeClr val="dk1"/>
                </a:solidFill>
                <a:latin typeface="Verdana"/>
                <a:ea typeface="Verdana"/>
                <a:cs typeface="Verdana"/>
                <a:sym typeface="Verdana"/>
              </a:rPr>
              <a:t>Address where class meets:</a:t>
            </a:r>
            <a:endParaRPr sz="2000">
              <a:solidFill>
                <a:schemeClr val="dk1"/>
              </a:solidFill>
              <a:latin typeface="Verdana"/>
              <a:ea typeface="Verdana"/>
              <a:cs typeface="Verdana"/>
              <a:sym typeface="Verdana"/>
            </a:endParaRPr>
          </a:p>
          <a:p>
            <a:pPr marL="0" lvl="0" indent="0" algn="l" rtl="0">
              <a:spcBef>
                <a:spcPts val="0"/>
              </a:spcBef>
              <a:spcAft>
                <a:spcPts val="0"/>
              </a:spcAft>
              <a:buNone/>
            </a:pPr>
            <a:r>
              <a:rPr lang="en-US" sz="2000">
                <a:solidFill>
                  <a:schemeClr val="dk1"/>
                </a:solidFill>
                <a:latin typeface="Verdana"/>
                <a:ea typeface="Verdana"/>
                <a:cs typeface="Verdana"/>
                <a:sym typeface="Verdana"/>
              </a:rPr>
              <a:t>1012 N. Orange Road </a:t>
            </a:r>
            <a:endParaRPr sz="2000">
              <a:solidFill>
                <a:schemeClr val="dk1"/>
              </a:solidFill>
              <a:latin typeface="Verdana"/>
              <a:ea typeface="Verdana"/>
              <a:cs typeface="Verdana"/>
              <a:sym typeface="Verdana"/>
            </a:endParaRPr>
          </a:p>
          <a:p>
            <a:pPr marL="0" lvl="0" indent="0" algn="l" rtl="0">
              <a:spcBef>
                <a:spcPts val="0"/>
              </a:spcBef>
              <a:spcAft>
                <a:spcPts val="0"/>
              </a:spcAft>
              <a:buNone/>
            </a:pPr>
            <a:r>
              <a:rPr lang="en-US" sz="2000">
                <a:solidFill>
                  <a:schemeClr val="dk1"/>
                </a:solidFill>
                <a:latin typeface="Verdana"/>
                <a:ea typeface="Verdana"/>
                <a:cs typeface="Verdana"/>
                <a:sym typeface="Verdana"/>
              </a:rPr>
              <a:t>Classroom, Illinois 33313</a:t>
            </a:r>
            <a:endParaRPr sz="2000">
              <a:solidFill>
                <a:schemeClr val="dk1"/>
              </a:solidFill>
              <a:latin typeface="Verdana"/>
              <a:ea typeface="Verdana"/>
              <a:cs typeface="Verdana"/>
              <a:sym typeface="Verdana"/>
            </a:endParaRPr>
          </a:p>
          <a:p>
            <a:pPr marL="0" lvl="0" indent="0" algn="l" rtl="0">
              <a:spcBef>
                <a:spcPts val="0"/>
              </a:spcBef>
              <a:spcAft>
                <a:spcPts val="0"/>
              </a:spcAft>
              <a:buNone/>
            </a:pPr>
            <a:endParaRPr sz="18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2000">
                <a:solidFill>
                  <a:schemeClr val="dk1"/>
                </a:solidFill>
                <a:latin typeface="Verdana"/>
                <a:ea typeface="Verdana"/>
                <a:cs typeface="Verdana"/>
                <a:sym typeface="Verdana"/>
              </a:rPr>
              <a:t>www.spanish4all.com</a:t>
            </a:r>
            <a:endParaRPr sz="2000">
              <a:solidFill>
                <a:schemeClr val="dk1"/>
              </a:solidFill>
              <a:latin typeface="Verdana"/>
              <a:ea typeface="Verdana"/>
              <a:cs typeface="Verdana"/>
              <a:sym typeface="Verdana"/>
            </a:endParaRPr>
          </a:p>
          <a:p>
            <a:pPr marL="0" lvl="0" indent="0" algn="l" rtl="0">
              <a:spcBef>
                <a:spcPts val="0"/>
              </a:spcBef>
              <a:spcAft>
                <a:spcPts val="0"/>
              </a:spcAft>
              <a:buNone/>
            </a:pPr>
            <a:r>
              <a:rPr lang="en-US" sz="1800">
                <a:solidFill>
                  <a:schemeClr val="dk1"/>
                </a:solidFill>
                <a:latin typeface="Verdana"/>
                <a:ea typeface="Verdana"/>
                <a:cs typeface="Verdana"/>
                <a:sym typeface="Verdana"/>
              </a:rPr>
              <a:t> </a:t>
            </a:r>
            <a:endParaRPr sz="1800">
              <a:solidFill>
                <a:schemeClr val="dk1"/>
              </a:solidFill>
              <a:latin typeface="Verdana"/>
              <a:ea typeface="Verdana"/>
              <a:cs typeface="Verdana"/>
              <a:sym typeface="Verdana"/>
            </a:endParaRPr>
          </a:p>
        </p:txBody>
      </p:sp>
      <p:sp>
        <p:nvSpPr>
          <p:cNvPr id="532" name="Google Shape;532;p48"/>
          <p:cNvSpPr/>
          <p:nvPr/>
        </p:nvSpPr>
        <p:spPr>
          <a:xfrm>
            <a:off x="352425" y="818550"/>
            <a:ext cx="3980100" cy="272310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a:latin typeface="Verdana"/>
                <a:ea typeface="Verdana"/>
                <a:cs typeface="Verdana"/>
                <a:sym typeface="Verdana"/>
              </a:rPr>
              <a:t>Have you always wanted to learn Spanish? Do you forget all the Spanish you learned in High School? Do you think learning Spanish is only something English speakers do?</a:t>
            </a:r>
            <a:r>
              <a:rPr lang="en-US">
                <a:latin typeface="Verdana"/>
                <a:ea typeface="Verdana"/>
                <a:cs typeface="Verdana"/>
                <a:sym typeface="Verdana"/>
              </a:rPr>
              <a:t> </a:t>
            </a:r>
            <a:endParaRPr>
              <a:latin typeface="Verdana"/>
              <a:ea typeface="Verdana"/>
              <a:cs typeface="Verdana"/>
              <a:sym typeface="Verdana"/>
            </a:endParaRPr>
          </a:p>
          <a:p>
            <a:pPr marL="0" lvl="0" indent="0" algn="l" rtl="0">
              <a:spcBef>
                <a:spcPts val="0"/>
              </a:spcBef>
              <a:spcAft>
                <a:spcPts val="0"/>
              </a:spcAft>
              <a:buNone/>
            </a:pPr>
            <a:r>
              <a:rPr lang="en-US" sz="1600" b="1">
                <a:latin typeface="Verdana"/>
                <a:ea typeface="Verdana"/>
                <a:cs typeface="Verdana"/>
                <a:sym typeface="Verdana"/>
              </a:rPr>
              <a:t>Spanish 4 All is the class for you!</a:t>
            </a:r>
            <a:endParaRPr sz="1600" b="1">
              <a:latin typeface="Verdana"/>
              <a:ea typeface="Verdana"/>
              <a:cs typeface="Verdana"/>
              <a:sym typeface="Verdana"/>
            </a:endParaRPr>
          </a:p>
        </p:txBody>
      </p:sp>
      <p:sp>
        <p:nvSpPr>
          <p:cNvPr id="533" name="Google Shape;533;p48"/>
          <p:cNvSpPr txBox="1"/>
          <p:nvPr/>
        </p:nvSpPr>
        <p:spPr>
          <a:xfrm>
            <a:off x="340300" y="3911550"/>
            <a:ext cx="3679800" cy="2339700"/>
          </a:xfrm>
          <a:prstGeom prst="rect">
            <a:avLst/>
          </a:prstGeom>
          <a:solidFill>
            <a:schemeClr val="lt1"/>
          </a:solidFill>
          <a:ln>
            <a:noFill/>
          </a:ln>
        </p:spPr>
        <p:txBody>
          <a:bodyPr spcFirstLastPara="1" wrap="square" lIns="91425" tIns="91425" rIns="91425" bIns="91425" anchor="ctr" anchorCtr="0">
            <a:spAutoFit/>
          </a:bodyPr>
          <a:lstStyle/>
          <a:p>
            <a:pPr marL="457200" lvl="0" indent="-355600" algn="l" rtl="0">
              <a:spcBef>
                <a:spcPts val="0"/>
              </a:spcBef>
              <a:spcAft>
                <a:spcPts val="0"/>
              </a:spcAft>
              <a:buClr>
                <a:schemeClr val="dk1"/>
              </a:buClr>
              <a:buSzPts val="2000"/>
              <a:buFont typeface="Verdana"/>
              <a:buChar char="●"/>
            </a:pPr>
            <a:r>
              <a:rPr lang="en-US" sz="2000">
                <a:solidFill>
                  <a:schemeClr val="dk1"/>
                </a:solidFill>
                <a:latin typeface="Verdana"/>
                <a:ea typeface="Verdana"/>
                <a:cs typeface="Verdana"/>
                <a:sym typeface="Verdana"/>
              </a:rPr>
              <a:t>We offer Spanish classes for all levels of experience</a:t>
            </a:r>
            <a:endParaRPr sz="2000">
              <a:solidFill>
                <a:schemeClr val="dk1"/>
              </a:solidFill>
              <a:latin typeface="Verdana"/>
              <a:ea typeface="Verdana"/>
              <a:cs typeface="Verdana"/>
              <a:sym typeface="Verdana"/>
            </a:endParaRPr>
          </a:p>
          <a:p>
            <a:pPr marL="457200" lvl="0" indent="-355600" algn="l" rtl="0">
              <a:spcBef>
                <a:spcPts val="0"/>
              </a:spcBef>
              <a:spcAft>
                <a:spcPts val="0"/>
              </a:spcAft>
              <a:buClr>
                <a:schemeClr val="dk1"/>
              </a:buClr>
              <a:buSzPts val="2000"/>
              <a:buFont typeface="Verdana"/>
              <a:buChar char="●"/>
            </a:pPr>
            <a:r>
              <a:rPr lang="en-US" sz="2000">
                <a:solidFill>
                  <a:schemeClr val="dk1"/>
                </a:solidFill>
                <a:latin typeface="Verdana"/>
                <a:ea typeface="Verdana"/>
                <a:cs typeface="Verdana"/>
                <a:sym typeface="Verdana"/>
              </a:rPr>
              <a:t>We have affordable rates (starting at $10/hour)</a:t>
            </a:r>
            <a:endParaRPr sz="2000">
              <a:solidFill>
                <a:schemeClr val="dk1"/>
              </a:solidFill>
              <a:latin typeface="Verdana"/>
              <a:ea typeface="Verdana"/>
              <a:cs typeface="Verdana"/>
              <a:sym typeface="Verdana"/>
            </a:endParaRPr>
          </a:p>
          <a:p>
            <a:pPr marL="457200" lvl="0" indent="-355600" algn="l" rtl="0">
              <a:spcBef>
                <a:spcPts val="0"/>
              </a:spcBef>
              <a:spcAft>
                <a:spcPts val="0"/>
              </a:spcAft>
              <a:buClr>
                <a:schemeClr val="dk1"/>
              </a:buClr>
              <a:buSzPts val="2000"/>
              <a:buFont typeface="Verdana"/>
              <a:buChar char="●"/>
            </a:pPr>
            <a:endParaRPr sz="2000">
              <a:solidFill>
                <a:schemeClr val="dk1"/>
              </a:solidFill>
              <a:latin typeface="Verdana"/>
              <a:ea typeface="Verdana"/>
              <a:cs typeface="Verdana"/>
              <a:sym typeface="Verdan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39"/>
        <p:cNvGrpSpPr/>
        <p:nvPr/>
      </p:nvGrpSpPr>
      <p:grpSpPr>
        <a:xfrm>
          <a:off x="0" y="0"/>
          <a:ext cx="0" cy="0"/>
          <a:chOff x="0" y="0"/>
          <a:chExt cx="0" cy="0"/>
        </a:xfrm>
      </p:grpSpPr>
      <p:sp>
        <p:nvSpPr>
          <p:cNvPr id="540" name="Google Shape;540;p49"/>
          <p:cNvSpPr txBox="1"/>
          <p:nvPr/>
        </p:nvSpPr>
        <p:spPr>
          <a:xfrm>
            <a:off x="352425" y="104775"/>
            <a:ext cx="11534775" cy="7683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a:solidFill>
                  <a:srgbClr val="4E74A3"/>
                </a:solidFill>
                <a:latin typeface="Verdana"/>
                <a:ea typeface="Verdana"/>
                <a:cs typeface="Verdana"/>
                <a:sym typeface="Verdana"/>
              </a:rPr>
              <a:t>7B. </a:t>
            </a:r>
            <a:r>
              <a:rPr lang="en-US" sz="3200" b="1">
                <a:solidFill>
                  <a:schemeClr val="dk1"/>
                </a:solidFill>
                <a:latin typeface="Verdana"/>
                <a:ea typeface="Verdana"/>
                <a:cs typeface="Verdana"/>
                <a:sym typeface="Verdana"/>
              </a:rPr>
              <a:t>Answer the questions about the brochure</a:t>
            </a:r>
            <a:endParaRPr sz="4400">
              <a:solidFill>
                <a:schemeClr val="dk1"/>
              </a:solidFill>
              <a:latin typeface="Verdana"/>
              <a:ea typeface="Verdana"/>
              <a:cs typeface="Verdana"/>
              <a:sym typeface="Verdana"/>
            </a:endParaRPr>
          </a:p>
          <a:p>
            <a:pPr marL="0" marR="0" lvl="0" indent="0" algn="l" rtl="0">
              <a:spcBef>
                <a:spcPts val="0"/>
              </a:spcBef>
              <a:spcAft>
                <a:spcPts val="0"/>
              </a:spcAft>
              <a:buClr>
                <a:srgbClr val="000000"/>
              </a:buClr>
              <a:buSzPts val="4400"/>
              <a:buFont typeface="Arial"/>
              <a:buNone/>
            </a:pPr>
            <a:endParaRPr sz="4400">
              <a:solidFill>
                <a:schemeClr val="dk1"/>
              </a:solidFill>
              <a:latin typeface="Verdana"/>
              <a:ea typeface="Verdana"/>
              <a:cs typeface="Verdana"/>
              <a:sym typeface="Verdana"/>
            </a:endParaRPr>
          </a:p>
          <a:p>
            <a:pPr marL="0" marR="0" lvl="0" indent="0" algn="l" rtl="0">
              <a:spcBef>
                <a:spcPts val="0"/>
              </a:spcBef>
              <a:spcAft>
                <a:spcPts val="0"/>
              </a:spcAft>
              <a:buClr>
                <a:srgbClr val="000000"/>
              </a:buClr>
              <a:buSzPts val="4400"/>
              <a:buFont typeface="Arial"/>
              <a:buNone/>
            </a:pPr>
            <a:endParaRPr sz="4400">
              <a:solidFill>
                <a:schemeClr val="dk1"/>
              </a:solidFill>
              <a:latin typeface="Verdana"/>
              <a:ea typeface="Verdana"/>
              <a:cs typeface="Verdana"/>
              <a:sym typeface="Verdana"/>
            </a:endParaRPr>
          </a:p>
          <a:p>
            <a:pPr marL="0" marR="0" lvl="0" indent="0" algn="l" rtl="0">
              <a:spcBef>
                <a:spcPts val="0"/>
              </a:spcBef>
              <a:spcAft>
                <a:spcPts val="0"/>
              </a:spcAft>
              <a:buClr>
                <a:srgbClr val="000000"/>
              </a:buClr>
              <a:buSzPts val="4400"/>
              <a:buFont typeface="Arial"/>
              <a:buNone/>
            </a:pPr>
            <a:endParaRPr sz="1800">
              <a:solidFill>
                <a:schemeClr val="dk1"/>
              </a:solidFill>
              <a:latin typeface="Verdana"/>
              <a:ea typeface="Verdana"/>
              <a:cs typeface="Verdana"/>
              <a:sym typeface="Verdana"/>
            </a:endParaRPr>
          </a:p>
        </p:txBody>
      </p:sp>
      <p:sp>
        <p:nvSpPr>
          <p:cNvPr id="541" name="Google Shape;541;p49"/>
          <p:cNvSpPr txBox="1"/>
          <p:nvPr/>
        </p:nvSpPr>
        <p:spPr>
          <a:xfrm>
            <a:off x="439750" y="873125"/>
            <a:ext cx="11447400" cy="551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800"/>
              <a:buFont typeface="Arial"/>
              <a:buNone/>
            </a:pPr>
            <a:r>
              <a:rPr lang="en-US" sz="2400">
                <a:solidFill>
                  <a:srgbClr val="000000"/>
                </a:solidFill>
                <a:latin typeface="Verdana"/>
                <a:ea typeface="Verdana"/>
                <a:cs typeface="Verdana"/>
                <a:sym typeface="Verdana"/>
              </a:rPr>
              <a:t>A. What is the main purpose of this brochure? </a:t>
            </a:r>
            <a:endParaRPr sz="2400">
              <a:solidFill>
                <a:srgbClr val="000000"/>
              </a:solidFill>
              <a:latin typeface="Verdana"/>
              <a:ea typeface="Verdana"/>
              <a:cs typeface="Verdana"/>
              <a:sym typeface="Verdana"/>
            </a:endParaRPr>
          </a:p>
          <a:p>
            <a:pPr marL="0" marR="0" lvl="0" indent="0" algn="l" rtl="0">
              <a:spcBef>
                <a:spcPts val="2400"/>
              </a:spcBef>
              <a:spcAft>
                <a:spcPts val="0"/>
              </a:spcAft>
              <a:buClr>
                <a:srgbClr val="000000"/>
              </a:buClr>
              <a:buSzPts val="2800"/>
              <a:buFont typeface="Arial"/>
              <a:buNone/>
            </a:pPr>
            <a:r>
              <a:rPr lang="en-US" sz="2400">
                <a:solidFill>
                  <a:srgbClr val="000000"/>
                </a:solidFill>
                <a:latin typeface="Verdana"/>
                <a:ea typeface="Verdana"/>
                <a:cs typeface="Verdana"/>
                <a:sym typeface="Verdana"/>
              </a:rPr>
              <a:t>B. Can you</a:t>
            </a:r>
            <a:r>
              <a:rPr lang="en-US" sz="2400">
                <a:latin typeface="Verdana"/>
                <a:ea typeface="Verdana"/>
                <a:cs typeface="Verdana"/>
                <a:sym typeface="Verdana"/>
              </a:rPr>
              <a:t> compare this Spanish class with our English class</a:t>
            </a:r>
            <a:r>
              <a:rPr lang="en-US" sz="2400">
                <a:solidFill>
                  <a:srgbClr val="000000"/>
                </a:solidFill>
                <a:latin typeface="Verdana"/>
                <a:ea typeface="Verdana"/>
                <a:cs typeface="Verdana"/>
                <a:sym typeface="Verdana"/>
              </a:rPr>
              <a:t>? What is the same/different</a:t>
            </a:r>
            <a:r>
              <a:rPr lang="en-US" sz="2400">
                <a:latin typeface="Verdana"/>
                <a:ea typeface="Verdana"/>
                <a:cs typeface="Verdana"/>
                <a:sym typeface="Verdana"/>
              </a:rPr>
              <a:t>?</a:t>
            </a:r>
            <a:endParaRPr sz="2400">
              <a:solidFill>
                <a:schemeClr val="dk1"/>
              </a:solidFill>
              <a:latin typeface="Verdana"/>
              <a:ea typeface="Verdana"/>
              <a:cs typeface="Verdana"/>
              <a:sym typeface="Verdana"/>
            </a:endParaRPr>
          </a:p>
          <a:p>
            <a:pPr marL="0" marR="0" lvl="0" indent="0" algn="l" rtl="0">
              <a:spcBef>
                <a:spcPts val="2400"/>
              </a:spcBef>
              <a:spcAft>
                <a:spcPts val="0"/>
              </a:spcAft>
              <a:buClr>
                <a:srgbClr val="000000"/>
              </a:buClr>
              <a:buSzPts val="2800"/>
              <a:buFont typeface="Arial"/>
              <a:buNone/>
            </a:pPr>
            <a:r>
              <a:rPr lang="en-US" sz="2400">
                <a:solidFill>
                  <a:srgbClr val="000000"/>
                </a:solidFill>
                <a:latin typeface="Verdana"/>
                <a:ea typeface="Verdana"/>
                <a:cs typeface="Verdana"/>
                <a:sym typeface="Verdana"/>
              </a:rPr>
              <a:t>C.</a:t>
            </a:r>
            <a:r>
              <a:rPr lang="en-US" sz="2400">
                <a:latin typeface="Verdana"/>
                <a:ea typeface="Verdana"/>
                <a:cs typeface="Verdana"/>
                <a:sym typeface="Verdana"/>
              </a:rPr>
              <a:t> Can you explain who the target audience is for the brochure?</a:t>
            </a:r>
            <a:endParaRPr sz="2400">
              <a:solidFill>
                <a:schemeClr val="dk1"/>
              </a:solidFill>
              <a:latin typeface="Verdana"/>
              <a:ea typeface="Verdana"/>
              <a:cs typeface="Verdana"/>
              <a:sym typeface="Verdana"/>
            </a:endParaRPr>
          </a:p>
          <a:p>
            <a:pPr marL="0" marR="0" lvl="0" indent="0" algn="l" rtl="0">
              <a:spcBef>
                <a:spcPts val="2400"/>
              </a:spcBef>
              <a:spcAft>
                <a:spcPts val="0"/>
              </a:spcAft>
              <a:buClr>
                <a:srgbClr val="000000"/>
              </a:buClr>
              <a:buSzPts val="2800"/>
              <a:buFont typeface="Arial"/>
              <a:buNone/>
            </a:pPr>
            <a:r>
              <a:rPr lang="en-US" sz="2400">
                <a:solidFill>
                  <a:srgbClr val="000000"/>
                </a:solidFill>
                <a:latin typeface="Verdana"/>
                <a:ea typeface="Verdana"/>
                <a:cs typeface="Verdana"/>
                <a:sym typeface="Verdana"/>
              </a:rPr>
              <a:t>D. </a:t>
            </a:r>
            <a:r>
              <a:rPr lang="en-US" sz="2400">
                <a:latin typeface="Verdana"/>
                <a:ea typeface="Verdana"/>
                <a:cs typeface="Verdana"/>
                <a:sym typeface="Verdana"/>
              </a:rPr>
              <a:t>Do you agree that mostly English speakers learn Spanish</a:t>
            </a:r>
            <a:r>
              <a:rPr lang="en-US" sz="2400">
                <a:solidFill>
                  <a:srgbClr val="000000"/>
                </a:solidFill>
                <a:latin typeface="Verdana"/>
                <a:ea typeface="Verdana"/>
                <a:cs typeface="Verdana"/>
                <a:sym typeface="Verdana"/>
              </a:rPr>
              <a:t>?</a:t>
            </a:r>
            <a:r>
              <a:rPr lang="en-US" sz="2400">
                <a:latin typeface="Verdana"/>
                <a:ea typeface="Verdana"/>
                <a:cs typeface="Verdana"/>
                <a:sym typeface="Verdana"/>
              </a:rPr>
              <a:t> Explain. </a:t>
            </a:r>
            <a:endParaRPr sz="2400">
              <a:solidFill>
                <a:schemeClr val="dk1"/>
              </a:solidFill>
              <a:latin typeface="Verdana"/>
              <a:ea typeface="Verdana"/>
              <a:cs typeface="Verdana"/>
              <a:sym typeface="Verdana"/>
            </a:endParaRPr>
          </a:p>
          <a:p>
            <a:pPr marL="0" marR="0" lvl="0" indent="0" algn="l" rtl="0">
              <a:spcBef>
                <a:spcPts val="2400"/>
              </a:spcBef>
              <a:spcAft>
                <a:spcPts val="0"/>
              </a:spcAft>
              <a:buClr>
                <a:srgbClr val="000000"/>
              </a:buClr>
              <a:buSzPts val="2800"/>
              <a:buFont typeface="Arial"/>
              <a:buNone/>
            </a:pPr>
            <a:r>
              <a:rPr lang="en-US" sz="2400">
                <a:solidFill>
                  <a:srgbClr val="000000"/>
                </a:solidFill>
                <a:latin typeface="Verdana"/>
                <a:ea typeface="Verdana"/>
                <a:cs typeface="Verdana"/>
                <a:sym typeface="Verdana"/>
              </a:rPr>
              <a:t>E. Wh</a:t>
            </a:r>
            <a:r>
              <a:rPr lang="en-US" sz="2400">
                <a:latin typeface="Verdana"/>
                <a:ea typeface="Verdana"/>
                <a:cs typeface="Verdana"/>
                <a:sym typeface="Verdana"/>
              </a:rPr>
              <a:t>y do you think people want to/not want to learn Spanish</a:t>
            </a:r>
            <a:r>
              <a:rPr lang="en-US" sz="2400">
                <a:solidFill>
                  <a:srgbClr val="000000"/>
                </a:solidFill>
                <a:latin typeface="Verdana"/>
                <a:ea typeface="Verdana"/>
                <a:cs typeface="Verdana"/>
                <a:sym typeface="Verdana"/>
              </a:rPr>
              <a:t>?</a:t>
            </a:r>
            <a:endParaRPr sz="2400">
              <a:latin typeface="Verdana"/>
              <a:ea typeface="Verdana"/>
              <a:cs typeface="Verdana"/>
              <a:sym typeface="Verdana"/>
            </a:endParaRPr>
          </a:p>
          <a:p>
            <a:pPr marL="0" marR="0" lvl="0" indent="0" algn="l" rtl="0">
              <a:spcBef>
                <a:spcPts val="2400"/>
              </a:spcBef>
              <a:spcAft>
                <a:spcPts val="0"/>
              </a:spcAft>
              <a:buClr>
                <a:srgbClr val="000000"/>
              </a:buClr>
              <a:buSzPts val="2800"/>
              <a:buFont typeface="Arial"/>
              <a:buNone/>
            </a:pPr>
            <a:r>
              <a:rPr lang="en-US" sz="2400">
                <a:solidFill>
                  <a:schemeClr val="dk1"/>
                </a:solidFill>
                <a:latin typeface="Verdana"/>
                <a:ea typeface="Verdana"/>
                <a:cs typeface="Verdana"/>
                <a:sym typeface="Verdana"/>
              </a:rPr>
              <a:t>F. Based off this brochure, would you want to take this Spanish class? Why/why not?</a:t>
            </a:r>
            <a:endParaRPr sz="2400">
              <a:solidFill>
                <a:schemeClr val="dk1"/>
              </a:solidFill>
              <a:latin typeface="Verdana"/>
              <a:ea typeface="Verdana"/>
              <a:cs typeface="Verdana"/>
              <a:sym typeface="Verdana"/>
            </a:endParaRPr>
          </a:p>
          <a:p>
            <a:pPr marL="0" marR="0" lvl="0" indent="0" algn="l" rtl="0">
              <a:spcBef>
                <a:spcPts val="2400"/>
              </a:spcBef>
              <a:spcAft>
                <a:spcPts val="0"/>
              </a:spcAft>
              <a:buClr>
                <a:srgbClr val="000000"/>
              </a:buClr>
              <a:buSzPts val="2800"/>
              <a:buFont typeface="Arial"/>
              <a:buNone/>
            </a:pPr>
            <a:r>
              <a:rPr lang="en-US" sz="2400">
                <a:solidFill>
                  <a:schemeClr val="dk1"/>
                </a:solidFill>
                <a:latin typeface="Verdana"/>
                <a:ea typeface="Verdana"/>
                <a:cs typeface="Verdana"/>
                <a:sym typeface="Verdana"/>
              </a:rPr>
              <a:t>G. If you took this Spanish class what would your motive be for taking it?</a:t>
            </a:r>
            <a:endParaRPr sz="2400">
              <a:solidFill>
                <a:schemeClr val="dk1"/>
              </a:solidFill>
              <a:latin typeface="Verdana"/>
              <a:ea typeface="Verdana"/>
              <a:cs typeface="Verdana"/>
              <a:sym typeface="Verdana"/>
            </a:endParaRPr>
          </a:p>
          <a:p>
            <a:pPr marL="0" marR="0" lvl="0" indent="0" algn="l" rtl="0">
              <a:spcBef>
                <a:spcPts val="2400"/>
              </a:spcBef>
              <a:spcAft>
                <a:spcPts val="0"/>
              </a:spcAft>
              <a:buClr>
                <a:srgbClr val="000000"/>
              </a:buClr>
              <a:buSzPts val="2800"/>
              <a:buFont typeface="Arial"/>
              <a:buNone/>
            </a:pPr>
            <a:endParaRPr sz="2400">
              <a:solidFill>
                <a:srgbClr val="000000"/>
              </a:solidFill>
              <a:latin typeface="Verdana"/>
              <a:ea typeface="Verdana"/>
              <a:cs typeface="Verdana"/>
              <a:sym typeface="Verdana"/>
            </a:endParaRPr>
          </a:p>
        </p:txBody>
      </p:sp>
      <p:sp>
        <p:nvSpPr>
          <p:cNvPr id="542" name="Google Shape;542;p49"/>
          <p:cNvSpPr txBox="1">
            <a:spLocks noGrp="1"/>
          </p:cNvSpPr>
          <p:nvPr>
            <p:ph type="sldNum" idx="12"/>
          </p:nvPr>
        </p:nvSpPr>
        <p:spPr>
          <a:xfrm>
            <a:off x="8658225" y="6427788"/>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
        <p:nvSpPr>
          <p:cNvPr id="543" name="Google Shape;543;p49"/>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©2020-2023 Light of the World Learning</a:t>
            </a: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49"/>
        <p:cNvGrpSpPr/>
        <p:nvPr/>
      </p:nvGrpSpPr>
      <p:grpSpPr>
        <a:xfrm>
          <a:off x="0" y="0"/>
          <a:ext cx="0" cy="0"/>
          <a:chOff x="0" y="0"/>
          <a:chExt cx="0" cy="0"/>
        </a:xfrm>
      </p:grpSpPr>
      <p:sp>
        <p:nvSpPr>
          <p:cNvPr id="550" name="Google Shape;550;p50"/>
          <p:cNvSpPr txBox="1"/>
          <p:nvPr/>
        </p:nvSpPr>
        <p:spPr>
          <a:xfrm>
            <a:off x="452438" y="198438"/>
            <a:ext cx="11739562" cy="7699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a:solidFill>
                  <a:srgbClr val="4E74A3"/>
                </a:solidFill>
                <a:latin typeface="Verdana"/>
                <a:ea typeface="Verdana"/>
                <a:cs typeface="Verdana"/>
                <a:sym typeface="Verdana"/>
              </a:rPr>
              <a:t>8. </a:t>
            </a:r>
            <a:r>
              <a:rPr lang="en-US" sz="3200" b="1">
                <a:solidFill>
                  <a:schemeClr val="dk1"/>
                </a:solidFill>
                <a:latin typeface="Verdana"/>
                <a:ea typeface="Verdana"/>
                <a:cs typeface="Verdana"/>
                <a:sym typeface="Verdana"/>
              </a:rPr>
              <a:t>Create your own brochure about a class you could offer about a hobby you enjoy.</a:t>
            </a:r>
            <a:endParaRPr sz="3200" b="1">
              <a:solidFill>
                <a:schemeClr val="dk1"/>
              </a:solidFill>
              <a:latin typeface="Verdana"/>
              <a:ea typeface="Verdana"/>
              <a:cs typeface="Verdana"/>
              <a:sym typeface="Verdana"/>
            </a:endParaRPr>
          </a:p>
        </p:txBody>
      </p:sp>
      <p:sp>
        <p:nvSpPr>
          <p:cNvPr id="551" name="Google Shape;551;p50"/>
          <p:cNvSpPr txBox="1">
            <a:spLocks noGrp="1"/>
          </p:cNvSpPr>
          <p:nvPr>
            <p:ph type="sldNum" idx="12"/>
          </p:nvPr>
        </p:nvSpPr>
        <p:spPr>
          <a:xfrm>
            <a:off x="8412163"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
        <p:nvSpPr>
          <p:cNvPr id="552" name="Google Shape;552;p50"/>
          <p:cNvSpPr txBox="1">
            <a:spLocks noGrp="1"/>
          </p:cNvSpPr>
          <p:nvPr>
            <p:ph type="ftr" idx="11"/>
          </p:nvPr>
        </p:nvSpPr>
        <p:spPr>
          <a:xfrm>
            <a:off x="0" y="6538912"/>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©2020-2023 Light of the World Learning</a:t>
            </a:r>
            <a:endParaRPr dirty="0"/>
          </a:p>
        </p:txBody>
      </p:sp>
      <p:sp>
        <p:nvSpPr>
          <p:cNvPr id="553" name="Google Shape;553;p50"/>
          <p:cNvSpPr txBox="1"/>
          <p:nvPr/>
        </p:nvSpPr>
        <p:spPr>
          <a:xfrm>
            <a:off x="339075" y="1527950"/>
            <a:ext cx="11600400" cy="49254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p:txBody>
      </p:sp>
      <p:cxnSp>
        <p:nvCxnSpPr>
          <p:cNvPr id="554" name="Google Shape;554;p50"/>
          <p:cNvCxnSpPr/>
          <p:nvPr/>
        </p:nvCxnSpPr>
        <p:spPr>
          <a:xfrm flipH="1">
            <a:off x="4263925" y="1532450"/>
            <a:ext cx="53400" cy="4934700"/>
          </a:xfrm>
          <a:prstGeom prst="straightConnector1">
            <a:avLst/>
          </a:prstGeom>
          <a:noFill/>
          <a:ln w="9525" cap="flat" cmpd="sng">
            <a:solidFill>
              <a:schemeClr val="dk2"/>
            </a:solidFill>
            <a:prstDash val="solid"/>
            <a:round/>
            <a:headEnd type="none" w="med" len="med"/>
            <a:tailEnd type="none" w="med" len="med"/>
          </a:ln>
        </p:spPr>
      </p:cxnSp>
      <p:cxnSp>
        <p:nvCxnSpPr>
          <p:cNvPr id="555" name="Google Shape;555;p50"/>
          <p:cNvCxnSpPr/>
          <p:nvPr/>
        </p:nvCxnSpPr>
        <p:spPr>
          <a:xfrm>
            <a:off x="8599150" y="1539200"/>
            <a:ext cx="35400" cy="48858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0"/>
        <p:cNvGrpSpPr/>
        <p:nvPr/>
      </p:nvGrpSpPr>
      <p:grpSpPr>
        <a:xfrm>
          <a:off x="0" y="0"/>
          <a:ext cx="0" cy="0"/>
          <a:chOff x="0" y="0"/>
          <a:chExt cx="0" cy="0"/>
        </a:xfrm>
      </p:grpSpPr>
      <p:sp>
        <p:nvSpPr>
          <p:cNvPr id="561" name="Google Shape;561;p51"/>
          <p:cNvSpPr/>
          <p:nvPr/>
        </p:nvSpPr>
        <p:spPr>
          <a:xfrm>
            <a:off x="1540836" y="1196068"/>
            <a:ext cx="10155237" cy="3790950"/>
          </a:xfrm>
          <a:prstGeom prst="rect">
            <a:avLst/>
          </a:prstGeom>
          <a:noFill/>
          <a:ln>
            <a:noFill/>
          </a:ln>
        </p:spPr>
        <p:txBody>
          <a:bodyPr spcFirstLastPara="1" wrap="square" lIns="91425" tIns="45700" rIns="91425" bIns="45700" anchor="t" anchorCtr="0">
            <a:noAutofit/>
          </a:bodyPr>
          <a:lstStyle/>
          <a:p>
            <a:pPr marL="514350" marR="0" lvl="0" indent="-514350" algn="l" rtl="0">
              <a:lnSpc>
                <a:spcPct val="150000"/>
              </a:lnSpc>
              <a:spcBef>
                <a:spcPts val="0"/>
              </a:spcBef>
              <a:spcAft>
                <a:spcPts val="0"/>
              </a:spcAft>
              <a:buClr>
                <a:srgbClr val="000000"/>
              </a:buClr>
              <a:buSzPts val="2800"/>
              <a:buFont typeface="Noto Sans Symbols"/>
              <a:buChar char="❑"/>
            </a:pPr>
            <a:r>
              <a:rPr lang="en-US" sz="2800">
                <a:solidFill>
                  <a:srgbClr val="000000"/>
                </a:solidFill>
                <a:latin typeface="Verdana"/>
                <a:ea typeface="Verdana"/>
                <a:cs typeface="Verdana"/>
                <a:sym typeface="Verdana"/>
              </a:rPr>
              <a:t>I can talk about communication</a:t>
            </a:r>
            <a:r>
              <a:rPr lang="en-US" sz="2800">
                <a:latin typeface="Verdana"/>
                <a:ea typeface="Verdana"/>
                <a:cs typeface="Verdana"/>
                <a:sym typeface="Verdana"/>
              </a:rPr>
              <a:t>, and sharing and responding to news</a:t>
            </a:r>
            <a:r>
              <a:rPr lang="en-US" sz="2800">
                <a:solidFill>
                  <a:srgbClr val="000000"/>
                </a:solidFill>
                <a:latin typeface="Verdana"/>
                <a:ea typeface="Verdana"/>
                <a:cs typeface="Verdana"/>
                <a:sym typeface="Verdana"/>
              </a:rPr>
              <a:t>.</a:t>
            </a:r>
            <a:endParaRPr sz="1800">
              <a:solidFill>
                <a:schemeClr val="dk1"/>
              </a:solidFill>
              <a:latin typeface="Verdana"/>
              <a:ea typeface="Verdana"/>
              <a:cs typeface="Verdana"/>
              <a:sym typeface="Verdana"/>
            </a:endParaRPr>
          </a:p>
          <a:p>
            <a:pPr marL="457200" lvl="0" indent="-406400" algn="l" rtl="0">
              <a:lnSpc>
                <a:spcPct val="150000"/>
              </a:lnSpc>
              <a:spcBef>
                <a:spcPts val="0"/>
              </a:spcBef>
              <a:spcAft>
                <a:spcPts val="0"/>
              </a:spcAft>
              <a:buClr>
                <a:srgbClr val="000000"/>
              </a:buClr>
              <a:buSzPts val="2800"/>
              <a:buFont typeface="Noto Sans Symbols"/>
              <a:buChar char="❑"/>
            </a:pPr>
            <a:r>
              <a:rPr lang="en-US" sz="2800">
                <a:solidFill>
                  <a:schemeClr val="dk1"/>
                </a:solidFill>
                <a:latin typeface="Verdana"/>
                <a:ea typeface="Verdana"/>
                <a:cs typeface="Verdana"/>
                <a:sym typeface="Verdana"/>
              </a:rPr>
              <a:t>I can understand, say, read, and write the 12 vocabulary words.</a:t>
            </a:r>
            <a:endParaRPr sz="1800">
              <a:solidFill>
                <a:schemeClr val="dk1"/>
              </a:solidFill>
              <a:latin typeface="Verdana"/>
              <a:ea typeface="Verdana"/>
              <a:cs typeface="Verdana"/>
              <a:sym typeface="Verdana"/>
            </a:endParaRPr>
          </a:p>
          <a:p>
            <a:pPr marL="514350" marR="0" lvl="0" indent="-514350" algn="l" rtl="0">
              <a:lnSpc>
                <a:spcPct val="150000"/>
              </a:lnSpc>
              <a:spcBef>
                <a:spcPts val="0"/>
              </a:spcBef>
              <a:spcAft>
                <a:spcPts val="0"/>
              </a:spcAft>
              <a:buClr>
                <a:srgbClr val="000000"/>
              </a:buClr>
              <a:buSzPts val="2800"/>
              <a:buFont typeface="Noto Sans Symbols"/>
              <a:buChar char="❑"/>
            </a:pPr>
            <a:r>
              <a:rPr lang="en-US" sz="2800">
                <a:solidFill>
                  <a:srgbClr val="000000"/>
                </a:solidFill>
                <a:latin typeface="Verdana"/>
                <a:ea typeface="Verdana"/>
                <a:cs typeface="Verdana"/>
                <a:sym typeface="Verdana"/>
              </a:rPr>
              <a:t>I can </a:t>
            </a:r>
            <a:r>
              <a:rPr lang="en-US" sz="2800">
                <a:latin typeface="Verdana"/>
                <a:ea typeface="Verdana"/>
                <a:cs typeface="Verdana"/>
                <a:sym typeface="Verdana"/>
              </a:rPr>
              <a:t>ask Wh/questions with auxiliary verbs</a:t>
            </a:r>
            <a:r>
              <a:rPr lang="en-US" sz="2800">
                <a:solidFill>
                  <a:srgbClr val="000000"/>
                </a:solidFill>
                <a:latin typeface="Verdana"/>
                <a:ea typeface="Verdana"/>
                <a:cs typeface="Verdana"/>
                <a:sym typeface="Verdana"/>
              </a:rPr>
              <a:t>.</a:t>
            </a:r>
            <a:endParaRPr/>
          </a:p>
          <a:p>
            <a:pPr marL="514350" marR="0" lvl="0" indent="-514350" algn="l" rtl="0">
              <a:lnSpc>
                <a:spcPct val="150000"/>
              </a:lnSpc>
              <a:spcBef>
                <a:spcPts val="0"/>
              </a:spcBef>
              <a:spcAft>
                <a:spcPts val="0"/>
              </a:spcAft>
              <a:buClr>
                <a:srgbClr val="000000"/>
              </a:buClr>
              <a:buSzPts val="2800"/>
              <a:buFont typeface="Noto Sans Symbols"/>
              <a:buChar char="❑"/>
            </a:pPr>
            <a:r>
              <a:rPr lang="en-US" sz="2800">
                <a:solidFill>
                  <a:schemeClr val="dk1"/>
                </a:solidFill>
                <a:latin typeface="Verdana"/>
                <a:ea typeface="Verdana"/>
                <a:cs typeface="Verdana"/>
                <a:sym typeface="Verdana"/>
              </a:rPr>
              <a:t>I can ask Yes/No Questions with auxiliary verbs .</a:t>
            </a:r>
            <a:endParaRPr sz="1800">
              <a:solidFill>
                <a:schemeClr val="dk1"/>
              </a:solidFill>
              <a:latin typeface="Verdana"/>
              <a:ea typeface="Verdana"/>
              <a:cs typeface="Verdana"/>
              <a:sym typeface="Verdana"/>
            </a:endParaRPr>
          </a:p>
          <a:p>
            <a:pPr marL="514350" marR="0" lvl="0" indent="-514350" algn="l" rtl="0">
              <a:lnSpc>
                <a:spcPct val="150000"/>
              </a:lnSpc>
              <a:spcBef>
                <a:spcPts val="0"/>
              </a:spcBef>
              <a:spcAft>
                <a:spcPts val="0"/>
              </a:spcAft>
              <a:buClr>
                <a:srgbClr val="000000"/>
              </a:buClr>
              <a:buSzPts val="2800"/>
              <a:buFont typeface="Noto Sans Symbols"/>
              <a:buChar char="❑"/>
            </a:pPr>
            <a:r>
              <a:rPr lang="en-US" sz="2800">
                <a:solidFill>
                  <a:srgbClr val="000000"/>
                </a:solidFill>
                <a:latin typeface="Verdana"/>
                <a:ea typeface="Verdana"/>
                <a:cs typeface="Verdana"/>
                <a:sym typeface="Verdana"/>
              </a:rPr>
              <a:t>I can understand how</a:t>
            </a:r>
            <a:r>
              <a:rPr lang="en-US" sz="2800">
                <a:latin typeface="Verdana"/>
                <a:ea typeface="Verdana"/>
                <a:cs typeface="Verdana"/>
                <a:sym typeface="Verdana"/>
              </a:rPr>
              <a:t> Zechariah heard the news about Elizabeth having a baby</a:t>
            </a:r>
            <a:r>
              <a:rPr lang="en-US" sz="2800">
                <a:solidFill>
                  <a:srgbClr val="000000"/>
                </a:solidFill>
                <a:latin typeface="Verdana"/>
                <a:ea typeface="Verdana"/>
                <a:cs typeface="Verdana"/>
                <a:sym typeface="Verdana"/>
              </a:rPr>
              <a:t>.</a:t>
            </a:r>
            <a:endParaRPr sz="1400">
              <a:solidFill>
                <a:srgbClr val="000000"/>
              </a:solidFill>
              <a:latin typeface="Verdana"/>
              <a:ea typeface="Verdana"/>
              <a:cs typeface="Verdana"/>
              <a:sym typeface="Verdana"/>
            </a:endParaRPr>
          </a:p>
        </p:txBody>
      </p:sp>
      <p:sp>
        <p:nvSpPr>
          <p:cNvPr id="562" name="Google Shape;562;p51"/>
          <p:cNvSpPr txBox="1"/>
          <p:nvPr/>
        </p:nvSpPr>
        <p:spPr>
          <a:xfrm>
            <a:off x="2065490" y="325438"/>
            <a:ext cx="8766175" cy="7699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400"/>
              <a:buFont typeface="Arial"/>
              <a:buNone/>
            </a:pPr>
            <a:r>
              <a:rPr lang="en-US" sz="3200" b="1">
                <a:solidFill>
                  <a:srgbClr val="4E74A3"/>
                </a:solidFill>
                <a:latin typeface="Verdana"/>
                <a:ea typeface="Verdana"/>
                <a:cs typeface="Verdana"/>
                <a:sym typeface="Verdana"/>
              </a:rPr>
              <a:t>9. </a:t>
            </a:r>
            <a:r>
              <a:rPr lang="en-US" sz="3200" b="1">
                <a:solidFill>
                  <a:schemeClr val="dk1"/>
                </a:solidFill>
                <a:latin typeface="Verdana"/>
                <a:ea typeface="Verdana"/>
                <a:cs typeface="Verdana"/>
                <a:sym typeface="Verdana"/>
              </a:rPr>
              <a:t>Now I Can… </a:t>
            </a:r>
            <a:endParaRPr sz="3200" b="1">
              <a:solidFill>
                <a:schemeClr val="dk1"/>
              </a:solidFill>
              <a:latin typeface="Verdana"/>
              <a:ea typeface="Verdana"/>
              <a:cs typeface="Verdana"/>
              <a:sym typeface="Verdana"/>
            </a:endParaRPr>
          </a:p>
        </p:txBody>
      </p:sp>
      <p:sp>
        <p:nvSpPr>
          <p:cNvPr id="563" name="Google Shape;563;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43</a:t>
            </a:fld>
            <a:endParaRPr/>
          </a:p>
        </p:txBody>
      </p:sp>
      <p:sp>
        <p:nvSpPr>
          <p:cNvPr id="564" name="Google Shape;564;p51"/>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©2020-2024 Light of the World Learning</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0"/>
        <p:cNvGrpSpPr/>
        <p:nvPr/>
      </p:nvGrpSpPr>
      <p:grpSpPr>
        <a:xfrm>
          <a:off x="0" y="0"/>
          <a:ext cx="0" cy="0"/>
          <a:chOff x="0" y="0"/>
          <a:chExt cx="0" cy="0"/>
        </a:xfrm>
      </p:grpSpPr>
      <p:sp>
        <p:nvSpPr>
          <p:cNvPr id="571" name="Google Shape;571;p52"/>
          <p:cNvSpPr txBox="1">
            <a:spLocks noGrp="1"/>
          </p:cNvSpPr>
          <p:nvPr>
            <p:ph type="title"/>
          </p:nvPr>
        </p:nvSpPr>
        <p:spPr>
          <a:xfrm>
            <a:off x="838200" y="1656984"/>
            <a:ext cx="10515600" cy="102039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Verdana"/>
              <a:buNone/>
            </a:pPr>
            <a:r>
              <a:rPr lang="en-US" sz="3200" b="1">
                <a:solidFill>
                  <a:srgbClr val="000000"/>
                </a:solidFill>
              </a:rPr>
              <a:t>Closing Prayer</a:t>
            </a:r>
            <a:endParaRPr sz="3200" b="1">
              <a:solidFill>
                <a:srgbClr val="000000"/>
              </a:solidFill>
            </a:endParaRPr>
          </a:p>
        </p:txBody>
      </p:sp>
      <p:sp>
        <p:nvSpPr>
          <p:cNvPr id="572" name="Google Shape;572;p52"/>
          <p:cNvSpPr txBox="1">
            <a:spLocks noGrp="1"/>
          </p:cNvSpPr>
          <p:nvPr>
            <p:ph type="ftr" idx="11"/>
          </p:nvPr>
        </p:nvSpPr>
        <p:spPr>
          <a:xfrm>
            <a:off x="1195388" y="6427787"/>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u="none" strike="noStrike" cap="none" dirty="0">
                <a:solidFill>
                  <a:srgbClr val="888888"/>
                </a:solidFill>
                <a:latin typeface="Verdana"/>
                <a:ea typeface="Verdana"/>
                <a:cs typeface="Verdana"/>
                <a:sym typeface="Verdana"/>
              </a:rPr>
              <a:t>©2020-2024 Light of the World Learning</a:t>
            </a:r>
            <a:endParaRPr sz="1200" u="none" strike="noStrike" cap="none" dirty="0">
              <a:solidFill>
                <a:srgbClr val="888888"/>
              </a:solidFill>
              <a:latin typeface="Verdana"/>
              <a:ea typeface="Verdana"/>
              <a:cs typeface="Verdana"/>
              <a:sym typeface="Verdana"/>
            </a:endParaRPr>
          </a:p>
        </p:txBody>
      </p:sp>
      <p:sp>
        <p:nvSpPr>
          <p:cNvPr id="573" name="Google Shape;573;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888"/>
                </a:solidFill>
                <a:latin typeface="Verdana"/>
                <a:ea typeface="Verdana"/>
                <a:cs typeface="Verdana"/>
                <a:sym typeface="Verdana"/>
              </a:rPr>
              <a:t>44</a:t>
            </a:fld>
            <a:endParaRPr sz="1200" b="0" i="0" u="none" strike="noStrike" cap="none">
              <a:solidFill>
                <a:srgbClr val="888888"/>
              </a:solidFill>
              <a:latin typeface="Verdana"/>
              <a:ea typeface="Verdana"/>
              <a:cs typeface="Verdana"/>
              <a:sym typeface="Verdana"/>
            </a:endParaRPr>
          </a:p>
        </p:txBody>
      </p:sp>
      <p:pic>
        <p:nvPicPr>
          <p:cNvPr id="574" name="Google Shape;574;p52"/>
          <p:cNvPicPr preferRelativeResize="0"/>
          <p:nvPr/>
        </p:nvPicPr>
        <p:blipFill rotWithShape="1">
          <a:blip r:embed="rId4">
            <a:alphaModFix/>
          </a:blip>
          <a:srcRect/>
          <a:stretch/>
        </p:blipFill>
        <p:spPr>
          <a:xfrm>
            <a:off x="139953" y="52650"/>
            <a:ext cx="406400" cy="406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4"/>
                                        </p:tgtEl>
                                        <p:attrNameLst>
                                          <p:attrName>style.visibility</p:attrName>
                                        </p:attrNameLst>
                                      </p:cBhvr>
                                      <p:to>
                                        <p:strVal val="visible"/>
                                      </p:to>
                                    </p:set>
                                    <p:animEffect transition="in" filter="fade">
                                      <p:cBhvr>
                                        <p:cTn id="7" dur="2139"/>
                                        <p:tgtEl>
                                          <p:spTgt spid="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9"/>
        <p:cNvGrpSpPr/>
        <p:nvPr/>
      </p:nvGrpSpPr>
      <p:grpSpPr>
        <a:xfrm>
          <a:off x="0" y="0"/>
          <a:ext cx="0" cy="0"/>
          <a:chOff x="0" y="0"/>
          <a:chExt cx="0" cy="0"/>
        </a:xfrm>
      </p:grpSpPr>
      <p:graphicFrame>
        <p:nvGraphicFramePr>
          <p:cNvPr id="130" name="Google Shape;130;p17"/>
          <p:cNvGraphicFramePr/>
          <p:nvPr/>
        </p:nvGraphicFramePr>
        <p:xfrm>
          <a:off x="255814" y="776867"/>
          <a:ext cx="11680375" cy="3108550"/>
        </p:xfrm>
        <a:graphic>
          <a:graphicData uri="http://schemas.openxmlformats.org/drawingml/2006/table">
            <a:tbl>
              <a:tblPr>
                <a:noFill/>
                <a:tableStyleId>{023FCB94-48EE-474B-9818-D7DE8DDD5E5F}</a:tableStyleId>
              </a:tblPr>
              <a:tblGrid>
                <a:gridCol w="2920100">
                  <a:extLst>
                    <a:ext uri="{9D8B030D-6E8A-4147-A177-3AD203B41FA5}">
                      <a16:colId xmlns:a16="http://schemas.microsoft.com/office/drawing/2014/main" val="20000"/>
                    </a:ext>
                  </a:extLst>
                </a:gridCol>
                <a:gridCol w="2626175">
                  <a:extLst>
                    <a:ext uri="{9D8B030D-6E8A-4147-A177-3AD203B41FA5}">
                      <a16:colId xmlns:a16="http://schemas.microsoft.com/office/drawing/2014/main" val="20001"/>
                    </a:ext>
                  </a:extLst>
                </a:gridCol>
                <a:gridCol w="3214000">
                  <a:extLst>
                    <a:ext uri="{9D8B030D-6E8A-4147-A177-3AD203B41FA5}">
                      <a16:colId xmlns:a16="http://schemas.microsoft.com/office/drawing/2014/main" val="20002"/>
                    </a:ext>
                  </a:extLst>
                </a:gridCol>
                <a:gridCol w="2920100">
                  <a:extLst>
                    <a:ext uri="{9D8B030D-6E8A-4147-A177-3AD203B41FA5}">
                      <a16:colId xmlns:a16="http://schemas.microsoft.com/office/drawing/2014/main" val="20003"/>
                    </a:ext>
                  </a:extLst>
                </a:gridCol>
              </a:tblGrid>
              <a:tr h="181695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solidFill>
                      <a:schemeClr val="lt1"/>
                    </a:solidFill>
                  </a:tcPr>
                </a:tc>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solidFill>
                      <a:schemeClr val="lt1"/>
                    </a:solidFill>
                  </a:tcPr>
                </a:tc>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solidFill>
                      <a:schemeClr val="lt1"/>
                    </a:solidFill>
                  </a:tcPr>
                </a:tc>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solidFill>
                      <a:schemeClr val="lt1"/>
                    </a:solidFill>
                  </a:tcPr>
                </a:tc>
                <a:extLst>
                  <a:ext uri="{0D108BD9-81ED-4DB2-BD59-A6C34878D82A}">
                    <a16:rowId xmlns:a16="http://schemas.microsoft.com/office/drawing/2014/main" val="10000"/>
                  </a:ext>
                </a:extLst>
              </a:tr>
              <a:tr h="1291600">
                <a:tc>
                  <a:txBody>
                    <a:bodyPr/>
                    <a:lstStyle/>
                    <a:p>
                      <a:pPr marL="0" marR="0" lvl="0" indent="0" algn="l" rtl="0">
                        <a:spcBef>
                          <a:spcPts val="0"/>
                        </a:spcBef>
                        <a:spcAft>
                          <a:spcPts val="0"/>
                        </a:spcAft>
                        <a:buNone/>
                      </a:pPr>
                      <a:r>
                        <a:rPr lang="en-US" sz="2500">
                          <a:latin typeface="Verdana"/>
                          <a:ea typeface="Verdana"/>
                          <a:cs typeface="Verdana"/>
                          <a:sym typeface="Verdana"/>
                        </a:rPr>
                        <a:t>1. to encourage</a:t>
                      </a:r>
                      <a:endParaRPr sz="2500"/>
                    </a:p>
                  </a:txBody>
                  <a:tcPr marL="91450" marR="91450" marT="45725" marB="45725" anchor="ctr">
                    <a:solidFill>
                      <a:schemeClr val="lt1"/>
                    </a:solidFill>
                  </a:tcPr>
                </a:tc>
                <a:tc>
                  <a:txBody>
                    <a:bodyPr/>
                    <a:lstStyle/>
                    <a:p>
                      <a:pPr marL="0" marR="0" lvl="0" indent="0" algn="l" rtl="0">
                        <a:spcBef>
                          <a:spcPts val="0"/>
                        </a:spcBef>
                        <a:spcAft>
                          <a:spcPts val="0"/>
                        </a:spcAft>
                        <a:buNone/>
                      </a:pPr>
                      <a:r>
                        <a:rPr lang="en-US" sz="2500">
                          <a:latin typeface="Verdana"/>
                          <a:ea typeface="Verdana"/>
                          <a:cs typeface="Verdana"/>
                          <a:sym typeface="Verdana"/>
                        </a:rPr>
                        <a:t> 2. to complain</a:t>
                      </a:r>
                      <a:endParaRPr sz="2500"/>
                    </a:p>
                  </a:txBody>
                  <a:tcPr marL="91450" marR="91450" marT="45725" marB="45725" anchor="ctr">
                    <a:solidFill>
                      <a:schemeClr val="lt1"/>
                    </a:solidFill>
                  </a:tcPr>
                </a:tc>
                <a:tc>
                  <a:txBody>
                    <a:bodyPr/>
                    <a:lstStyle/>
                    <a:p>
                      <a:pPr marL="0" marR="0" lvl="0" indent="0" algn="l" rtl="0">
                        <a:spcBef>
                          <a:spcPts val="0"/>
                        </a:spcBef>
                        <a:spcAft>
                          <a:spcPts val="0"/>
                        </a:spcAft>
                        <a:buNone/>
                      </a:pPr>
                      <a:r>
                        <a:rPr lang="en-US" sz="2500">
                          <a:latin typeface="Verdana"/>
                          <a:ea typeface="Verdana"/>
                          <a:cs typeface="Verdana"/>
                          <a:sym typeface="Verdana"/>
                        </a:rPr>
                        <a:t>       3. to offer</a:t>
                      </a:r>
                      <a:endParaRPr sz="2500"/>
                    </a:p>
                  </a:txBody>
                  <a:tcPr marL="91450" marR="91450" marT="45725" marB="45725" anchor="ctr">
                    <a:solidFill>
                      <a:schemeClr val="lt1"/>
                    </a:solidFill>
                  </a:tcPr>
                </a:tc>
                <a:tc>
                  <a:txBody>
                    <a:bodyPr/>
                    <a:lstStyle/>
                    <a:p>
                      <a:pPr marL="0" marR="0" lvl="0" indent="0" algn="l" rtl="0">
                        <a:spcBef>
                          <a:spcPts val="0"/>
                        </a:spcBef>
                        <a:spcAft>
                          <a:spcPts val="0"/>
                        </a:spcAft>
                        <a:buNone/>
                      </a:pPr>
                      <a:r>
                        <a:rPr lang="en-US" sz="2500">
                          <a:latin typeface="Verdana"/>
                          <a:ea typeface="Verdana"/>
                          <a:cs typeface="Verdana"/>
                          <a:sym typeface="Verdana"/>
                        </a:rPr>
                        <a:t>   4. to blame</a:t>
                      </a:r>
                      <a:endParaRPr sz="2500"/>
                    </a:p>
                  </a:txBody>
                  <a:tcPr marL="91450" marR="91450" marT="45725" marB="45725" anchor="ctr">
                    <a:solidFill>
                      <a:schemeClr val="lt1"/>
                    </a:solidFill>
                  </a:tcPr>
                </a:tc>
                <a:extLst>
                  <a:ext uri="{0D108BD9-81ED-4DB2-BD59-A6C34878D82A}">
                    <a16:rowId xmlns:a16="http://schemas.microsoft.com/office/drawing/2014/main" val="10001"/>
                  </a:ext>
                </a:extLst>
              </a:tr>
            </a:tbl>
          </a:graphicData>
        </a:graphic>
      </p:graphicFrame>
      <p:sp>
        <p:nvSpPr>
          <p:cNvPr id="131" name="Google Shape;131;p17"/>
          <p:cNvSpPr txBox="1">
            <a:spLocks noGrp="1"/>
          </p:cNvSpPr>
          <p:nvPr>
            <p:ph type="title"/>
          </p:nvPr>
        </p:nvSpPr>
        <p:spPr>
          <a:xfrm>
            <a:off x="1711526" y="-23137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Verdana"/>
              <a:buNone/>
            </a:pPr>
            <a:r>
              <a:rPr lang="en-US" sz="3200" b="1"/>
              <a:t>Match the definitions to the correct words.</a:t>
            </a:r>
            <a:endParaRPr/>
          </a:p>
        </p:txBody>
      </p:sp>
      <p:sp>
        <p:nvSpPr>
          <p:cNvPr id="132" name="Google Shape;132;p17"/>
          <p:cNvSpPr txBox="1"/>
          <p:nvPr/>
        </p:nvSpPr>
        <p:spPr>
          <a:xfrm>
            <a:off x="2084614" y="3980972"/>
            <a:ext cx="10020300" cy="3109200"/>
          </a:xfrm>
          <a:prstGeom prst="rect">
            <a:avLst/>
          </a:prstGeom>
          <a:noFill/>
          <a:ln>
            <a:noFill/>
          </a:ln>
        </p:spPr>
        <p:txBody>
          <a:bodyPr spcFirstLastPara="1" wrap="square" lIns="91425" tIns="45700" rIns="91425" bIns="45700" anchor="t" anchorCtr="0">
            <a:spAutoFit/>
          </a:bodyPr>
          <a:lstStyle/>
          <a:p>
            <a:pPr marL="514350" marR="0" lvl="0" indent="-514350" algn="l" rtl="0">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To be hurt or annoyed and tell others </a:t>
            </a:r>
            <a:endParaRPr>
              <a:latin typeface="Verdana"/>
              <a:ea typeface="Verdana"/>
              <a:cs typeface="Verdana"/>
              <a:sym typeface="Verdana"/>
            </a:endParaRPr>
          </a:p>
          <a:p>
            <a:pPr marL="514350" marR="0" lvl="0" indent="-514350" algn="l" rtl="0">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Saying someone else did wrong; not you</a:t>
            </a:r>
            <a:endParaRPr>
              <a:latin typeface="Verdana"/>
              <a:ea typeface="Verdana"/>
              <a:cs typeface="Verdana"/>
              <a:sym typeface="Verdana"/>
            </a:endParaRPr>
          </a:p>
          <a:p>
            <a:pPr marL="514350" marR="0" lvl="0" indent="-514350" algn="l" rtl="0">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Telling someone “good job!” “you can do it!”</a:t>
            </a:r>
            <a:endParaRPr>
              <a:latin typeface="Verdana"/>
              <a:ea typeface="Verdana"/>
              <a:cs typeface="Verdana"/>
              <a:sym typeface="Verdana"/>
            </a:endParaRPr>
          </a:p>
          <a:p>
            <a:pPr marL="514350" marR="0" lvl="0" indent="-514350" algn="l" rtl="0">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Asking if you can help someone</a:t>
            </a:r>
            <a:endParaRPr>
              <a:latin typeface="Verdana"/>
              <a:ea typeface="Verdana"/>
              <a:cs typeface="Verdana"/>
              <a:sym typeface="Verdana"/>
            </a:endParaRPr>
          </a:p>
          <a:p>
            <a:pPr marL="514350" marR="0" lvl="0" indent="-336550" algn="l" rtl="0">
              <a:lnSpc>
                <a:spcPct val="100000"/>
              </a:lnSpc>
              <a:spcBef>
                <a:spcPts val="0"/>
              </a:spcBef>
              <a:spcAft>
                <a:spcPts val="0"/>
              </a:spcAft>
              <a:buClr>
                <a:schemeClr val="dk1"/>
              </a:buClr>
              <a:buSzPts val="2800"/>
              <a:buFont typeface="Calibri"/>
              <a:buNone/>
            </a:pPr>
            <a:endParaRPr sz="2800">
              <a:solidFill>
                <a:schemeClr val="dk1"/>
              </a:solidFill>
              <a:latin typeface="Verdana"/>
              <a:ea typeface="Verdana"/>
              <a:cs typeface="Verdana"/>
              <a:sym typeface="Verdana"/>
            </a:endParaRPr>
          </a:p>
        </p:txBody>
      </p:sp>
      <p:sp>
        <p:nvSpPr>
          <p:cNvPr id="133" name="Google Shape;133;p17"/>
          <p:cNvSpPr txBox="1">
            <a:spLocks noGrp="1"/>
          </p:cNvSpPr>
          <p:nvPr>
            <p:ph type="ftr" idx="11"/>
          </p:nvPr>
        </p:nvSpPr>
        <p:spPr>
          <a:xfrm>
            <a:off x="-448077" y="6516687"/>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©2020-2024 Light of the World Learning</a:t>
            </a:r>
            <a:endParaRPr dirty="0"/>
          </a:p>
        </p:txBody>
      </p:sp>
      <p:sp>
        <p:nvSpPr>
          <p:cNvPr id="134" name="Google Shape;13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pic>
        <p:nvPicPr>
          <p:cNvPr id="135" name="Google Shape;135;p17"/>
          <p:cNvPicPr preferRelativeResize="0"/>
          <p:nvPr/>
        </p:nvPicPr>
        <p:blipFill>
          <a:blip r:embed="rId3">
            <a:alphaModFix/>
          </a:blip>
          <a:stretch>
            <a:fillRect/>
          </a:stretch>
        </p:blipFill>
        <p:spPr>
          <a:xfrm>
            <a:off x="6136000" y="744563"/>
            <a:ext cx="2920100" cy="1946255"/>
          </a:xfrm>
          <a:prstGeom prst="rect">
            <a:avLst/>
          </a:prstGeom>
          <a:noFill/>
          <a:ln>
            <a:noFill/>
          </a:ln>
        </p:spPr>
      </p:pic>
      <p:pic>
        <p:nvPicPr>
          <p:cNvPr id="136" name="Google Shape;136;p17"/>
          <p:cNvPicPr preferRelativeResize="0"/>
          <p:nvPr/>
        </p:nvPicPr>
        <p:blipFill>
          <a:blip r:embed="rId4">
            <a:alphaModFix/>
          </a:blip>
          <a:stretch>
            <a:fillRect/>
          </a:stretch>
        </p:blipFill>
        <p:spPr>
          <a:xfrm>
            <a:off x="237726" y="776875"/>
            <a:ext cx="2823173" cy="1881653"/>
          </a:xfrm>
          <a:prstGeom prst="rect">
            <a:avLst/>
          </a:prstGeom>
          <a:noFill/>
          <a:ln>
            <a:noFill/>
          </a:ln>
        </p:spPr>
      </p:pic>
      <p:pic>
        <p:nvPicPr>
          <p:cNvPr id="137" name="Google Shape;137;p17"/>
          <p:cNvPicPr preferRelativeResize="0"/>
          <p:nvPr/>
        </p:nvPicPr>
        <p:blipFill>
          <a:blip r:embed="rId5">
            <a:alphaModFix/>
          </a:blip>
          <a:stretch>
            <a:fillRect/>
          </a:stretch>
        </p:blipFill>
        <p:spPr>
          <a:xfrm>
            <a:off x="9193000" y="803518"/>
            <a:ext cx="2743199" cy="1828356"/>
          </a:xfrm>
          <a:prstGeom prst="rect">
            <a:avLst/>
          </a:prstGeom>
          <a:noFill/>
          <a:ln>
            <a:noFill/>
          </a:ln>
        </p:spPr>
      </p:pic>
      <p:pic>
        <p:nvPicPr>
          <p:cNvPr id="138" name="Google Shape;138;p17"/>
          <p:cNvPicPr preferRelativeResize="0"/>
          <p:nvPr/>
        </p:nvPicPr>
        <p:blipFill>
          <a:blip r:embed="rId6">
            <a:alphaModFix/>
          </a:blip>
          <a:stretch>
            <a:fillRect/>
          </a:stretch>
        </p:blipFill>
        <p:spPr>
          <a:xfrm>
            <a:off x="3226850" y="744575"/>
            <a:ext cx="2823173" cy="188165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42"/>
        <p:cNvGrpSpPr/>
        <p:nvPr/>
      </p:nvGrpSpPr>
      <p:grpSpPr>
        <a:xfrm>
          <a:off x="0" y="0"/>
          <a:ext cx="0" cy="0"/>
          <a:chOff x="0" y="0"/>
          <a:chExt cx="0" cy="0"/>
        </a:xfrm>
      </p:grpSpPr>
      <p:graphicFrame>
        <p:nvGraphicFramePr>
          <p:cNvPr id="143" name="Google Shape;143;p18"/>
          <p:cNvGraphicFramePr/>
          <p:nvPr/>
        </p:nvGraphicFramePr>
        <p:xfrm>
          <a:off x="255814" y="776867"/>
          <a:ext cx="11680375" cy="3108550"/>
        </p:xfrm>
        <a:graphic>
          <a:graphicData uri="http://schemas.openxmlformats.org/drawingml/2006/table">
            <a:tbl>
              <a:tblPr>
                <a:noFill/>
                <a:tableStyleId>{023FCB94-48EE-474B-9818-D7DE8DDD5E5F}</a:tableStyleId>
              </a:tblPr>
              <a:tblGrid>
                <a:gridCol w="2920100">
                  <a:extLst>
                    <a:ext uri="{9D8B030D-6E8A-4147-A177-3AD203B41FA5}">
                      <a16:colId xmlns:a16="http://schemas.microsoft.com/office/drawing/2014/main" val="20000"/>
                    </a:ext>
                  </a:extLst>
                </a:gridCol>
                <a:gridCol w="2626175">
                  <a:extLst>
                    <a:ext uri="{9D8B030D-6E8A-4147-A177-3AD203B41FA5}">
                      <a16:colId xmlns:a16="http://schemas.microsoft.com/office/drawing/2014/main" val="20001"/>
                    </a:ext>
                  </a:extLst>
                </a:gridCol>
                <a:gridCol w="3214000">
                  <a:extLst>
                    <a:ext uri="{9D8B030D-6E8A-4147-A177-3AD203B41FA5}">
                      <a16:colId xmlns:a16="http://schemas.microsoft.com/office/drawing/2014/main" val="20002"/>
                    </a:ext>
                  </a:extLst>
                </a:gridCol>
                <a:gridCol w="2920100">
                  <a:extLst>
                    <a:ext uri="{9D8B030D-6E8A-4147-A177-3AD203B41FA5}">
                      <a16:colId xmlns:a16="http://schemas.microsoft.com/office/drawing/2014/main" val="20003"/>
                    </a:ext>
                  </a:extLst>
                </a:gridCol>
              </a:tblGrid>
              <a:tr h="181695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solidFill>
                      <a:schemeClr val="lt1"/>
                    </a:solidFill>
                  </a:tcPr>
                </a:tc>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solidFill>
                      <a:schemeClr val="lt1"/>
                    </a:solidFill>
                  </a:tcPr>
                </a:tc>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solidFill>
                      <a:schemeClr val="lt1"/>
                    </a:solidFill>
                  </a:tcPr>
                </a:tc>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solidFill>
                      <a:schemeClr val="lt1"/>
                    </a:solidFill>
                  </a:tcPr>
                </a:tc>
                <a:extLst>
                  <a:ext uri="{0D108BD9-81ED-4DB2-BD59-A6C34878D82A}">
                    <a16:rowId xmlns:a16="http://schemas.microsoft.com/office/drawing/2014/main" val="10000"/>
                  </a:ext>
                </a:extLst>
              </a:tr>
              <a:tr h="1291600">
                <a:tc>
                  <a:txBody>
                    <a:bodyPr/>
                    <a:lstStyle/>
                    <a:p>
                      <a:pPr marL="0" marR="0" lvl="0" indent="0" algn="l" rtl="0">
                        <a:spcBef>
                          <a:spcPts val="0"/>
                        </a:spcBef>
                        <a:spcAft>
                          <a:spcPts val="0"/>
                        </a:spcAft>
                        <a:buNone/>
                      </a:pPr>
                      <a:endParaRPr sz="2500">
                        <a:latin typeface="Verdana"/>
                        <a:ea typeface="Verdana"/>
                        <a:cs typeface="Verdana"/>
                        <a:sym typeface="Verdana"/>
                      </a:endParaRPr>
                    </a:p>
                    <a:p>
                      <a:pPr marL="0" marR="0" lvl="0" indent="0" algn="l" rtl="0">
                        <a:spcBef>
                          <a:spcPts val="0"/>
                        </a:spcBef>
                        <a:spcAft>
                          <a:spcPts val="0"/>
                        </a:spcAft>
                        <a:buNone/>
                      </a:pPr>
                      <a:r>
                        <a:rPr lang="en-US" sz="2500">
                          <a:latin typeface="Verdana"/>
                          <a:ea typeface="Verdana"/>
                          <a:cs typeface="Verdana"/>
                          <a:sym typeface="Verdana"/>
                        </a:rPr>
                        <a:t>5. to command</a:t>
                      </a:r>
                      <a:endParaRPr sz="2500"/>
                    </a:p>
                  </a:txBody>
                  <a:tcPr marL="91450" marR="91450" marT="45725" marB="45725" anchor="ctr">
                    <a:solidFill>
                      <a:schemeClr val="lt1"/>
                    </a:solidFill>
                  </a:tcPr>
                </a:tc>
                <a:tc>
                  <a:txBody>
                    <a:bodyPr/>
                    <a:lstStyle/>
                    <a:p>
                      <a:pPr marL="0" marR="0" lvl="0" indent="0" algn="l" rtl="0">
                        <a:spcBef>
                          <a:spcPts val="0"/>
                        </a:spcBef>
                        <a:spcAft>
                          <a:spcPts val="0"/>
                        </a:spcAft>
                        <a:buNone/>
                      </a:pPr>
                      <a:endParaRPr sz="2500">
                        <a:latin typeface="Verdana"/>
                        <a:ea typeface="Verdana"/>
                        <a:cs typeface="Verdana"/>
                        <a:sym typeface="Verdana"/>
                      </a:endParaRPr>
                    </a:p>
                    <a:p>
                      <a:pPr marL="0" marR="0" lvl="0" indent="0" algn="l" rtl="0">
                        <a:spcBef>
                          <a:spcPts val="0"/>
                        </a:spcBef>
                        <a:spcAft>
                          <a:spcPts val="0"/>
                        </a:spcAft>
                        <a:buNone/>
                      </a:pPr>
                      <a:r>
                        <a:rPr lang="en-US" sz="2500">
                          <a:latin typeface="Verdana"/>
                          <a:ea typeface="Verdana"/>
                          <a:cs typeface="Verdana"/>
                          <a:sym typeface="Verdana"/>
                        </a:rPr>
                        <a:t>6. to convince</a:t>
                      </a:r>
                      <a:endParaRPr sz="2500"/>
                    </a:p>
                  </a:txBody>
                  <a:tcPr marL="91450" marR="91450" marT="45725" marB="45725" anchor="ctr">
                    <a:solidFill>
                      <a:schemeClr val="lt1"/>
                    </a:solidFill>
                  </a:tcPr>
                </a:tc>
                <a:tc>
                  <a:txBody>
                    <a:bodyPr/>
                    <a:lstStyle/>
                    <a:p>
                      <a:pPr marL="0" marR="0" lvl="0" indent="0" algn="l" rtl="0">
                        <a:spcBef>
                          <a:spcPts val="0"/>
                        </a:spcBef>
                        <a:spcAft>
                          <a:spcPts val="0"/>
                        </a:spcAft>
                        <a:buNone/>
                      </a:pPr>
                      <a:endParaRPr sz="2500">
                        <a:latin typeface="Verdana"/>
                        <a:ea typeface="Verdana"/>
                        <a:cs typeface="Verdana"/>
                        <a:sym typeface="Verdana"/>
                      </a:endParaRPr>
                    </a:p>
                    <a:p>
                      <a:pPr marL="0" marR="0" lvl="0" indent="0" algn="l" rtl="0">
                        <a:spcBef>
                          <a:spcPts val="0"/>
                        </a:spcBef>
                        <a:spcAft>
                          <a:spcPts val="0"/>
                        </a:spcAft>
                        <a:buNone/>
                      </a:pPr>
                      <a:r>
                        <a:rPr lang="en-US" sz="2500">
                          <a:latin typeface="Verdana"/>
                          <a:ea typeface="Verdana"/>
                          <a:cs typeface="Verdana"/>
                          <a:sym typeface="Verdana"/>
                        </a:rPr>
                        <a:t>   7. to rule</a:t>
                      </a:r>
                      <a:endParaRPr sz="2500"/>
                    </a:p>
                  </a:txBody>
                  <a:tcPr marL="91450" marR="91450" marT="45725" marB="45725" anchor="ctr">
                    <a:solidFill>
                      <a:schemeClr val="lt1"/>
                    </a:solidFill>
                  </a:tcPr>
                </a:tc>
                <a:tc>
                  <a:txBody>
                    <a:bodyPr/>
                    <a:lstStyle/>
                    <a:p>
                      <a:pPr marL="0" marR="0" lvl="0" indent="0" algn="l" rtl="0">
                        <a:spcBef>
                          <a:spcPts val="0"/>
                        </a:spcBef>
                        <a:spcAft>
                          <a:spcPts val="0"/>
                        </a:spcAft>
                        <a:buNone/>
                      </a:pPr>
                      <a:endParaRPr sz="2500">
                        <a:latin typeface="Verdana"/>
                        <a:ea typeface="Verdana"/>
                        <a:cs typeface="Verdana"/>
                        <a:sym typeface="Verdana"/>
                      </a:endParaRPr>
                    </a:p>
                    <a:p>
                      <a:pPr marL="0" marR="0" lvl="0" indent="0" algn="l" rtl="0">
                        <a:spcBef>
                          <a:spcPts val="0"/>
                        </a:spcBef>
                        <a:spcAft>
                          <a:spcPts val="0"/>
                        </a:spcAft>
                        <a:buNone/>
                      </a:pPr>
                      <a:r>
                        <a:rPr lang="en-US" sz="2500">
                          <a:latin typeface="Verdana"/>
                          <a:ea typeface="Verdana"/>
                          <a:cs typeface="Verdana"/>
                          <a:sym typeface="Verdana"/>
                        </a:rPr>
                        <a:t>8. to confirm</a:t>
                      </a:r>
                      <a:endParaRPr sz="2500"/>
                    </a:p>
                  </a:txBody>
                  <a:tcPr marL="91450" marR="91450" marT="45725" marB="45725" anchor="ctr">
                    <a:solidFill>
                      <a:schemeClr val="lt1"/>
                    </a:solidFill>
                  </a:tcPr>
                </a:tc>
                <a:extLst>
                  <a:ext uri="{0D108BD9-81ED-4DB2-BD59-A6C34878D82A}">
                    <a16:rowId xmlns:a16="http://schemas.microsoft.com/office/drawing/2014/main" val="10001"/>
                  </a:ext>
                </a:extLst>
              </a:tr>
            </a:tbl>
          </a:graphicData>
        </a:graphic>
      </p:graphicFrame>
      <p:sp>
        <p:nvSpPr>
          <p:cNvPr id="144" name="Google Shape;144;p18"/>
          <p:cNvSpPr txBox="1">
            <a:spLocks noGrp="1"/>
          </p:cNvSpPr>
          <p:nvPr>
            <p:ph type="title"/>
          </p:nvPr>
        </p:nvSpPr>
        <p:spPr>
          <a:xfrm>
            <a:off x="1711526" y="-23137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Verdana"/>
              <a:buNone/>
            </a:pPr>
            <a:r>
              <a:rPr lang="en-US" sz="3200" b="1"/>
              <a:t>Match the definitions to the correct words.</a:t>
            </a:r>
            <a:endParaRPr/>
          </a:p>
        </p:txBody>
      </p:sp>
      <p:sp>
        <p:nvSpPr>
          <p:cNvPr id="145" name="Google Shape;145;p18"/>
          <p:cNvSpPr txBox="1">
            <a:spLocks noGrp="1"/>
          </p:cNvSpPr>
          <p:nvPr>
            <p:ph type="ftr" idx="11"/>
          </p:nvPr>
        </p:nvSpPr>
        <p:spPr>
          <a:xfrm>
            <a:off x="-448077" y="6516687"/>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©2020-2024 Light of the World Learning</a:t>
            </a:r>
            <a:endParaRPr dirty="0"/>
          </a:p>
        </p:txBody>
      </p:sp>
      <p:sp>
        <p:nvSpPr>
          <p:cNvPr id="146" name="Google Shape;146;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pic>
        <p:nvPicPr>
          <p:cNvPr id="147" name="Google Shape;147;p18"/>
          <p:cNvPicPr preferRelativeResize="0"/>
          <p:nvPr/>
        </p:nvPicPr>
        <p:blipFill>
          <a:blip r:embed="rId3">
            <a:alphaModFix/>
          </a:blip>
          <a:stretch>
            <a:fillRect/>
          </a:stretch>
        </p:blipFill>
        <p:spPr>
          <a:xfrm>
            <a:off x="459776" y="803525"/>
            <a:ext cx="1624849" cy="2441411"/>
          </a:xfrm>
          <a:prstGeom prst="rect">
            <a:avLst/>
          </a:prstGeom>
          <a:noFill/>
          <a:ln>
            <a:noFill/>
          </a:ln>
        </p:spPr>
      </p:pic>
      <p:pic>
        <p:nvPicPr>
          <p:cNvPr id="148" name="Google Shape;148;p18"/>
          <p:cNvPicPr preferRelativeResize="0"/>
          <p:nvPr/>
        </p:nvPicPr>
        <p:blipFill>
          <a:blip r:embed="rId4">
            <a:alphaModFix/>
          </a:blip>
          <a:stretch>
            <a:fillRect/>
          </a:stretch>
        </p:blipFill>
        <p:spPr>
          <a:xfrm>
            <a:off x="6096000" y="744575"/>
            <a:ext cx="1685751" cy="2529178"/>
          </a:xfrm>
          <a:prstGeom prst="rect">
            <a:avLst/>
          </a:prstGeom>
          <a:noFill/>
          <a:ln>
            <a:noFill/>
          </a:ln>
        </p:spPr>
      </p:pic>
      <p:pic>
        <p:nvPicPr>
          <p:cNvPr id="149" name="Google Shape;149;p18"/>
          <p:cNvPicPr preferRelativeResize="0"/>
          <p:nvPr/>
        </p:nvPicPr>
        <p:blipFill>
          <a:blip r:embed="rId5">
            <a:alphaModFix/>
          </a:blip>
          <a:stretch>
            <a:fillRect/>
          </a:stretch>
        </p:blipFill>
        <p:spPr>
          <a:xfrm>
            <a:off x="2473713" y="776875"/>
            <a:ext cx="3233208" cy="2154949"/>
          </a:xfrm>
          <a:prstGeom prst="rect">
            <a:avLst/>
          </a:prstGeom>
          <a:noFill/>
          <a:ln>
            <a:noFill/>
          </a:ln>
        </p:spPr>
      </p:pic>
      <p:pic>
        <p:nvPicPr>
          <p:cNvPr id="150" name="Google Shape;150;p18"/>
          <p:cNvPicPr preferRelativeResize="0"/>
          <p:nvPr/>
        </p:nvPicPr>
        <p:blipFill>
          <a:blip r:embed="rId6">
            <a:alphaModFix/>
          </a:blip>
          <a:stretch>
            <a:fillRect/>
          </a:stretch>
        </p:blipFill>
        <p:spPr>
          <a:xfrm>
            <a:off x="8347150" y="776877"/>
            <a:ext cx="3233198" cy="2158090"/>
          </a:xfrm>
          <a:prstGeom prst="rect">
            <a:avLst/>
          </a:prstGeom>
          <a:noFill/>
          <a:ln>
            <a:noFill/>
          </a:ln>
        </p:spPr>
      </p:pic>
      <p:sp>
        <p:nvSpPr>
          <p:cNvPr id="151" name="Google Shape;151;p18"/>
          <p:cNvSpPr txBox="1"/>
          <p:nvPr/>
        </p:nvSpPr>
        <p:spPr>
          <a:xfrm>
            <a:off x="2176000" y="4035100"/>
            <a:ext cx="9977700" cy="2986200"/>
          </a:xfrm>
          <a:prstGeom prst="rect">
            <a:avLst/>
          </a:prstGeom>
          <a:noFill/>
          <a:ln>
            <a:noFill/>
          </a:ln>
        </p:spPr>
        <p:txBody>
          <a:bodyPr spcFirstLastPara="1" wrap="square" lIns="91425" tIns="91425" rIns="91425" bIns="91425" anchor="t" anchorCtr="0">
            <a:spAutoFit/>
          </a:bodyPr>
          <a:lstStyle/>
          <a:p>
            <a:pPr marL="514350" lvl="0" indent="-511175" algn="l" rtl="0">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To help people see or think you are right </a:t>
            </a:r>
            <a:endParaRPr>
              <a:solidFill>
                <a:schemeClr val="dk1"/>
              </a:solidFill>
            </a:endParaRPr>
          </a:p>
          <a:p>
            <a:pPr marL="514350" lvl="0" indent="-511175" algn="l" rtl="0">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Telling someone to do something</a:t>
            </a:r>
            <a:endParaRPr>
              <a:solidFill>
                <a:schemeClr val="dk1"/>
              </a:solidFill>
            </a:endParaRPr>
          </a:p>
          <a:p>
            <a:pPr marL="514350" lvl="0" indent="-511175" algn="l" rtl="0">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To say something is true, or find out if it is true</a:t>
            </a:r>
            <a:endParaRPr>
              <a:solidFill>
                <a:schemeClr val="dk1"/>
              </a:solidFill>
            </a:endParaRPr>
          </a:p>
          <a:p>
            <a:pPr marL="514350" lvl="0" indent="-511175" algn="l" rtl="0">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To be in charge </a:t>
            </a:r>
            <a:endParaRPr>
              <a:solidFill>
                <a:schemeClr val="dk1"/>
              </a:solidFill>
            </a:endParaRPr>
          </a:p>
          <a:p>
            <a:pPr marL="0" lvl="0" indent="0" algn="l" rtl="0">
              <a:spcBef>
                <a:spcPts val="0"/>
              </a:spcBef>
              <a:spcAft>
                <a:spcPts val="0"/>
              </a:spcAft>
              <a:buNone/>
            </a:pPr>
            <a:endParaRPr>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55"/>
        <p:cNvGrpSpPr/>
        <p:nvPr/>
      </p:nvGrpSpPr>
      <p:grpSpPr>
        <a:xfrm>
          <a:off x="0" y="0"/>
          <a:ext cx="0" cy="0"/>
          <a:chOff x="0" y="0"/>
          <a:chExt cx="0" cy="0"/>
        </a:xfrm>
      </p:grpSpPr>
      <p:graphicFrame>
        <p:nvGraphicFramePr>
          <p:cNvPr id="156" name="Google Shape;156;p19"/>
          <p:cNvGraphicFramePr/>
          <p:nvPr/>
        </p:nvGraphicFramePr>
        <p:xfrm>
          <a:off x="255814" y="776867"/>
          <a:ext cx="11680375" cy="3108550"/>
        </p:xfrm>
        <a:graphic>
          <a:graphicData uri="http://schemas.openxmlformats.org/drawingml/2006/table">
            <a:tbl>
              <a:tblPr>
                <a:noFill/>
                <a:tableStyleId>{023FCB94-48EE-474B-9818-D7DE8DDD5E5F}</a:tableStyleId>
              </a:tblPr>
              <a:tblGrid>
                <a:gridCol w="2920100">
                  <a:extLst>
                    <a:ext uri="{9D8B030D-6E8A-4147-A177-3AD203B41FA5}">
                      <a16:colId xmlns:a16="http://schemas.microsoft.com/office/drawing/2014/main" val="20000"/>
                    </a:ext>
                  </a:extLst>
                </a:gridCol>
                <a:gridCol w="2626175">
                  <a:extLst>
                    <a:ext uri="{9D8B030D-6E8A-4147-A177-3AD203B41FA5}">
                      <a16:colId xmlns:a16="http://schemas.microsoft.com/office/drawing/2014/main" val="20001"/>
                    </a:ext>
                  </a:extLst>
                </a:gridCol>
                <a:gridCol w="3214000">
                  <a:extLst>
                    <a:ext uri="{9D8B030D-6E8A-4147-A177-3AD203B41FA5}">
                      <a16:colId xmlns:a16="http://schemas.microsoft.com/office/drawing/2014/main" val="20002"/>
                    </a:ext>
                  </a:extLst>
                </a:gridCol>
                <a:gridCol w="2920100">
                  <a:extLst>
                    <a:ext uri="{9D8B030D-6E8A-4147-A177-3AD203B41FA5}">
                      <a16:colId xmlns:a16="http://schemas.microsoft.com/office/drawing/2014/main" val="20003"/>
                    </a:ext>
                  </a:extLst>
                </a:gridCol>
              </a:tblGrid>
              <a:tr h="1816950">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solidFill>
                      <a:schemeClr val="lt1"/>
                    </a:solidFill>
                  </a:tcPr>
                </a:tc>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solidFill>
                      <a:schemeClr val="lt1"/>
                    </a:solidFill>
                  </a:tcPr>
                </a:tc>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solidFill>
                      <a:schemeClr val="lt1"/>
                    </a:solidFill>
                  </a:tcPr>
                </a:tc>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solidFill>
                      <a:schemeClr val="lt1"/>
                    </a:solidFill>
                  </a:tcPr>
                </a:tc>
                <a:extLst>
                  <a:ext uri="{0D108BD9-81ED-4DB2-BD59-A6C34878D82A}">
                    <a16:rowId xmlns:a16="http://schemas.microsoft.com/office/drawing/2014/main" val="10000"/>
                  </a:ext>
                </a:extLst>
              </a:tr>
              <a:tr h="1291600">
                <a:tc>
                  <a:txBody>
                    <a:bodyPr/>
                    <a:lstStyle/>
                    <a:p>
                      <a:pPr marL="0" marR="0" lvl="0" indent="0" algn="l" rtl="0">
                        <a:spcBef>
                          <a:spcPts val="0"/>
                        </a:spcBef>
                        <a:spcAft>
                          <a:spcPts val="0"/>
                        </a:spcAft>
                        <a:buNone/>
                      </a:pPr>
                      <a:r>
                        <a:rPr lang="en-US" sz="2500">
                          <a:latin typeface="Verdana"/>
                          <a:ea typeface="Verdana"/>
                          <a:cs typeface="Verdana"/>
                          <a:sym typeface="Verdana"/>
                        </a:rPr>
                        <a:t>9. to announce</a:t>
                      </a:r>
                      <a:endParaRPr sz="2500"/>
                    </a:p>
                  </a:txBody>
                  <a:tcPr marL="91450" marR="91450" marT="45725" marB="45725" anchor="ctr">
                    <a:solidFill>
                      <a:schemeClr val="lt1"/>
                    </a:solidFill>
                  </a:tcPr>
                </a:tc>
                <a:tc>
                  <a:txBody>
                    <a:bodyPr/>
                    <a:lstStyle/>
                    <a:p>
                      <a:pPr marL="0" marR="0" lvl="0" indent="0" algn="l" rtl="0">
                        <a:spcBef>
                          <a:spcPts val="0"/>
                        </a:spcBef>
                        <a:spcAft>
                          <a:spcPts val="0"/>
                        </a:spcAft>
                        <a:buNone/>
                      </a:pPr>
                      <a:r>
                        <a:rPr lang="en-US" sz="2500">
                          <a:latin typeface="Verdana"/>
                          <a:ea typeface="Verdana"/>
                          <a:cs typeface="Verdana"/>
                          <a:sym typeface="Verdana"/>
                        </a:rPr>
                        <a:t>10. a brochure</a:t>
                      </a:r>
                      <a:endParaRPr sz="2500"/>
                    </a:p>
                  </a:txBody>
                  <a:tcPr marL="91450" marR="91450" marT="45725" marB="45725" anchor="ctr">
                    <a:solidFill>
                      <a:schemeClr val="lt1"/>
                    </a:solidFill>
                  </a:tcPr>
                </a:tc>
                <a:tc>
                  <a:txBody>
                    <a:bodyPr/>
                    <a:lstStyle/>
                    <a:p>
                      <a:pPr marL="0" marR="0" lvl="0" indent="0" algn="l" rtl="0">
                        <a:spcBef>
                          <a:spcPts val="0"/>
                        </a:spcBef>
                        <a:spcAft>
                          <a:spcPts val="0"/>
                        </a:spcAft>
                        <a:buNone/>
                      </a:pPr>
                      <a:r>
                        <a:rPr lang="en-US" sz="2500">
                          <a:latin typeface="Verdana"/>
                          <a:ea typeface="Verdana"/>
                          <a:cs typeface="Verdana"/>
                          <a:sym typeface="Verdana"/>
                        </a:rPr>
                        <a:t>11. completely </a:t>
                      </a:r>
                      <a:endParaRPr sz="2500"/>
                    </a:p>
                  </a:txBody>
                  <a:tcPr marL="91450" marR="91450" marT="45725" marB="45725" anchor="ctr">
                    <a:solidFill>
                      <a:schemeClr val="lt1"/>
                    </a:solidFill>
                  </a:tcPr>
                </a:tc>
                <a:tc>
                  <a:txBody>
                    <a:bodyPr/>
                    <a:lstStyle/>
                    <a:p>
                      <a:pPr marL="0" marR="0" lvl="0" indent="0" algn="l" rtl="0">
                        <a:spcBef>
                          <a:spcPts val="0"/>
                        </a:spcBef>
                        <a:spcAft>
                          <a:spcPts val="0"/>
                        </a:spcAft>
                        <a:buNone/>
                      </a:pPr>
                      <a:r>
                        <a:rPr lang="en-US" sz="2500">
                          <a:latin typeface="Verdana"/>
                          <a:ea typeface="Verdana"/>
                          <a:cs typeface="Verdana"/>
                          <a:sym typeface="Verdana"/>
                        </a:rPr>
                        <a:t>12. ahead</a:t>
                      </a:r>
                      <a:endParaRPr sz="2500"/>
                    </a:p>
                  </a:txBody>
                  <a:tcPr marL="91450" marR="91450" marT="45725" marB="45725" anchor="ctr">
                    <a:solidFill>
                      <a:schemeClr val="lt1"/>
                    </a:solidFill>
                  </a:tcPr>
                </a:tc>
                <a:extLst>
                  <a:ext uri="{0D108BD9-81ED-4DB2-BD59-A6C34878D82A}">
                    <a16:rowId xmlns:a16="http://schemas.microsoft.com/office/drawing/2014/main" val="10001"/>
                  </a:ext>
                </a:extLst>
              </a:tr>
            </a:tbl>
          </a:graphicData>
        </a:graphic>
      </p:graphicFrame>
      <p:sp>
        <p:nvSpPr>
          <p:cNvPr id="157" name="Google Shape;157;p19"/>
          <p:cNvSpPr txBox="1">
            <a:spLocks noGrp="1"/>
          </p:cNvSpPr>
          <p:nvPr>
            <p:ph type="title"/>
          </p:nvPr>
        </p:nvSpPr>
        <p:spPr>
          <a:xfrm>
            <a:off x="1711526" y="-23137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Verdana"/>
              <a:buNone/>
            </a:pPr>
            <a:r>
              <a:rPr lang="en-US" sz="3200" b="1"/>
              <a:t>Match the definitions to the correct words.</a:t>
            </a:r>
            <a:endParaRPr/>
          </a:p>
        </p:txBody>
      </p:sp>
      <p:sp>
        <p:nvSpPr>
          <p:cNvPr id="158" name="Google Shape;158;p19"/>
          <p:cNvSpPr txBox="1"/>
          <p:nvPr/>
        </p:nvSpPr>
        <p:spPr>
          <a:xfrm>
            <a:off x="2084614" y="3980972"/>
            <a:ext cx="10020300" cy="2462700"/>
          </a:xfrm>
          <a:prstGeom prst="rect">
            <a:avLst/>
          </a:prstGeom>
          <a:noFill/>
          <a:ln>
            <a:noFill/>
          </a:ln>
        </p:spPr>
        <p:txBody>
          <a:bodyPr spcFirstLastPara="1" wrap="square" lIns="91425" tIns="45700" rIns="91425" bIns="45700" anchor="t" anchorCtr="0">
            <a:spAutoFit/>
          </a:bodyPr>
          <a:lstStyle/>
          <a:p>
            <a:pPr marL="514350" lvl="0" indent="-514350" algn="l" rtl="0">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A paper advertisement with pictures </a:t>
            </a:r>
            <a:endParaRPr>
              <a:solidFill>
                <a:schemeClr val="dk1"/>
              </a:solidFill>
              <a:latin typeface="Verdana"/>
              <a:ea typeface="Verdana"/>
              <a:cs typeface="Verdana"/>
              <a:sym typeface="Verdana"/>
            </a:endParaRPr>
          </a:p>
          <a:p>
            <a:pPr marL="514350" lvl="0" indent="-514350" algn="l" rtl="0">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To tell people news or something important </a:t>
            </a:r>
            <a:endParaRPr>
              <a:solidFill>
                <a:schemeClr val="dk1"/>
              </a:solidFill>
              <a:latin typeface="Verdana"/>
              <a:ea typeface="Verdana"/>
              <a:cs typeface="Verdana"/>
              <a:sym typeface="Verdana"/>
            </a:endParaRPr>
          </a:p>
          <a:p>
            <a:pPr marL="514350" lvl="0" indent="-514350" algn="l" rtl="0">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In front of, doing better than someone else</a:t>
            </a:r>
            <a:endParaRPr>
              <a:solidFill>
                <a:schemeClr val="dk1"/>
              </a:solidFill>
              <a:latin typeface="Verdana"/>
              <a:ea typeface="Verdana"/>
              <a:cs typeface="Verdana"/>
              <a:sym typeface="Verdana"/>
            </a:endParaRPr>
          </a:p>
          <a:p>
            <a:pPr marL="514350" lvl="0" indent="-514350" algn="l" rtl="0">
              <a:lnSpc>
                <a:spcPct val="150000"/>
              </a:lnSpc>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Totally, in every way</a:t>
            </a:r>
            <a:endParaRPr/>
          </a:p>
        </p:txBody>
      </p:sp>
      <p:sp>
        <p:nvSpPr>
          <p:cNvPr id="159" name="Google Shape;159;p19"/>
          <p:cNvSpPr txBox="1">
            <a:spLocks noGrp="1"/>
          </p:cNvSpPr>
          <p:nvPr>
            <p:ph type="ftr" idx="11"/>
          </p:nvPr>
        </p:nvSpPr>
        <p:spPr>
          <a:xfrm>
            <a:off x="-448077" y="6516687"/>
            <a:ext cx="41148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©2020-2024 Light of the World Learning</a:t>
            </a:r>
            <a:endParaRPr dirty="0"/>
          </a:p>
        </p:txBody>
      </p:sp>
      <p:sp>
        <p:nvSpPr>
          <p:cNvPr id="160" name="Google Shape;160;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pic>
        <p:nvPicPr>
          <p:cNvPr id="161" name="Google Shape;161;p19"/>
          <p:cNvPicPr preferRelativeResize="0"/>
          <p:nvPr/>
        </p:nvPicPr>
        <p:blipFill>
          <a:blip r:embed="rId3">
            <a:alphaModFix/>
          </a:blip>
          <a:stretch>
            <a:fillRect/>
          </a:stretch>
        </p:blipFill>
        <p:spPr>
          <a:xfrm>
            <a:off x="255825" y="938436"/>
            <a:ext cx="2743199" cy="1828363"/>
          </a:xfrm>
          <a:prstGeom prst="rect">
            <a:avLst/>
          </a:prstGeom>
          <a:noFill/>
          <a:ln>
            <a:noFill/>
          </a:ln>
        </p:spPr>
      </p:pic>
      <p:pic>
        <p:nvPicPr>
          <p:cNvPr id="162" name="Google Shape;162;p19"/>
          <p:cNvPicPr preferRelativeResize="0"/>
          <p:nvPr/>
        </p:nvPicPr>
        <p:blipFill>
          <a:blip r:embed="rId4">
            <a:alphaModFix/>
          </a:blip>
          <a:stretch>
            <a:fillRect/>
          </a:stretch>
        </p:blipFill>
        <p:spPr>
          <a:xfrm>
            <a:off x="3175925" y="938436"/>
            <a:ext cx="2743199" cy="1828353"/>
          </a:xfrm>
          <a:prstGeom prst="rect">
            <a:avLst/>
          </a:prstGeom>
          <a:noFill/>
          <a:ln>
            <a:noFill/>
          </a:ln>
        </p:spPr>
      </p:pic>
      <p:pic>
        <p:nvPicPr>
          <p:cNvPr id="163" name="Google Shape;163;p19"/>
          <p:cNvPicPr preferRelativeResize="0"/>
          <p:nvPr/>
        </p:nvPicPr>
        <p:blipFill>
          <a:blip r:embed="rId5">
            <a:alphaModFix/>
          </a:blip>
          <a:stretch>
            <a:fillRect/>
          </a:stretch>
        </p:blipFill>
        <p:spPr>
          <a:xfrm>
            <a:off x="6367475" y="962704"/>
            <a:ext cx="1779814" cy="1779814"/>
          </a:xfrm>
          <a:prstGeom prst="rect">
            <a:avLst/>
          </a:prstGeom>
          <a:noFill/>
          <a:ln>
            <a:noFill/>
          </a:ln>
        </p:spPr>
      </p:pic>
      <p:pic>
        <p:nvPicPr>
          <p:cNvPr id="164" name="Google Shape;164;p19"/>
          <p:cNvPicPr preferRelativeResize="0"/>
          <p:nvPr/>
        </p:nvPicPr>
        <p:blipFill>
          <a:blip r:embed="rId6">
            <a:alphaModFix/>
          </a:blip>
          <a:stretch>
            <a:fillRect/>
          </a:stretch>
        </p:blipFill>
        <p:spPr>
          <a:xfrm>
            <a:off x="9016100" y="776867"/>
            <a:ext cx="1779813" cy="185499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70"/>
        <p:cNvGrpSpPr/>
        <p:nvPr/>
      </p:nvGrpSpPr>
      <p:grpSpPr>
        <a:xfrm>
          <a:off x="0" y="0"/>
          <a:ext cx="0" cy="0"/>
          <a:chOff x="0" y="0"/>
          <a:chExt cx="0" cy="0"/>
        </a:xfrm>
      </p:grpSpPr>
      <p:graphicFrame>
        <p:nvGraphicFramePr>
          <p:cNvPr id="171" name="Google Shape;171;p20"/>
          <p:cNvGraphicFramePr/>
          <p:nvPr/>
        </p:nvGraphicFramePr>
        <p:xfrm>
          <a:off x="287965" y="604950"/>
          <a:ext cx="11767625" cy="6274965"/>
        </p:xfrm>
        <a:graphic>
          <a:graphicData uri="http://schemas.openxmlformats.org/drawingml/2006/table">
            <a:tbl>
              <a:tblPr>
                <a:noFill/>
                <a:tableStyleId>{54F843E9-608F-46A5-A670-9FF4B0C362EF}</a:tableStyleId>
              </a:tblPr>
              <a:tblGrid>
                <a:gridCol w="476975">
                  <a:extLst>
                    <a:ext uri="{9D8B030D-6E8A-4147-A177-3AD203B41FA5}">
                      <a16:colId xmlns:a16="http://schemas.microsoft.com/office/drawing/2014/main" val="20000"/>
                    </a:ext>
                  </a:extLst>
                </a:gridCol>
                <a:gridCol w="2464975">
                  <a:extLst>
                    <a:ext uri="{9D8B030D-6E8A-4147-A177-3AD203B41FA5}">
                      <a16:colId xmlns:a16="http://schemas.microsoft.com/office/drawing/2014/main" val="20001"/>
                    </a:ext>
                  </a:extLst>
                </a:gridCol>
                <a:gridCol w="2161250">
                  <a:extLst>
                    <a:ext uri="{9D8B030D-6E8A-4147-A177-3AD203B41FA5}">
                      <a16:colId xmlns:a16="http://schemas.microsoft.com/office/drawing/2014/main" val="20002"/>
                    </a:ext>
                  </a:extLst>
                </a:gridCol>
                <a:gridCol w="2303675">
                  <a:extLst>
                    <a:ext uri="{9D8B030D-6E8A-4147-A177-3AD203B41FA5}">
                      <a16:colId xmlns:a16="http://schemas.microsoft.com/office/drawing/2014/main" val="20003"/>
                    </a:ext>
                  </a:extLst>
                </a:gridCol>
                <a:gridCol w="4360750">
                  <a:extLst>
                    <a:ext uri="{9D8B030D-6E8A-4147-A177-3AD203B41FA5}">
                      <a16:colId xmlns:a16="http://schemas.microsoft.com/office/drawing/2014/main" val="20004"/>
                    </a:ext>
                  </a:extLst>
                </a:gridCol>
              </a:tblGrid>
              <a:tr h="744600">
                <a:tc>
                  <a:txBody>
                    <a:bodyPr/>
                    <a:lstStyle/>
                    <a:p>
                      <a:pPr marL="0" marR="0" lvl="0" indent="0" algn="l" rtl="0">
                        <a:lnSpc>
                          <a:spcPct val="100000"/>
                        </a:lnSpc>
                        <a:spcBef>
                          <a:spcPts val="0"/>
                        </a:spcBef>
                        <a:spcAft>
                          <a:spcPts val="0"/>
                        </a:spcAft>
                        <a:buClr>
                          <a:srgbClr val="000000"/>
                        </a:buClr>
                        <a:buSzPts val="2800"/>
                        <a:buFont typeface="Arial"/>
                        <a:buNone/>
                      </a:pPr>
                      <a:endParaRPr sz="2400" b="0" i="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Wh- </a:t>
                      </a:r>
                      <a:r>
                        <a:rPr lang="en-US" sz="2800" b="1" i="0" u="none" strike="noStrike" cap="none">
                          <a:solidFill>
                            <a:srgbClr val="000000"/>
                          </a:solidFill>
                          <a:latin typeface="Verdana"/>
                          <a:ea typeface="Verdana"/>
                          <a:cs typeface="Verdana"/>
                          <a:sym typeface="Verdana"/>
                        </a:rPr>
                        <a:t>Question</a:t>
                      </a:r>
                      <a:r>
                        <a:rPr lang="en-US" sz="2800" b="1">
                          <a:latin typeface="Verdana"/>
                          <a:ea typeface="Verdana"/>
                          <a:cs typeface="Verdana"/>
                          <a:sym typeface="Verdana"/>
                        </a:rPr>
                        <a:t>s</a:t>
                      </a:r>
                      <a:endParaRPr sz="2800" b="0" i="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Auxiliary</a:t>
                      </a:r>
                      <a:endParaRPr sz="2800" b="1" i="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lvl="0" indent="0" algn="l" rtl="0">
                        <a:spcBef>
                          <a:spcPts val="0"/>
                        </a:spcBef>
                        <a:spcAft>
                          <a:spcPts val="0"/>
                        </a:spcAft>
                        <a:buClr>
                          <a:schemeClr val="dk1"/>
                        </a:buClr>
                        <a:buSzPts val="2800"/>
                        <a:buFont typeface="Arial"/>
                        <a:buNone/>
                      </a:pPr>
                      <a:r>
                        <a:rPr lang="en-US" sz="2800" b="1">
                          <a:solidFill>
                            <a:schemeClr val="dk1"/>
                          </a:solidFill>
                          <a:latin typeface="Verdana"/>
                          <a:ea typeface="Verdana"/>
                          <a:cs typeface="Verdana"/>
                          <a:sym typeface="Verdana"/>
                        </a:rPr>
                        <a:t>Subject</a:t>
                      </a:r>
                      <a:endParaRPr sz="2800" b="1">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a:latin typeface="Verdana"/>
                          <a:ea typeface="Verdana"/>
                          <a:cs typeface="Verdana"/>
                          <a:sym typeface="Verdana"/>
                        </a:rPr>
                        <a:t>Main Verb</a:t>
                      </a:r>
                      <a:endParaRPr sz="2800" b="1" i="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974050">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Verdana"/>
                          <a:ea typeface="Verdana"/>
                          <a:cs typeface="Verdana"/>
                          <a:sym typeface="Verdana"/>
                        </a:rPr>
                        <a:t>1</a:t>
                      </a:r>
                      <a:endParaRPr sz="2800">
                        <a:solidFill>
                          <a:schemeClr val="dk1"/>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Verdana"/>
                          <a:ea typeface="Verdana"/>
                          <a:cs typeface="Verdana"/>
                          <a:sym typeface="Verdana"/>
                        </a:rPr>
                        <a:t>Who</a:t>
                      </a:r>
                      <a:r>
                        <a:rPr lang="en-US" sz="2800">
                          <a:solidFill>
                            <a:schemeClr val="accent6"/>
                          </a:solidFill>
                          <a:latin typeface="Verdana"/>
                          <a:ea typeface="Verdana"/>
                          <a:cs typeface="Verdana"/>
                          <a:sym typeface="Verdana"/>
                        </a:rPr>
                        <a:t> </a:t>
                      </a:r>
                      <a:endParaRPr sz="2800" i="0">
                        <a:solidFill>
                          <a:schemeClr val="accent6"/>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None/>
                      </a:pPr>
                      <a:r>
                        <a:rPr lang="en-US" sz="2800">
                          <a:latin typeface="Verdana"/>
                          <a:ea typeface="Verdana"/>
                          <a:cs typeface="Verdana"/>
                          <a:sym typeface="Verdana"/>
                        </a:rPr>
                        <a:t>had </a:t>
                      </a:r>
                      <a:endParaRPr sz="280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None/>
                      </a:pPr>
                      <a:r>
                        <a:rPr lang="en-US" sz="2800">
                          <a:latin typeface="Verdana"/>
                          <a:ea typeface="Verdana"/>
                          <a:cs typeface="Verdana"/>
                          <a:sym typeface="Verdana"/>
                        </a:rPr>
                        <a:t>you </a:t>
                      </a:r>
                      <a:endParaRPr sz="280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Verdana"/>
                          <a:ea typeface="Verdana"/>
                          <a:cs typeface="Verdana"/>
                          <a:sym typeface="Verdana"/>
                        </a:rPr>
                        <a:t>blamed at first?</a:t>
                      </a:r>
                      <a:endParaRPr sz="2800" i="0">
                        <a:solidFill>
                          <a:schemeClr val="dk1"/>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1"/>
                  </a:ext>
                </a:extLst>
              </a:tr>
              <a:tr h="918475">
                <a:tc>
                  <a:txBody>
                    <a:bodyPr/>
                    <a:lstStyle/>
                    <a:p>
                      <a:pPr marL="0" marR="0" lvl="0" indent="0" algn="l" rtl="0">
                        <a:lnSpc>
                          <a:spcPct val="100000"/>
                        </a:lnSpc>
                        <a:spcBef>
                          <a:spcPts val="0"/>
                        </a:spcBef>
                        <a:spcAft>
                          <a:spcPts val="0"/>
                        </a:spcAft>
                        <a:buNone/>
                      </a:pPr>
                      <a:r>
                        <a:rPr lang="en-US" sz="2800">
                          <a:solidFill>
                            <a:schemeClr val="dk1"/>
                          </a:solidFill>
                          <a:latin typeface="Verdana"/>
                          <a:ea typeface="Verdana"/>
                          <a:cs typeface="Verdana"/>
                          <a:sym typeface="Verdana"/>
                        </a:rPr>
                        <a:t>2</a:t>
                      </a:r>
                      <a:endParaRPr sz="2800" b="0" i="0" u="none" strike="noStrike" cap="none">
                        <a:solidFill>
                          <a:schemeClr val="dk1"/>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Clr>
                          <a:schemeClr val="dk1"/>
                        </a:buClr>
                        <a:buSzPts val="2800"/>
                        <a:buFont typeface="Arial"/>
                        <a:buNone/>
                      </a:pPr>
                      <a:r>
                        <a:rPr lang="en-US" sz="2800">
                          <a:solidFill>
                            <a:schemeClr val="dk1"/>
                          </a:solidFill>
                          <a:latin typeface="Verdana"/>
                          <a:ea typeface="Verdana"/>
                          <a:cs typeface="Verdana"/>
                          <a:sym typeface="Verdana"/>
                        </a:rPr>
                        <a:t>______</a:t>
                      </a:r>
                      <a:endParaRPr sz="280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None/>
                      </a:pPr>
                      <a:r>
                        <a:rPr lang="en-US" sz="2800">
                          <a:latin typeface="Verdana"/>
                          <a:ea typeface="Verdana"/>
                          <a:cs typeface="Verdana"/>
                          <a:sym typeface="Verdana"/>
                        </a:rPr>
                        <a:t>is </a:t>
                      </a:r>
                      <a:endParaRPr sz="280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None/>
                      </a:pPr>
                      <a:r>
                        <a:rPr lang="en-US" sz="2800">
                          <a:latin typeface="Verdana"/>
                          <a:ea typeface="Verdana"/>
                          <a:cs typeface="Verdana"/>
                          <a:sym typeface="Verdana"/>
                        </a:rPr>
                        <a:t>she </a:t>
                      </a:r>
                      <a:endParaRPr sz="280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None/>
                      </a:pPr>
                      <a:r>
                        <a:rPr lang="en-US" sz="2800">
                          <a:solidFill>
                            <a:schemeClr val="dk1"/>
                          </a:solidFill>
                          <a:latin typeface="Verdana"/>
                          <a:ea typeface="Verdana"/>
                          <a:cs typeface="Verdana"/>
                          <a:sym typeface="Verdana"/>
                        </a:rPr>
                        <a:t>offering?</a:t>
                      </a:r>
                      <a:endParaRPr sz="2800">
                        <a:solidFill>
                          <a:schemeClr val="dk1"/>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2"/>
                  </a:ext>
                </a:extLst>
              </a:tr>
              <a:tr h="1043475">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Verdana"/>
                          <a:ea typeface="Verdana"/>
                          <a:cs typeface="Verdana"/>
                          <a:sym typeface="Verdana"/>
                        </a:rPr>
                        <a:t>3</a:t>
                      </a:r>
                      <a:endParaRPr sz="2800" b="0" i="0" u="none" strike="noStrike" cap="none">
                        <a:solidFill>
                          <a:schemeClr val="dk1"/>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Where  </a:t>
                      </a:r>
                      <a:endParaRPr sz="2800" i="0" u="none" strike="noStrike" cap="none">
                        <a:solidFill>
                          <a:srgbClr val="000000"/>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None/>
                      </a:pPr>
                      <a:r>
                        <a:rPr lang="en-US" sz="2800">
                          <a:latin typeface="Verdana"/>
                          <a:ea typeface="Verdana"/>
                          <a:cs typeface="Verdana"/>
                          <a:sym typeface="Verdana"/>
                        </a:rPr>
                        <a:t>did </a:t>
                      </a:r>
                      <a:endParaRPr sz="280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Clr>
                          <a:schemeClr val="dk1"/>
                        </a:buClr>
                        <a:buSzPts val="2800"/>
                        <a:buFont typeface="Arial"/>
                        <a:buNone/>
                      </a:pPr>
                      <a:r>
                        <a:rPr lang="en-US" sz="2800">
                          <a:solidFill>
                            <a:schemeClr val="dk1"/>
                          </a:solidFill>
                          <a:latin typeface="Verdana"/>
                          <a:ea typeface="Verdana"/>
                          <a:cs typeface="Verdana"/>
                          <a:sym typeface="Verdana"/>
                        </a:rPr>
                        <a:t>______</a:t>
                      </a:r>
                      <a:endParaRPr sz="280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Verdana"/>
                          <a:ea typeface="Verdana"/>
                          <a:cs typeface="Verdana"/>
                          <a:sym typeface="Verdana"/>
                        </a:rPr>
                        <a:t>confirm the deal?</a:t>
                      </a:r>
                      <a:endParaRPr sz="2800" i="0" u="none" strike="noStrike" cap="none">
                        <a:solidFill>
                          <a:schemeClr val="dk1"/>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3"/>
                  </a:ext>
                </a:extLst>
              </a:tr>
              <a:tr h="1210075">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Verdana"/>
                          <a:ea typeface="Verdana"/>
                          <a:cs typeface="Verdana"/>
                          <a:sym typeface="Verdana"/>
                        </a:rPr>
                        <a:t>4</a:t>
                      </a:r>
                      <a:endParaRPr sz="2800">
                        <a:solidFill>
                          <a:schemeClr val="dk1"/>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When</a:t>
                      </a:r>
                      <a:endParaRPr sz="2800" i="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None/>
                      </a:pPr>
                      <a:r>
                        <a:rPr lang="en-US" sz="2800">
                          <a:solidFill>
                            <a:schemeClr val="dk1"/>
                          </a:solidFill>
                          <a:latin typeface="Verdana"/>
                          <a:ea typeface="Verdana"/>
                          <a:cs typeface="Verdana"/>
                          <a:sym typeface="Verdana"/>
                        </a:rPr>
                        <a:t>do </a:t>
                      </a:r>
                      <a:endParaRPr sz="2800">
                        <a:solidFill>
                          <a:schemeClr val="dk1"/>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None/>
                      </a:pPr>
                      <a:r>
                        <a:rPr lang="en-US" sz="2800">
                          <a:solidFill>
                            <a:schemeClr val="dk1"/>
                          </a:solidFill>
                          <a:latin typeface="Verdana"/>
                          <a:ea typeface="Verdana"/>
                          <a:cs typeface="Verdana"/>
                          <a:sym typeface="Verdana"/>
                        </a:rPr>
                        <a:t>you </a:t>
                      </a:r>
                      <a:endParaRPr sz="2800">
                        <a:solidFill>
                          <a:schemeClr val="dk1"/>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Verdana"/>
                          <a:ea typeface="Verdana"/>
                          <a:cs typeface="Verdana"/>
                          <a:sym typeface="Verdana"/>
                        </a:rPr>
                        <a:t>______ the most?</a:t>
                      </a:r>
                      <a:endParaRPr sz="2800" i="0">
                        <a:solidFill>
                          <a:schemeClr val="dk1"/>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4"/>
                  </a:ext>
                </a:extLst>
              </a:tr>
              <a:tr h="1148450">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Verdana"/>
                          <a:ea typeface="Verdana"/>
                          <a:cs typeface="Verdana"/>
                          <a:sym typeface="Verdana"/>
                        </a:rPr>
                        <a:t>5</a:t>
                      </a:r>
                      <a:endParaRPr sz="2800">
                        <a:solidFill>
                          <a:schemeClr val="dk1"/>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Why</a:t>
                      </a:r>
                      <a:endParaRPr sz="280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Clr>
                          <a:schemeClr val="dk1"/>
                        </a:buClr>
                        <a:buSzPts val="2800"/>
                        <a:buFont typeface="Arial"/>
                        <a:buNone/>
                      </a:pPr>
                      <a:r>
                        <a:rPr lang="en-US" sz="2800">
                          <a:solidFill>
                            <a:schemeClr val="dk1"/>
                          </a:solidFill>
                          <a:latin typeface="Verdana"/>
                          <a:ea typeface="Verdana"/>
                          <a:cs typeface="Verdana"/>
                          <a:sym typeface="Verdana"/>
                        </a:rPr>
                        <a:t>______</a:t>
                      </a:r>
                      <a:endParaRPr sz="280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None/>
                      </a:pPr>
                      <a:r>
                        <a:rPr lang="en-US" sz="2800">
                          <a:latin typeface="Verdana"/>
                          <a:ea typeface="Verdana"/>
                          <a:cs typeface="Verdana"/>
                          <a:sym typeface="Verdana"/>
                        </a:rPr>
                        <a:t>you </a:t>
                      </a:r>
                      <a:endParaRPr sz="2800">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Verdana"/>
                          <a:ea typeface="Verdana"/>
                          <a:cs typeface="Verdana"/>
                          <a:sym typeface="Verdana"/>
                        </a:rPr>
                        <a:t>encouraging me?</a:t>
                      </a:r>
                      <a:endParaRPr sz="2800">
                        <a:solidFill>
                          <a:schemeClr val="dk1"/>
                        </a:solidFill>
                        <a:latin typeface="Verdana"/>
                        <a:ea typeface="Verdana"/>
                        <a:cs typeface="Verdana"/>
                        <a:sym typeface="Verdana"/>
                      </a:endParaRPr>
                    </a:p>
                  </a:txBody>
                  <a:tcPr marL="63500" marR="63500" marT="63500" marB="63500" anchor="ctr">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5"/>
                  </a:ext>
                </a:extLst>
              </a:tr>
            </a:tbl>
          </a:graphicData>
        </a:graphic>
      </p:graphicFrame>
      <p:sp>
        <p:nvSpPr>
          <p:cNvPr id="172" name="Google Shape;172;p20"/>
          <p:cNvSpPr txBox="1"/>
          <p:nvPr/>
        </p:nvSpPr>
        <p:spPr>
          <a:xfrm>
            <a:off x="751045" y="0"/>
            <a:ext cx="10689900" cy="769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a:solidFill>
                  <a:schemeClr val="dk1"/>
                </a:solidFill>
                <a:latin typeface="Verdana"/>
                <a:ea typeface="Verdana"/>
                <a:cs typeface="Verdana"/>
                <a:sym typeface="Verdana"/>
              </a:rPr>
              <a:t>Wh-Questions </a:t>
            </a:r>
            <a:endParaRPr sz="3200" b="1">
              <a:solidFill>
                <a:schemeClr val="dk1"/>
              </a:solidFill>
              <a:latin typeface="Verdana"/>
              <a:ea typeface="Verdana"/>
              <a:cs typeface="Verdana"/>
              <a:sym typeface="Verdana"/>
            </a:endParaRPr>
          </a:p>
        </p:txBody>
      </p:sp>
      <p:sp>
        <p:nvSpPr>
          <p:cNvPr id="173" name="Google Shape;173;p20"/>
          <p:cNvSpPr txBox="1">
            <a:spLocks noGrp="1"/>
          </p:cNvSpPr>
          <p:nvPr>
            <p:ph type="sldNum" idx="12"/>
          </p:nvPr>
        </p:nvSpPr>
        <p:spPr>
          <a:xfrm>
            <a:off x="8502775" y="6392875"/>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
        <p:nvSpPr>
          <p:cNvPr id="174" name="Google Shape;174;p20"/>
          <p:cNvSpPr txBox="1">
            <a:spLocks noGrp="1"/>
          </p:cNvSpPr>
          <p:nvPr>
            <p:ph type="ftr" idx="11"/>
          </p:nvPr>
        </p:nvSpPr>
        <p:spPr>
          <a:xfrm>
            <a:off x="603250" y="6392863"/>
            <a:ext cx="41148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©2020-2024 Light of the World Learning</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79"/>
        <p:cNvGrpSpPr/>
        <p:nvPr/>
      </p:nvGrpSpPr>
      <p:grpSpPr>
        <a:xfrm>
          <a:off x="0" y="0"/>
          <a:ext cx="0" cy="0"/>
          <a:chOff x="0" y="0"/>
          <a:chExt cx="0" cy="0"/>
        </a:xfrm>
      </p:grpSpPr>
      <p:sp>
        <p:nvSpPr>
          <p:cNvPr id="180" name="Google Shape;180;p21"/>
          <p:cNvSpPr txBox="1">
            <a:spLocks noGrp="1"/>
          </p:cNvSpPr>
          <p:nvPr>
            <p:ph type="sldNum" idx="12"/>
          </p:nvPr>
        </p:nvSpPr>
        <p:spPr>
          <a:xfrm>
            <a:off x="725488" y="6176963"/>
            <a:ext cx="10628312" cy="54451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graphicFrame>
        <p:nvGraphicFramePr>
          <p:cNvPr id="181" name="Google Shape;181;p21"/>
          <p:cNvGraphicFramePr/>
          <p:nvPr/>
        </p:nvGraphicFramePr>
        <p:xfrm>
          <a:off x="464717" y="576178"/>
          <a:ext cx="11574900" cy="6181810"/>
        </p:xfrm>
        <a:graphic>
          <a:graphicData uri="http://schemas.openxmlformats.org/drawingml/2006/table">
            <a:tbl>
              <a:tblPr>
                <a:noFill/>
                <a:tableStyleId>{54F843E9-608F-46A5-A670-9FF4B0C362EF}</a:tableStyleId>
              </a:tblPr>
              <a:tblGrid>
                <a:gridCol w="436625">
                  <a:extLst>
                    <a:ext uri="{9D8B030D-6E8A-4147-A177-3AD203B41FA5}">
                      <a16:colId xmlns:a16="http://schemas.microsoft.com/office/drawing/2014/main" val="20000"/>
                    </a:ext>
                  </a:extLst>
                </a:gridCol>
                <a:gridCol w="3101400">
                  <a:extLst>
                    <a:ext uri="{9D8B030D-6E8A-4147-A177-3AD203B41FA5}">
                      <a16:colId xmlns:a16="http://schemas.microsoft.com/office/drawing/2014/main" val="20001"/>
                    </a:ext>
                  </a:extLst>
                </a:gridCol>
                <a:gridCol w="3435400">
                  <a:extLst>
                    <a:ext uri="{9D8B030D-6E8A-4147-A177-3AD203B41FA5}">
                      <a16:colId xmlns:a16="http://schemas.microsoft.com/office/drawing/2014/main" val="20002"/>
                    </a:ext>
                  </a:extLst>
                </a:gridCol>
                <a:gridCol w="4601475">
                  <a:extLst>
                    <a:ext uri="{9D8B030D-6E8A-4147-A177-3AD203B41FA5}">
                      <a16:colId xmlns:a16="http://schemas.microsoft.com/office/drawing/2014/main" val="20003"/>
                    </a:ext>
                  </a:extLst>
                </a:gridCol>
              </a:tblGrid>
              <a:tr h="557125">
                <a:tc>
                  <a:txBody>
                    <a:bodyPr/>
                    <a:lstStyle/>
                    <a:p>
                      <a:pPr marL="0" marR="0" lvl="0" indent="0" algn="l" rtl="0">
                        <a:lnSpc>
                          <a:spcPct val="100000"/>
                        </a:lnSpc>
                        <a:spcBef>
                          <a:spcPts val="0"/>
                        </a:spcBef>
                        <a:spcAft>
                          <a:spcPts val="0"/>
                        </a:spcAft>
                        <a:buClr>
                          <a:srgbClr val="000000"/>
                        </a:buClr>
                        <a:buSzPts val="2800"/>
                        <a:buFont typeface="Arial"/>
                        <a:buNone/>
                      </a:pPr>
                      <a:endParaRPr sz="2800" i="0">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US" sz="2800">
                          <a:latin typeface="Verdana"/>
                          <a:ea typeface="Verdana"/>
                          <a:cs typeface="Verdana"/>
                          <a:sym typeface="Verdana"/>
                        </a:rPr>
                        <a:t>Auxiliary Verb</a:t>
                      </a:r>
                      <a:endParaRPr sz="2800">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US" sz="2800">
                          <a:latin typeface="Verdana"/>
                          <a:ea typeface="Verdana"/>
                          <a:cs typeface="Verdana"/>
                          <a:sym typeface="Verdana"/>
                        </a:rPr>
                        <a:t>Subject</a:t>
                      </a:r>
                      <a:endParaRPr sz="2800">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US" sz="2800">
                          <a:latin typeface="Verdana"/>
                          <a:ea typeface="Verdana"/>
                          <a:cs typeface="Verdana"/>
                          <a:sym typeface="Verdana"/>
                        </a:rPr>
                        <a:t>Main Verb</a:t>
                      </a:r>
                      <a:endParaRPr sz="2800">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1419350">
                <a:tc>
                  <a:txBody>
                    <a:bodyPr/>
                    <a:lstStyle/>
                    <a:p>
                      <a:pPr marL="0" marR="0" lvl="0" indent="0" algn="l" rtl="0">
                        <a:lnSpc>
                          <a:spcPct val="100000"/>
                        </a:lnSpc>
                        <a:spcBef>
                          <a:spcPts val="0"/>
                        </a:spcBef>
                        <a:spcAft>
                          <a:spcPts val="0"/>
                        </a:spcAft>
                        <a:buClr>
                          <a:srgbClr val="000000"/>
                        </a:buClr>
                        <a:buSzPts val="2800"/>
                        <a:buFont typeface="Arial"/>
                        <a:buNone/>
                      </a:pPr>
                      <a:endParaRPr sz="280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Verdana"/>
                          <a:ea typeface="Verdana"/>
                          <a:cs typeface="Verdana"/>
                          <a:sym typeface="Verdana"/>
                        </a:rPr>
                        <a:t>1</a:t>
                      </a:r>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Clr>
                          <a:schemeClr val="dk1"/>
                        </a:buClr>
                        <a:buSzPts val="2800"/>
                        <a:buFont typeface="Arial"/>
                        <a:buNone/>
                      </a:pPr>
                      <a:endParaRPr sz="28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2800"/>
                        <a:buFont typeface="Arial"/>
                        <a:buNone/>
                      </a:pPr>
                      <a:r>
                        <a:rPr lang="en-US" sz="2800">
                          <a:solidFill>
                            <a:schemeClr val="dk1"/>
                          </a:solidFill>
                          <a:latin typeface="Verdana"/>
                          <a:ea typeface="Verdana"/>
                          <a:cs typeface="Verdana"/>
                          <a:sym typeface="Verdana"/>
                        </a:rPr>
                        <a:t>Did</a:t>
                      </a:r>
                      <a:endParaRPr sz="280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4E74A3"/>
                        </a:solidFill>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Clr>
                          <a:schemeClr val="dk1"/>
                        </a:buClr>
                        <a:buSzPts val="2800"/>
                        <a:buFont typeface="Arial"/>
                        <a:buNone/>
                      </a:pPr>
                      <a:endParaRPr sz="28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2800"/>
                        <a:buFont typeface="Arial"/>
                        <a:buNone/>
                      </a:pPr>
                      <a:r>
                        <a:rPr lang="en-US" sz="2800">
                          <a:solidFill>
                            <a:schemeClr val="dk1"/>
                          </a:solidFill>
                          <a:latin typeface="Verdana"/>
                          <a:ea typeface="Verdana"/>
                          <a:cs typeface="Verdana"/>
                          <a:sym typeface="Verdana"/>
                        </a:rPr>
                        <a:t>the brochure</a:t>
                      </a:r>
                      <a:endParaRPr sz="2800">
                        <a:solidFill>
                          <a:schemeClr val="dk1"/>
                        </a:solidFill>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Clr>
                          <a:schemeClr val="dk1"/>
                        </a:buClr>
                        <a:buSzPts val="2800"/>
                        <a:buFont typeface="Arial"/>
                        <a:buNone/>
                      </a:pPr>
                      <a:endParaRPr sz="28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2800"/>
                        <a:buFont typeface="Arial"/>
                        <a:buNone/>
                      </a:pPr>
                      <a:r>
                        <a:rPr lang="en-US" sz="2800">
                          <a:solidFill>
                            <a:schemeClr val="dk1"/>
                          </a:solidFill>
                          <a:latin typeface="Verdana"/>
                          <a:ea typeface="Verdana"/>
                          <a:cs typeface="Verdana"/>
                          <a:sym typeface="Verdana"/>
                        </a:rPr>
                        <a:t>give lots of information?</a:t>
                      </a:r>
                      <a:endParaRPr sz="2800">
                        <a:solidFill>
                          <a:schemeClr val="dk1"/>
                        </a:solidFill>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1"/>
                  </a:ext>
                </a:extLst>
              </a:tr>
              <a:tr h="1311575">
                <a:tc>
                  <a:txBody>
                    <a:bodyPr/>
                    <a:lstStyle/>
                    <a:p>
                      <a:pPr marL="0" marR="0" lvl="0" indent="0" algn="l" rtl="0">
                        <a:lnSpc>
                          <a:spcPct val="100000"/>
                        </a:lnSpc>
                        <a:spcBef>
                          <a:spcPts val="0"/>
                        </a:spcBef>
                        <a:spcAft>
                          <a:spcPts val="0"/>
                        </a:spcAft>
                        <a:buClr>
                          <a:srgbClr val="000000"/>
                        </a:buClr>
                        <a:buSzPts val="2800"/>
                        <a:buFont typeface="Arial"/>
                        <a:buNone/>
                      </a:pPr>
                      <a:endParaRPr sz="280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Verdana"/>
                          <a:ea typeface="Verdana"/>
                          <a:cs typeface="Verdana"/>
                          <a:sym typeface="Verdana"/>
                        </a:rPr>
                        <a:t>2</a:t>
                      </a:r>
                      <a:endParaRPr sz="2800">
                        <a:solidFill>
                          <a:schemeClr val="dk1"/>
                        </a:solidFill>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Clr>
                          <a:schemeClr val="dk1"/>
                        </a:buClr>
                        <a:buSzPts val="1100"/>
                        <a:buFont typeface="Arial"/>
                        <a:buNone/>
                      </a:pPr>
                      <a:endParaRPr sz="28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2800">
                          <a:solidFill>
                            <a:schemeClr val="dk1"/>
                          </a:solidFill>
                          <a:latin typeface="Verdana"/>
                          <a:ea typeface="Verdana"/>
                          <a:cs typeface="Verdana"/>
                          <a:sym typeface="Verdana"/>
                        </a:rPr>
                        <a:t>______</a:t>
                      </a:r>
                      <a:endParaRPr sz="2800" b="0" i="0" u="none" strike="noStrike" cap="none">
                        <a:solidFill>
                          <a:schemeClr val="dk1"/>
                        </a:solidFill>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you </a:t>
                      </a:r>
                      <a:endParaRPr sz="2800" i="0">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Verdana"/>
                          <a:ea typeface="Verdana"/>
                          <a:cs typeface="Verdana"/>
                          <a:sym typeface="Verdana"/>
                        </a:rPr>
                        <a:t>encourage your friends?</a:t>
                      </a:r>
                      <a:endParaRPr sz="2800">
                        <a:solidFill>
                          <a:schemeClr val="dk1"/>
                        </a:solidFill>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2"/>
                  </a:ext>
                </a:extLst>
              </a:tr>
              <a:tr h="1365450">
                <a:tc>
                  <a:txBody>
                    <a:bodyPr/>
                    <a:lstStyle/>
                    <a:p>
                      <a:pPr marL="0" marR="0" lvl="0" indent="0" algn="l" rtl="0">
                        <a:lnSpc>
                          <a:spcPct val="100000"/>
                        </a:lnSpc>
                        <a:spcBef>
                          <a:spcPts val="0"/>
                        </a:spcBef>
                        <a:spcAft>
                          <a:spcPts val="0"/>
                        </a:spcAft>
                        <a:buNone/>
                      </a:pPr>
                      <a:endParaRPr sz="2800">
                        <a:solidFill>
                          <a:schemeClr val="dk1"/>
                        </a:solidFill>
                        <a:latin typeface="Verdana"/>
                        <a:ea typeface="Verdana"/>
                        <a:cs typeface="Verdana"/>
                        <a:sym typeface="Verdana"/>
                      </a:endParaRPr>
                    </a:p>
                    <a:p>
                      <a:pPr marL="0" marR="0" lvl="0" indent="0" algn="l" rtl="0">
                        <a:lnSpc>
                          <a:spcPct val="100000"/>
                        </a:lnSpc>
                        <a:spcBef>
                          <a:spcPts val="0"/>
                        </a:spcBef>
                        <a:spcAft>
                          <a:spcPts val="0"/>
                        </a:spcAft>
                        <a:buNone/>
                      </a:pPr>
                      <a:r>
                        <a:rPr lang="en-US" sz="2800">
                          <a:solidFill>
                            <a:schemeClr val="dk1"/>
                          </a:solidFill>
                          <a:latin typeface="Verdana"/>
                          <a:ea typeface="Verdana"/>
                          <a:cs typeface="Verdana"/>
                          <a:sym typeface="Verdana"/>
                        </a:rPr>
                        <a:t>3</a:t>
                      </a:r>
                      <a:endParaRPr sz="2800">
                        <a:solidFill>
                          <a:schemeClr val="dk1"/>
                        </a:solidFill>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None/>
                      </a:pPr>
                      <a:endParaRPr sz="28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2800">
                          <a:solidFill>
                            <a:schemeClr val="dk1"/>
                          </a:solidFill>
                          <a:latin typeface="Verdana"/>
                          <a:ea typeface="Verdana"/>
                          <a:cs typeface="Verdana"/>
                          <a:sym typeface="Verdana"/>
                        </a:rPr>
                        <a:t>______</a:t>
                      </a:r>
                      <a:endParaRPr sz="2800">
                        <a:solidFill>
                          <a:schemeClr val="dk1"/>
                        </a:solidFill>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None/>
                      </a:pPr>
                      <a:endParaRPr sz="2800">
                        <a:solidFill>
                          <a:schemeClr val="dk1"/>
                        </a:solidFill>
                        <a:latin typeface="Verdana"/>
                        <a:ea typeface="Verdana"/>
                        <a:cs typeface="Verdana"/>
                        <a:sym typeface="Verdana"/>
                      </a:endParaRPr>
                    </a:p>
                    <a:p>
                      <a:pPr marL="0" lvl="0" indent="0" algn="l" rtl="0">
                        <a:spcBef>
                          <a:spcPts val="0"/>
                        </a:spcBef>
                        <a:spcAft>
                          <a:spcPts val="0"/>
                        </a:spcAft>
                        <a:buNone/>
                      </a:pPr>
                      <a:r>
                        <a:rPr lang="en-US" sz="2800">
                          <a:solidFill>
                            <a:schemeClr val="dk1"/>
                          </a:solidFill>
                          <a:latin typeface="Verdana"/>
                          <a:ea typeface="Verdana"/>
                          <a:cs typeface="Verdana"/>
                          <a:sym typeface="Verdana"/>
                        </a:rPr>
                        <a:t>she </a:t>
                      </a: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dk1"/>
                        </a:solidFill>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None/>
                      </a:pPr>
                      <a:endParaRPr sz="2800">
                        <a:solidFill>
                          <a:schemeClr val="dk1"/>
                        </a:solidFill>
                        <a:latin typeface="Verdana"/>
                        <a:ea typeface="Verdana"/>
                        <a:cs typeface="Verdana"/>
                        <a:sym typeface="Verdana"/>
                      </a:endParaRPr>
                    </a:p>
                    <a:p>
                      <a:pPr marL="0" lvl="0" indent="0" algn="l" rtl="0">
                        <a:spcBef>
                          <a:spcPts val="0"/>
                        </a:spcBef>
                        <a:spcAft>
                          <a:spcPts val="0"/>
                        </a:spcAft>
                        <a:buNone/>
                      </a:pPr>
                      <a:r>
                        <a:rPr lang="en-US" sz="2800">
                          <a:solidFill>
                            <a:schemeClr val="dk1"/>
                          </a:solidFill>
                          <a:latin typeface="Verdana"/>
                          <a:ea typeface="Verdana"/>
                          <a:cs typeface="Verdana"/>
                          <a:sym typeface="Verdana"/>
                        </a:rPr>
                        <a:t>complained everyday?</a:t>
                      </a:r>
                      <a:endParaRPr sz="2800">
                        <a:solidFill>
                          <a:schemeClr val="dk1"/>
                        </a:solidFill>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3"/>
                  </a:ext>
                </a:extLst>
              </a:tr>
              <a:tr h="1486600">
                <a:tc>
                  <a:txBody>
                    <a:bodyPr/>
                    <a:lstStyle/>
                    <a:p>
                      <a:pPr marL="0" marR="0" lvl="0" indent="0" algn="l" rtl="0">
                        <a:lnSpc>
                          <a:spcPct val="100000"/>
                        </a:lnSpc>
                        <a:spcBef>
                          <a:spcPts val="0"/>
                        </a:spcBef>
                        <a:spcAft>
                          <a:spcPts val="0"/>
                        </a:spcAft>
                        <a:buClr>
                          <a:srgbClr val="000000"/>
                        </a:buClr>
                        <a:buSzPts val="2800"/>
                        <a:buFont typeface="Arial"/>
                        <a:buNone/>
                      </a:pPr>
                      <a:endParaRPr sz="280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Verdana"/>
                          <a:ea typeface="Verdana"/>
                          <a:cs typeface="Verdana"/>
                          <a:sym typeface="Verdana"/>
                        </a:rPr>
                        <a:t>4</a:t>
                      </a:r>
                      <a:endParaRPr sz="2800" b="0" i="0" u="none" strike="noStrike" cap="none">
                        <a:solidFill>
                          <a:schemeClr val="dk1"/>
                        </a:solidFill>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Clr>
                          <a:schemeClr val="dk1"/>
                        </a:buClr>
                        <a:buSzPts val="2800"/>
                        <a:buFont typeface="Arial"/>
                        <a:buNone/>
                      </a:pPr>
                      <a:endParaRPr sz="2800">
                        <a:solidFill>
                          <a:srgbClr val="4E74A3"/>
                        </a:solidFill>
                        <a:latin typeface="Verdana"/>
                        <a:ea typeface="Verdana"/>
                        <a:cs typeface="Verdana"/>
                        <a:sym typeface="Verdana"/>
                      </a:endParaRPr>
                    </a:p>
                    <a:p>
                      <a:pPr marL="0" lvl="0" indent="0" algn="l" rtl="0">
                        <a:spcBef>
                          <a:spcPts val="0"/>
                        </a:spcBef>
                        <a:spcAft>
                          <a:spcPts val="0"/>
                        </a:spcAft>
                        <a:buClr>
                          <a:schemeClr val="dk1"/>
                        </a:buClr>
                        <a:buSzPts val="2800"/>
                        <a:buFont typeface="Arial"/>
                        <a:buNone/>
                      </a:pPr>
                      <a:r>
                        <a:rPr lang="en-US" sz="2800">
                          <a:solidFill>
                            <a:schemeClr val="dk1"/>
                          </a:solidFill>
                          <a:latin typeface="Verdana"/>
                          <a:ea typeface="Verdana"/>
                          <a:cs typeface="Verdana"/>
                          <a:sym typeface="Verdana"/>
                        </a:rPr>
                        <a:t>Have </a:t>
                      </a:r>
                      <a:endParaRPr sz="2800" b="0" i="0" u="none" strike="noStrike" cap="none">
                        <a:solidFill>
                          <a:schemeClr val="dk1"/>
                        </a:solidFill>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Clr>
                          <a:schemeClr val="dk1"/>
                        </a:buClr>
                        <a:buSzPts val="1100"/>
                        <a:buFont typeface="Arial"/>
                        <a:buNone/>
                      </a:pPr>
                      <a:endParaRPr sz="28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2800">
                          <a:solidFill>
                            <a:schemeClr val="dk1"/>
                          </a:solidFill>
                          <a:latin typeface="Verdana"/>
                          <a:ea typeface="Verdana"/>
                          <a:cs typeface="Verdana"/>
                          <a:sym typeface="Verdana"/>
                        </a:rPr>
                        <a:t>______</a:t>
                      </a:r>
                      <a:endParaRPr sz="2800">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tc>
                  <a:txBody>
                    <a:bodyPr/>
                    <a:lstStyle/>
                    <a:p>
                      <a:pPr marL="0" lvl="0" indent="0" algn="l" rtl="0">
                        <a:spcBef>
                          <a:spcPts val="0"/>
                        </a:spcBef>
                        <a:spcAft>
                          <a:spcPts val="0"/>
                        </a:spcAft>
                        <a:buClr>
                          <a:schemeClr val="dk1"/>
                        </a:buClr>
                        <a:buSzPts val="2800"/>
                        <a:buFont typeface="Arial"/>
                        <a:buNone/>
                      </a:pPr>
                      <a:endParaRPr sz="28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2800"/>
                        <a:buFont typeface="Arial"/>
                        <a:buNone/>
                      </a:pPr>
                      <a:r>
                        <a:rPr lang="en-US" sz="2800">
                          <a:solidFill>
                            <a:schemeClr val="dk1"/>
                          </a:solidFill>
                          <a:latin typeface="Verdana"/>
                          <a:ea typeface="Verdana"/>
                          <a:cs typeface="Verdana"/>
                          <a:sym typeface="Verdana"/>
                        </a:rPr>
                        <a:t>ever ruled a country?</a:t>
                      </a:r>
                      <a:endParaRPr sz="2800">
                        <a:solidFill>
                          <a:schemeClr val="dk1"/>
                        </a:solidFill>
                        <a:latin typeface="Verdana"/>
                        <a:ea typeface="Verdana"/>
                        <a:cs typeface="Verdana"/>
                        <a:sym typeface="Verdana"/>
                      </a:endParaRPr>
                    </a:p>
                  </a:txBody>
                  <a:tcPr marL="63500" marR="63500" marT="63500" marB="63500">
                    <a:lnL w="12700" cap="flat" cmpd="sng">
                      <a:solidFill>
                        <a:srgbClr val="4472C4"/>
                      </a:solidFill>
                      <a:prstDash val="solid"/>
                      <a:round/>
                      <a:headEnd type="none" w="sm" len="sm"/>
                      <a:tailEnd type="none" w="sm" len="sm"/>
                    </a:lnL>
                    <a:lnR w="12700" cap="flat" cmpd="sng">
                      <a:solidFill>
                        <a:srgbClr val="4472C4"/>
                      </a:solidFill>
                      <a:prstDash val="solid"/>
                      <a:round/>
                      <a:headEnd type="none" w="sm" len="sm"/>
                      <a:tailEnd type="none" w="sm" len="sm"/>
                    </a:lnR>
                    <a:lnT w="12700" cap="flat" cmpd="sng">
                      <a:solidFill>
                        <a:srgbClr val="4472C4"/>
                      </a:solidFill>
                      <a:prstDash val="solid"/>
                      <a:round/>
                      <a:headEnd type="none" w="sm" len="sm"/>
                      <a:tailEnd type="none" w="sm" len="sm"/>
                    </a:lnT>
                    <a:lnB w="12700" cap="flat" cmpd="sng">
                      <a:solidFill>
                        <a:srgbClr val="4472C4"/>
                      </a:solidFill>
                      <a:prstDash val="solid"/>
                      <a:round/>
                      <a:headEnd type="none" w="sm" len="sm"/>
                      <a:tailEnd type="none" w="sm" len="sm"/>
                    </a:lnB>
                    <a:solidFill>
                      <a:srgbClr val="FFFFFF">
                        <a:alpha val="0"/>
                      </a:srgbClr>
                    </a:solidFill>
                  </a:tcPr>
                </a:tc>
                <a:extLst>
                  <a:ext uri="{0D108BD9-81ED-4DB2-BD59-A6C34878D82A}">
                    <a16:rowId xmlns:a16="http://schemas.microsoft.com/office/drawing/2014/main" val="10004"/>
                  </a:ext>
                </a:extLst>
              </a:tr>
            </a:tbl>
          </a:graphicData>
        </a:graphic>
      </p:graphicFrame>
      <p:sp>
        <p:nvSpPr>
          <p:cNvPr id="182" name="Google Shape;182;p21"/>
          <p:cNvSpPr txBox="1"/>
          <p:nvPr/>
        </p:nvSpPr>
        <p:spPr>
          <a:xfrm>
            <a:off x="725450" y="-97200"/>
            <a:ext cx="10628400" cy="961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4400"/>
              <a:buFont typeface="Arial"/>
              <a:buNone/>
            </a:pPr>
            <a:r>
              <a:rPr lang="en-US" sz="3200" b="1">
                <a:solidFill>
                  <a:schemeClr val="dk1"/>
                </a:solidFill>
                <a:latin typeface="Verdana"/>
                <a:ea typeface="Verdana"/>
                <a:cs typeface="Verdana"/>
                <a:sym typeface="Verdana"/>
              </a:rPr>
              <a:t>Yes/No Questions </a:t>
            </a:r>
            <a:endParaRPr sz="3200" b="1">
              <a:solidFill>
                <a:schemeClr val="dk1"/>
              </a:solidFill>
              <a:latin typeface="Verdana"/>
              <a:ea typeface="Verdana"/>
              <a:cs typeface="Verdana"/>
              <a:sym typeface="Verdana"/>
            </a:endParaRPr>
          </a:p>
        </p:txBody>
      </p:sp>
      <p:sp>
        <p:nvSpPr>
          <p:cNvPr id="183" name="Google Shape;183;p21"/>
          <p:cNvSpPr txBox="1">
            <a:spLocks noGrp="1"/>
          </p:cNvSpPr>
          <p:nvPr>
            <p:ph type="ftr" idx="11"/>
          </p:nvPr>
        </p:nvSpPr>
        <p:spPr>
          <a:xfrm>
            <a:off x="603250" y="6392863"/>
            <a:ext cx="41148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888888"/>
              </a:buClr>
              <a:buSzPts val="1400"/>
              <a:buFont typeface="Verdana"/>
              <a:buNone/>
            </a:pPr>
            <a:r>
              <a:rPr lang="en-US" dirty="0"/>
              <a:t>©2020-2024 Light of the World Learning</a:t>
            </a:r>
            <a:endParaRPr dirty="0"/>
          </a:p>
        </p:txBody>
      </p:sp>
    </p:spTree>
  </p:cSld>
  <p:clrMapOvr>
    <a:masterClrMapping/>
  </p:clrMapOvr>
</p:sld>
</file>

<file path=ppt/theme/theme1.xml><?xml version="1.0" encoding="utf-8"?>
<a:theme xmlns:a="http://schemas.openxmlformats.org/drawingml/2006/main" name="Office Theme">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8635</Words>
  <Application>Microsoft Macintosh PowerPoint</Application>
  <PresentationFormat>Widescreen</PresentationFormat>
  <Paragraphs>1054</Paragraphs>
  <Slides>44</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Noto Sans Symbols</vt:lpstr>
      <vt:lpstr>system-ui</vt:lpstr>
      <vt:lpstr>Verdana</vt:lpstr>
      <vt:lpstr>Office Theme</vt:lpstr>
      <vt:lpstr>PowerPoint Presentation</vt:lpstr>
      <vt:lpstr>Pray, Review, and Preview</vt:lpstr>
      <vt:lpstr>What are the people doing?</vt:lpstr>
      <vt:lpstr>                     </vt:lpstr>
      <vt:lpstr>Match the definitions to the correct words.</vt:lpstr>
      <vt:lpstr>Match the definitions to the correct words.</vt:lpstr>
      <vt:lpstr>Match the definitions to the correct 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Listen and complete the sentences.</vt:lpstr>
      <vt:lpstr>PowerPoint Presentation</vt:lpstr>
      <vt:lpstr>PowerPoint Presentation</vt:lpstr>
      <vt:lpstr>PowerPoint Presentation</vt:lpstr>
      <vt:lpstr>PowerPoint Presentation</vt:lpstr>
      <vt:lpstr>PowerPoint Presentation</vt:lpstr>
      <vt:lpstr>1C. Write about the communication vocabulary.</vt:lpstr>
      <vt:lpstr>1D. Write about the communication vocabulary.</vt:lpstr>
      <vt:lpstr>2A. Use the correct auxiliary verb.</vt:lpstr>
      <vt:lpstr>2B: Write a Wh/question and a Yes/No question (with an auxiliary verb) for each topic:</vt:lpstr>
      <vt:lpstr>3. With a partner, discuss different types of announcements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Closing Prayer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2</cp:revision>
  <dcterms:modified xsi:type="dcterms:W3CDTF">2025-04-08T19:34:32Z</dcterms:modified>
</cp:coreProperties>
</file>