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3.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4.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5.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6.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7.xml" ContentType="application/vnd.openxmlformats-officedocument.presentationml.comments+xml"/>
  <Override PartName="/ppt/notesSlides/notesSlide16.xml" ContentType="application/vnd.openxmlformats-officedocument.presentationml.notesSlide+xml"/>
  <Override PartName="/ppt/comments/comment8.xml" ContentType="application/vnd.openxmlformats-officedocument.presentationml.comments+xml"/>
  <Override PartName="/ppt/notesSlides/notesSlide17.xml" ContentType="application/vnd.openxmlformats-officedocument.presentationml.notesSlide+xml"/>
  <Override PartName="/ppt/comments/comment9.xml" ContentType="application/vnd.openxmlformats-officedocument.presentationml.comments+xml"/>
  <Override PartName="/ppt/notesSlides/notesSlide18.xml" ContentType="application/vnd.openxmlformats-officedocument.presentationml.notesSlide+xml"/>
  <Override PartName="/ppt/comments/comment10.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11.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comment12.xml" ContentType="application/vnd.openxmlformats-officedocument.presentationml.comments+xml"/>
  <Override PartName="/ppt/notesSlides/notesSlide27.xml" ContentType="application/vnd.openxmlformats-officedocument.presentationml.notesSlide+xml"/>
  <Override PartName="/ppt/comments/comment13.xml" ContentType="application/vnd.openxmlformats-officedocument.presentationml.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comment14.xml" ContentType="application/vnd.openxmlformats-officedocument.presentationml.comments+xml"/>
  <Override PartName="/ppt/notesSlides/notesSlide30.xml" ContentType="application/vnd.openxmlformats-officedocument.presentationml.notesSlide+xml"/>
  <Override PartName="/ppt/comments/comment15.xml" ContentType="application/vnd.openxmlformats-officedocument.presentationml.comments+xml"/>
  <Override PartName="/ppt/notesSlides/notesSlide31.xml" ContentType="application/vnd.openxmlformats-officedocument.presentationml.notesSlide+xml"/>
  <Override PartName="/ppt/comments/comment16.xml" ContentType="application/vnd.openxmlformats-officedocument.presentationml.comments+xml"/>
  <Override PartName="/ppt/notesSlides/notesSlide32.xml" ContentType="application/vnd.openxmlformats-officedocument.presentationml.notesSlide+xml"/>
  <Override PartName="/ppt/comments/comment17.xml" ContentType="application/vnd.openxmlformats-officedocument.presentationml.comments+xml"/>
  <Override PartName="/ppt/notesSlides/notesSlide33.xml" ContentType="application/vnd.openxmlformats-officedocument.presentationml.notesSlide+xml"/>
  <Override PartName="/ppt/comments/comment18.xml" ContentType="application/vnd.openxmlformats-officedocument.presentationml.comments+xml"/>
  <Override PartName="/ppt/notesSlides/notesSlide34.xml" ContentType="application/vnd.openxmlformats-officedocument.presentationml.notesSlide+xml"/>
  <Override PartName="/ppt/comments/comment19.xml" ContentType="application/vnd.openxmlformats-officedocument.presentationml.comments+xml"/>
  <Override PartName="/ppt/notesSlides/notesSlide35.xml" ContentType="application/vnd.openxmlformats-officedocument.presentationml.notesSlide+xml"/>
  <Override PartName="/ppt/comments/comment20.xml" ContentType="application/vnd.openxmlformats-officedocument.presentationml.comments+xml"/>
  <Override PartName="/ppt/notesSlides/notesSlide36.xml" ContentType="application/vnd.openxmlformats-officedocument.presentationml.notesSlide+xml"/>
  <Override PartName="/ppt/comments/comment21.xml" ContentType="application/vnd.openxmlformats-officedocument.presentationml.comments+xml"/>
  <Override PartName="/ppt/notesSlides/notesSlide37.xml" ContentType="application/vnd.openxmlformats-officedocument.presentationml.notesSlide+xml"/>
  <Override PartName="/ppt/comments/comment22.xml" ContentType="application/vnd.openxmlformats-officedocument.presentationml.comments+xml"/>
  <Override PartName="/ppt/notesSlides/notesSlide38.xml" ContentType="application/vnd.openxmlformats-officedocument.presentationml.notesSlide+xml"/>
  <Override PartName="/ppt/comments/comment23.xml" ContentType="application/vnd.openxmlformats-officedocument.presentationml.comments+xml"/>
  <Override PartName="/ppt/notesSlides/notesSlide39.xml" ContentType="application/vnd.openxmlformats-officedocument.presentationml.notesSlide+xml"/>
  <Override PartName="/ppt/comments/comment24.xml" ContentType="application/vnd.openxmlformats-officedocument.presentationml.comments+xml"/>
  <Override PartName="/ppt/notesSlides/notesSlide40.xml" ContentType="application/vnd.openxmlformats-officedocument.presentationml.notesSlide+xml"/>
  <Override PartName="/ppt/comments/comment25.xml" ContentType="application/vnd.openxmlformats-officedocument.presentationml.comments+xml"/>
  <Override PartName="/ppt/notesSlides/notesSlide41.xml" ContentType="application/vnd.openxmlformats-officedocument.presentationml.notesSlide+xml"/>
  <Override PartName="/ppt/comments/comment26.xml" ContentType="application/vnd.openxmlformats-officedocument.presentationml.comments+xml"/>
  <Override PartName="/ppt/notesSlides/notesSlide42.xml" ContentType="application/vnd.openxmlformats-officedocument.presentationml.notesSlide+xml"/>
  <Override PartName="/ppt/comments/comment27.xml" ContentType="application/vnd.openxmlformats-officedocument.presentationml.comments+xml"/>
  <Override PartName="/ppt/notesSlides/notesSlide43.xml" ContentType="application/vnd.openxmlformats-officedocument.presentationml.notesSlide+xml"/>
  <Override PartName="/ppt/comments/comment28.xml" ContentType="application/vnd.openxmlformats-officedocument.presentationml.comments+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300"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499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lina Gallo" initials="" lastIdx="9" clrIdx="0"/>
  <p:cmAuthor id="1" name="Microsoft Office User" initials="" lastIdx="28" clrIdx="1"/>
  <p:cmAuthor id="2" name="Juliette Hyer"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5A059DE-4ACC-45BB-A7EC-D69375A6C04E}">
  <a:tblStyle styleId="{D5A059DE-4ACC-45BB-A7EC-D69375A6C04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DF58EAD-3559-4F2B-AA21-094B3F02E198}"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0F2EE"/>
          </a:solidFill>
        </a:fill>
      </a:tcStyle>
    </a:wholeTbl>
    <a:band1H>
      <a:tcTxStyle/>
      <a:tcStyle>
        <a:tcBdr/>
        <a:fill>
          <a:solidFill>
            <a:srgbClr val="E0E5DB"/>
          </a:solidFill>
        </a:fill>
      </a:tcStyle>
    </a:band1H>
    <a:band2H>
      <a:tcTxStyle/>
      <a:tcStyle>
        <a:tcBdr/>
      </a:tcStyle>
    </a:band2H>
    <a:band1V>
      <a:tcTxStyle/>
      <a:tcStyle>
        <a:tcBdr/>
        <a:fill>
          <a:solidFill>
            <a:srgbClr val="E0E5DB"/>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74630DE7-8E08-42A2-BDC7-DB55E65B8738}"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B63CE2D-8843-40E1-8BEB-B8A4205F6982}" styleName="Table_3">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74"/>
  </p:normalViewPr>
  <p:slideViewPr>
    <p:cSldViewPr snapToGrid="0">
      <p:cViewPr varScale="1">
        <p:scale>
          <a:sx n="104" d="100"/>
          <a:sy n="104" d="100"/>
        </p:scale>
        <p:origin x="232" y="624"/>
      </p:cViewPr>
      <p:guideLst>
        <p:guide orient="horz" pos="2160"/>
        <p:guide pos="499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9-11T17:54:21.283" idx="1">
    <p:pos x="6000" y="100"/>
    <p:text>Please insert the correct Unit number in the green box. Update the teacher's notes with the correct information. Name the file with your name, unit number and the current date as the title.</p:text>
  </p:cm>
  <p:cm authorId="0" dt="2023-10-05T14:18:41.930" idx="1">
    <p:pos x="6000" y="0"/>
    <p:text>@juliettehyer123@gmail.com Good work overall! Thanks for putting this all together in a creative way! I've just added a few comments for needed corrections.</p:text>
  </p:cm>
</p:cmLst>
</file>

<file path=ppt/comments/comment10.xml><?xml version="1.0" encoding="utf-8"?>
<p:cmLst xmlns:a="http://schemas.openxmlformats.org/drawingml/2006/main" xmlns:r="http://schemas.openxmlformats.org/officeDocument/2006/relationships" xmlns:p="http://schemas.openxmlformats.org/presentationml/2006/main">
  <p:cm authorId="1" dt="2023-09-11T18:34:37.892" idx="10">
    <p:pos x="6000" y="0"/>
    <p:text>Copy Bible passages from the Easy to Read Version (ERV) https://www.biblegateway.com/quicksearch/?quicksearch=luke&amp;version=ERV on the following slides. Insert or delete slides as needed depending on passage length.                          
                                                                            Download story images from https://www.freebibleimages.org/contributors/sweet/ and place in upper right hand corner of slides. You may use up to 1  image per slide, but if there is not an appropriate image available, you do not need to include one on every slide. Place a Shape Outline (weight ¾ pt.) around each picture. Please resize the image by selecting the corners, so you do not distort the dimensions of the pictures.                                                                                                                                                               Hyperlink the Bible Verses to the correct chapter of https://live.bible.is/bible/EN1ESV/LUK/1 (ESV version) so teachers and students can view the video and students can look up the verses in their own languages. The written passage is the ERV but the hyperlink is for the video in the ESV version.</p:text>
  </p:cm>
</p:cmLst>
</file>

<file path=ppt/comments/comment11.xml><?xml version="1.0" encoding="utf-8"?>
<p:cmLst xmlns:a="http://schemas.openxmlformats.org/drawingml/2006/main" xmlns:r="http://schemas.openxmlformats.org/officeDocument/2006/relationships" xmlns:p="http://schemas.openxmlformats.org/presentationml/2006/main">
  <p:cm authorId="1" dt="2023-09-11T18:53:44.033" idx="11">
    <p:pos x="6000" y="0"/>
    <p:text>Add up to 7 questions about the Bible reading. Include Observation (Who, what, where, when how), Interpretation (Why, what do you think) and Application (personal life application) questions. Update teacher's notes with answers.</p:text>
  </p:cm>
  <p:cm authorId="0" dt="2023-11-29T19:29:42.937" idx="5">
    <p:pos x="6000" y="100"/>
    <p:text>@juliettehyer123@gmail.com, @bruce.lewis.family@juno.com Great job with the Bible story and questions!</p:text>
  </p:cm>
</p:cmLst>
</file>

<file path=ppt/comments/comment12.xml><?xml version="1.0" encoding="utf-8"?>
<p:cmLst xmlns:a="http://schemas.openxmlformats.org/drawingml/2006/main" xmlns:r="http://schemas.openxmlformats.org/officeDocument/2006/relationships" xmlns:p="http://schemas.openxmlformats.org/presentationml/2006/main">
  <p:cm authorId="1" dt="2023-09-11T18:55:13.079" idx="12">
    <p:pos x="6000" y="0"/>
    <p:text>Create a realistic listening script  in the Teacher's notes using the lesson's Pronunciation words.The script should be 150-200 words. Then create  5-7 questions or fill-in-the-blanks about the listening script that will elicit the Pronunciation words as the answers. Write the Answers to the questions in the Teacher's notes.</p:text>
  </p:cm>
</p:cmLst>
</file>

<file path=ppt/comments/comment13.xml><?xml version="1.0" encoding="utf-8"?>
<p:cmLst xmlns:a="http://schemas.openxmlformats.org/drawingml/2006/main" xmlns:r="http://schemas.openxmlformats.org/officeDocument/2006/relationships" xmlns:p="http://schemas.openxmlformats.org/presentationml/2006/main">
  <p:cm authorId="1" dt="2023-09-11T18:57:13.334" idx="13">
    <p:pos x="6000" y="0"/>
    <p:text>Create a questionnaire, role play, or information gap exercise for pairs to complete using the target grammar and vocabulary. You may want to check sites such as TeachThis.com for inspiration. Update the teacher's notes.</p:text>
  </p:cm>
</p:cmLst>
</file>

<file path=ppt/comments/comment14.xml><?xml version="1.0" encoding="utf-8"?>
<p:cmLst xmlns:a="http://schemas.openxmlformats.org/drawingml/2006/main" xmlns:r="http://schemas.openxmlformats.org/officeDocument/2006/relationships" xmlns:p="http://schemas.openxmlformats.org/presentationml/2006/main">
  <p:cm authorId="1" dt="2023-09-11T18:59:54.891" idx="14">
    <p:pos x="6000" y="0"/>
    <p:text>Odd-numbered lessons have songs, even-numbered lessons have games. Create an original poem or song, or modify a public domain song  (usually over 100 years old). Here is a list of some public domain tunes and lyrics you can use:  https://songselect.ccli.com/search/results?List=publicdomain
Songs should use words and grammar from the lesson and/or Bible Reading. They should rhyme if possible.</p:text>
  </p:cm>
</p:cmLst>
</file>

<file path=ppt/comments/comment15.xml><?xml version="1.0" encoding="utf-8"?>
<p:cmLst xmlns:a="http://schemas.openxmlformats.org/drawingml/2006/main" xmlns:r="http://schemas.openxmlformats.org/officeDocument/2006/relationships" xmlns:p="http://schemas.openxmlformats.org/presentationml/2006/main">
  <p:cm authorId="1" dt="2023-09-11T19:03:04.278" idx="15">
    <p:pos x="6000" y="0"/>
    <p:text>Homework 1 is a review of the vocabulary words.
You may copy and paste the lesson pictures or use different ones. Note, there are two slides for this homework 1 in order to fit all the vocabulary words, but you may have more slides as needed.
Some exercises you can choose from: Writing sentences/conversations/stories about the pictures. Answering questions about the pictures, etc. Update the teacher's notes with the answers.</p:text>
  </p:cm>
</p:cmLst>
</file>

<file path=ppt/comments/comment16.xml><?xml version="1.0" encoding="utf-8"?>
<p:cmLst xmlns:a="http://schemas.openxmlformats.org/drawingml/2006/main" xmlns:r="http://schemas.openxmlformats.org/officeDocument/2006/relationships" xmlns:p="http://schemas.openxmlformats.org/presentationml/2006/main">
  <p:cm authorId="1" dt="2023-09-11T15:53:34.231" idx="16">
    <p:pos x="6000" y="0"/>
    <p:text>Homework 1 is a review of the vocabulary words.
Note, there are two slides for homework 1 in order to fit all 12 vocabulary words, but you may have more slides as needed.
Some exercises you can choose from: Writing sentences/conversations/stories about the pictures. Answering questions about the pictures, etc. Update the teacher's notes with the answers.</p:text>
  </p:cm>
</p:cmLst>
</file>

<file path=ppt/comments/comment17.xml><?xml version="1.0" encoding="utf-8"?>
<p:cmLst xmlns:a="http://schemas.openxmlformats.org/drawingml/2006/main" xmlns:r="http://schemas.openxmlformats.org/officeDocument/2006/relationships" xmlns:p="http://schemas.openxmlformats.org/presentationml/2006/main">
  <p:cm authorId="1" dt="2023-09-11T19:16:16.741" idx="17">
    <p:pos x="6000" y="0"/>
    <p:text>For HW 2 - Review the grammar forms with writing, fill in the blanks, matching, or other exercises. If needed, you may also add a second grammar review for HW 2B. Update the Teacher's notes with answers.</p:text>
  </p:cm>
</p:cmLst>
</file>

<file path=ppt/comments/comment18.xml><?xml version="1.0" encoding="utf-8"?>
<p:cmLst xmlns:a="http://schemas.openxmlformats.org/drawingml/2006/main" xmlns:r="http://schemas.openxmlformats.org/officeDocument/2006/relationships" xmlns:p="http://schemas.openxmlformats.org/presentationml/2006/main">
  <p:cm authorId="1" dt="2023-09-11T19:17:03.188" idx="18">
    <p:pos x="6000" y="0"/>
    <p:text>For HW 2 - Review the grammar forms with writing, fill in the blanks, matching, or other exercises. If needed, you may also add a second grammar review for HW 2B. Update the Teacher's notes with answers.</p:text>
  </p:cm>
</p:cmLst>
</file>

<file path=ppt/comments/comment19.xml><?xml version="1.0" encoding="utf-8"?>
<p:cmLst xmlns:a="http://schemas.openxmlformats.org/drawingml/2006/main" xmlns:r="http://schemas.openxmlformats.org/officeDocument/2006/relationships" xmlns:p="http://schemas.openxmlformats.org/presentationml/2006/main">
  <p:cm authorId="1" dt="2023-09-11T19:17:20.975" idx="19">
    <p:pos x="6000" y="0"/>
    <p:text>For HW 2 - Review the grammar forms with writing, fill in the blanks, matching, or other exercises. If needed, you may also add a second grammar review for HW 2B. This is just another example of a grammar exercise. Update the Teacher's notes with answers.</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3-09-11T17:59:23.587" idx="2">
    <p:pos x="6000" y="0"/>
    <p:text>Insert all the lesson information on the slide. You may copy and paste it from the Teacher's notes on the previous slide. Update the Pray section in the teacher's notes to reflect the lesson's theme and/or Bible reading.</p:text>
  </p:cm>
</p:cmLst>
</file>

<file path=ppt/comments/comment20.xml><?xml version="1.0" encoding="utf-8"?>
<p:cmLst xmlns:a="http://schemas.openxmlformats.org/drawingml/2006/main" xmlns:r="http://schemas.openxmlformats.org/officeDocument/2006/relationships" xmlns:p="http://schemas.openxmlformats.org/presentationml/2006/main">
  <p:cm authorId="1" dt="2023-09-11T16:00:52.276" idx="20">
    <p:pos x="6000" y="100"/>
    <p:text>Homework 3 will just have one slide. The questions should be related to the lesson theme and use the lesson grammar.</p:text>
  </p:cm>
  <p:cm authorId="0" dt="2023-11-22T23:25:35.197" idx="6">
    <p:pos x="6000" y="0"/>
    <p:text>@juliettehyer123@gmail.com Good questions for discussion using the grammar!</p:text>
  </p:cm>
</p:cmLst>
</file>

<file path=ppt/comments/comment21.xml><?xml version="1.0" encoding="utf-8"?>
<p:cmLst xmlns:a="http://schemas.openxmlformats.org/drawingml/2006/main" xmlns:r="http://schemas.openxmlformats.org/officeDocument/2006/relationships" xmlns:p="http://schemas.openxmlformats.org/presentationml/2006/main">
  <p:cm authorId="1" dt="2023-09-11T19:19:37.119" idx="21">
    <p:pos x="6000" y="0"/>
    <p:text>Homework 4 is practice of pronunciation. Learners will practice the sounds and/or stress patterns from the lesson. You may be creative in coming up with activities to help them write and say the pronunciation words and patterns. Update the Teacher's Notes with answers</p:text>
  </p:cm>
  <p:cm authorId="0" dt="2023-11-22T23:47:46.556" idx="7">
    <p:pos x="3109" y="609"/>
    <p:text>@juliettehyer123@gmail.com Good job with the pronunciation homework! I just changed the /a/ sound to /O/ to make it a little more challenging.</p:text>
  </p:cm>
</p:cmLst>
</file>

<file path=ppt/comments/comment22.xml><?xml version="1.0" encoding="utf-8"?>
<p:cmLst xmlns:a="http://schemas.openxmlformats.org/drawingml/2006/main" xmlns:r="http://schemas.openxmlformats.org/officeDocument/2006/relationships" xmlns:p="http://schemas.openxmlformats.org/presentationml/2006/main">
  <p:cm authorId="1" dt="2023-09-11T19:20:37.903" idx="22">
    <p:pos x="6000" y="0"/>
    <p:text>Homework 5 is a review of the Bible story, you may use questions, fill in the blanks, summary writing or other formats.</p:text>
  </p:cm>
</p:cmLst>
</file>

<file path=ppt/comments/comment23.xml><?xml version="1.0" encoding="utf-8"?>
<p:cmLst xmlns:a="http://schemas.openxmlformats.org/drawingml/2006/main" xmlns:r="http://schemas.openxmlformats.org/officeDocument/2006/relationships" xmlns:p="http://schemas.openxmlformats.org/presentationml/2006/main">
  <p:cm authorId="1" dt="2023-09-11T19:22:12.003" idx="23">
    <p:pos x="6000" y="0"/>
    <p:text>The last part of HW 6 is to read the next Bible lesson's verses.   Please see the Scope and Sequence for the next lesson's bible reading and include the hyperlink to the correct chapter of https://live.bible.is/bible/EN1ESV/LUK/ so students can read it in their own language.</p:text>
  </p:cm>
</p:cmLst>
</file>

<file path=ppt/comments/comment24.xml><?xml version="1.0" encoding="utf-8"?>
<p:cmLst xmlns:a="http://schemas.openxmlformats.org/drawingml/2006/main" xmlns:r="http://schemas.openxmlformats.org/officeDocument/2006/relationships" xmlns:p="http://schemas.openxmlformats.org/presentationml/2006/main">
  <p:cm authorId="1" dt="2023-09-11T19:25:16.087" idx="24">
    <p:pos x="6000" y="0"/>
    <p:text>HW 7 has a 200 word reading related to the lesson. Update the teacher's notes.</p:text>
  </p:cm>
</p:cmLst>
</file>

<file path=ppt/comments/comment25.xml><?xml version="1.0" encoding="utf-8"?>
<p:cmLst xmlns:a="http://schemas.openxmlformats.org/drawingml/2006/main" xmlns:r="http://schemas.openxmlformats.org/officeDocument/2006/relationships" xmlns:p="http://schemas.openxmlformats.org/presentationml/2006/main">
  <p:cm authorId="1" dt="2023-09-11T19:27:08.702" idx="25">
    <p:pos x="6000" y="0"/>
    <p:text>HW 7 has a 200 word reading related to the lesson. Update the teacher's notes.</p:text>
  </p:cm>
</p:cmLst>
</file>

<file path=ppt/comments/comment26.xml><?xml version="1.0" encoding="utf-8"?>
<p:cmLst xmlns:a="http://schemas.openxmlformats.org/drawingml/2006/main" xmlns:r="http://schemas.openxmlformats.org/officeDocument/2006/relationships" xmlns:p="http://schemas.openxmlformats.org/presentationml/2006/main">
  <p:cm authorId="0" dt="2023-11-30T20:33:02.973" idx="8">
    <p:pos x="6000" y="0"/>
    <p:text>@juliettehyer123@gmail.com @bruce.lewis.family@juno.com Nice exercise but these questions are too easy for the B1 level. We want to learners to interpret what they are reading not just find the answers in the text. 
Can you try to use questions that have a greater Depth of Knowledge (DOK) level? e.g. Why is the author writing this letter?
Here is a document showing sample questions for different levels of DOK, we want to avoid level 1 because it is too easy. Thanks!
https://files.activelylearn.com/helpcenter/DOK%20Question%20Stems.pdf</p:text>
  </p:cm>
  <p:cm authorId="2" dt="2023-12-01T02:49:18.235" idx="1">
    <p:pos x="6000" y="0"/>
    <p:text>I changed them. Let me know what you think.</p:text>
  </p:cm>
  <p:cm authorId="1" dt="2023-12-01T13:51:31.884" idx="26">
    <p:pos x="6000" y="0"/>
    <p:text>Create questions about the reading on the previous slide. Update the Teachers' notes.</p:text>
  </p:cm>
  <p:cm authorId="0" dt="2023-12-01T13:51:31.884" idx="9">
    <p:pos x="6000" y="0"/>
    <p:text>Excellent!! Thank you!</p:text>
  </p:cm>
</p:cmLst>
</file>

<file path=ppt/comments/comment27.xml><?xml version="1.0" encoding="utf-8"?>
<p:cmLst xmlns:a="http://schemas.openxmlformats.org/drawingml/2006/main" xmlns:r="http://schemas.openxmlformats.org/officeDocument/2006/relationships" xmlns:p="http://schemas.openxmlformats.org/presentationml/2006/main">
  <p:cm authorId="1" dt="2023-09-11T19:28:11.803" idx="27">
    <p:pos x="6000" y="0"/>
    <p:text>Create a writing exercise about the lesson theme or Bible reading. This writing exercise should be the same type of text (article, poem, letter, resume, etc.) that is used in the Homework 7 reading.</p:text>
  </p:cm>
</p:cmLst>
</file>

<file path=ppt/comments/comment28.xml><?xml version="1.0" encoding="utf-8"?>
<p:cmLst xmlns:a="http://schemas.openxmlformats.org/drawingml/2006/main" xmlns:r="http://schemas.openxmlformats.org/officeDocument/2006/relationships" xmlns:p="http://schemas.openxmlformats.org/presentationml/2006/main">
  <p:cm authorId="1" dt="2023-09-11T19:30:40.703" idx="28">
    <p:pos x="6000" y="0"/>
    <p:text>HW 9 Has at least 4 checkbox bullet points relating to: 
1. The theme, 
2. The vocabulary words, 
3. Grammar, and 
4. The Bible reading.</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23-09-11T18:08:04.584" idx="3">
    <p:pos x="6000" y="0"/>
    <p:text>Slides 5, 6, &amp; 7 show three different formats for introducing vocabulary. You may use one, two, or all three of these formats to depending what works best for you.  Insert the pictures (or URLs) vocabulary words, and simple definitions. Update the teacher instructions with the new vocabulary. Please use all 12 words for your lesson from the vocabulary list: https://docs.google.com/spreadsheets/d/1lGpWIf2JG8VHrmxEAQ1aNkm7wlLy5JdhUvqg5r-7liU/edit?usp=sharing You may use photos, vectors or icons from FreePik.com or TheNounProject.com</p:text>
  </p:cm>
</p:cmLst>
</file>

<file path=ppt/comments/comment4.xml><?xml version="1.0" encoding="utf-8"?>
<p:cmLst xmlns:a="http://schemas.openxmlformats.org/drawingml/2006/main" xmlns:r="http://schemas.openxmlformats.org/officeDocument/2006/relationships" xmlns:p="http://schemas.openxmlformats.org/presentationml/2006/main">
  <p:cm authorId="1" dt="2023-09-11T18:21:53.918" idx="4">
    <p:pos x="6000" y="0"/>
    <p:text>Slides 5, 6, &amp; 7 show three different formats for introducing vocabulary. You may use one, two, or all three of these formats to depending what works best for you.  Insert the pictures (or URLs) vocabulary words, and simple definitions. Update the teacher instructions with the new vocabulary. Please use all 12 words for your lesson from the vocabulary list: https://docs.google.com/spreadsheets/d/1lGpWIf2JG8VHrmxEAQ1aNkm7wlLy5JdhUvqg5r-7liU/edit?usp=sharing You may use photos, vectors or icons from FreePik.com or TheNounProject.com</p:text>
  </p:cm>
</p:cmLst>
</file>

<file path=ppt/comments/comment5.xml><?xml version="1.0" encoding="utf-8"?>
<p:cmLst xmlns:a="http://schemas.openxmlformats.org/drawingml/2006/main" xmlns:r="http://schemas.openxmlformats.org/officeDocument/2006/relationships" xmlns:p="http://schemas.openxmlformats.org/presentationml/2006/main">
  <p:cm authorId="1" dt="2023-09-11T18:22:57.220" idx="5">
    <p:pos x="6000" y="0"/>
    <p:text>Insert one or more grammar charts as needed. Add a separate slide if more space is needed. Update teacher's notes with explanations and answers, if needed.</p:text>
  </p:cm>
</p:cmLst>
</file>

<file path=ppt/comments/comment6.xml><?xml version="1.0" encoding="utf-8"?>
<p:cmLst xmlns:a="http://schemas.openxmlformats.org/drawingml/2006/main" xmlns:r="http://schemas.openxmlformats.org/officeDocument/2006/relationships" xmlns:p="http://schemas.openxmlformats.org/presentationml/2006/main">
  <p:cm authorId="1" dt="2023-09-11T18:23:11.367" idx="6">
    <p:pos x="6000" y="0"/>
    <p:text>Insert one or more grammar charts as needed. Add a separate slide if more space is needed. Update teacher's notes with explanations and answers, if needed.</p:text>
  </p:cm>
</p:cmLst>
</file>

<file path=ppt/comments/comment7.xml><?xml version="1.0" encoding="utf-8"?>
<p:cmLst xmlns:a="http://schemas.openxmlformats.org/drawingml/2006/main" xmlns:r="http://schemas.openxmlformats.org/officeDocument/2006/relationships" xmlns:p="http://schemas.openxmlformats.org/presentationml/2006/main">
  <p:cm authorId="1" dt="2023-09-11T18:24:01.920" idx="7">
    <p:pos x="6000" y="0"/>
    <p:text>Use the lesson vocabulary and grammar to create a conversation. Add image(s) to encourage conversation.</p:text>
  </p:cm>
</p:cmLst>
</file>

<file path=ppt/comments/comment8.xml><?xml version="1.0" encoding="utf-8"?>
<p:cmLst xmlns:a="http://schemas.openxmlformats.org/drawingml/2006/main" xmlns:r="http://schemas.openxmlformats.org/officeDocument/2006/relationships" xmlns:p="http://schemas.openxmlformats.org/presentationml/2006/main">
  <p:cm authorId="1" dt="2023-10-05T14:00:09.057" idx="8">
    <p:pos x="6000" y="0"/>
    <p:text>Add words and images for the unit's pronunciation sounds. Update the teacher's notes. Create ambiguous listening sentences that could fit either word so that students must listen carefully rather than relying on context to get the correct answer.</p:text>
  </p:cm>
  <p:cm authorId="0" dt="2023-10-05T14:00:09.057" idx="2">
    <p:pos x="6000" y="0"/>
    <p:text>@juliettehyer123@gmail.com Hi Juliette could you please rewrite sentences 3,4,5 so that they make sense with either word. Sentence 4 is plural but your words are singular.</p:text>
  </p:cm>
</p:cmLst>
</file>

<file path=ppt/comments/comment9.xml><?xml version="1.0" encoding="utf-8"?>
<p:cmLst xmlns:a="http://schemas.openxmlformats.org/drawingml/2006/main" xmlns:r="http://schemas.openxmlformats.org/officeDocument/2006/relationships" xmlns:p="http://schemas.openxmlformats.org/presentationml/2006/main">
  <p:cm authorId="1" dt="2023-09-11T18:33:11.769" idx="9">
    <p:pos x="6000" y="100"/>
    <p:text>Use the lesson vocabulary and grammar words and phrases to make 3 different columns of stressed and unstressed syllable patterns. You may change the symbols in the header column as needed. Use vocabulary words from the current lesson and (if needed) previous lessons. Update the Teacher's notes.</p:text>
  </p:cm>
  <p:cm authorId="0" dt="2023-10-07T16:43:02.465" idx="3">
    <p:pos x="6000" y="0"/>
    <p:text>@juliettehyer123@gmail.com</p:text>
  </p:cm>
  <p:cm authorId="0" dt="2023-10-07T16:43:02.465" idx="4">
    <p:pos x="6000" y="0"/>
    <p:text>@juliettehyer123@gmail.com I changed "move over" which has 3 syllables to "pass out" to keep the two syllable pattern on slide 13.</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Verdana"/>
                <a:ea typeface="Verdana"/>
                <a:cs typeface="Verdana"/>
                <a:sym typeface="Verdana"/>
              </a:defRPr>
            </a:lvl1pPr>
            <a:lvl2pPr marL="914400" marR="0" lvl="1" indent="-228600" algn="l" rtl="0">
              <a:spcBef>
                <a:spcPts val="0"/>
              </a:spcBef>
              <a:spcAft>
                <a:spcPts val="0"/>
              </a:spcAft>
              <a:buSzPts val="1400"/>
              <a:buNone/>
              <a:defRPr sz="1200" b="0" i="0" u="none" strike="noStrike" cap="none">
                <a:solidFill>
                  <a:schemeClr val="dk1"/>
                </a:solidFill>
                <a:latin typeface="Verdana"/>
                <a:ea typeface="Verdana"/>
                <a:cs typeface="Verdana"/>
                <a:sym typeface="Verdana"/>
              </a:defRPr>
            </a:lvl2pPr>
            <a:lvl3pPr marL="1371600" marR="0" lvl="2" indent="-228600" algn="l" rtl="0">
              <a:spcBef>
                <a:spcPts val="0"/>
              </a:spcBef>
              <a:spcAft>
                <a:spcPts val="0"/>
              </a:spcAft>
              <a:buSzPts val="1400"/>
              <a:buNone/>
              <a:defRPr sz="1200" b="0" i="0" u="none" strike="noStrike" cap="none">
                <a:solidFill>
                  <a:schemeClr val="dk1"/>
                </a:solidFill>
                <a:latin typeface="Verdana"/>
                <a:ea typeface="Verdana"/>
                <a:cs typeface="Verdana"/>
                <a:sym typeface="Verdana"/>
              </a:defRPr>
            </a:lvl3pPr>
            <a:lvl4pPr marL="1828800" marR="0" lvl="3" indent="-228600" algn="l" rtl="0">
              <a:spcBef>
                <a:spcPts val="0"/>
              </a:spcBef>
              <a:spcAft>
                <a:spcPts val="0"/>
              </a:spcAft>
              <a:buSzPts val="1400"/>
              <a:buNone/>
              <a:defRPr sz="1200" b="0" i="0" u="none" strike="noStrike" cap="none">
                <a:solidFill>
                  <a:schemeClr val="dk1"/>
                </a:solidFill>
                <a:latin typeface="Verdana"/>
                <a:ea typeface="Verdana"/>
                <a:cs typeface="Verdana"/>
                <a:sym typeface="Verdana"/>
              </a:defRPr>
            </a:lvl4pPr>
            <a:lvl5pPr marL="2286000" marR="0" lvl="4" indent="-228600" algn="l" rtl="0">
              <a:spcBef>
                <a:spcPts val="0"/>
              </a:spcBef>
              <a:spcAft>
                <a:spcPts val="0"/>
              </a:spcAft>
              <a:buSzPts val="1400"/>
              <a:buNone/>
              <a:defRPr sz="1200" b="0" i="0" u="none" strike="noStrike" cap="none">
                <a:solidFill>
                  <a:schemeClr val="dk1"/>
                </a:solidFill>
                <a:latin typeface="Verdana"/>
                <a:ea typeface="Verdana"/>
                <a:cs typeface="Verdana"/>
                <a:sym typeface="Verdana"/>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Verdana"/>
                <a:ea typeface="Verdana"/>
                <a:cs typeface="Verdana"/>
                <a:sym typeface="Verdana"/>
              </a:rPr>
              <a:t>‹#›</a:t>
            </a:fld>
            <a:endParaRPr sz="1200" b="0" i="0" u="none" strike="noStrike" cap="none">
              <a:solidFill>
                <a:schemeClr val="dk1"/>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extLst>
    <p:ext uri="{620B2872-D7B9-4A21-9093-7833F8D536E1}">
      <p15:sldGuideLst xmlns:p15="http://schemas.microsoft.com/office/powerpoint/2012/main">
        <p15:guide id="1" orient="horz" pos="2880">
          <p15:clr>
            <a:srgbClr val="F26B43"/>
          </p15:clr>
        </p15:guide>
        <p15:guide id="2" pos="2160">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reepik.com/free-vector/angry-boss-concept-illustration_33804214.htm#query=mad%20teacher&amp;position=1&amp;from_view=search&amp;track=ais"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reepik.com/free-vector/kids-reading-concept-illustration_23672901.htm?query=bad%20students#from_view=detail_alsolike" TargetMode="Externa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www.freepik.com/icon/take_10688534#fromView=search&amp;term=take&amp;page=1&amp;position=16&amp;track=ais&amp;track=ais" TargetMode="External"/><Relationship Id="rId3" Type="http://schemas.openxmlformats.org/officeDocument/2006/relationships/hyperlink" Target="https://www.freepik.com/icon/pot_10717733#fromView=search&amp;term=pot&amp;page=1&amp;position=38&amp;track=ais&amp;track=ais" TargetMode="External"/><Relationship Id="rId7" Type="http://schemas.openxmlformats.org/officeDocument/2006/relationships/hyperlink" Target="https://www.freepik.com/icon/fish_3050536#fromView=search&amp;term=fish&amp;page=1&amp;position=9&amp;track=ais" TargetMode="External"/><Relationship Id="rId12" Type="http://schemas.openxmlformats.org/officeDocument/2006/relationships/hyperlink" Target="https://www.freepik.com/icon/confused_5662983"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freepik.com/icon/jesus_2640113#fromView=search&amp;term=God&amp;page=1&amp;position=37&amp;track=ais" TargetMode="External"/><Relationship Id="rId11" Type="http://schemas.openxmlformats.org/officeDocument/2006/relationships/hyperlink" Target="https://www.freepik.com/icon/like_126473#fromView=search&amp;term=good&amp;page=1&amp;position=2&amp;track=ais" TargetMode="External"/><Relationship Id="rId5" Type="http://schemas.openxmlformats.org/officeDocument/2006/relationships/hyperlink" Target="https://www.freepik.com/icon/snowball_3725973" TargetMode="External"/><Relationship Id="rId10" Type="http://schemas.openxmlformats.org/officeDocument/2006/relationships/hyperlink" Target="https://www.freepik.com/icon/firewood_1880883#fromView=search&amp;term=wood&amp;page=1&amp;position=5&amp;track=ais&amp;track=ais" TargetMode="External"/><Relationship Id="rId4" Type="http://schemas.openxmlformats.org/officeDocument/2006/relationships/hyperlink" Target="https://www.freepik.com/icon/padlock_2889676#fromView=search&amp;term=lock&amp;page=1&amp;position=2&amp;track=ais&amp;track=ais" TargetMode="External"/><Relationship Id="rId9" Type="http://schemas.openxmlformats.org/officeDocument/2006/relationships/hyperlink" Target="https://www.freepik.com/icon/cartoon-eyes_64945#fromView=search&amp;term=look&amp;page=1&amp;position=44&amp;track=ais&amp;track=ais"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reepik.com/free-photo/home-beautiful-kitchen-food-cooking_1116501.htm#query=woman%20making%20soup&amp;position=44&amp;from_view=search&amp;track=ai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reepik.com/free-vector/journalist-concept-illustration_9558309.htm#query=celebrity%20interview&amp;position=17&amp;from_view=search&amp;track=ai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reepik.com/free-vector/journalist-concept-illustration_9558309.htm#query=celebrity%20interview&amp;position=17&amp;from_view=search&amp;track=ai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nsplash.com/photos/IXLS59CTgDE"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unsplash.com/photos/llWjwo200fo" TargetMode="External"/><Relationship Id="rId4" Type="http://schemas.openxmlformats.org/officeDocument/2006/relationships/hyperlink" Target="https://unsplash.com/photos/MEfqMggMpaA"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reepik.com/free-photo/young-student-working-assignment_22377283.htm#query=reaching%20for%20book%20on%20shelf&amp;position=33&amp;from_view=search&amp;track=ai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reepik.com/free-photo/doves-flying-up-park-sunny-day-close-up_13838845.htm#query=pigeons%20scattering&amp;position=1&amp;from_view=search&amp;track=ais"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reepik.com/free-photo/young-worried-girl-is-using-phone-explain-mechanic-problem-with-car-that-she-has_14671631.htm#query=broken%20down%20car&amp;position=2&amp;from_view=search&amp;track=ai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nsplash.com/photos/5_W-EHfrkGI"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freepik.com/free-photo/spiritual-prayer-hands-sun-shine-with-blurred-beautiful-sunset_3952177.htm#query=blessing&amp;position=0&amp;from_view=search&amp;track=sph" TargetMode="External"/><Relationship Id="rId4" Type="http://schemas.openxmlformats.org/officeDocument/2006/relationships/hyperlink" Target="https://unsplash.com/photos/kBybHJ3CEWI"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unsplash.com/photos/73OJLcahQHg"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freepik.com/free-vector/silhouette-hands-reaching-out-help_6910785.htm#query=reach&amp;position=0&amp;from_view=search&amp;track=sph" TargetMode="External"/><Relationship Id="rId5" Type="http://schemas.openxmlformats.org/officeDocument/2006/relationships/hyperlink" Target="https://www.freepik.com/free-photo/portrait-young-man-creating-flower-bouquet-flower-shop_4040963.htm#from_view=detail_serie" TargetMode="External"/><Relationship Id="rId4" Type="http://schemas.openxmlformats.org/officeDocument/2006/relationships/hyperlink" Target="https://www.freepik.com/free-photo/closeup-two-young-lovers-holding-hands-table_10399596.htm#query=mercy&amp;position=1&amp;from_view=search&amp;track=sph"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unsplash.com/photos/peFEjuzDfQA"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freepik.com/free-photo/hr-handshaking-successful-candidate-getting-hired-new-job-closeup_3952580.htm#query=promise&amp;position=11&amp;from_view=search&amp;track=sph" TargetMode="External"/><Relationship Id="rId5" Type="http://schemas.openxmlformats.org/officeDocument/2006/relationships/hyperlink" Target="https://www.freepik.com/free-photo/green-pumpkin-seeds-isolated-concrete_11624212.htm#page=2&amp;query=seeds&amp;position=39&amp;from_view=search&amp;track=sph" TargetMode="External"/><Relationship Id="rId4" Type="http://schemas.openxmlformats.org/officeDocument/2006/relationships/hyperlink" Target="https://www.freepik.com/free-psd/cute-happy-girl-portrait_37304195.htm#query=good%20kid&amp;position=2&amp;from_view=search&amp;track=ai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reepik.com/free-vector/florist-concept-illustration_10042072.htm#query=arrange%20flowers&amp;position=0&amp;from_view=search&amp;track=ais"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freepik.com/free-vector/flat-hand-holding-car-key-background_1577588.htm#page=2&amp;query=grab%20car%20keys&amp;position=6&amp;from_view=search&amp;track=ais" TargetMode="External"/><Relationship Id="rId4" Type="http://schemas.openxmlformats.org/officeDocument/2006/relationships/hyperlink" Target="https://www.freepik.com/free-vector/little-son-reaching-arms-his-mom-woman-kid-walking-together-flat-illustration_11235630.htm#query=reach&amp;position=29&amp;from_view=search&amp;track=sph"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reepik.com/free-vector/public-approval-concept-woman-with-curly-hair_6660393.htm#query=good%20behavior&amp;position=42&amp;from_view=search&amp;track=ais"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freepik.com/free-vector/handshake-pinky-promise-friendship-love-hand-couple_32481036.htm#query=promise&amp;position=40&amp;from_view=search&amp;track=sph" TargetMode="External"/><Relationship Id="rId4" Type="http://schemas.openxmlformats.org/officeDocument/2006/relationships/hyperlink" Target="https://www.freepik.com/free-photo/high-angle-colorful-cup-spill-sprinkles_10341757.htm#query=scatter%20sprinkles&amp;position=9&amp;from_view=search&amp;track=ai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Teacher’s Notes:</a:t>
            </a:r>
            <a:endParaRPr sz="1200">
              <a:latin typeface="Verdana"/>
              <a:ea typeface="Verdana"/>
              <a:cs typeface="Verdana"/>
              <a:sym typeface="Verdana"/>
            </a:endParaRPr>
          </a:p>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Bible Reading:</a:t>
            </a:r>
            <a:r>
              <a:rPr lang="en-US" sz="1200">
                <a:solidFill>
                  <a:srgbClr val="4472C4"/>
                </a:solidFill>
                <a:latin typeface="Verdana"/>
                <a:ea typeface="Verdana"/>
                <a:cs typeface="Verdana"/>
                <a:sym typeface="Verdana"/>
              </a:rPr>
              <a:t> </a:t>
            </a:r>
            <a:r>
              <a:rPr lang="en-US"/>
              <a:t>The Coming Birth of Jesus</a:t>
            </a:r>
            <a:endParaRPr sz="1200">
              <a:latin typeface="Verdana"/>
              <a:ea typeface="Verdana"/>
              <a:cs typeface="Verdana"/>
              <a:sym typeface="Verdana"/>
            </a:endParaRPr>
          </a:p>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Theme:</a:t>
            </a:r>
            <a:r>
              <a:rPr lang="en-US" sz="1200">
                <a:solidFill>
                  <a:srgbClr val="4472C4"/>
                </a:solidFill>
                <a:latin typeface="Verdana"/>
                <a:ea typeface="Verdana"/>
                <a:cs typeface="Verdana"/>
                <a:sym typeface="Verdana"/>
              </a:rPr>
              <a:t> </a:t>
            </a:r>
            <a:r>
              <a:rPr lang="en-US"/>
              <a:t>Common actions</a:t>
            </a:r>
            <a:r>
              <a:rPr lang="en-US" sz="1200">
                <a:latin typeface="Verdana"/>
                <a:ea typeface="Verdana"/>
                <a:cs typeface="Verdana"/>
                <a:sym typeface="Verdana"/>
              </a:rPr>
              <a:t> </a:t>
            </a:r>
            <a:endParaRPr sz="1200"/>
          </a:p>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Pronunciation: </a:t>
            </a:r>
            <a:r>
              <a:rPr lang="en-US" sz="1200">
                <a:latin typeface="Verdana"/>
                <a:ea typeface="Verdana"/>
                <a:cs typeface="Verdana"/>
                <a:sym typeface="Verdana"/>
              </a:rPr>
              <a:t>/</a:t>
            </a:r>
            <a:r>
              <a:rPr lang="en-US"/>
              <a:t>o</a:t>
            </a:r>
            <a:r>
              <a:rPr lang="en-US" sz="1200">
                <a:latin typeface="Verdana"/>
                <a:ea typeface="Verdana"/>
                <a:cs typeface="Verdana"/>
                <a:sym typeface="Verdana"/>
              </a:rPr>
              <a:t>/ and /</a:t>
            </a:r>
            <a:r>
              <a:rPr lang="en-US"/>
              <a:t>oo</a:t>
            </a:r>
            <a:r>
              <a:rPr lang="en-US" sz="1200">
                <a:latin typeface="Verdana"/>
                <a:ea typeface="Verdana"/>
                <a:cs typeface="Verdana"/>
                <a:sym typeface="Verdana"/>
              </a:rPr>
              <a:t>/</a:t>
            </a:r>
            <a:endParaRPr/>
          </a:p>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Grammar: </a:t>
            </a:r>
            <a:r>
              <a:rPr lang="en-US" sz="1200">
                <a:latin typeface="Verdana"/>
                <a:ea typeface="Verdana"/>
                <a:cs typeface="Verdana"/>
                <a:sym typeface="Verdana"/>
              </a:rPr>
              <a:t>P</a:t>
            </a:r>
            <a:r>
              <a:rPr lang="en-US"/>
              <a:t>resent</a:t>
            </a:r>
            <a:r>
              <a:rPr lang="en-US" sz="1200">
                <a:latin typeface="Verdana"/>
                <a:ea typeface="Verdana"/>
                <a:cs typeface="Verdana"/>
                <a:sym typeface="Verdana"/>
              </a:rPr>
              <a:t> simple tense verbs, </a:t>
            </a:r>
            <a:r>
              <a:rPr lang="en-US"/>
              <a:t>intransitive phrasal verbs</a:t>
            </a:r>
            <a:endParaRPr sz="1200"/>
          </a:p>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Preparation:</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Pray.</a:t>
            </a:r>
            <a:endParaRPr sz="1200"/>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Read</a:t>
            </a:r>
            <a:r>
              <a:rPr lang="en-US" sz="1200">
                <a:solidFill>
                  <a:srgbClr val="FF0000"/>
                </a:solidFill>
                <a:latin typeface="Verdana"/>
                <a:ea typeface="Verdana"/>
                <a:cs typeface="Verdana"/>
                <a:sym typeface="Verdana"/>
              </a:rPr>
              <a:t> </a:t>
            </a:r>
            <a:r>
              <a:rPr lang="en-US" sz="1200">
                <a:latin typeface="Verdana"/>
                <a:ea typeface="Verdana"/>
                <a:cs typeface="Verdana"/>
                <a:sym typeface="Verdana"/>
              </a:rPr>
              <a:t>the Bible passages.</a:t>
            </a:r>
            <a:endParaRPr sz="1200"/>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Preview slides and game.</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i="1">
                <a:solidFill>
                  <a:srgbClr val="000000"/>
                </a:solidFill>
              </a:rPr>
              <a:t>Optional:</a:t>
            </a:r>
            <a:r>
              <a:rPr lang="en-US"/>
              <a:t> Bring objects to act out grab, reach, scatter, and arrange.</a:t>
            </a:r>
            <a:endParaRPr/>
          </a:p>
          <a:p>
            <a:pPr marL="0" lvl="0" indent="0" algn="l" rtl="0">
              <a:spcBef>
                <a:spcPts val="0"/>
              </a:spcBef>
              <a:spcAft>
                <a:spcPts val="0"/>
              </a:spcAft>
              <a:buClr>
                <a:schemeClr val="dk1"/>
              </a:buClr>
              <a:buSzPts val="1200"/>
              <a:buFont typeface="Verdana"/>
              <a:buNone/>
            </a:pP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Arial"/>
              <a:buNone/>
            </a:pPr>
            <a:fld id="{00000000-1234-1234-1234-123412341234}" type="slidenum">
              <a:rPr lang="en-US" sz="1200" u="none" strike="noStrike" cap="none">
                <a:solidFill>
                  <a:srgbClr val="000000"/>
                </a:solidFill>
                <a:latin typeface="Verdana"/>
                <a:ea typeface="Verdana"/>
                <a:cs typeface="Verdana"/>
                <a:sym typeface="Verdana"/>
              </a:rPr>
              <a:t>1</a:t>
            </a:fld>
            <a:endParaRPr sz="120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b="1">
                <a:solidFill>
                  <a:srgbClr val="4472C4"/>
                </a:solidFill>
                <a:latin typeface="Verdana"/>
                <a:ea typeface="Verdana"/>
                <a:cs typeface="Verdana"/>
                <a:sym typeface="Verdana"/>
              </a:rPr>
              <a:t>2D. Grammar</a:t>
            </a:r>
            <a:r>
              <a:rPr lang="en-US">
                <a:solidFill>
                  <a:srgbClr val="4472C4"/>
                </a:solidFill>
                <a:latin typeface="Verdana"/>
                <a:ea typeface="Verdana"/>
                <a:cs typeface="Verdana"/>
                <a:sym typeface="Verdana"/>
              </a:rPr>
              <a:t> – </a:t>
            </a:r>
            <a:r>
              <a:rPr lang="en-US" b="1">
                <a:solidFill>
                  <a:srgbClr val="4472C4"/>
                </a:solidFill>
                <a:latin typeface="Verdana"/>
                <a:ea typeface="Verdana"/>
                <a:cs typeface="Verdana"/>
                <a:sym typeface="Verdana"/>
              </a:rPr>
              <a:t>Simple past tense verbs</a:t>
            </a:r>
            <a:endParaRPr/>
          </a:p>
          <a:p>
            <a:pPr marL="0" lvl="0" indent="0" algn="l" rtl="0">
              <a:spcBef>
                <a:spcPts val="0"/>
              </a:spcBef>
              <a:spcAft>
                <a:spcPts val="0"/>
              </a:spcAft>
              <a:buClr>
                <a:schemeClr val="dk1"/>
              </a:buClr>
              <a:buSzPts val="1200"/>
              <a:buFont typeface="Verdana"/>
              <a:buNone/>
            </a:pPr>
            <a:endParaRPr b="1">
              <a:solidFill>
                <a:srgbClr val="4472C4"/>
              </a:solidFill>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a:latin typeface="Verdana"/>
                <a:ea typeface="Verdana"/>
                <a:cs typeface="Verdana"/>
                <a:sym typeface="Verdana"/>
              </a:rPr>
              <a:t>Note: </a:t>
            </a:r>
            <a:endParaRPr>
              <a:latin typeface="Verdana"/>
              <a:ea typeface="Verdana"/>
              <a:cs typeface="Verdana"/>
              <a:sym typeface="Verdana"/>
            </a:endParaRPr>
          </a:p>
          <a:p>
            <a:pPr marL="457200" lvl="0" indent="-304800" algn="l" rtl="0">
              <a:spcBef>
                <a:spcPts val="0"/>
              </a:spcBef>
              <a:spcAft>
                <a:spcPts val="0"/>
              </a:spcAft>
              <a:buSzPts val="1200"/>
              <a:buChar char="-"/>
            </a:pPr>
            <a:r>
              <a:rPr lang="en-US"/>
              <a:t>Present simple tense verbs are used for actions that are currently happening or that happen regularly. </a:t>
            </a:r>
            <a:endParaRPr/>
          </a:p>
          <a:p>
            <a:pPr marL="457200" lvl="0" indent="-304800" algn="l" rtl="0">
              <a:spcBef>
                <a:spcPts val="0"/>
              </a:spcBef>
              <a:spcAft>
                <a:spcPts val="0"/>
              </a:spcAft>
              <a:buSzPts val="1200"/>
              <a:buChar char="-"/>
            </a:pPr>
            <a:r>
              <a:rPr lang="en-US"/>
              <a:t>When the subject is I, you, we, or they the positive and negative simple present verbs are the same as the base verb. </a:t>
            </a:r>
            <a:endParaRPr/>
          </a:p>
          <a:p>
            <a:pPr marL="457200" lvl="0" indent="-304800" algn="l" rtl="0">
              <a:spcBef>
                <a:spcPts val="0"/>
              </a:spcBef>
              <a:spcAft>
                <a:spcPts val="0"/>
              </a:spcAft>
              <a:buSzPts val="1200"/>
              <a:buChar char="-"/>
            </a:pPr>
            <a:r>
              <a:rPr lang="en-US"/>
              <a:t>When the subject is he, she, or it there is an </a:t>
            </a:r>
            <a:r>
              <a:rPr lang="en-US">
                <a:solidFill>
                  <a:srgbClr val="000000"/>
                </a:solidFill>
              </a:rPr>
              <a:t>s</a:t>
            </a:r>
            <a:r>
              <a:rPr lang="en-US"/>
              <a:t> added to the end of the base verb to make the verb positive present simple. The negative simple present verbs are the same as the base verb.</a:t>
            </a:r>
            <a:endParaRPr/>
          </a:p>
          <a:p>
            <a:pPr marL="0" lvl="0" indent="0" algn="l" rtl="0">
              <a:spcBef>
                <a:spcPts val="0"/>
              </a:spcBef>
              <a:spcAft>
                <a:spcPts val="0"/>
              </a:spcAft>
              <a:buClr>
                <a:schemeClr val="dk1"/>
              </a:buClr>
              <a:buSzPts val="1200"/>
              <a:buFont typeface="Verdana"/>
              <a:buNone/>
            </a:pPr>
            <a:endParaRPr>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a:latin typeface="Verdana"/>
                <a:ea typeface="Verdana"/>
                <a:cs typeface="Verdana"/>
                <a:sym typeface="Verdana"/>
              </a:rPr>
              <a:t>Model, Repeat, and Solo row number 1. Then ask students to complete the sentences for rows 2-4.</a:t>
            </a:r>
            <a:endParaRPr/>
          </a:p>
          <a:p>
            <a:pPr marL="0" lvl="0" indent="0" algn="l" rtl="0">
              <a:spcBef>
                <a:spcPts val="0"/>
              </a:spcBef>
              <a:spcAft>
                <a:spcPts val="0"/>
              </a:spcAft>
              <a:buClr>
                <a:schemeClr val="dk1"/>
              </a:buClr>
              <a:buSzPts val="1200"/>
              <a:buFont typeface="Verdana"/>
              <a:buNone/>
            </a:pPr>
            <a:endParaRPr>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b="1">
                <a:latin typeface="Verdana"/>
                <a:ea typeface="Verdana"/>
                <a:cs typeface="Verdana"/>
                <a:sym typeface="Verdana"/>
              </a:rPr>
              <a:t>Answers:</a:t>
            </a:r>
            <a:endParaRPr/>
          </a:p>
          <a:p>
            <a:pPr marL="0" lvl="0" indent="0" algn="l" rtl="0">
              <a:spcBef>
                <a:spcPts val="0"/>
              </a:spcBef>
              <a:spcAft>
                <a:spcPts val="0"/>
              </a:spcAft>
              <a:buClr>
                <a:schemeClr val="dk1"/>
              </a:buClr>
              <a:buSzPts val="1200"/>
              <a:buFont typeface="Verdana"/>
              <a:buNone/>
            </a:pPr>
            <a:r>
              <a:rPr lang="en-US">
                <a:latin typeface="Verdana"/>
                <a:ea typeface="Verdana"/>
                <a:cs typeface="Verdana"/>
                <a:sym typeface="Verdana"/>
              </a:rPr>
              <a:t>2. </a:t>
            </a:r>
            <a:r>
              <a:rPr lang="en-US"/>
              <a:t>Yes</a:t>
            </a:r>
            <a:r>
              <a:rPr lang="en-US">
                <a:latin typeface="Verdana"/>
                <a:ea typeface="Verdana"/>
                <a:cs typeface="Verdana"/>
                <a:sym typeface="Verdana"/>
              </a:rPr>
              <a:t>, </a:t>
            </a:r>
            <a:r>
              <a:rPr lang="en-US"/>
              <a:t>he arranges flowers.</a:t>
            </a:r>
            <a:endParaRPr/>
          </a:p>
          <a:p>
            <a:pPr marL="0" lvl="0" indent="0" algn="l" rtl="0">
              <a:spcBef>
                <a:spcPts val="0"/>
              </a:spcBef>
              <a:spcAft>
                <a:spcPts val="0"/>
              </a:spcAft>
              <a:buClr>
                <a:schemeClr val="dk1"/>
              </a:buClr>
              <a:buSzPts val="1200"/>
              <a:buFont typeface="Verdana"/>
              <a:buNone/>
            </a:pPr>
            <a:r>
              <a:rPr lang="en-US">
                <a:latin typeface="Verdana"/>
                <a:ea typeface="Verdana"/>
                <a:cs typeface="Verdana"/>
                <a:sym typeface="Verdana"/>
              </a:rPr>
              <a:t>3. </a:t>
            </a:r>
            <a:r>
              <a:rPr lang="en-US"/>
              <a:t>No, they don’t scatter sprinkles on the cake.</a:t>
            </a:r>
            <a:endParaRPr/>
          </a:p>
          <a:p>
            <a:pPr marL="0" lvl="0" indent="0" algn="l" rtl="0">
              <a:spcBef>
                <a:spcPts val="0"/>
              </a:spcBef>
              <a:spcAft>
                <a:spcPts val="0"/>
              </a:spcAft>
              <a:buClr>
                <a:schemeClr val="dk1"/>
              </a:buClr>
              <a:buSzPts val="1200"/>
              <a:buFont typeface="Verdana"/>
              <a:buNone/>
            </a:pPr>
            <a:r>
              <a:rPr lang="en-US">
                <a:latin typeface="Verdana"/>
                <a:ea typeface="Verdana"/>
                <a:cs typeface="Verdana"/>
                <a:sym typeface="Verdana"/>
              </a:rPr>
              <a:t>4. </a:t>
            </a:r>
            <a:r>
              <a:rPr lang="en-US"/>
              <a:t>Does she behave badly often?</a:t>
            </a:r>
            <a:endParaRPr>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p:txBody>
      </p:sp>
      <p:sp>
        <p:nvSpPr>
          <p:cNvPr id="199" name="Google Shape;199;p8: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a:solidFill>
                  <a:srgbClr val="000000"/>
                </a:solidFill>
                <a:latin typeface="Verdana"/>
                <a:ea typeface="Verdana"/>
                <a:cs typeface="Verdana"/>
                <a:sym typeface="Verdana"/>
              </a:rPr>
              <a:t>©2021-2024 Light of the World Learning</a:t>
            </a:r>
            <a:endParaRPr dirty="0"/>
          </a:p>
        </p:txBody>
      </p:sp>
      <p:sp>
        <p:nvSpPr>
          <p:cNvPr id="200" name="Google Shape;20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10</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d5cbf8867a791ed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gd5cbf8867a791ed_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accent1"/>
              </a:buClr>
              <a:buSzPts val="1200"/>
              <a:buFont typeface="Verdana"/>
              <a:buNone/>
            </a:pPr>
            <a:r>
              <a:rPr lang="en-US" b="1">
                <a:solidFill>
                  <a:schemeClr val="accent1"/>
                </a:solidFill>
              </a:rPr>
              <a:t>2E</a:t>
            </a:r>
            <a:r>
              <a:rPr lang="en-US" b="1">
                <a:solidFill>
                  <a:schemeClr val="accent1"/>
                </a:solidFill>
                <a:latin typeface="Verdana"/>
                <a:ea typeface="Verdana"/>
                <a:cs typeface="Verdana"/>
                <a:sym typeface="Verdana"/>
              </a:rPr>
              <a:t>. Grammar</a:t>
            </a:r>
            <a:r>
              <a:rPr lang="en-US">
                <a:solidFill>
                  <a:schemeClr val="accent1"/>
                </a:solidFill>
                <a:latin typeface="Verdana"/>
                <a:ea typeface="Verdana"/>
                <a:cs typeface="Verdana"/>
                <a:sym typeface="Verdana"/>
              </a:rPr>
              <a:t>: </a:t>
            </a:r>
            <a:r>
              <a:rPr lang="en-US" b="1">
                <a:solidFill>
                  <a:schemeClr val="accent1"/>
                </a:solidFill>
              </a:rPr>
              <a:t>Present Simple Verbs</a:t>
            </a:r>
            <a:endParaRPr>
              <a:solidFill>
                <a:schemeClr val="accent1"/>
              </a:solidFill>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Verdana"/>
              <a:buNone/>
            </a:pPr>
            <a:endParaRPr b="1">
              <a:latin typeface="Verdana"/>
              <a:ea typeface="Verdana"/>
              <a:cs typeface="Verdana"/>
              <a:sym typeface="Verdana"/>
            </a:endParaRPr>
          </a:p>
          <a:p>
            <a:pPr marL="0" lvl="0" indent="0" algn="l" rtl="0">
              <a:spcBef>
                <a:spcPts val="0"/>
              </a:spcBef>
              <a:spcAft>
                <a:spcPts val="0"/>
              </a:spcAft>
              <a:buNone/>
            </a:pPr>
            <a:r>
              <a:rPr lang="en-US"/>
              <a:t>1.</a:t>
            </a:r>
            <a:r>
              <a:rPr lang="en-US" b="1"/>
              <a:t> Say</a:t>
            </a:r>
            <a:r>
              <a:rPr lang="en-US"/>
              <a:t>, the perfect present tense is used when we talk about facts, habits, permanent situations, and timetables</a:t>
            </a:r>
            <a:endParaRPr/>
          </a:p>
          <a:p>
            <a:pPr marL="0" lvl="0" indent="0" algn="l" rtl="0">
              <a:spcBef>
                <a:spcPts val="0"/>
              </a:spcBef>
              <a:spcAft>
                <a:spcPts val="0"/>
              </a:spcAft>
              <a:buNone/>
            </a:pPr>
            <a:r>
              <a:rPr lang="en-US"/>
              <a:t>2.</a:t>
            </a:r>
            <a:r>
              <a:rPr lang="en-US" b="1"/>
              <a:t> Say</a:t>
            </a:r>
            <a:r>
              <a:rPr lang="en-US"/>
              <a:t>, a fact is something that is true. For example, gardeners scatter seeds is a fact so the verb, rises, is in the present simple tense.</a:t>
            </a:r>
            <a:endParaRPr/>
          </a:p>
          <a:p>
            <a:pPr marL="0" lvl="0" indent="0" algn="l" rtl="0">
              <a:spcBef>
                <a:spcPts val="0"/>
              </a:spcBef>
              <a:spcAft>
                <a:spcPts val="0"/>
              </a:spcAft>
              <a:buNone/>
            </a:pPr>
            <a:r>
              <a:rPr lang="en-US"/>
              <a:t>3. </a:t>
            </a:r>
            <a:r>
              <a:rPr lang="en-US" b="1"/>
              <a:t>Say</a:t>
            </a:r>
            <a:r>
              <a:rPr lang="en-US"/>
              <a:t>, a habit is something that we do often. For example, everyday, I arrange my desk before starting starting work. If I do something every Tuesday, it is a habit so the verb, play, is in the present simple tense.</a:t>
            </a:r>
            <a:endParaRPr/>
          </a:p>
          <a:p>
            <a:pPr marL="0" lvl="0" indent="0" algn="l" rtl="0">
              <a:spcBef>
                <a:spcPts val="0"/>
              </a:spcBef>
              <a:spcAft>
                <a:spcPts val="0"/>
              </a:spcAft>
              <a:buNone/>
            </a:pPr>
            <a:r>
              <a:rPr lang="en-US"/>
              <a:t>4. </a:t>
            </a:r>
            <a:r>
              <a:rPr lang="en-US" b="1"/>
              <a:t>Say</a:t>
            </a:r>
            <a:r>
              <a:rPr lang="en-US"/>
              <a:t>, a permanent situation is a circumstance that is intended to stay the same. For example, he works at a hospital. When someone works somewhere they are in a permanent situation so the verb, works, is in the present simple tense.</a:t>
            </a:r>
            <a:endParaRPr/>
          </a:p>
          <a:p>
            <a:pPr marL="0" lvl="0" indent="0" algn="l" rtl="0">
              <a:spcBef>
                <a:spcPts val="0"/>
              </a:spcBef>
              <a:spcAft>
                <a:spcPts val="0"/>
              </a:spcAft>
              <a:buNone/>
            </a:pPr>
            <a:r>
              <a:rPr lang="en-US"/>
              <a:t>5. </a:t>
            </a:r>
            <a:r>
              <a:rPr lang="en-US" b="1"/>
              <a:t>Say</a:t>
            </a:r>
            <a:r>
              <a:rPr lang="en-US"/>
              <a:t>, a timetable is a chart that shows departure and arrival times. For example, our plane departs at 5:00 is talking about a departure time so the verb, leaves, is in the present simple tense.</a:t>
            </a:r>
            <a:endParaRPr/>
          </a:p>
          <a:p>
            <a:pPr marL="457200" lvl="0" indent="0" algn="l" rtl="0">
              <a:spcBef>
                <a:spcPts val="0"/>
              </a:spcBef>
              <a:spcAft>
                <a:spcPts val="0"/>
              </a:spcAft>
              <a:buNone/>
            </a:pPr>
            <a:endParaRPr/>
          </a:p>
        </p:txBody>
      </p:sp>
      <p:sp>
        <p:nvSpPr>
          <p:cNvPr id="209" name="Google Shape;209;gd5cbf8867a791ed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u="none" strike="noStrike" cap="none">
                <a:solidFill>
                  <a:srgbClr val="000000"/>
                </a:solidFill>
                <a:latin typeface="Verdana"/>
                <a:ea typeface="Verdana"/>
                <a:cs typeface="Verdana"/>
                <a:sym typeface="Verdana"/>
              </a:rPr>
              <a:t>11</a:t>
            </a:fld>
            <a:endParaRPr sz="140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9: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accent1"/>
              </a:buClr>
              <a:buSzPts val="1200"/>
              <a:buFont typeface="Verdana"/>
              <a:buNone/>
            </a:pPr>
            <a:r>
              <a:rPr lang="en-US" b="1">
                <a:solidFill>
                  <a:schemeClr val="accent1"/>
                </a:solidFill>
              </a:rPr>
              <a:t>2F</a:t>
            </a:r>
            <a:r>
              <a:rPr lang="en-US" b="1">
                <a:solidFill>
                  <a:schemeClr val="accent1"/>
                </a:solidFill>
                <a:latin typeface="Verdana"/>
                <a:ea typeface="Verdana"/>
                <a:cs typeface="Verdana"/>
                <a:sym typeface="Verdana"/>
              </a:rPr>
              <a:t>. Grammar</a:t>
            </a:r>
            <a:r>
              <a:rPr lang="en-US">
                <a:solidFill>
                  <a:schemeClr val="accent1"/>
                </a:solidFill>
                <a:latin typeface="Verdana"/>
                <a:ea typeface="Verdana"/>
                <a:cs typeface="Verdana"/>
                <a:sym typeface="Verdana"/>
              </a:rPr>
              <a:t>: </a:t>
            </a:r>
            <a:r>
              <a:rPr lang="en-US" b="1">
                <a:solidFill>
                  <a:schemeClr val="accent1"/>
                </a:solidFill>
              </a:rPr>
              <a:t>3rd Person S in Present Simple Verbs</a:t>
            </a:r>
            <a:endParaRPr>
              <a:solidFill>
                <a:schemeClr val="accent1"/>
              </a:solidFill>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Verdana"/>
              <a:buNone/>
            </a:pPr>
            <a:endParaRPr b="1">
              <a:latin typeface="Verdana"/>
              <a:ea typeface="Verdana"/>
              <a:cs typeface="Verdana"/>
              <a:sym typeface="Verdana"/>
            </a:endParaRPr>
          </a:p>
          <a:p>
            <a:pPr marL="457200" lvl="0" indent="-304800" algn="l" rtl="0">
              <a:spcBef>
                <a:spcPts val="0"/>
              </a:spcBef>
              <a:spcAft>
                <a:spcPts val="0"/>
              </a:spcAft>
              <a:buSzPts val="1200"/>
              <a:buAutoNum type="arabicPeriod"/>
            </a:pPr>
            <a:r>
              <a:rPr lang="en-US" b="1"/>
              <a:t>Say</a:t>
            </a:r>
            <a:r>
              <a:rPr lang="en-US"/>
              <a:t>, “When the subject is I, you, we, or they the positive and negative simple present verbs are the same as the base verb.”</a:t>
            </a:r>
            <a:endParaRPr/>
          </a:p>
          <a:p>
            <a:pPr marL="457200" lvl="0" indent="-304800" algn="l" rtl="0">
              <a:spcBef>
                <a:spcPts val="0"/>
              </a:spcBef>
              <a:spcAft>
                <a:spcPts val="0"/>
              </a:spcAft>
              <a:buSzPts val="1200"/>
              <a:buAutoNum type="arabicPeriod"/>
            </a:pPr>
            <a:r>
              <a:rPr lang="en-US" b="1"/>
              <a:t>Say</a:t>
            </a:r>
            <a:r>
              <a:rPr lang="en-US"/>
              <a:t>, “I arrange, I grab, I behave, I scatter, I promise, I don’t arrange, I don’t grab, I don’t behave, I don’t scatter, I don’t promise.”</a:t>
            </a:r>
            <a:endParaRPr/>
          </a:p>
          <a:p>
            <a:pPr marL="457200" lvl="0" indent="-304800" algn="l" rtl="0">
              <a:spcBef>
                <a:spcPts val="0"/>
              </a:spcBef>
              <a:spcAft>
                <a:spcPts val="0"/>
              </a:spcAft>
              <a:buSzPts val="1200"/>
              <a:buAutoNum type="arabicPeriod"/>
            </a:pPr>
            <a:r>
              <a:rPr lang="en-US" b="1"/>
              <a:t>Repeat</a:t>
            </a:r>
            <a:r>
              <a:rPr lang="en-US"/>
              <a:t> 2. with you, we, and they.</a:t>
            </a:r>
            <a:endParaRPr/>
          </a:p>
          <a:p>
            <a:pPr marL="457200" lvl="0" indent="-304800" algn="l" rtl="0">
              <a:spcBef>
                <a:spcPts val="0"/>
              </a:spcBef>
              <a:spcAft>
                <a:spcPts val="0"/>
              </a:spcAft>
              <a:buSzPts val="1200"/>
              <a:buAutoNum type="arabicPeriod"/>
            </a:pPr>
            <a:r>
              <a:rPr lang="en-US" b="1"/>
              <a:t>Say</a:t>
            </a:r>
            <a:r>
              <a:rPr lang="en-US"/>
              <a:t>, “When the subject is he, she, or it there is an </a:t>
            </a:r>
            <a:r>
              <a:rPr lang="en-US">
                <a:solidFill>
                  <a:srgbClr val="3C78D8"/>
                </a:solidFill>
              </a:rPr>
              <a:t>s</a:t>
            </a:r>
            <a:r>
              <a:rPr lang="en-US"/>
              <a:t> added to the end of the base verb to make the verb positive present simple. The negative simple present verbs are the same as the base verb.”</a:t>
            </a:r>
            <a:endParaRPr/>
          </a:p>
          <a:p>
            <a:pPr marL="457200" lvl="0" indent="-304800" algn="l" rtl="0">
              <a:spcBef>
                <a:spcPts val="0"/>
              </a:spcBef>
              <a:spcAft>
                <a:spcPts val="0"/>
              </a:spcAft>
              <a:buSzPts val="1200"/>
              <a:buAutoNum type="arabicPeriod"/>
            </a:pPr>
            <a:r>
              <a:rPr lang="en-US" b="1"/>
              <a:t>Say</a:t>
            </a:r>
            <a:r>
              <a:rPr lang="en-US"/>
              <a:t>, “He arranges, he grabs, he behaves, he scatters, he promises, he doesn’t arrange, he doesn’t grab, he doesn’t behave, he doesn’t scatter, he doesn’t promise.”</a:t>
            </a:r>
            <a:endParaRPr/>
          </a:p>
          <a:p>
            <a:pPr marL="457200" lvl="0" indent="-304800" algn="l" rtl="0">
              <a:spcBef>
                <a:spcPts val="0"/>
              </a:spcBef>
              <a:spcAft>
                <a:spcPts val="0"/>
              </a:spcAft>
              <a:buSzPts val="1200"/>
              <a:buAutoNum type="arabicPeriod"/>
            </a:pPr>
            <a:r>
              <a:rPr lang="en-US" b="1"/>
              <a:t>Repeat</a:t>
            </a:r>
            <a:r>
              <a:rPr lang="en-US"/>
              <a:t> 5. with she and it.</a:t>
            </a:r>
            <a:endParaRPr/>
          </a:p>
        </p:txBody>
      </p:sp>
      <p:sp>
        <p:nvSpPr>
          <p:cNvPr id="218" name="Google Shape;21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u="none" strike="noStrike" cap="none">
                <a:solidFill>
                  <a:srgbClr val="000000"/>
                </a:solidFill>
                <a:latin typeface="Verdana"/>
                <a:ea typeface="Verdana"/>
                <a:cs typeface="Verdana"/>
                <a:sym typeface="Verdana"/>
              </a:rPr>
              <a:t>12</a:t>
            </a:fld>
            <a:endParaRPr sz="140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6e1f042a7f5401e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g6e1f042a7f5401e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b="1">
                <a:solidFill>
                  <a:srgbClr val="4472C4"/>
                </a:solidFill>
              </a:rPr>
              <a:t>2G. Grammar - Intransitive Phrasal Verbs</a:t>
            </a:r>
            <a:endParaRPr/>
          </a:p>
          <a:p>
            <a:pPr marL="0" lvl="0" indent="0" algn="l" rtl="0">
              <a:spcBef>
                <a:spcPts val="0"/>
              </a:spcBef>
              <a:spcAft>
                <a:spcPts val="0"/>
              </a:spcAft>
              <a:buClr>
                <a:schemeClr val="dk1"/>
              </a:buClr>
              <a:buSzPts val="1200"/>
              <a:buFont typeface="Verdana"/>
              <a:buNone/>
            </a:pPr>
            <a:endParaRPr>
              <a:latin typeface="Verdana"/>
              <a:ea typeface="Verdana"/>
              <a:cs typeface="Verdana"/>
              <a:sym typeface="Verdana"/>
            </a:endParaRPr>
          </a:p>
          <a:p>
            <a:pPr marL="0" lvl="0" indent="0" algn="l" rtl="0">
              <a:spcBef>
                <a:spcPts val="0"/>
              </a:spcBef>
              <a:spcAft>
                <a:spcPts val="0"/>
              </a:spcAft>
              <a:buClr>
                <a:schemeClr val="dk1"/>
              </a:buClr>
              <a:buSzPts val="1000"/>
              <a:buFont typeface="Verdana"/>
              <a:buNone/>
            </a:pPr>
            <a:r>
              <a:rPr lang="en-US"/>
              <a:t>A phrasal verb is an idiomatic phrase that consists of a verb and a particle (either an adverb or a preposition). </a:t>
            </a:r>
            <a:r>
              <a:rPr lang="en-US" b="1"/>
              <a:t>An intransitive phrasal verb is a phrasal verb that is made up of a verb and and a preposition that cannot have a direct object after it. The particle is stressed.</a:t>
            </a:r>
            <a:endParaRPr b="1"/>
          </a:p>
          <a:p>
            <a:pPr marL="0" lvl="0" indent="0" algn="l" rtl="0">
              <a:spcBef>
                <a:spcPts val="0"/>
              </a:spcBef>
              <a:spcAft>
                <a:spcPts val="0"/>
              </a:spcAft>
              <a:buClr>
                <a:schemeClr val="dk1"/>
              </a:buClr>
              <a:buSzPts val="1000"/>
              <a:buFont typeface="Verdana"/>
              <a:buNone/>
            </a:pPr>
            <a:endParaRPr b="1"/>
          </a:p>
          <a:p>
            <a:pPr marL="0" lvl="0" indent="0" algn="l" rtl="0">
              <a:spcBef>
                <a:spcPts val="0"/>
              </a:spcBef>
              <a:spcAft>
                <a:spcPts val="0"/>
              </a:spcAft>
              <a:buClr>
                <a:schemeClr val="dk1"/>
              </a:buClr>
              <a:buSzPts val="1200"/>
              <a:buFont typeface="Verdana"/>
              <a:buNone/>
            </a:pPr>
            <a:r>
              <a:rPr lang="en-US" b="1"/>
              <a:t>1. Read the sentences and have students guess what they think the phrasal verbs mean based on the context clues of the sentence.</a:t>
            </a:r>
            <a:endParaRPr b="1"/>
          </a:p>
          <a:p>
            <a:pPr marL="0" lvl="0" indent="0" algn="l" rtl="0">
              <a:spcBef>
                <a:spcPts val="0"/>
              </a:spcBef>
              <a:spcAft>
                <a:spcPts val="0"/>
              </a:spcAft>
              <a:buSzPts val="1200"/>
              <a:buNone/>
            </a:pPr>
            <a:endParaRPr/>
          </a:p>
          <a:p>
            <a:pPr marL="0" lvl="0" indent="0" algn="l" rtl="0">
              <a:spcBef>
                <a:spcPts val="0"/>
              </a:spcBef>
              <a:spcAft>
                <a:spcPts val="0"/>
              </a:spcAft>
              <a:buClr>
                <a:schemeClr val="dk1"/>
              </a:buClr>
              <a:buSzPts val="1200"/>
              <a:buFont typeface="Verdana"/>
              <a:buNone/>
            </a:pPr>
            <a:r>
              <a:rPr lang="en-US" b="1"/>
              <a:t>Answers</a:t>
            </a:r>
            <a:endParaRPr/>
          </a:p>
          <a:p>
            <a:pPr marL="0" lvl="0" indent="0" algn="l" rtl="0">
              <a:spcBef>
                <a:spcPts val="0"/>
              </a:spcBef>
              <a:spcAft>
                <a:spcPts val="0"/>
              </a:spcAft>
              <a:buClr>
                <a:schemeClr val="dk1"/>
              </a:buClr>
              <a:buSzPts val="1200"/>
              <a:buFont typeface="Verdana"/>
              <a:buNone/>
            </a:pPr>
            <a:endParaRPr/>
          </a:p>
          <a:p>
            <a:pPr marL="0" lvl="0" indent="0" algn="l" rtl="0">
              <a:spcBef>
                <a:spcPts val="0"/>
              </a:spcBef>
              <a:spcAft>
                <a:spcPts val="0"/>
              </a:spcAft>
              <a:buClr>
                <a:schemeClr val="dk1"/>
              </a:buClr>
              <a:buSzPts val="1200"/>
              <a:buFont typeface="Verdana"/>
              <a:buNone/>
            </a:pPr>
            <a:r>
              <a:rPr lang="en-US"/>
              <a:t>1. calm down: </a:t>
            </a:r>
            <a:r>
              <a:rPr lang="en-US" u="sng"/>
              <a:t>become calm</a:t>
            </a:r>
            <a:endParaRPr u="sng"/>
          </a:p>
          <a:p>
            <a:pPr marL="0" lvl="0" indent="0" algn="l" rtl="0">
              <a:spcBef>
                <a:spcPts val="0"/>
              </a:spcBef>
              <a:spcAft>
                <a:spcPts val="0"/>
              </a:spcAft>
              <a:buClr>
                <a:schemeClr val="dk1"/>
              </a:buClr>
              <a:buSzPts val="1200"/>
              <a:buFont typeface="Verdana"/>
              <a:buNone/>
            </a:pPr>
            <a:r>
              <a:rPr lang="en-US"/>
              <a:t>2. broke down: </a:t>
            </a:r>
            <a:r>
              <a:rPr lang="en-US" u="sng"/>
              <a:t>suddenly stopped working</a:t>
            </a:r>
            <a:endParaRPr u="sng"/>
          </a:p>
          <a:p>
            <a:pPr marL="0" lvl="0" indent="0" algn="l" rtl="0">
              <a:spcBef>
                <a:spcPts val="0"/>
              </a:spcBef>
              <a:spcAft>
                <a:spcPts val="0"/>
              </a:spcAft>
              <a:buSzPts val="1200"/>
              <a:buNone/>
            </a:pPr>
            <a:r>
              <a:rPr lang="en-US"/>
              <a:t>3. grow up: </a:t>
            </a:r>
            <a:r>
              <a:rPr lang="en-US" u="sng"/>
              <a:t>become older</a:t>
            </a:r>
            <a:endParaRPr u="sng"/>
          </a:p>
          <a:p>
            <a:pPr marL="0" lvl="0" indent="0" algn="l" rtl="0">
              <a:spcBef>
                <a:spcPts val="0"/>
              </a:spcBef>
              <a:spcAft>
                <a:spcPts val="0"/>
              </a:spcAft>
              <a:buSzPts val="1200"/>
              <a:buNone/>
            </a:pPr>
            <a:r>
              <a:rPr lang="en-US"/>
              <a:t>4. woke up: </a:t>
            </a:r>
            <a:r>
              <a:rPr lang="en-US" u="sng"/>
              <a:t>became awake after sleeping</a:t>
            </a:r>
            <a:endParaRPr u="sng"/>
          </a:p>
          <a:p>
            <a:pPr marL="0" lvl="0" indent="0" algn="l" rtl="0">
              <a:spcBef>
                <a:spcPts val="0"/>
              </a:spcBef>
              <a:spcAft>
                <a:spcPts val="0"/>
              </a:spcAft>
              <a:buSzPts val="1200"/>
              <a:buNone/>
            </a:pPr>
            <a:r>
              <a:rPr lang="en-US"/>
              <a:t>5. watch out: </a:t>
            </a:r>
            <a:r>
              <a:rPr lang="en-US" u="sng"/>
              <a:t>be vigilant or alert; pay attention</a:t>
            </a:r>
            <a:endParaRPr u="sng"/>
          </a:p>
          <a:p>
            <a:pPr marL="0" lvl="0" indent="0" algn="l" rtl="0">
              <a:spcBef>
                <a:spcPts val="0"/>
              </a:spcBef>
              <a:spcAft>
                <a:spcPts val="0"/>
              </a:spcAft>
              <a:buSzPts val="10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6e1f042a7f5401e2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6e1f042a7f5401e2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b="1">
                <a:solidFill>
                  <a:srgbClr val="4472C4"/>
                </a:solidFill>
              </a:rPr>
              <a:t>2G. Grammar - Intransitive Phrasal Verbs</a:t>
            </a:r>
            <a:endParaRPr/>
          </a:p>
          <a:p>
            <a:pPr marL="0" lvl="0" indent="0" algn="l" rtl="0">
              <a:spcBef>
                <a:spcPts val="0"/>
              </a:spcBef>
              <a:spcAft>
                <a:spcPts val="0"/>
              </a:spcAft>
              <a:buClr>
                <a:schemeClr val="dk1"/>
              </a:buClr>
              <a:buSzPts val="1200"/>
              <a:buFont typeface="Verdana"/>
              <a:buNone/>
            </a:pPr>
            <a:endParaRPr>
              <a:latin typeface="Verdana"/>
              <a:ea typeface="Verdana"/>
              <a:cs typeface="Verdana"/>
              <a:sym typeface="Verdana"/>
            </a:endParaRPr>
          </a:p>
          <a:p>
            <a:pPr marL="0" lvl="0" indent="0" algn="l" rtl="0">
              <a:spcBef>
                <a:spcPts val="0"/>
              </a:spcBef>
              <a:spcAft>
                <a:spcPts val="0"/>
              </a:spcAft>
              <a:buClr>
                <a:schemeClr val="dk1"/>
              </a:buClr>
              <a:buSzPts val="1000"/>
              <a:buFont typeface="Verdana"/>
              <a:buNone/>
            </a:pPr>
            <a:r>
              <a:rPr lang="en-US"/>
              <a:t>A phrasal verb is an idiomatic phrase that consists of a verb and a particle (either an adverb or a preposition). </a:t>
            </a:r>
            <a:r>
              <a:rPr lang="en-US" b="1"/>
              <a:t>An intransitive phrasal verb is a phrasal verb that is made up of a verb and and a preposition that cannot have a direct object after it. The particle is stressed.</a:t>
            </a:r>
            <a:endParaRPr b="1"/>
          </a:p>
          <a:p>
            <a:pPr marL="0" lvl="0" indent="0" algn="l" rtl="0">
              <a:spcBef>
                <a:spcPts val="0"/>
              </a:spcBef>
              <a:spcAft>
                <a:spcPts val="0"/>
              </a:spcAft>
              <a:buClr>
                <a:schemeClr val="dk1"/>
              </a:buClr>
              <a:buSzPts val="1000"/>
              <a:buFont typeface="Verdana"/>
              <a:buNone/>
            </a:pPr>
            <a:endParaRPr b="1"/>
          </a:p>
          <a:p>
            <a:pPr marL="0" lvl="0" indent="0" algn="l" rtl="0">
              <a:spcBef>
                <a:spcPts val="0"/>
              </a:spcBef>
              <a:spcAft>
                <a:spcPts val="0"/>
              </a:spcAft>
              <a:buClr>
                <a:schemeClr val="dk1"/>
              </a:buClr>
              <a:buSzPts val="1200"/>
              <a:buFont typeface="Verdana"/>
              <a:buNone/>
            </a:pPr>
            <a:r>
              <a:rPr lang="en-US" b="1"/>
              <a:t>1. Read the sentences and have students guess what they think the phrasal verbs mean based on the context clues of the sentence.</a:t>
            </a:r>
            <a:endParaRPr b="1"/>
          </a:p>
          <a:p>
            <a:pPr marL="0" lvl="0" indent="0" algn="l" rtl="0">
              <a:spcBef>
                <a:spcPts val="0"/>
              </a:spcBef>
              <a:spcAft>
                <a:spcPts val="0"/>
              </a:spcAft>
              <a:buSzPts val="1200"/>
              <a:buNone/>
            </a:pPr>
            <a:endParaRPr/>
          </a:p>
          <a:p>
            <a:pPr marL="0" lvl="0" indent="0" algn="l" rtl="0">
              <a:spcBef>
                <a:spcPts val="0"/>
              </a:spcBef>
              <a:spcAft>
                <a:spcPts val="0"/>
              </a:spcAft>
              <a:buClr>
                <a:schemeClr val="dk1"/>
              </a:buClr>
              <a:buSzPts val="1200"/>
              <a:buFont typeface="Verdana"/>
              <a:buNone/>
            </a:pPr>
            <a:r>
              <a:rPr lang="en-US" b="1"/>
              <a:t>Answers</a:t>
            </a:r>
            <a:endParaRPr/>
          </a:p>
          <a:p>
            <a:pPr marL="0" lvl="0" indent="0" algn="l" rtl="0">
              <a:spcBef>
                <a:spcPts val="0"/>
              </a:spcBef>
              <a:spcAft>
                <a:spcPts val="0"/>
              </a:spcAft>
              <a:buSzPts val="1200"/>
              <a:buNone/>
            </a:pPr>
            <a:endParaRPr/>
          </a:p>
          <a:p>
            <a:pPr marL="0" lvl="0" indent="0" algn="l" rtl="0">
              <a:spcBef>
                <a:spcPts val="0"/>
              </a:spcBef>
              <a:spcAft>
                <a:spcPts val="0"/>
              </a:spcAft>
              <a:buSzPts val="1200"/>
              <a:buNone/>
            </a:pPr>
            <a:r>
              <a:rPr lang="en-US"/>
              <a:t>6. pass out: </a:t>
            </a:r>
            <a:r>
              <a:rPr lang="en-US" u="sng"/>
              <a:t>faint</a:t>
            </a:r>
            <a:endParaRPr u="sng"/>
          </a:p>
          <a:p>
            <a:pPr marL="0" lvl="0" indent="0" algn="l" rtl="0">
              <a:spcBef>
                <a:spcPts val="0"/>
              </a:spcBef>
              <a:spcAft>
                <a:spcPts val="0"/>
              </a:spcAft>
              <a:buSzPts val="1200"/>
              <a:buNone/>
            </a:pPr>
            <a:r>
              <a:rPr lang="en-US"/>
              <a:t>7. keep up: </a:t>
            </a:r>
            <a:r>
              <a:rPr lang="en-US" u="sng"/>
              <a:t>maintain a required pace</a:t>
            </a:r>
            <a:endParaRPr u="sng"/>
          </a:p>
          <a:p>
            <a:pPr marL="0" lvl="0" indent="0" algn="l" rtl="0">
              <a:spcBef>
                <a:spcPts val="0"/>
              </a:spcBef>
              <a:spcAft>
                <a:spcPts val="0"/>
              </a:spcAft>
              <a:buSzPts val="1200"/>
              <a:buNone/>
            </a:pPr>
            <a:r>
              <a:rPr lang="en-US"/>
              <a:t>8. hold on: </a:t>
            </a:r>
            <a:r>
              <a:rPr lang="en-US" u="sng"/>
              <a:t>wait</a:t>
            </a:r>
            <a:endParaRPr u="sng"/>
          </a:p>
          <a:p>
            <a:pPr marL="0" lvl="0" indent="0" algn="l" rtl="0">
              <a:spcBef>
                <a:spcPts val="0"/>
              </a:spcBef>
              <a:spcAft>
                <a:spcPts val="0"/>
              </a:spcAft>
              <a:buSzPts val="1200"/>
              <a:buNone/>
            </a:pPr>
            <a:r>
              <a:rPr lang="en-US"/>
              <a:t>9. take off: </a:t>
            </a:r>
            <a:r>
              <a:rPr lang="en-US" u="sng"/>
              <a:t>leave the ground</a:t>
            </a:r>
            <a:endParaRPr u="sng"/>
          </a:p>
          <a:p>
            <a:pPr marL="0" lvl="0" indent="0" algn="l" rtl="0">
              <a:spcBef>
                <a:spcPts val="0"/>
              </a:spcBef>
              <a:spcAft>
                <a:spcPts val="0"/>
              </a:spcAft>
              <a:buSzPts val="1200"/>
              <a:buNone/>
            </a:pPr>
            <a:r>
              <a:rPr lang="en-US"/>
              <a:t>10. die down: </a:t>
            </a:r>
            <a:r>
              <a:rPr lang="en-US" u="sng"/>
              <a:t>fade or diminish</a:t>
            </a:r>
            <a:endParaRPr u="sng"/>
          </a:p>
          <a:p>
            <a:pPr marL="0" lvl="0" indent="0" algn="l" rtl="0">
              <a:spcBef>
                <a:spcPts val="0"/>
              </a:spcBef>
              <a:spcAft>
                <a:spcPts val="0"/>
              </a:spcAft>
              <a:buSzPts val="10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10: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b="1">
                <a:solidFill>
                  <a:srgbClr val="4472C4"/>
                </a:solidFill>
                <a:latin typeface="Verdana"/>
                <a:ea typeface="Verdana"/>
                <a:cs typeface="Verdana"/>
                <a:sym typeface="Verdana"/>
              </a:rPr>
              <a:t>3. Conversation</a:t>
            </a:r>
            <a:endParaRPr>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a:latin typeface="Verdana"/>
              <a:ea typeface="Verdana"/>
              <a:cs typeface="Verdana"/>
              <a:sym typeface="Verdana"/>
            </a:endParaRPr>
          </a:p>
          <a:p>
            <a:pPr marL="228600" lvl="0" indent="-228600" algn="l" rtl="0">
              <a:spcBef>
                <a:spcPts val="0"/>
              </a:spcBef>
              <a:spcAft>
                <a:spcPts val="0"/>
              </a:spcAft>
              <a:buClr>
                <a:schemeClr val="dk1"/>
              </a:buClr>
              <a:buSzPts val="1200"/>
              <a:buFont typeface="Verdana"/>
              <a:buAutoNum type="arabicPeriod"/>
            </a:pPr>
            <a:r>
              <a:rPr lang="en-US" b="0">
                <a:latin typeface="Verdana"/>
                <a:ea typeface="Verdana"/>
                <a:cs typeface="Verdana"/>
                <a:sym typeface="Verdana"/>
              </a:rPr>
              <a:t>Ask the students to brainstorm to fill in blanks of the conversation according to the pictures.</a:t>
            </a:r>
            <a:endParaRPr/>
          </a:p>
          <a:p>
            <a:pPr marL="228600" lvl="0" indent="-152400" algn="l" rtl="0">
              <a:spcBef>
                <a:spcPts val="0"/>
              </a:spcBef>
              <a:spcAft>
                <a:spcPts val="0"/>
              </a:spcAft>
              <a:buClr>
                <a:schemeClr val="dk1"/>
              </a:buClr>
              <a:buSzPts val="1200"/>
              <a:buFont typeface="Verdana"/>
              <a:buNone/>
            </a:pPr>
            <a:endParaRPr b="1">
              <a:latin typeface="Verdana"/>
              <a:ea typeface="Verdana"/>
              <a:cs typeface="Verdana"/>
              <a:sym typeface="Verdana"/>
            </a:endParaRPr>
          </a:p>
          <a:p>
            <a:pPr marL="228600" lvl="0" indent="-228600" algn="l" rtl="0">
              <a:spcBef>
                <a:spcPts val="0"/>
              </a:spcBef>
              <a:spcAft>
                <a:spcPts val="0"/>
              </a:spcAft>
              <a:buClr>
                <a:schemeClr val="dk1"/>
              </a:buClr>
              <a:buSzPts val="1200"/>
              <a:buFont typeface="Verdana"/>
              <a:buAutoNum type="arabicPeriod"/>
            </a:pPr>
            <a:r>
              <a:rPr lang="en-US" b="0">
                <a:latin typeface="Verdana"/>
                <a:ea typeface="Verdana"/>
                <a:cs typeface="Verdana"/>
                <a:sym typeface="Verdana"/>
              </a:rPr>
              <a:t>Model: </a:t>
            </a:r>
            <a:r>
              <a:rPr lang="en-US">
                <a:latin typeface="Verdana"/>
                <a:ea typeface="Verdana"/>
                <a:cs typeface="Verdana"/>
                <a:sym typeface="Verdana"/>
              </a:rPr>
              <a:t>Role-play the parts with a student to convey the meaning of the conversation. </a:t>
            </a:r>
            <a:endParaRPr/>
          </a:p>
          <a:p>
            <a:pPr marL="0" lvl="0" indent="0" algn="l" rtl="0">
              <a:spcBef>
                <a:spcPts val="0"/>
              </a:spcBef>
              <a:spcAft>
                <a:spcPts val="0"/>
              </a:spcAft>
              <a:buClr>
                <a:schemeClr val="dk1"/>
              </a:buClr>
              <a:buSzPts val="1200"/>
              <a:buFont typeface="Verdana"/>
              <a:buNone/>
            </a:pPr>
            <a:endParaRPr b="1">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b="0">
                <a:latin typeface="Verdana"/>
                <a:ea typeface="Verdana"/>
                <a:cs typeface="Verdana"/>
                <a:sym typeface="Verdana"/>
              </a:rPr>
              <a:t>3. Solo: You begin the conversation and call on individual students to respond. </a:t>
            </a:r>
            <a:r>
              <a:rPr lang="en-US">
                <a:latin typeface="Verdana"/>
                <a:ea typeface="Verdana"/>
                <a:cs typeface="Verdana"/>
                <a:sym typeface="Verdana"/>
              </a:rPr>
              <a:t>Then reverse the roles (students are A, you are B). </a:t>
            </a:r>
            <a:endParaRPr>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a:latin typeface="Verdana"/>
                <a:ea typeface="Verdana"/>
                <a:cs typeface="Verdana"/>
                <a:sym typeface="Verdana"/>
              </a:rPr>
              <a:t>4. Once students can do both parts, </a:t>
            </a:r>
            <a:r>
              <a:rPr lang="en-US" b="1">
                <a:latin typeface="Verdana"/>
                <a:ea typeface="Verdana"/>
                <a:cs typeface="Verdana"/>
                <a:sym typeface="Verdana"/>
              </a:rPr>
              <a:t>encourage free conversation</a:t>
            </a:r>
            <a:r>
              <a:rPr lang="en-US">
                <a:latin typeface="Verdana"/>
                <a:ea typeface="Verdana"/>
                <a:cs typeface="Verdana"/>
                <a:sym typeface="Verdana"/>
              </a:rPr>
              <a:t> (students substitute their own words for the blanks).</a:t>
            </a:r>
            <a:endParaRPr>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a:p>
          <a:p>
            <a:pPr marL="457200" lvl="0" indent="-304800" algn="l" rtl="0">
              <a:spcBef>
                <a:spcPts val="0"/>
              </a:spcBef>
              <a:spcAft>
                <a:spcPts val="0"/>
              </a:spcAft>
              <a:buSzPts val="1200"/>
              <a:buAutoNum type="arabicPeriod"/>
            </a:pPr>
            <a:r>
              <a:rPr lang="en-US"/>
              <a:t>behave</a:t>
            </a:r>
            <a:endParaRPr/>
          </a:p>
          <a:p>
            <a:pPr marL="457200" lvl="0" indent="-304800" algn="l" rtl="0">
              <a:spcBef>
                <a:spcPts val="0"/>
              </a:spcBef>
              <a:spcAft>
                <a:spcPts val="0"/>
              </a:spcAft>
              <a:buSzPts val="1200"/>
              <a:buAutoNum type="arabicPeriod"/>
            </a:pPr>
            <a:r>
              <a:rPr lang="en-US"/>
              <a:t>scatter</a:t>
            </a:r>
            <a:endParaRPr/>
          </a:p>
          <a:p>
            <a:pPr marL="457200" lvl="0" indent="-304800" algn="l" rtl="0">
              <a:spcBef>
                <a:spcPts val="0"/>
              </a:spcBef>
              <a:spcAft>
                <a:spcPts val="0"/>
              </a:spcAft>
              <a:buSzPts val="1200"/>
              <a:buAutoNum type="arabicPeriod"/>
            </a:pPr>
            <a:r>
              <a:rPr lang="en-US"/>
              <a:t>arrange</a:t>
            </a:r>
            <a:endParaRPr/>
          </a:p>
          <a:p>
            <a:pPr marL="457200" lvl="0" indent="-304800" algn="l" rtl="0">
              <a:spcBef>
                <a:spcPts val="0"/>
              </a:spcBef>
              <a:spcAft>
                <a:spcPts val="0"/>
              </a:spcAft>
              <a:buSzPts val="1200"/>
              <a:buAutoNum type="arabicPeriod"/>
            </a:pPr>
            <a:r>
              <a:rPr lang="en-US"/>
              <a:t>promise</a:t>
            </a:r>
            <a:endParaRPr/>
          </a:p>
          <a:p>
            <a:pPr marL="0" lvl="0" indent="0" algn="l" rtl="0">
              <a:spcBef>
                <a:spcPts val="0"/>
              </a:spcBef>
              <a:spcAft>
                <a:spcPts val="0"/>
              </a:spcAft>
              <a:buNone/>
            </a:pPr>
            <a:endParaRPr/>
          </a:p>
          <a:p>
            <a:pPr marL="0" lvl="0" indent="0" algn="l" rtl="0">
              <a:spcBef>
                <a:spcPts val="0"/>
              </a:spcBef>
              <a:spcAft>
                <a:spcPts val="0"/>
              </a:spcAft>
              <a:buNone/>
            </a:pPr>
            <a:r>
              <a:rPr lang="en-US"/>
              <a:t>first pic: </a:t>
            </a:r>
            <a:r>
              <a:rPr lang="en-US" u="sng">
                <a:solidFill>
                  <a:schemeClr val="hlink"/>
                </a:solidFill>
                <a:hlinkClick r:id="rId3"/>
              </a:rPr>
              <a:t>https://www.freepik.com/free-vector/angry-boss-concept-illustration_33804214.htm#query=mad%20teacher&amp;position=1&amp;from_view=search&amp;track=ais</a:t>
            </a:r>
            <a:endParaRPr/>
          </a:p>
          <a:p>
            <a:pPr marL="0" lvl="0" indent="0" algn="l" rtl="0">
              <a:spcBef>
                <a:spcPts val="0"/>
              </a:spcBef>
              <a:spcAft>
                <a:spcPts val="0"/>
              </a:spcAft>
              <a:buNone/>
            </a:pPr>
            <a:r>
              <a:rPr lang="en-US"/>
              <a:t>second pic: </a:t>
            </a:r>
            <a:r>
              <a:rPr lang="en-US" u="sng">
                <a:solidFill>
                  <a:schemeClr val="hlink"/>
                </a:solidFill>
                <a:hlinkClick r:id="rId4"/>
              </a:rPr>
              <a:t>https://www.freepik.com/free-vector/kids-reading-concept-illustration_23672901.htm?query=bad%20students#from_view=detail_alsolike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43" name="Google Shape;243;p10: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a:solidFill>
                  <a:srgbClr val="000000"/>
                </a:solidFill>
                <a:latin typeface="Verdana"/>
                <a:ea typeface="Verdana"/>
                <a:cs typeface="Verdana"/>
                <a:sym typeface="Verdana"/>
              </a:rPr>
              <a:t>©2021-2024 Light of the World Learning</a:t>
            </a:r>
            <a:endParaRPr dirty="0"/>
          </a:p>
        </p:txBody>
      </p:sp>
      <p:sp>
        <p:nvSpPr>
          <p:cNvPr id="244" name="Google Shape;24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15</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1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b="1">
                <a:solidFill>
                  <a:srgbClr val="4472C4"/>
                </a:solidFill>
                <a:latin typeface="Verdana"/>
                <a:ea typeface="Verdana"/>
                <a:cs typeface="Verdana"/>
                <a:sym typeface="Verdana"/>
              </a:rPr>
              <a:t>4A. Pronunciation – Minimal Pairs </a:t>
            </a:r>
            <a:endParaRPr/>
          </a:p>
          <a:p>
            <a:pPr marL="0" lvl="0" indent="0" algn="l" rtl="0">
              <a:spcBef>
                <a:spcPts val="0"/>
              </a:spcBef>
              <a:spcAft>
                <a:spcPts val="0"/>
              </a:spcAft>
              <a:buClr>
                <a:schemeClr val="dk1"/>
              </a:buClr>
              <a:buSzPts val="1200"/>
              <a:buFont typeface="Verdana"/>
              <a:buNone/>
            </a:pPr>
            <a:endParaRPr b="1">
              <a:solidFill>
                <a:srgbClr val="4472C4"/>
              </a:solidFill>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b="1">
                <a:latin typeface="Verdana"/>
                <a:ea typeface="Verdana"/>
                <a:cs typeface="Verdana"/>
                <a:sym typeface="Verdana"/>
              </a:rPr>
              <a:t>In this section we will practice distinguishing between the /</a:t>
            </a:r>
            <a:r>
              <a:rPr lang="en-US" b="1"/>
              <a:t>o</a:t>
            </a:r>
            <a:r>
              <a:rPr lang="en-US" b="1">
                <a:latin typeface="Verdana"/>
                <a:ea typeface="Verdana"/>
                <a:cs typeface="Verdana"/>
                <a:sym typeface="Verdana"/>
              </a:rPr>
              <a:t>/ and /</a:t>
            </a:r>
            <a:r>
              <a:rPr lang="en-US" b="1"/>
              <a:t>oo</a:t>
            </a:r>
            <a:r>
              <a:rPr lang="en-US" b="1">
                <a:latin typeface="Verdana"/>
                <a:ea typeface="Verdana"/>
                <a:cs typeface="Verdana"/>
                <a:sym typeface="Verdana"/>
              </a:rPr>
              <a:t>/ sounds.</a:t>
            </a:r>
            <a:endParaRPr/>
          </a:p>
          <a:p>
            <a:pPr marL="0" lvl="0" indent="0" algn="l" rtl="0">
              <a:spcBef>
                <a:spcPts val="0"/>
              </a:spcBef>
              <a:spcAft>
                <a:spcPts val="0"/>
              </a:spcAft>
              <a:buClr>
                <a:schemeClr val="dk1"/>
              </a:buClr>
              <a:buSzPts val="1200"/>
              <a:buFont typeface="Verdana"/>
              <a:buNone/>
            </a:pPr>
            <a:endParaRPr b="1">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b="1">
                <a:latin typeface="Verdana"/>
                <a:ea typeface="Verdana"/>
                <a:cs typeface="Verdana"/>
                <a:sym typeface="Verdana"/>
              </a:rPr>
              <a:t>1. Model: Read each row several times and point to the words while students listen. </a:t>
            </a:r>
            <a:r>
              <a:rPr lang="en-US">
                <a:latin typeface="Verdana"/>
                <a:ea typeface="Verdana"/>
                <a:cs typeface="Verdana"/>
                <a:sym typeface="Verdana"/>
              </a:rPr>
              <a:t>For example, ”Number 1, </a:t>
            </a:r>
            <a:r>
              <a:rPr lang="en-US"/>
              <a:t>pot</a:t>
            </a:r>
            <a:r>
              <a:rPr lang="en-US">
                <a:latin typeface="Verdana"/>
                <a:ea typeface="Verdana"/>
                <a:cs typeface="Verdana"/>
                <a:sym typeface="Verdana"/>
              </a:rPr>
              <a:t>, </a:t>
            </a:r>
            <a:r>
              <a:rPr lang="en-US"/>
              <a:t>put</a:t>
            </a:r>
            <a:r>
              <a:rPr lang="en-US">
                <a:latin typeface="Verdana"/>
                <a:ea typeface="Verdana"/>
                <a:cs typeface="Verdana"/>
                <a:sym typeface="Verdana"/>
              </a:rPr>
              <a:t>, </a:t>
            </a:r>
            <a:r>
              <a:rPr lang="en-US"/>
              <a:t>pot</a:t>
            </a:r>
            <a:r>
              <a:rPr lang="en-US">
                <a:latin typeface="Verdana"/>
                <a:ea typeface="Verdana"/>
                <a:cs typeface="Verdana"/>
                <a:sym typeface="Verdana"/>
              </a:rPr>
              <a:t>, </a:t>
            </a:r>
            <a:r>
              <a:rPr lang="en-US"/>
              <a:t>put</a:t>
            </a:r>
            <a:r>
              <a:rPr lang="en-US">
                <a:latin typeface="Verdana"/>
                <a:ea typeface="Verdana"/>
                <a:cs typeface="Verdana"/>
                <a:sym typeface="Verdana"/>
              </a:rPr>
              <a:t>, </a:t>
            </a:r>
            <a:r>
              <a:rPr lang="en-US"/>
              <a:t>pot</a:t>
            </a:r>
            <a:r>
              <a:rPr lang="en-US">
                <a:latin typeface="Verdana"/>
                <a:ea typeface="Verdana"/>
                <a:cs typeface="Verdana"/>
                <a:sym typeface="Verdana"/>
              </a:rPr>
              <a:t>, </a:t>
            </a:r>
            <a:r>
              <a:rPr lang="en-US"/>
              <a:t>put</a:t>
            </a:r>
            <a:r>
              <a:rPr lang="en-US">
                <a:latin typeface="Verdana"/>
                <a:ea typeface="Verdana"/>
                <a:cs typeface="Verdana"/>
                <a:sym typeface="Verdana"/>
              </a:rPr>
              <a:t>.” Then ask students to repeat the words.</a:t>
            </a:r>
            <a:endParaRPr/>
          </a:p>
          <a:p>
            <a:pPr marL="0" lvl="0" indent="0" algn="l" rtl="0">
              <a:spcBef>
                <a:spcPts val="0"/>
              </a:spcBef>
              <a:spcAft>
                <a:spcPts val="0"/>
              </a:spcAft>
              <a:buClr>
                <a:schemeClr val="dk1"/>
              </a:buClr>
              <a:buSzPts val="1200"/>
              <a:buFont typeface="Verdana"/>
              <a:buNone/>
            </a:pPr>
            <a:endParaRPr>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b="1">
                <a:latin typeface="Verdana"/>
                <a:ea typeface="Verdana"/>
                <a:cs typeface="Verdana"/>
                <a:sym typeface="Verdana"/>
              </a:rPr>
              <a:t>2. Read the sentences below and ask students to circle the word that they hear. </a:t>
            </a:r>
            <a:endParaRPr>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a:latin typeface="Verdana"/>
              <a:ea typeface="Verdana"/>
              <a:cs typeface="Verdana"/>
              <a:sym typeface="Verdana"/>
            </a:endParaRPr>
          </a:p>
          <a:p>
            <a:pPr marL="228600" lvl="0" indent="-228600" algn="l" rtl="0">
              <a:spcBef>
                <a:spcPts val="0"/>
              </a:spcBef>
              <a:spcAft>
                <a:spcPts val="0"/>
              </a:spcAft>
              <a:buClr>
                <a:schemeClr val="dk1"/>
              </a:buClr>
              <a:buSzPts val="1200"/>
              <a:buFont typeface="Verdana"/>
              <a:buAutoNum type="arabicPeriod"/>
            </a:pPr>
            <a:r>
              <a:rPr lang="en-US">
                <a:latin typeface="Verdana"/>
                <a:ea typeface="Verdana"/>
                <a:cs typeface="Verdana"/>
                <a:sym typeface="Verdana"/>
              </a:rPr>
              <a:t>How do you spell </a:t>
            </a:r>
            <a:r>
              <a:rPr lang="en-US" b="1"/>
              <a:t>put</a:t>
            </a:r>
            <a:r>
              <a:rPr lang="en-US"/>
              <a:t>?</a:t>
            </a:r>
            <a:endParaRPr>
              <a:latin typeface="Verdana"/>
              <a:ea typeface="Verdana"/>
              <a:cs typeface="Verdana"/>
              <a:sym typeface="Verdana"/>
            </a:endParaRPr>
          </a:p>
          <a:p>
            <a:pPr marL="228600" lvl="0" indent="-228600" algn="l" rtl="0">
              <a:spcBef>
                <a:spcPts val="0"/>
              </a:spcBef>
              <a:spcAft>
                <a:spcPts val="0"/>
              </a:spcAft>
              <a:buClr>
                <a:schemeClr val="dk1"/>
              </a:buClr>
              <a:buSzPts val="1200"/>
              <a:buFont typeface="Verdana"/>
              <a:buAutoNum type="arabicPeriod"/>
            </a:pPr>
            <a:r>
              <a:rPr lang="en-US"/>
              <a:t>I </a:t>
            </a:r>
            <a:r>
              <a:rPr lang="en-US" b="1"/>
              <a:t>lock </a:t>
            </a:r>
            <a:r>
              <a:rPr lang="en-US"/>
              <a:t>up</a:t>
            </a:r>
            <a:r>
              <a:rPr lang="en-US">
                <a:latin typeface="Verdana"/>
                <a:ea typeface="Verdana"/>
                <a:cs typeface="Verdana"/>
                <a:sym typeface="Verdana"/>
              </a:rPr>
              <a:t>.</a:t>
            </a:r>
            <a:endParaRPr/>
          </a:p>
          <a:p>
            <a:pPr marL="228600" lvl="0" indent="-228600" algn="l" rtl="0">
              <a:spcBef>
                <a:spcPts val="0"/>
              </a:spcBef>
              <a:spcAft>
                <a:spcPts val="0"/>
              </a:spcAft>
              <a:buClr>
                <a:schemeClr val="dk1"/>
              </a:buClr>
              <a:buSzPts val="1200"/>
              <a:buFont typeface="Verdana"/>
              <a:buAutoNum type="arabicPeriod"/>
            </a:pPr>
            <a:r>
              <a:rPr lang="en-US"/>
              <a:t>The </a:t>
            </a:r>
            <a:r>
              <a:rPr lang="en-US" b="1"/>
              <a:t>wad</a:t>
            </a:r>
            <a:r>
              <a:rPr lang="en-US"/>
              <a:t> is over there.</a:t>
            </a:r>
            <a:endParaRPr/>
          </a:p>
          <a:p>
            <a:pPr marL="228600" lvl="0" indent="-228600" algn="l" rtl="0">
              <a:spcBef>
                <a:spcPts val="0"/>
              </a:spcBef>
              <a:spcAft>
                <a:spcPts val="0"/>
              </a:spcAft>
              <a:buClr>
                <a:schemeClr val="dk1"/>
              </a:buClr>
              <a:buSzPts val="1200"/>
              <a:buFont typeface="Verdana"/>
              <a:buAutoNum type="arabicPeriod"/>
            </a:pPr>
            <a:r>
              <a:rPr lang="en-US"/>
              <a:t>He is </a:t>
            </a:r>
            <a:r>
              <a:rPr lang="en-US" b="1"/>
              <a:t>good</a:t>
            </a:r>
            <a:r>
              <a:rPr lang="en-US"/>
              <a:t>.</a:t>
            </a:r>
            <a:endParaRPr/>
          </a:p>
          <a:p>
            <a:pPr marL="228600" lvl="0" indent="-228600" algn="l" rtl="0">
              <a:spcBef>
                <a:spcPts val="0"/>
              </a:spcBef>
              <a:spcAft>
                <a:spcPts val="0"/>
              </a:spcAft>
              <a:buClr>
                <a:schemeClr val="dk1"/>
              </a:buClr>
              <a:buSzPts val="1200"/>
              <a:buFont typeface="Verdana"/>
              <a:buAutoNum type="arabicPeriod"/>
            </a:pPr>
            <a:r>
              <a:rPr lang="en-US"/>
              <a:t>How do you spell </a:t>
            </a:r>
            <a:r>
              <a:rPr lang="en-US" b="1"/>
              <a:t>could</a:t>
            </a:r>
            <a:r>
              <a:rPr lang="en-US"/>
              <a:t>?</a:t>
            </a:r>
            <a:endParaRPr/>
          </a:p>
          <a:p>
            <a:pPr marL="0" lvl="0" indent="0" algn="l" rtl="0">
              <a:spcBef>
                <a:spcPts val="0"/>
              </a:spcBef>
              <a:spcAft>
                <a:spcPts val="0"/>
              </a:spcAft>
              <a:buNone/>
            </a:pPr>
            <a:endParaRPr/>
          </a:p>
          <a:p>
            <a:pPr marL="0" lvl="0" indent="0" algn="l" rtl="0">
              <a:spcBef>
                <a:spcPts val="0"/>
              </a:spcBef>
              <a:spcAft>
                <a:spcPts val="0"/>
              </a:spcAft>
              <a:buNone/>
            </a:pPr>
            <a:r>
              <a:rPr lang="en-US"/>
              <a:t>pot: </a:t>
            </a:r>
            <a:r>
              <a:rPr lang="en-US" u="sng">
                <a:solidFill>
                  <a:schemeClr val="hlink"/>
                </a:solidFill>
                <a:hlinkClick r:id="rId3"/>
              </a:rPr>
              <a:t>https://www.freepik.com/icon/pot_10717733#fromView=search&amp;term=pot&amp;page=1&amp;position=38&amp;track=ais&amp;track=ais</a:t>
            </a:r>
            <a:endParaRPr/>
          </a:p>
          <a:p>
            <a:pPr marL="0" lvl="0" indent="0" algn="l" rtl="0">
              <a:spcBef>
                <a:spcPts val="0"/>
              </a:spcBef>
              <a:spcAft>
                <a:spcPts val="0"/>
              </a:spcAft>
              <a:buNone/>
            </a:pPr>
            <a:r>
              <a:rPr lang="en-US"/>
              <a:t>lock: </a:t>
            </a:r>
            <a:r>
              <a:rPr lang="en-US" u="sng">
                <a:solidFill>
                  <a:schemeClr val="hlink"/>
                </a:solidFill>
                <a:hlinkClick r:id="rId4"/>
              </a:rPr>
              <a:t>https://www.freepik.com/icon/padlock_2889676#fromView=search&amp;term=lock&amp;page=1&amp;position=2&amp;track=ais&amp;track=ais</a:t>
            </a:r>
            <a:endParaRPr/>
          </a:p>
          <a:p>
            <a:pPr marL="0" lvl="0" indent="0" algn="l" rtl="0">
              <a:spcBef>
                <a:spcPts val="0"/>
              </a:spcBef>
              <a:spcAft>
                <a:spcPts val="0"/>
              </a:spcAft>
              <a:buNone/>
            </a:pPr>
            <a:r>
              <a:rPr lang="en-US"/>
              <a:t>wad:</a:t>
            </a:r>
            <a:r>
              <a:rPr lang="en-US" u="sng">
                <a:solidFill>
                  <a:schemeClr val="hlink"/>
                </a:solidFill>
                <a:hlinkClick r:id="rId5"/>
              </a:rPr>
              <a:t>https://www.freepik.com/icon/snowball_3725973</a:t>
            </a:r>
            <a:endParaRPr/>
          </a:p>
          <a:p>
            <a:pPr marL="0" lvl="0" indent="0" algn="l" rtl="0">
              <a:spcBef>
                <a:spcPts val="0"/>
              </a:spcBef>
              <a:spcAft>
                <a:spcPts val="0"/>
              </a:spcAft>
              <a:buNone/>
            </a:pPr>
            <a:r>
              <a:rPr lang="en-US"/>
              <a:t>God: </a:t>
            </a:r>
            <a:r>
              <a:rPr lang="en-US" u="sng">
                <a:solidFill>
                  <a:schemeClr val="hlink"/>
                </a:solidFill>
                <a:hlinkClick r:id="rId6"/>
              </a:rPr>
              <a:t>https://www.freepik.com/icon/jesus_2640113#fromView=search&amp;term=God&amp;page=1&amp;position=37&amp;track=ais</a:t>
            </a:r>
            <a:endParaRPr/>
          </a:p>
          <a:p>
            <a:pPr marL="0" lvl="0" indent="0" algn="l" rtl="0">
              <a:spcBef>
                <a:spcPts val="0"/>
              </a:spcBef>
              <a:spcAft>
                <a:spcPts val="0"/>
              </a:spcAft>
              <a:buNone/>
            </a:pPr>
            <a:r>
              <a:rPr lang="en-US"/>
              <a:t>cod: </a:t>
            </a:r>
            <a:r>
              <a:rPr lang="en-US" u="sng">
                <a:solidFill>
                  <a:schemeClr val="hlink"/>
                </a:solidFill>
                <a:hlinkClick r:id="rId7"/>
              </a:rPr>
              <a:t>https://www.freepik.com/icon/fish_3050536#fromView=search&amp;term=fish&amp;page=1&amp;position=9&amp;track=ais</a:t>
            </a:r>
            <a:endParaRPr/>
          </a:p>
          <a:p>
            <a:pPr marL="0" lvl="0" indent="0" algn="l" rtl="0">
              <a:spcBef>
                <a:spcPts val="0"/>
              </a:spcBef>
              <a:spcAft>
                <a:spcPts val="0"/>
              </a:spcAft>
              <a:buNone/>
            </a:pPr>
            <a:r>
              <a:rPr lang="en-US"/>
              <a:t>put:</a:t>
            </a:r>
            <a:r>
              <a:rPr lang="en-US" u="sng">
                <a:solidFill>
                  <a:srgbClr val="8E58B6"/>
                </a:solidFill>
                <a:hlinkClick r:id="rId8">
                  <a:extLst>
                    <a:ext uri="{A12FA001-AC4F-418D-AE19-62706E023703}">
                      <ahyp:hlinkClr xmlns:ahyp="http://schemas.microsoft.com/office/drawing/2018/hyperlinkcolor" val="tx"/>
                    </a:ext>
                  </a:extLst>
                </a:hlinkClick>
              </a:rPr>
              <a:t>https://www.freepik.com/icon/take_10688534#fromView=search&amp;term=take&amp;page=1&amp;position=16&amp;track=ais&amp;track=ais</a:t>
            </a:r>
            <a:endParaRPr/>
          </a:p>
          <a:p>
            <a:pPr marL="0" lvl="0" indent="0" algn="l" rtl="0">
              <a:spcBef>
                <a:spcPts val="0"/>
              </a:spcBef>
              <a:spcAft>
                <a:spcPts val="0"/>
              </a:spcAft>
              <a:buNone/>
            </a:pPr>
            <a:r>
              <a:rPr lang="en-US"/>
              <a:t>look: </a:t>
            </a:r>
            <a:r>
              <a:rPr lang="en-US" u="sng">
                <a:solidFill>
                  <a:srgbClr val="8E58B6"/>
                </a:solidFill>
                <a:hlinkClick r:id="rId9">
                  <a:extLst>
                    <a:ext uri="{A12FA001-AC4F-418D-AE19-62706E023703}">
                      <ahyp:hlinkClr xmlns:ahyp="http://schemas.microsoft.com/office/drawing/2018/hyperlinkcolor" val="tx"/>
                    </a:ext>
                  </a:extLst>
                </a:hlinkClick>
              </a:rPr>
              <a:t>https://www.freepik.com/icon/cartoon-eyes_64945#fromView=search&amp;term=look&amp;page=1&amp;position=44&amp;track=ais&amp;track=ais</a:t>
            </a:r>
            <a:endParaRPr/>
          </a:p>
          <a:p>
            <a:pPr marL="0" lvl="0" indent="0" algn="l" rtl="0">
              <a:spcBef>
                <a:spcPts val="0"/>
              </a:spcBef>
              <a:spcAft>
                <a:spcPts val="0"/>
              </a:spcAft>
              <a:buNone/>
            </a:pPr>
            <a:r>
              <a:rPr lang="en-US"/>
              <a:t>wood: </a:t>
            </a:r>
            <a:r>
              <a:rPr lang="en-US" u="sng">
                <a:solidFill>
                  <a:srgbClr val="8E58B6"/>
                </a:solidFill>
                <a:hlinkClick r:id="rId10">
                  <a:extLst>
                    <a:ext uri="{A12FA001-AC4F-418D-AE19-62706E023703}">
                      <ahyp:hlinkClr xmlns:ahyp="http://schemas.microsoft.com/office/drawing/2018/hyperlinkcolor" val="tx"/>
                    </a:ext>
                  </a:extLst>
                </a:hlinkClick>
              </a:rPr>
              <a:t>https://www.freepik.com/icon/firewood_1880883#fromView=search&amp;term=wood&amp;page=1&amp;position=5&amp;track=ais&amp;track=ais</a:t>
            </a:r>
            <a:endParaRPr/>
          </a:p>
          <a:p>
            <a:pPr marL="0" lvl="0" indent="0" algn="l" rtl="0">
              <a:spcBef>
                <a:spcPts val="0"/>
              </a:spcBef>
              <a:spcAft>
                <a:spcPts val="0"/>
              </a:spcAft>
              <a:buNone/>
            </a:pPr>
            <a:r>
              <a:rPr lang="en-US"/>
              <a:t>good: </a:t>
            </a:r>
            <a:r>
              <a:rPr lang="en-US" u="sng">
                <a:solidFill>
                  <a:srgbClr val="8E58B6"/>
                </a:solidFill>
                <a:hlinkClick r:id="rId11">
                  <a:extLst>
                    <a:ext uri="{A12FA001-AC4F-418D-AE19-62706E023703}">
                      <ahyp:hlinkClr xmlns:ahyp="http://schemas.microsoft.com/office/drawing/2018/hyperlinkcolor" val="tx"/>
                    </a:ext>
                  </a:extLst>
                </a:hlinkClick>
              </a:rPr>
              <a:t>https://www.freepik.com/icon/like_126473#fromView=search&amp;term=good&amp;page=1&amp;position=2&amp;track=ais</a:t>
            </a:r>
            <a:endParaRPr/>
          </a:p>
          <a:p>
            <a:pPr marL="0" lvl="0" indent="0" algn="l" rtl="0">
              <a:spcBef>
                <a:spcPts val="0"/>
              </a:spcBef>
              <a:spcAft>
                <a:spcPts val="0"/>
              </a:spcAft>
              <a:buNone/>
            </a:pPr>
            <a:r>
              <a:rPr lang="en-US"/>
              <a:t>could: </a:t>
            </a:r>
            <a:r>
              <a:rPr lang="en-US" u="sng">
                <a:solidFill>
                  <a:schemeClr val="hlink"/>
                </a:solidFill>
                <a:hlinkClick r:id="rId12"/>
              </a:rPr>
              <a:t>https://www.freepik.com/icon/confused_5662983</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Olivia is having some friends over to her house for dinner in a few hours and she wants to try a new recipe. She grabs a cookbook and flips through the pages. She decides to make potato and </a:t>
            </a:r>
            <a:r>
              <a:rPr lang="en-US" b="1"/>
              <a:t>cod</a:t>
            </a:r>
            <a:r>
              <a:rPr lang="en-US"/>
              <a:t> soup because it sounds very </a:t>
            </a:r>
            <a:r>
              <a:rPr lang="en-US" b="1"/>
              <a:t>good</a:t>
            </a:r>
            <a:r>
              <a:rPr lang="en-US"/>
              <a:t> and she has almost all of the ingredients already. The only ingredient she‘s missing is tomato paste. She asks her neighbor if she can borrow a little bit of tomato paste and her neighbor says yes. She takes a </a:t>
            </a:r>
            <a:r>
              <a:rPr lang="en-US" b="1"/>
              <a:t>pot</a:t>
            </a:r>
            <a:r>
              <a:rPr lang="en-US"/>
              <a:t> out of her cupboard and starts preparing the ingredients. She cuts up all the vegetables and </a:t>
            </a:r>
            <a:r>
              <a:rPr lang="en-US" b="1"/>
              <a:t>cod</a:t>
            </a:r>
            <a:r>
              <a:rPr lang="en-US"/>
              <a:t>. She </a:t>
            </a:r>
            <a:r>
              <a:rPr lang="en-US" b="1"/>
              <a:t>puts</a:t>
            </a:r>
            <a:r>
              <a:rPr lang="en-US"/>
              <a:t> the </a:t>
            </a:r>
            <a:r>
              <a:rPr lang="en-US" b="1"/>
              <a:t>pot</a:t>
            </a:r>
            <a:r>
              <a:rPr lang="en-US"/>
              <a:t> on the stove, turns the stove on, and </a:t>
            </a:r>
            <a:r>
              <a:rPr lang="en-US" b="1"/>
              <a:t>puts</a:t>
            </a:r>
            <a:r>
              <a:rPr lang="en-US"/>
              <a:t> a little bit of oil in the </a:t>
            </a:r>
            <a:r>
              <a:rPr lang="en-US" b="1"/>
              <a:t>pot</a:t>
            </a:r>
            <a:r>
              <a:rPr lang="en-US"/>
              <a:t>. Then, she </a:t>
            </a:r>
            <a:r>
              <a:rPr lang="en-US" b="1"/>
              <a:t>puts</a:t>
            </a:r>
            <a:r>
              <a:rPr lang="en-US"/>
              <a:t> the cut up vegetables, tomato paste, salt, and herbs in the </a:t>
            </a:r>
            <a:r>
              <a:rPr lang="en-US" b="1"/>
              <a:t>pot</a:t>
            </a:r>
            <a:r>
              <a:rPr lang="en-US"/>
              <a:t>. She lets them cook for a few minutes before adding the broth and potatoes. After about 15 minutes, she adds the </a:t>
            </a:r>
            <a:r>
              <a:rPr lang="en-US" b="1"/>
              <a:t>cod</a:t>
            </a:r>
            <a:r>
              <a:rPr lang="en-US"/>
              <a:t>. Five minutes later, she adds cream and then the soup is finished. The soup </a:t>
            </a:r>
            <a:r>
              <a:rPr lang="en-US" b="1"/>
              <a:t>looks</a:t>
            </a:r>
            <a:r>
              <a:rPr lang="en-US"/>
              <a:t> very good. She tastes it and decides to add a little more salt and herbs. She loves it and she’s excited for her friends to try it.</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56" name="Google Shape;256;p1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a:solidFill>
                  <a:srgbClr val="000000"/>
                </a:solidFill>
                <a:latin typeface="Verdana"/>
                <a:ea typeface="Verdana"/>
                <a:cs typeface="Verdana"/>
                <a:sym typeface="Verdana"/>
              </a:rPr>
              <a:t>©2021-2024 Light of the World Learning</a:t>
            </a:r>
            <a:endParaRPr dirty="0"/>
          </a:p>
        </p:txBody>
      </p:sp>
      <p:sp>
        <p:nvSpPr>
          <p:cNvPr id="257" name="Google Shape;25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16</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1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b="1">
                <a:solidFill>
                  <a:srgbClr val="4472C4"/>
                </a:solidFill>
                <a:latin typeface="Verdana"/>
                <a:ea typeface="Verdana"/>
                <a:cs typeface="Verdana"/>
                <a:sym typeface="Verdana"/>
              </a:rPr>
              <a:t>4B. Pronunciation - Hum and clap the stress.</a:t>
            </a:r>
            <a:endParaRPr>
              <a:latin typeface="Verdana"/>
              <a:ea typeface="Verdana"/>
              <a:cs typeface="Verdana"/>
              <a:sym typeface="Verdana"/>
            </a:endParaRPr>
          </a:p>
          <a:p>
            <a:pPr marL="0" marR="0" lvl="0" indent="0" algn="l" rtl="0">
              <a:lnSpc>
                <a:spcPct val="100000"/>
              </a:lnSpc>
              <a:spcBef>
                <a:spcPts val="0"/>
              </a:spcBef>
              <a:spcAft>
                <a:spcPts val="0"/>
              </a:spcAft>
              <a:buClr>
                <a:schemeClr val="dk1"/>
              </a:buClr>
              <a:buSzPts val="1000"/>
              <a:buFont typeface="Verdana"/>
              <a:buNone/>
            </a:pPr>
            <a:endParaRPr/>
          </a:p>
          <a:p>
            <a:pPr marL="0" marR="0" lvl="0" indent="0" algn="l" rtl="0">
              <a:lnSpc>
                <a:spcPct val="100000"/>
              </a:lnSpc>
              <a:spcBef>
                <a:spcPts val="0"/>
              </a:spcBef>
              <a:spcAft>
                <a:spcPts val="0"/>
              </a:spcAft>
              <a:buClr>
                <a:schemeClr val="dk1"/>
              </a:buClr>
              <a:buSzPts val="1000"/>
              <a:buFont typeface="Verdana"/>
              <a:buNone/>
            </a:pPr>
            <a:r>
              <a:rPr lang="en-US"/>
              <a:t>An intransitive verb is a verb that cannot have a direct object after it (for example, I smile, you cannot smile something). A phrasal verb is an idiomatic phrases that consists of a verb and a particle (either an adverb or a preposition). </a:t>
            </a:r>
            <a:r>
              <a:rPr lang="en-US" b="1"/>
              <a:t>An intransitive phrasal verb is a phrasal verb that is made up of a verb and and a preposition that cannot have a direct object after it. The particle is stressed.</a:t>
            </a:r>
            <a:endParaRPr/>
          </a:p>
          <a:p>
            <a:pPr marL="0" marR="0" lvl="0" indent="0" algn="l" rtl="0">
              <a:lnSpc>
                <a:spcPct val="100000"/>
              </a:lnSpc>
              <a:spcBef>
                <a:spcPts val="0"/>
              </a:spcBef>
              <a:spcAft>
                <a:spcPts val="0"/>
              </a:spcAft>
              <a:buClr>
                <a:schemeClr val="dk1"/>
              </a:buClr>
              <a:buSzPts val="1000"/>
              <a:buFont typeface="Verdana"/>
              <a:buNone/>
            </a:pPr>
            <a:endParaRPr>
              <a:latin typeface="Verdana"/>
              <a:ea typeface="Verdana"/>
              <a:cs typeface="Verdana"/>
              <a:sym typeface="Verdana"/>
            </a:endParaRPr>
          </a:p>
          <a:p>
            <a:pPr marL="0" marR="0" lvl="0" indent="0" algn="l" rtl="0">
              <a:lnSpc>
                <a:spcPct val="100000"/>
              </a:lnSpc>
              <a:spcBef>
                <a:spcPts val="0"/>
              </a:spcBef>
              <a:spcAft>
                <a:spcPts val="0"/>
              </a:spcAft>
              <a:buClr>
                <a:schemeClr val="dk1"/>
              </a:buClr>
              <a:buSzPts val="1000"/>
              <a:buFont typeface="Verdana"/>
              <a:buNone/>
            </a:pPr>
            <a:r>
              <a:rPr lang="en-US">
                <a:latin typeface="Verdana"/>
                <a:ea typeface="Verdana"/>
                <a:cs typeface="Verdana"/>
                <a:sym typeface="Verdana"/>
              </a:rPr>
              <a:t>Begin by humming the stress of Columns A and B. Hum higher, longer, and louder for </a:t>
            </a:r>
            <a:r>
              <a:rPr lang="en-US"/>
              <a:t>bolded </a:t>
            </a:r>
            <a:r>
              <a:rPr lang="en-US">
                <a:latin typeface="Verdana"/>
                <a:ea typeface="Verdana"/>
                <a:cs typeface="Verdana"/>
                <a:sym typeface="Verdana"/>
              </a:rPr>
              <a:t>dashes and lower, shorter, and quieter for </a:t>
            </a:r>
            <a:r>
              <a:rPr lang="en-US"/>
              <a:t>unbolded </a:t>
            </a:r>
            <a:r>
              <a:rPr lang="en-US">
                <a:latin typeface="Verdana"/>
                <a:ea typeface="Verdana"/>
                <a:cs typeface="Verdana"/>
                <a:sym typeface="Verdana"/>
              </a:rPr>
              <a:t>dashes (the word in bold is th</a:t>
            </a:r>
            <a:r>
              <a:rPr lang="en-US"/>
              <a:t>e word that should be stressed)</a:t>
            </a:r>
            <a:r>
              <a:rPr lang="en-US">
                <a:latin typeface="Verdana"/>
                <a:ea typeface="Verdana"/>
                <a:cs typeface="Verdana"/>
                <a:sym typeface="Verdana"/>
              </a:rPr>
              <a:t>. You may also use hand gestures to indicate that </a:t>
            </a:r>
            <a:r>
              <a:rPr lang="en-US" b="1">
                <a:latin typeface="Verdana"/>
                <a:ea typeface="Verdana"/>
                <a:cs typeface="Verdana"/>
                <a:sym typeface="Verdana"/>
              </a:rPr>
              <a:t>the stressed </a:t>
            </a:r>
            <a:r>
              <a:rPr lang="en-US" b="1"/>
              <a:t>word</a:t>
            </a:r>
            <a:r>
              <a:rPr lang="en-US" b="1">
                <a:latin typeface="Verdana"/>
                <a:ea typeface="Verdana"/>
                <a:cs typeface="Verdana"/>
                <a:sym typeface="Verdana"/>
              </a:rPr>
              <a:t> is higher in pitch, longer in duration, and louder.</a:t>
            </a:r>
            <a:r>
              <a:rPr lang="en-US">
                <a:latin typeface="Verdana"/>
                <a:ea typeface="Verdana"/>
                <a:cs typeface="Verdana"/>
                <a:sym typeface="Verdana"/>
              </a:rPr>
              <a:t> Invite your students to join in humming or clapping the rhythm. </a:t>
            </a:r>
            <a:endParaRPr>
              <a:latin typeface="Verdana"/>
              <a:ea typeface="Verdana"/>
              <a:cs typeface="Verdana"/>
              <a:sym typeface="Verdana"/>
            </a:endParaRPr>
          </a:p>
          <a:p>
            <a:pPr marL="0" lvl="0" indent="0" algn="l" rtl="0">
              <a:spcBef>
                <a:spcPts val="0"/>
              </a:spcBef>
              <a:spcAft>
                <a:spcPts val="0"/>
              </a:spcAft>
              <a:buClr>
                <a:schemeClr val="dk1"/>
              </a:buClr>
              <a:buSzPts val="1000"/>
              <a:buFont typeface="Verdana"/>
              <a:buNone/>
            </a:pPr>
            <a:r>
              <a:rPr lang="en-US" b="1">
                <a:latin typeface="Verdana"/>
                <a:ea typeface="Verdana"/>
                <a:cs typeface="Verdana"/>
                <a:sym typeface="Verdana"/>
              </a:rPr>
              <a:t>1.</a:t>
            </a:r>
            <a:r>
              <a:rPr lang="en-US">
                <a:latin typeface="Verdana"/>
                <a:ea typeface="Verdana"/>
                <a:cs typeface="Verdana"/>
                <a:sym typeface="Verdana"/>
              </a:rPr>
              <a:t> </a:t>
            </a:r>
            <a:r>
              <a:rPr lang="en-US" b="1">
                <a:latin typeface="Verdana"/>
                <a:ea typeface="Verdana"/>
                <a:cs typeface="Verdana"/>
                <a:sym typeface="Verdana"/>
              </a:rPr>
              <a:t>Model: </a:t>
            </a:r>
            <a:r>
              <a:rPr lang="en-US">
                <a:latin typeface="Verdana"/>
                <a:ea typeface="Verdana"/>
                <a:cs typeface="Verdana"/>
                <a:sym typeface="Verdana"/>
              </a:rPr>
              <a:t>Hum and then say each word in the columns A-D several times. Students listen. Then hum and say each pair of words in rows 1-10.</a:t>
            </a:r>
            <a:endParaRPr>
              <a:latin typeface="Verdana"/>
              <a:ea typeface="Verdana"/>
              <a:cs typeface="Verdana"/>
              <a:sym typeface="Verdana"/>
            </a:endParaRPr>
          </a:p>
          <a:p>
            <a:pPr marL="0" lvl="0" indent="0" algn="l" rtl="0">
              <a:spcBef>
                <a:spcPts val="0"/>
              </a:spcBef>
              <a:spcAft>
                <a:spcPts val="0"/>
              </a:spcAft>
              <a:buClr>
                <a:schemeClr val="dk1"/>
              </a:buClr>
              <a:buSzPts val="1000"/>
              <a:buFont typeface="Verdana"/>
              <a:buNone/>
            </a:pPr>
            <a:r>
              <a:rPr lang="en-US" b="1">
                <a:latin typeface="Verdana"/>
                <a:ea typeface="Verdana"/>
                <a:cs typeface="Verdana"/>
                <a:sym typeface="Verdana"/>
              </a:rPr>
              <a:t>2.</a:t>
            </a:r>
            <a:r>
              <a:rPr lang="en-US">
                <a:latin typeface="Verdana"/>
                <a:ea typeface="Verdana"/>
                <a:cs typeface="Verdana"/>
                <a:sym typeface="Verdana"/>
              </a:rPr>
              <a:t> </a:t>
            </a:r>
            <a:r>
              <a:rPr lang="en-US" b="1">
                <a:latin typeface="Verdana"/>
                <a:ea typeface="Verdana"/>
                <a:cs typeface="Verdana"/>
                <a:sym typeface="Verdana"/>
              </a:rPr>
              <a:t>Repeat: </a:t>
            </a:r>
            <a:r>
              <a:rPr lang="en-US">
                <a:latin typeface="Verdana"/>
                <a:ea typeface="Verdana"/>
                <a:cs typeface="Verdana"/>
                <a:sym typeface="Verdana"/>
              </a:rPr>
              <a:t>Students repeat words after you in unison.</a:t>
            </a:r>
            <a:r>
              <a:rPr lang="en-US" b="1">
                <a:latin typeface="Verdana"/>
                <a:ea typeface="Verdana"/>
                <a:cs typeface="Verdana"/>
                <a:sym typeface="Verdana"/>
              </a:rPr>
              <a:t> </a:t>
            </a:r>
            <a:endParaRPr>
              <a:latin typeface="Verdana"/>
              <a:ea typeface="Verdana"/>
              <a:cs typeface="Verdana"/>
              <a:sym typeface="Verdana"/>
            </a:endParaRPr>
          </a:p>
          <a:p>
            <a:pPr marL="0" lvl="0" indent="0" algn="l" rtl="0">
              <a:spcBef>
                <a:spcPts val="0"/>
              </a:spcBef>
              <a:spcAft>
                <a:spcPts val="0"/>
              </a:spcAft>
              <a:buClr>
                <a:schemeClr val="dk1"/>
              </a:buClr>
              <a:buSzPts val="1000"/>
              <a:buFont typeface="Verdana"/>
              <a:buNone/>
            </a:pPr>
            <a:r>
              <a:rPr lang="en-US" b="1">
                <a:latin typeface="Verdana"/>
                <a:ea typeface="Verdana"/>
                <a:cs typeface="Verdana"/>
                <a:sym typeface="Verdana"/>
              </a:rPr>
              <a:t>3. Solo:</a:t>
            </a:r>
            <a:r>
              <a:rPr lang="en-US">
                <a:latin typeface="Verdana"/>
                <a:ea typeface="Verdana"/>
                <a:cs typeface="Verdana"/>
                <a:sym typeface="Verdana"/>
              </a:rPr>
              <a:t> Call on individuals to read the columns and pairs of words with the correct stress.</a:t>
            </a:r>
            <a:endParaRPr/>
          </a:p>
        </p:txBody>
      </p:sp>
      <p:sp>
        <p:nvSpPr>
          <p:cNvPr id="276" name="Google Shape;276;p12: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a:solidFill>
                  <a:srgbClr val="000000"/>
                </a:solidFill>
                <a:latin typeface="Verdana"/>
                <a:ea typeface="Verdana"/>
                <a:cs typeface="Verdana"/>
                <a:sym typeface="Verdana"/>
              </a:rPr>
              <a:t>©2021-2024 Light of the World Learning</a:t>
            </a:r>
            <a:endParaRPr dirty="0"/>
          </a:p>
        </p:txBody>
      </p:sp>
      <p:sp>
        <p:nvSpPr>
          <p:cNvPr id="277" name="Google Shape;27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17</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5A. Bible Reading</a:t>
            </a:r>
            <a:endParaRPr sz="1200"/>
          </a:p>
          <a:p>
            <a:pPr marL="0" lvl="0" indent="0" algn="l" rtl="0">
              <a:spcBef>
                <a:spcPts val="0"/>
              </a:spcBef>
              <a:spcAft>
                <a:spcPts val="0"/>
              </a:spcAft>
              <a:buClr>
                <a:srgbClr val="4472C4"/>
              </a:buClr>
              <a:buSzPts val="1200"/>
              <a:buFont typeface="Verdana"/>
              <a:buNone/>
            </a:pPr>
            <a:r>
              <a:rPr lang="en-US" sz="1200">
                <a:solidFill>
                  <a:srgbClr val="4472C4"/>
                </a:solidFill>
                <a:latin typeface="Verdana"/>
                <a:ea typeface="Verdana"/>
                <a:cs typeface="Verdana"/>
                <a:sym typeface="Verdana"/>
              </a:rPr>
              <a:t> </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Students should have already read this story in their first language (L1) as part of their homework, so it will be familiar even if they do not know all the vocabulary yet. However, if they have not yet read it in their L1, be sure they do so now before reading it in English. The hyperlinks of the Bible verses connect to https://live.bible.is/ so students can read and hear the scripture in their own languages. You may also watch videos of the passage at the website.</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A. Read the story out loud to the class.</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B. If students ask about words, give simple definitions.</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C. </a:t>
            </a:r>
            <a:r>
              <a:rPr lang="en-US" sz="1200">
                <a:solidFill>
                  <a:schemeClr val="dk1"/>
                </a:solidFill>
                <a:latin typeface="Verdana"/>
                <a:ea typeface="Verdana"/>
                <a:cs typeface="Verdana"/>
                <a:sym typeface="Verdana"/>
              </a:rPr>
              <a:t>Encourage students</a:t>
            </a:r>
            <a:r>
              <a:rPr lang="en-US" sz="1200">
                <a:latin typeface="Verdana"/>
                <a:ea typeface="Verdana"/>
                <a:cs typeface="Verdana"/>
                <a:sym typeface="Verdana"/>
              </a:rPr>
              <a:t> to read aloud verses from the story and act out the scene.</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D. Ask if there are any questions or comments about the story.</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E. Ask the story questions and discuss as a group.</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F. Optional - You may hide the words and ask students to tell the story again in their own words, using the pictures to help them.</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p:txBody>
      </p:sp>
      <p:sp>
        <p:nvSpPr>
          <p:cNvPr id="286" name="Google Shape;286;p13: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a:solidFill>
                  <a:srgbClr val="000000"/>
                </a:solidFill>
                <a:latin typeface="Verdana"/>
                <a:ea typeface="Verdana"/>
                <a:cs typeface="Verdana"/>
                <a:sym typeface="Verdana"/>
              </a:rPr>
              <a:t>©2021-2024 Light of the World Learning</a:t>
            </a:r>
            <a:endParaRPr dirty="0"/>
          </a:p>
        </p:txBody>
      </p:sp>
      <p:sp>
        <p:nvSpPr>
          <p:cNvPr id="287" name="Google Shape;28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18</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5B. Bible Reading</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A. Read the story out loud to the class.</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B. If students ask about words, give simple definitions.</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C. </a:t>
            </a:r>
            <a:r>
              <a:rPr lang="en-US" sz="1200">
                <a:solidFill>
                  <a:schemeClr val="dk1"/>
                </a:solidFill>
                <a:latin typeface="Verdana"/>
                <a:ea typeface="Verdana"/>
                <a:cs typeface="Verdana"/>
                <a:sym typeface="Verdana"/>
              </a:rPr>
              <a:t>Encourage students</a:t>
            </a:r>
            <a:r>
              <a:rPr lang="en-US" sz="1200">
                <a:latin typeface="Verdana"/>
                <a:ea typeface="Verdana"/>
                <a:cs typeface="Verdana"/>
                <a:sym typeface="Verdana"/>
              </a:rPr>
              <a:t> to read aloud paragraphs from the story and act out the scene.</a:t>
            </a:r>
            <a:endParaRPr sz="1200"/>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p:txBody>
      </p:sp>
      <p:sp>
        <p:nvSpPr>
          <p:cNvPr id="300" name="Google Shape;300;p14: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a:solidFill>
                  <a:srgbClr val="000000"/>
                </a:solidFill>
                <a:latin typeface="Verdana"/>
                <a:ea typeface="Verdana"/>
                <a:cs typeface="Verdana"/>
                <a:sym typeface="Verdana"/>
              </a:rPr>
              <a:t>©2021-2024 Light of the World Learning</a:t>
            </a:r>
            <a:endParaRPr dirty="0"/>
          </a:p>
        </p:txBody>
      </p:sp>
      <p:sp>
        <p:nvSpPr>
          <p:cNvPr id="301" name="Google Shape;301;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19</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Pray</a:t>
            </a:r>
            <a:r>
              <a:rPr lang="en-US" sz="1200" b="1">
                <a:latin typeface="Verdana"/>
                <a:ea typeface="Verdana"/>
                <a:cs typeface="Verdana"/>
                <a:sym typeface="Verdana"/>
              </a:rPr>
              <a:t> </a:t>
            </a:r>
            <a:endParaRPr sz="1200"/>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Pray for the class. </a:t>
            </a:r>
            <a:r>
              <a:rPr lang="en-US"/>
              <a:t>T</a:t>
            </a:r>
            <a:r>
              <a:rPr lang="en-US" sz="1200">
                <a:latin typeface="Verdana"/>
                <a:ea typeface="Verdana"/>
                <a:cs typeface="Verdana"/>
                <a:sym typeface="Verdana"/>
              </a:rPr>
              <a:t>hank the Lord for being </a:t>
            </a:r>
            <a:r>
              <a:rPr lang="en-US"/>
              <a:t>with us everyday. </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Check homework and review.</a:t>
            </a:r>
            <a:endParaRPr sz="1200">
              <a:solidFill>
                <a:srgbClr val="4472C4"/>
              </a:solidFill>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a:latin typeface="Verdana"/>
                <a:ea typeface="Verdana"/>
                <a:cs typeface="Verdana"/>
                <a:sym typeface="Verdana"/>
              </a:rPr>
              <a:t> </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Ask students to read aloud or recite their homework from the last class. Check written work.</a:t>
            </a:r>
            <a:endParaRPr/>
          </a:p>
          <a:p>
            <a:pPr marL="0" lvl="0" indent="0" algn="l" rtl="0">
              <a:spcBef>
                <a:spcPts val="0"/>
              </a:spcBef>
              <a:spcAft>
                <a:spcPts val="0"/>
              </a:spcAft>
              <a:buClr>
                <a:schemeClr val="dk1"/>
              </a:buClr>
              <a:buSzPts val="1200"/>
              <a:buFont typeface="Calibri"/>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r>
              <a:rPr lang="en-US" sz="1200">
                <a:latin typeface="Verdana"/>
                <a:ea typeface="Verdana"/>
                <a:cs typeface="Verdana"/>
                <a:sym typeface="Verdana"/>
              </a:rPr>
              <a:t>Review the main points of the previous lesson and ask if there are any questions.</a:t>
            </a:r>
            <a:endParaRPr/>
          </a:p>
          <a:p>
            <a:pPr marL="0" lvl="0" indent="0" algn="l" rtl="0">
              <a:spcBef>
                <a:spcPts val="0"/>
              </a:spcBef>
              <a:spcAft>
                <a:spcPts val="0"/>
              </a:spcAft>
              <a:buClr>
                <a:schemeClr val="dk1"/>
              </a:buClr>
              <a:buSzPts val="1200"/>
              <a:buFont typeface="Calibri"/>
              <a:buNone/>
            </a:pPr>
            <a:endParaRPr sz="120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r>
              <a:rPr lang="en-US" sz="1200">
                <a:latin typeface="Verdana"/>
                <a:ea typeface="Verdana"/>
                <a:cs typeface="Verdana"/>
                <a:sym typeface="Verdana"/>
              </a:rPr>
              <a:t>Be sure they have read </a:t>
            </a:r>
            <a:r>
              <a:rPr lang="en-US" sz="1200" u="none">
                <a:latin typeface="Verdana"/>
                <a:ea typeface="Verdana"/>
                <a:cs typeface="Verdana"/>
                <a:sym typeface="Verdana"/>
              </a:rPr>
              <a:t>the Bible passage in </a:t>
            </a:r>
            <a:r>
              <a:rPr lang="en-US" sz="1200">
                <a:latin typeface="Verdana"/>
                <a:ea typeface="Verdana"/>
                <a:cs typeface="Verdana"/>
                <a:sym typeface="Verdana"/>
              </a:rPr>
              <a:t>their native languages in preparation for the lesson.</a:t>
            </a:r>
            <a:endParaRPr/>
          </a:p>
          <a:p>
            <a:pPr marL="0" marR="0" lvl="0" indent="0" algn="l" rtl="0">
              <a:lnSpc>
                <a:spcPct val="100000"/>
              </a:lnSpc>
              <a:spcBef>
                <a:spcPts val="0"/>
              </a:spcBef>
              <a:spcAft>
                <a:spcPts val="0"/>
              </a:spcAft>
              <a:buClr>
                <a:schemeClr val="dk1"/>
              </a:buClr>
              <a:buSzPts val="1200"/>
              <a:buFont typeface="Calibri"/>
              <a:buNone/>
            </a:pPr>
            <a:endParaRPr sz="120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spcBef>
                <a:spcPts val="0"/>
              </a:spcBef>
              <a:spcAft>
                <a:spcPts val="0"/>
              </a:spcAft>
              <a:buClr>
                <a:schemeClr val="dk1"/>
              </a:buClr>
              <a:buSzPts val="1200"/>
              <a:buFont typeface="Calibri"/>
              <a:buNone/>
            </a:pPr>
            <a:endParaRPr/>
          </a:p>
        </p:txBody>
      </p:sp>
      <p:sp>
        <p:nvSpPr>
          <p:cNvPr id="97" name="Google Shape;97;p2: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a:solidFill>
                  <a:srgbClr val="000000"/>
                </a:solidFill>
                <a:latin typeface="Verdana"/>
                <a:ea typeface="Verdana"/>
                <a:cs typeface="Verdana"/>
                <a:sym typeface="Verdana"/>
              </a:rPr>
              <a:t>©2021-2024 Light of the World Learning</a:t>
            </a: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2</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15:notes"/>
          <p:cNvSpPr txBox="1">
            <a:spLocks noGrp="1"/>
          </p:cNvSpPr>
          <p:nvPr>
            <p:ph type="body" idx="1"/>
          </p:nvPr>
        </p:nvSpPr>
        <p:spPr>
          <a:xfrm>
            <a:off x="685800" y="4400551"/>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a:solidFill>
                  <a:srgbClr val="4472C4"/>
                </a:solidFill>
                <a:latin typeface="Verdana"/>
                <a:ea typeface="Verdana"/>
                <a:cs typeface="Verdana"/>
                <a:sym typeface="Verdana"/>
              </a:rPr>
              <a:t>5C. Bible Reading</a:t>
            </a:r>
            <a:endParaRPr/>
          </a:p>
          <a:p>
            <a:pPr marL="0" lvl="0" indent="0" algn="l" rtl="0">
              <a:spcBef>
                <a:spcPts val="0"/>
              </a:spcBef>
              <a:spcAft>
                <a:spcPts val="0"/>
              </a:spcAft>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Arial"/>
              <a:buNone/>
            </a:pPr>
            <a:r>
              <a:rPr lang="en-US" sz="1200">
                <a:solidFill>
                  <a:schemeClr val="dk1"/>
                </a:solidFill>
                <a:latin typeface="Verdana"/>
                <a:ea typeface="Verdana"/>
                <a:cs typeface="Verdana"/>
                <a:sym typeface="Verdana"/>
              </a:rPr>
              <a:t>A. Read the story out loud to the class.</a:t>
            </a:r>
            <a:endParaRPr>
              <a:solidFill>
                <a:schemeClr val="dk1"/>
              </a:solidFill>
            </a:endParaRPr>
          </a:p>
          <a:p>
            <a:pPr marL="0" lvl="0" indent="0" algn="l" rtl="0">
              <a:spcBef>
                <a:spcPts val="0"/>
              </a:spcBef>
              <a:spcAft>
                <a:spcPts val="0"/>
              </a:spcAft>
              <a:buClr>
                <a:schemeClr val="dk1"/>
              </a:buClr>
              <a:buSzPts val="1200"/>
              <a:buFont typeface="Arial"/>
              <a:buNone/>
            </a:pPr>
            <a:r>
              <a:rPr lang="en-US" sz="1200">
                <a:solidFill>
                  <a:schemeClr val="dk1"/>
                </a:solidFill>
                <a:latin typeface="Verdana"/>
                <a:ea typeface="Verdana"/>
                <a:cs typeface="Verdana"/>
                <a:sym typeface="Verdana"/>
              </a:rPr>
              <a:t> </a:t>
            </a:r>
            <a:endParaRPr>
              <a:solidFill>
                <a:schemeClr val="dk1"/>
              </a:solidFill>
            </a:endParaRPr>
          </a:p>
          <a:p>
            <a:pPr marL="0" lvl="0" indent="0" algn="l" rtl="0">
              <a:spcBef>
                <a:spcPts val="0"/>
              </a:spcBef>
              <a:spcAft>
                <a:spcPts val="0"/>
              </a:spcAft>
              <a:buClr>
                <a:schemeClr val="dk1"/>
              </a:buClr>
              <a:buSzPts val="1200"/>
              <a:buFont typeface="Arial"/>
              <a:buNone/>
            </a:pPr>
            <a:r>
              <a:rPr lang="en-US" sz="1200">
                <a:solidFill>
                  <a:schemeClr val="dk1"/>
                </a:solidFill>
                <a:latin typeface="Verdana"/>
                <a:ea typeface="Verdana"/>
                <a:cs typeface="Verdana"/>
                <a:sym typeface="Verdana"/>
              </a:rPr>
              <a:t>B. If students ask about words, give simple definitions.</a:t>
            </a:r>
            <a:endParaRPr>
              <a:solidFill>
                <a:schemeClr val="dk1"/>
              </a:solidFill>
            </a:endParaRPr>
          </a:p>
          <a:p>
            <a:pPr marL="0" lvl="0" indent="0" algn="l" rtl="0">
              <a:spcBef>
                <a:spcPts val="0"/>
              </a:spcBef>
              <a:spcAft>
                <a:spcPts val="0"/>
              </a:spcAft>
              <a:buClr>
                <a:schemeClr val="dk1"/>
              </a:buClr>
              <a:buSzPts val="1200"/>
              <a:buFont typeface="Arial"/>
              <a:buNone/>
            </a:pPr>
            <a:r>
              <a:rPr lang="en-US" sz="1200">
                <a:solidFill>
                  <a:schemeClr val="dk1"/>
                </a:solidFill>
                <a:latin typeface="Verdana"/>
                <a:ea typeface="Verdana"/>
                <a:cs typeface="Verdana"/>
                <a:sym typeface="Verdana"/>
              </a:rPr>
              <a:t> </a:t>
            </a:r>
            <a:endParaRPr>
              <a:solidFill>
                <a:schemeClr val="dk1"/>
              </a:solidFill>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C. </a:t>
            </a:r>
            <a:r>
              <a:rPr lang="en-US" sz="1200">
                <a:solidFill>
                  <a:schemeClr val="dk1"/>
                </a:solidFill>
                <a:latin typeface="Verdana"/>
                <a:ea typeface="Verdana"/>
                <a:cs typeface="Verdana"/>
                <a:sym typeface="Verdana"/>
              </a:rPr>
              <a:t>Encourage students</a:t>
            </a:r>
            <a:r>
              <a:rPr lang="en-US" sz="1200">
                <a:latin typeface="Verdana"/>
                <a:ea typeface="Verdana"/>
                <a:cs typeface="Verdana"/>
                <a:sym typeface="Verdana"/>
              </a:rPr>
              <a:t> to read aloud paragraphs from the story and act out the scene.</a:t>
            </a:r>
            <a:endParaRPr sz="1200"/>
          </a:p>
          <a:p>
            <a:pPr marL="0" lvl="0" indent="0" algn="l" rtl="0">
              <a:spcBef>
                <a:spcPts val="0"/>
              </a:spcBef>
              <a:spcAft>
                <a:spcPts val="0"/>
              </a:spcAft>
              <a:buClr>
                <a:schemeClr val="dk1"/>
              </a:buClr>
              <a:buSzPts val="1200"/>
              <a:buFont typeface="Arial"/>
              <a:buNone/>
            </a:pPr>
            <a:r>
              <a:rPr lang="en-US" sz="1200">
                <a:solidFill>
                  <a:schemeClr val="dk1"/>
                </a:solidFill>
                <a:latin typeface="Verdana"/>
                <a:ea typeface="Verdana"/>
                <a:cs typeface="Verdana"/>
                <a:sym typeface="Verdana"/>
              </a:rPr>
              <a:t> </a:t>
            </a:r>
            <a:endParaRPr>
              <a:solidFill>
                <a:schemeClr val="dk1"/>
              </a:solidFill>
            </a:endParaRPr>
          </a:p>
          <a:p>
            <a:pPr marL="0" lvl="0" indent="0" algn="l" rtl="0">
              <a:spcBef>
                <a:spcPts val="0"/>
              </a:spcBef>
              <a:spcAft>
                <a:spcPts val="0"/>
              </a:spcAft>
              <a:buClr>
                <a:schemeClr val="dk1"/>
              </a:buClr>
              <a:buSzPts val="1200"/>
              <a:buFont typeface="Verdana"/>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1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5D. Bible Reading</a:t>
            </a:r>
            <a:endParaRPr sz="1200">
              <a:solidFill>
                <a:srgbClr val="4472C4"/>
              </a:solidFill>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A. Read the story out loud to the class.</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B. If students ask about words, give simple definitions.</a:t>
            </a:r>
            <a:endParaRPr>
              <a:solidFill>
                <a:schemeClr val="dk1"/>
              </a:solidFill>
            </a:endParaRPr>
          </a:p>
          <a:p>
            <a:pPr marL="0" lvl="0" indent="0" algn="l" rtl="0">
              <a:spcBef>
                <a:spcPts val="0"/>
              </a:spcBef>
              <a:spcAft>
                <a:spcPts val="0"/>
              </a:spcAft>
              <a:buClr>
                <a:schemeClr val="dk1"/>
              </a:buClr>
              <a:buSzPts val="1200"/>
              <a:buFont typeface="Arial"/>
              <a:buNone/>
            </a:pPr>
            <a:endParaRPr>
              <a:solidFill>
                <a:schemeClr val="dk1"/>
              </a:solidFill>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C. </a:t>
            </a:r>
            <a:r>
              <a:rPr lang="en-US" sz="1200">
                <a:solidFill>
                  <a:schemeClr val="dk1"/>
                </a:solidFill>
                <a:latin typeface="Verdana"/>
                <a:ea typeface="Verdana"/>
                <a:cs typeface="Verdana"/>
                <a:sym typeface="Verdana"/>
              </a:rPr>
              <a:t>Encourage students</a:t>
            </a:r>
            <a:r>
              <a:rPr lang="en-US" sz="1200">
                <a:latin typeface="Verdana"/>
                <a:ea typeface="Verdana"/>
                <a:cs typeface="Verdana"/>
                <a:sym typeface="Verdana"/>
              </a:rPr>
              <a:t> to read aloud paragraphs from the story and act out the scene.</a:t>
            </a:r>
            <a:endParaRPr sz="1200"/>
          </a:p>
          <a:p>
            <a:pPr marL="0" lvl="0" indent="0" algn="l" rtl="0">
              <a:spcBef>
                <a:spcPts val="0"/>
              </a:spcBef>
              <a:spcAft>
                <a:spcPts val="0"/>
              </a:spcAft>
              <a:buClr>
                <a:schemeClr val="dk1"/>
              </a:buClr>
              <a:buSzPts val="1200"/>
              <a:buFont typeface="Arial"/>
              <a:buNone/>
            </a:pPr>
            <a:r>
              <a:rPr lang="en-US" sz="1200">
                <a:solidFill>
                  <a:schemeClr val="dk1"/>
                </a:solidFill>
                <a:latin typeface="Verdana"/>
                <a:ea typeface="Verdana"/>
                <a:cs typeface="Verdana"/>
                <a:sym typeface="Verdana"/>
              </a:rPr>
              <a:t> </a:t>
            </a:r>
            <a:endParaRPr>
              <a:solidFill>
                <a:schemeClr val="dk1"/>
              </a:solidFill>
            </a:endParaRPr>
          </a:p>
          <a:p>
            <a:pPr marL="0" lvl="0" indent="0" algn="l" rtl="0">
              <a:spcBef>
                <a:spcPts val="0"/>
              </a:spcBef>
              <a:spcAft>
                <a:spcPts val="0"/>
              </a:spcAft>
              <a:buClr>
                <a:schemeClr val="dk1"/>
              </a:buClr>
              <a:buSzPts val="1200"/>
              <a:buFont typeface="Verdana"/>
              <a:buNone/>
            </a:pP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p:txBody>
      </p:sp>
      <p:sp>
        <p:nvSpPr>
          <p:cNvPr id="319" name="Google Shape;319;p16: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a:solidFill>
                  <a:srgbClr val="000000"/>
                </a:solidFill>
                <a:latin typeface="Verdana"/>
                <a:ea typeface="Verdana"/>
                <a:cs typeface="Verdana"/>
                <a:sym typeface="Verdana"/>
              </a:rPr>
              <a:t>©2021-2024 Light of the World Learning</a:t>
            </a:r>
            <a:endParaRPr dirty="0"/>
          </a:p>
        </p:txBody>
      </p:sp>
      <p:sp>
        <p:nvSpPr>
          <p:cNvPr id="320" name="Google Shape;32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21</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47b37e87290ff877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g47b37e87290ff877_2: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5</a:t>
            </a:r>
            <a:r>
              <a:rPr lang="en-US" b="1">
                <a:solidFill>
                  <a:srgbClr val="4472C4"/>
                </a:solidFill>
              </a:rPr>
              <a:t>E</a:t>
            </a:r>
            <a:r>
              <a:rPr lang="en-US" sz="1200" b="1">
                <a:solidFill>
                  <a:srgbClr val="4472C4"/>
                </a:solidFill>
                <a:latin typeface="Verdana"/>
                <a:ea typeface="Verdana"/>
                <a:cs typeface="Verdana"/>
                <a:sym typeface="Verdana"/>
              </a:rPr>
              <a:t>. Bible Reading</a:t>
            </a:r>
            <a:endParaRPr sz="1200">
              <a:solidFill>
                <a:srgbClr val="4472C4"/>
              </a:solidFill>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A. Read the story out loud to the class.</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B. If students ask about words, give simple definitions.</a:t>
            </a:r>
            <a:endParaRPr>
              <a:solidFill>
                <a:schemeClr val="dk1"/>
              </a:solidFill>
            </a:endParaRPr>
          </a:p>
          <a:p>
            <a:pPr marL="0" lvl="0" indent="0" algn="l" rtl="0">
              <a:spcBef>
                <a:spcPts val="0"/>
              </a:spcBef>
              <a:spcAft>
                <a:spcPts val="0"/>
              </a:spcAft>
              <a:buClr>
                <a:schemeClr val="dk1"/>
              </a:buClr>
              <a:buSzPts val="1200"/>
              <a:buFont typeface="Arial"/>
              <a:buNone/>
            </a:pPr>
            <a:endParaRPr>
              <a:solidFill>
                <a:schemeClr val="dk1"/>
              </a:solidFill>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C. </a:t>
            </a:r>
            <a:r>
              <a:rPr lang="en-US" sz="1200">
                <a:solidFill>
                  <a:schemeClr val="dk1"/>
                </a:solidFill>
                <a:latin typeface="Verdana"/>
                <a:ea typeface="Verdana"/>
                <a:cs typeface="Verdana"/>
                <a:sym typeface="Verdana"/>
              </a:rPr>
              <a:t>Encourage students</a:t>
            </a:r>
            <a:r>
              <a:rPr lang="en-US" sz="1200">
                <a:latin typeface="Verdana"/>
                <a:ea typeface="Verdana"/>
                <a:cs typeface="Verdana"/>
                <a:sym typeface="Verdana"/>
              </a:rPr>
              <a:t> to read aloud paragraphs from the story and act out the scene.</a:t>
            </a:r>
            <a:endParaRPr sz="1200"/>
          </a:p>
          <a:p>
            <a:pPr marL="0" lvl="0" indent="0" algn="l" rtl="0">
              <a:spcBef>
                <a:spcPts val="0"/>
              </a:spcBef>
              <a:spcAft>
                <a:spcPts val="0"/>
              </a:spcAft>
              <a:buClr>
                <a:schemeClr val="dk1"/>
              </a:buClr>
              <a:buSzPts val="1200"/>
              <a:buFont typeface="Arial"/>
              <a:buNone/>
            </a:pPr>
            <a:r>
              <a:rPr lang="en-US" sz="1200">
                <a:solidFill>
                  <a:schemeClr val="dk1"/>
                </a:solidFill>
                <a:latin typeface="Verdana"/>
                <a:ea typeface="Verdana"/>
                <a:cs typeface="Verdana"/>
                <a:sym typeface="Verdana"/>
              </a:rPr>
              <a:t> </a:t>
            </a:r>
            <a:endParaRPr>
              <a:solidFill>
                <a:schemeClr val="dk1"/>
              </a:solidFill>
            </a:endParaRPr>
          </a:p>
          <a:p>
            <a:pPr marL="0" lvl="0" indent="0" algn="l" rtl="0">
              <a:spcBef>
                <a:spcPts val="0"/>
              </a:spcBef>
              <a:spcAft>
                <a:spcPts val="0"/>
              </a:spcAft>
              <a:buClr>
                <a:schemeClr val="dk1"/>
              </a:buClr>
              <a:buSzPts val="1200"/>
              <a:buFont typeface="Verdana"/>
              <a:buNone/>
            </a:pP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p:txBody>
      </p:sp>
      <p:sp>
        <p:nvSpPr>
          <p:cNvPr id="331" name="Google Shape;331;g47b37e87290ff877_2: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a:solidFill>
                  <a:srgbClr val="000000"/>
                </a:solidFill>
                <a:latin typeface="Verdana"/>
                <a:ea typeface="Verdana"/>
                <a:cs typeface="Verdana"/>
                <a:sym typeface="Verdana"/>
              </a:rPr>
              <a:t>©2021-2024 Light of the World Learning</a:t>
            </a:r>
            <a:endParaRPr dirty="0"/>
          </a:p>
        </p:txBody>
      </p:sp>
      <p:sp>
        <p:nvSpPr>
          <p:cNvPr id="332" name="Google Shape;332;g47b37e87290ff877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22</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47b37e87290ff877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g47b37e87290ff877_27: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5</a:t>
            </a:r>
            <a:r>
              <a:rPr lang="en-US" b="1">
                <a:solidFill>
                  <a:srgbClr val="4472C4"/>
                </a:solidFill>
              </a:rPr>
              <a:t>F</a:t>
            </a:r>
            <a:r>
              <a:rPr lang="en-US" sz="1200" b="1">
                <a:solidFill>
                  <a:srgbClr val="4472C4"/>
                </a:solidFill>
                <a:latin typeface="Verdana"/>
                <a:ea typeface="Verdana"/>
                <a:cs typeface="Verdana"/>
                <a:sym typeface="Verdana"/>
              </a:rPr>
              <a:t>. Bible Reading</a:t>
            </a:r>
            <a:endParaRPr sz="1200">
              <a:solidFill>
                <a:srgbClr val="4472C4"/>
              </a:solidFill>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A. Read the story out loud to the class.</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B. If students ask about words, give simple definitions.</a:t>
            </a:r>
            <a:endParaRPr>
              <a:solidFill>
                <a:schemeClr val="dk1"/>
              </a:solidFill>
            </a:endParaRPr>
          </a:p>
          <a:p>
            <a:pPr marL="0" lvl="0" indent="0" algn="l" rtl="0">
              <a:spcBef>
                <a:spcPts val="0"/>
              </a:spcBef>
              <a:spcAft>
                <a:spcPts val="0"/>
              </a:spcAft>
              <a:buClr>
                <a:schemeClr val="dk1"/>
              </a:buClr>
              <a:buSzPts val="1200"/>
              <a:buFont typeface="Arial"/>
              <a:buNone/>
            </a:pPr>
            <a:endParaRPr>
              <a:solidFill>
                <a:schemeClr val="dk1"/>
              </a:solidFill>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C. </a:t>
            </a:r>
            <a:r>
              <a:rPr lang="en-US" sz="1200">
                <a:solidFill>
                  <a:schemeClr val="dk1"/>
                </a:solidFill>
                <a:latin typeface="Verdana"/>
                <a:ea typeface="Verdana"/>
                <a:cs typeface="Verdana"/>
                <a:sym typeface="Verdana"/>
              </a:rPr>
              <a:t>Encourage students</a:t>
            </a:r>
            <a:r>
              <a:rPr lang="en-US" sz="1200">
                <a:latin typeface="Verdana"/>
                <a:ea typeface="Verdana"/>
                <a:cs typeface="Verdana"/>
                <a:sym typeface="Verdana"/>
              </a:rPr>
              <a:t> to read aloud paragraphs from the story and act out the scene.</a:t>
            </a:r>
            <a:endParaRPr sz="1200"/>
          </a:p>
          <a:p>
            <a:pPr marL="0" lvl="0" indent="0" algn="l" rtl="0">
              <a:spcBef>
                <a:spcPts val="0"/>
              </a:spcBef>
              <a:spcAft>
                <a:spcPts val="0"/>
              </a:spcAft>
              <a:buClr>
                <a:schemeClr val="dk1"/>
              </a:buClr>
              <a:buSzPts val="1200"/>
              <a:buFont typeface="Arial"/>
              <a:buNone/>
            </a:pPr>
            <a:r>
              <a:rPr lang="en-US" sz="1200">
                <a:solidFill>
                  <a:schemeClr val="dk1"/>
                </a:solidFill>
                <a:latin typeface="Verdana"/>
                <a:ea typeface="Verdana"/>
                <a:cs typeface="Verdana"/>
                <a:sym typeface="Verdana"/>
              </a:rPr>
              <a:t> </a:t>
            </a:r>
            <a:endParaRPr>
              <a:solidFill>
                <a:schemeClr val="dk1"/>
              </a:solidFill>
            </a:endParaRPr>
          </a:p>
          <a:p>
            <a:pPr marL="0" lvl="0" indent="0" algn="l" rtl="0">
              <a:spcBef>
                <a:spcPts val="0"/>
              </a:spcBef>
              <a:spcAft>
                <a:spcPts val="0"/>
              </a:spcAft>
              <a:buClr>
                <a:schemeClr val="dk1"/>
              </a:buClr>
              <a:buSzPts val="1200"/>
              <a:buFont typeface="Verdana"/>
              <a:buNone/>
            </a:pP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p:txBody>
      </p:sp>
      <p:sp>
        <p:nvSpPr>
          <p:cNvPr id="341" name="Google Shape;341;g47b37e87290ff877_27: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a:solidFill>
                  <a:srgbClr val="000000"/>
                </a:solidFill>
                <a:latin typeface="Verdana"/>
                <a:ea typeface="Verdana"/>
                <a:cs typeface="Verdana"/>
                <a:sym typeface="Verdana"/>
              </a:rPr>
              <a:t>©2021-2024 Light of the World Learning</a:t>
            </a:r>
            <a:endParaRPr dirty="0"/>
          </a:p>
        </p:txBody>
      </p:sp>
      <p:sp>
        <p:nvSpPr>
          <p:cNvPr id="342" name="Google Shape;342;g47b37e87290ff877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23</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1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5</a:t>
            </a:r>
            <a:r>
              <a:rPr lang="en-US" b="1">
                <a:solidFill>
                  <a:srgbClr val="4472C4"/>
                </a:solidFill>
              </a:rPr>
              <a:t>G</a:t>
            </a:r>
            <a:r>
              <a:rPr lang="en-US" sz="1200" b="1">
                <a:solidFill>
                  <a:srgbClr val="4472C4"/>
                </a:solidFill>
                <a:latin typeface="Verdana"/>
                <a:ea typeface="Verdana"/>
                <a:cs typeface="Verdana"/>
                <a:sym typeface="Verdana"/>
              </a:rPr>
              <a:t>. Bible Reading Questions</a:t>
            </a:r>
            <a:endParaRPr sz="1200"/>
          </a:p>
          <a:p>
            <a:pPr marL="0" lvl="0" indent="0" algn="l" rtl="0">
              <a:spcBef>
                <a:spcPts val="0"/>
              </a:spcBef>
              <a:spcAft>
                <a:spcPts val="0"/>
              </a:spcAft>
              <a:buClr>
                <a:schemeClr val="dk1"/>
              </a:buClr>
              <a:buSzPts val="1200"/>
              <a:buFont typeface="Verdana"/>
              <a:buNone/>
            </a:pPr>
            <a:endParaRPr sz="1200" b="1">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Ask the questions and discuss as a group. </a:t>
            </a:r>
            <a:endParaRPr/>
          </a:p>
          <a:p>
            <a:pPr marL="0" lvl="0" indent="0" algn="l" rtl="0">
              <a:spcBef>
                <a:spcPts val="0"/>
              </a:spcBef>
              <a:spcAft>
                <a:spcPts val="0"/>
              </a:spcAft>
              <a:buClr>
                <a:schemeClr val="dk1"/>
              </a:buClr>
              <a:buSzPts val="1200"/>
              <a:buFont typeface="Verdana"/>
              <a:buNone/>
            </a:pPr>
            <a:endParaRPr/>
          </a:p>
          <a:p>
            <a:pPr marL="0" lvl="0" indent="0" algn="l" rtl="0">
              <a:spcBef>
                <a:spcPts val="0"/>
              </a:spcBef>
              <a:spcAft>
                <a:spcPts val="0"/>
              </a:spcAft>
              <a:buClr>
                <a:schemeClr val="dk1"/>
              </a:buClr>
              <a:buSzPts val="1200"/>
              <a:buFont typeface="Verdana"/>
              <a:buNone/>
            </a:pPr>
            <a:r>
              <a:rPr lang="en-US" sz="1200" b="1">
                <a:latin typeface="Verdana"/>
                <a:ea typeface="Verdana"/>
                <a:cs typeface="Verdana"/>
                <a:sym typeface="Verdana"/>
              </a:rPr>
              <a:t>Answers:</a:t>
            </a:r>
            <a:endParaRPr sz="1200"/>
          </a:p>
          <a:p>
            <a:pPr marL="228600" lvl="0" indent="-228600" algn="l" rtl="0">
              <a:spcBef>
                <a:spcPts val="0"/>
              </a:spcBef>
              <a:spcAft>
                <a:spcPts val="0"/>
              </a:spcAft>
              <a:buClr>
                <a:schemeClr val="dk1"/>
              </a:buClr>
              <a:buSzPts val="1200"/>
              <a:buFont typeface="Verdana"/>
              <a:buAutoNum type="arabicPeriod"/>
            </a:pPr>
            <a:r>
              <a:rPr lang="en-US"/>
              <a:t>She was engaged to a man named Joseph</a:t>
            </a:r>
            <a:r>
              <a:rPr lang="en-US" sz="1200">
                <a:latin typeface="Verdana"/>
                <a:ea typeface="Verdana"/>
                <a:cs typeface="Verdana"/>
                <a:sym typeface="Verdana"/>
              </a:rPr>
              <a:t>.</a:t>
            </a:r>
            <a:endParaRPr/>
          </a:p>
          <a:p>
            <a:pPr marL="228600" lvl="0" indent="-228600" algn="l" rtl="0">
              <a:spcBef>
                <a:spcPts val="0"/>
              </a:spcBef>
              <a:spcAft>
                <a:spcPts val="0"/>
              </a:spcAft>
              <a:buClr>
                <a:schemeClr val="dk1"/>
              </a:buClr>
              <a:buSzPts val="1200"/>
              <a:buFont typeface="Verdana"/>
              <a:buAutoNum type="arabicPeriod"/>
            </a:pPr>
            <a:r>
              <a:rPr lang="en-US"/>
              <a:t>The angel told Mary that God is with her, that she is very special to God, and that she would become pregnant with Jesus, the son of God</a:t>
            </a:r>
            <a:r>
              <a:rPr lang="en-US" sz="1200">
                <a:latin typeface="Verdana"/>
                <a:ea typeface="Verdana"/>
                <a:cs typeface="Verdana"/>
                <a:sym typeface="Verdana"/>
              </a:rPr>
              <a:t>.</a:t>
            </a:r>
            <a:endParaRPr sz="1200">
              <a:latin typeface="Verdana"/>
              <a:ea typeface="Verdana"/>
              <a:cs typeface="Verdana"/>
              <a:sym typeface="Verdana"/>
            </a:endParaRPr>
          </a:p>
          <a:p>
            <a:pPr marL="228600" lvl="0" indent="-241300" algn="l" rtl="0">
              <a:spcBef>
                <a:spcPts val="0"/>
              </a:spcBef>
              <a:spcAft>
                <a:spcPts val="0"/>
              </a:spcAft>
              <a:buSzPts val="1400"/>
              <a:buAutoNum type="arabicPeriod"/>
            </a:pPr>
            <a:r>
              <a:rPr lang="en-US"/>
              <a:t>*answers will vary*</a:t>
            </a:r>
            <a:endParaRPr/>
          </a:p>
          <a:p>
            <a:pPr marL="228600" lvl="0" indent="-228600" algn="l" rtl="0">
              <a:spcBef>
                <a:spcPts val="0"/>
              </a:spcBef>
              <a:spcAft>
                <a:spcPts val="0"/>
              </a:spcAft>
              <a:buClr>
                <a:schemeClr val="dk1"/>
              </a:buClr>
              <a:buSzPts val="1200"/>
              <a:buFont typeface="Verdana"/>
              <a:buAutoNum type="arabicPeriod"/>
            </a:pPr>
            <a:r>
              <a:rPr lang="en-US"/>
              <a:t>Elizabeth told Mary that great blessings were hers because Mary believed what God said to her.</a:t>
            </a:r>
            <a:endParaRPr/>
          </a:p>
          <a:p>
            <a:pPr marL="228600" lvl="0" indent="-241300" algn="l" rtl="0">
              <a:spcBef>
                <a:spcPts val="0"/>
              </a:spcBef>
              <a:spcAft>
                <a:spcPts val="0"/>
              </a:spcAft>
              <a:buSzPts val="1400"/>
              <a:buAutoNum type="arabicPeriod"/>
            </a:pPr>
            <a:r>
              <a:rPr lang="en-US"/>
              <a:t>She describes him as her savior, holy, he gives mercy to those who worship him, he scattered those who are proud, etc….</a:t>
            </a:r>
            <a:endParaRPr/>
          </a:p>
          <a:p>
            <a:pPr marL="228600" lvl="0" indent="-241300" algn="l" rtl="0">
              <a:spcBef>
                <a:spcPts val="0"/>
              </a:spcBef>
              <a:spcAft>
                <a:spcPts val="0"/>
              </a:spcAft>
              <a:buSzPts val="1400"/>
              <a:buAutoNum type="arabicPeriod"/>
            </a:pPr>
            <a:r>
              <a:rPr lang="en-US"/>
              <a:t>She sent home after staying with Elizabeth for 3 months</a:t>
            </a:r>
            <a:endParaRPr/>
          </a:p>
          <a:p>
            <a:pPr marL="0" lvl="0" indent="0" algn="l" rtl="0">
              <a:spcBef>
                <a:spcPts val="0"/>
              </a:spcBef>
              <a:spcAft>
                <a:spcPts val="0"/>
              </a:spcAft>
              <a:buClr>
                <a:schemeClr val="dk1"/>
              </a:buClr>
              <a:buSzPts val="1200"/>
              <a:buFont typeface="Verdana"/>
              <a:buNone/>
            </a:pP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Verdana"/>
              <a:buNone/>
            </a:pPr>
            <a:endParaRPr sz="1200">
              <a:latin typeface="Verdana"/>
              <a:ea typeface="Verdana"/>
              <a:cs typeface="Verdana"/>
              <a:sym typeface="Verdana"/>
            </a:endParaRPr>
          </a:p>
        </p:txBody>
      </p:sp>
      <p:sp>
        <p:nvSpPr>
          <p:cNvPr id="350" name="Google Shape;350;p17: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a:solidFill>
                  <a:srgbClr val="000000"/>
                </a:solidFill>
                <a:latin typeface="Verdana"/>
                <a:ea typeface="Verdana"/>
                <a:cs typeface="Verdana"/>
                <a:sym typeface="Verdana"/>
              </a:rPr>
              <a:t>©2021-2024 Light of the World Learning</a:t>
            </a:r>
            <a:endParaRPr dirty="0"/>
          </a:p>
        </p:txBody>
      </p:sp>
      <p:sp>
        <p:nvSpPr>
          <p:cNvPr id="351" name="Google Shape;351;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24</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dirty="0">
                <a:solidFill>
                  <a:srgbClr val="4472C4"/>
                </a:solidFill>
                <a:latin typeface="Verdana"/>
                <a:ea typeface="Verdana"/>
                <a:cs typeface="Verdana"/>
                <a:sym typeface="Verdana"/>
              </a:rPr>
              <a:t>5H. Bible Reading</a:t>
            </a:r>
            <a:endParaRPr sz="1200" dirty="0"/>
          </a:p>
          <a:p>
            <a:pPr marL="0" lvl="0" indent="0" algn="l" rtl="0">
              <a:spcBef>
                <a:spcPts val="0"/>
              </a:spcBef>
              <a:spcAft>
                <a:spcPts val="0"/>
              </a:spcAft>
              <a:buClr>
                <a:srgbClr val="4472C4"/>
              </a:buClr>
              <a:buSzPts val="1200"/>
              <a:buFont typeface="Verdana"/>
              <a:buNone/>
            </a:pPr>
            <a:r>
              <a:rPr lang="en-US" sz="1200" dirty="0">
                <a:solidFill>
                  <a:srgbClr val="4472C4"/>
                </a:solidFill>
                <a:latin typeface="Verdana"/>
                <a:ea typeface="Verdana"/>
                <a:cs typeface="Verdana"/>
                <a:sym typeface="Verdana"/>
              </a:rPr>
              <a:t> </a:t>
            </a: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Students should have already read this story in their first language (L1) as part of their homework, so it will be familiar even if they do not know all the vocabulary yet. However, if they have not yet read it in their L1, be sure they do so now before reading it in English. The hyperlinks of the Bible verses connect to https://</a:t>
            </a:r>
            <a:r>
              <a:rPr lang="en-US" sz="1200" dirty="0" err="1">
                <a:latin typeface="Verdana"/>
                <a:ea typeface="Verdana"/>
                <a:cs typeface="Verdana"/>
                <a:sym typeface="Verdana"/>
              </a:rPr>
              <a:t>live.bible.is</a:t>
            </a:r>
            <a:r>
              <a:rPr lang="en-US" sz="1200" dirty="0">
                <a:latin typeface="Verdana"/>
                <a:ea typeface="Verdana"/>
                <a:cs typeface="Verdana"/>
                <a:sym typeface="Verdana"/>
              </a:rPr>
              <a:t>/ so students can read and hear the scripture in their own languages. You may also watch videos of the passage at the website.</a:t>
            </a:r>
            <a:endParaRPr dirty="0"/>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 </a:t>
            </a:r>
            <a:endParaRPr dirty="0"/>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A. Read the story out loud to the class.</a:t>
            </a:r>
            <a:endParaRPr dirty="0"/>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 </a:t>
            </a:r>
            <a:endParaRPr dirty="0"/>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B. If students ask about words, give simple definitions.</a:t>
            </a:r>
            <a:endParaRPr dirty="0"/>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 </a:t>
            </a:r>
            <a:endParaRPr dirty="0"/>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C. </a:t>
            </a:r>
            <a:r>
              <a:rPr lang="en-US" sz="1200" dirty="0">
                <a:solidFill>
                  <a:schemeClr val="dk1"/>
                </a:solidFill>
                <a:latin typeface="Verdana"/>
                <a:ea typeface="Verdana"/>
                <a:cs typeface="Verdana"/>
                <a:sym typeface="Verdana"/>
              </a:rPr>
              <a:t>Encourage students</a:t>
            </a:r>
            <a:r>
              <a:rPr lang="en-US" sz="1200" dirty="0">
                <a:latin typeface="Verdana"/>
                <a:ea typeface="Verdana"/>
                <a:cs typeface="Verdana"/>
                <a:sym typeface="Verdana"/>
              </a:rPr>
              <a:t> to read aloud verses from the story and act out the scene.</a:t>
            </a:r>
            <a:endParaRPr dirty="0"/>
          </a:p>
          <a:p>
            <a:pPr marL="0" lvl="0" indent="0" algn="l" rtl="0">
              <a:spcBef>
                <a:spcPts val="0"/>
              </a:spcBef>
              <a:spcAft>
                <a:spcPts val="0"/>
              </a:spcAft>
              <a:buClr>
                <a:schemeClr val="dk1"/>
              </a:buClr>
              <a:buSzPts val="1200"/>
              <a:buFont typeface="Verdana"/>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D. Ask if there are any questions or comments about the story.</a:t>
            </a:r>
            <a:endParaRPr dirty="0"/>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 </a:t>
            </a:r>
            <a:endParaRPr dirty="0"/>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E. Ask the story questions and discuss as a group.</a:t>
            </a:r>
            <a:endParaRPr dirty="0"/>
          </a:p>
          <a:p>
            <a:pPr marL="0" lvl="0" indent="0" algn="l" rtl="0">
              <a:spcBef>
                <a:spcPts val="0"/>
              </a:spcBef>
              <a:spcAft>
                <a:spcPts val="0"/>
              </a:spcAft>
              <a:buClr>
                <a:schemeClr val="dk1"/>
              </a:buClr>
              <a:buSzPts val="1200"/>
              <a:buFont typeface="Verdana"/>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F. Optional - You may hide the words and ask students to tell the story again in their own words, using the pictures to help them.</a:t>
            </a:r>
            <a:endParaRPr dirty="0"/>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 </a:t>
            </a:r>
            <a:endParaRPr dirty="0"/>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 </a:t>
            </a:r>
            <a:endParaRPr dirty="0"/>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 </a:t>
            </a:r>
            <a:endParaRPr dirty="0"/>
          </a:p>
          <a:p>
            <a:pPr marL="0" lvl="0" indent="0" algn="l" rtl="0">
              <a:spcBef>
                <a:spcPts val="0"/>
              </a:spcBef>
              <a:spcAft>
                <a:spcPts val="0"/>
              </a:spcAft>
              <a:buClr>
                <a:schemeClr val="dk1"/>
              </a:buClr>
              <a:buSzPts val="1200"/>
              <a:buFont typeface="Verdana"/>
              <a:buNone/>
            </a:pPr>
            <a:endParaRPr sz="1200" dirty="0">
              <a:latin typeface="Verdana"/>
              <a:ea typeface="Verdana"/>
              <a:cs typeface="Verdana"/>
              <a:sym typeface="Verdana"/>
            </a:endParaRPr>
          </a:p>
        </p:txBody>
      </p:sp>
      <p:sp>
        <p:nvSpPr>
          <p:cNvPr id="286" name="Google Shape;286;p13: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a:solidFill>
                  <a:srgbClr val="000000"/>
                </a:solidFill>
                <a:latin typeface="Verdana"/>
                <a:ea typeface="Verdana"/>
                <a:cs typeface="Verdana"/>
                <a:sym typeface="Verdana"/>
              </a:rPr>
              <a:t>©2021-2024 Light of the World Learning</a:t>
            </a:r>
            <a:endParaRPr dirty="0"/>
          </a:p>
        </p:txBody>
      </p:sp>
      <p:sp>
        <p:nvSpPr>
          <p:cNvPr id="287" name="Google Shape;28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25</a:t>
            </a:fld>
            <a:endParaRPr sz="1400" b="0" i="0" u="none" strike="noStrike" cap="none">
              <a:solidFill>
                <a:srgbClr val="000000"/>
              </a:solidFill>
              <a:latin typeface="Verdana"/>
              <a:ea typeface="Verdana"/>
              <a:cs typeface="Verdana"/>
              <a:sym typeface="Verdana"/>
            </a:endParaRPr>
          </a:p>
        </p:txBody>
      </p:sp>
    </p:spTree>
    <p:extLst>
      <p:ext uri="{BB962C8B-B14F-4D97-AF65-F5344CB8AC3E}">
        <p14:creationId xmlns:p14="http://schemas.microsoft.com/office/powerpoint/2010/main" val="8350606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472C4"/>
              </a:buClr>
              <a:buSzPts val="1400"/>
              <a:buFont typeface="Verdana"/>
              <a:buNone/>
            </a:pPr>
            <a:r>
              <a:rPr lang="en-US" sz="1200" b="1">
                <a:solidFill>
                  <a:srgbClr val="4472C4"/>
                </a:solidFill>
                <a:latin typeface="Verdana"/>
                <a:ea typeface="Verdana"/>
                <a:cs typeface="Verdana"/>
                <a:sym typeface="Verdana"/>
              </a:rPr>
              <a:t>6A. Activities – </a:t>
            </a:r>
            <a:r>
              <a:rPr lang="en-US" sz="1200">
                <a:solidFill>
                  <a:srgbClr val="4472C4"/>
                </a:solidFill>
                <a:latin typeface="Verdana"/>
                <a:ea typeface="Verdana"/>
                <a:cs typeface="Verdana"/>
                <a:sym typeface="Verdana"/>
              </a:rPr>
              <a:t>Listening to pronunciation words with /</a:t>
            </a:r>
            <a:r>
              <a:rPr lang="en-US">
                <a:solidFill>
                  <a:srgbClr val="4472C4"/>
                </a:solidFill>
              </a:rPr>
              <a:t>o</a:t>
            </a:r>
            <a:r>
              <a:rPr lang="en-US" sz="1200">
                <a:solidFill>
                  <a:srgbClr val="4472C4"/>
                </a:solidFill>
                <a:latin typeface="Verdana"/>
                <a:ea typeface="Verdana"/>
                <a:cs typeface="Verdana"/>
                <a:sym typeface="Verdana"/>
              </a:rPr>
              <a:t>/ and /oo/ sounds.</a:t>
            </a:r>
            <a:endParaRPr/>
          </a:p>
          <a:p>
            <a:pPr marL="0" lvl="0" indent="0" algn="l" rtl="0">
              <a:lnSpc>
                <a:spcPct val="100000"/>
              </a:lnSpc>
              <a:spcBef>
                <a:spcPts val="0"/>
              </a:spcBef>
              <a:spcAft>
                <a:spcPts val="0"/>
              </a:spcAft>
              <a:buClr>
                <a:schemeClr val="dk1"/>
              </a:buClr>
              <a:buSzPts val="1400"/>
              <a:buFont typeface="Verdana"/>
              <a:buNone/>
            </a:pPr>
            <a:endParaRPr sz="1200">
              <a:solidFill>
                <a:srgbClr val="4472C4"/>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Verdana"/>
              <a:buNone/>
            </a:pPr>
            <a:r>
              <a:rPr lang="en-US">
                <a:latin typeface="Verdana"/>
                <a:ea typeface="Verdana"/>
                <a:cs typeface="Verdana"/>
                <a:sym typeface="Verdana"/>
              </a:rPr>
              <a:t>Read the script below at least twice as students listen and answer the questions. The students should NOT look at the script.</a:t>
            </a: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Verdana"/>
              <a:buNone/>
            </a:pPr>
            <a:endParaRPr/>
          </a:p>
          <a:p>
            <a:pPr marL="0" lvl="0" indent="0" algn="l" rtl="0">
              <a:lnSpc>
                <a:spcPct val="100000"/>
              </a:lnSpc>
              <a:spcBef>
                <a:spcPts val="0"/>
              </a:spcBef>
              <a:spcAft>
                <a:spcPts val="0"/>
              </a:spcAft>
              <a:buClr>
                <a:schemeClr val="dk1"/>
              </a:buClr>
              <a:buSzPts val="1400"/>
              <a:buFont typeface="Verdana"/>
              <a:buNone/>
            </a:pPr>
            <a:r>
              <a:rPr lang="en-US"/>
              <a:t>“Olivia is having some friends over to her house for dinner in a few hours and she wants to try a new recipe. She reaches for a cookbook and flips through the pages. She decides to make potato and cod soup because it sounds very good and she has almost all of the ingredients already. The only ingredient she‘s missing is tomato paste. She asks her neighbor if she can borrow a little bit of tomato paste and her neighbor says yes. She takes a pot out of her cupboard and starts preparing the ingredients. She cuts up all the vegetables and cod. She puts the pot on the stove, turns the stove on, and puts a little bit of oil in the pot. Then, she puts the cut up vegetables, tomato paste, salt, and herbs in the pot. She lets them cook for a few minutes before adding the broth and potatoes. After about 15 minutes, she adds the cod. Five minutes later, she adds cream and then the soup is finished. The soup looks very good. She tastes it and decides to add a little more salt. She scatters herbs on top. She loves it and she’s excited for her friends to try it.</a:t>
            </a:r>
            <a:endParaRPr sz="1000" b="0">
              <a:latin typeface="Verdana"/>
              <a:ea typeface="Verdana"/>
              <a:cs typeface="Verdana"/>
              <a:sym typeface="Verdana"/>
            </a:endParaRPr>
          </a:p>
          <a:p>
            <a:pPr marL="0" lvl="0" indent="0" algn="l" rtl="0">
              <a:spcBef>
                <a:spcPts val="0"/>
              </a:spcBef>
              <a:spcAft>
                <a:spcPts val="0"/>
              </a:spcAft>
              <a:buClr>
                <a:schemeClr val="dk1"/>
              </a:buClr>
              <a:buSzPts val="1000"/>
              <a:buFont typeface="Verdana"/>
              <a:buNone/>
            </a:pPr>
            <a:r>
              <a:rPr lang="en-US" b="1"/>
              <a:t>Answers: </a:t>
            </a:r>
            <a:endParaRPr b="1"/>
          </a:p>
          <a:p>
            <a:pPr marL="0" lvl="0" indent="0" algn="l" rtl="0">
              <a:spcBef>
                <a:spcPts val="0"/>
              </a:spcBef>
              <a:spcAft>
                <a:spcPts val="0"/>
              </a:spcAft>
              <a:buClr>
                <a:schemeClr val="dk1"/>
              </a:buClr>
              <a:buSzPts val="1000"/>
              <a:buFont typeface="Verdana"/>
              <a:buNone/>
            </a:pPr>
            <a:r>
              <a:rPr lang="en-US" b="1"/>
              <a:t>1. potato, cod, good</a:t>
            </a:r>
            <a:endParaRPr b="1"/>
          </a:p>
          <a:p>
            <a:pPr marL="0" lvl="0" indent="0" algn="l" rtl="0">
              <a:spcBef>
                <a:spcPts val="0"/>
              </a:spcBef>
              <a:spcAft>
                <a:spcPts val="0"/>
              </a:spcAft>
              <a:buClr>
                <a:schemeClr val="dk1"/>
              </a:buClr>
              <a:buSzPts val="1000"/>
              <a:buFont typeface="Verdana"/>
              <a:buNone/>
            </a:pPr>
            <a:r>
              <a:rPr lang="en-US" b="1"/>
              <a:t>2. pot</a:t>
            </a:r>
            <a:endParaRPr b="1"/>
          </a:p>
          <a:p>
            <a:pPr marL="0" lvl="0" indent="0" algn="l" rtl="0">
              <a:spcBef>
                <a:spcPts val="0"/>
              </a:spcBef>
              <a:spcAft>
                <a:spcPts val="0"/>
              </a:spcAft>
              <a:buClr>
                <a:schemeClr val="dk1"/>
              </a:buClr>
              <a:buSzPts val="1000"/>
              <a:buFont typeface="Verdana"/>
              <a:buNone/>
            </a:pPr>
            <a:r>
              <a:rPr lang="en-US" b="1"/>
              <a:t>3. puts, pot</a:t>
            </a:r>
            <a:endParaRPr b="1"/>
          </a:p>
          <a:p>
            <a:pPr marL="0" lvl="0" indent="0" algn="l" rtl="0">
              <a:spcBef>
                <a:spcPts val="0"/>
              </a:spcBef>
              <a:spcAft>
                <a:spcPts val="0"/>
              </a:spcAft>
              <a:buClr>
                <a:schemeClr val="dk1"/>
              </a:buClr>
              <a:buSzPts val="1000"/>
              <a:buFont typeface="Verdana"/>
              <a:buNone/>
            </a:pPr>
            <a:r>
              <a:rPr lang="en-US" b="1"/>
              <a:t>4. puts, vegetables, pot</a:t>
            </a:r>
            <a:endParaRPr b="1"/>
          </a:p>
          <a:p>
            <a:pPr marL="0" lvl="0" indent="0" algn="l" rtl="0">
              <a:spcBef>
                <a:spcPts val="0"/>
              </a:spcBef>
              <a:spcAft>
                <a:spcPts val="0"/>
              </a:spcAft>
              <a:buClr>
                <a:schemeClr val="dk1"/>
              </a:buClr>
              <a:buSzPts val="1000"/>
              <a:buFont typeface="Verdana"/>
              <a:buNone/>
            </a:pPr>
            <a:r>
              <a:rPr lang="en-US" b="1"/>
              <a:t>5. looks, excited</a:t>
            </a:r>
            <a:endParaRPr b="1"/>
          </a:p>
          <a:p>
            <a:pPr marL="0" lvl="0" indent="0" algn="l" rtl="0">
              <a:spcBef>
                <a:spcPts val="0"/>
              </a:spcBef>
              <a:spcAft>
                <a:spcPts val="0"/>
              </a:spcAft>
              <a:buClr>
                <a:schemeClr val="dk1"/>
              </a:buClr>
              <a:buSzPts val="1000"/>
              <a:buFont typeface="Verdana"/>
              <a:buNone/>
            </a:pPr>
            <a:endParaRPr sz="1000"/>
          </a:p>
          <a:p>
            <a:pPr marL="0" lvl="0" indent="0" algn="l" rtl="0">
              <a:spcBef>
                <a:spcPts val="0"/>
              </a:spcBef>
              <a:spcAft>
                <a:spcPts val="0"/>
              </a:spcAft>
              <a:buClr>
                <a:schemeClr val="dk1"/>
              </a:buClr>
              <a:buSzPts val="1000"/>
              <a:buFont typeface="Verdana"/>
              <a:buNone/>
            </a:pPr>
            <a:endParaRPr sz="1000"/>
          </a:p>
          <a:p>
            <a:pPr marL="0" lvl="0" indent="0" algn="l" rtl="0">
              <a:spcBef>
                <a:spcPts val="0"/>
              </a:spcBef>
              <a:spcAft>
                <a:spcPts val="0"/>
              </a:spcAft>
              <a:buClr>
                <a:schemeClr val="dk1"/>
              </a:buClr>
              <a:buSzPts val="1000"/>
              <a:buFont typeface="Verdana"/>
              <a:buNone/>
            </a:pPr>
            <a:r>
              <a:rPr lang="en-US" sz="1000"/>
              <a:t>pic: </a:t>
            </a:r>
            <a:r>
              <a:rPr lang="en-US" sz="1000" u="sng">
                <a:solidFill>
                  <a:schemeClr val="hlink"/>
                </a:solidFill>
                <a:hlinkClick r:id="rId3"/>
              </a:rPr>
              <a:t>https://www.freepik.com/free-photo/home-beautiful-kitchen-food-cooking_1116501.htm#query=woman%20making%20soup&amp;position=44&amp;from_view=search&amp;track=ais</a:t>
            </a:r>
            <a:endParaRPr sz="1000"/>
          </a:p>
          <a:p>
            <a:pPr marL="0" lvl="0" indent="0" algn="l" rtl="0">
              <a:spcBef>
                <a:spcPts val="0"/>
              </a:spcBef>
              <a:spcAft>
                <a:spcPts val="0"/>
              </a:spcAft>
              <a:buClr>
                <a:schemeClr val="dk1"/>
              </a:buClr>
              <a:buSzPts val="1000"/>
              <a:buFont typeface="Verdana"/>
              <a:buNone/>
            </a:pPr>
            <a:endParaRPr sz="1000"/>
          </a:p>
          <a:p>
            <a:pPr marL="0" lvl="0" indent="0" algn="l" rtl="0">
              <a:spcBef>
                <a:spcPts val="0"/>
              </a:spcBef>
              <a:spcAft>
                <a:spcPts val="0"/>
              </a:spcAft>
              <a:buClr>
                <a:schemeClr val="dk1"/>
              </a:buClr>
              <a:buSzPts val="1000"/>
              <a:buFont typeface="Verdana"/>
              <a:buNone/>
            </a:pPr>
            <a:endParaRPr sz="10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p:txBody>
      </p:sp>
      <p:sp>
        <p:nvSpPr>
          <p:cNvPr id="360" name="Google Shape;36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19:notes"/>
          <p:cNvSpPr txBox="1">
            <a:spLocks noGrp="1"/>
          </p:cNvSpPr>
          <p:nvPr>
            <p:ph type="body" idx="1"/>
          </p:nvPr>
        </p:nvSpPr>
        <p:spPr>
          <a:xfrm>
            <a:off x="701040" y="4473891"/>
            <a:ext cx="5608200" cy="3660599"/>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Clr>
                <a:schemeClr val="dk1"/>
              </a:buClr>
              <a:buSzPts val="1400"/>
              <a:buFont typeface="Verdana"/>
              <a:buNone/>
            </a:pPr>
            <a:r>
              <a:rPr lang="en-US" b="1">
                <a:solidFill>
                  <a:schemeClr val="accent5"/>
                </a:solidFill>
                <a:latin typeface="Verdana"/>
                <a:ea typeface="Verdana"/>
                <a:cs typeface="Verdana"/>
                <a:sym typeface="Verdana"/>
              </a:rPr>
              <a:t>6B. Activities – Pair Work Partner A</a:t>
            </a:r>
            <a:endParaRPr/>
          </a:p>
          <a:p>
            <a:pPr marL="0" lvl="0" indent="0" algn="l" rtl="0">
              <a:lnSpc>
                <a:spcPct val="100000"/>
              </a:lnSpc>
              <a:spcBef>
                <a:spcPts val="0"/>
              </a:spcBef>
              <a:spcAft>
                <a:spcPts val="0"/>
              </a:spcAft>
              <a:buClr>
                <a:schemeClr val="dk1"/>
              </a:buClr>
              <a:buSzPts val="1400"/>
              <a:buFont typeface="Verdana"/>
              <a:buNone/>
            </a:pPr>
            <a:endParaRPr b="1">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Verdana"/>
              <a:buNone/>
            </a:pPr>
            <a:r>
              <a:rPr lang="en-US" b="1">
                <a:latin typeface="Verdana"/>
                <a:ea typeface="Verdana"/>
                <a:cs typeface="Verdana"/>
                <a:sym typeface="Verdana"/>
              </a:rPr>
              <a:t>Role-Play between a</a:t>
            </a:r>
            <a:r>
              <a:rPr lang="en-US" b="1"/>
              <a:t>n interviewer and celebrity</a:t>
            </a:r>
            <a:r>
              <a:rPr lang="en-US" b="1">
                <a:latin typeface="Verdana"/>
                <a:ea typeface="Verdana"/>
                <a:cs typeface="Verdana"/>
                <a:sym typeface="Verdana"/>
              </a:rPr>
              <a:t>.</a:t>
            </a: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Verdana"/>
              <a:buNone/>
            </a:pPr>
            <a:endParaRPr b="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r>
              <a:rPr lang="en-US"/>
              <a:t>1. </a:t>
            </a:r>
            <a:r>
              <a:rPr lang="en-US">
                <a:latin typeface="Verdana"/>
                <a:ea typeface="Verdana"/>
                <a:cs typeface="Verdana"/>
                <a:sym typeface="Verdana"/>
              </a:rPr>
              <a:t>Partner A will play the part of a</a:t>
            </a:r>
            <a:r>
              <a:rPr lang="en-US"/>
              <a:t>n interviewer interviewing a celebrity about their daily routine</a:t>
            </a:r>
            <a:r>
              <a:rPr lang="en-US">
                <a:latin typeface="Verdana"/>
                <a:ea typeface="Verdana"/>
                <a:cs typeface="Verdana"/>
                <a:sym typeface="Verdana"/>
              </a:rPr>
              <a:t>. Partner A will ask questions from this slide and write Partner B’s answers. </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b="1"/>
              <a:t>(Students can choose to give real answers about their actual lives or they can make up answers. Encourage the use of the present simple tense.)</a:t>
            </a:r>
            <a:endParaRPr b="1"/>
          </a:p>
          <a:p>
            <a:pPr marL="0" lvl="0" indent="0" algn="l" rtl="0">
              <a:spcBef>
                <a:spcPts val="0"/>
              </a:spcBef>
              <a:spcAft>
                <a:spcPts val="0"/>
              </a:spcAft>
              <a:buClr>
                <a:schemeClr val="dk1"/>
              </a:buClr>
              <a:buSzPts val="1200"/>
              <a:buFont typeface="Calibri"/>
              <a:buNone/>
            </a:pPr>
            <a:endParaRPr b="1"/>
          </a:p>
          <a:p>
            <a:pPr marL="0" lvl="0" indent="0" algn="l" rtl="0">
              <a:lnSpc>
                <a:spcPct val="100000"/>
              </a:lnSpc>
              <a:spcBef>
                <a:spcPts val="0"/>
              </a:spcBef>
              <a:spcAft>
                <a:spcPts val="0"/>
              </a:spcAft>
              <a:buClr>
                <a:schemeClr val="dk1"/>
              </a:buClr>
              <a:buSzPts val="1400"/>
              <a:buFont typeface="Verdana"/>
              <a:buNone/>
            </a:pPr>
            <a:r>
              <a:rPr lang="en-US">
                <a:solidFill>
                  <a:schemeClr val="dk1"/>
                </a:solidFill>
                <a:latin typeface="Verdana"/>
                <a:ea typeface="Verdana"/>
                <a:cs typeface="Verdana"/>
                <a:sym typeface="Verdana"/>
              </a:rPr>
              <a:t>Check answers for correct grammar and punctuation. Answers will vary.</a:t>
            </a: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Verdana"/>
              <a:buNone/>
            </a:pPr>
            <a:endParaRPr/>
          </a:p>
          <a:p>
            <a:pPr marL="0" lvl="0" indent="0" algn="l" rtl="0">
              <a:lnSpc>
                <a:spcPct val="100000"/>
              </a:lnSpc>
              <a:spcBef>
                <a:spcPts val="0"/>
              </a:spcBef>
              <a:spcAft>
                <a:spcPts val="0"/>
              </a:spcAft>
              <a:buClr>
                <a:schemeClr val="dk1"/>
              </a:buClr>
              <a:buSzPts val="1400"/>
              <a:buFont typeface="Verdana"/>
              <a:buNone/>
            </a:pPr>
            <a:r>
              <a:rPr lang="en-US"/>
              <a:t>pic: </a:t>
            </a:r>
            <a:r>
              <a:rPr lang="en-US" u="sng">
                <a:solidFill>
                  <a:schemeClr val="hlink"/>
                </a:solidFill>
                <a:hlinkClick r:id="rId3"/>
              </a:rPr>
              <a:t>https://www.freepik.com/free-vector/journalist-concept-illustration_9558309.htm#query=celebrity%20interview&amp;position=17&amp;from_view=search&amp;track=ais</a:t>
            </a:r>
            <a:endParaRPr/>
          </a:p>
          <a:p>
            <a:pPr marL="0" lvl="0" indent="0" algn="l" rtl="0">
              <a:lnSpc>
                <a:spcPct val="100000"/>
              </a:lnSpc>
              <a:spcBef>
                <a:spcPts val="0"/>
              </a:spcBef>
              <a:spcAft>
                <a:spcPts val="0"/>
              </a:spcAft>
              <a:buClr>
                <a:schemeClr val="dk1"/>
              </a:buClr>
              <a:buSzPts val="1400"/>
              <a:buFont typeface="Verdana"/>
              <a:buNone/>
            </a:pPr>
            <a:endParaRPr/>
          </a:p>
          <a:p>
            <a:pPr marL="0" lvl="0" indent="0" algn="l" rtl="0">
              <a:lnSpc>
                <a:spcPct val="100000"/>
              </a:lnSpc>
              <a:spcBef>
                <a:spcPts val="0"/>
              </a:spcBef>
              <a:spcAft>
                <a:spcPts val="0"/>
              </a:spcAft>
              <a:buClr>
                <a:schemeClr val="dk1"/>
              </a:buClr>
              <a:buSzPts val="1400"/>
              <a:buFont typeface="Verdana"/>
              <a:buNone/>
            </a:pPr>
            <a:endParaRPr/>
          </a:p>
          <a:p>
            <a:pPr marL="0" lvl="0" indent="0" algn="l" rtl="0">
              <a:lnSpc>
                <a:spcPct val="100000"/>
              </a:lnSpc>
              <a:spcBef>
                <a:spcPts val="0"/>
              </a:spcBef>
              <a:spcAft>
                <a:spcPts val="0"/>
              </a:spcAft>
              <a:buClr>
                <a:schemeClr val="dk1"/>
              </a:buClr>
              <a:buSzPts val="1400"/>
              <a:buFont typeface="Verdana"/>
              <a:buNone/>
            </a:pPr>
            <a:endParaRPr b="0">
              <a:latin typeface="Verdana"/>
              <a:ea typeface="Verdana"/>
              <a:cs typeface="Verdana"/>
              <a:sym typeface="Verdana"/>
            </a:endParaRPr>
          </a:p>
        </p:txBody>
      </p:sp>
      <p:sp>
        <p:nvSpPr>
          <p:cNvPr id="370" name="Google Shape;370;p19:notes"/>
          <p:cNvSpPr txBox="1">
            <a:spLocks noGrp="1"/>
          </p:cNvSpPr>
          <p:nvPr>
            <p:ph type="ftr" idx="11"/>
          </p:nvPr>
        </p:nvSpPr>
        <p:spPr>
          <a:xfrm>
            <a:off x="0" y="8829967"/>
            <a:ext cx="3037800" cy="466200"/>
          </a:xfrm>
          <a:prstGeom prst="rect">
            <a:avLst/>
          </a:prstGeom>
          <a:noFill/>
          <a:ln>
            <a:noFill/>
          </a:ln>
        </p:spPr>
        <p:txBody>
          <a:bodyPr spcFirstLastPara="1" wrap="square" lIns="93150" tIns="46550" rIns="93150" bIns="4655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t>©2020-2024 Light of the World Learning</a:t>
            </a:r>
            <a:endParaRPr dirty="0"/>
          </a:p>
        </p:txBody>
      </p:sp>
      <p:sp>
        <p:nvSpPr>
          <p:cNvPr id="371" name="Google Shape;371;p19:notes"/>
          <p:cNvSpPr txBox="1">
            <a:spLocks noGrp="1"/>
          </p:cNvSpPr>
          <p:nvPr>
            <p:ph type="sldNum" idx="12"/>
          </p:nvPr>
        </p:nvSpPr>
        <p:spPr>
          <a:xfrm>
            <a:off x="3970938" y="8829967"/>
            <a:ext cx="3037800" cy="46620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Clr>
                <a:schemeClr val="dk1"/>
              </a:buClr>
              <a:buSzPts val="1400"/>
              <a:buFont typeface="Verdana"/>
              <a:buNone/>
            </a:pPr>
            <a:fld id="{00000000-1234-1234-1234-123412341234}" type="slidenum">
              <a:rPr lang="en-US">
                <a:latin typeface="Verdana"/>
                <a:ea typeface="Verdana"/>
                <a:cs typeface="Verdana"/>
                <a:sym typeface="Verdana"/>
              </a:rPr>
              <a:t>27</a:t>
            </a:fld>
            <a:endParaRPr>
              <a:latin typeface="Verdana"/>
              <a:ea typeface="Verdana"/>
              <a:cs typeface="Verdana"/>
              <a:sym typeface="Verdana"/>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161681441f7452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g2161681441f7452_0:notes"/>
          <p:cNvSpPr txBox="1">
            <a:spLocks noGrp="1"/>
          </p:cNvSpPr>
          <p:nvPr>
            <p:ph type="body" idx="1"/>
          </p:nvPr>
        </p:nvSpPr>
        <p:spPr>
          <a:xfrm>
            <a:off x="701040" y="4473891"/>
            <a:ext cx="5608200" cy="366060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Clr>
                <a:schemeClr val="dk1"/>
              </a:buClr>
              <a:buSzPts val="1400"/>
              <a:buFont typeface="Verdana"/>
              <a:buNone/>
            </a:pPr>
            <a:r>
              <a:rPr lang="en-US" b="1">
                <a:solidFill>
                  <a:schemeClr val="accent5"/>
                </a:solidFill>
                <a:latin typeface="Verdana"/>
                <a:ea typeface="Verdana"/>
                <a:cs typeface="Verdana"/>
                <a:sym typeface="Verdana"/>
              </a:rPr>
              <a:t>6B. Activities – Pair Work Partner </a:t>
            </a:r>
            <a:r>
              <a:rPr lang="en-US" b="1">
                <a:solidFill>
                  <a:schemeClr val="accent5"/>
                </a:solidFill>
              </a:rPr>
              <a:t>B</a:t>
            </a:r>
            <a:endParaRPr/>
          </a:p>
          <a:p>
            <a:pPr marL="0" lvl="0" indent="0" algn="l" rtl="0">
              <a:lnSpc>
                <a:spcPct val="100000"/>
              </a:lnSpc>
              <a:spcBef>
                <a:spcPts val="0"/>
              </a:spcBef>
              <a:spcAft>
                <a:spcPts val="0"/>
              </a:spcAft>
              <a:buClr>
                <a:schemeClr val="dk1"/>
              </a:buClr>
              <a:buSzPts val="1400"/>
              <a:buFont typeface="Verdana"/>
              <a:buNone/>
            </a:pPr>
            <a:endParaRPr b="1">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Verdana"/>
              <a:buNone/>
            </a:pPr>
            <a:r>
              <a:rPr lang="en-US" b="1">
                <a:latin typeface="Verdana"/>
                <a:ea typeface="Verdana"/>
                <a:cs typeface="Verdana"/>
                <a:sym typeface="Verdana"/>
              </a:rPr>
              <a:t>Role-Play between a</a:t>
            </a:r>
            <a:r>
              <a:rPr lang="en-US" b="1"/>
              <a:t>n interviewer and celebrity</a:t>
            </a:r>
            <a:r>
              <a:rPr lang="en-US" b="1">
                <a:latin typeface="Verdana"/>
                <a:ea typeface="Verdana"/>
                <a:cs typeface="Verdana"/>
                <a:sym typeface="Verdana"/>
              </a:rPr>
              <a:t>.</a:t>
            </a: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Verdana"/>
              <a:buNone/>
            </a:pPr>
            <a:endParaRPr b="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r>
              <a:rPr lang="en-US"/>
              <a:t>1. </a:t>
            </a:r>
            <a:r>
              <a:rPr lang="en-US">
                <a:latin typeface="Verdana"/>
                <a:ea typeface="Verdana"/>
                <a:cs typeface="Verdana"/>
                <a:sym typeface="Verdana"/>
              </a:rPr>
              <a:t>Partner </a:t>
            </a:r>
            <a:r>
              <a:rPr lang="en-US"/>
              <a:t>B</a:t>
            </a:r>
            <a:r>
              <a:rPr lang="en-US">
                <a:latin typeface="Verdana"/>
                <a:ea typeface="Verdana"/>
                <a:cs typeface="Verdana"/>
                <a:sym typeface="Verdana"/>
              </a:rPr>
              <a:t> will play the part of a</a:t>
            </a:r>
            <a:r>
              <a:rPr lang="en-US"/>
              <a:t>n interviewer interviewing a celebrity about their daily routine</a:t>
            </a:r>
            <a:r>
              <a:rPr lang="en-US">
                <a:latin typeface="Verdana"/>
                <a:ea typeface="Verdana"/>
                <a:cs typeface="Verdana"/>
                <a:sym typeface="Verdana"/>
              </a:rPr>
              <a:t>. Partner </a:t>
            </a:r>
            <a:r>
              <a:rPr lang="en-US"/>
              <a:t>B</a:t>
            </a:r>
            <a:r>
              <a:rPr lang="en-US">
                <a:latin typeface="Verdana"/>
                <a:ea typeface="Verdana"/>
                <a:cs typeface="Verdana"/>
                <a:sym typeface="Verdana"/>
              </a:rPr>
              <a:t> will ask questions from this slide and write Partner </a:t>
            </a:r>
            <a:r>
              <a:rPr lang="en-US"/>
              <a:t>A</a:t>
            </a:r>
            <a:r>
              <a:rPr lang="en-US">
                <a:latin typeface="Verdana"/>
                <a:ea typeface="Verdana"/>
                <a:cs typeface="Verdana"/>
                <a:sym typeface="Verdana"/>
              </a:rPr>
              <a:t>’s answers. </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b="1"/>
              <a:t>(Students can choose to give real answers about their actual lives or they can make up answers. Encourage the use of the present simple tense.)</a:t>
            </a:r>
            <a:endParaRPr b="1"/>
          </a:p>
          <a:p>
            <a:pPr marL="0" lvl="0" indent="0" algn="l" rtl="0">
              <a:spcBef>
                <a:spcPts val="0"/>
              </a:spcBef>
              <a:spcAft>
                <a:spcPts val="0"/>
              </a:spcAft>
              <a:buClr>
                <a:schemeClr val="dk1"/>
              </a:buClr>
              <a:buSzPts val="1200"/>
              <a:buFont typeface="Calibri"/>
              <a:buNone/>
            </a:pPr>
            <a:endParaRPr b="1"/>
          </a:p>
          <a:p>
            <a:pPr marL="0" lvl="0" indent="0" algn="l" rtl="0">
              <a:lnSpc>
                <a:spcPct val="100000"/>
              </a:lnSpc>
              <a:spcBef>
                <a:spcPts val="0"/>
              </a:spcBef>
              <a:spcAft>
                <a:spcPts val="0"/>
              </a:spcAft>
              <a:buClr>
                <a:schemeClr val="dk1"/>
              </a:buClr>
              <a:buSzPts val="1400"/>
              <a:buFont typeface="Verdana"/>
              <a:buNone/>
            </a:pPr>
            <a:r>
              <a:rPr lang="en-US">
                <a:solidFill>
                  <a:schemeClr val="dk1"/>
                </a:solidFill>
                <a:latin typeface="Verdana"/>
                <a:ea typeface="Verdana"/>
                <a:cs typeface="Verdana"/>
                <a:sym typeface="Verdana"/>
              </a:rPr>
              <a:t>Check answers for correct grammar and punctuation. Answers will vary.</a:t>
            </a: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Verdana"/>
              <a:buNone/>
            </a:pPr>
            <a:endParaRPr/>
          </a:p>
          <a:p>
            <a:pPr marL="0" lvl="0" indent="0" algn="l" rtl="0">
              <a:lnSpc>
                <a:spcPct val="100000"/>
              </a:lnSpc>
              <a:spcBef>
                <a:spcPts val="0"/>
              </a:spcBef>
              <a:spcAft>
                <a:spcPts val="0"/>
              </a:spcAft>
              <a:buClr>
                <a:schemeClr val="dk1"/>
              </a:buClr>
              <a:buSzPts val="1400"/>
              <a:buFont typeface="Verdana"/>
              <a:buNone/>
            </a:pPr>
            <a:r>
              <a:rPr lang="en-US"/>
              <a:t>pic: </a:t>
            </a:r>
            <a:r>
              <a:rPr lang="en-US" u="sng">
                <a:solidFill>
                  <a:schemeClr val="hlink"/>
                </a:solidFill>
                <a:hlinkClick r:id="rId3"/>
              </a:rPr>
              <a:t>https://www.freepik.com/free-vector/journalist-concept-illustration_9558309.htm#query=celebrity%20interview&amp;position=17&amp;from_view=search&amp;track=ais</a:t>
            </a:r>
            <a:endParaRPr/>
          </a:p>
          <a:p>
            <a:pPr marL="0" lvl="0" indent="0" algn="l" rtl="0">
              <a:lnSpc>
                <a:spcPct val="100000"/>
              </a:lnSpc>
              <a:spcBef>
                <a:spcPts val="0"/>
              </a:spcBef>
              <a:spcAft>
                <a:spcPts val="0"/>
              </a:spcAft>
              <a:buClr>
                <a:schemeClr val="dk1"/>
              </a:buClr>
              <a:buSzPts val="1400"/>
              <a:buFont typeface="Verdana"/>
              <a:buNone/>
            </a:pPr>
            <a:endParaRPr/>
          </a:p>
          <a:p>
            <a:pPr marL="0" lvl="0" indent="0" algn="l" rtl="0">
              <a:lnSpc>
                <a:spcPct val="100000"/>
              </a:lnSpc>
              <a:spcBef>
                <a:spcPts val="0"/>
              </a:spcBef>
              <a:spcAft>
                <a:spcPts val="0"/>
              </a:spcAft>
              <a:buClr>
                <a:schemeClr val="dk1"/>
              </a:buClr>
              <a:buSzPts val="1400"/>
              <a:buFont typeface="Verdana"/>
              <a:buNone/>
            </a:pPr>
            <a:endParaRPr/>
          </a:p>
          <a:p>
            <a:pPr marL="0" lvl="0" indent="0" algn="l" rtl="0">
              <a:lnSpc>
                <a:spcPct val="100000"/>
              </a:lnSpc>
              <a:spcBef>
                <a:spcPts val="0"/>
              </a:spcBef>
              <a:spcAft>
                <a:spcPts val="0"/>
              </a:spcAft>
              <a:buClr>
                <a:schemeClr val="dk1"/>
              </a:buClr>
              <a:buSzPts val="1400"/>
              <a:buFont typeface="Verdana"/>
              <a:buNone/>
            </a:pPr>
            <a:endParaRPr b="0">
              <a:latin typeface="Verdana"/>
              <a:ea typeface="Verdana"/>
              <a:cs typeface="Verdana"/>
              <a:sym typeface="Verdana"/>
            </a:endParaRPr>
          </a:p>
        </p:txBody>
      </p:sp>
      <p:sp>
        <p:nvSpPr>
          <p:cNvPr id="382" name="Google Shape;382;g2161681441f7452_0:notes"/>
          <p:cNvSpPr txBox="1">
            <a:spLocks noGrp="1"/>
          </p:cNvSpPr>
          <p:nvPr>
            <p:ph type="ftr" idx="11"/>
          </p:nvPr>
        </p:nvSpPr>
        <p:spPr>
          <a:xfrm>
            <a:off x="0" y="8829967"/>
            <a:ext cx="3037800" cy="466200"/>
          </a:xfrm>
          <a:prstGeom prst="rect">
            <a:avLst/>
          </a:prstGeom>
          <a:noFill/>
          <a:ln>
            <a:noFill/>
          </a:ln>
        </p:spPr>
        <p:txBody>
          <a:bodyPr spcFirstLastPara="1" wrap="square" lIns="93150" tIns="46550" rIns="93150" bIns="4655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t>©2020-2024 Light of the World Learning</a:t>
            </a:r>
            <a:endParaRPr dirty="0"/>
          </a:p>
        </p:txBody>
      </p:sp>
      <p:sp>
        <p:nvSpPr>
          <p:cNvPr id="383" name="Google Shape;383;g2161681441f7452_0:notes"/>
          <p:cNvSpPr txBox="1">
            <a:spLocks noGrp="1"/>
          </p:cNvSpPr>
          <p:nvPr>
            <p:ph type="sldNum" idx="12"/>
          </p:nvPr>
        </p:nvSpPr>
        <p:spPr>
          <a:xfrm>
            <a:off x="3970938" y="8829967"/>
            <a:ext cx="3037800" cy="46620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Clr>
                <a:schemeClr val="dk1"/>
              </a:buClr>
              <a:buSzPts val="1400"/>
              <a:buFont typeface="Verdana"/>
              <a:buNone/>
            </a:pPr>
            <a:fld id="{00000000-1234-1234-1234-123412341234}" type="slidenum">
              <a:rPr lang="en-US">
                <a:latin typeface="Verdana"/>
                <a:ea typeface="Verdana"/>
                <a:cs typeface="Verdana"/>
                <a:sym typeface="Verdana"/>
              </a:rPr>
              <a:t>28</a:t>
            </a:fld>
            <a:endParaRPr>
              <a:latin typeface="Verdana"/>
              <a:ea typeface="Verdana"/>
              <a:cs typeface="Verdana"/>
              <a:sym typeface="Verdana"/>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2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5"/>
              </a:buClr>
              <a:buSzPts val="1200"/>
              <a:buFont typeface="Verdana"/>
              <a:buNone/>
            </a:pPr>
            <a:r>
              <a:rPr lang="en-US" sz="1200" b="1">
                <a:solidFill>
                  <a:schemeClr val="accent5"/>
                </a:solidFill>
                <a:latin typeface="Verdana"/>
                <a:ea typeface="Verdana"/>
                <a:cs typeface="Verdana"/>
                <a:sym typeface="Verdana"/>
              </a:rPr>
              <a:t>7. Song</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Learners will learn the new song for the lesson with the accompanying actions. </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br>
              <a:rPr lang="en-US" sz="1200">
                <a:latin typeface="Verdana"/>
                <a:ea typeface="Verdana"/>
                <a:cs typeface="Verdana"/>
                <a:sym typeface="Verdana"/>
              </a:rPr>
            </a:br>
            <a:r>
              <a:rPr lang="en-US" sz="1200" b="1">
                <a:latin typeface="Verdana"/>
                <a:ea typeface="Verdana"/>
                <a:cs typeface="Verdana"/>
                <a:sym typeface="Verdana"/>
              </a:rPr>
              <a:t>1. Model: </a:t>
            </a:r>
            <a:r>
              <a:rPr lang="en-US" sz="1200">
                <a:latin typeface="Verdana"/>
                <a:ea typeface="Verdana"/>
                <a:cs typeface="Verdana"/>
                <a:sym typeface="Verdana"/>
              </a:rPr>
              <a:t>Read the song lyrics out loud to the class. Ask if there are any questions. Write words that learners ask about on the board and give simple definitions. Then sing it two or three times</a:t>
            </a:r>
            <a:r>
              <a:rPr lang="en-US"/>
              <a:t> (or play the song online) </a:t>
            </a:r>
            <a:r>
              <a:rPr lang="en-US" sz="1200">
                <a:latin typeface="Verdana"/>
                <a:ea typeface="Verdana"/>
                <a:cs typeface="Verdana"/>
                <a:sym typeface="Verdana"/>
              </a:rPr>
              <a:t>while they just listen. </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a:latin typeface="Verdana"/>
                <a:ea typeface="Verdana"/>
                <a:cs typeface="Verdana"/>
                <a:sym typeface="Verdana"/>
              </a:rPr>
              <a:t>2. Repeat:</a:t>
            </a:r>
            <a:r>
              <a:rPr lang="en-US" sz="1200">
                <a:latin typeface="Verdana"/>
                <a:ea typeface="Verdana"/>
                <a:cs typeface="Verdana"/>
                <a:sym typeface="Verdana"/>
              </a:rPr>
              <a:t> Sing the selection again, a line or sentence at a time, as learners repeat after you. Then</a:t>
            </a:r>
            <a:r>
              <a:rPr lang="en-US" sz="1200" b="1">
                <a:latin typeface="Verdana"/>
                <a:ea typeface="Verdana"/>
                <a:cs typeface="Verdana"/>
                <a:sym typeface="Verdana"/>
              </a:rPr>
              <a:t> </a:t>
            </a:r>
            <a:r>
              <a:rPr lang="en-US" sz="1200">
                <a:latin typeface="Verdana"/>
                <a:ea typeface="Verdana"/>
                <a:cs typeface="Verdana"/>
                <a:sym typeface="Verdana"/>
              </a:rPr>
              <a:t>play the recording and sing the song together.</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a:latin typeface="Verdana"/>
                <a:ea typeface="Verdana"/>
                <a:cs typeface="Verdana"/>
                <a:sym typeface="Verdana"/>
              </a:rPr>
              <a:t>3. Solo: </a:t>
            </a:r>
            <a:r>
              <a:rPr lang="en-US" sz="1200">
                <a:latin typeface="Verdana"/>
                <a:ea typeface="Verdana"/>
                <a:cs typeface="Verdana"/>
                <a:sym typeface="Verdana"/>
              </a:rPr>
              <a:t>The learner sings solo (or if shy, can just read the words aloud).</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a:p>
          <a:p>
            <a:pPr marL="0" lvl="0" indent="0" algn="l" rtl="0">
              <a:spcBef>
                <a:spcPts val="0"/>
              </a:spcBef>
              <a:spcAft>
                <a:spcPts val="0"/>
              </a:spcAft>
              <a:buClr>
                <a:schemeClr val="dk1"/>
              </a:buClr>
              <a:buSzPts val="1200"/>
              <a:buFont typeface="Verdana"/>
              <a:buNone/>
            </a:pPr>
            <a:endParaRPr/>
          </a:p>
          <a:p>
            <a:pPr marL="0" lvl="0" indent="0" algn="l" rtl="0">
              <a:spcBef>
                <a:spcPts val="0"/>
              </a:spcBef>
              <a:spcAft>
                <a:spcPts val="0"/>
              </a:spcAft>
              <a:buClr>
                <a:schemeClr val="dk1"/>
              </a:buClr>
              <a:buSzPts val="1200"/>
              <a:buFont typeface="Verdana"/>
              <a:buNone/>
            </a:pPr>
            <a:r>
              <a:rPr lang="en-US"/>
              <a:t>Song composed by Sabine Baring-Gould in 1924.</a:t>
            </a:r>
            <a:endParaRPr/>
          </a:p>
          <a:p>
            <a:pPr marL="0" lvl="0" indent="0" algn="l" rtl="0">
              <a:spcBef>
                <a:spcPts val="0"/>
              </a:spcBef>
              <a:spcAft>
                <a:spcPts val="0"/>
              </a:spcAft>
              <a:buClr>
                <a:schemeClr val="dk1"/>
              </a:buClr>
              <a:buSzPts val="1200"/>
              <a:buFont typeface="Verdana"/>
              <a:buNone/>
            </a:pPr>
            <a:endParaRPr/>
          </a:p>
          <a:p>
            <a:pPr marL="0" lvl="0" indent="0" algn="l" rtl="0">
              <a:spcBef>
                <a:spcPts val="0"/>
              </a:spcBef>
              <a:spcAft>
                <a:spcPts val="0"/>
              </a:spcAft>
              <a:buClr>
                <a:schemeClr val="dk1"/>
              </a:buClr>
              <a:buSzPts val="1200"/>
              <a:buFont typeface="Verdana"/>
              <a:buNone/>
            </a:pPr>
            <a:endParaRPr/>
          </a:p>
          <a:p>
            <a:pPr marL="0" lvl="0" indent="0" algn="l" rtl="0">
              <a:spcBef>
                <a:spcPts val="0"/>
              </a:spcBef>
              <a:spcAft>
                <a:spcPts val="0"/>
              </a:spcAft>
              <a:buClr>
                <a:schemeClr val="dk1"/>
              </a:buClr>
              <a:buSzPts val="1200"/>
              <a:buFont typeface="Verdana"/>
              <a:buNone/>
            </a:pPr>
            <a:endParaRPr/>
          </a:p>
        </p:txBody>
      </p:sp>
      <p:sp>
        <p:nvSpPr>
          <p:cNvPr id="394" name="Google Shape;394;p2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1200"/>
              <a:buFont typeface="Verdana"/>
              <a:buNone/>
            </a:pPr>
            <a:r>
              <a:rPr lang="en-US" dirty="0"/>
              <a:t>©2020-2024 Light of the World Learning</a:t>
            </a:r>
            <a:endParaRPr dirty="0"/>
          </a:p>
        </p:txBody>
      </p:sp>
      <p:sp>
        <p:nvSpPr>
          <p:cNvPr id="395" name="Google Shape;395;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Verdana"/>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95377b80cb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g295377b80cb_1_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1A. Discuss </a:t>
            </a:r>
            <a:r>
              <a:rPr lang="en-US" b="1">
                <a:solidFill>
                  <a:srgbClr val="4472C4"/>
                </a:solidFill>
              </a:rPr>
              <a:t>Theme </a:t>
            </a:r>
            <a:r>
              <a:rPr lang="en-US" sz="1200" b="1">
                <a:solidFill>
                  <a:srgbClr val="4472C4"/>
                </a:solidFill>
                <a:latin typeface="Verdana"/>
                <a:ea typeface="Verdana"/>
                <a:cs typeface="Verdana"/>
                <a:sym typeface="Verdana"/>
              </a:rPr>
              <a:t>Picture</a:t>
            </a:r>
            <a:endParaRPr sz="1200">
              <a:solidFill>
                <a:srgbClr val="4472C4"/>
              </a:solidFill>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b="1"/>
          </a:p>
          <a:p>
            <a:pPr marL="0" lvl="0" indent="0" algn="l" rtl="0">
              <a:spcBef>
                <a:spcPts val="0"/>
              </a:spcBef>
              <a:spcAft>
                <a:spcPts val="0"/>
              </a:spcAft>
              <a:buClr>
                <a:schemeClr val="dk1"/>
              </a:buClr>
              <a:buSzPts val="1200"/>
              <a:buFont typeface="Verdana"/>
              <a:buNone/>
            </a:pPr>
            <a:r>
              <a:rPr lang="en-US"/>
              <a:t>Vocabulary eliciting</a:t>
            </a:r>
            <a:endParaRPr/>
          </a:p>
          <a:p>
            <a:pPr marL="0" lvl="0" indent="0" algn="l" rtl="0">
              <a:spcBef>
                <a:spcPts val="0"/>
              </a:spcBef>
              <a:spcAft>
                <a:spcPts val="0"/>
              </a:spcAft>
              <a:buClr>
                <a:schemeClr val="dk1"/>
              </a:buClr>
              <a:buSzPts val="1200"/>
              <a:buFont typeface="Verdana"/>
              <a:buNone/>
            </a:pPr>
            <a:endParaRPr/>
          </a:p>
          <a:p>
            <a:pPr marL="457200" lvl="0" indent="-317500" algn="l" rtl="0">
              <a:spcBef>
                <a:spcPts val="0"/>
              </a:spcBef>
              <a:spcAft>
                <a:spcPts val="0"/>
              </a:spcAft>
              <a:buSzPts val="1400"/>
              <a:buAutoNum type="arabicPeriod"/>
            </a:pPr>
            <a:r>
              <a:rPr lang="en-US"/>
              <a:t>Ask students what they see to elicit engaged, promise, blessing, arrange (a wedding).</a:t>
            </a:r>
            <a:endParaRPr/>
          </a:p>
          <a:p>
            <a:pPr marL="0" lvl="0" indent="0" algn="l" rtl="0">
              <a:spcBef>
                <a:spcPts val="0"/>
              </a:spcBef>
              <a:spcAft>
                <a:spcPts val="0"/>
              </a:spcAft>
              <a:buNone/>
            </a:pPr>
            <a:endParaRPr/>
          </a:p>
          <a:p>
            <a:pPr marL="0" lvl="0" indent="0" algn="l" rtl="0">
              <a:spcBef>
                <a:spcPts val="0"/>
              </a:spcBef>
              <a:spcAft>
                <a:spcPts val="0"/>
              </a:spcAft>
              <a:buNone/>
            </a:pPr>
            <a:r>
              <a:rPr lang="en-US"/>
              <a:t>picture 1: </a:t>
            </a:r>
            <a:r>
              <a:rPr lang="en-US" u="sng">
                <a:solidFill>
                  <a:schemeClr val="hlink"/>
                </a:solidFill>
                <a:hlinkClick r:id="rId3"/>
              </a:rPr>
              <a:t>https://unsplash.com/photos/IXLS59CTgDE</a:t>
            </a:r>
            <a:endParaRPr/>
          </a:p>
          <a:p>
            <a:pPr marL="0" lvl="0" indent="0" algn="l" rtl="0">
              <a:spcBef>
                <a:spcPts val="0"/>
              </a:spcBef>
              <a:spcAft>
                <a:spcPts val="0"/>
              </a:spcAft>
              <a:buNone/>
            </a:pPr>
            <a:r>
              <a:rPr lang="en-US"/>
              <a:t>picture 2: </a:t>
            </a:r>
            <a:r>
              <a:rPr lang="en-US" u="sng">
                <a:solidFill>
                  <a:schemeClr val="hlink"/>
                </a:solidFill>
                <a:hlinkClick r:id="rId4"/>
              </a:rPr>
              <a:t>https://unsplash.com/photos/MEfqMggMpaA</a:t>
            </a:r>
            <a:endParaRPr/>
          </a:p>
          <a:p>
            <a:pPr marL="0" lvl="0" indent="0" algn="l" rtl="0">
              <a:spcBef>
                <a:spcPts val="0"/>
              </a:spcBef>
              <a:spcAft>
                <a:spcPts val="0"/>
              </a:spcAft>
              <a:buNone/>
            </a:pPr>
            <a:r>
              <a:rPr lang="en-US"/>
              <a:t>picture 3: </a:t>
            </a:r>
            <a:r>
              <a:rPr lang="en-US" u="sng">
                <a:solidFill>
                  <a:schemeClr val="hlink"/>
                </a:solidFill>
                <a:hlinkClick r:id="rId5"/>
              </a:rPr>
              <a:t>https://unsplash.com/photos/llWjwo200fo</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200"/>
              <a:buFont typeface="Verdana"/>
              <a:buNone/>
            </a:pPr>
            <a:r>
              <a:rPr lang="en-US" sz="1200" b="1">
                <a:latin typeface="Verdana"/>
                <a:ea typeface="Verdana"/>
                <a:cs typeface="Verdana"/>
                <a:sym typeface="Verdana"/>
              </a:rPr>
              <a:t> </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a:p>
          <a:p>
            <a:pPr marL="0" lvl="0" indent="0" algn="l" rtl="0">
              <a:spcBef>
                <a:spcPts val="0"/>
              </a:spcBef>
              <a:spcAft>
                <a:spcPts val="0"/>
              </a:spcAft>
              <a:buClr>
                <a:schemeClr val="dk1"/>
              </a:buClr>
              <a:buSzPts val="1200"/>
              <a:buFont typeface="Verdana"/>
              <a:buNone/>
            </a:pP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a:p>
        </p:txBody>
      </p:sp>
      <p:sp>
        <p:nvSpPr>
          <p:cNvPr id="107" name="Google Shape;107;g295377b80cb_1_0: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a:solidFill>
                  <a:srgbClr val="000000"/>
                </a:solidFill>
                <a:latin typeface="Verdana"/>
                <a:ea typeface="Verdana"/>
                <a:cs typeface="Verdana"/>
                <a:sym typeface="Verdana"/>
              </a:rPr>
              <a:t>©2021-2022 Light of the World Learning</a:t>
            </a:r>
            <a:endParaRPr dirty="0"/>
          </a:p>
        </p:txBody>
      </p:sp>
      <p:sp>
        <p:nvSpPr>
          <p:cNvPr id="108" name="Google Shape;108;g295377b80cb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3</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2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Calibri"/>
              <a:buNone/>
            </a:pPr>
            <a:r>
              <a:rPr lang="en-US" sz="1200" b="1">
                <a:solidFill>
                  <a:srgbClr val="4472C4"/>
                </a:solidFill>
                <a:latin typeface="Verdana"/>
                <a:ea typeface="Verdana"/>
                <a:cs typeface="Verdana"/>
                <a:sym typeface="Verdana"/>
              </a:rPr>
              <a:t>Homework 1A. - Write sentences using the pictured vocabulary words.</a:t>
            </a:r>
            <a:endParaRPr sz="1200"/>
          </a:p>
          <a:p>
            <a:pPr marL="0" lvl="0" indent="0" algn="l" rtl="0">
              <a:spcBef>
                <a:spcPts val="0"/>
              </a:spcBef>
              <a:spcAft>
                <a:spcPts val="0"/>
              </a:spcAft>
              <a:buClr>
                <a:schemeClr val="dk1"/>
              </a:buClr>
              <a:buSzPts val="1200"/>
              <a:buFont typeface="Calibri"/>
              <a:buNone/>
            </a:pPr>
            <a:endParaRPr sz="1200" b="1">
              <a:solidFill>
                <a:srgbClr val="4472C4"/>
              </a:solidFill>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r>
              <a:rPr lang="en-US" sz="1200" b="1">
                <a:latin typeface="Verdana"/>
                <a:ea typeface="Verdana"/>
                <a:cs typeface="Verdana"/>
                <a:sym typeface="Verdana"/>
              </a:rPr>
              <a:t>Model. </a:t>
            </a:r>
            <a:r>
              <a:rPr lang="en-US" sz="1200">
                <a:latin typeface="Verdana"/>
                <a:ea typeface="Verdana"/>
                <a:cs typeface="Verdana"/>
                <a:sym typeface="Verdana"/>
              </a:rPr>
              <a:t>Go over each of the</a:t>
            </a:r>
            <a:r>
              <a:rPr lang="en-US" sz="1200" b="1">
                <a:latin typeface="Verdana"/>
                <a:ea typeface="Verdana"/>
                <a:cs typeface="Verdana"/>
                <a:sym typeface="Verdana"/>
              </a:rPr>
              <a:t> </a:t>
            </a:r>
            <a:r>
              <a:rPr lang="en-US" sz="1200">
                <a:latin typeface="Verdana"/>
                <a:ea typeface="Verdana"/>
                <a:cs typeface="Verdana"/>
                <a:sym typeface="Verdana"/>
              </a:rPr>
              <a:t>homework assignments to be sure the student understands what to do.</a:t>
            </a:r>
            <a:endParaRPr sz="1200"/>
          </a:p>
          <a:p>
            <a:pPr marL="0" lvl="0" indent="0" algn="l" rtl="0">
              <a:spcBef>
                <a:spcPts val="0"/>
              </a:spcBef>
              <a:spcAft>
                <a:spcPts val="0"/>
              </a:spcAft>
              <a:buClr>
                <a:schemeClr val="dk1"/>
              </a:buClr>
              <a:buSzPts val="1200"/>
              <a:buFont typeface="Verdana"/>
              <a:buNone/>
            </a:pPr>
            <a:r>
              <a:rPr lang="en-US" sz="1200" b="1">
                <a:latin typeface="Verdana"/>
                <a:ea typeface="Verdana"/>
                <a:cs typeface="Verdana"/>
                <a:sym typeface="Verdana"/>
              </a:rPr>
              <a:t>Repeat. </a:t>
            </a:r>
            <a:r>
              <a:rPr lang="en-US" sz="1200">
                <a:latin typeface="Verdana"/>
                <a:ea typeface="Verdana"/>
                <a:cs typeface="Verdana"/>
                <a:sym typeface="Verdana"/>
              </a:rPr>
              <a:t>Encourage students to practice speaking and reading the completed homework assignments with a friend. They may use a bilingual dictionary.</a:t>
            </a:r>
            <a:endParaRPr sz="1200"/>
          </a:p>
          <a:p>
            <a:pPr marL="0" lvl="0" indent="0" algn="l" rtl="0">
              <a:spcBef>
                <a:spcPts val="0"/>
              </a:spcBef>
              <a:spcAft>
                <a:spcPts val="0"/>
              </a:spcAft>
              <a:buClr>
                <a:schemeClr val="dk1"/>
              </a:buClr>
              <a:buSzPts val="1200"/>
              <a:buFont typeface="Verdana"/>
              <a:buNone/>
            </a:pPr>
            <a:r>
              <a:rPr lang="en-US" sz="1200" b="1">
                <a:latin typeface="Verdana"/>
                <a:ea typeface="Verdana"/>
                <a:cs typeface="Verdana"/>
                <a:sym typeface="Verdana"/>
              </a:rPr>
              <a:t>Solo. </a:t>
            </a:r>
            <a:r>
              <a:rPr lang="en-US" sz="1200">
                <a:latin typeface="Verdana"/>
                <a:ea typeface="Verdana"/>
                <a:cs typeface="Verdana"/>
                <a:sym typeface="Verdana"/>
              </a:rPr>
              <a:t>Students will share their homework when they are finished. After they have shared their homework, be sure to check it for correctness, including spelling. Explain mistakes, while providing praise and encouragement.</a:t>
            </a:r>
            <a:endParaRPr sz="1200" b="1">
              <a:solidFill>
                <a:srgbClr val="4472C4"/>
              </a:solidFill>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Number one is an example.</a:t>
            </a:r>
            <a:endParaRPr sz="1200"/>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a:latin typeface="Verdana"/>
                <a:ea typeface="Verdana"/>
                <a:cs typeface="Verdana"/>
                <a:sym typeface="Verdana"/>
              </a:rPr>
              <a:t>Answers </a:t>
            </a:r>
            <a:r>
              <a:rPr lang="en-US"/>
              <a:t>will</a:t>
            </a:r>
            <a:r>
              <a:rPr lang="en-US" sz="1200">
                <a:latin typeface="Verdana"/>
                <a:ea typeface="Verdana"/>
                <a:cs typeface="Verdana"/>
                <a:sym typeface="Verdana"/>
              </a:rPr>
              <a:t> vary</a:t>
            </a:r>
            <a:r>
              <a:rPr lang="en-US"/>
              <a:t>.</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a:p>
        </p:txBody>
      </p:sp>
      <p:sp>
        <p:nvSpPr>
          <p:cNvPr id="404" name="Google Shape;404;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Arial"/>
              <a:buNone/>
            </a:pPr>
            <a:fld id="{00000000-1234-1234-1234-123412341234}" type="slidenum">
              <a:rPr lang="en-US" sz="1200">
                <a:solidFill>
                  <a:srgbClr val="000000"/>
                </a:solidFill>
              </a:rPr>
              <a:t>30</a:t>
            </a:fld>
            <a:endParaRPr sz="1200">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Calibri"/>
              <a:buNone/>
            </a:pPr>
            <a:r>
              <a:rPr lang="en-US" sz="1200" b="1">
                <a:solidFill>
                  <a:srgbClr val="4472C4"/>
                </a:solidFill>
                <a:latin typeface="Verdana"/>
                <a:ea typeface="Verdana"/>
                <a:cs typeface="Verdana"/>
                <a:sym typeface="Verdana"/>
              </a:rPr>
              <a:t>Homework 1B. - </a:t>
            </a:r>
            <a:r>
              <a:rPr lang="en-US" b="1">
                <a:solidFill>
                  <a:srgbClr val="4472C4"/>
                </a:solidFill>
              </a:rPr>
              <a:t>Write sentences using the </a:t>
            </a:r>
            <a:r>
              <a:rPr lang="en-US" sz="1200" b="1">
                <a:solidFill>
                  <a:srgbClr val="4472C4"/>
                </a:solidFill>
                <a:latin typeface="Verdana"/>
                <a:ea typeface="Verdana"/>
                <a:cs typeface="Verdana"/>
                <a:sym typeface="Verdana"/>
              </a:rPr>
              <a:t>vocabulary words.</a:t>
            </a:r>
            <a:endParaRPr sz="1200"/>
          </a:p>
          <a:p>
            <a:pPr marL="0" lvl="0" indent="0" algn="l" rtl="0">
              <a:spcBef>
                <a:spcPts val="0"/>
              </a:spcBef>
              <a:spcAft>
                <a:spcPts val="0"/>
              </a:spcAft>
              <a:buClr>
                <a:schemeClr val="dk1"/>
              </a:buClr>
              <a:buSzPts val="1200"/>
              <a:buFont typeface="Calibri"/>
              <a:buNone/>
            </a:pPr>
            <a:endParaRPr sz="1200">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Verdana"/>
              <a:buNone/>
            </a:pPr>
            <a:r>
              <a:rPr lang="en-US" sz="1200">
                <a:latin typeface="Verdana"/>
                <a:ea typeface="Verdana"/>
                <a:cs typeface="Verdana"/>
                <a:sym typeface="Verdana"/>
              </a:rPr>
              <a:t>Students will write answers to the questions. </a:t>
            </a:r>
            <a:endParaRPr/>
          </a:p>
          <a:p>
            <a:pPr marL="0" lvl="0" indent="0" algn="l" rtl="0">
              <a:lnSpc>
                <a:spcPct val="115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lnSpc>
                <a:spcPct val="115000"/>
              </a:lnSpc>
              <a:spcBef>
                <a:spcPts val="0"/>
              </a:spcBef>
              <a:spcAft>
                <a:spcPts val="0"/>
              </a:spcAft>
              <a:buClr>
                <a:schemeClr val="dk1"/>
              </a:buClr>
              <a:buSzPts val="1200"/>
              <a:buFont typeface="Verdana"/>
              <a:buNone/>
            </a:pPr>
            <a:r>
              <a:rPr lang="en-US" sz="1200" b="1">
                <a:latin typeface="Verdana"/>
                <a:ea typeface="Verdana"/>
                <a:cs typeface="Verdana"/>
                <a:sym typeface="Verdana"/>
              </a:rPr>
              <a:t>Answers will vary.</a:t>
            </a:r>
            <a:endParaRPr/>
          </a:p>
          <a:p>
            <a:pPr marL="0" lvl="0" indent="0" algn="l" rtl="0">
              <a:spcBef>
                <a:spcPts val="0"/>
              </a:spcBef>
              <a:spcAft>
                <a:spcPts val="0"/>
              </a:spcAft>
              <a:buNone/>
            </a:pPr>
            <a:endParaRPr/>
          </a:p>
          <a:p>
            <a:pPr marL="0" lvl="0" indent="0" algn="l" rtl="0">
              <a:spcBef>
                <a:spcPts val="0"/>
              </a:spcBef>
              <a:spcAft>
                <a:spcPts val="0"/>
              </a:spcAft>
              <a:buNone/>
            </a:pPr>
            <a:r>
              <a:rPr lang="en-US"/>
              <a:t>Example sentences:</a:t>
            </a:r>
            <a:endParaRPr/>
          </a:p>
          <a:p>
            <a:pPr marL="0" lvl="0" indent="0" algn="l" rtl="0">
              <a:spcBef>
                <a:spcPts val="0"/>
              </a:spcBef>
              <a:spcAft>
                <a:spcPts val="0"/>
              </a:spcAft>
              <a:buNone/>
            </a:pPr>
            <a:r>
              <a:rPr lang="en-US"/>
              <a:t>1. I promise to have that report to you by noon today.</a:t>
            </a:r>
            <a:endParaRPr/>
          </a:p>
          <a:p>
            <a:pPr marL="0" lvl="0" indent="0" algn="l" rtl="0">
              <a:spcBef>
                <a:spcPts val="0"/>
              </a:spcBef>
              <a:spcAft>
                <a:spcPts val="0"/>
              </a:spcAft>
              <a:buNone/>
            </a:pPr>
            <a:r>
              <a:rPr lang="en-US"/>
              <a:t>2. They grab donuts off the plate.</a:t>
            </a:r>
            <a:endParaRPr/>
          </a:p>
          <a:p>
            <a:pPr marL="0" lvl="0" indent="0" algn="l" rtl="0">
              <a:spcBef>
                <a:spcPts val="0"/>
              </a:spcBef>
              <a:spcAft>
                <a:spcPts val="0"/>
              </a:spcAft>
              <a:buNone/>
            </a:pPr>
            <a:r>
              <a:rPr lang="en-US"/>
              <a:t>3. Omar reaches for Jeff’s hand.</a:t>
            </a:r>
            <a:endParaRPr/>
          </a:p>
          <a:p>
            <a:pPr marL="0" lvl="0" indent="0" algn="l" rtl="0">
              <a:spcBef>
                <a:spcPts val="0"/>
              </a:spcBef>
              <a:spcAft>
                <a:spcPts val="0"/>
              </a:spcAft>
              <a:buNone/>
            </a:pPr>
            <a:r>
              <a:rPr lang="en-US"/>
              <a:t>4. My daughter behaves at school.</a:t>
            </a:r>
            <a:endParaRPr/>
          </a:p>
          <a:p>
            <a:pPr marL="0" lvl="0" indent="0" algn="l" rtl="0">
              <a:spcBef>
                <a:spcPts val="0"/>
              </a:spcBef>
              <a:spcAft>
                <a:spcPts val="0"/>
              </a:spcAft>
              <a:buNone/>
            </a:pPr>
            <a:r>
              <a:rPr lang="en-US"/>
              <a:t>5. I scattered seeds on the floor on accident.</a:t>
            </a:r>
            <a:endParaRPr/>
          </a:p>
          <a:p>
            <a:pPr marL="0" lvl="0" indent="0" algn="l" rtl="0">
              <a:spcBef>
                <a:spcPts val="0"/>
              </a:spcBef>
              <a:spcAft>
                <a:spcPts val="0"/>
              </a:spcAft>
              <a:buNone/>
            </a:pPr>
            <a:r>
              <a:rPr lang="en-US"/>
              <a:t>6. The florist arranges flowers for wedding bouquets.</a:t>
            </a:r>
            <a:endParaRPr/>
          </a:p>
        </p:txBody>
      </p:sp>
      <p:sp>
        <p:nvSpPr>
          <p:cNvPr id="426" name="Google Shape;42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Homework 2A. – Grammar and Vocabulary Review</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b="1">
              <a:solidFill>
                <a:srgbClr val="4472C4"/>
              </a:solidFill>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Students will complete the sentences with the correct verb forms. Number 1 is an example. </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a:latin typeface="Verdana"/>
                <a:ea typeface="Verdana"/>
                <a:cs typeface="Verdana"/>
                <a:sym typeface="Verdana"/>
              </a:rPr>
              <a:t>Answers will vary but must include:</a:t>
            </a:r>
            <a:endParaRPr/>
          </a:p>
          <a:p>
            <a:pPr marL="0" lvl="0" indent="0" algn="l" rtl="0">
              <a:spcBef>
                <a:spcPts val="0"/>
              </a:spcBef>
              <a:spcAft>
                <a:spcPts val="0"/>
              </a:spcAft>
              <a:buClr>
                <a:schemeClr val="dk1"/>
              </a:buClr>
              <a:buSzPts val="1200"/>
              <a:buFont typeface="Verdana"/>
              <a:buNone/>
            </a:pPr>
            <a:endParaRPr sz="1200" b="1">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0">
                <a:latin typeface="Verdana"/>
                <a:ea typeface="Verdana"/>
                <a:cs typeface="Verdana"/>
                <a:sym typeface="Verdana"/>
              </a:rPr>
              <a:t>2. </a:t>
            </a:r>
            <a:r>
              <a:rPr lang="en-US"/>
              <a:t>he grabs</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3. </a:t>
            </a:r>
            <a:r>
              <a:rPr lang="en-US"/>
              <a:t>I promise</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4. </a:t>
            </a:r>
            <a:r>
              <a:rPr lang="en-US"/>
              <a:t>she arranges</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5. </a:t>
            </a:r>
            <a:r>
              <a:rPr lang="en-US"/>
              <a:t>we scatter</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6. </a:t>
            </a:r>
            <a:r>
              <a:rPr lang="en-US"/>
              <a:t>they behave</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7. </a:t>
            </a:r>
            <a:r>
              <a:rPr lang="en-US"/>
              <a:t>you grab</a:t>
            </a:r>
            <a:endParaRPr/>
          </a:p>
          <a:p>
            <a:pPr marL="0" lvl="0" indent="0" algn="l" rtl="0">
              <a:spcBef>
                <a:spcPts val="0"/>
              </a:spcBef>
              <a:spcAft>
                <a:spcPts val="0"/>
              </a:spcAft>
              <a:buClr>
                <a:schemeClr val="dk1"/>
              </a:buClr>
              <a:buSzPts val="1200"/>
              <a:buFont typeface="Verdana"/>
              <a:buNone/>
            </a:pPr>
            <a:endParaRPr/>
          </a:p>
          <a:p>
            <a:pPr marL="0" lvl="0" indent="0" algn="l" rtl="0">
              <a:spcBef>
                <a:spcPts val="0"/>
              </a:spcBef>
              <a:spcAft>
                <a:spcPts val="0"/>
              </a:spcAft>
              <a:buClr>
                <a:schemeClr val="dk1"/>
              </a:buClr>
              <a:buSzPts val="1200"/>
              <a:buFont typeface="Verdana"/>
              <a:buNone/>
            </a:pPr>
            <a:r>
              <a:rPr lang="en-US"/>
              <a:t>pic: </a:t>
            </a:r>
            <a:r>
              <a:rPr lang="en-US" u="sng">
                <a:solidFill>
                  <a:schemeClr val="hlink"/>
                </a:solidFill>
                <a:hlinkClick r:id="rId3"/>
              </a:rPr>
              <a:t>https://www.freepik.com/free-photo/young-student-working-assignment_22377283.htm#query=reaching%20for%20book%20on%20shelf&amp;position=33&amp;from_view=search&amp;track=ais</a:t>
            </a:r>
            <a:endParaRPr/>
          </a:p>
          <a:p>
            <a:pPr marL="0" lvl="0" indent="0" algn="l" rtl="0">
              <a:spcBef>
                <a:spcPts val="0"/>
              </a:spcBef>
              <a:spcAft>
                <a:spcPts val="0"/>
              </a:spcAft>
              <a:buClr>
                <a:schemeClr val="dk1"/>
              </a:buClr>
              <a:buSzPts val="1200"/>
              <a:buFont typeface="Verdana"/>
              <a:buNone/>
            </a:pPr>
            <a:endParaRPr/>
          </a:p>
          <a:p>
            <a:pPr marL="228600" lvl="0" indent="-15240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228600" lvl="0" indent="-15240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228600" lvl="0" indent="-15240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None/>
            </a:pPr>
            <a:endParaRPr/>
          </a:p>
        </p:txBody>
      </p:sp>
      <p:sp>
        <p:nvSpPr>
          <p:cNvPr id="447" name="Google Shape;447;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Homework 2B. – Grammar and Vocabulary Review</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b="1">
              <a:solidFill>
                <a:srgbClr val="4472C4"/>
              </a:solidFill>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Students will </a:t>
            </a:r>
            <a:r>
              <a:rPr lang="en-US"/>
              <a:t>write positive and negative sentences using the verb assigned.</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A1</a:t>
            </a:r>
            <a:r>
              <a:rPr lang="en-US"/>
              <a:t> and 2</a:t>
            </a:r>
            <a:r>
              <a:rPr lang="en-US" sz="1200">
                <a:latin typeface="Verdana"/>
                <a:ea typeface="Verdana"/>
                <a:cs typeface="Verdana"/>
                <a:sym typeface="Verdana"/>
              </a:rPr>
              <a:t> is an example. </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a:latin typeface="Verdana"/>
                <a:ea typeface="Verdana"/>
                <a:cs typeface="Verdana"/>
                <a:sym typeface="Verdana"/>
              </a:rPr>
              <a:t>Answers will vary but may include:</a:t>
            </a:r>
            <a:endParaRPr/>
          </a:p>
          <a:p>
            <a:pPr marL="0" lvl="0" indent="0" algn="l" rtl="0">
              <a:spcBef>
                <a:spcPts val="0"/>
              </a:spcBef>
              <a:spcAft>
                <a:spcPts val="0"/>
              </a:spcAft>
              <a:buClr>
                <a:schemeClr val="dk1"/>
              </a:buClr>
              <a:buSzPts val="1200"/>
              <a:buFont typeface="Verdana"/>
              <a:buNone/>
            </a:pP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B1. </a:t>
            </a:r>
            <a:r>
              <a:rPr lang="en-US"/>
              <a:t>Liz arranges a meeting with her boss.</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B2. </a:t>
            </a:r>
            <a:r>
              <a:rPr lang="en-US"/>
              <a:t>I don’t arrange my pillows on my bed in the morning.</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C1. The children behave at school.</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C2. Simon doesn’t behave when </a:t>
            </a:r>
            <a:r>
              <a:rPr lang="en-US"/>
              <a:t>his mom asks him to.</a:t>
            </a:r>
            <a:endParaRPr/>
          </a:p>
          <a:p>
            <a:pPr marL="0" lvl="0" indent="0" algn="l" rtl="0">
              <a:spcBef>
                <a:spcPts val="0"/>
              </a:spcBef>
              <a:spcAft>
                <a:spcPts val="0"/>
              </a:spcAft>
              <a:buClr>
                <a:schemeClr val="dk1"/>
              </a:buClr>
              <a:buSzPts val="1200"/>
              <a:buFont typeface="Verdana"/>
              <a:buNone/>
            </a:pPr>
            <a:r>
              <a:rPr lang="en-US"/>
              <a:t>D1. He grabs his wife’s hand.</a:t>
            </a:r>
            <a:endParaRPr/>
          </a:p>
          <a:p>
            <a:pPr marL="0" lvl="0" indent="0" algn="l" rtl="0">
              <a:spcBef>
                <a:spcPts val="0"/>
              </a:spcBef>
              <a:spcAft>
                <a:spcPts val="0"/>
              </a:spcAft>
              <a:buClr>
                <a:schemeClr val="dk1"/>
              </a:buClr>
              <a:buSzPts val="1200"/>
              <a:buFont typeface="Verdana"/>
              <a:buNone/>
            </a:pPr>
            <a:r>
              <a:rPr lang="en-US"/>
              <a:t>D2. They don’t grab coffee before going to work because they’re running late.</a:t>
            </a:r>
            <a:endParaRPr sz="1200">
              <a:latin typeface="Verdana"/>
              <a:ea typeface="Verdana"/>
              <a:cs typeface="Verdana"/>
              <a:sym typeface="Verdana"/>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pic: </a:t>
            </a:r>
            <a:r>
              <a:rPr lang="en-US" u="sng">
                <a:solidFill>
                  <a:schemeClr val="hlink"/>
                </a:solidFill>
                <a:hlinkClick r:id="rId3"/>
              </a:rPr>
              <a:t>https://www.freepik.com/free-photo/doves-flying-up-park-sunny-day-close-up_13838845.htm#query=pigeons%20scattering&amp;position=1&amp;from_view=search&amp;track=ais</a:t>
            </a:r>
            <a:endParaRPr/>
          </a:p>
          <a:p>
            <a:pPr marL="0" lvl="0" indent="0" algn="l" rtl="0">
              <a:spcBef>
                <a:spcPts val="0"/>
              </a:spcBef>
              <a:spcAft>
                <a:spcPts val="0"/>
              </a:spcAft>
              <a:buNone/>
            </a:pPr>
            <a:endParaRPr/>
          </a:p>
        </p:txBody>
      </p:sp>
      <p:sp>
        <p:nvSpPr>
          <p:cNvPr id="457" name="Google Shape;457;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Homework 2</a:t>
            </a:r>
            <a:r>
              <a:rPr lang="en-US" b="1">
                <a:solidFill>
                  <a:srgbClr val="4472C4"/>
                </a:solidFill>
              </a:rPr>
              <a:t>C</a:t>
            </a:r>
            <a:r>
              <a:rPr lang="en-US" sz="1200" b="1">
                <a:solidFill>
                  <a:srgbClr val="4472C4"/>
                </a:solidFill>
                <a:latin typeface="Verdana"/>
                <a:ea typeface="Verdana"/>
                <a:cs typeface="Verdana"/>
                <a:sym typeface="Verdana"/>
              </a:rPr>
              <a:t>. – Grammar and Vocabulary Review</a:t>
            </a:r>
            <a:endParaRPr sz="1200"/>
          </a:p>
          <a:p>
            <a:pPr marL="0" lvl="0" indent="0" algn="l" rtl="0">
              <a:lnSpc>
                <a:spcPct val="115000"/>
              </a:lnSpc>
              <a:spcBef>
                <a:spcPts val="0"/>
              </a:spcBef>
              <a:spcAft>
                <a:spcPts val="0"/>
              </a:spcAft>
              <a:buClr>
                <a:schemeClr val="dk1"/>
              </a:buClr>
              <a:buSzPts val="1200"/>
              <a:buFont typeface="Verdana"/>
              <a:buNone/>
            </a:pPr>
            <a:endParaRPr sz="1200" b="1">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Verdana"/>
              <a:buNone/>
            </a:pPr>
            <a:r>
              <a:rPr lang="en-US" sz="1200" b="1">
                <a:latin typeface="Verdana"/>
                <a:ea typeface="Verdana"/>
                <a:cs typeface="Verdana"/>
                <a:sym typeface="Verdana"/>
              </a:rPr>
              <a:t>Students will circle the errors and write the correct verbs. Number one is an example.</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a:latin typeface="Verdana"/>
                <a:ea typeface="Verdana"/>
                <a:cs typeface="Verdana"/>
                <a:sym typeface="Verdana"/>
              </a:rPr>
              <a:t>Answers:</a:t>
            </a:r>
            <a:endParaRPr/>
          </a:p>
          <a:p>
            <a:pPr marL="457200" lvl="0" indent="-304800" algn="l" rtl="0">
              <a:spcBef>
                <a:spcPts val="0"/>
              </a:spcBef>
              <a:spcAft>
                <a:spcPts val="0"/>
              </a:spcAft>
              <a:buSzPts val="1200"/>
              <a:buFont typeface="Verdana"/>
              <a:buAutoNum type="arabicPeriod"/>
            </a:pPr>
            <a:r>
              <a:rPr lang="en-US"/>
              <a:t>breaks down</a:t>
            </a:r>
            <a:endParaRPr/>
          </a:p>
          <a:p>
            <a:pPr marL="457200" lvl="0" indent="-317500" algn="l" rtl="0">
              <a:spcBef>
                <a:spcPts val="0"/>
              </a:spcBef>
              <a:spcAft>
                <a:spcPts val="0"/>
              </a:spcAft>
              <a:buSzPts val="1400"/>
              <a:buAutoNum type="arabicPeriod"/>
            </a:pPr>
            <a:r>
              <a:rPr lang="en-US"/>
              <a:t>comes over</a:t>
            </a:r>
            <a:endParaRPr/>
          </a:p>
          <a:p>
            <a:pPr marL="457200" lvl="0" indent="-317500" algn="l" rtl="0">
              <a:spcBef>
                <a:spcPts val="0"/>
              </a:spcBef>
              <a:spcAft>
                <a:spcPts val="0"/>
              </a:spcAft>
              <a:buSzPts val="1400"/>
              <a:buAutoNum type="arabicPeriod"/>
            </a:pPr>
            <a:r>
              <a:rPr lang="en-US"/>
              <a:t>wakes up</a:t>
            </a:r>
            <a:endParaRPr/>
          </a:p>
          <a:p>
            <a:pPr marL="0" lvl="0" indent="0" algn="l" rtl="0">
              <a:spcBef>
                <a:spcPts val="0"/>
              </a:spcBef>
              <a:spcAft>
                <a:spcPts val="0"/>
              </a:spcAft>
              <a:buClr>
                <a:schemeClr val="dk1"/>
              </a:buClr>
              <a:buSzPts val="1200"/>
              <a:buFont typeface="Verdana"/>
              <a:buNone/>
            </a:pPr>
            <a:endParaRPr/>
          </a:p>
          <a:p>
            <a:pPr marL="0" lvl="0" indent="0" algn="l" rtl="0">
              <a:spcBef>
                <a:spcPts val="0"/>
              </a:spcBef>
              <a:spcAft>
                <a:spcPts val="0"/>
              </a:spcAft>
              <a:buClr>
                <a:schemeClr val="dk1"/>
              </a:buClr>
              <a:buSzPts val="1200"/>
              <a:buFont typeface="Verdana"/>
              <a:buNone/>
            </a:pPr>
            <a:r>
              <a:rPr lang="en-US"/>
              <a:t>pic: </a:t>
            </a:r>
            <a:r>
              <a:rPr lang="en-US" u="sng">
                <a:solidFill>
                  <a:schemeClr val="hlink"/>
                </a:solidFill>
                <a:hlinkClick r:id="rId3"/>
              </a:rPr>
              <a:t>https://www.freepik.com/free-photo/young-worried-girl-is-using-phone-explain-mechanic-problem-with-car-that-she-has_14671631.htm#query=broken%20down%20car&amp;position=2&amp;from_view=search&amp;track=ais</a:t>
            </a:r>
            <a:endParaRPr/>
          </a:p>
          <a:p>
            <a:pPr marL="0" lvl="0" indent="0" algn="l" rtl="0">
              <a:spcBef>
                <a:spcPts val="0"/>
              </a:spcBef>
              <a:spcAft>
                <a:spcPts val="0"/>
              </a:spcAft>
              <a:buClr>
                <a:schemeClr val="dk1"/>
              </a:buClr>
              <a:buSzPts val="1200"/>
              <a:buFont typeface="Verdana"/>
              <a:buNone/>
            </a:pPr>
            <a:endParaRPr/>
          </a:p>
        </p:txBody>
      </p:sp>
      <p:sp>
        <p:nvSpPr>
          <p:cNvPr id="467" name="Google Shape;467;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Calibri"/>
              <a:buNone/>
            </a:pPr>
            <a:r>
              <a:rPr lang="en-US" sz="1200" b="1">
                <a:solidFill>
                  <a:srgbClr val="4472C4"/>
                </a:solidFill>
                <a:latin typeface="Verdana"/>
                <a:ea typeface="Verdana"/>
                <a:cs typeface="Verdana"/>
                <a:sym typeface="Verdana"/>
              </a:rPr>
              <a:t>Homework 3. – Conversations - Pair work</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Verdana"/>
              <a:buNone/>
            </a:pPr>
            <a:r>
              <a:rPr lang="en-US" sz="1200">
                <a:latin typeface="Verdana"/>
                <a:ea typeface="Verdana"/>
                <a:cs typeface="Verdana"/>
                <a:sym typeface="Verdana"/>
              </a:rPr>
              <a:t>Students interview a partner and write their partner’s answers. Check answers for correct grammar and punctuation.</a:t>
            </a:r>
            <a:endParaRPr/>
          </a:p>
          <a:p>
            <a:pPr marL="0" lvl="0" indent="0" algn="l" rtl="0">
              <a:lnSpc>
                <a:spcPct val="115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lnSpc>
                <a:spcPct val="115000"/>
              </a:lnSpc>
              <a:spcBef>
                <a:spcPts val="0"/>
              </a:spcBef>
              <a:spcAft>
                <a:spcPts val="0"/>
              </a:spcAft>
              <a:buClr>
                <a:schemeClr val="dk1"/>
              </a:buClr>
              <a:buSzPts val="1200"/>
              <a:buFont typeface="Verdana"/>
              <a:buNone/>
            </a:pPr>
            <a:r>
              <a:rPr lang="en-US" sz="1200" b="1">
                <a:latin typeface="Verdana"/>
                <a:ea typeface="Verdana"/>
                <a:cs typeface="Verdana"/>
                <a:sym typeface="Verdana"/>
              </a:rPr>
              <a:t>Questions and answers will vary</a:t>
            </a:r>
            <a:endParaRPr/>
          </a:p>
        </p:txBody>
      </p:sp>
      <p:sp>
        <p:nvSpPr>
          <p:cNvPr id="477" name="Google Shape;47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p29: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Homework 4. – Pronunciation</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This homework practices pronouncing the /</a:t>
            </a:r>
            <a:r>
              <a:rPr lang="en-US"/>
              <a:t>o</a:t>
            </a:r>
            <a:r>
              <a:rPr lang="en-US" sz="1200">
                <a:latin typeface="Verdana"/>
                <a:ea typeface="Verdana"/>
                <a:cs typeface="Verdana"/>
                <a:sym typeface="Verdana"/>
              </a:rPr>
              <a:t>/, /</a:t>
            </a:r>
            <a:r>
              <a:rPr lang="en-US"/>
              <a:t>oo</a:t>
            </a:r>
            <a:r>
              <a:rPr lang="en-US" sz="1200">
                <a:latin typeface="Verdana"/>
                <a:ea typeface="Verdana"/>
                <a:cs typeface="Verdana"/>
                <a:sym typeface="Verdana"/>
              </a:rPr>
              <a:t>/, and /</a:t>
            </a:r>
            <a:r>
              <a:rPr lang="en-US"/>
              <a:t>O</a:t>
            </a:r>
            <a:r>
              <a:rPr lang="en-US" sz="1200">
                <a:latin typeface="Verdana"/>
                <a:ea typeface="Verdana"/>
                <a:cs typeface="Verdana"/>
                <a:sym typeface="Verdana"/>
              </a:rPr>
              <a:t>/ sounds. </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Verdana"/>
              <a:buNone/>
            </a:pPr>
            <a:r>
              <a:rPr lang="en-US" sz="1200">
                <a:latin typeface="Verdana"/>
                <a:ea typeface="Verdana"/>
                <a:cs typeface="Verdana"/>
                <a:sym typeface="Verdana"/>
              </a:rPr>
              <a:t>Students will go through the list and sound out each word. Then they will write words in the correct columns for each vowel sound.</a:t>
            </a:r>
            <a:endParaRPr sz="1200">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Verdana"/>
              <a:buNone/>
            </a:pPr>
            <a:r>
              <a:rPr lang="en-US" sz="1200" b="1">
                <a:latin typeface="Verdana"/>
                <a:ea typeface="Verdana"/>
                <a:cs typeface="Verdana"/>
                <a:sym typeface="Verdana"/>
              </a:rPr>
              <a:t>Answers: </a:t>
            </a:r>
            <a:endParaRPr sz="1200">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Verdana"/>
              <a:buNone/>
            </a:pPr>
            <a:r>
              <a:rPr lang="en-US" sz="1200" b="0">
                <a:latin typeface="Verdana"/>
                <a:ea typeface="Verdana"/>
                <a:cs typeface="Verdana"/>
                <a:sym typeface="Verdana"/>
              </a:rPr>
              <a:t>/</a:t>
            </a:r>
            <a:r>
              <a:rPr lang="en-US"/>
              <a:t>o</a:t>
            </a:r>
            <a:r>
              <a:rPr lang="en-US" sz="1200" b="0">
                <a:latin typeface="Verdana"/>
                <a:ea typeface="Verdana"/>
                <a:cs typeface="Verdana"/>
                <a:sym typeface="Verdana"/>
              </a:rPr>
              <a:t>/: </a:t>
            </a:r>
            <a:r>
              <a:rPr lang="en-US"/>
              <a:t>pot, wad, cod, lock, sock, mop</a:t>
            </a:r>
            <a:endParaRPr sz="1200" b="0">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Verdana"/>
              <a:buNone/>
            </a:pPr>
            <a:r>
              <a:rPr lang="en-US" sz="1200" b="0">
                <a:latin typeface="Verdana"/>
                <a:ea typeface="Verdana"/>
                <a:cs typeface="Verdana"/>
                <a:sym typeface="Verdana"/>
              </a:rPr>
              <a:t>/</a:t>
            </a:r>
            <a:r>
              <a:rPr lang="en-US"/>
              <a:t>oo</a:t>
            </a:r>
            <a:r>
              <a:rPr lang="en-US" sz="1200" b="0">
                <a:latin typeface="Verdana"/>
                <a:ea typeface="Verdana"/>
                <a:cs typeface="Verdana"/>
                <a:sym typeface="Verdana"/>
              </a:rPr>
              <a:t>/: wood, </a:t>
            </a:r>
            <a:r>
              <a:rPr lang="en-US"/>
              <a:t>look, could, book, put, cook</a:t>
            </a:r>
            <a:endParaRPr sz="1200" b="0">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Verdana"/>
              <a:buNone/>
            </a:pPr>
            <a:r>
              <a:rPr lang="en-US" sz="1200" b="0">
                <a:latin typeface="Verdana"/>
                <a:ea typeface="Verdana"/>
                <a:cs typeface="Verdana"/>
                <a:sym typeface="Verdana"/>
              </a:rPr>
              <a:t>/</a:t>
            </a:r>
            <a:r>
              <a:rPr lang="en-US"/>
              <a:t>O</a:t>
            </a:r>
            <a:r>
              <a:rPr lang="en-US" sz="1200" b="0">
                <a:latin typeface="Verdana"/>
                <a:ea typeface="Verdana"/>
                <a:cs typeface="Verdana"/>
                <a:sym typeface="Verdana"/>
              </a:rPr>
              <a:t>/: </a:t>
            </a:r>
            <a:r>
              <a:rPr lang="en-US"/>
              <a:t>low, broke, so, coat, though, sew</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b="1">
              <a:latin typeface="Verdana"/>
              <a:ea typeface="Verdana"/>
              <a:cs typeface="Verdana"/>
              <a:sym typeface="Verdana"/>
            </a:endParaRPr>
          </a:p>
        </p:txBody>
      </p:sp>
      <p:sp>
        <p:nvSpPr>
          <p:cNvPr id="487" name="Google Shape;487;p29: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dirty="0">
                <a:solidFill>
                  <a:srgbClr val="000000"/>
                </a:solidFill>
                <a:latin typeface="Verdana"/>
                <a:ea typeface="Verdana"/>
                <a:cs typeface="Verdana"/>
                <a:sym typeface="Verdana"/>
              </a:rPr>
              <a:t>©2021-2024 Light of the World Learning</a:t>
            </a:r>
            <a:endParaRPr dirty="0"/>
          </a:p>
        </p:txBody>
      </p:sp>
      <p:sp>
        <p:nvSpPr>
          <p:cNvPr id="488" name="Google Shape;488;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36</a:t>
            </a:fld>
            <a:endParaRPr sz="1400">
              <a:solidFill>
                <a:srgbClr val="000000"/>
              </a:solidFill>
              <a:latin typeface="Verdana"/>
              <a:ea typeface="Verdana"/>
              <a:cs typeface="Verdana"/>
              <a:sym typeface="Verdana"/>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30: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5"/>
              </a:buClr>
              <a:buSzPts val="1400"/>
              <a:buFont typeface="Verdana"/>
              <a:buNone/>
            </a:pPr>
            <a:r>
              <a:rPr lang="en-US" sz="1200" b="1" i="0">
                <a:solidFill>
                  <a:schemeClr val="accent5"/>
                </a:solidFill>
                <a:latin typeface="Verdana"/>
                <a:ea typeface="Verdana"/>
                <a:cs typeface="Verdana"/>
                <a:sym typeface="Verdana"/>
              </a:rPr>
              <a:t>Homework 5. – Bible Reading Review</a:t>
            </a:r>
            <a:endParaRPr sz="1200" i="0">
              <a:latin typeface="Verdana"/>
              <a:ea typeface="Verdana"/>
              <a:cs typeface="Verdana"/>
              <a:sym typeface="Verdana"/>
            </a:endParaRPr>
          </a:p>
          <a:p>
            <a:pPr marL="0" lvl="0" indent="0" algn="l" rtl="0">
              <a:lnSpc>
                <a:spcPct val="100000"/>
              </a:lnSpc>
              <a:spcBef>
                <a:spcPts val="0"/>
              </a:spcBef>
              <a:spcAft>
                <a:spcPts val="0"/>
              </a:spcAft>
              <a:buClr>
                <a:schemeClr val="dk1"/>
              </a:buClr>
              <a:buSzPts val="44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4400"/>
              <a:buFont typeface="Verdana"/>
              <a:buNone/>
            </a:pPr>
            <a:r>
              <a:rPr lang="en-US" sz="1200">
                <a:latin typeface="Verdana"/>
                <a:ea typeface="Verdana"/>
                <a:cs typeface="Verdana"/>
                <a:sym typeface="Verdana"/>
              </a:rPr>
              <a:t>Students will write a short summary of the Bible reading using the words first, then, next and finally.</a:t>
            </a:r>
            <a:endParaRPr/>
          </a:p>
          <a:p>
            <a:pPr marL="0" lvl="0" indent="0" algn="l" rtl="0">
              <a:lnSpc>
                <a:spcPct val="100000"/>
              </a:lnSpc>
              <a:spcBef>
                <a:spcPts val="0"/>
              </a:spcBef>
              <a:spcAft>
                <a:spcPts val="0"/>
              </a:spcAft>
              <a:buClr>
                <a:schemeClr val="dk1"/>
              </a:buClr>
              <a:buSzPts val="44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4400"/>
              <a:buFont typeface="Arial"/>
              <a:buNone/>
            </a:pPr>
            <a:r>
              <a:rPr lang="en-US" sz="1200">
                <a:latin typeface="Verdana"/>
                <a:ea typeface="Verdana"/>
                <a:cs typeface="Verdana"/>
                <a:sym typeface="Verdana"/>
              </a:rPr>
              <a:t>Answers will vary. Possible answers may include: </a:t>
            </a:r>
            <a:endParaRPr/>
          </a:p>
          <a:p>
            <a:pPr marL="0" lvl="0" indent="0" algn="l" rtl="0">
              <a:lnSpc>
                <a:spcPct val="100000"/>
              </a:lnSpc>
              <a:spcBef>
                <a:spcPts val="0"/>
              </a:spcBef>
              <a:spcAft>
                <a:spcPts val="0"/>
              </a:spcAft>
              <a:buClr>
                <a:schemeClr val="dk1"/>
              </a:buClr>
              <a:buSzPts val="4400"/>
              <a:buFont typeface="Arial"/>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4400"/>
              <a:buFont typeface="Arial"/>
              <a:buNone/>
            </a:pPr>
            <a:r>
              <a:rPr lang="en-US" sz="1200">
                <a:latin typeface="Verdana"/>
                <a:ea typeface="Verdana"/>
                <a:cs typeface="Verdana"/>
                <a:sym typeface="Verdana"/>
              </a:rPr>
              <a:t>First, </a:t>
            </a:r>
            <a:r>
              <a:rPr lang="en-US"/>
              <a:t>the angel, Gabriel, came to Mary and told her that she would become pregnant with the son of God</a:t>
            </a:r>
            <a:r>
              <a:rPr lang="en-US" sz="1200">
                <a:latin typeface="Verdana"/>
                <a:ea typeface="Verdana"/>
                <a:cs typeface="Verdana"/>
                <a:sym typeface="Verdana"/>
              </a:rPr>
              <a:t>. </a:t>
            </a:r>
            <a:r>
              <a:rPr lang="en-US"/>
              <a:t>Then, she visited Zechariah and Elizabeth. The baby in Elizabeth’s womb jumped with joy when Mary spoke to Elizabeth. Elizabeth declared that Mary was blessed. Next, Mary praises God. Finally, Mary stayed with Elizabeth for three months before returning home.</a:t>
            </a:r>
            <a:endParaRPr/>
          </a:p>
        </p:txBody>
      </p:sp>
      <p:sp>
        <p:nvSpPr>
          <p:cNvPr id="498" name="Google Shape;498;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Verdana"/>
              <a:buNone/>
            </a:pPr>
            <a:fld id="{00000000-1234-1234-1234-123412341234}" type="slidenum">
              <a:rPr lang="en-US">
                <a:latin typeface="Verdana"/>
                <a:ea typeface="Verdana"/>
                <a:cs typeface="Verdana"/>
                <a:sym typeface="Verdana"/>
              </a:rPr>
              <a:t>37</a:t>
            </a:fld>
            <a:endParaRPr>
              <a:latin typeface="Verdana"/>
              <a:ea typeface="Verdana"/>
              <a:cs typeface="Verdana"/>
              <a:sym typeface="Verdana"/>
            </a:endParaRPr>
          </a:p>
        </p:txBody>
      </p:sp>
      <p:sp>
        <p:nvSpPr>
          <p:cNvPr id="499" name="Google Shape;499;p30: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1400"/>
              <a:buFont typeface="Verdana"/>
              <a:buNone/>
            </a:pPr>
            <a:r>
              <a:rPr lang="en-US" dirty="0"/>
              <a:t>©2020-2024 Light of the World Learning</a:t>
            </a: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3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Homework 6. – Memorize a verse and read the next lesson’s verses in your native language.</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Learners get to choose one verse from the lesson’s reading to memorize. Please notice that the memory work is not long. Everyone, regardless of skill level, should be able to do it. Students will also read the next lesson’s Bible passage in their native language. </a:t>
            </a:r>
            <a:r>
              <a:rPr lang="en-US" sz="1200">
                <a:solidFill>
                  <a:schemeClr val="dk1"/>
                </a:solidFill>
                <a:latin typeface="Verdana"/>
                <a:ea typeface="Verdana"/>
                <a:cs typeface="Verdana"/>
                <a:sym typeface="Verdana"/>
              </a:rPr>
              <a:t>Students will always read the Bible lesson in their first language before reading it in English the following lesson. Help them get a Bible in their own language if they don’t have one. They may also use </a:t>
            </a:r>
            <a:r>
              <a:rPr lang="en-US" sz="1200">
                <a:latin typeface="Verdana"/>
                <a:ea typeface="Verdana"/>
                <a:cs typeface="Verdana"/>
                <a:sym typeface="Verdana"/>
              </a:rPr>
              <a:t>https://live.bible.is/ </a:t>
            </a:r>
            <a:r>
              <a:rPr lang="en-US" sz="1200">
                <a:solidFill>
                  <a:schemeClr val="dk1"/>
                </a:solidFill>
                <a:latin typeface="Verdana"/>
                <a:ea typeface="Verdana"/>
                <a:cs typeface="Verdana"/>
                <a:sym typeface="Verdana"/>
              </a:rPr>
              <a:t>or other Bible translation resources. </a:t>
            </a:r>
            <a:r>
              <a:rPr lang="en-US" sz="1200">
                <a:latin typeface="Verdana"/>
                <a:ea typeface="Verdana"/>
                <a:cs typeface="Verdana"/>
                <a:sym typeface="Verdana"/>
              </a:rPr>
              <a:t>The hyperlinks of the Bible verses connect to https://live.bible.is/ so students can read, hear and watch videos of the scripture in their own languages. </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a:latin typeface="Verdana"/>
                <a:ea typeface="Verdana"/>
                <a:cs typeface="Verdana"/>
                <a:sym typeface="Verdana"/>
              </a:rPr>
              <a:t>1. Model. </a:t>
            </a:r>
            <a:r>
              <a:rPr lang="en-US" sz="1200">
                <a:latin typeface="Verdana"/>
                <a:ea typeface="Verdana"/>
                <a:cs typeface="Verdana"/>
                <a:sym typeface="Verdana"/>
              </a:rPr>
              <a:t>Recite a verse from memory. </a:t>
            </a:r>
            <a:endParaRPr/>
          </a:p>
          <a:p>
            <a:pPr marL="0" lvl="0" indent="0" algn="l" rtl="0">
              <a:spcBef>
                <a:spcPts val="0"/>
              </a:spcBef>
              <a:spcAft>
                <a:spcPts val="0"/>
              </a:spcAft>
              <a:buClr>
                <a:schemeClr val="dk1"/>
              </a:buClr>
              <a:buSzPts val="1200"/>
              <a:buFont typeface="Calibri"/>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a:latin typeface="Verdana"/>
                <a:ea typeface="Verdana"/>
                <a:cs typeface="Verdana"/>
                <a:sym typeface="Verdana"/>
              </a:rPr>
              <a:t>2. Repeat. </a:t>
            </a:r>
            <a:r>
              <a:rPr lang="en-US" sz="1200">
                <a:latin typeface="Verdana"/>
                <a:ea typeface="Verdana"/>
                <a:cs typeface="Verdana"/>
                <a:sym typeface="Verdana"/>
              </a:rPr>
              <a:t>Encourage students to find someone with whom to practice conversing and reading the completed homework assignment. </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a:latin typeface="Verdana"/>
                <a:ea typeface="Verdana"/>
                <a:cs typeface="Verdana"/>
                <a:sym typeface="Verdana"/>
              </a:rPr>
              <a:t>3. Solo. </a:t>
            </a:r>
            <a:r>
              <a:rPr lang="en-US" sz="1200">
                <a:latin typeface="Verdana"/>
                <a:ea typeface="Verdana"/>
                <a:cs typeface="Verdana"/>
                <a:sym typeface="Verdana"/>
              </a:rPr>
              <a:t>Students will recite the verse from memory at the next class.</a:t>
            </a:r>
            <a:br>
              <a:rPr lang="en-US" sz="1200">
                <a:latin typeface="Verdana"/>
                <a:ea typeface="Verdana"/>
                <a:cs typeface="Verdana"/>
                <a:sym typeface="Verdana"/>
              </a:rPr>
            </a:br>
            <a:endParaRPr sz="1200">
              <a:latin typeface="Verdana"/>
              <a:ea typeface="Verdana"/>
              <a:cs typeface="Verdana"/>
              <a:sym typeface="Verdana"/>
            </a:endParaRPr>
          </a:p>
        </p:txBody>
      </p:sp>
      <p:sp>
        <p:nvSpPr>
          <p:cNvPr id="508" name="Google Shape;508;p3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dirty="0">
                <a:solidFill>
                  <a:srgbClr val="000000"/>
                </a:solidFill>
                <a:latin typeface="Verdana"/>
                <a:ea typeface="Verdana"/>
                <a:cs typeface="Verdana"/>
                <a:sym typeface="Verdana"/>
              </a:rPr>
              <a:t>©2021-2022 Light of the World Learning</a:t>
            </a:r>
            <a:endParaRPr dirty="0"/>
          </a:p>
        </p:txBody>
      </p:sp>
      <p:sp>
        <p:nvSpPr>
          <p:cNvPr id="509" name="Google Shape;509;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38</a:t>
            </a:fld>
            <a:endParaRPr sz="1400">
              <a:solidFill>
                <a:srgbClr val="000000"/>
              </a:solidFill>
              <a:latin typeface="Verdana"/>
              <a:ea typeface="Verdana"/>
              <a:cs typeface="Verdana"/>
              <a:sym typeface="Verdana"/>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p3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Homework 7A. – Everyday Reading and Writing</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b="1">
              <a:solidFill>
                <a:srgbClr val="4472C4"/>
              </a:solidFill>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a:latin typeface="Verdana"/>
                <a:ea typeface="Verdana"/>
                <a:cs typeface="Verdana"/>
                <a:sym typeface="Verdana"/>
              </a:rPr>
              <a:t>Students </a:t>
            </a:r>
            <a:r>
              <a:rPr lang="en-US" sz="1200">
                <a:latin typeface="Verdana"/>
                <a:ea typeface="Verdana"/>
                <a:cs typeface="Verdana"/>
                <a:sym typeface="Verdana"/>
              </a:rPr>
              <a:t>will read the </a:t>
            </a:r>
            <a:r>
              <a:rPr lang="en-US"/>
              <a:t>letter</a:t>
            </a:r>
            <a:r>
              <a:rPr lang="en-US" sz="1200">
                <a:latin typeface="Verdana"/>
                <a:ea typeface="Verdana"/>
                <a:cs typeface="Verdana"/>
                <a:sym typeface="Verdana"/>
              </a:rPr>
              <a:t> and answer the questions.</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a:p>
          <a:p>
            <a:pPr marL="0" lvl="0" indent="0" algn="l" rtl="0">
              <a:spcBef>
                <a:spcPts val="0"/>
              </a:spcBef>
              <a:spcAft>
                <a:spcPts val="0"/>
              </a:spcAft>
              <a:buClr>
                <a:schemeClr val="dk1"/>
              </a:buClr>
              <a:buSzPts val="1200"/>
              <a:buFont typeface="Verdana"/>
              <a:buNone/>
            </a:pPr>
            <a:r>
              <a:rPr lang="en-US"/>
              <a:t>A letter to a friend</a:t>
            </a:r>
            <a:endParaRPr/>
          </a:p>
          <a:p>
            <a:pPr marL="0" lvl="0" indent="0" algn="l" rtl="0">
              <a:spcBef>
                <a:spcPts val="0"/>
              </a:spcBef>
              <a:spcAft>
                <a:spcPts val="0"/>
              </a:spcAft>
              <a:buClr>
                <a:schemeClr val="dk1"/>
              </a:buClr>
              <a:buSzPts val="1200"/>
              <a:buFont typeface="Verdana"/>
              <a:buNone/>
            </a:pPr>
            <a:endParaRPr/>
          </a:p>
          <a:p>
            <a:pPr marL="0" lvl="0" indent="0" algn="l" rtl="0">
              <a:spcBef>
                <a:spcPts val="0"/>
              </a:spcBef>
              <a:spcAft>
                <a:spcPts val="0"/>
              </a:spcAft>
              <a:buClr>
                <a:schemeClr val="dk1"/>
              </a:buClr>
              <a:buSzPts val="1200"/>
              <a:buFont typeface="Verdana"/>
              <a:buNone/>
            </a:pPr>
            <a:r>
              <a:rPr lang="en-US"/>
              <a:t>Hi Olivia,</a:t>
            </a:r>
            <a:endParaRPr/>
          </a:p>
          <a:p>
            <a:pPr marL="0" lvl="0" indent="0" algn="l" rtl="0">
              <a:spcBef>
                <a:spcPts val="0"/>
              </a:spcBef>
              <a:spcAft>
                <a:spcPts val="0"/>
              </a:spcAft>
              <a:buClr>
                <a:schemeClr val="dk1"/>
              </a:buClr>
              <a:buSzPts val="1200"/>
              <a:buFont typeface="Verdana"/>
              <a:buNone/>
            </a:pPr>
            <a:endParaRPr/>
          </a:p>
          <a:p>
            <a:pPr marL="0" lvl="0" indent="0" algn="l" rtl="0">
              <a:spcBef>
                <a:spcPts val="0"/>
              </a:spcBef>
              <a:spcAft>
                <a:spcPts val="0"/>
              </a:spcAft>
              <a:buClr>
                <a:schemeClr val="dk1"/>
              </a:buClr>
              <a:buSzPts val="1200"/>
              <a:buFont typeface="Verdana"/>
              <a:buNone/>
            </a:pPr>
            <a:r>
              <a:rPr lang="en-US"/>
              <a:t>How have you been? As you know, I started college last week. It’s been a lot of fun but also hard work. Every morning I wake up at 6:00am and grab coffee. After that, I go to work from 7:00am-10:00am. I work at a grocery store. My job is to arrange food on the shelves. On Mondays, Wednesdays, and Fridays I go back to my room for a little bit before going to a writing class at 11:00am. That is my favorite class. I learn so much! After that class, I eat lunch and then I take a nap and then I go to French class at 2:00pm. French class is very hard but my professor is very nice. I have 3 classes on Tuesdays and Thursdays; algebra, biology, and public speaking. I do not like public speaking at all. I always cook dinner with my roommate on Tuesdays and Thursdays. We like to try new recipes that we find online. On the weekends, I go to coffee shops or the library a lot to do homework with friends. I can’t wait to see you in December! I promise I’ll write to you more often once I get a little more settled!</a:t>
            </a:r>
            <a:endParaRPr/>
          </a:p>
          <a:p>
            <a:pPr marL="0" lvl="0" indent="0" algn="l" rtl="0">
              <a:spcBef>
                <a:spcPts val="0"/>
              </a:spcBef>
              <a:spcAft>
                <a:spcPts val="0"/>
              </a:spcAft>
              <a:buClr>
                <a:schemeClr val="dk1"/>
              </a:buClr>
              <a:buSzPts val="1200"/>
              <a:buFont typeface="Verdana"/>
              <a:buNone/>
            </a:pPr>
            <a:endParaRPr/>
          </a:p>
          <a:p>
            <a:pPr marL="0" lvl="0" indent="0" algn="l" rtl="0">
              <a:spcBef>
                <a:spcPts val="0"/>
              </a:spcBef>
              <a:spcAft>
                <a:spcPts val="0"/>
              </a:spcAft>
              <a:buClr>
                <a:schemeClr val="dk1"/>
              </a:buClr>
              <a:buSzPts val="1200"/>
              <a:buFont typeface="Verdana"/>
              <a:buNone/>
            </a:pPr>
            <a:r>
              <a:rPr lang="en-US"/>
              <a:t>Best regards,</a:t>
            </a:r>
            <a:endParaRPr/>
          </a:p>
          <a:p>
            <a:pPr marL="0" lvl="0" indent="0" algn="l" rtl="0">
              <a:spcBef>
                <a:spcPts val="0"/>
              </a:spcBef>
              <a:spcAft>
                <a:spcPts val="0"/>
              </a:spcAft>
              <a:buClr>
                <a:schemeClr val="dk1"/>
              </a:buClr>
              <a:buSzPts val="1200"/>
              <a:buFont typeface="Verdana"/>
              <a:buNone/>
            </a:pPr>
            <a:r>
              <a:rPr lang="en-US"/>
              <a:t>Frida</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a:latin typeface="Verdana"/>
              <a:ea typeface="Verdana"/>
              <a:cs typeface="Verdana"/>
              <a:sym typeface="Verdana"/>
            </a:endParaRPr>
          </a:p>
        </p:txBody>
      </p:sp>
      <p:sp>
        <p:nvSpPr>
          <p:cNvPr id="520" name="Google Shape;520;p32: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dirty="0">
                <a:solidFill>
                  <a:srgbClr val="000000"/>
                </a:solidFill>
                <a:latin typeface="Verdana"/>
                <a:ea typeface="Verdana"/>
                <a:cs typeface="Verdana"/>
                <a:sym typeface="Verdana"/>
              </a:rPr>
              <a:t>©2020-2024 Light of the World Learning</a:t>
            </a:r>
            <a:endParaRPr dirty="0"/>
          </a:p>
        </p:txBody>
      </p:sp>
      <p:sp>
        <p:nvSpPr>
          <p:cNvPr id="521" name="Google Shape;521;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39</a:t>
            </a:fld>
            <a:endParaRPr sz="1400">
              <a:solidFill>
                <a:srgbClr val="000000"/>
              </a:solidFill>
              <a:latin typeface="Verdana"/>
              <a:ea typeface="Verdana"/>
              <a:cs typeface="Verdana"/>
              <a:sym typeface="Verdan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95377b80cb_1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g295377b80cb_1_57: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1200"/>
              <a:buFont typeface="Verdana"/>
              <a:buNone/>
            </a:pPr>
            <a:r>
              <a:rPr lang="en-US" b="1">
                <a:solidFill>
                  <a:schemeClr val="accent1"/>
                </a:solidFill>
              </a:rPr>
              <a:t>1B. Read about the theme picture and discuss with a partner</a:t>
            </a:r>
            <a:endParaRPr>
              <a:solidFill>
                <a:schemeClr val="accent1"/>
              </a:solidFill>
            </a:endParaRPr>
          </a:p>
          <a:p>
            <a:pPr marL="0" lvl="0" indent="0" algn="l" rtl="0">
              <a:spcBef>
                <a:spcPts val="0"/>
              </a:spcBef>
              <a:spcAft>
                <a:spcPts val="0"/>
              </a:spcAft>
              <a:buClr>
                <a:schemeClr val="dk1"/>
              </a:buClr>
              <a:buSzPts val="1200"/>
              <a:buFont typeface="Verdana"/>
              <a:buNone/>
            </a:pPr>
            <a:endParaRPr/>
          </a:p>
          <a:p>
            <a:pPr marL="457200" lvl="0" indent="-317500" algn="l" rtl="0">
              <a:spcBef>
                <a:spcPts val="0"/>
              </a:spcBef>
              <a:spcAft>
                <a:spcPts val="0"/>
              </a:spcAft>
              <a:buSzPts val="1400"/>
              <a:buAutoNum type="arabicPeriod"/>
            </a:pPr>
            <a:r>
              <a:rPr lang="en-US"/>
              <a:t>Read the description of the theme picture to the students. If students ask about words, give simple definitions.</a:t>
            </a:r>
            <a:endParaRPr/>
          </a:p>
          <a:p>
            <a:pPr marL="0" lvl="0" indent="0" algn="l" rtl="0">
              <a:spcBef>
                <a:spcPts val="0"/>
              </a:spcBef>
              <a:spcAft>
                <a:spcPts val="0"/>
              </a:spcAft>
              <a:buClr>
                <a:schemeClr val="dk1"/>
              </a:buClr>
              <a:buSzPts val="1200"/>
              <a:buFont typeface="Verdana"/>
              <a:buNone/>
            </a:pPr>
            <a:endParaRPr/>
          </a:p>
          <a:p>
            <a:pPr marL="457200" lvl="0" indent="-317500" algn="l" rtl="0">
              <a:spcBef>
                <a:spcPts val="0"/>
              </a:spcBef>
              <a:spcAft>
                <a:spcPts val="0"/>
              </a:spcAft>
              <a:buSzPts val="1400"/>
              <a:buAutoNum type="arabicPeriod"/>
            </a:pPr>
            <a:r>
              <a:rPr lang="en-US"/>
              <a:t>Ask students to work in pairs and discuss the questions.</a:t>
            </a:r>
            <a:endParaRPr/>
          </a:p>
          <a:p>
            <a:pPr marL="457200" lvl="0" indent="0" algn="l" rtl="0">
              <a:spcBef>
                <a:spcPts val="0"/>
              </a:spcBef>
              <a:spcAft>
                <a:spcPts val="0"/>
              </a:spcAft>
              <a:buNone/>
            </a:pPr>
            <a:endParaRPr/>
          </a:p>
          <a:p>
            <a:pPr marL="457200" lvl="0" indent="-317500" algn="l" rtl="0">
              <a:spcBef>
                <a:spcPts val="0"/>
              </a:spcBef>
              <a:spcAft>
                <a:spcPts val="0"/>
              </a:spcAft>
              <a:buSzPts val="1400"/>
              <a:buAutoNum type="arabicPeriod"/>
            </a:pPr>
            <a:r>
              <a:rPr lang="en-US"/>
              <a:t>Call on students to share their answers with the class.</a:t>
            </a:r>
            <a:endParaRPr/>
          </a:p>
          <a:p>
            <a:pPr marL="0" lvl="0" indent="0" algn="l" rtl="0">
              <a:spcBef>
                <a:spcPts val="0"/>
              </a:spcBef>
              <a:spcAft>
                <a:spcPts val="0"/>
              </a:spcAft>
              <a:buClr>
                <a:schemeClr val="dk1"/>
              </a:buClr>
              <a:buSzPts val="1200"/>
              <a:buFont typeface="Verdana"/>
              <a:buNone/>
            </a:pPr>
            <a:endParaRPr/>
          </a:p>
        </p:txBody>
      </p:sp>
      <p:sp>
        <p:nvSpPr>
          <p:cNvPr id="119" name="Google Shape;119;g295377b80cb_1_57: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a:solidFill>
                  <a:srgbClr val="000000"/>
                </a:solidFill>
                <a:latin typeface="Verdana"/>
                <a:ea typeface="Verdana"/>
                <a:cs typeface="Verdana"/>
                <a:sym typeface="Verdana"/>
              </a:rPr>
              <a:t>©2021-2022 Light of the World Learning</a:t>
            </a:r>
            <a:endParaRPr dirty="0"/>
          </a:p>
        </p:txBody>
      </p:sp>
      <p:sp>
        <p:nvSpPr>
          <p:cNvPr id="120" name="Google Shape;120;g295377b80cb_1_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4</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p3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Homework 7B. – Everyday Reading and Writing</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b="1">
              <a:solidFill>
                <a:srgbClr val="4472C4"/>
              </a:solidFill>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Students will read the </a:t>
            </a:r>
            <a:r>
              <a:rPr lang="en-US"/>
              <a:t>letter</a:t>
            </a:r>
            <a:r>
              <a:rPr lang="en-US" sz="1200">
                <a:latin typeface="Verdana"/>
                <a:ea typeface="Verdana"/>
                <a:cs typeface="Verdana"/>
                <a:sym typeface="Verdana"/>
              </a:rPr>
              <a:t> and answer the questions on the next slide.</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a:latin typeface="Verdana"/>
              <a:ea typeface="Verdana"/>
              <a:cs typeface="Verdana"/>
              <a:sym typeface="Verdana"/>
            </a:endParaRPr>
          </a:p>
        </p:txBody>
      </p:sp>
      <p:sp>
        <p:nvSpPr>
          <p:cNvPr id="530" name="Google Shape;530;p33: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dirty="0">
                <a:solidFill>
                  <a:srgbClr val="000000"/>
                </a:solidFill>
                <a:latin typeface="Verdana"/>
                <a:ea typeface="Verdana"/>
                <a:cs typeface="Verdana"/>
                <a:sym typeface="Verdana"/>
              </a:rPr>
              <a:t>©2020-2024 Light of the World Learning</a:t>
            </a:r>
            <a:endParaRPr dirty="0"/>
          </a:p>
        </p:txBody>
      </p:sp>
      <p:sp>
        <p:nvSpPr>
          <p:cNvPr id="531" name="Google Shape;531;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40</a:t>
            </a:fld>
            <a:endParaRPr sz="1400">
              <a:solidFill>
                <a:srgbClr val="000000"/>
              </a:solidFill>
              <a:latin typeface="Verdana"/>
              <a:ea typeface="Verdana"/>
              <a:cs typeface="Verdana"/>
              <a:sym typeface="Verdana"/>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p3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Homework 7C.– Everyday Reading and Writing</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b="1">
              <a:solidFill>
                <a:srgbClr val="4472C4"/>
              </a:solidFill>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Students will answer the questions about the pronunciation article.</a:t>
            </a:r>
            <a:endParaRPr/>
          </a:p>
          <a:p>
            <a:pPr marL="0" lvl="0" indent="0" algn="l" rtl="0">
              <a:spcBef>
                <a:spcPts val="0"/>
              </a:spcBef>
              <a:spcAft>
                <a:spcPts val="0"/>
              </a:spcAft>
              <a:buClr>
                <a:schemeClr val="dk1"/>
              </a:buClr>
              <a:buSzPts val="1200"/>
              <a:buFont typeface="Verdana"/>
              <a:buNone/>
            </a:pPr>
            <a:endParaRPr/>
          </a:p>
          <a:p>
            <a:pPr marL="0" lvl="0" indent="0" algn="l" rtl="0">
              <a:spcBef>
                <a:spcPts val="0"/>
              </a:spcBef>
              <a:spcAft>
                <a:spcPts val="0"/>
              </a:spcAft>
              <a:buClr>
                <a:schemeClr val="dk1"/>
              </a:buClr>
              <a:buSzPts val="1200"/>
              <a:buFont typeface="Verdana"/>
              <a:buNone/>
            </a:pPr>
            <a:r>
              <a:rPr lang="en-US"/>
              <a:t>Answers will vary.</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a:latin typeface="Verdana"/>
              <a:ea typeface="Verdana"/>
              <a:cs typeface="Verdana"/>
              <a:sym typeface="Verdana"/>
            </a:endParaRPr>
          </a:p>
        </p:txBody>
      </p:sp>
      <p:sp>
        <p:nvSpPr>
          <p:cNvPr id="540" name="Google Shape;540;p34: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dirty="0">
                <a:solidFill>
                  <a:srgbClr val="000000"/>
                </a:solidFill>
                <a:latin typeface="Verdana"/>
                <a:ea typeface="Verdana"/>
                <a:cs typeface="Verdana"/>
                <a:sym typeface="Verdana"/>
              </a:rPr>
              <a:t>©2020-2024 Light of the World Learning</a:t>
            </a:r>
            <a:endParaRPr dirty="0"/>
          </a:p>
        </p:txBody>
      </p:sp>
      <p:sp>
        <p:nvSpPr>
          <p:cNvPr id="541" name="Google Shape;541;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41</a:t>
            </a:fld>
            <a:endParaRPr sz="1400">
              <a:solidFill>
                <a:srgbClr val="000000"/>
              </a:solidFill>
              <a:latin typeface="Verdana"/>
              <a:ea typeface="Verdana"/>
              <a:cs typeface="Verdana"/>
              <a:sym typeface="Verdana"/>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p35: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Homework 8 – Writing</a:t>
            </a:r>
            <a:endParaRPr sz="1200"/>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None/>
            </a:pPr>
            <a:r>
              <a:rPr lang="en-US" sz="1200" b="1">
                <a:latin typeface="Verdana"/>
                <a:ea typeface="Verdana"/>
                <a:cs typeface="Verdana"/>
                <a:sym typeface="Verdana"/>
              </a:rPr>
              <a:t>Model. </a:t>
            </a:r>
            <a:r>
              <a:rPr lang="en-US" sz="1200">
                <a:latin typeface="Verdana"/>
                <a:ea typeface="Verdana"/>
                <a:cs typeface="Verdana"/>
                <a:sym typeface="Verdana"/>
              </a:rPr>
              <a:t>Write an example introduction such as: </a:t>
            </a:r>
            <a:endParaRPr/>
          </a:p>
          <a:p>
            <a:pPr marL="0" lvl="0" indent="0" algn="l" rtl="0">
              <a:spcBef>
                <a:spcPts val="0"/>
              </a:spcBef>
              <a:spcAft>
                <a:spcPts val="0"/>
              </a:spcAft>
              <a:buNone/>
            </a:pPr>
            <a:endParaRPr/>
          </a:p>
          <a:p>
            <a:pPr marL="0" lvl="0" indent="0" algn="l" rtl="0">
              <a:spcBef>
                <a:spcPts val="0"/>
              </a:spcBef>
              <a:spcAft>
                <a:spcPts val="0"/>
              </a:spcAft>
              <a:buNone/>
            </a:pPr>
            <a:r>
              <a:rPr lang="en-US"/>
              <a:t>Dear Maya,</a:t>
            </a:r>
            <a:endParaRPr/>
          </a:p>
          <a:p>
            <a:pPr marL="0" lvl="0" indent="0" algn="l" rtl="0">
              <a:spcBef>
                <a:spcPts val="0"/>
              </a:spcBef>
              <a:spcAft>
                <a:spcPts val="0"/>
              </a:spcAft>
              <a:buNone/>
            </a:pPr>
            <a:endParaRPr/>
          </a:p>
          <a:p>
            <a:pPr marL="0" lvl="0" indent="0" algn="l" rtl="0">
              <a:spcBef>
                <a:spcPts val="0"/>
              </a:spcBef>
              <a:spcAft>
                <a:spcPts val="0"/>
              </a:spcAft>
              <a:buNone/>
            </a:pPr>
            <a:r>
              <a:rPr lang="en-US"/>
              <a:t>How have you been? I want to tell you about my daily routine. </a:t>
            </a:r>
            <a:r>
              <a:rPr lang="en-US" sz="1200">
                <a:latin typeface="Verdana"/>
                <a:ea typeface="Verdana"/>
                <a:cs typeface="Verdana"/>
                <a:sym typeface="Verdana"/>
              </a:rPr>
              <a:t>Everyday, </a:t>
            </a:r>
            <a:r>
              <a:rPr lang="en-US"/>
              <a:t>the first thing I do when I wake up is brush my teeth. After I brush my teeth, I decide what outfit I’m going to wear….</a:t>
            </a:r>
            <a:endParaRPr/>
          </a:p>
          <a:p>
            <a:pPr marL="0" lvl="0" indent="0" algn="l" rtl="0">
              <a:spcBef>
                <a:spcPts val="0"/>
              </a:spcBef>
              <a:spcAft>
                <a:spcPts val="0"/>
              </a:spcAft>
              <a:buClr>
                <a:schemeClr val="dk1"/>
              </a:buClr>
              <a:buSzPts val="1200"/>
              <a:buFont typeface="Calibri"/>
              <a:buNone/>
            </a:pPr>
            <a:endParaRPr sz="1200" b="1">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r>
              <a:rPr lang="en-US" sz="1200" b="1">
                <a:latin typeface="Verdana"/>
                <a:ea typeface="Verdana"/>
                <a:cs typeface="Verdana"/>
                <a:sym typeface="Verdana"/>
              </a:rPr>
              <a:t>Answers will vary.</a:t>
            </a:r>
            <a:endParaRPr b="1"/>
          </a:p>
        </p:txBody>
      </p:sp>
      <p:sp>
        <p:nvSpPr>
          <p:cNvPr id="550" name="Google Shape;550;p35: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dirty="0">
                <a:solidFill>
                  <a:srgbClr val="000000"/>
                </a:solidFill>
                <a:latin typeface="Verdana"/>
                <a:ea typeface="Verdana"/>
                <a:cs typeface="Verdana"/>
                <a:sym typeface="Verdana"/>
              </a:rPr>
              <a:t>©2021-2024 Light of the World Learning</a:t>
            </a:r>
            <a:endParaRPr dirty="0"/>
          </a:p>
        </p:txBody>
      </p:sp>
      <p:sp>
        <p:nvSpPr>
          <p:cNvPr id="551" name="Google Shape;551;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42</a:t>
            </a:fld>
            <a:endParaRPr sz="1400">
              <a:solidFill>
                <a:srgbClr val="000000"/>
              </a:solidFill>
              <a:latin typeface="Verdana"/>
              <a:ea typeface="Verdana"/>
              <a:cs typeface="Verdana"/>
              <a:sym typeface="Verdana"/>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p3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Homework 9. – I can statements</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b="1">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The student must be able to achieve all of these skills before the next lesson. If not, the lesson can be repeated or additional practice materials can be used.</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Review all of the skills at the beginning of the next lesson. Be sure to give lots of praise and encouragement!</a:t>
            </a:r>
            <a:endParaRPr/>
          </a:p>
        </p:txBody>
      </p:sp>
      <p:sp>
        <p:nvSpPr>
          <p:cNvPr id="560" name="Google Shape;560;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43</a:t>
            </a:fld>
            <a:endParaRPr sz="1400">
              <a:solidFill>
                <a:srgbClr val="000000"/>
              </a:solidFill>
              <a:latin typeface="Verdana"/>
              <a:ea typeface="Verdana"/>
              <a:cs typeface="Verdana"/>
              <a:sym typeface="Verdana"/>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3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5"/>
              </a:buClr>
              <a:buSzPts val="1400"/>
              <a:buFont typeface="Verdana"/>
              <a:buNone/>
            </a:pPr>
            <a:r>
              <a:rPr lang="en-US" sz="1200">
                <a:solidFill>
                  <a:schemeClr val="accent5"/>
                </a:solidFill>
                <a:latin typeface="Verdana"/>
                <a:ea typeface="Verdana"/>
                <a:cs typeface="Verdana"/>
                <a:sym typeface="Verdana"/>
              </a:rPr>
              <a:t>Pray</a:t>
            </a:r>
            <a:r>
              <a:rPr lang="en-US" sz="1200">
                <a:latin typeface="Verdana"/>
                <a:ea typeface="Verdana"/>
                <a:cs typeface="Verdana"/>
                <a:sym typeface="Verdana"/>
              </a:rPr>
              <a:t> </a:t>
            </a: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Verdana"/>
              <a:buNone/>
            </a:pPr>
            <a:r>
              <a:rPr lang="en-US" sz="1200">
                <a:latin typeface="Verdana"/>
                <a:ea typeface="Verdana"/>
                <a:cs typeface="Verdana"/>
                <a:sym typeface="Verdana"/>
              </a:rPr>
              <a:t>You may want to ask for any special prayer requests, then pray for your students and bless them. Prayers may also be written on th</a:t>
            </a:r>
            <a:r>
              <a:rPr lang="en-US"/>
              <a:t>is slide.</a:t>
            </a: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Verdana"/>
              <a:buNone/>
            </a:pPr>
            <a:r>
              <a:rPr lang="en-US">
                <a:latin typeface="Verdana"/>
                <a:ea typeface="Verdana"/>
                <a:cs typeface="Verdana"/>
                <a:sym typeface="Verdana"/>
              </a:rPr>
              <a:t> </a:t>
            </a:r>
            <a:endParaRPr>
              <a:latin typeface="Verdana"/>
              <a:ea typeface="Verdana"/>
              <a:cs typeface="Verdana"/>
              <a:sym typeface="Verdana"/>
            </a:endParaRPr>
          </a:p>
        </p:txBody>
      </p:sp>
      <p:sp>
        <p:nvSpPr>
          <p:cNvPr id="569" name="Google Shape;569;p37: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rgbClr val="000000"/>
                </a:solidFill>
                <a:latin typeface="Verdana"/>
                <a:ea typeface="Verdana"/>
                <a:cs typeface="Verdana"/>
                <a:sym typeface="Verdana"/>
              </a:rPr>
              <a:t>©2020-2024 Light of the World Learning</a:t>
            </a:r>
            <a:endParaRPr sz="1200" b="0" i="0" u="none" strike="noStrike" cap="none" dirty="0">
              <a:solidFill>
                <a:srgbClr val="000000"/>
              </a:solidFill>
              <a:latin typeface="Verdana"/>
              <a:ea typeface="Verdana"/>
              <a:cs typeface="Verdana"/>
              <a:sym typeface="Verdana"/>
            </a:endParaRPr>
          </a:p>
        </p:txBody>
      </p:sp>
      <p:sp>
        <p:nvSpPr>
          <p:cNvPr id="570" name="Google Shape;570;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44</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p3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p:txBody>
      </p:sp>
      <p:sp>
        <p:nvSpPr>
          <p:cNvPr id="579" name="Google Shape;579;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45</a:t>
            </a:fld>
            <a:endParaRPr sz="1400">
              <a:solidFill>
                <a:srgbClr val="000000"/>
              </a:solidFill>
              <a:latin typeface="Verdana"/>
              <a:ea typeface="Verdana"/>
              <a:cs typeface="Verdana"/>
              <a:sym typeface="Verdan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2A. Vocabulary </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b="1"/>
              <a:t>1. Say the word a few times</a:t>
            </a:r>
            <a:r>
              <a:rPr lang="en-US"/>
              <a:t>, as you indicate the picture. For example, say, “engaged, engaged, engaged.” Have your students then repeat the word after you a few times.</a:t>
            </a:r>
            <a:endParaRPr/>
          </a:p>
          <a:p>
            <a:pPr marL="0" lvl="0" indent="0" algn="l" rtl="0">
              <a:spcBef>
                <a:spcPts val="0"/>
              </a:spcBef>
              <a:spcAft>
                <a:spcPts val="0"/>
              </a:spcAft>
              <a:buClr>
                <a:schemeClr val="dk1"/>
              </a:buClr>
              <a:buSzPts val="1200"/>
              <a:buFont typeface="Verdana"/>
              <a:buNone/>
            </a:pPr>
            <a:endParaRPr/>
          </a:p>
          <a:p>
            <a:pPr marL="0" lvl="0" indent="0" algn="l" rtl="0">
              <a:spcBef>
                <a:spcPts val="0"/>
              </a:spcBef>
              <a:spcAft>
                <a:spcPts val="0"/>
              </a:spcAft>
              <a:buClr>
                <a:schemeClr val="dk1"/>
              </a:buClr>
              <a:buSzPts val="1200"/>
              <a:buFont typeface="Verdana"/>
              <a:buNone/>
            </a:pPr>
            <a:r>
              <a:rPr lang="en-US" b="1"/>
              <a:t>2. Ask students to match the word to the correct definition and say the answer as a sentence</a:t>
            </a:r>
            <a:r>
              <a:rPr lang="en-US"/>
              <a:t>. For example, “When two people are engaged they have agreed to be married.” </a:t>
            </a:r>
            <a:endParaRPr/>
          </a:p>
          <a:p>
            <a:pPr marL="0" lvl="0" indent="0" algn="l" rtl="0">
              <a:spcBef>
                <a:spcPts val="0"/>
              </a:spcBef>
              <a:spcAft>
                <a:spcPts val="0"/>
              </a:spcAft>
              <a:buClr>
                <a:schemeClr val="dk1"/>
              </a:buClr>
              <a:buSzPts val="1200"/>
              <a:buFont typeface="Verdana"/>
              <a:buNone/>
            </a:pPr>
            <a:endParaRPr/>
          </a:p>
          <a:p>
            <a:pPr marL="0" lvl="0" indent="0" algn="l" rtl="0">
              <a:spcBef>
                <a:spcPts val="0"/>
              </a:spcBef>
              <a:spcAft>
                <a:spcPts val="0"/>
              </a:spcAft>
              <a:buSzPts val="1200"/>
              <a:buNone/>
            </a:pPr>
            <a:r>
              <a:rPr lang="en-US" b="1"/>
              <a:t>3. Check students’ comprehension further by asking direct questions</a:t>
            </a:r>
            <a:r>
              <a:rPr lang="en-US"/>
              <a:t>. For example, “Do you know anyone that‘s engaged?”</a:t>
            </a:r>
            <a:endParaRPr/>
          </a:p>
          <a:p>
            <a:pPr marL="0" lvl="0" indent="0" algn="l" rtl="0">
              <a:spcBef>
                <a:spcPts val="0"/>
              </a:spcBef>
              <a:spcAft>
                <a:spcPts val="0"/>
              </a:spcAft>
              <a:buSzPts val="1200"/>
              <a:buNone/>
            </a:pPr>
            <a:endParaRPr/>
          </a:p>
          <a:p>
            <a:pPr marL="0" lvl="0" indent="0" algn="l" rtl="0">
              <a:spcBef>
                <a:spcPts val="0"/>
              </a:spcBef>
              <a:spcAft>
                <a:spcPts val="0"/>
              </a:spcAft>
              <a:buClr>
                <a:schemeClr val="dk1"/>
              </a:buClr>
              <a:buSzPts val="1200"/>
              <a:buFont typeface="Verdana"/>
              <a:buNone/>
            </a:pPr>
            <a:r>
              <a:rPr lang="en-US" b="1"/>
              <a:t>Answers</a:t>
            </a:r>
            <a:endParaRPr/>
          </a:p>
          <a:p>
            <a:pPr marL="0" lvl="0" indent="0" algn="l" rtl="0">
              <a:spcBef>
                <a:spcPts val="0"/>
              </a:spcBef>
              <a:spcAft>
                <a:spcPts val="0"/>
              </a:spcAft>
              <a:buClr>
                <a:schemeClr val="dk1"/>
              </a:buClr>
              <a:buSzPts val="1200"/>
              <a:buFont typeface="Verdana"/>
              <a:buNone/>
            </a:pPr>
            <a:endParaRPr/>
          </a:p>
          <a:p>
            <a:pPr marL="0" lvl="0" indent="0" algn="l" rtl="0">
              <a:spcBef>
                <a:spcPts val="0"/>
              </a:spcBef>
              <a:spcAft>
                <a:spcPts val="0"/>
              </a:spcAft>
              <a:buClr>
                <a:schemeClr val="dk1"/>
              </a:buClr>
              <a:buSzPts val="1200"/>
              <a:buFont typeface="Verdana"/>
              <a:buNone/>
            </a:pPr>
            <a:r>
              <a:rPr lang="en-US"/>
              <a:t>1. A</a:t>
            </a:r>
            <a:endParaRPr/>
          </a:p>
          <a:p>
            <a:pPr marL="0" lvl="0" indent="0" algn="l" rtl="0">
              <a:spcBef>
                <a:spcPts val="0"/>
              </a:spcBef>
              <a:spcAft>
                <a:spcPts val="0"/>
              </a:spcAft>
              <a:buClr>
                <a:schemeClr val="dk1"/>
              </a:buClr>
              <a:buSzPts val="1200"/>
              <a:buFont typeface="Verdana"/>
              <a:buNone/>
            </a:pPr>
            <a:r>
              <a:rPr lang="en-US"/>
              <a:t>2. D</a:t>
            </a:r>
            <a:endParaRPr/>
          </a:p>
          <a:p>
            <a:pPr marL="0" lvl="0" indent="0" algn="l" rtl="0">
              <a:spcBef>
                <a:spcPts val="0"/>
              </a:spcBef>
              <a:spcAft>
                <a:spcPts val="0"/>
              </a:spcAft>
              <a:buSzPts val="1200"/>
              <a:buNone/>
            </a:pPr>
            <a:r>
              <a:rPr lang="en-US"/>
              <a:t>3. B</a:t>
            </a:r>
            <a:endParaRPr/>
          </a:p>
          <a:p>
            <a:pPr marL="0" lvl="0" indent="0" algn="l" rtl="0">
              <a:spcBef>
                <a:spcPts val="0"/>
              </a:spcBef>
              <a:spcAft>
                <a:spcPts val="0"/>
              </a:spcAft>
              <a:buSzPts val="1200"/>
              <a:buNone/>
            </a:pPr>
            <a:r>
              <a:rPr lang="en-US"/>
              <a:t>4. C</a:t>
            </a:r>
            <a:endParaRPr/>
          </a:p>
          <a:p>
            <a:pPr marL="0" lvl="0" indent="0" algn="l" rtl="0">
              <a:spcBef>
                <a:spcPts val="0"/>
              </a:spcBef>
              <a:spcAft>
                <a:spcPts val="0"/>
              </a:spcAft>
              <a:buSzPts val="1200"/>
              <a:buNone/>
            </a:pPr>
            <a:endParaRPr/>
          </a:p>
          <a:p>
            <a:pPr marL="0" lvl="0" indent="0" algn="l" rtl="0">
              <a:spcBef>
                <a:spcPts val="0"/>
              </a:spcBef>
              <a:spcAft>
                <a:spcPts val="0"/>
              </a:spcAft>
              <a:buSzPts val="1200"/>
              <a:buNone/>
            </a:pPr>
            <a:r>
              <a:rPr lang="en-US"/>
              <a:t>engaged:</a:t>
            </a:r>
            <a:endParaRPr/>
          </a:p>
          <a:p>
            <a:pPr marL="0" lvl="0" indent="0" algn="l" rtl="0">
              <a:spcBef>
                <a:spcPts val="0"/>
              </a:spcBef>
              <a:spcAft>
                <a:spcPts val="0"/>
              </a:spcAft>
              <a:buSzPts val="1200"/>
              <a:buNone/>
            </a:pPr>
            <a:r>
              <a:rPr lang="en-US"/>
              <a:t>lowly: </a:t>
            </a:r>
            <a:r>
              <a:rPr lang="en-US" u="sng">
                <a:solidFill>
                  <a:schemeClr val="hlink"/>
                </a:solidFill>
                <a:hlinkClick r:id="rId3"/>
              </a:rPr>
              <a:t>https://unsplash.com/photos/5_W-EHfrkGI</a:t>
            </a:r>
            <a:endParaRPr/>
          </a:p>
          <a:p>
            <a:pPr marL="0" lvl="0" indent="0" algn="l" rtl="0">
              <a:spcBef>
                <a:spcPts val="0"/>
              </a:spcBef>
              <a:spcAft>
                <a:spcPts val="0"/>
              </a:spcAft>
              <a:buSzPts val="1200"/>
              <a:buNone/>
            </a:pPr>
            <a:r>
              <a:rPr lang="en-US"/>
              <a:t>holy: </a:t>
            </a:r>
            <a:r>
              <a:rPr lang="en-US" u="sng">
                <a:solidFill>
                  <a:schemeClr val="hlink"/>
                </a:solidFill>
                <a:hlinkClick r:id="rId4"/>
              </a:rPr>
              <a:t>https://unsplash.com/photos/kBybHJ3CEWI</a:t>
            </a:r>
            <a:endParaRPr/>
          </a:p>
          <a:p>
            <a:pPr marL="0" lvl="0" indent="0" algn="l" rtl="0">
              <a:spcBef>
                <a:spcPts val="0"/>
              </a:spcBef>
              <a:spcAft>
                <a:spcPts val="0"/>
              </a:spcAft>
              <a:buSzPts val="1200"/>
              <a:buNone/>
            </a:pPr>
            <a:r>
              <a:rPr lang="en-US"/>
              <a:t>blessing: </a:t>
            </a:r>
            <a:r>
              <a:rPr lang="en-US" u="sng">
                <a:solidFill>
                  <a:schemeClr val="hlink"/>
                </a:solidFill>
                <a:hlinkClick r:id="rId5"/>
              </a:rPr>
              <a:t>https://www.freepik.com/free-photo/spiritual-prayer-hands-sun-shine-with-blurred-beautiful-sunset_3952177.htm#query=blessing&amp;position=0&amp;from_view=search&amp;track=sph</a:t>
            </a:r>
            <a:endParaRPr>
              <a:solidFill>
                <a:srgbClr val="000000"/>
              </a:solidFill>
            </a:endParaRPr>
          </a:p>
          <a:p>
            <a:pPr marL="0" lvl="0" indent="0" algn="l" rtl="0">
              <a:spcBef>
                <a:spcPts val="0"/>
              </a:spcBef>
              <a:spcAft>
                <a:spcPts val="0"/>
              </a:spcAft>
              <a:buSzPts val="1200"/>
              <a:buNone/>
            </a:pPr>
            <a:endParaRPr/>
          </a:p>
          <a:p>
            <a:pPr marL="0" lvl="0" indent="0" algn="l" rtl="0">
              <a:spcBef>
                <a:spcPts val="0"/>
              </a:spcBef>
              <a:spcAft>
                <a:spcPts val="0"/>
              </a:spcAft>
              <a:buSzPts val="12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ea697c637e567d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g5ea697c637e567d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2A. Vocabulary </a:t>
            </a:r>
            <a:endParaRPr/>
          </a:p>
          <a:p>
            <a:pPr marL="0" lvl="0" indent="0" algn="l" rtl="0">
              <a:spcBef>
                <a:spcPts val="0"/>
              </a:spcBef>
              <a:spcAft>
                <a:spcPts val="0"/>
              </a:spcAft>
              <a:buClr>
                <a:schemeClr val="dk1"/>
              </a:buClr>
              <a:buSzPts val="1200"/>
              <a:buFont typeface="Verdana"/>
              <a:buNone/>
            </a:pPr>
            <a:endParaRPr/>
          </a:p>
          <a:p>
            <a:pPr marL="0" lvl="0" indent="0" algn="l" rtl="0">
              <a:spcBef>
                <a:spcPts val="0"/>
              </a:spcBef>
              <a:spcAft>
                <a:spcPts val="0"/>
              </a:spcAft>
              <a:buClr>
                <a:schemeClr val="dk1"/>
              </a:buClr>
              <a:buSzPts val="1200"/>
              <a:buFont typeface="Arial"/>
              <a:buNone/>
            </a:pPr>
            <a:r>
              <a:rPr lang="en-US" b="1"/>
              <a:t>1. Say the word a few times</a:t>
            </a:r>
            <a:r>
              <a:rPr lang="en-US"/>
              <a:t>, as you indicate the picture. For example, say, “ancestor, ancestor, ancestor.” Have your students then repeat the word after you a few times.</a:t>
            </a:r>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r>
              <a:rPr lang="en-US" b="1"/>
              <a:t>2. Ask students to match the word to the correct definition and say the answer as a sentence</a:t>
            </a:r>
            <a:r>
              <a:rPr lang="en-US"/>
              <a:t>. For example, “a person who was in someone’s family a long time ago” </a:t>
            </a:r>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r>
              <a:rPr lang="en-US" b="1"/>
              <a:t>3. Check students’ comprehension further by asking direct questions</a:t>
            </a:r>
            <a:r>
              <a:rPr lang="en-US"/>
              <a:t>. For example, “Do you know the names of any of your ancestors?”</a:t>
            </a:r>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r>
              <a:rPr lang="en-US" b="1"/>
              <a:t>Answers</a:t>
            </a:r>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r>
              <a:rPr lang="en-US"/>
              <a:t>5. B</a:t>
            </a:r>
            <a:endParaRPr/>
          </a:p>
          <a:p>
            <a:pPr marL="0" lvl="0" indent="0" algn="l" rtl="0">
              <a:spcBef>
                <a:spcPts val="0"/>
              </a:spcBef>
              <a:spcAft>
                <a:spcPts val="0"/>
              </a:spcAft>
              <a:buClr>
                <a:schemeClr val="dk1"/>
              </a:buClr>
              <a:buSzPts val="1200"/>
              <a:buFont typeface="Arial"/>
              <a:buNone/>
            </a:pPr>
            <a:r>
              <a:rPr lang="en-US"/>
              <a:t>6. D</a:t>
            </a:r>
            <a:endParaRPr/>
          </a:p>
          <a:p>
            <a:pPr marL="0" lvl="0" indent="0" algn="l" rtl="0">
              <a:spcBef>
                <a:spcPts val="0"/>
              </a:spcBef>
              <a:spcAft>
                <a:spcPts val="0"/>
              </a:spcAft>
              <a:buClr>
                <a:schemeClr val="dk1"/>
              </a:buClr>
              <a:buSzPts val="1200"/>
              <a:buFont typeface="Arial"/>
              <a:buNone/>
            </a:pPr>
            <a:r>
              <a:rPr lang="en-US"/>
              <a:t>7. A</a:t>
            </a:r>
            <a:endParaRPr/>
          </a:p>
          <a:p>
            <a:pPr marL="0" lvl="0" indent="0" algn="l" rtl="0">
              <a:spcBef>
                <a:spcPts val="0"/>
              </a:spcBef>
              <a:spcAft>
                <a:spcPts val="0"/>
              </a:spcAft>
              <a:buClr>
                <a:schemeClr val="dk1"/>
              </a:buClr>
              <a:buSzPts val="1200"/>
              <a:buFont typeface="Arial"/>
              <a:buNone/>
            </a:pPr>
            <a:r>
              <a:rPr lang="en-US"/>
              <a:t>8. C</a:t>
            </a:r>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r>
              <a:rPr lang="en-US"/>
              <a:t>ancestor pic: </a:t>
            </a:r>
            <a:r>
              <a:rPr lang="en-US" u="sng">
                <a:solidFill>
                  <a:schemeClr val="hlink"/>
                </a:solidFill>
                <a:hlinkClick r:id="rId3"/>
              </a:rPr>
              <a:t>https://unsplash.com/photos/73OJLcahQHg</a:t>
            </a:r>
            <a:endParaRPr/>
          </a:p>
          <a:p>
            <a:pPr marL="0" lvl="0" indent="0" algn="l" rtl="0">
              <a:spcBef>
                <a:spcPts val="0"/>
              </a:spcBef>
              <a:spcAft>
                <a:spcPts val="0"/>
              </a:spcAft>
              <a:buClr>
                <a:schemeClr val="dk1"/>
              </a:buClr>
              <a:buSzPts val="1200"/>
              <a:buFont typeface="Arial"/>
              <a:buNone/>
            </a:pPr>
            <a:r>
              <a:rPr lang="en-US"/>
              <a:t>mercy: </a:t>
            </a:r>
            <a:r>
              <a:rPr lang="en-US" u="sng">
                <a:solidFill>
                  <a:schemeClr val="hlink"/>
                </a:solidFill>
                <a:hlinkClick r:id="rId4"/>
              </a:rPr>
              <a:t>https://www.freepik.com/free-photo/closeup-two-young-lovers-holding-hands-table_10399596.htm#query=mercy&amp;position=1&amp;from_view=search&amp;track=sph</a:t>
            </a:r>
            <a:endParaRPr/>
          </a:p>
          <a:p>
            <a:pPr marL="0" lvl="0" indent="0" algn="l" rtl="0">
              <a:spcBef>
                <a:spcPts val="0"/>
              </a:spcBef>
              <a:spcAft>
                <a:spcPts val="0"/>
              </a:spcAft>
              <a:buClr>
                <a:schemeClr val="dk1"/>
              </a:buClr>
              <a:buSzPts val="1200"/>
              <a:buFont typeface="Arial"/>
              <a:buNone/>
            </a:pPr>
            <a:r>
              <a:rPr lang="en-US"/>
              <a:t>arrange pic: </a:t>
            </a:r>
            <a:r>
              <a:rPr lang="en-US" u="sng">
                <a:solidFill>
                  <a:schemeClr val="hlink"/>
                </a:solidFill>
                <a:hlinkClick r:id="rId5"/>
              </a:rPr>
              <a:t>https://www.freepik.com/free-photo/portrait-young-man-creating-flower-bouquet-flower-shop_4040963.htm#from_view=detail_serie</a:t>
            </a:r>
            <a:endParaRPr/>
          </a:p>
          <a:p>
            <a:pPr marL="0" lvl="0" indent="0" algn="l" rtl="0">
              <a:spcBef>
                <a:spcPts val="0"/>
              </a:spcBef>
              <a:spcAft>
                <a:spcPts val="0"/>
              </a:spcAft>
              <a:buClr>
                <a:schemeClr val="dk1"/>
              </a:buClr>
              <a:buSzPts val="1200"/>
              <a:buFont typeface="Arial"/>
              <a:buNone/>
            </a:pPr>
            <a:r>
              <a:rPr lang="en-US"/>
              <a:t>reach pic: </a:t>
            </a:r>
            <a:r>
              <a:rPr lang="en-US" u="sng">
                <a:solidFill>
                  <a:schemeClr val="hlink"/>
                </a:solidFill>
                <a:hlinkClick r:id="rId6"/>
              </a:rPr>
              <a:t>https://www.freepik.com/free-vector/silhouette-hands-reaching-out-help_6910785.htm#query=reach&amp;position=0&amp;from_view=search&amp;track=sph</a:t>
            </a:r>
            <a:endParaRPr/>
          </a:p>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ba169fc422b309f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g1ba169fc422b309f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2A. Vocabulary </a:t>
            </a:r>
            <a:endParaRPr/>
          </a:p>
          <a:p>
            <a:pPr marL="0" lvl="0" indent="0" algn="l" rtl="0">
              <a:spcBef>
                <a:spcPts val="0"/>
              </a:spcBef>
              <a:spcAft>
                <a:spcPts val="0"/>
              </a:spcAft>
              <a:buClr>
                <a:schemeClr val="dk1"/>
              </a:buClr>
              <a:buSzPts val="1200"/>
              <a:buFont typeface="Verdana"/>
              <a:buNone/>
            </a:pPr>
            <a:endParaRPr/>
          </a:p>
          <a:p>
            <a:pPr marL="0" lvl="0" indent="0" algn="l" rtl="0">
              <a:spcBef>
                <a:spcPts val="0"/>
              </a:spcBef>
              <a:spcAft>
                <a:spcPts val="0"/>
              </a:spcAft>
              <a:buClr>
                <a:schemeClr val="dk1"/>
              </a:buClr>
              <a:buSzPts val="1200"/>
              <a:buFont typeface="Arial"/>
              <a:buNone/>
            </a:pPr>
            <a:r>
              <a:rPr lang="en-US" b="1"/>
              <a:t>1. Say the word a few times</a:t>
            </a:r>
            <a:r>
              <a:rPr lang="en-US"/>
              <a:t>, as you indicate the picture. For example, say, “to grab, to grab, to grab.” Have your students then repeat the word after you a few times.</a:t>
            </a:r>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r>
              <a:rPr lang="en-US" b="1"/>
              <a:t>2. Ask students to match the word to the correct definition and say the answer as a sentence</a:t>
            </a:r>
            <a:r>
              <a:rPr lang="en-US"/>
              <a:t>. For example, “When you grab something you take hold of it.” </a:t>
            </a:r>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r>
              <a:rPr lang="en-US" b="1"/>
              <a:t>3. Check students’ comprehension further by asking direct questions</a:t>
            </a:r>
            <a:r>
              <a:rPr lang="en-US"/>
              <a:t>. For example, “What are they grabbing in this picture.”</a:t>
            </a:r>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r>
              <a:rPr lang="en-US" b="1"/>
              <a:t>Answers</a:t>
            </a:r>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r>
              <a:rPr lang="en-US"/>
              <a:t>9. C </a:t>
            </a:r>
            <a:endParaRPr/>
          </a:p>
          <a:p>
            <a:pPr marL="0" lvl="0" indent="0" algn="l" rtl="0">
              <a:spcBef>
                <a:spcPts val="0"/>
              </a:spcBef>
              <a:spcAft>
                <a:spcPts val="0"/>
              </a:spcAft>
              <a:buClr>
                <a:schemeClr val="dk1"/>
              </a:buClr>
              <a:buSzPts val="1200"/>
              <a:buFont typeface="Arial"/>
              <a:buNone/>
            </a:pPr>
            <a:r>
              <a:rPr lang="en-US"/>
              <a:t>10. B</a:t>
            </a:r>
            <a:endParaRPr/>
          </a:p>
          <a:p>
            <a:pPr marL="0" lvl="0" indent="0" algn="l" rtl="0">
              <a:spcBef>
                <a:spcPts val="0"/>
              </a:spcBef>
              <a:spcAft>
                <a:spcPts val="0"/>
              </a:spcAft>
              <a:buClr>
                <a:schemeClr val="dk1"/>
              </a:buClr>
              <a:buSzPts val="1200"/>
              <a:buFont typeface="Arial"/>
              <a:buNone/>
            </a:pPr>
            <a:r>
              <a:rPr lang="en-US"/>
              <a:t>11. D</a:t>
            </a:r>
            <a:endParaRPr/>
          </a:p>
          <a:p>
            <a:pPr marL="0" lvl="0" indent="0" algn="l" rtl="0">
              <a:spcBef>
                <a:spcPts val="0"/>
              </a:spcBef>
              <a:spcAft>
                <a:spcPts val="0"/>
              </a:spcAft>
              <a:buClr>
                <a:schemeClr val="dk1"/>
              </a:buClr>
              <a:buSzPts val="1200"/>
              <a:buFont typeface="Arial"/>
              <a:buNone/>
            </a:pPr>
            <a:r>
              <a:rPr lang="en-US"/>
              <a:t>12. A</a:t>
            </a:r>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r>
              <a:rPr lang="en-US"/>
              <a:t>grab pic: </a:t>
            </a:r>
            <a:r>
              <a:rPr lang="en-US" u="sng">
                <a:solidFill>
                  <a:schemeClr val="hlink"/>
                </a:solidFill>
                <a:hlinkClick r:id="rId3"/>
              </a:rPr>
              <a:t>https://unsplash.com/photos/peFEjuzDfQA</a:t>
            </a:r>
            <a:endParaRPr/>
          </a:p>
          <a:p>
            <a:pPr marL="0" lvl="0" indent="0" algn="l" rtl="0">
              <a:spcBef>
                <a:spcPts val="0"/>
              </a:spcBef>
              <a:spcAft>
                <a:spcPts val="0"/>
              </a:spcAft>
              <a:buClr>
                <a:schemeClr val="dk1"/>
              </a:buClr>
              <a:buSzPts val="1200"/>
              <a:buFont typeface="Arial"/>
              <a:buNone/>
            </a:pPr>
            <a:r>
              <a:rPr lang="en-US"/>
              <a:t>behave pic: </a:t>
            </a:r>
            <a:r>
              <a:rPr lang="en-US" u="sng">
                <a:solidFill>
                  <a:schemeClr val="hlink"/>
                </a:solidFill>
                <a:hlinkClick r:id="rId4"/>
              </a:rPr>
              <a:t>https://www.freepik.com/free-psd/cute-happy-girl-portrait_37304195.htm#query=good%20kid&amp;position=2&amp;from_view=search&amp;track=ais</a:t>
            </a:r>
            <a:endParaRPr>
              <a:solidFill>
                <a:srgbClr val="000000"/>
              </a:solidFill>
            </a:endParaRPr>
          </a:p>
          <a:p>
            <a:pPr marL="0" lvl="0" indent="0" algn="l" rtl="0">
              <a:spcBef>
                <a:spcPts val="0"/>
              </a:spcBef>
              <a:spcAft>
                <a:spcPts val="0"/>
              </a:spcAft>
              <a:buNone/>
            </a:pPr>
            <a:r>
              <a:rPr lang="en-US">
                <a:solidFill>
                  <a:srgbClr val="000000"/>
                </a:solidFill>
              </a:rPr>
              <a:t>scatter: </a:t>
            </a:r>
            <a:r>
              <a:rPr lang="en-US" u="sng">
                <a:solidFill>
                  <a:schemeClr val="hlink"/>
                </a:solidFill>
                <a:hlinkClick r:id="rId5"/>
              </a:rPr>
              <a:t>https://www.freepik.com/free-photo/green-pumpkin-seeds-isolated-concrete_11624212.htm#page=2&amp;query=seeds&amp;position=39&amp;from_view=search&amp;track=sph</a:t>
            </a:r>
            <a:endParaRPr>
              <a:solidFill>
                <a:srgbClr val="000000"/>
              </a:solidFill>
            </a:endParaRPr>
          </a:p>
          <a:p>
            <a:pPr marL="0" lvl="0" indent="0" algn="l" rtl="0">
              <a:spcBef>
                <a:spcPts val="0"/>
              </a:spcBef>
              <a:spcAft>
                <a:spcPts val="0"/>
              </a:spcAft>
              <a:buNone/>
            </a:pPr>
            <a:r>
              <a:rPr lang="en-US">
                <a:solidFill>
                  <a:srgbClr val="000000"/>
                </a:solidFill>
              </a:rPr>
              <a:t>promise: </a:t>
            </a:r>
            <a:r>
              <a:rPr lang="en-US" u="sng">
                <a:solidFill>
                  <a:schemeClr val="hlink"/>
                </a:solidFill>
                <a:hlinkClick r:id="rId6"/>
              </a:rPr>
              <a:t>https://www.freepik.com/free-photo/hr-handshaking-successful-candidate-getting-hired-new-job-closeup_3952580.htm#query=promise&amp;position=11&amp;from_view=search&amp;track=sph</a:t>
            </a:r>
            <a:endParaRPr>
              <a:solidFill>
                <a:srgbClr val="000000"/>
              </a:solidFill>
            </a:endParaRPr>
          </a:p>
          <a:p>
            <a:pPr marL="0" lvl="0" indent="0" algn="l" rtl="0">
              <a:spcBef>
                <a:spcPts val="0"/>
              </a:spcBef>
              <a:spcAft>
                <a:spcPts val="0"/>
              </a:spcAft>
              <a:buNone/>
            </a:pPr>
            <a:endParaRPr sz="1400">
              <a:solidFill>
                <a:srgbClr val="000000"/>
              </a:solidFill>
            </a:endParaRPr>
          </a:p>
          <a:p>
            <a:pPr marL="0" lvl="0" indent="0" algn="l" rtl="0">
              <a:spcBef>
                <a:spcPts val="0"/>
              </a:spcBef>
              <a:spcAft>
                <a:spcPts val="0"/>
              </a:spcAft>
              <a:buNone/>
            </a:pPr>
            <a:endParaRPr sz="1400">
              <a:solidFill>
                <a:srgbClr val="000000"/>
              </a:solidFill>
            </a:endParaRPr>
          </a:p>
          <a:p>
            <a:pPr marL="0" lvl="0" indent="0" algn="l" rtl="0">
              <a:spcBef>
                <a:spcPts val="0"/>
              </a:spcBef>
              <a:spcAft>
                <a:spcPts val="0"/>
              </a:spcAft>
              <a:buNone/>
            </a:pPr>
            <a:endParaRPr sz="1400">
              <a:solidFill>
                <a:srgbClr val="000000"/>
              </a:solidFill>
            </a:endParaRPr>
          </a:p>
          <a:p>
            <a:pPr marL="0" lvl="0" indent="0" algn="l" rtl="0">
              <a:spcBef>
                <a:spcPts val="0"/>
              </a:spcBef>
              <a:spcAft>
                <a:spcPts val="0"/>
              </a:spcAft>
              <a:buNone/>
            </a:pPr>
            <a:endParaRPr sz="1400">
              <a:solidFill>
                <a:srgbClr val="000000"/>
              </a:solidFill>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2B. Vocabulary</a:t>
            </a:r>
            <a:endParaRPr sz="1200" b="1"/>
          </a:p>
          <a:p>
            <a:pPr marL="0" lvl="0" indent="0" algn="l" rtl="0">
              <a:spcBef>
                <a:spcPts val="0"/>
              </a:spcBef>
              <a:spcAft>
                <a:spcPts val="0"/>
              </a:spcAft>
              <a:buClr>
                <a:schemeClr val="dk1"/>
              </a:buClr>
              <a:buSzPts val="1200"/>
              <a:buFont typeface="Verdana"/>
              <a:buNone/>
            </a:pPr>
            <a:endParaRPr b="1"/>
          </a:p>
          <a:p>
            <a:pPr marL="0" lvl="0" indent="0" algn="l" rtl="0">
              <a:spcBef>
                <a:spcPts val="0"/>
              </a:spcBef>
              <a:spcAft>
                <a:spcPts val="0"/>
              </a:spcAft>
              <a:buClr>
                <a:schemeClr val="dk1"/>
              </a:buClr>
              <a:buSzPts val="1200"/>
              <a:buFont typeface="Verdana"/>
              <a:buNone/>
            </a:pPr>
            <a:r>
              <a:rPr lang="en-US" b="1"/>
              <a:t>1. </a:t>
            </a:r>
            <a:r>
              <a:rPr lang="en-US" sz="1200" b="1">
                <a:latin typeface="Verdana"/>
                <a:ea typeface="Verdana"/>
                <a:cs typeface="Verdana"/>
                <a:sym typeface="Verdana"/>
              </a:rPr>
              <a:t>Say the beginning of the sentence a few times</a:t>
            </a:r>
            <a:r>
              <a:rPr lang="en-US" sz="1200">
                <a:latin typeface="Verdana"/>
                <a:ea typeface="Verdana"/>
                <a:cs typeface="Verdana"/>
                <a:sym typeface="Verdana"/>
              </a:rPr>
              <a:t>. For example, say, </a:t>
            </a:r>
            <a:r>
              <a:rPr lang="en-US"/>
              <a:t>”I arrange</a:t>
            </a:r>
            <a:r>
              <a:rPr lang="en-US" sz="1200">
                <a:latin typeface="Verdana"/>
                <a:ea typeface="Verdana"/>
                <a:cs typeface="Verdana"/>
                <a:sym typeface="Verdana"/>
              </a:rPr>
              <a:t>.” Have your students then repeat the phrase after you a few times putting e</a:t>
            </a:r>
            <a:r>
              <a:rPr lang="en-US"/>
              <a:t>mphasis on the word arrange</a:t>
            </a:r>
            <a:r>
              <a:rPr lang="en-US" sz="1200">
                <a:latin typeface="Verdana"/>
                <a:ea typeface="Verdana"/>
                <a:cs typeface="Verdana"/>
                <a:sym typeface="Verdana"/>
              </a:rPr>
              <a:t>.</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b="1"/>
              <a:t>2</a:t>
            </a:r>
            <a:r>
              <a:rPr lang="en-US" sz="1200" b="1">
                <a:latin typeface="Verdana"/>
                <a:ea typeface="Verdana"/>
                <a:cs typeface="Verdana"/>
                <a:sym typeface="Verdana"/>
              </a:rPr>
              <a:t>. Ask students to match the beginning and end of each sentence and say the complete sentence</a:t>
            </a:r>
            <a:r>
              <a:rPr lang="en-US" sz="1200">
                <a:latin typeface="Verdana"/>
                <a:ea typeface="Verdana"/>
                <a:cs typeface="Verdana"/>
                <a:sym typeface="Verdana"/>
              </a:rPr>
              <a:t>. For example, “</a:t>
            </a:r>
            <a:r>
              <a:rPr lang="en-US"/>
              <a:t>I arrange flowers to make a bouquet.</a:t>
            </a:r>
            <a:r>
              <a:rPr lang="en-US" sz="1200">
                <a:latin typeface="Verdana"/>
                <a:ea typeface="Verdana"/>
                <a:cs typeface="Verdana"/>
                <a:sym typeface="Verdana"/>
              </a:rPr>
              <a:t>” </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b="1"/>
              <a:t>3.</a:t>
            </a:r>
            <a:r>
              <a:rPr lang="en-US" sz="1200" b="1">
                <a:latin typeface="Verdana"/>
                <a:ea typeface="Verdana"/>
                <a:cs typeface="Verdana"/>
                <a:sym typeface="Verdana"/>
              </a:rPr>
              <a:t> Check students’ comprehension further by asking direct questions</a:t>
            </a:r>
            <a:r>
              <a:rPr lang="en-US" sz="1200">
                <a:latin typeface="Verdana"/>
                <a:ea typeface="Verdana"/>
                <a:cs typeface="Verdana"/>
                <a:sym typeface="Verdana"/>
              </a:rPr>
              <a:t>. For example, “</a:t>
            </a:r>
            <a:r>
              <a:rPr lang="en-US"/>
              <a:t>What are some things you do often?</a:t>
            </a:r>
            <a:r>
              <a:rPr lang="en-US" sz="1200">
                <a:latin typeface="Verdana"/>
                <a:ea typeface="Verdana"/>
                <a:cs typeface="Verdana"/>
                <a:sym typeface="Verdana"/>
              </a:rPr>
              <a:t>”</a:t>
            </a:r>
            <a:endParaRPr sz="1200" i="1">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a:p>
          <a:p>
            <a:pPr marL="0" lvl="0" indent="0" algn="l" rtl="0">
              <a:spcBef>
                <a:spcPts val="0"/>
              </a:spcBef>
              <a:spcAft>
                <a:spcPts val="0"/>
              </a:spcAft>
              <a:buClr>
                <a:schemeClr val="dk1"/>
              </a:buClr>
              <a:buSzPts val="1200"/>
              <a:buFont typeface="Verdana"/>
              <a:buNone/>
            </a:pPr>
            <a:r>
              <a:rPr lang="en-US"/>
              <a:t>Answers:</a:t>
            </a:r>
            <a:endParaRPr/>
          </a:p>
          <a:p>
            <a:pPr marL="0" lvl="0" indent="0" algn="l" rtl="0">
              <a:spcBef>
                <a:spcPts val="0"/>
              </a:spcBef>
              <a:spcAft>
                <a:spcPts val="0"/>
              </a:spcAft>
              <a:buClr>
                <a:schemeClr val="dk1"/>
              </a:buClr>
              <a:buSzPts val="1200"/>
              <a:buFont typeface="Verdana"/>
              <a:buNone/>
            </a:pPr>
            <a:r>
              <a:rPr lang="en-US"/>
              <a:t>1. B.</a:t>
            </a:r>
            <a:endParaRPr/>
          </a:p>
          <a:p>
            <a:pPr marL="0" lvl="0" indent="0" algn="l" rtl="0">
              <a:spcBef>
                <a:spcPts val="0"/>
              </a:spcBef>
              <a:spcAft>
                <a:spcPts val="0"/>
              </a:spcAft>
              <a:buClr>
                <a:schemeClr val="dk1"/>
              </a:buClr>
              <a:buSzPts val="1200"/>
              <a:buFont typeface="Verdana"/>
              <a:buNone/>
            </a:pPr>
            <a:r>
              <a:rPr lang="en-US"/>
              <a:t>2. A.</a:t>
            </a:r>
            <a:endParaRPr/>
          </a:p>
          <a:p>
            <a:pPr marL="0" lvl="0" indent="0" algn="l" rtl="0">
              <a:spcBef>
                <a:spcPts val="0"/>
              </a:spcBef>
              <a:spcAft>
                <a:spcPts val="0"/>
              </a:spcAft>
              <a:buClr>
                <a:schemeClr val="dk1"/>
              </a:buClr>
              <a:buSzPts val="1200"/>
              <a:buFont typeface="Verdana"/>
              <a:buNone/>
            </a:pPr>
            <a:r>
              <a:rPr lang="en-US"/>
              <a:t>3. C.</a:t>
            </a:r>
            <a:endParaRPr/>
          </a:p>
          <a:p>
            <a:pPr marL="0" lvl="0" indent="0" algn="l" rtl="0">
              <a:spcBef>
                <a:spcPts val="0"/>
              </a:spcBef>
              <a:spcAft>
                <a:spcPts val="0"/>
              </a:spcAft>
              <a:buNone/>
            </a:pPr>
            <a:endParaRPr/>
          </a:p>
          <a:p>
            <a:pPr marL="0" lvl="0" indent="0" algn="l" rtl="0">
              <a:spcBef>
                <a:spcPts val="0"/>
              </a:spcBef>
              <a:spcAft>
                <a:spcPts val="0"/>
              </a:spcAft>
              <a:buNone/>
            </a:pPr>
            <a:r>
              <a:rPr lang="en-US"/>
              <a:t>arrange: </a:t>
            </a:r>
            <a:r>
              <a:rPr lang="en-US" sz="1400" u="sng">
                <a:solidFill>
                  <a:srgbClr val="8E58B6"/>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https://www.freepik.com/free-vector/florist-concept-illustration_10042072.htm#query=arrange%20flowers&amp;position=0&amp;from_view=search&amp;track=ais</a:t>
            </a:r>
            <a:endParaRPr sz="1400">
              <a:latin typeface="Arial"/>
              <a:ea typeface="Arial"/>
              <a:cs typeface="Arial"/>
              <a:sym typeface="Arial"/>
            </a:endParaRPr>
          </a:p>
          <a:p>
            <a:pPr marL="0" lvl="0" indent="0" algn="l" rtl="0">
              <a:spcBef>
                <a:spcPts val="0"/>
              </a:spcBef>
              <a:spcAft>
                <a:spcPts val="0"/>
              </a:spcAft>
              <a:buNone/>
            </a:pPr>
            <a:r>
              <a:rPr lang="en-US" sz="1400">
                <a:latin typeface="Arial"/>
                <a:ea typeface="Arial"/>
                <a:cs typeface="Arial"/>
                <a:sym typeface="Arial"/>
              </a:rPr>
              <a:t>reach: </a:t>
            </a:r>
            <a:r>
              <a:rPr lang="en-US" u="sng">
                <a:solidFill>
                  <a:srgbClr val="8E58B6"/>
                </a:solidFill>
                <a:hlinkClick r:id="rId4">
                  <a:extLst>
                    <a:ext uri="{A12FA001-AC4F-418D-AE19-62706E023703}">
                      <ahyp:hlinkClr xmlns:ahyp="http://schemas.microsoft.com/office/drawing/2018/hyperlinkcolor" val="tx"/>
                    </a:ext>
                  </a:extLst>
                </a:hlinkClick>
              </a:rPr>
              <a:t>https://www.freepik.com/free-vector/little-son-reaching-arms-his-mom-woman-kid-walking-together-flat-illustration_11235630.htm#query=reach&amp;position=29&amp;from_view=search&amp;track=sph</a:t>
            </a:r>
            <a:endParaRPr/>
          </a:p>
          <a:p>
            <a:pPr marL="0" lvl="0" indent="0" algn="l" rtl="0">
              <a:spcBef>
                <a:spcPts val="0"/>
              </a:spcBef>
              <a:spcAft>
                <a:spcPts val="0"/>
              </a:spcAft>
              <a:buNone/>
            </a:pPr>
            <a:r>
              <a:rPr lang="en-US"/>
              <a:t>grab: </a:t>
            </a:r>
            <a:r>
              <a:rPr lang="en-US" u="sng">
                <a:solidFill>
                  <a:schemeClr val="hlink"/>
                </a:solidFill>
                <a:hlinkClick r:id="rId5"/>
              </a:rPr>
              <a:t>https://www.freepik.com/free-vector/flat-hand-holding-car-key-background_1577588.htm#page=2&amp;query=grab%20car%20keys&amp;position=6&amp;from_view=search&amp;track=ais</a:t>
            </a:r>
            <a:endParaRPr/>
          </a:p>
          <a:p>
            <a:pPr marL="0" lvl="0" indent="0" algn="l" rtl="0">
              <a:spcBef>
                <a:spcPts val="0"/>
              </a:spcBef>
              <a:spcAft>
                <a:spcPts val="0"/>
              </a:spcAft>
              <a:buNone/>
            </a:pPr>
            <a:endParaRPr/>
          </a:p>
          <a:p>
            <a:pPr marL="0" lvl="0" indent="0" algn="l" rtl="0">
              <a:spcBef>
                <a:spcPts val="0"/>
              </a:spcBef>
              <a:spcAft>
                <a:spcPts val="0"/>
              </a:spcAft>
              <a:buNone/>
            </a:pPr>
            <a:endParaRPr sz="1400">
              <a:latin typeface="Arial"/>
              <a:ea typeface="Arial"/>
              <a:cs typeface="Arial"/>
              <a:sym typeface="Arial"/>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5ea697c637e567d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g5ea697c637e567d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2B. Vocabulary</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b="1"/>
              <a:t>1. Say the beginning of the sentence a few times</a:t>
            </a:r>
            <a:r>
              <a:rPr lang="en-US"/>
              <a:t>. For example, say, ”I behave.” Have your students then repeat the phrase after you a few times putting emphasis on the word arrange.</a:t>
            </a:r>
            <a:endParaRPr/>
          </a:p>
          <a:p>
            <a:pPr marL="0" lvl="0" indent="0" algn="l" rtl="0">
              <a:spcBef>
                <a:spcPts val="0"/>
              </a:spcBef>
              <a:spcAft>
                <a:spcPts val="0"/>
              </a:spcAft>
              <a:buClr>
                <a:schemeClr val="dk1"/>
              </a:buClr>
              <a:buSzPts val="1200"/>
              <a:buFont typeface="Verdana"/>
              <a:buNone/>
            </a:pPr>
            <a:endParaRPr/>
          </a:p>
          <a:p>
            <a:pPr marL="0" lvl="0" indent="0" algn="l" rtl="0">
              <a:spcBef>
                <a:spcPts val="0"/>
              </a:spcBef>
              <a:spcAft>
                <a:spcPts val="0"/>
              </a:spcAft>
              <a:buClr>
                <a:schemeClr val="dk1"/>
              </a:buClr>
              <a:buSzPts val="1200"/>
              <a:buFont typeface="Verdana"/>
              <a:buNone/>
            </a:pPr>
            <a:r>
              <a:rPr lang="en-US" b="1"/>
              <a:t>2. Ask students to match the beginning and end of each sentence and say the complete sentence</a:t>
            </a:r>
            <a:r>
              <a:rPr lang="en-US"/>
              <a:t>. For example, “I behave like an adult by acting maturely.” </a:t>
            </a:r>
            <a:endParaRPr/>
          </a:p>
          <a:p>
            <a:pPr marL="0" lvl="0" indent="0" algn="l" rtl="0">
              <a:spcBef>
                <a:spcPts val="0"/>
              </a:spcBef>
              <a:spcAft>
                <a:spcPts val="0"/>
              </a:spcAft>
              <a:buClr>
                <a:schemeClr val="dk1"/>
              </a:buClr>
              <a:buSzPts val="1200"/>
              <a:buFont typeface="Verdana"/>
              <a:buNone/>
            </a:pPr>
            <a:endParaRPr/>
          </a:p>
          <a:p>
            <a:pPr marL="0" lvl="0" indent="0" algn="l" rtl="0">
              <a:spcBef>
                <a:spcPts val="0"/>
              </a:spcBef>
              <a:spcAft>
                <a:spcPts val="0"/>
              </a:spcAft>
              <a:buClr>
                <a:schemeClr val="dk1"/>
              </a:buClr>
              <a:buSzPts val="1200"/>
              <a:buFont typeface="Verdana"/>
              <a:buNone/>
            </a:pPr>
            <a:r>
              <a:rPr lang="en-US" b="1"/>
              <a:t>3. Check students’ comprehension further by asking direct questions</a:t>
            </a:r>
            <a:r>
              <a:rPr lang="en-US"/>
              <a:t>. For example, “What are some things you do often?”</a:t>
            </a:r>
            <a:endParaRPr i="1"/>
          </a:p>
          <a:p>
            <a:pPr marL="0" lvl="0" indent="0" algn="l" rtl="0">
              <a:spcBef>
                <a:spcPts val="0"/>
              </a:spcBef>
              <a:spcAft>
                <a:spcPts val="0"/>
              </a:spcAft>
              <a:buNone/>
            </a:pPr>
            <a:endParaRPr/>
          </a:p>
          <a:p>
            <a:pPr marL="0" lvl="0" indent="0" algn="l" rtl="0">
              <a:spcBef>
                <a:spcPts val="0"/>
              </a:spcBef>
              <a:spcAft>
                <a:spcPts val="0"/>
              </a:spcAft>
              <a:buNone/>
            </a:pPr>
            <a:r>
              <a:rPr lang="en-US"/>
              <a:t>Answers</a:t>
            </a:r>
            <a:endParaRPr/>
          </a:p>
          <a:p>
            <a:pPr marL="0" lvl="0" indent="0" algn="l" rtl="0">
              <a:spcBef>
                <a:spcPts val="0"/>
              </a:spcBef>
              <a:spcAft>
                <a:spcPts val="0"/>
              </a:spcAft>
              <a:buNone/>
            </a:pPr>
            <a:r>
              <a:rPr lang="en-US"/>
              <a:t>4. C.</a:t>
            </a:r>
            <a:endParaRPr/>
          </a:p>
          <a:p>
            <a:pPr marL="0" lvl="0" indent="0" algn="l" rtl="0">
              <a:spcBef>
                <a:spcPts val="0"/>
              </a:spcBef>
              <a:spcAft>
                <a:spcPts val="0"/>
              </a:spcAft>
              <a:buNone/>
            </a:pPr>
            <a:r>
              <a:rPr lang="en-US"/>
              <a:t>5. A.</a:t>
            </a:r>
            <a:endParaRPr/>
          </a:p>
          <a:p>
            <a:pPr marL="0" lvl="0" indent="0" algn="l" rtl="0">
              <a:spcBef>
                <a:spcPts val="0"/>
              </a:spcBef>
              <a:spcAft>
                <a:spcPts val="0"/>
              </a:spcAft>
              <a:buNone/>
            </a:pPr>
            <a:r>
              <a:rPr lang="en-US"/>
              <a:t>6. B. </a:t>
            </a:r>
            <a:endParaRPr/>
          </a:p>
          <a:p>
            <a:pPr marL="0" lvl="0" indent="0" algn="l" rtl="0">
              <a:spcBef>
                <a:spcPts val="0"/>
              </a:spcBef>
              <a:spcAft>
                <a:spcPts val="0"/>
              </a:spcAft>
              <a:buNone/>
            </a:pPr>
            <a:endParaRPr/>
          </a:p>
          <a:p>
            <a:pPr marL="0" lvl="0" indent="0" algn="l" rtl="0">
              <a:spcBef>
                <a:spcPts val="0"/>
              </a:spcBef>
              <a:spcAft>
                <a:spcPts val="0"/>
              </a:spcAft>
              <a:buNone/>
            </a:pPr>
            <a:r>
              <a:rPr lang="en-US"/>
              <a:t>behave: </a:t>
            </a:r>
            <a:r>
              <a:rPr lang="en-US" u="sng">
                <a:solidFill>
                  <a:srgbClr val="8E58B6"/>
                </a:solidFill>
                <a:hlinkClick r:id="rId3">
                  <a:extLst>
                    <a:ext uri="{A12FA001-AC4F-418D-AE19-62706E023703}">
                      <ahyp:hlinkClr xmlns:ahyp="http://schemas.microsoft.com/office/drawing/2018/hyperlinkcolor" val="tx"/>
                    </a:ext>
                  </a:extLst>
                </a:hlinkClick>
              </a:rPr>
              <a:t>https://www.freepik.com/free-vector/public-approval-concept-woman-with-curly-hair_6660393.htm#query=good%20behavior&amp;position=42&amp;from_view=search&amp;track=ais</a:t>
            </a:r>
            <a:endParaRPr/>
          </a:p>
          <a:p>
            <a:pPr marL="0" lvl="0" indent="0" algn="l" rtl="0">
              <a:spcBef>
                <a:spcPts val="0"/>
              </a:spcBef>
              <a:spcAft>
                <a:spcPts val="0"/>
              </a:spcAft>
              <a:buNone/>
            </a:pPr>
            <a:r>
              <a:rPr lang="en-US"/>
              <a:t>scatter: </a:t>
            </a:r>
            <a:r>
              <a:rPr lang="en-US" u="sng">
                <a:solidFill>
                  <a:srgbClr val="8E58B6"/>
                </a:solidFill>
                <a:hlinkClick r:id="rId4">
                  <a:extLst>
                    <a:ext uri="{A12FA001-AC4F-418D-AE19-62706E023703}">
                      <ahyp:hlinkClr xmlns:ahyp="http://schemas.microsoft.com/office/drawing/2018/hyperlinkcolor" val="tx"/>
                    </a:ext>
                  </a:extLst>
                </a:hlinkClick>
              </a:rPr>
              <a:t>https://www.freepik.com/free-photo/high-angle-colorful-cup-spill-sprinkles_10341757.htm#query=scatter%20sprinkles&amp;position=9&amp;from_view=search&amp;track=ais</a:t>
            </a:r>
            <a:endParaRPr/>
          </a:p>
          <a:p>
            <a:pPr marL="0" lvl="0" indent="0" algn="l" rtl="0">
              <a:spcBef>
                <a:spcPts val="0"/>
              </a:spcBef>
              <a:spcAft>
                <a:spcPts val="0"/>
              </a:spcAft>
              <a:buNone/>
            </a:pPr>
            <a:r>
              <a:rPr lang="en-US"/>
              <a:t>promise: </a:t>
            </a:r>
            <a:r>
              <a:rPr lang="en-US" u="sng">
                <a:solidFill>
                  <a:schemeClr val="hlink"/>
                </a:solidFill>
                <a:hlinkClick r:id="rId5"/>
              </a:rPr>
              <a:t>https://www.freepik.com/free-vector/handshake-pinky-promise-friendship-love-hand-couple_32481036.htm#query=promise&amp;position=40&amp;from_view=search&amp;track=sph</a:t>
            </a:r>
            <a:endParaRPr/>
          </a:p>
          <a:p>
            <a:pPr marL="0" lvl="0" indent="0" algn="l" rtl="0">
              <a:spcBef>
                <a:spcPts val="0"/>
              </a:spcBef>
              <a:spcAft>
                <a:spcPts val="0"/>
              </a:spcAft>
              <a:buNone/>
            </a:pPr>
            <a:endParaRPr/>
          </a:p>
          <a:p>
            <a:pPr marL="0" lvl="0" indent="0" algn="l" rtl="0">
              <a:spcBef>
                <a:spcPts val="0"/>
              </a:spcBef>
              <a:spcAft>
                <a:spcPts val="0"/>
              </a:spcAft>
              <a:buNone/>
            </a:pPr>
            <a:endParaRPr sz="700"/>
          </a:p>
          <a:p>
            <a:pPr marL="0" lvl="0" indent="0" algn="l" rtl="0">
              <a:spcBef>
                <a:spcPts val="0"/>
              </a:spcBef>
              <a:spcAft>
                <a:spcPts val="0"/>
              </a:spcAft>
              <a:buNone/>
            </a:pPr>
            <a:r>
              <a:rPr lang="en-US" sz="1000"/>
              <a:t> </a:t>
            </a:r>
            <a:endParaRPr sz="1000"/>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Verdan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 name="Google Shape;24;p3"/>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100">
                <a:latin typeface="Verdana"/>
                <a:ea typeface="Verdana"/>
                <a:cs typeface="Verdana"/>
                <a:sym typeface="Verdan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800" b="0" i="0" u="none" strike="noStrike" cap="none">
                <a:solidFill>
                  <a:srgbClr val="888888"/>
                </a:solidFill>
                <a:latin typeface="Verdana"/>
                <a:ea typeface="Verdana"/>
                <a:cs typeface="Verdana"/>
                <a:sym typeface="Verdana"/>
              </a:defRPr>
            </a:lvl1pPr>
            <a:lvl2pPr marL="0" lvl="1" indent="0" algn="r">
              <a:spcBef>
                <a:spcPts val="0"/>
              </a:spcBef>
              <a:buNone/>
              <a:defRPr sz="1800" b="0" i="0" u="none" strike="noStrike" cap="none">
                <a:solidFill>
                  <a:srgbClr val="888888"/>
                </a:solidFill>
                <a:latin typeface="Verdana"/>
                <a:ea typeface="Verdana"/>
                <a:cs typeface="Verdana"/>
                <a:sym typeface="Verdana"/>
              </a:defRPr>
            </a:lvl2pPr>
            <a:lvl3pPr marL="0" lvl="2" indent="0" algn="r">
              <a:spcBef>
                <a:spcPts val="0"/>
              </a:spcBef>
              <a:buNone/>
              <a:defRPr sz="1800" b="0" i="0" u="none" strike="noStrike" cap="none">
                <a:solidFill>
                  <a:srgbClr val="888888"/>
                </a:solidFill>
                <a:latin typeface="Verdana"/>
                <a:ea typeface="Verdana"/>
                <a:cs typeface="Verdana"/>
                <a:sym typeface="Verdana"/>
              </a:defRPr>
            </a:lvl3pPr>
            <a:lvl4pPr marL="0" lvl="3" indent="0" algn="r">
              <a:spcBef>
                <a:spcPts val="0"/>
              </a:spcBef>
              <a:buNone/>
              <a:defRPr sz="1800" b="0" i="0" u="none" strike="noStrike" cap="none">
                <a:solidFill>
                  <a:srgbClr val="888888"/>
                </a:solidFill>
                <a:latin typeface="Verdana"/>
                <a:ea typeface="Verdana"/>
                <a:cs typeface="Verdana"/>
                <a:sym typeface="Verdana"/>
              </a:defRPr>
            </a:lvl4pPr>
            <a:lvl5pPr marL="0" lvl="4" indent="0" algn="r">
              <a:spcBef>
                <a:spcPts val="0"/>
              </a:spcBef>
              <a:buNone/>
              <a:defRPr sz="1800" b="0" i="0" u="none" strike="noStrike" cap="none">
                <a:solidFill>
                  <a:srgbClr val="888888"/>
                </a:solidFill>
                <a:latin typeface="Verdana"/>
                <a:ea typeface="Verdana"/>
                <a:cs typeface="Verdana"/>
                <a:sym typeface="Verdana"/>
              </a:defRPr>
            </a:lvl5pPr>
            <a:lvl6pPr marL="0" lvl="5" indent="0" algn="r">
              <a:spcBef>
                <a:spcPts val="0"/>
              </a:spcBef>
              <a:buNone/>
              <a:defRPr sz="1800" b="0" i="0" u="none" strike="noStrike" cap="none">
                <a:solidFill>
                  <a:srgbClr val="888888"/>
                </a:solidFill>
                <a:latin typeface="Verdana"/>
                <a:ea typeface="Verdana"/>
                <a:cs typeface="Verdana"/>
                <a:sym typeface="Verdana"/>
              </a:defRPr>
            </a:lvl6pPr>
            <a:lvl7pPr marL="0" lvl="6" indent="0" algn="r">
              <a:spcBef>
                <a:spcPts val="0"/>
              </a:spcBef>
              <a:buNone/>
              <a:defRPr sz="1800" b="0" i="0" u="none" strike="noStrike" cap="none">
                <a:solidFill>
                  <a:srgbClr val="888888"/>
                </a:solidFill>
                <a:latin typeface="Verdana"/>
                <a:ea typeface="Verdana"/>
                <a:cs typeface="Verdana"/>
                <a:sym typeface="Verdana"/>
              </a:defRPr>
            </a:lvl7pPr>
            <a:lvl8pPr marL="0" lvl="7" indent="0" algn="r">
              <a:spcBef>
                <a:spcPts val="0"/>
              </a:spcBef>
              <a:buNone/>
              <a:defRPr sz="1800" b="0" i="0" u="none" strike="noStrike" cap="none">
                <a:solidFill>
                  <a:srgbClr val="888888"/>
                </a:solidFill>
                <a:latin typeface="Verdana"/>
                <a:ea typeface="Verdana"/>
                <a:cs typeface="Verdana"/>
                <a:sym typeface="Verdana"/>
              </a:defRPr>
            </a:lvl8pPr>
            <a:lvl9pPr marL="0" lvl="8" indent="0" algn="r">
              <a:spcBef>
                <a:spcPts val="0"/>
              </a:spcBef>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
        <p:nvSpPr>
          <p:cNvPr id="33" name="Google Shape;33;p5"/>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6"/>
        <p:cNvGrpSpPr/>
        <p:nvPr/>
      </p:nvGrpSpPr>
      <p:grpSpPr>
        <a:xfrm>
          <a:off x="0" y="0"/>
          <a:ext cx="0" cy="0"/>
          <a:chOff x="0" y="0"/>
          <a:chExt cx="0" cy="0"/>
        </a:xfrm>
      </p:grpSpPr>
      <p:sp>
        <p:nvSpPr>
          <p:cNvPr id="37" name="Google Shape;37;p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Verdana"/>
              <a:buNone/>
              <a:defRPr sz="6000">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9" name="Google Shape;39;p6"/>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8"/>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Verdan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Verdan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200"/>
              <a:buFont typeface="Verdana"/>
              <a:buNone/>
              <a:defRPr sz="3200" b="1"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Verdana"/>
                <a:ea typeface="Verdana"/>
                <a:cs typeface="Verdana"/>
                <a:sym typeface="Verdana"/>
              </a:defRPr>
            </a:lvl1pPr>
            <a:lvl2pPr marL="0" marR="0" lvl="1" indent="0" algn="r" rtl="0">
              <a:spcBef>
                <a:spcPts val="0"/>
              </a:spcBef>
              <a:buNone/>
              <a:defRPr sz="1800" b="0" i="0" u="none" strike="noStrike" cap="none">
                <a:solidFill>
                  <a:srgbClr val="888888"/>
                </a:solidFill>
                <a:latin typeface="Verdana"/>
                <a:ea typeface="Verdana"/>
                <a:cs typeface="Verdana"/>
                <a:sym typeface="Verdana"/>
              </a:defRPr>
            </a:lvl2pPr>
            <a:lvl3pPr marL="0" marR="0" lvl="2" indent="0" algn="r" rtl="0">
              <a:spcBef>
                <a:spcPts val="0"/>
              </a:spcBef>
              <a:buNone/>
              <a:defRPr sz="1800" b="0" i="0" u="none" strike="noStrike" cap="none">
                <a:solidFill>
                  <a:srgbClr val="888888"/>
                </a:solidFill>
                <a:latin typeface="Verdana"/>
                <a:ea typeface="Verdana"/>
                <a:cs typeface="Verdana"/>
                <a:sym typeface="Verdana"/>
              </a:defRPr>
            </a:lvl3pPr>
            <a:lvl4pPr marL="0" marR="0" lvl="3" indent="0" algn="r" rtl="0">
              <a:spcBef>
                <a:spcPts val="0"/>
              </a:spcBef>
              <a:buNone/>
              <a:defRPr sz="1800" b="0" i="0" u="none" strike="noStrike" cap="none">
                <a:solidFill>
                  <a:srgbClr val="888888"/>
                </a:solidFill>
                <a:latin typeface="Verdana"/>
                <a:ea typeface="Verdana"/>
                <a:cs typeface="Verdana"/>
                <a:sym typeface="Verdana"/>
              </a:defRPr>
            </a:lvl4pPr>
            <a:lvl5pPr marL="0" marR="0" lvl="4" indent="0" algn="r" rtl="0">
              <a:spcBef>
                <a:spcPts val="0"/>
              </a:spcBef>
              <a:buNone/>
              <a:defRPr sz="1800" b="0" i="0" u="none" strike="noStrike" cap="none">
                <a:solidFill>
                  <a:srgbClr val="888888"/>
                </a:solidFill>
                <a:latin typeface="Verdana"/>
                <a:ea typeface="Verdana"/>
                <a:cs typeface="Verdana"/>
                <a:sym typeface="Verdana"/>
              </a:defRPr>
            </a:lvl5pPr>
            <a:lvl6pPr marL="0" marR="0" lvl="5" indent="0" algn="r" rtl="0">
              <a:spcBef>
                <a:spcPts val="0"/>
              </a:spcBef>
              <a:buNone/>
              <a:defRPr sz="1800" b="0" i="0" u="none" strike="noStrike" cap="none">
                <a:solidFill>
                  <a:srgbClr val="888888"/>
                </a:solidFill>
                <a:latin typeface="Verdana"/>
                <a:ea typeface="Verdana"/>
                <a:cs typeface="Verdana"/>
                <a:sym typeface="Verdana"/>
              </a:defRPr>
            </a:lvl6pPr>
            <a:lvl7pPr marL="0" marR="0" lvl="6" indent="0" algn="r" rtl="0">
              <a:spcBef>
                <a:spcPts val="0"/>
              </a:spcBef>
              <a:buNone/>
              <a:defRPr sz="1800" b="0" i="0" u="none" strike="noStrike" cap="none">
                <a:solidFill>
                  <a:srgbClr val="888888"/>
                </a:solidFill>
                <a:latin typeface="Verdana"/>
                <a:ea typeface="Verdana"/>
                <a:cs typeface="Verdana"/>
                <a:sym typeface="Verdana"/>
              </a:defRPr>
            </a:lvl7pPr>
            <a:lvl8pPr marL="0" marR="0" lvl="7" indent="0" algn="r" rtl="0">
              <a:spcBef>
                <a:spcPts val="0"/>
              </a:spcBef>
              <a:buNone/>
              <a:defRPr sz="1800" b="0" i="0" u="none" strike="noStrike" cap="none">
                <a:solidFill>
                  <a:srgbClr val="888888"/>
                </a:solidFill>
                <a:latin typeface="Verdana"/>
                <a:ea typeface="Verdana"/>
                <a:cs typeface="Verdana"/>
                <a:sym typeface="Verdana"/>
              </a:defRPr>
            </a:lvl8pPr>
            <a:lvl9pPr marL="0" marR="0" lvl="8" indent="0" algn="r" rtl="0">
              <a:spcBef>
                <a:spcPts val="0"/>
              </a:spcBef>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comments" Target="../comments/comment7.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comments" Target="../comments/comment8.xml"/><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comments" Target="../comments/comment9.xm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live.bible.is/bible/EN1ESV/LUK/1"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comments" Target="../comments/comment10.xml"/><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hyperlink" Target="https://live.bible.is/bible/EN1ESV/LUK/4"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comments" Target="../comments/commen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comments" Target="../comments/commen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comments" Target="../comments/commen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comments" Target="../comments/comment14.xml"/><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5.jp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6.jpg"/><Relationship Id="rId7" Type="http://schemas.openxmlformats.org/officeDocument/2006/relationships/image" Target="../media/image3.jp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8.jpg"/><Relationship Id="rId5" Type="http://schemas.openxmlformats.org/officeDocument/2006/relationships/image" Target="../media/image12.jpg"/><Relationship Id="rId4" Type="http://schemas.openxmlformats.org/officeDocument/2006/relationships/image" Target="../media/image7.jpg"/><Relationship Id="rId9" Type="http://schemas.openxmlformats.org/officeDocument/2006/relationships/comments" Target="../comments/comment15.xml"/></Relationships>
</file>

<file path=ppt/slides/_rels/slide3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1.png"/><Relationship Id="rId7" Type="http://schemas.openxmlformats.org/officeDocument/2006/relationships/image" Target="../media/image13.jp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11.jpg"/><Relationship Id="rId5" Type="http://schemas.openxmlformats.org/officeDocument/2006/relationships/image" Target="../media/image10.jpg"/><Relationship Id="rId10" Type="http://schemas.openxmlformats.org/officeDocument/2006/relationships/comments" Target="../comments/comment16.xml"/><Relationship Id="rId4" Type="http://schemas.openxmlformats.org/officeDocument/2006/relationships/image" Target="../media/image16.jpg"/><Relationship Id="rId9" Type="http://schemas.openxmlformats.org/officeDocument/2006/relationships/image" Target="../media/image15.jpg"/></Relationships>
</file>

<file path=ppt/slides/_rels/slide3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comments" Target="../comments/comment17.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comments" Target="../comments/commen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comments" Target="../comments/comment19.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comments" Target="../comments/comment20.xml"/></Relationships>
</file>

<file path=ppt/slides/_rels/slide36.xml.rels><?xml version="1.0" encoding="UTF-8" standalone="yes"?>
<Relationships xmlns="http://schemas.openxmlformats.org/package/2006/relationships"><Relationship Id="rId3" Type="http://schemas.openxmlformats.org/officeDocument/2006/relationships/comments" Target="../comments/comment21.xml"/><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comments" Target="../comments/comment22.xml"/><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s://live.bible.is/bible/EN1ESV/LUK/1"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comments" Target="../comments/comment23.xml"/></Relationships>
</file>

<file path=ppt/slides/_rels/slide39.xml.rels><?xml version="1.0" encoding="UTF-8" standalone="yes"?>
<Relationships xmlns="http://schemas.openxmlformats.org/package/2006/relationships"><Relationship Id="rId3" Type="http://schemas.openxmlformats.org/officeDocument/2006/relationships/comments" Target="../comments/comment24.xml"/><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5.jpg"/><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comments" Target="../comments/comment25.xml"/><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comments" Target="../comments/comment26.xml"/><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comments" Target="../comments/comment27.xml"/><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comments" Target="../comments/comment28.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comments" Target="../comments/comment3.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comments" Target="../comments/comment4.xml"/><Relationship Id="rId5" Type="http://schemas.openxmlformats.org/officeDocument/2006/relationships/image" Target="../media/image19.jp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3"/>
          <p:cNvPicPr preferRelativeResize="0">
            <a:picLocks noGrp="1"/>
          </p:cNvPicPr>
          <p:nvPr>
            <p:ph type="body" idx="1"/>
          </p:nvPr>
        </p:nvPicPr>
        <p:blipFill rotWithShape="1">
          <a:blip r:embed="rId3">
            <a:alphaModFix/>
          </a:blip>
          <a:srcRect l="291" t="256" r="410" b="204"/>
          <a:stretch/>
        </p:blipFill>
        <p:spPr>
          <a:xfrm>
            <a:off x="1588" y="-25400"/>
            <a:ext cx="12209462" cy="6908800"/>
          </a:xfrm>
          <a:prstGeom prst="rect">
            <a:avLst/>
          </a:prstGeom>
          <a:noFill/>
          <a:ln>
            <a:noFill/>
          </a:ln>
        </p:spPr>
      </p:pic>
      <p:sp>
        <p:nvSpPr>
          <p:cNvPr id="90" name="Google Shape;90;p13"/>
          <p:cNvSpPr txBox="1"/>
          <p:nvPr/>
        </p:nvSpPr>
        <p:spPr>
          <a:xfrm>
            <a:off x="80963" y="6365875"/>
            <a:ext cx="12030075" cy="342900"/>
          </a:xfrm>
          <a:prstGeom prst="rect">
            <a:avLst/>
          </a:prstGeom>
          <a:noFill/>
          <a:ln>
            <a:noFill/>
          </a:ln>
        </p:spPr>
        <p:txBody>
          <a:bodyPr spcFirstLastPara="1" wrap="square" lIns="91400" tIns="45675" rIns="91400" bIns="45675" anchor="t" anchorCtr="0">
            <a:noAutofit/>
          </a:bodyPr>
          <a:lstStyle/>
          <a:p>
            <a:pPr marL="0" marR="0" lvl="0" indent="0" algn="ctr" rtl="0">
              <a:lnSpc>
                <a:spcPct val="80000"/>
              </a:lnSpc>
              <a:spcBef>
                <a:spcPts val="0"/>
              </a:spcBef>
              <a:spcAft>
                <a:spcPts val="0"/>
              </a:spcAft>
              <a:buClr>
                <a:srgbClr val="000000"/>
              </a:buClr>
              <a:buSzPts val="2300"/>
              <a:buFont typeface="Arial"/>
              <a:buNone/>
            </a:pPr>
            <a:r>
              <a:rPr lang="en-US" sz="1400" b="0" i="0" u="none" strike="noStrike" cap="none" dirty="0">
                <a:solidFill>
                  <a:srgbClr val="000000"/>
                </a:solidFill>
                <a:latin typeface="Verdana"/>
                <a:ea typeface="Verdana"/>
                <a:cs typeface="Verdana"/>
                <a:sym typeface="Verdana"/>
              </a:rPr>
              <a:t>©2020-2024 Light of the World Learning</a:t>
            </a:r>
            <a:endParaRPr sz="1400" b="0" i="1" u="none" strike="noStrike" cap="none" dirty="0">
              <a:solidFill>
                <a:srgbClr val="000000"/>
              </a:solidFill>
              <a:latin typeface="Verdana"/>
              <a:ea typeface="Verdana"/>
              <a:cs typeface="Verdana"/>
              <a:sym typeface="Verdana"/>
            </a:endParaRPr>
          </a:p>
        </p:txBody>
      </p:sp>
      <p:grpSp>
        <p:nvGrpSpPr>
          <p:cNvPr id="91" name="Google Shape;91;p13"/>
          <p:cNvGrpSpPr/>
          <p:nvPr/>
        </p:nvGrpSpPr>
        <p:grpSpPr>
          <a:xfrm>
            <a:off x="5144182" y="5830900"/>
            <a:ext cx="2085636" cy="360353"/>
            <a:chOff x="8033" y="9095"/>
            <a:chExt cx="3285" cy="673"/>
          </a:xfrm>
        </p:grpSpPr>
        <p:sp>
          <p:nvSpPr>
            <p:cNvPr id="92" name="Google Shape;92;p13"/>
            <p:cNvSpPr/>
            <p:nvPr/>
          </p:nvSpPr>
          <p:spPr>
            <a:xfrm>
              <a:off x="8033" y="9134"/>
              <a:ext cx="3123" cy="634"/>
            </a:xfrm>
            <a:prstGeom prst="plaque">
              <a:avLst>
                <a:gd name="adj" fmla="val 16667"/>
              </a:avLst>
            </a:prstGeom>
            <a:solidFill>
              <a:srgbClr val="92D050"/>
            </a:solidFill>
            <a:ln w="57150" cap="flat" cmpd="sng">
              <a:solidFill>
                <a:srgbClr val="4E74A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799"/>
                <a:buFont typeface="Arial"/>
                <a:buNone/>
              </a:pPr>
              <a:endParaRPr sz="1799" b="0" i="0" u="none" strike="noStrike" cap="none">
                <a:solidFill>
                  <a:srgbClr val="92D050"/>
                </a:solidFill>
                <a:latin typeface="Verdana"/>
                <a:ea typeface="Verdana"/>
                <a:cs typeface="Verdana"/>
                <a:sym typeface="Verdana"/>
              </a:endParaRPr>
            </a:p>
          </p:txBody>
        </p:sp>
        <p:sp>
          <p:nvSpPr>
            <p:cNvPr id="93" name="Google Shape;93;p13"/>
            <p:cNvSpPr txBox="1"/>
            <p:nvPr/>
          </p:nvSpPr>
          <p:spPr>
            <a:xfrm>
              <a:off x="8318" y="9095"/>
              <a:ext cx="3000" cy="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999"/>
                <a:buFont typeface="Arial"/>
                <a:buNone/>
              </a:pPr>
              <a:r>
                <a:rPr lang="en-US" sz="1999" b="0" i="0" u="none" strike="noStrike" cap="none">
                  <a:solidFill>
                    <a:schemeClr val="dk1"/>
                  </a:solidFill>
                  <a:latin typeface="Verdana"/>
                  <a:ea typeface="Verdana"/>
                  <a:cs typeface="Verdana"/>
                  <a:sym typeface="Verdana"/>
                </a:rPr>
                <a:t>Unit B1-03</a:t>
              </a:r>
              <a:endParaRPr sz="1400" b="0" i="0" u="none" strike="noStrike" cap="none">
                <a:solidFill>
                  <a:schemeClr val="dk1"/>
                </a:solidFill>
                <a:latin typeface="Verdana"/>
                <a:ea typeface="Verdana"/>
                <a:cs typeface="Verdana"/>
                <a:sym typeface="Verdana"/>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01"/>
        <p:cNvGrpSpPr/>
        <p:nvPr/>
      </p:nvGrpSpPr>
      <p:grpSpPr>
        <a:xfrm>
          <a:off x="0" y="0"/>
          <a:ext cx="0" cy="0"/>
          <a:chOff x="0" y="0"/>
          <a:chExt cx="0" cy="0"/>
        </a:xfrm>
      </p:grpSpPr>
      <p:graphicFrame>
        <p:nvGraphicFramePr>
          <p:cNvPr id="202" name="Google Shape;202;p22"/>
          <p:cNvGraphicFramePr/>
          <p:nvPr/>
        </p:nvGraphicFramePr>
        <p:xfrm>
          <a:off x="318003" y="809125"/>
          <a:ext cx="11555975" cy="5552555"/>
        </p:xfrm>
        <a:graphic>
          <a:graphicData uri="http://schemas.openxmlformats.org/drawingml/2006/table">
            <a:tbl>
              <a:tblPr>
                <a:noFill/>
                <a:tableStyleId>{74630DE7-8E08-42A2-BDC7-DB55E65B8738}</a:tableStyleId>
              </a:tblPr>
              <a:tblGrid>
                <a:gridCol w="369900">
                  <a:extLst>
                    <a:ext uri="{9D8B030D-6E8A-4147-A177-3AD203B41FA5}">
                      <a16:colId xmlns:a16="http://schemas.microsoft.com/office/drawing/2014/main" val="20000"/>
                    </a:ext>
                  </a:extLst>
                </a:gridCol>
                <a:gridCol w="4274825">
                  <a:extLst>
                    <a:ext uri="{9D8B030D-6E8A-4147-A177-3AD203B41FA5}">
                      <a16:colId xmlns:a16="http://schemas.microsoft.com/office/drawing/2014/main" val="20001"/>
                    </a:ext>
                  </a:extLst>
                </a:gridCol>
                <a:gridCol w="3258875">
                  <a:extLst>
                    <a:ext uri="{9D8B030D-6E8A-4147-A177-3AD203B41FA5}">
                      <a16:colId xmlns:a16="http://schemas.microsoft.com/office/drawing/2014/main" val="20002"/>
                    </a:ext>
                  </a:extLst>
                </a:gridCol>
                <a:gridCol w="3652375">
                  <a:extLst>
                    <a:ext uri="{9D8B030D-6E8A-4147-A177-3AD203B41FA5}">
                      <a16:colId xmlns:a16="http://schemas.microsoft.com/office/drawing/2014/main" val="20003"/>
                    </a:ext>
                  </a:extLst>
                </a:gridCol>
              </a:tblGrid>
              <a:tr h="788950">
                <a:tc>
                  <a:txBody>
                    <a:bodyPr/>
                    <a:lstStyle/>
                    <a:p>
                      <a:pPr marL="0" marR="0" lvl="0" indent="0" algn="l" rtl="0">
                        <a:lnSpc>
                          <a:spcPct val="100000"/>
                        </a:lnSpc>
                        <a:spcBef>
                          <a:spcPts val="0"/>
                        </a:spcBef>
                        <a:spcAft>
                          <a:spcPts val="0"/>
                        </a:spcAft>
                        <a:buClr>
                          <a:srgbClr val="000000"/>
                        </a:buClr>
                        <a:buSzPts val="2800"/>
                        <a:buFont typeface="Arial"/>
                        <a:buNone/>
                      </a:pPr>
                      <a:endParaRPr sz="2400" b="0" i="0">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1" i="0" u="none" strike="noStrike" cap="none">
                          <a:solidFill>
                            <a:srgbClr val="000000"/>
                          </a:solidFill>
                          <a:latin typeface="Verdana"/>
                          <a:ea typeface="Verdana"/>
                          <a:cs typeface="Verdana"/>
                          <a:sym typeface="Verdana"/>
                        </a:rPr>
                        <a:t>Question ?</a:t>
                      </a:r>
                      <a:endParaRPr sz="2400" b="0" i="0">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1" i="0" u="none" strike="noStrike" cap="none">
                          <a:solidFill>
                            <a:srgbClr val="000000"/>
                          </a:solidFill>
                          <a:latin typeface="Verdana"/>
                          <a:ea typeface="Verdana"/>
                          <a:cs typeface="Verdana"/>
                          <a:sym typeface="Verdana"/>
                        </a:rPr>
                        <a:t>Positive +</a:t>
                      </a:r>
                      <a:endParaRPr sz="2400" b="0" i="0">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1" i="0" u="none" strike="noStrike" cap="none">
                          <a:solidFill>
                            <a:srgbClr val="000000"/>
                          </a:solidFill>
                          <a:latin typeface="Verdana"/>
                          <a:ea typeface="Verdana"/>
                          <a:cs typeface="Verdana"/>
                          <a:sym typeface="Verdana"/>
                        </a:rPr>
                        <a:t>Negative -</a:t>
                      </a:r>
                      <a:endParaRPr sz="2400" b="0" i="0">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1179775">
                <a:tc>
                  <a:txBody>
                    <a:bodyPr/>
                    <a:lstStyle/>
                    <a:p>
                      <a:pPr marL="0" marR="0" lvl="0" indent="0" algn="l" rtl="0">
                        <a:lnSpc>
                          <a:spcPct val="100000"/>
                        </a:lnSpc>
                        <a:spcBef>
                          <a:spcPts val="0"/>
                        </a:spcBef>
                        <a:spcAft>
                          <a:spcPts val="0"/>
                        </a:spcAft>
                        <a:buClr>
                          <a:srgbClr val="000000"/>
                        </a:buClr>
                        <a:buSzPts val="2800"/>
                        <a:buFont typeface="Arial"/>
                        <a:buNone/>
                      </a:pPr>
                      <a:r>
                        <a:rPr lang="en-US" sz="2400">
                          <a:solidFill>
                            <a:schemeClr val="dk1"/>
                          </a:solidFill>
                          <a:latin typeface="Verdana"/>
                          <a:ea typeface="Verdana"/>
                          <a:cs typeface="Verdana"/>
                          <a:sym typeface="Verdana"/>
                        </a:rPr>
                        <a:t>1</a:t>
                      </a:r>
                      <a:endParaRPr sz="2400">
                        <a:solidFill>
                          <a:schemeClr val="dk1"/>
                        </a:solidFill>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a:solidFill>
                            <a:srgbClr val="4E74A3"/>
                          </a:solidFill>
                          <a:latin typeface="Verdana"/>
                          <a:ea typeface="Verdana"/>
                          <a:cs typeface="Verdana"/>
                          <a:sym typeface="Verdana"/>
                        </a:rPr>
                        <a:t>D</a:t>
                      </a:r>
                      <a:r>
                        <a:rPr lang="en-US" sz="2400">
                          <a:solidFill>
                            <a:srgbClr val="4E74A3"/>
                          </a:solidFill>
                          <a:latin typeface="Verdana"/>
                          <a:ea typeface="Verdana"/>
                          <a:cs typeface="Verdana"/>
                          <a:sym typeface="Verdana"/>
                        </a:rPr>
                        <a:t>o</a:t>
                      </a:r>
                      <a:r>
                        <a:rPr lang="en-US" sz="2400" b="0" i="0" u="none" strike="noStrike" cap="none">
                          <a:solidFill>
                            <a:srgbClr val="000000"/>
                          </a:solidFill>
                          <a:latin typeface="Verdana"/>
                          <a:ea typeface="Verdana"/>
                          <a:cs typeface="Verdana"/>
                          <a:sym typeface="Verdana"/>
                        </a:rPr>
                        <a:t> </a:t>
                      </a:r>
                      <a:r>
                        <a:rPr lang="en-US" sz="2400">
                          <a:latin typeface="Verdana"/>
                          <a:ea typeface="Verdana"/>
                          <a:cs typeface="Verdana"/>
                          <a:sym typeface="Verdana"/>
                        </a:rPr>
                        <a:t>you</a:t>
                      </a:r>
                      <a:r>
                        <a:rPr lang="en-US" sz="2400" b="0" i="0" u="none" strike="noStrike" cap="none">
                          <a:solidFill>
                            <a:srgbClr val="000000"/>
                          </a:solidFill>
                          <a:latin typeface="Verdana"/>
                          <a:ea typeface="Verdana"/>
                          <a:cs typeface="Verdana"/>
                          <a:sym typeface="Verdana"/>
                        </a:rPr>
                        <a:t> </a:t>
                      </a:r>
                      <a:r>
                        <a:rPr lang="en-US" sz="2400">
                          <a:solidFill>
                            <a:srgbClr val="4E74A3"/>
                          </a:solidFill>
                          <a:latin typeface="Verdana"/>
                          <a:ea typeface="Verdana"/>
                          <a:cs typeface="Verdana"/>
                          <a:sym typeface="Verdana"/>
                        </a:rPr>
                        <a:t>promise</a:t>
                      </a:r>
                      <a:r>
                        <a:rPr lang="en-US" sz="2400" b="0" i="0" u="none" strike="noStrike" cap="none">
                          <a:solidFill>
                            <a:srgbClr val="000000"/>
                          </a:solidFill>
                          <a:latin typeface="Verdana"/>
                          <a:ea typeface="Verdana"/>
                          <a:cs typeface="Verdana"/>
                          <a:sym typeface="Verdana"/>
                        </a:rPr>
                        <a:t> </a:t>
                      </a:r>
                      <a:r>
                        <a:rPr lang="en-US" sz="2400">
                          <a:latin typeface="Verdana"/>
                          <a:ea typeface="Verdana"/>
                          <a:cs typeface="Verdana"/>
                          <a:sym typeface="Verdana"/>
                        </a:rPr>
                        <a:t>you won’t tell anyone</a:t>
                      </a:r>
                      <a:r>
                        <a:rPr lang="en-US" sz="2400" b="0" i="0" u="none" strike="noStrike" cap="none">
                          <a:solidFill>
                            <a:srgbClr val="000000"/>
                          </a:solidFill>
                          <a:latin typeface="Verdana"/>
                          <a:ea typeface="Verdana"/>
                          <a:cs typeface="Verdana"/>
                          <a:sym typeface="Verdana"/>
                        </a:rPr>
                        <a:t>? </a:t>
                      </a:r>
                      <a:endParaRPr sz="2400" b="0" i="0">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a:solidFill>
                            <a:srgbClr val="000000"/>
                          </a:solidFill>
                          <a:latin typeface="Verdana"/>
                          <a:ea typeface="Verdana"/>
                          <a:cs typeface="Verdana"/>
                          <a:sym typeface="Verdana"/>
                        </a:rPr>
                        <a:t>Yes, </a:t>
                      </a:r>
                      <a:r>
                        <a:rPr lang="en-US" sz="2400">
                          <a:latin typeface="Verdana"/>
                          <a:ea typeface="Verdana"/>
                          <a:cs typeface="Verdana"/>
                          <a:sym typeface="Verdana"/>
                        </a:rPr>
                        <a:t>I</a:t>
                      </a:r>
                      <a:r>
                        <a:rPr lang="en-US" sz="2400" b="0" i="0" u="none" strike="noStrike" cap="none">
                          <a:solidFill>
                            <a:srgbClr val="000000"/>
                          </a:solidFill>
                          <a:latin typeface="Verdana"/>
                          <a:ea typeface="Verdana"/>
                          <a:cs typeface="Verdana"/>
                          <a:sym typeface="Verdana"/>
                        </a:rPr>
                        <a:t> </a:t>
                      </a:r>
                      <a:r>
                        <a:rPr lang="en-US" sz="2400">
                          <a:solidFill>
                            <a:srgbClr val="4E74A3"/>
                          </a:solidFill>
                          <a:latin typeface="Verdana"/>
                          <a:ea typeface="Verdana"/>
                          <a:cs typeface="Verdana"/>
                          <a:sym typeface="Verdana"/>
                        </a:rPr>
                        <a:t>promise </a:t>
                      </a:r>
                      <a:r>
                        <a:rPr lang="en-US" sz="2400">
                          <a:latin typeface="Verdana"/>
                          <a:ea typeface="Verdana"/>
                          <a:cs typeface="Verdana"/>
                          <a:sym typeface="Verdana"/>
                        </a:rPr>
                        <a:t>I won’t tell anyone</a:t>
                      </a:r>
                      <a:r>
                        <a:rPr lang="en-US" sz="2400" b="0" i="0" u="none" strike="noStrike" cap="none">
                          <a:solidFill>
                            <a:srgbClr val="000000"/>
                          </a:solidFill>
                          <a:latin typeface="Verdana"/>
                          <a:ea typeface="Verdana"/>
                          <a:cs typeface="Verdana"/>
                          <a:sym typeface="Verdana"/>
                        </a:rPr>
                        <a:t>. </a:t>
                      </a:r>
                      <a:endParaRPr sz="2400" b="0" i="0">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a:solidFill>
                            <a:srgbClr val="000000"/>
                          </a:solidFill>
                          <a:latin typeface="Verdana"/>
                          <a:ea typeface="Verdana"/>
                          <a:cs typeface="Verdana"/>
                          <a:sym typeface="Verdana"/>
                        </a:rPr>
                        <a:t>No, </a:t>
                      </a:r>
                      <a:r>
                        <a:rPr lang="en-US" sz="2400">
                          <a:latin typeface="Verdana"/>
                          <a:ea typeface="Verdana"/>
                          <a:cs typeface="Verdana"/>
                          <a:sym typeface="Verdana"/>
                        </a:rPr>
                        <a:t>I </a:t>
                      </a:r>
                      <a:r>
                        <a:rPr lang="en-US" sz="2400">
                          <a:solidFill>
                            <a:srgbClr val="4E74A3"/>
                          </a:solidFill>
                          <a:latin typeface="Verdana"/>
                          <a:ea typeface="Verdana"/>
                          <a:cs typeface="Verdana"/>
                          <a:sym typeface="Verdana"/>
                        </a:rPr>
                        <a:t>don’t promise </a:t>
                      </a:r>
                      <a:r>
                        <a:rPr lang="en-US" sz="2400">
                          <a:latin typeface="Verdana"/>
                          <a:ea typeface="Verdana"/>
                          <a:cs typeface="Verdana"/>
                          <a:sym typeface="Verdana"/>
                        </a:rPr>
                        <a:t>I won’t tell anyone. </a:t>
                      </a:r>
                      <a:endParaRPr sz="2400" b="0" i="0">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1"/>
                  </a:ext>
                </a:extLst>
              </a:tr>
              <a:tr h="1179775">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a:solidFill>
                            <a:schemeClr val="dk1"/>
                          </a:solidFill>
                          <a:latin typeface="Verdana"/>
                          <a:ea typeface="Verdana"/>
                          <a:cs typeface="Verdana"/>
                          <a:sym typeface="Verdana"/>
                        </a:rPr>
                        <a:t>2</a:t>
                      </a:r>
                      <a:endParaRPr sz="2400" b="0" i="0" u="none" strike="noStrike" cap="none">
                        <a:solidFill>
                          <a:schemeClr val="dk1"/>
                        </a:solidFill>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a:solidFill>
                            <a:srgbClr val="4E74A3"/>
                          </a:solidFill>
                          <a:latin typeface="Verdana"/>
                          <a:ea typeface="Verdana"/>
                          <a:cs typeface="Verdana"/>
                          <a:sym typeface="Verdana"/>
                        </a:rPr>
                        <a:t>Does </a:t>
                      </a:r>
                      <a:r>
                        <a:rPr lang="en-US" sz="2400">
                          <a:latin typeface="Verdana"/>
                          <a:ea typeface="Verdana"/>
                          <a:cs typeface="Verdana"/>
                          <a:sym typeface="Verdana"/>
                        </a:rPr>
                        <a:t>he</a:t>
                      </a:r>
                      <a:r>
                        <a:rPr lang="en-US" sz="2400">
                          <a:solidFill>
                            <a:srgbClr val="4E74A3"/>
                          </a:solidFill>
                          <a:latin typeface="Verdana"/>
                          <a:ea typeface="Verdana"/>
                          <a:cs typeface="Verdana"/>
                          <a:sym typeface="Verdana"/>
                        </a:rPr>
                        <a:t> arrange </a:t>
                      </a:r>
                      <a:r>
                        <a:rPr lang="en-US" sz="2400">
                          <a:latin typeface="Verdana"/>
                          <a:ea typeface="Verdana"/>
                          <a:cs typeface="Verdana"/>
                          <a:sym typeface="Verdana"/>
                        </a:rPr>
                        <a:t>flowers?</a:t>
                      </a:r>
                      <a:endParaRPr sz="2400" b="0" i="0" u="none" strike="noStrike" cap="none">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a:solidFill>
                            <a:srgbClr val="3D85C6"/>
                          </a:solidFill>
                          <a:latin typeface="Verdana"/>
                          <a:ea typeface="Verdana"/>
                          <a:cs typeface="Verdana"/>
                          <a:sym typeface="Verdana"/>
                        </a:rPr>
                        <a:t>_______________</a:t>
                      </a:r>
                      <a:endParaRPr sz="2400" b="0" i="0" u="none" strike="noStrike" cap="none">
                        <a:solidFill>
                          <a:srgbClr val="3D85C6"/>
                        </a:solidFill>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a:latin typeface="Verdana"/>
                          <a:ea typeface="Verdana"/>
                          <a:cs typeface="Verdana"/>
                          <a:sym typeface="Verdana"/>
                        </a:rPr>
                        <a:t>No, he</a:t>
                      </a:r>
                      <a:r>
                        <a:rPr lang="en-US" sz="2400">
                          <a:solidFill>
                            <a:srgbClr val="4E74A3"/>
                          </a:solidFill>
                          <a:latin typeface="Verdana"/>
                          <a:ea typeface="Verdana"/>
                          <a:cs typeface="Verdana"/>
                          <a:sym typeface="Verdana"/>
                        </a:rPr>
                        <a:t> doesn’t arrange </a:t>
                      </a:r>
                      <a:r>
                        <a:rPr lang="en-US" sz="2400">
                          <a:latin typeface="Verdana"/>
                          <a:ea typeface="Verdana"/>
                          <a:cs typeface="Verdana"/>
                          <a:sym typeface="Verdana"/>
                        </a:rPr>
                        <a:t>flowers.</a:t>
                      </a:r>
                      <a:endParaRPr sz="2400" b="0" i="0" u="none" strike="noStrike" cap="none">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2"/>
                  </a:ext>
                </a:extLst>
              </a:tr>
              <a:tr h="1179775">
                <a:tc>
                  <a:txBody>
                    <a:bodyPr/>
                    <a:lstStyle/>
                    <a:p>
                      <a:pPr marL="0" marR="0" lvl="0" indent="0" algn="l" rtl="0">
                        <a:lnSpc>
                          <a:spcPct val="100000"/>
                        </a:lnSpc>
                        <a:spcBef>
                          <a:spcPts val="0"/>
                        </a:spcBef>
                        <a:spcAft>
                          <a:spcPts val="0"/>
                        </a:spcAft>
                        <a:buClr>
                          <a:srgbClr val="000000"/>
                        </a:buClr>
                        <a:buSzPts val="2800"/>
                        <a:buFont typeface="Arial"/>
                        <a:buNone/>
                      </a:pPr>
                      <a:r>
                        <a:rPr lang="en-US" sz="2400">
                          <a:solidFill>
                            <a:schemeClr val="dk1"/>
                          </a:solidFill>
                          <a:latin typeface="Verdana"/>
                          <a:ea typeface="Verdana"/>
                          <a:cs typeface="Verdana"/>
                          <a:sym typeface="Verdana"/>
                        </a:rPr>
                        <a:t>3</a:t>
                      </a:r>
                      <a:endParaRPr sz="2400">
                        <a:solidFill>
                          <a:schemeClr val="dk1"/>
                        </a:solidFill>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a:solidFill>
                            <a:srgbClr val="4E74A3"/>
                          </a:solidFill>
                          <a:latin typeface="Verdana"/>
                          <a:ea typeface="Verdana"/>
                          <a:cs typeface="Verdana"/>
                          <a:sym typeface="Verdana"/>
                        </a:rPr>
                        <a:t>Do </a:t>
                      </a:r>
                      <a:r>
                        <a:rPr lang="en-US" sz="2400">
                          <a:latin typeface="Verdana"/>
                          <a:ea typeface="Verdana"/>
                          <a:cs typeface="Verdana"/>
                          <a:sym typeface="Verdana"/>
                        </a:rPr>
                        <a:t>they </a:t>
                      </a:r>
                      <a:r>
                        <a:rPr lang="en-US" sz="2400">
                          <a:solidFill>
                            <a:srgbClr val="3D85C6"/>
                          </a:solidFill>
                          <a:latin typeface="Verdana"/>
                          <a:ea typeface="Verdana"/>
                          <a:cs typeface="Verdana"/>
                          <a:sym typeface="Verdana"/>
                        </a:rPr>
                        <a:t>scatter</a:t>
                      </a:r>
                      <a:r>
                        <a:rPr lang="en-US" sz="2400">
                          <a:latin typeface="Verdana"/>
                          <a:ea typeface="Verdana"/>
                          <a:cs typeface="Verdana"/>
                          <a:sym typeface="Verdana"/>
                        </a:rPr>
                        <a:t> sprinkles on the cake</a:t>
                      </a:r>
                      <a:r>
                        <a:rPr lang="en-US" sz="2400" b="0" i="0" u="none" strike="noStrike" cap="none">
                          <a:solidFill>
                            <a:srgbClr val="000000"/>
                          </a:solidFill>
                          <a:latin typeface="Verdana"/>
                          <a:ea typeface="Verdana"/>
                          <a:cs typeface="Verdana"/>
                          <a:sym typeface="Verdana"/>
                        </a:rPr>
                        <a:t>?</a:t>
                      </a:r>
                      <a:r>
                        <a:rPr lang="en-US" sz="2400" b="0" i="0" u="none" strike="noStrike" cap="none">
                          <a:solidFill>
                            <a:srgbClr val="4A86E8"/>
                          </a:solidFill>
                          <a:latin typeface="Verdana"/>
                          <a:ea typeface="Verdana"/>
                          <a:cs typeface="Verdana"/>
                          <a:sym typeface="Verdana"/>
                        </a:rPr>
                        <a:t> </a:t>
                      </a:r>
                      <a:endParaRPr sz="2400" b="0" i="0">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a:solidFill>
                            <a:srgbClr val="000000"/>
                          </a:solidFill>
                          <a:latin typeface="Verdana"/>
                          <a:ea typeface="Verdana"/>
                          <a:cs typeface="Verdana"/>
                          <a:sym typeface="Verdana"/>
                        </a:rPr>
                        <a:t>Yes, </a:t>
                      </a:r>
                      <a:r>
                        <a:rPr lang="en-US" sz="2400">
                          <a:latin typeface="Verdana"/>
                          <a:ea typeface="Verdana"/>
                          <a:cs typeface="Verdana"/>
                          <a:sym typeface="Verdana"/>
                        </a:rPr>
                        <a:t>they</a:t>
                      </a:r>
                      <a:r>
                        <a:rPr lang="en-US" sz="2400" b="0" i="0" u="none" strike="noStrike" cap="none">
                          <a:solidFill>
                            <a:srgbClr val="000000"/>
                          </a:solidFill>
                          <a:latin typeface="Verdana"/>
                          <a:ea typeface="Verdana"/>
                          <a:cs typeface="Verdana"/>
                          <a:sym typeface="Verdana"/>
                        </a:rPr>
                        <a:t> </a:t>
                      </a:r>
                      <a:r>
                        <a:rPr lang="en-US" sz="2400">
                          <a:solidFill>
                            <a:srgbClr val="4E74A3"/>
                          </a:solidFill>
                          <a:latin typeface="Verdana"/>
                          <a:ea typeface="Verdana"/>
                          <a:cs typeface="Verdana"/>
                          <a:sym typeface="Verdana"/>
                        </a:rPr>
                        <a:t>scatter </a:t>
                      </a:r>
                      <a:r>
                        <a:rPr lang="en-US" sz="2400">
                          <a:latin typeface="Verdana"/>
                          <a:ea typeface="Verdana"/>
                          <a:cs typeface="Verdana"/>
                          <a:sym typeface="Verdana"/>
                        </a:rPr>
                        <a:t>sprinkles on the cake</a:t>
                      </a:r>
                      <a:r>
                        <a:rPr lang="en-US" sz="2400" b="0" i="0" u="none" strike="noStrike" cap="none">
                          <a:solidFill>
                            <a:srgbClr val="000000"/>
                          </a:solidFill>
                          <a:latin typeface="Verdana"/>
                          <a:ea typeface="Verdana"/>
                          <a:cs typeface="Verdana"/>
                          <a:sym typeface="Verdana"/>
                        </a:rPr>
                        <a:t>.</a:t>
                      </a:r>
                      <a:endParaRPr sz="2400" b="0" i="0">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a:solidFill>
                            <a:srgbClr val="3D85C6"/>
                          </a:solidFill>
                          <a:latin typeface="Verdana"/>
                          <a:ea typeface="Verdana"/>
                          <a:cs typeface="Verdana"/>
                          <a:sym typeface="Verdana"/>
                        </a:rPr>
                        <a:t>_________________</a:t>
                      </a:r>
                      <a:endParaRPr sz="2400" b="0" i="0">
                        <a:solidFill>
                          <a:srgbClr val="3D85C6"/>
                        </a:solidFill>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3"/>
                  </a:ext>
                </a:extLst>
              </a:tr>
              <a:tr h="1179775">
                <a:tc>
                  <a:txBody>
                    <a:bodyPr/>
                    <a:lstStyle/>
                    <a:p>
                      <a:pPr marL="0" marR="0" lvl="0" indent="0" algn="l" rtl="0">
                        <a:lnSpc>
                          <a:spcPct val="100000"/>
                        </a:lnSpc>
                        <a:spcBef>
                          <a:spcPts val="0"/>
                        </a:spcBef>
                        <a:spcAft>
                          <a:spcPts val="0"/>
                        </a:spcAft>
                        <a:buClr>
                          <a:srgbClr val="000000"/>
                        </a:buClr>
                        <a:buSzPts val="2800"/>
                        <a:buFont typeface="Arial"/>
                        <a:buNone/>
                      </a:pPr>
                      <a:r>
                        <a:rPr lang="en-US" sz="2400">
                          <a:solidFill>
                            <a:schemeClr val="dk1"/>
                          </a:solidFill>
                          <a:latin typeface="Verdana"/>
                          <a:ea typeface="Verdana"/>
                          <a:cs typeface="Verdana"/>
                          <a:sym typeface="Verdana"/>
                        </a:rPr>
                        <a:t>4</a:t>
                      </a:r>
                      <a:endParaRPr sz="2400">
                        <a:solidFill>
                          <a:schemeClr val="dk1"/>
                        </a:solidFill>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a:solidFill>
                            <a:srgbClr val="4E74A3"/>
                          </a:solidFill>
                          <a:latin typeface="Verdana"/>
                          <a:ea typeface="Verdana"/>
                          <a:cs typeface="Verdana"/>
                          <a:sym typeface="Verdana"/>
                        </a:rPr>
                        <a:t>____________________</a:t>
                      </a:r>
                      <a:r>
                        <a:rPr lang="en-US" sz="2400">
                          <a:latin typeface="Verdana"/>
                          <a:ea typeface="Verdana"/>
                          <a:cs typeface="Verdana"/>
                          <a:sym typeface="Verdana"/>
                        </a:rPr>
                        <a:t>?</a:t>
                      </a:r>
                      <a:endParaRPr sz="2400">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a:latin typeface="Verdana"/>
                          <a:ea typeface="Verdana"/>
                          <a:cs typeface="Verdana"/>
                          <a:sym typeface="Verdana"/>
                        </a:rPr>
                        <a:t>Yes, she</a:t>
                      </a:r>
                      <a:r>
                        <a:rPr lang="en-US" sz="2400">
                          <a:solidFill>
                            <a:srgbClr val="4E74A3"/>
                          </a:solidFill>
                          <a:latin typeface="Verdana"/>
                          <a:ea typeface="Verdana"/>
                          <a:cs typeface="Verdana"/>
                          <a:sym typeface="Verdana"/>
                        </a:rPr>
                        <a:t> does behave </a:t>
                      </a:r>
                      <a:r>
                        <a:rPr lang="en-US" sz="2400">
                          <a:latin typeface="Verdana"/>
                          <a:ea typeface="Verdana"/>
                          <a:cs typeface="Verdana"/>
                          <a:sym typeface="Verdana"/>
                        </a:rPr>
                        <a:t>badly often</a:t>
                      </a:r>
                      <a:r>
                        <a:rPr lang="en-US" sz="2400">
                          <a:solidFill>
                            <a:srgbClr val="4E74A3"/>
                          </a:solidFill>
                          <a:latin typeface="Verdana"/>
                          <a:ea typeface="Verdana"/>
                          <a:cs typeface="Verdana"/>
                          <a:sym typeface="Verdana"/>
                        </a:rPr>
                        <a:t>.</a:t>
                      </a:r>
                      <a:endParaRPr sz="2400" b="0" i="0" u="none" strike="noStrike" cap="none">
                        <a:solidFill>
                          <a:srgbClr val="4E74A3"/>
                        </a:solidFill>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a:latin typeface="Verdana"/>
                          <a:ea typeface="Verdana"/>
                          <a:cs typeface="Verdana"/>
                          <a:sym typeface="Verdana"/>
                        </a:rPr>
                        <a:t>No, she </a:t>
                      </a:r>
                      <a:r>
                        <a:rPr lang="en-US" sz="2400">
                          <a:solidFill>
                            <a:srgbClr val="4E74A3"/>
                          </a:solidFill>
                          <a:latin typeface="Verdana"/>
                          <a:ea typeface="Verdana"/>
                          <a:cs typeface="Verdana"/>
                          <a:sym typeface="Verdana"/>
                        </a:rPr>
                        <a:t>doesn’t behave </a:t>
                      </a:r>
                      <a:r>
                        <a:rPr lang="en-US" sz="2400">
                          <a:latin typeface="Verdana"/>
                          <a:ea typeface="Verdana"/>
                          <a:cs typeface="Verdana"/>
                          <a:sym typeface="Verdana"/>
                        </a:rPr>
                        <a:t>badly often.</a:t>
                      </a:r>
                      <a:endParaRPr sz="2400">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4"/>
                  </a:ext>
                </a:extLst>
              </a:tr>
            </a:tbl>
          </a:graphicData>
        </a:graphic>
      </p:graphicFrame>
      <p:sp>
        <p:nvSpPr>
          <p:cNvPr id="203" name="Google Shape;203;p22"/>
          <p:cNvSpPr txBox="1"/>
          <p:nvPr/>
        </p:nvSpPr>
        <p:spPr>
          <a:xfrm>
            <a:off x="751120" y="0"/>
            <a:ext cx="10689760" cy="76993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4400"/>
              <a:buFont typeface="Arial"/>
              <a:buNone/>
            </a:pPr>
            <a:r>
              <a:rPr lang="en-US" sz="3200" b="1">
                <a:latin typeface="Verdana"/>
                <a:ea typeface="Verdana"/>
                <a:cs typeface="Verdana"/>
                <a:sym typeface="Verdana"/>
              </a:rPr>
              <a:t>Present Simple Tense Verbs.</a:t>
            </a:r>
            <a:endParaRPr sz="1000" b="1">
              <a:latin typeface="Verdana"/>
              <a:ea typeface="Verdana"/>
              <a:cs typeface="Verdana"/>
              <a:sym typeface="Verdana"/>
            </a:endParaRPr>
          </a:p>
        </p:txBody>
      </p:sp>
      <p:sp>
        <p:nvSpPr>
          <p:cNvPr id="204" name="Google Shape;20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US">
                <a:solidFill>
                  <a:schemeClr val="dk1"/>
                </a:solidFill>
              </a:rPr>
              <a:t>10</a:t>
            </a:fld>
            <a:endParaRPr/>
          </a:p>
        </p:txBody>
      </p:sp>
      <p:sp>
        <p:nvSpPr>
          <p:cNvPr id="205" name="Google Shape;205;p22"/>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Verdana"/>
              <a:buNone/>
            </a:pPr>
            <a:r>
              <a:rPr lang="en-US" dirty="0"/>
              <a:t>©2020-2024 Light of the World Learning</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10"/>
        <p:cNvGrpSpPr/>
        <p:nvPr/>
      </p:nvGrpSpPr>
      <p:grpSpPr>
        <a:xfrm>
          <a:off x="0" y="0"/>
          <a:ext cx="0" cy="0"/>
          <a:chOff x="0" y="0"/>
          <a:chExt cx="0" cy="0"/>
        </a:xfrm>
      </p:grpSpPr>
      <p:sp>
        <p:nvSpPr>
          <p:cNvPr id="211" name="Google Shape;211;p23"/>
          <p:cNvSpPr txBox="1">
            <a:spLocks noGrp="1"/>
          </p:cNvSpPr>
          <p:nvPr>
            <p:ph type="sldNum" idx="12"/>
          </p:nvPr>
        </p:nvSpPr>
        <p:spPr>
          <a:xfrm>
            <a:off x="725488" y="6176963"/>
            <a:ext cx="10628400" cy="5445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solidFill>
                  <a:schemeClr val="dk1"/>
                </a:solidFill>
              </a:rPr>
              <a:t>11</a:t>
            </a:fld>
            <a:endParaRPr>
              <a:solidFill>
                <a:schemeClr val="dk1"/>
              </a:solidFill>
            </a:endParaRPr>
          </a:p>
        </p:txBody>
      </p:sp>
      <p:graphicFrame>
        <p:nvGraphicFramePr>
          <p:cNvPr id="212" name="Google Shape;212;p23"/>
          <p:cNvGraphicFramePr/>
          <p:nvPr/>
        </p:nvGraphicFramePr>
        <p:xfrm>
          <a:off x="1258579" y="923051"/>
          <a:ext cx="9562275" cy="5181225"/>
        </p:xfrm>
        <a:graphic>
          <a:graphicData uri="http://schemas.openxmlformats.org/drawingml/2006/table">
            <a:tbl>
              <a:tblPr>
                <a:noFill/>
                <a:tableStyleId>{74630DE7-8E08-42A2-BDC7-DB55E65B8738}</a:tableStyleId>
              </a:tblPr>
              <a:tblGrid>
                <a:gridCol w="383500">
                  <a:extLst>
                    <a:ext uri="{9D8B030D-6E8A-4147-A177-3AD203B41FA5}">
                      <a16:colId xmlns:a16="http://schemas.microsoft.com/office/drawing/2014/main" val="20000"/>
                    </a:ext>
                  </a:extLst>
                </a:gridCol>
                <a:gridCol w="2665675">
                  <a:extLst>
                    <a:ext uri="{9D8B030D-6E8A-4147-A177-3AD203B41FA5}">
                      <a16:colId xmlns:a16="http://schemas.microsoft.com/office/drawing/2014/main" val="20001"/>
                    </a:ext>
                  </a:extLst>
                </a:gridCol>
                <a:gridCol w="6513100">
                  <a:extLst>
                    <a:ext uri="{9D8B030D-6E8A-4147-A177-3AD203B41FA5}">
                      <a16:colId xmlns:a16="http://schemas.microsoft.com/office/drawing/2014/main" val="20002"/>
                    </a:ext>
                  </a:extLst>
                </a:gridCol>
              </a:tblGrid>
              <a:tr h="601025">
                <a:tc>
                  <a:txBody>
                    <a:bodyPr/>
                    <a:lstStyle/>
                    <a:p>
                      <a:pPr marL="0" marR="0" lvl="0" indent="0" algn="l" rtl="0">
                        <a:lnSpc>
                          <a:spcPct val="100000"/>
                        </a:lnSpc>
                        <a:spcBef>
                          <a:spcPts val="0"/>
                        </a:spcBef>
                        <a:spcAft>
                          <a:spcPts val="0"/>
                        </a:spcAft>
                        <a:buNone/>
                      </a:pPr>
                      <a:endParaRPr sz="2800" b="1">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None/>
                      </a:pPr>
                      <a:r>
                        <a:rPr lang="en-US" sz="2800" b="1">
                          <a:latin typeface="Verdana"/>
                          <a:ea typeface="Verdana"/>
                          <a:cs typeface="Verdana"/>
                          <a:sym typeface="Verdana"/>
                        </a:rPr>
                        <a:t>Usage</a:t>
                      </a:r>
                      <a:endParaRPr sz="2800" b="1">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None/>
                      </a:pPr>
                      <a:r>
                        <a:rPr lang="en-US" sz="2800" b="1">
                          <a:latin typeface="Verdana"/>
                          <a:ea typeface="Verdana"/>
                          <a:cs typeface="Verdana"/>
                          <a:sym typeface="Verdana"/>
                        </a:rPr>
                        <a:t>Example</a:t>
                      </a:r>
                      <a:endParaRPr sz="2800" b="1">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1145050">
                <a:tc>
                  <a:txBody>
                    <a:bodyPr/>
                    <a:lstStyle/>
                    <a:p>
                      <a:pPr marL="0" marR="0" lvl="0" indent="0" algn="l" rtl="0">
                        <a:lnSpc>
                          <a:spcPct val="100000"/>
                        </a:lnSpc>
                        <a:spcBef>
                          <a:spcPts val="0"/>
                        </a:spcBef>
                        <a:spcAft>
                          <a:spcPts val="0"/>
                        </a:spcAft>
                        <a:buNone/>
                      </a:pPr>
                      <a:r>
                        <a:rPr lang="en-US" sz="2800">
                          <a:latin typeface="Verdana"/>
                          <a:ea typeface="Verdana"/>
                          <a:cs typeface="Verdana"/>
                          <a:sym typeface="Verdana"/>
                        </a:rPr>
                        <a:t>1</a:t>
                      </a:r>
                      <a:endParaRPr sz="2800">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None/>
                      </a:pPr>
                      <a:r>
                        <a:rPr lang="en-US" sz="2800">
                          <a:latin typeface="Verdana"/>
                          <a:ea typeface="Verdana"/>
                          <a:cs typeface="Verdana"/>
                          <a:sym typeface="Verdana"/>
                        </a:rPr>
                        <a:t>Facts</a:t>
                      </a:r>
                      <a:endParaRPr sz="2800">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Gardeners </a:t>
                      </a:r>
                      <a:r>
                        <a:rPr lang="en-US" sz="2800" b="1">
                          <a:latin typeface="Verdana"/>
                          <a:ea typeface="Verdana"/>
                          <a:cs typeface="Verdana"/>
                          <a:sym typeface="Verdana"/>
                        </a:rPr>
                        <a:t>scatter</a:t>
                      </a:r>
                      <a:r>
                        <a:rPr lang="en-US" sz="2800">
                          <a:latin typeface="Verdana"/>
                          <a:ea typeface="Verdana"/>
                          <a:cs typeface="Verdana"/>
                          <a:sym typeface="Verdana"/>
                        </a:rPr>
                        <a:t> seeds.</a:t>
                      </a:r>
                      <a:endParaRPr sz="2800">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1"/>
                  </a:ext>
                </a:extLst>
              </a:tr>
              <a:tr h="1145050">
                <a:tc>
                  <a:txBody>
                    <a:bodyPr/>
                    <a:lstStyle/>
                    <a:p>
                      <a:pPr marL="0" marR="0" lvl="0" indent="0" algn="l" rtl="0">
                        <a:lnSpc>
                          <a:spcPct val="100000"/>
                        </a:lnSpc>
                        <a:spcBef>
                          <a:spcPts val="0"/>
                        </a:spcBef>
                        <a:spcAft>
                          <a:spcPts val="0"/>
                        </a:spcAft>
                        <a:buNone/>
                      </a:pPr>
                      <a:r>
                        <a:rPr lang="en-US" sz="2800">
                          <a:latin typeface="Verdana"/>
                          <a:ea typeface="Verdana"/>
                          <a:cs typeface="Verdana"/>
                          <a:sym typeface="Verdana"/>
                        </a:rPr>
                        <a:t>2</a:t>
                      </a:r>
                      <a:endParaRPr sz="2800">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None/>
                      </a:pPr>
                      <a:r>
                        <a:rPr lang="en-US" sz="2800">
                          <a:latin typeface="Verdana"/>
                          <a:ea typeface="Verdana"/>
                          <a:cs typeface="Verdana"/>
                          <a:sym typeface="Verdana"/>
                        </a:rPr>
                        <a:t>Habits</a:t>
                      </a:r>
                      <a:endParaRPr sz="2800">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None/>
                      </a:pPr>
                      <a:r>
                        <a:rPr lang="en-US" sz="2800">
                          <a:latin typeface="Verdana"/>
                          <a:ea typeface="Verdana"/>
                          <a:cs typeface="Verdana"/>
                          <a:sym typeface="Verdana"/>
                        </a:rPr>
                        <a:t>Every day, I </a:t>
                      </a:r>
                      <a:r>
                        <a:rPr lang="en-US" sz="2800" b="1">
                          <a:latin typeface="Verdana"/>
                          <a:ea typeface="Verdana"/>
                          <a:cs typeface="Verdana"/>
                          <a:sym typeface="Verdana"/>
                        </a:rPr>
                        <a:t>arrange</a:t>
                      </a:r>
                      <a:r>
                        <a:rPr lang="en-US" sz="2800">
                          <a:latin typeface="Verdana"/>
                          <a:ea typeface="Verdana"/>
                          <a:cs typeface="Verdana"/>
                          <a:sym typeface="Verdana"/>
                        </a:rPr>
                        <a:t> my desk before starting work.</a:t>
                      </a:r>
                      <a:endParaRPr sz="2800">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2"/>
                  </a:ext>
                </a:extLst>
              </a:tr>
              <a:tr h="1145050">
                <a:tc>
                  <a:txBody>
                    <a:bodyPr/>
                    <a:lstStyle/>
                    <a:p>
                      <a:pPr marL="0" marR="0" lvl="0" indent="0" algn="l" rtl="0">
                        <a:lnSpc>
                          <a:spcPct val="100000"/>
                        </a:lnSpc>
                        <a:spcBef>
                          <a:spcPts val="0"/>
                        </a:spcBef>
                        <a:spcAft>
                          <a:spcPts val="0"/>
                        </a:spcAft>
                        <a:buNone/>
                      </a:pPr>
                      <a:r>
                        <a:rPr lang="en-US" sz="2800">
                          <a:latin typeface="Verdana"/>
                          <a:ea typeface="Verdana"/>
                          <a:cs typeface="Verdana"/>
                          <a:sym typeface="Verdana"/>
                        </a:rPr>
                        <a:t>3</a:t>
                      </a:r>
                      <a:endParaRPr sz="2800">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None/>
                      </a:pPr>
                      <a:r>
                        <a:rPr lang="en-US" sz="2800">
                          <a:latin typeface="Verdana"/>
                          <a:ea typeface="Verdana"/>
                          <a:cs typeface="Verdana"/>
                          <a:sym typeface="Verdana"/>
                        </a:rPr>
                        <a:t>Permanent situations</a:t>
                      </a:r>
                      <a:endParaRPr sz="2800">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None/>
                      </a:pPr>
                      <a:r>
                        <a:rPr lang="en-US" sz="2800">
                          <a:latin typeface="Verdana"/>
                          <a:ea typeface="Verdana"/>
                          <a:cs typeface="Verdana"/>
                          <a:sym typeface="Verdana"/>
                        </a:rPr>
                        <a:t>He </a:t>
                      </a:r>
                      <a:r>
                        <a:rPr lang="en-US" sz="2800" b="1">
                          <a:latin typeface="Verdana"/>
                          <a:ea typeface="Verdana"/>
                          <a:cs typeface="Verdana"/>
                          <a:sym typeface="Verdana"/>
                        </a:rPr>
                        <a:t>works</a:t>
                      </a:r>
                      <a:r>
                        <a:rPr lang="en-US" sz="2800">
                          <a:latin typeface="Verdana"/>
                          <a:ea typeface="Verdana"/>
                          <a:cs typeface="Verdana"/>
                          <a:sym typeface="Verdana"/>
                        </a:rPr>
                        <a:t> at a hospital.</a:t>
                      </a:r>
                      <a:endParaRPr sz="2800">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3"/>
                  </a:ext>
                </a:extLst>
              </a:tr>
              <a:tr h="1145050">
                <a:tc>
                  <a:txBody>
                    <a:bodyPr/>
                    <a:lstStyle/>
                    <a:p>
                      <a:pPr marL="0" marR="0" lvl="0" indent="0" algn="l" rtl="0">
                        <a:lnSpc>
                          <a:spcPct val="100000"/>
                        </a:lnSpc>
                        <a:spcBef>
                          <a:spcPts val="0"/>
                        </a:spcBef>
                        <a:spcAft>
                          <a:spcPts val="0"/>
                        </a:spcAft>
                        <a:buNone/>
                      </a:pPr>
                      <a:r>
                        <a:rPr lang="en-US" sz="2800">
                          <a:latin typeface="Verdana"/>
                          <a:ea typeface="Verdana"/>
                          <a:cs typeface="Verdana"/>
                          <a:sym typeface="Verdana"/>
                        </a:rPr>
                        <a:t>4</a:t>
                      </a:r>
                      <a:endParaRPr sz="2800">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None/>
                      </a:pPr>
                      <a:r>
                        <a:rPr lang="en-US" sz="2800">
                          <a:latin typeface="Verdana"/>
                          <a:ea typeface="Verdana"/>
                          <a:cs typeface="Verdana"/>
                          <a:sym typeface="Verdana"/>
                        </a:rPr>
                        <a:t>Timetables</a:t>
                      </a:r>
                      <a:endParaRPr sz="2800">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None/>
                      </a:pPr>
                      <a:r>
                        <a:rPr lang="en-US" sz="2800">
                          <a:latin typeface="Verdana"/>
                          <a:ea typeface="Verdana"/>
                          <a:cs typeface="Verdana"/>
                          <a:sym typeface="Verdana"/>
                        </a:rPr>
                        <a:t>The plane </a:t>
                      </a:r>
                      <a:r>
                        <a:rPr lang="en-US" sz="2800" b="1">
                          <a:latin typeface="Verdana"/>
                          <a:ea typeface="Verdana"/>
                          <a:cs typeface="Verdana"/>
                          <a:sym typeface="Verdana"/>
                        </a:rPr>
                        <a:t>departs</a:t>
                      </a:r>
                      <a:r>
                        <a:rPr lang="en-US" sz="2800">
                          <a:latin typeface="Verdana"/>
                          <a:ea typeface="Verdana"/>
                          <a:cs typeface="Verdana"/>
                          <a:sym typeface="Verdana"/>
                        </a:rPr>
                        <a:t> at 5:00.</a:t>
                      </a:r>
                      <a:endParaRPr sz="2800">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4"/>
                  </a:ext>
                </a:extLst>
              </a:tr>
            </a:tbl>
          </a:graphicData>
        </a:graphic>
      </p:graphicFrame>
      <p:sp>
        <p:nvSpPr>
          <p:cNvPr id="213" name="Google Shape;213;p23"/>
          <p:cNvSpPr txBox="1"/>
          <p:nvPr/>
        </p:nvSpPr>
        <p:spPr>
          <a:xfrm>
            <a:off x="178200" y="80278"/>
            <a:ext cx="11835600" cy="770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4400"/>
              <a:buFont typeface="Arial"/>
              <a:buNone/>
            </a:pPr>
            <a:r>
              <a:rPr lang="en-US" sz="3200" b="1">
                <a:solidFill>
                  <a:schemeClr val="dk1"/>
                </a:solidFill>
                <a:latin typeface="Verdana"/>
                <a:ea typeface="Verdana"/>
                <a:cs typeface="Verdana"/>
                <a:sym typeface="Verdana"/>
              </a:rPr>
              <a:t>Present Simple Tense Usage</a:t>
            </a:r>
            <a:endParaRPr sz="3200" b="1">
              <a:solidFill>
                <a:schemeClr val="dk1"/>
              </a:solidFill>
              <a:latin typeface="Verdana"/>
              <a:ea typeface="Verdana"/>
              <a:cs typeface="Verdana"/>
              <a:sym typeface="Verdana"/>
            </a:endParaRPr>
          </a:p>
        </p:txBody>
      </p:sp>
      <p:sp>
        <p:nvSpPr>
          <p:cNvPr id="214" name="Google Shape;214;p23"/>
          <p:cNvSpPr txBox="1">
            <a:spLocks noGrp="1"/>
          </p:cNvSpPr>
          <p:nvPr>
            <p:ph type="ftr" idx="11"/>
          </p:nvPr>
        </p:nvSpPr>
        <p:spPr>
          <a:xfrm>
            <a:off x="603250" y="6392863"/>
            <a:ext cx="41148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Verdana"/>
              <a:buNone/>
            </a:pPr>
            <a:r>
              <a:rPr lang="en-US" dirty="0"/>
              <a:t>©2020-2024 Light of the World Learning</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19"/>
        <p:cNvGrpSpPr/>
        <p:nvPr/>
      </p:nvGrpSpPr>
      <p:grpSpPr>
        <a:xfrm>
          <a:off x="0" y="0"/>
          <a:ext cx="0" cy="0"/>
          <a:chOff x="0" y="0"/>
          <a:chExt cx="0" cy="0"/>
        </a:xfrm>
      </p:grpSpPr>
      <p:sp>
        <p:nvSpPr>
          <p:cNvPr id="220" name="Google Shape;220;p24"/>
          <p:cNvSpPr txBox="1">
            <a:spLocks noGrp="1"/>
          </p:cNvSpPr>
          <p:nvPr>
            <p:ph type="sldNum" idx="12"/>
          </p:nvPr>
        </p:nvSpPr>
        <p:spPr>
          <a:xfrm>
            <a:off x="725488" y="6176963"/>
            <a:ext cx="10628312" cy="544512"/>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solidFill>
                  <a:schemeClr val="dk1"/>
                </a:solidFill>
              </a:rPr>
              <a:t>12</a:t>
            </a:fld>
            <a:endParaRPr>
              <a:solidFill>
                <a:schemeClr val="dk1"/>
              </a:solidFill>
            </a:endParaRPr>
          </a:p>
        </p:txBody>
      </p:sp>
      <p:graphicFrame>
        <p:nvGraphicFramePr>
          <p:cNvPr id="221" name="Google Shape;221;p24"/>
          <p:cNvGraphicFramePr/>
          <p:nvPr/>
        </p:nvGraphicFramePr>
        <p:xfrm>
          <a:off x="781854" y="841976"/>
          <a:ext cx="10628300" cy="5531850"/>
        </p:xfrm>
        <a:graphic>
          <a:graphicData uri="http://schemas.openxmlformats.org/drawingml/2006/table">
            <a:tbl>
              <a:tblPr>
                <a:noFill/>
                <a:tableStyleId>{74630DE7-8E08-42A2-BDC7-DB55E65B8738}</a:tableStyleId>
              </a:tblPr>
              <a:tblGrid>
                <a:gridCol w="2883300">
                  <a:extLst>
                    <a:ext uri="{9D8B030D-6E8A-4147-A177-3AD203B41FA5}">
                      <a16:colId xmlns:a16="http://schemas.microsoft.com/office/drawing/2014/main" val="20000"/>
                    </a:ext>
                  </a:extLst>
                </a:gridCol>
                <a:gridCol w="3040950">
                  <a:extLst>
                    <a:ext uri="{9D8B030D-6E8A-4147-A177-3AD203B41FA5}">
                      <a16:colId xmlns:a16="http://schemas.microsoft.com/office/drawing/2014/main" val="20001"/>
                    </a:ext>
                  </a:extLst>
                </a:gridCol>
                <a:gridCol w="4704050">
                  <a:extLst>
                    <a:ext uri="{9D8B030D-6E8A-4147-A177-3AD203B41FA5}">
                      <a16:colId xmlns:a16="http://schemas.microsoft.com/office/drawing/2014/main" val="20002"/>
                    </a:ext>
                  </a:extLst>
                </a:gridCol>
              </a:tblGrid>
              <a:tr h="1010650">
                <a:tc>
                  <a:txBody>
                    <a:bodyPr/>
                    <a:lstStyle/>
                    <a:p>
                      <a:pPr marL="0" marR="0" lvl="0" indent="0" algn="l" rtl="0">
                        <a:lnSpc>
                          <a:spcPct val="100000"/>
                        </a:lnSpc>
                        <a:spcBef>
                          <a:spcPts val="0"/>
                        </a:spcBef>
                        <a:spcAft>
                          <a:spcPts val="0"/>
                        </a:spcAft>
                        <a:buNone/>
                      </a:pPr>
                      <a:r>
                        <a:rPr lang="en-US" sz="2400" b="1">
                          <a:latin typeface="Verdana"/>
                          <a:ea typeface="Verdana"/>
                          <a:cs typeface="Verdana"/>
                          <a:sym typeface="Verdana"/>
                        </a:rPr>
                        <a:t>Subject</a:t>
                      </a:r>
                      <a:endParaRPr sz="2400" b="1" i="0" u="none" strike="noStrike" cap="none">
                        <a:solidFill>
                          <a:srgbClr val="000000"/>
                        </a:solidFill>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1">
                          <a:latin typeface="Verdana"/>
                          <a:ea typeface="Verdana"/>
                          <a:cs typeface="Verdana"/>
                          <a:sym typeface="Verdana"/>
                        </a:rPr>
                        <a:t>Positive</a:t>
                      </a:r>
                      <a:endParaRPr sz="2400" b="1">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400" b="1">
                          <a:latin typeface="Verdana"/>
                          <a:ea typeface="Verdana"/>
                          <a:cs typeface="Verdana"/>
                          <a:sym typeface="Verdana"/>
                        </a:rPr>
                        <a:t>Present Simple</a:t>
                      </a:r>
                      <a:endParaRPr sz="2400" b="0" i="0">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None/>
                      </a:pPr>
                      <a:r>
                        <a:rPr lang="en-US" sz="2400" b="1">
                          <a:latin typeface="Verdana"/>
                          <a:ea typeface="Verdana"/>
                          <a:cs typeface="Verdana"/>
                          <a:sym typeface="Verdana"/>
                        </a:rPr>
                        <a:t>Negative</a:t>
                      </a:r>
                      <a:endParaRPr sz="2400" b="1">
                        <a:latin typeface="Verdana"/>
                        <a:ea typeface="Verdana"/>
                        <a:cs typeface="Verdana"/>
                        <a:sym typeface="Verdana"/>
                      </a:endParaRPr>
                    </a:p>
                    <a:p>
                      <a:pPr marL="0" marR="0" lvl="0" indent="0" algn="l" rtl="0">
                        <a:lnSpc>
                          <a:spcPct val="100000"/>
                        </a:lnSpc>
                        <a:spcBef>
                          <a:spcPts val="0"/>
                        </a:spcBef>
                        <a:spcAft>
                          <a:spcPts val="0"/>
                        </a:spcAft>
                        <a:buNone/>
                      </a:pPr>
                      <a:r>
                        <a:rPr lang="en-US" sz="2400" b="1">
                          <a:latin typeface="Verdana"/>
                          <a:ea typeface="Verdana"/>
                          <a:cs typeface="Verdana"/>
                          <a:sym typeface="Verdana"/>
                        </a:rPr>
                        <a:t>Present Simple </a:t>
                      </a:r>
                      <a:endParaRPr sz="2400" b="1">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1762000">
                <a:tc>
                  <a:txBody>
                    <a:bodyPr/>
                    <a:lstStyle/>
                    <a:p>
                      <a:pPr marL="0" marR="0" lvl="0" indent="0" algn="l" rtl="0">
                        <a:lnSpc>
                          <a:spcPct val="100000"/>
                        </a:lnSpc>
                        <a:spcBef>
                          <a:spcPts val="0"/>
                        </a:spcBef>
                        <a:spcAft>
                          <a:spcPts val="0"/>
                        </a:spcAft>
                        <a:buNone/>
                      </a:pPr>
                      <a:r>
                        <a:rPr lang="en-US" sz="2800">
                          <a:latin typeface="Verdana"/>
                          <a:ea typeface="Verdana"/>
                          <a:cs typeface="Verdana"/>
                          <a:sym typeface="Verdana"/>
                        </a:rPr>
                        <a:t>I</a:t>
                      </a:r>
                      <a:endParaRPr sz="2800">
                        <a:latin typeface="Verdana"/>
                        <a:ea typeface="Verdana"/>
                        <a:cs typeface="Verdana"/>
                        <a:sym typeface="Verdana"/>
                      </a:endParaRPr>
                    </a:p>
                    <a:p>
                      <a:pPr marL="0" marR="0" lvl="0" indent="0" algn="l" rtl="0">
                        <a:lnSpc>
                          <a:spcPct val="100000"/>
                        </a:lnSpc>
                        <a:spcBef>
                          <a:spcPts val="0"/>
                        </a:spcBef>
                        <a:spcAft>
                          <a:spcPts val="0"/>
                        </a:spcAft>
                        <a:buNone/>
                      </a:pPr>
                      <a:r>
                        <a:rPr lang="en-US" sz="2800">
                          <a:latin typeface="Verdana"/>
                          <a:ea typeface="Verdana"/>
                          <a:cs typeface="Verdana"/>
                          <a:sym typeface="Verdana"/>
                        </a:rPr>
                        <a:t>You</a:t>
                      </a:r>
                      <a:endParaRPr sz="2800">
                        <a:latin typeface="Verdana"/>
                        <a:ea typeface="Verdana"/>
                        <a:cs typeface="Verdana"/>
                        <a:sym typeface="Verdana"/>
                      </a:endParaRPr>
                    </a:p>
                    <a:p>
                      <a:pPr marL="0" marR="0" lvl="0" indent="0" algn="l" rtl="0">
                        <a:lnSpc>
                          <a:spcPct val="100000"/>
                        </a:lnSpc>
                        <a:spcBef>
                          <a:spcPts val="0"/>
                        </a:spcBef>
                        <a:spcAft>
                          <a:spcPts val="0"/>
                        </a:spcAft>
                        <a:buNone/>
                      </a:pPr>
                      <a:r>
                        <a:rPr lang="en-US" sz="2800">
                          <a:latin typeface="Verdana"/>
                          <a:ea typeface="Verdana"/>
                          <a:cs typeface="Verdana"/>
                          <a:sym typeface="Verdana"/>
                        </a:rPr>
                        <a:t>We</a:t>
                      </a:r>
                      <a:endParaRPr sz="2800">
                        <a:latin typeface="Verdana"/>
                        <a:ea typeface="Verdana"/>
                        <a:cs typeface="Verdana"/>
                        <a:sym typeface="Verdana"/>
                      </a:endParaRPr>
                    </a:p>
                    <a:p>
                      <a:pPr marL="0" marR="0" lvl="0" indent="0" algn="l" rtl="0">
                        <a:lnSpc>
                          <a:spcPct val="100000"/>
                        </a:lnSpc>
                        <a:spcBef>
                          <a:spcPts val="0"/>
                        </a:spcBef>
                        <a:spcAft>
                          <a:spcPts val="0"/>
                        </a:spcAft>
                        <a:buNone/>
                      </a:pPr>
                      <a:r>
                        <a:rPr lang="en-US" sz="2800">
                          <a:latin typeface="Verdana"/>
                          <a:ea typeface="Verdana"/>
                          <a:cs typeface="Verdana"/>
                          <a:sym typeface="Verdana"/>
                        </a:rPr>
                        <a:t>They</a:t>
                      </a:r>
                      <a:endParaRPr sz="2800">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arrange</a:t>
                      </a:r>
                      <a:endParaRPr sz="280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grab</a:t>
                      </a:r>
                      <a:endParaRPr sz="280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behave</a:t>
                      </a:r>
                      <a:endParaRPr sz="280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scatter</a:t>
                      </a:r>
                      <a:endParaRPr sz="280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promise</a:t>
                      </a:r>
                      <a:endParaRPr sz="2800">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None/>
                      </a:pPr>
                      <a:r>
                        <a:rPr lang="en-US" sz="2800">
                          <a:latin typeface="Verdana"/>
                          <a:ea typeface="Verdana"/>
                          <a:cs typeface="Verdana"/>
                          <a:sym typeface="Verdana"/>
                        </a:rPr>
                        <a:t>do not arrange</a:t>
                      </a:r>
                      <a:endParaRPr sz="2800">
                        <a:latin typeface="Verdana"/>
                        <a:ea typeface="Verdana"/>
                        <a:cs typeface="Verdana"/>
                        <a:sym typeface="Verdana"/>
                      </a:endParaRPr>
                    </a:p>
                    <a:p>
                      <a:pPr marL="0" marR="0" lvl="0" indent="0" algn="l" rtl="0">
                        <a:lnSpc>
                          <a:spcPct val="100000"/>
                        </a:lnSpc>
                        <a:spcBef>
                          <a:spcPts val="0"/>
                        </a:spcBef>
                        <a:spcAft>
                          <a:spcPts val="0"/>
                        </a:spcAft>
                        <a:buNone/>
                      </a:pPr>
                      <a:r>
                        <a:rPr lang="en-US" sz="2800">
                          <a:latin typeface="Verdana"/>
                          <a:ea typeface="Verdana"/>
                          <a:cs typeface="Verdana"/>
                          <a:sym typeface="Verdana"/>
                        </a:rPr>
                        <a:t>do not grab</a:t>
                      </a:r>
                      <a:endParaRPr sz="2800">
                        <a:latin typeface="Verdana"/>
                        <a:ea typeface="Verdana"/>
                        <a:cs typeface="Verdana"/>
                        <a:sym typeface="Verdana"/>
                      </a:endParaRPr>
                    </a:p>
                    <a:p>
                      <a:pPr marL="0" marR="0" lvl="0" indent="0" algn="l" rtl="0">
                        <a:lnSpc>
                          <a:spcPct val="100000"/>
                        </a:lnSpc>
                        <a:spcBef>
                          <a:spcPts val="0"/>
                        </a:spcBef>
                        <a:spcAft>
                          <a:spcPts val="0"/>
                        </a:spcAft>
                        <a:buNone/>
                      </a:pPr>
                      <a:r>
                        <a:rPr lang="en-US" sz="2800">
                          <a:latin typeface="Verdana"/>
                          <a:ea typeface="Verdana"/>
                          <a:cs typeface="Verdana"/>
                          <a:sym typeface="Verdana"/>
                        </a:rPr>
                        <a:t>do not behave</a:t>
                      </a:r>
                      <a:endParaRPr sz="2800">
                        <a:latin typeface="Verdana"/>
                        <a:ea typeface="Verdana"/>
                        <a:cs typeface="Verdana"/>
                        <a:sym typeface="Verdana"/>
                      </a:endParaRPr>
                    </a:p>
                    <a:p>
                      <a:pPr marL="0" marR="0" lvl="0" indent="0" algn="l" rtl="0">
                        <a:lnSpc>
                          <a:spcPct val="100000"/>
                        </a:lnSpc>
                        <a:spcBef>
                          <a:spcPts val="0"/>
                        </a:spcBef>
                        <a:spcAft>
                          <a:spcPts val="0"/>
                        </a:spcAft>
                        <a:buNone/>
                      </a:pPr>
                      <a:r>
                        <a:rPr lang="en-US" sz="2800">
                          <a:latin typeface="Verdana"/>
                          <a:ea typeface="Verdana"/>
                          <a:cs typeface="Verdana"/>
                          <a:sym typeface="Verdana"/>
                        </a:rPr>
                        <a:t>do not scatter</a:t>
                      </a:r>
                      <a:endParaRPr sz="2800">
                        <a:latin typeface="Verdana"/>
                        <a:ea typeface="Verdana"/>
                        <a:cs typeface="Verdana"/>
                        <a:sym typeface="Verdana"/>
                      </a:endParaRPr>
                    </a:p>
                    <a:p>
                      <a:pPr marL="0" marR="0" lvl="0" indent="0" algn="l" rtl="0">
                        <a:lnSpc>
                          <a:spcPct val="100000"/>
                        </a:lnSpc>
                        <a:spcBef>
                          <a:spcPts val="0"/>
                        </a:spcBef>
                        <a:spcAft>
                          <a:spcPts val="0"/>
                        </a:spcAft>
                        <a:buNone/>
                      </a:pPr>
                      <a:r>
                        <a:rPr lang="en-US" sz="2800">
                          <a:latin typeface="Verdana"/>
                          <a:ea typeface="Verdana"/>
                          <a:cs typeface="Verdana"/>
                          <a:sym typeface="Verdana"/>
                        </a:rPr>
                        <a:t>do not promise</a:t>
                      </a:r>
                      <a:endParaRPr sz="2800">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1"/>
                  </a:ext>
                </a:extLst>
              </a:tr>
              <a:tr h="102925">
                <a:tc rowSpan="2">
                  <a:txBody>
                    <a:bodyPr/>
                    <a:lstStyle/>
                    <a:p>
                      <a:pPr marL="0" lvl="0" indent="0" algn="l" rtl="0">
                        <a:spcBef>
                          <a:spcPts val="0"/>
                        </a:spcBef>
                        <a:spcAft>
                          <a:spcPts val="0"/>
                        </a:spcAft>
                        <a:buNone/>
                      </a:pPr>
                      <a:r>
                        <a:rPr lang="en-US" sz="2800">
                          <a:latin typeface="Verdana"/>
                          <a:ea typeface="Verdana"/>
                          <a:cs typeface="Verdana"/>
                          <a:sym typeface="Verdana"/>
                        </a:rPr>
                        <a:t>He</a:t>
                      </a:r>
                      <a:endParaRPr sz="2800">
                        <a:latin typeface="Verdana"/>
                        <a:ea typeface="Verdana"/>
                        <a:cs typeface="Verdana"/>
                        <a:sym typeface="Verdana"/>
                      </a:endParaRPr>
                    </a:p>
                    <a:p>
                      <a:pPr marL="0" lvl="0" indent="0" algn="l" rtl="0">
                        <a:spcBef>
                          <a:spcPts val="0"/>
                        </a:spcBef>
                        <a:spcAft>
                          <a:spcPts val="0"/>
                        </a:spcAft>
                        <a:buNone/>
                      </a:pPr>
                      <a:r>
                        <a:rPr lang="en-US" sz="2800">
                          <a:latin typeface="Verdana"/>
                          <a:ea typeface="Verdana"/>
                          <a:cs typeface="Verdana"/>
                          <a:sym typeface="Verdana"/>
                        </a:rPr>
                        <a:t>She</a:t>
                      </a:r>
                      <a:endParaRPr sz="2800">
                        <a:latin typeface="Verdana"/>
                        <a:ea typeface="Verdana"/>
                        <a:cs typeface="Verdana"/>
                        <a:sym typeface="Verdana"/>
                      </a:endParaRPr>
                    </a:p>
                    <a:p>
                      <a:pPr marL="0" lvl="0" indent="0" algn="l" rtl="0">
                        <a:spcBef>
                          <a:spcPts val="0"/>
                        </a:spcBef>
                        <a:spcAft>
                          <a:spcPts val="0"/>
                        </a:spcAft>
                        <a:buNone/>
                      </a:pPr>
                      <a:r>
                        <a:rPr lang="en-US" sz="2800">
                          <a:latin typeface="Verdana"/>
                          <a:ea typeface="Verdana"/>
                          <a:cs typeface="Verdana"/>
                          <a:sym typeface="Verdana"/>
                        </a:rPr>
                        <a:t>It</a:t>
                      </a:r>
                      <a:endParaRPr sz="2800">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rowSpan="2">
                  <a:txBody>
                    <a:bodyPr/>
                    <a:lstStyle/>
                    <a:p>
                      <a:pPr marL="0" lvl="0" indent="0" algn="l" rtl="0">
                        <a:spcBef>
                          <a:spcPts val="0"/>
                        </a:spcBef>
                        <a:spcAft>
                          <a:spcPts val="0"/>
                        </a:spcAft>
                        <a:buNone/>
                      </a:pPr>
                      <a:r>
                        <a:rPr lang="en-US" sz="2800">
                          <a:latin typeface="Verdana"/>
                          <a:ea typeface="Verdana"/>
                          <a:cs typeface="Verdana"/>
                          <a:sym typeface="Verdana"/>
                        </a:rPr>
                        <a:t>arrange</a:t>
                      </a:r>
                      <a:r>
                        <a:rPr lang="en-US" sz="2800" b="1">
                          <a:latin typeface="Verdana"/>
                          <a:ea typeface="Verdana"/>
                          <a:cs typeface="Verdana"/>
                          <a:sym typeface="Verdana"/>
                        </a:rPr>
                        <a:t>s</a:t>
                      </a:r>
                      <a:endParaRPr sz="2800" b="1">
                        <a:latin typeface="Verdana"/>
                        <a:ea typeface="Verdana"/>
                        <a:cs typeface="Verdana"/>
                        <a:sym typeface="Verdana"/>
                      </a:endParaRPr>
                    </a:p>
                    <a:p>
                      <a:pPr marL="0" lvl="0" indent="0" algn="l" rtl="0">
                        <a:spcBef>
                          <a:spcPts val="0"/>
                        </a:spcBef>
                        <a:spcAft>
                          <a:spcPts val="0"/>
                        </a:spcAft>
                        <a:buNone/>
                      </a:pPr>
                      <a:r>
                        <a:rPr lang="en-US" sz="2800">
                          <a:latin typeface="Verdana"/>
                          <a:ea typeface="Verdana"/>
                          <a:cs typeface="Verdana"/>
                          <a:sym typeface="Verdana"/>
                        </a:rPr>
                        <a:t>grab</a:t>
                      </a:r>
                      <a:r>
                        <a:rPr lang="en-US" sz="2800" b="1">
                          <a:latin typeface="Verdana"/>
                          <a:ea typeface="Verdana"/>
                          <a:cs typeface="Verdana"/>
                          <a:sym typeface="Verdana"/>
                        </a:rPr>
                        <a:t>s</a:t>
                      </a:r>
                      <a:endParaRPr sz="2800" b="1">
                        <a:latin typeface="Verdana"/>
                        <a:ea typeface="Verdana"/>
                        <a:cs typeface="Verdana"/>
                        <a:sym typeface="Verdana"/>
                      </a:endParaRPr>
                    </a:p>
                    <a:p>
                      <a:pPr marL="0" lvl="0" indent="0" algn="l" rtl="0">
                        <a:spcBef>
                          <a:spcPts val="0"/>
                        </a:spcBef>
                        <a:spcAft>
                          <a:spcPts val="0"/>
                        </a:spcAft>
                        <a:buNone/>
                      </a:pPr>
                      <a:r>
                        <a:rPr lang="en-US" sz="2800">
                          <a:latin typeface="Verdana"/>
                          <a:ea typeface="Verdana"/>
                          <a:cs typeface="Verdana"/>
                          <a:sym typeface="Verdana"/>
                        </a:rPr>
                        <a:t>behave</a:t>
                      </a:r>
                      <a:r>
                        <a:rPr lang="en-US" sz="2800" b="1">
                          <a:latin typeface="Verdana"/>
                          <a:ea typeface="Verdana"/>
                          <a:cs typeface="Verdana"/>
                          <a:sym typeface="Verdana"/>
                        </a:rPr>
                        <a:t>s</a:t>
                      </a:r>
                      <a:endParaRPr sz="2800" b="1">
                        <a:latin typeface="Verdana"/>
                        <a:ea typeface="Verdana"/>
                        <a:cs typeface="Verdana"/>
                        <a:sym typeface="Verdana"/>
                      </a:endParaRPr>
                    </a:p>
                    <a:p>
                      <a:pPr marL="0" lvl="0" indent="0" algn="l" rtl="0">
                        <a:spcBef>
                          <a:spcPts val="0"/>
                        </a:spcBef>
                        <a:spcAft>
                          <a:spcPts val="0"/>
                        </a:spcAft>
                        <a:buNone/>
                      </a:pPr>
                      <a:r>
                        <a:rPr lang="en-US" sz="2800">
                          <a:latin typeface="Verdana"/>
                          <a:ea typeface="Verdana"/>
                          <a:cs typeface="Verdana"/>
                          <a:sym typeface="Verdana"/>
                        </a:rPr>
                        <a:t>scatter</a:t>
                      </a:r>
                      <a:r>
                        <a:rPr lang="en-US" sz="2800" b="1">
                          <a:latin typeface="Verdana"/>
                          <a:ea typeface="Verdana"/>
                          <a:cs typeface="Verdana"/>
                          <a:sym typeface="Verdana"/>
                        </a:rPr>
                        <a:t>s</a:t>
                      </a:r>
                      <a:endParaRPr sz="2800" b="1">
                        <a:latin typeface="Verdana"/>
                        <a:ea typeface="Verdana"/>
                        <a:cs typeface="Verdana"/>
                        <a:sym typeface="Verdana"/>
                      </a:endParaRPr>
                    </a:p>
                    <a:p>
                      <a:pPr marL="0" lvl="0" indent="0" algn="l" rtl="0">
                        <a:spcBef>
                          <a:spcPts val="0"/>
                        </a:spcBef>
                        <a:spcAft>
                          <a:spcPts val="0"/>
                        </a:spcAft>
                        <a:buNone/>
                      </a:pPr>
                      <a:r>
                        <a:rPr lang="en-US" sz="2800">
                          <a:latin typeface="Verdana"/>
                          <a:ea typeface="Verdana"/>
                          <a:cs typeface="Verdana"/>
                          <a:sym typeface="Verdana"/>
                        </a:rPr>
                        <a:t>promise</a:t>
                      </a:r>
                      <a:r>
                        <a:rPr lang="en-US" sz="2800" b="1">
                          <a:latin typeface="Verdana"/>
                          <a:ea typeface="Verdana"/>
                          <a:cs typeface="Verdana"/>
                          <a:sym typeface="Verdana"/>
                        </a:rPr>
                        <a:t>s</a:t>
                      </a:r>
                      <a:endParaRPr sz="2800" b="1">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rowSpan="2">
                  <a:txBody>
                    <a:bodyPr/>
                    <a:lstStyle/>
                    <a:p>
                      <a:pPr marL="0" lvl="0" indent="0" algn="l" rtl="0">
                        <a:spcBef>
                          <a:spcPts val="0"/>
                        </a:spcBef>
                        <a:spcAft>
                          <a:spcPts val="0"/>
                        </a:spcAft>
                        <a:buNone/>
                      </a:pPr>
                      <a:r>
                        <a:rPr lang="en-US" sz="2800">
                          <a:latin typeface="Verdana"/>
                          <a:ea typeface="Verdana"/>
                          <a:cs typeface="Verdana"/>
                          <a:sym typeface="Verdana"/>
                        </a:rPr>
                        <a:t>do</a:t>
                      </a:r>
                      <a:r>
                        <a:rPr lang="en-US" sz="2800" b="1">
                          <a:latin typeface="Verdana"/>
                          <a:ea typeface="Verdana"/>
                          <a:cs typeface="Verdana"/>
                          <a:sym typeface="Verdana"/>
                        </a:rPr>
                        <a:t>es</a:t>
                      </a:r>
                      <a:r>
                        <a:rPr lang="en-US" sz="2800">
                          <a:latin typeface="Verdana"/>
                          <a:ea typeface="Verdana"/>
                          <a:cs typeface="Verdana"/>
                          <a:sym typeface="Verdana"/>
                        </a:rPr>
                        <a:t> not arrange</a:t>
                      </a:r>
                      <a:endParaRPr sz="2800">
                        <a:latin typeface="Verdana"/>
                        <a:ea typeface="Verdana"/>
                        <a:cs typeface="Verdana"/>
                        <a:sym typeface="Verdana"/>
                      </a:endParaRPr>
                    </a:p>
                    <a:p>
                      <a:pPr marL="0" lvl="0" indent="0" algn="l" rtl="0">
                        <a:spcBef>
                          <a:spcPts val="0"/>
                        </a:spcBef>
                        <a:spcAft>
                          <a:spcPts val="0"/>
                        </a:spcAft>
                        <a:buNone/>
                      </a:pPr>
                      <a:r>
                        <a:rPr lang="en-US" sz="2800">
                          <a:latin typeface="Verdana"/>
                          <a:ea typeface="Verdana"/>
                          <a:cs typeface="Verdana"/>
                          <a:sym typeface="Verdana"/>
                        </a:rPr>
                        <a:t>do</a:t>
                      </a:r>
                      <a:r>
                        <a:rPr lang="en-US" sz="2800" b="1">
                          <a:latin typeface="Verdana"/>
                          <a:ea typeface="Verdana"/>
                          <a:cs typeface="Verdana"/>
                          <a:sym typeface="Verdana"/>
                        </a:rPr>
                        <a:t>es </a:t>
                      </a:r>
                      <a:r>
                        <a:rPr lang="en-US" sz="2800">
                          <a:latin typeface="Verdana"/>
                          <a:ea typeface="Verdana"/>
                          <a:cs typeface="Verdana"/>
                          <a:sym typeface="Verdana"/>
                        </a:rPr>
                        <a:t>not grab</a:t>
                      </a:r>
                      <a:endParaRPr sz="2800">
                        <a:latin typeface="Verdana"/>
                        <a:ea typeface="Verdana"/>
                        <a:cs typeface="Verdana"/>
                        <a:sym typeface="Verdana"/>
                      </a:endParaRPr>
                    </a:p>
                    <a:p>
                      <a:pPr marL="0" lvl="0" indent="0" algn="l" rtl="0">
                        <a:spcBef>
                          <a:spcPts val="0"/>
                        </a:spcBef>
                        <a:spcAft>
                          <a:spcPts val="0"/>
                        </a:spcAft>
                        <a:buNone/>
                      </a:pPr>
                      <a:r>
                        <a:rPr lang="en-US" sz="2800">
                          <a:latin typeface="Verdana"/>
                          <a:ea typeface="Verdana"/>
                          <a:cs typeface="Verdana"/>
                          <a:sym typeface="Verdana"/>
                        </a:rPr>
                        <a:t>do</a:t>
                      </a:r>
                      <a:r>
                        <a:rPr lang="en-US" sz="2800" b="1">
                          <a:latin typeface="Verdana"/>
                          <a:ea typeface="Verdana"/>
                          <a:cs typeface="Verdana"/>
                          <a:sym typeface="Verdana"/>
                        </a:rPr>
                        <a:t>es</a:t>
                      </a:r>
                      <a:r>
                        <a:rPr lang="en-US" sz="2800">
                          <a:latin typeface="Verdana"/>
                          <a:ea typeface="Verdana"/>
                          <a:cs typeface="Verdana"/>
                          <a:sym typeface="Verdana"/>
                        </a:rPr>
                        <a:t> not behave</a:t>
                      </a:r>
                      <a:endParaRPr sz="2800">
                        <a:latin typeface="Verdana"/>
                        <a:ea typeface="Verdana"/>
                        <a:cs typeface="Verdana"/>
                        <a:sym typeface="Verdana"/>
                      </a:endParaRPr>
                    </a:p>
                    <a:p>
                      <a:pPr marL="0" lvl="0" indent="0" algn="l" rtl="0">
                        <a:spcBef>
                          <a:spcPts val="0"/>
                        </a:spcBef>
                        <a:spcAft>
                          <a:spcPts val="0"/>
                        </a:spcAft>
                        <a:buNone/>
                      </a:pPr>
                      <a:r>
                        <a:rPr lang="en-US" sz="2800">
                          <a:latin typeface="Verdana"/>
                          <a:ea typeface="Verdana"/>
                          <a:cs typeface="Verdana"/>
                          <a:sym typeface="Verdana"/>
                        </a:rPr>
                        <a:t>do</a:t>
                      </a:r>
                      <a:r>
                        <a:rPr lang="en-US" sz="2800" b="1">
                          <a:latin typeface="Verdana"/>
                          <a:ea typeface="Verdana"/>
                          <a:cs typeface="Verdana"/>
                          <a:sym typeface="Verdana"/>
                        </a:rPr>
                        <a:t>es</a:t>
                      </a:r>
                      <a:r>
                        <a:rPr lang="en-US" sz="2800">
                          <a:latin typeface="Verdana"/>
                          <a:ea typeface="Verdana"/>
                          <a:cs typeface="Verdana"/>
                          <a:sym typeface="Verdana"/>
                        </a:rPr>
                        <a:t> not scatter</a:t>
                      </a:r>
                      <a:endParaRPr sz="2800">
                        <a:latin typeface="Verdana"/>
                        <a:ea typeface="Verdana"/>
                        <a:cs typeface="Verdana"/>
                        <a:sym typeface="Verdana"/>
                      </a:endParaRPr>
                    </a:p>
                    <a:p>
                      <a:pPr marL="0" lvl="0" indent="0" algn="l" rtl="0">
                        <a:spcBef>
                          <a:spcPts val="0"/>
                        </a:spcBef>
                        <a:spcAft>
                          <a:spcPts val="0"/>
                        </a:spcAft>
                        <a:buNone/>
                      </a:pPr>
                      <a:r>
                        <a:rPr lang="en-US" sz="2800">
                          <a:latin typeface="Verdana"/>
                          <a:ea typeface="Verdana"/>
                          <a:cs typeface="Verdana"/>
                          <a:sym typeface="Verdana"/>
                        </a:rPr>
                        <a:t>do</a:t>
                      </a:r>
                      <a:r>
                        <a:rPr lang="en-US" sz="2800" b="1">
                          <a:latin typeface="Verdana"/>
                          <a:ea typeface="Verdana"/>
                          <a:cs typeface="Verdana"/>
                          <a:sym typeface="Verdana"/>
                        </a:rPr>
                        <a:t>es</a:t>
                      </a:r>
                      <a:r>
                        <a:rPr lang="en-US" sz="2800">
                          <a:latin typeface="Verdana"/>
                          <a:ea typeface="Verdana"/>
                          <a:cs typeface="Verdana"/>
                          <a:sym typeface="Verdana"/>
                        </a:rPr>
                        <a:t> not promise</a:t>
                      </a:r>
                      <a:endParaRPr sz="2800">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2"/>
                  </a:ext>
                </a:extLst>
              </a:tr>
              <a:tr h="2081400">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bl>
          </a:graphicData>
        </a:graphic>
      </p:graphicFrame>
      <p:sp>
        <p:nvSpPr>
          <p:cNvPr id="222" name="Google Shape;222;p24"/>
          <p:cNvSpPr txBox="1"/>
          <p:nvPr/>
        </p:nvSpPr>
        <p:spPr>
          <a:xfrm>
            <a:off x="178200" y="80278"/>
            <a:ext cx="11835600" cy="770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4400"/>
              <a:buFont typeface="Arial"/>
              <a:buNone/>
            </a:pPr>
            <a:r>
              <a:rPr lang="en-US" sz="3200" b="1">
                <a:solidFill>
                  <a:schemeClr val="dk1"/>
                </a:solidFill>
                <a:latin typeface="Verdana"/>
                <a:ea typeface="Verdana"/>
                <a:cs typeface="Verdana"/>
                <a:sym typeface="Verdana"/>
              </a:rPr>
              <a:t>3rd Person S in Present Simple Verbs</a:t>
            </a:r>
            <a:endParaRPr sz="3200" b="1">
              <a:solidFill>
                <a:schemeClr val="dk1"/>
              </a:solidFill>
              <a:latin typeface="Verdana"/>
              <a:ea typeface="Verdana"/>
              <a:cs typeface="Verdana"/>
              <a:sym typeface="Verdana"/>
            </a:endParaRPr>
          </a:p>
        </p:txBody>
      </p:sp>
      <p:sp>
        <p:nvSpPr>
          <p:cNvPr id="223" name="Google Shape;223;p24"/>
          <p:cNvSpPr txBox="1">
            <a:spLocks noGrp="1"/>
          </p:cNvSpPr>
          <p:nvPr>
            <p:ph type="ftr" idx="11"/>
          </p:nvPr>
        </p:nvSpPr>
        <p:spPr>
          <a:xfrm>
            <a:off x="603250" y="6392863"/>
            <a:ext cx="41148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Verdana"/>
              <a:buNone/>
            </a:pPr>
            <a:r>
              <a:rPr lang="en-US" dirty="0"/>
              <a:t>©2020-2024 Light of the World Learning</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27"/>
        <p:cNvGrpSpPr/>
        <p:nvPr/>
      </p:nvGrpSpPr>
      <p:grpSpPr>
        <a:xfrm>
          <a:off x="0" y="0"/>
          <a:ext cx="0" cy="0"/>
          <a:chOff x="0" y="0"/>
          <a:chExt cx="0" cy="0"/>
        </a:xfrm>
      </p:grpSpPr>
      <p:sp>
        <p:nvSpPr>
          <p:cNvPr id="228" name="Google Shape;228;p25"/>
          <p:cNvSpPr txBox="1">
            <a:spLocks noGrp="1"/>
          </p:cNvSpPr>
          <p:nvPr>
            <p:ph type="ftr" idx="11"/>
          </p:nvPr>
        </p:nvSpPr>
        <p:spPr>
          <a:xfrm>
            <a:off x="-448077" y="6516687"/>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©2020-2024 Light of the World Learning</a:t>
            </a:r>
            <a:endParaRPr dirty="0"/>
          </a:p>
        </p:txBody>
      </p:sp>
      <p:sp>
        <p:nvSpPr>
          <p:cNvPr id="229" name="Google Shape;229;p2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None/>
            </a:pPr>
            <a:fld id="{00000000-1234-1234-1234-123412341234}" type="slidenum">
              <a:rPr lang="en-US">
                <a:solidFill>
                  <a:schemeClr val="dk1"/>
                </a:solidFill>
              </a:rPr>
              <a:t>13</a:t>
            </a:fld>
            <a:endParaRPr/>
          </a:p>
        </p:txBody>
      </p:sp>
      <p:sp>
        <p:nvSpPr>
          <p:cNvPr id="230" name="Google Shape;230;p25"/>
          <p:cNvSpPr txBox="1"/>
          <p:nvPr/>
        </p:nvSpPr>
        <p:spPr>
          <a:xfrm>
            <a:off x="-8" y="207585"/>
            <a:ext cx="12192000" cy="675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atin typeface="Verdana"/>
                <a:ea typeface="Verdana"/>
                <a:cs typeface="Verdana"/>
                <a:sym typeface="Verdana"/>
              </a:rPr>
              <a:t>What do you think these phrasal verbs mean?</a:t>
            </a:r>
            <a:endParaRPr sz="3200" b="1">
              <a:latin typeface="Verdana"/>
              <a:ea typeface="Verdana"/>
              <a:cs typeface="Verdana"/>
              <a:sym typeface="Verdana"/>
            </a:endParaRPr>
          </a:p>
        </p:txBody>
      </p:sp>
      <p:sp>
        <p:nvSpPr>
          <p:cNvPr id="231" name="Google Shape;231;p25"/>
          <p:cNvSpPr txBox="1"/>
          <p:nvPr/>
        </p:nvSpPr>
        <p:spPr>
          <a:xfrm>
            <a:off x="578700" y="939561"/>
            <a:ext cx="11034600" cy="56682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US" sz="2800">
                <a:solidFill>
                  <a:schemeClr val="dk1"/>
                </a:solidFill>
                <a:latin typeface="Verdana"/>
                <a:ea typeface="Verdana"/>
                <a:cs typeface="Verdana"/>
                <a:sym typeface="Verdana"/>
              </a:rPr>
              <a:t>1</a:t>
            </a:r>
            <a:r>
              <a:rPr lang="en-US" sz="1900">
                <a:solidFill>
                  <a:schemeClr val="dk1"/>
                </a:solidFill>
                <a:latin typeface="Verdana"/>
                <a:ea typeface="Verdana"/>
                <a:cs typeface="Verdana"/>
                <a:sym typeface="Verdana"/>
              </a:rPr>
              <a:t>. </a:t>
            </a:r>
            <a:r>
              <a:rPr lang="en-US" sz="2800">
                <a:solidFill>
                  <a:schemeClr val="dk1"/>
                </a:solidFill>
                <a:latin typeface="Verdana"/>
                <a:ea typeface="Verdana"/>
                <a:cs typeface="Verdana"/>
                <a:sym typeface="Verdana"/>
              </a:rPr>
              <a:t>Behave yourself! </a:t>
            </a:r>
            <a:r>
              <a:rPr lang="en-US" sz="2800" b="1">
                <a:solidFill>
                  <a:schemeClr val="dk1"/>
                </a:solidFill>
                <a:latin typeface="Verdana"/>
                <a:ea typeface="Verdana"/>
                <a:cs typeface="Verdana"/>
                <a:sym typeface="Verdana"/>
              </a:rPr>
              <a:t>Calm</a:t>
            </a:r>
            <a:r>
              <a:rPr lang="en-US" sz="2800">
                <a:solidFill>
                  <a:schemeClr val="dk1"/>
                </a:solidFill>
                <a:latin typeface="Verdana"/>
                <a:ea typeface="Verdana"/>
                <a:cs typeface="Verdana"/>
                <a:sym typeface="Verdana"/>
              </a:rPr>
              <a:t> </a:t>
            </a:r>
            <a:r>
              <a:rPr lang="en-US" sz="2800" b="1">
                <a:solidFill>
                  <a:schemeClr val="dk1"/>
                </a:solidFill>
                <a:latin typeface="Verdana"/>
                <a:ea typeface="Verdana"/>
                <a:cs typeface="Verdana"/>
                <a:sym typeface="Verdana"/>
              </a:rPr>
              <a:t>down</a:t>
            </a:r>
            <a:r>
              <a:rPr lang="en-US" sz="2800">
                <a:solidFill>
                  <a:schemeClr val="dk1"/>
                </a:solidFill>
                <a:latin typeface="Verdana"/>
                <a:ea typeface="Verdana"/>
                <a:cs typeface="Verdana"/>
                <a:sym typeface="Verdana"/>
              </a:rPr>
              <a:t> and stop yelling!</a:t>
            </a:r>
            <a:endParaRPr sz="28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000"/>
              <a:buFont typeface="Verdana"/>
              <a:buNone/>
            </a:pPr>
            <a:endParaRPr sz="2800">
              <a:solidFill>
                <a:schemeClr val="dk1"/>
              </a:solidFill>
              <a:latin typeface="Verdana"/>
              <a:ea typeface="Verdana"/>
              <a:cs typeface="Verdana"/>
              <a:sym typeface="Verdana"/>
            </a:endParaRPr>
          </a:p>
          <a:p>
            <a:pPr marL="0" lvl="0" indent="0" algn="l" rtl="0">
              <a:spcBef>
                <a:spcPts val="0"/>
              </a:spcBef>
              <a:spcAft>
                <a:spcPts val="0"/>
              </a:spcAft>
              <a:buNone/>
            </a:pPr>
            <a:r>
              <a:rPr lang="en-US" sz="2800">
                <a:solidFill>
                  <a:schemeClr val="dk1"/>
                </a:solidFill>
                <a:latin typeface="Verdana"/>
                <a:ea typeface="Verdana"/>
                <a:cs typeface="Verdana"/>
                <a:sym typeface="Verdana"/>
              </a:rPr>
              <a:t>2. My car </a:t>
            </a:r>
            <a:r>
              <a:rPr lang="en-US" sz="2800" b="1">
                <a:solidFill>
                  <a:schemeClr val="dk1"/>
                </a:solidFill>
                <a:latin typeface="Verdana"/>
                <a:ea typeface="Verdana"/>
                <a:cs typeface="Verdana"/>
                <a:sym typeface="Verdana"/>
              </a:rPr>
              <a:t>broke</a:t>
            </a:r>
            <a:r>
              <a:rPr lang="en-US" sz="2800">
                <a:solidFill>
                  <a:schemeClr val="dk1"/>
                </a:solidFill>
                <a:latin typeface="Verdana"/>
                <a:ea typeface="Verdana"/>
                <a:cs typeface="Verdana"/>
                <a:sym typeface="Verdana"/>
              </a:rPr>
              <a:t> </a:t>
            </a:r>
            <a:r>
              <a:rPr lang="en-US" sz="2800" b="1">
                <a:solidFill>
                  <a:schemeClr val="dk1"/>
                </a:solidFill>
                <a:latin typeface="Verdana"/>
                <a:ea typeface="Verdana"/>
                <a:cs typeface="Verdana"/>
                <a:sym typeface="Verdana"/>
              </a:rPr>
              <a:t>down</a:t>
            </a:r>
            <a:r>
              <a:rPr lang="en-US" sz="2800">
                <a:solidFill>
                  <a:schemeClr val="dk1"/>
                </a:solidFill>
                <a:latin typeface="Verdana"/>
                <a:ea typeface="Verdana"/>
                <a:cs typeface="Verdana"/>
                <a:sym typeface="Verdana"/>
              </a:rPr>
              <a:t> so I reached for my phone to call a tow truck.</a:t>
            </a:r>
            <a:endParaRPr sz="28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000"/>
              <a:buFont typeface="Verdana"/>
              <a:buNone/>
            </a:pPr>
            <a:endParaRPr sz="2800" b="1">
              <a:solidFill>
                <a:schemeClr val="dk1"/>
              </a:solidFill>
              <a:latin typeface="Verdana"/>
              <a:ea typeface="Verdana"/>
              <a:cs typeface="Verdana"/>
              <a:sym typeface="Verdana"/>
            </a:endParaRPr>
          </a:p>
          <a:p>
            <a:pPr marL="0" lvl="0" indent="0" algn="l" rtl="0">
              <a:spcBef>
                <a:spcPts val="0"/>
              </a:spcBef>
              <a:spcAft>
                <a:spcPts val="0"/>
              </a:spcAft>
              <a:buNone/>
            </a:pPr>
            <a:r>
              <a:rPr lang="en-US" sz="2800">
                <a:solidFill>
                  <a:schemeClr val="dk1"/>
                </a:solidFill>
                <a:latin typeface="Verdana"/>
                <a:ea typeface="Verdana"/>
                <a:cs typeface="Verdana"/>
                <a:sym typeface="Verdana"/>
              </a:rPr>
              <a:t>3. Jesus </a:t>
            </a:r>
            <a:r>
              <a:rPr lang="en-US" sz="2800" b="1">
                <a:solidFill>
                  <a:schemeClr val="dk1"/>
                </a:solidFill>
                <a:latin typeface="Verdana"/>
                <a:ea typeface="Verdana"/>
                <a:cs typeface="Verdana"/>
                <a:sym typeface="Verdana"/>
              </a:rPr>
              <a:t>grew</a:t>
            </a:r>
            <a:r>
              <a:rPr lang="en-US" sz="2800">
                <a:solidFill>
                  <a:schemeClr val="dk1"/>
                </a:solidFill>
                <a:latin typeface="Verdana"/>
                <a:ea typeface="Verdana"/>
                <a:cs typeface="Verdana"/>
                <a:sym typeface="Verdana"/>
              </a:rPr>
              <a:t> </a:t>
            </a:r>
            <a:r>
              <a:rPr lang="en-US" sz="2800" b="1">
                <a:solidFill>
                  <a:schemeClr val="dk1"/>
                </a:solidFill>
                <a:latin typeface="Verdana"/>
                <a:ea typeface="Verdana"/>
                <a:cs typeface="Verdana"/>
                <a:sym typeface="Verdana"/>
              </a:rPr>
              <a:t>up</a:t>
            </a:r>
            <a:r>
              <a:rPr lang="en-US" sz="2800">
                <a:solidFill>
                  <a:schemeClr val="dk1"/>
                </a:solidFill>
                <a:latin typeface="Verdana"/>
                <a:ea typeface="Verdana"/>
                <a:cs typeface="Verdana"/>
                <a:sym typeface="Verdana"/>
              </a:rPr>
              <a:t> with his mother, Mary, and his father, Joseph.</a:t>
            </a:r>
            <a:endParaRPr sz="28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000"/>
              <a:buFont typeface="Verdana"/>
              <a:buNone/>
            </a:pPr>
            <a:endParaRPr sz="2800">
              <a:solidFill>
                <a:schemeClr val="dk1"/>
              </a:solidFill>
              <a:latin typeface="Verdana"/>
              <a:ea typeface="Verdana"/>
              <a:cs typeface="Verdana"/>
              <a:sym typeface="Verdana"/>
            </a:endParaRPr>
          </a:p>
          <a:p>
            <a:pPr marL="0" lvl="0" indent="0" algn="l" rtl="0">
              <a:spcBef>
                <a:spcPts val="0"/>
              </a:spcBef>
              <a:spcAft>
                <a:spcPts val="0"/>
              </a:spcAft>
              <a:buNone/>
            </a:pPr>
            <a:r>
              <a:rPr lang="en-US" sz="2800">
                <a:solidFill>
                  <a:schemeClr val="dk1"/>
                </a:solidFill>
                <a:latin typeface="Verdana"/>
                <a:ea typeface="Verdana"/>
                <a:cs typeface="Verdana"/>
                <a:sym typeface="Verdana"/>
              </a:rPr>
              <a:t>4. I put my phone by my bed last night and </a:t>
            </a:r>
            <a:r>
              <a:rPr lang="en-US" sz="2800" b="1">
                <a:solidFill>
                  <a:schemeClr val="dk1"/>
                </a:solidFill>
                <a:latin typeface="Verdana"/>
                <a:ea typeface="Verdana"/>
                <a:cs typeface="Verdana"/>
                <a:sym typeface="Verdana"/>
              </a:rPr>
              <a:t>woke</a:t>
            </a:r>
            <a:r>
              <a:rPr lang="en-US" sz="2800">
                <a:solidFill>
                  <a:schemeClr val="dk1"/>
                </a:solidFill>
                <a:latin typeface="Verdana"/>
                <a:ea typeface="Verdana"/>
                <a:cs typeface="Verdana"/>
                <a:sym typeface="Verdana"/>
              </a:rPr>
              <a:t> </a:t>
            </a:r>
            <a:r>
              <a:rPr lang="en-US" sz="2800" b="1">
                <a:solidFill>
                  <a:schemeClr val="dk1"/>
                </a:solidFill>
                <a:latin typeface="Verdana"/>
                <a:ea typeface="Verdana"/>
                <a:cs typeface="Verdana"/>
                <a:sym typeface="Verdana"/>
              </a:rPr>
              <a:t>up</a:t>
            </a:r>
            <a:r>
              <a:rPr lang="en-US" sz="2800">
                <a:solidFill>
                  <a:schemeClr val="dk1"/>
                </a:solidFill>
                <a:latin typeface="Verdana"/>
                <a:ea typeface="Verdana"/>
                <a:cs typeface="Verdana"/>
                <a:sym typeface="Verdana"/>
              </a:rPr>
              <a:t> to my phone ringing in the middle of the night.</a:t>
            </a:r>
            <a:endParaRPr sz="28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000"/>
              <a:buFont typeface="Verdana"/>
              <a:buNone/>
            </a:pPr>
            <a:endParaRPr sz="2800">
              <a:solidFill>
                <a:schemeClr val="dk1"/>
              </a:solidFill>
              <a:latin typeface="Verdana"/>
              <a:ea typeface="Verdana"/>
              <a:cs typeface="Verdana"/>
              <a:sym typeface="Verdana"/>
            </a:endParaRPr>
          </a:p>
          <a:p>
            <a:pPr marL="0" lvl="0" indent="0" algn="l" rtl="0">
              <a:spcBef>
                <a:spcPts val="0"/>
              </a:spcBef>
              <a:spcAft>
                <a:spcPts val="0"/>
              </a:spcAft>
              <a:buNone/>
            </a:pPr>
            <a:r>
              <a:rPr lang="en-US" sz="2800">
                <a:solidFill>
                  <a:schemeClr val="dk1"/>
                </a:solidFill>
                <a:latin typeface="Verdana"/>
                <a:ea typeface="Verdana"/>
                <a:cs typeface="Verdana"/>
                <a:sym typeface="Verdana"/>
              </a:rPr>
              <a:t>5. </a:t>
            </a:r>
            <a:r>
              <a:rPr lang="en-US" sz="2800" b="1">
                <a:solidFill>
                  <a:schemeClr val="dk1"/>
                </a:solidFill>
                <a:latin typeface="Verdana"/>
                <a:ea typeface="Verdana"/>
                <a:cs typeface="Verdana"/>
                <a:sym typeface="Verdana"/>
              </a:rPr>
              <a:t>Watch</a:t>
            </a:r>
            <a:r>
              <a:rPr lang="en-US" sz="2800">
                <a:solidFill>
                  <a:schemeClr val="dk1"/>
                </a:solidFill>
                <a:latin typeface="Verdana"/>
                <a:ea typeface="Verdana"/>
                <a:cs typeface="Verdana"/>
                <a:sym typeface="Verdana"/>
              </a:rPr>
              <a:t> </a:t>
            </a:r>
            <a:r>
              <a:rPr lang="en-US" sz="2800" b="1">
                <a:solidFill>
                  <a:schemeClr val="dk1"/>
                </a:solidFill>
                <a:latin typeface="Verdana"/>
                <a:ea typeface="Verdana"/>
                <a:cs typeface="Verdana"/>
                <a:sym typeface="Verdana"/>
              </a:rPr>
              <a:t>out</a:t>
            </a:r>
            <a:r>
              <a:rPr lang="en-US" sz="2800">
                <a:solidFill>
                  <a:schemeClr val="dk1"/>
                </a:solidFill>
                <a:latin typeface="Verdana"/>
                <a:ea typeface="Verdana"/>
                <a:cs typeface="Verdana"/>
                <a:sym typeface="Verdana"/>
              </a:rPr>
              <a:t> for animals on the road.</a:t>
            </a:r>
            <a:endParaRPr sz="2800">
              <a:solidFill>
                <a:schemeClr val="dk1"/>
              </a:solidFill>
              <a:latin typeface="Verdana"/>
              <a:ea typeface="Verdana"/>
              <a:cs typeface="Verdana"/>
              <a:sym typeface="Verdana"/>
            </a:endParaRPr>
          </a:p>
          <a:p>
            <a:pPr marL="0" lvl="0" indent="0" algn="l" rtl="0">
              <a:spcBef>
                <a:spcPts val="0"/>
              </a:spcBef>
              <a:spcAft>
                <a:spcPts val="0"/>
              </a:spcAft>
              <a:buNone/>
            </a:pPr>
            <a:endParaRPr sz="1900">
              <a:solidFill>
                <a:schemeClr val="dk1"/>
              </a:solidFill>
              <a:latin typeface="Verdana"/>
              <a:ea typeface="Verdana"/>
              <a:cs typeface="Verdana"/>
              <a:sym typeface="Verdan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35"/>
        <p:cNvGrpSpPr/>
        <p:nvPr/>
      </p:nvGrpSpPr>
      <p:grpSpPr>
        <a:xfrm>
          <a:off x="0" y="0"/>
          <a:ext cx="0" cy="0"/>
          <a:chOff x="0" y="0"/>
          <a:chExt cx="0" cy="0"/>
        </a:xfrm>
      </p:grpSpPr>
      <p:sp>
        <p:nvSpPr>
          <p:cNvPr id="236" name="Google Shape;236;p26"/>
          <p:cNvSpPr txBox="1">
            <a:spLocks noGrp="1"/>
          </p:cNvSpPr>
          <p:nvPr>
            <p:ph type="ftr" idx="11"/>
          </p:nvPr>
        </p:nvSpPr>
        <p:spPr>
          <a:xfrm>
            <a:off x="-448077" y="6516687"/>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©2020-2024 Light of the World Learning</a:t>
            </a:r>
            <a:endParaRPr dirty="0"/>
          </a:p>
        </p:txBody>
      </p:sp>
      <p:sp>
        <p:nvSpPr>
          <p:cNvPr id="237" name="Google Shape;237;p2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None/>
            </a:pPr>
            <a:fld id="{00000000-1234-1234-1234-123412341234}" type="slidenum">
              <a:rPr lang="en-US">
                <a:solidFill>
                  <a:schemeClr val="dk1"/>
                </a:solidFill>
              </a:rPr>
              <a:t>14</a:t>
            </a:fld>
            <a:endParaRPr/>
          </a:p>
        </p:txBody>
      </p:sp>
      <p:sp>
        <p:nvSpPr>
          <p:cNvPr id="238" name="Google Shape;238;p26"/>
          <p:cNvSpPr txBox="1"/>
          <p:nvPr/>
        </p:nvSpPr>
        <p:spPr>
          <a:xfrm>
            <a:off x="-8" y="249366"/>
            <a:ext cx="12192000" cy="675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atin typeface="Verdana"/>
                <a:ea typeface="Verdana"/>
                <a:cs typeface="Verdana"/>
                <a:sym typeface="Verdana"/>
              </a:rPr>
              <a:t>What do you think these phrasal verbs mean?</a:t>
            </a:r>
            <a:endParaRPr sz="3200" b="1">
              <a:latin typeface="Verdana"/>
              <a:ea typeface="Verdana"/>
              <a:cs typeface="Verdana"/>
              <a:sym typeface="Verdana"/>
            </a:endParaRPr>
          </a:p>
        </p:txBody>
      </p:sp>
      <p:sp>
        <p:nvSpPr>
          <p:cNvPr id="239" name="Google Shape;239;p26"/>
          <p:cNvSpPr txBox="1"/>
          <p:nvPr/>
        </p:nvSpPr>
        <p:spPr>
          <a:xfrm>
            <a:off x="578702" y="723003"/>
            <a:ext cx="11034600" cy="52353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endParaRPr sz="1900">
              <a:solidFill>
                <a:schemeClr val="dk1"/>
              </a:solidFill>
              <a:latin typeface="Verdana"/>
              <a:ea typeface="Verdana"/>
              <a:cs typeface="Verdana"/>
              <a:sym typeface="Verdana"/>
            </a:endParaRPr>
          </a:p>
          <a:p>
            <a:pPr marL="0" lvl="0" indent="0" algn="l" rtl="0">
              <a:spcBef>
                <a:spcPts val="0"/>
              </a:spcBef>
              <a:spcAft>
                <a:spcPts val="0"/>
              </a:spcAft>
              <a:buNone/>
            </a:pPr>
            <a:r>
              <a:rPr lang="en-US" sz="2800">
                <a:solidFill>
                  <a:schemeClr val="dk1"/>
                </a:solidFill>
                <a:latin typeface="Verdana"/>
                <a:ea typeface="Verdana"/>
                <a:cs typeface="Verdana"/>
                <a:sym typeface="Verdana"/>
              </a:rPr>
              <a:t>6. If you don’t drink water for a long time you could </a:t>
            </a:r>
            <a:r>
              <a:rPr lang="en-US" sz="2800" b="1">
                <a:solidFill>
                  <a:schemeClr val="dk1"/>
                </a:solidFill>
                <a:latin typeface="Verdana"/>
                <a:ea typeface="Verdana"/>
                <a:cs typeface="Verdana"/>
                <a:sym typeface="Verdana"/>
              </a:rPr>
              <a:t>pass out</a:t>
            </a:r>
            <a:r>
              <a:rPr lang="en-US" sz="2800">
                <a:solidFill>
                  <a:schemeClr val="dk1"/>
                </a:solidFill>
                <a:latin typeface="Verdana"/>
                <a:ea typeface="Verdana"/>
                <a:cs typeface="Verdana"/>
                <a:sym typeface="Verdana"/>
              </a:rPr>
              <a:t> and lose consciousness.</a:t>
            </a:r>
            <a:endParaRPr sz="28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000"/>
              <a:buFont typeface="Verdana"/>
              <a:buNone/>
            </a:pPr>
            <a:endParaRPr sz="2800">
              <a:solidFill>
                <a:schemeClr val="dk1"/>
              </a:solidFill>
              <a:latin typeface="Verdana"/>
              <a:ea typeface="Verdana"/>
              <a:cs typeface="Verdana"/>
              <a:sym typeface="Verdana"/>
            </a:endParaRPr>
          </a:p>
          <a:p>
            <a:pPr marL="0" lvl="0" indent="0" algn="l" rtl="0">
              <a:spcBef>
                <a:spcPts val="0"/>
              </a:spcBef>
              <a:spcAft>
                <a:spcPts val="0"/>
              </a:spcAft>
              <a:buNone/>
            </a:pPr>
            <a:r>
              <a:rPr lang="en-US" sz="2800">
                <a:solidFill>
                  <a:schemeClr val="dk1"/>
                </a:solidFill>
                <a:latin typeface="Verdana"/>
                <a:ea typeface="Verdana"/>
                <a:cs typeface="Verdana"/>
                <a:sym typeface="Verdana"/>
              </a:rPr>
              <a:t>7. The other runners struggled to </a:t>
            </a:r>
            <a:r>
              <a:rPr lang="en-US" sz="2800" b="1">
                <a:solidFill>
                  <a:schemeClr val="dk1"/>
                </a:solidFill>
                <a:latin typeface="Verdana"/>
                <a:ea typeface="Verdana"/>
                <a:cs typeface="Verdana"/>
                <a:sym typeface="Verdana"/>
              </a:rPr>
              <a:t>keep</a:t>
            </a:r>
            <a:r>
              <a:rPr lang="en-US" sz="2800">
                <a:solidFill>
                  <a:schemeClr val="dk1"/>
                </a:solidFill>
                <a:latin typeface="Verdana"/>
                <a:ea typeface="Verdana"/>
                <a:cs typeface="Verdana"/>
                <a:sym typeface="Verdana"/>
              </a:rPr>
              <a:t> </a:t>
            </a:r>
            <a:r>
              <a:rPr lang="en-US" sz="2800" b="1">
                <a:solidFill>
                  <a:schemeClr val="dk1"/>
                </a:solidFill>
                <a:latin typeface="Verdana"/>
                <a:ea typeface="Verdana"/>
                <a:cs typeface="Verdana"/>
                <a:sym typeface="Verdana"/>
              </a:rPr>
              <a:t>up</a:t>
            </a:r>
            <a:r>
              <a:rPr lang="en-US" sz="2800">
                <a:solidFill>
                  <a:schemeClr val="dk1"/>
                </a:solidFill>
                <a:latin typeface="Verdana"/>
                <a:ea typeface="Verdana"/>
                <a:cs typeface="Verdana"/>
                <a:sym typeface="Verdana"/>
              </a:rPr>
              <a:t> with Usain Bolt.</a:t>
            </a:r>
            <a:endParaRPr sz="28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000"/>
              <a:buFont typeface="Verdana"/>
              <a:buNone/>
            </a:pPr>
            <a:endParaRPr sz="2800">
              <a:solidFill>
                <a:schemeClr val="dk1"/>
              </a:solidFill>
              <a:latin typeface="Verdana"/>
              <a:ea typeface="Verdana"/>
              <a:cs typeface="Verdana"/>
              <a:sym typeface="Verdana"/>
            </a:endParaRPr>
          </a:p>
          <a:p>
            <a:pPr marL="0" lvl="0" indent="0" algn="l" rtl="0">
              <a:spcBef>
                <a:spcPts val="0"/>
              </a:spcBef>
              <a:spcAft>
                <a:spcPts val="0"/>
              </a:spcAft>
              <a:buNone/>
            </a:pPr>
            <a:r>
              <a:rPr lang="en-US" sz="2800">
                <a:solidFill>
                  <a:schemeClr val="dk1"/>
                </a:solidFill>
                <a:latin typeface="Verdana"/>
                <a:ea typeface="Verdana"/>
                <a:cs typeface="Verdana"/>
                <a:sym typeface="Verdana"/>
              </a:rPr>
              <a:t>8. </a:t>
            </a:r>
            <a:r>
              <a:rPr lang="en-US" sz="2800" b="1">
                <a:solidFill>
                  <a:schemeClr val="dk1"/>
                </a:solidFill>
                <a:latin typeface="Verdana"/>
                <a:ea typeface="Verdana"/>
                <a:cs typeface="Verdana"/>
                <a:sym typeface="Verdana"/>
              </a:rPr>
              <a:t>Hold</a:t>
            </a:r>
            <a:r>
              <a:rPr lang="en-US" sz="2800">
                <a:solidFill>
                  <a:schemeClr val="dk1"/>
                </a:solidFill>
                <a:latin typeface="Verdana"/>
                <a:ea typeface="Verdana"/>
                <a:cs typeface="Verdana"/>
                <a:sym typeface="Verdana"/>
              </a:rPr>
              <a:t> </a:t>
            </a:r>
            <a:r>
              <a:rPr lang="en-US" sz="2800" b="1">
                <a:solidFill>
                  <a:schemeClr val="dk1"/>
                </a:solidFill>
                <a:latin typeface="Verdana"/>
                <a:ea typeface="Verdana"/>
                <a:cs typeface="Verdana"/>
                <a:sym typeface="Verdana"/>
              </a:rPr>
              <a:t>on</a:t>
            </a:r>
            <a:r>
              <a:rPr lang="en-US" sz="2800">
                <a:solidFill>
                  <a:schemeClr val="dk1"/>
                </a:solidFill>
                <a:latin typeface="Verdana"/>
                <a:ea typeface="Verdana"/>
                <a:cs typeface="Verdana"/>
                <a:sym typeface="Verdana"/>
              </a:rPr>
              <a:t>, I’m busy. I promise I’ll call you back later.</a:t>
            </a:r>
            <a:endParaRPr sz="2800">
              <a:solidFill>
                <a:schemeClr val="dk1"/>
              </a:solidFill>
              <a:latin typeface="Verdana"/>
              <a:ea typeface="Verdana"/>
              <a:cs typeface="Verdana"/>
              <a:sym typeface="Verdana"/>
            </a:endParaRPr>
          </a:p>
          <a:p>
            <a:pPr marL="0" lvl="0" indent="0" algn="l" rtl="0">
              <a:spcBef>
                <a:spcPts val="0"/>
              </a:spcBef>
              <a:spcAft>
                <a:spcPts val="0"/>
              </a:spcAft>
              <a:buNone/>
            </a:pPr>
            <a:endParaRPr sz="2800">
              <a:solidFill>
                <a:schemeClr val="dk1"/>
              </a:solidFill>
              <a:latin typeface="Verdana"/>
              <a:ea typeface="Verdana"/>
              <a:cs typeface="Verdana"/>
              <a:sym typeface="Verdana"/>
            </a:endParaRPr>
          </a:p>
          <a:p>
            <a:pPr marL="0" lvl="0" indent="0" algn="l" rtl="0">
              <a:spcBef>
                <a:spcPts val="0"/>
              </a:spcBef>
              <a:spcAft>
                <a:spcPts val="0"/>
              </a:spcAft>
              <a:buNone/>
            </a:pPr>
            <a:r>
              <a:rPr lang="en-US" sz="2800">
                <a:solidFill>
                  <a:schemeClr val="dk1"/>
                </a:solidFill>
                <a:latin typeface="Verdana"/>
                <a:ea typeface="Verdana"/>
                <a:cs typeface="Verdana"/>
                <a:sym typeface="Verdana"/>
              </a:rPr>
              <a:t>9. The pilot announced that the plane could </a:t>
            </a:r>
            <a:r>
              <a:rPr lang="en-US" sz="2800" b="1">
                <a:solidFill>
                  <a:schemeClr val="dk1"/>
                </a:solidFill>
                <a:latin typeface="Verdana"/>
                <a:ea typeface="Verdana"/>
                <a:cs typeface="Verdana"/>
                <a:sym typeface="Verdana"/>
              </a:rPr>
              <a:t>take off</a:t>
            </a:r>
            <a:r>
              <a:rPr lang="en-US" sz="2800">
                <a:solidFill>
                  <a:schemeClr val="dk1"/>
                </a:solidFill>
                <a:latin typeface="Verdana"/>
                <a:ea typeface="Verdana"/>
                <a:cs typeface="Verdana"/>
                <a:sym typeface="Verdana"/>
              </a:rPr>
              <a:t> because the bad weather cleared up.</a:t>
            </a:r>
            <a:endParaRPr sz="28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000"/>
              <a:buFont typeface="Verdana"/>
              <a:buNone/>
            </a:pPr>
            <a:endParaRPr sz="28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000"/>
              <a:buFont typeface="Verdana"/>
              <a:buNone/>
            </a:pPr>
            <a:r>
              <a:rPr lang="en-US" sz="2800">
                <a:solidFill>
                  <a:schemeClr val="dk1"/>
                </a:solidFill>
                <a:latin typeface="Verdana"/>
                <a:ea typeface="Verdana"/>
                <a:cs typeface="Verdana"/>
                <a:sym typeface="Verdana"/>
              </a:rPr>
              <a:t>10. I’m going to wait for traffic to </a:t>
            </a:r>
            <a:r>
              <a:rPr lang="en-US" sz="2800" b="1">
                <a:solidFill>
                  <a:schemeClr val="dk1"/>
                </a:solidFill>
                <a:latin typeface="Verdana"/>
                <a:ea typeface="Verdana"/>
                <a:cs typeface="Verdana"/>
                <a:sym typeface="Verdana"/>
              </a:rPr>
              <a:t>die</a:t>
            </a:r>
            <a:r>
              <a:rPr lang="en-US" sz="2800">
                <a:solidFill>
                  <a:schemeClr val="dk1"/>
                </a:solidFill>
                <a:latin typeface="Verdana"/>
                <a:ea typeface="Verdana"/>
                <a:cs typeface="Verdana"/>
                <a:sym typeface="Verdana"/>
              </a:rPr>
              <a:t> </a:t>
            </a:r>
            <a:r>
              <a:rPr lang="en-US" sz="2800" b="1">
                <a:solidFill>
                  <a:schemeClr val="dk1"/>
                </a:solidFill>
                <a:latin typeface="Verdana"/>
                <a:ea typeface="Verdana"/>
                <a:cs typeface="Verdana"/>
                <a:sym typeface="Verdana"/>
              </a:rPr>
              <a:t>down </a:t>
            </a:r>
            <a:r>
              <a:rPr lang="en-US" sz="2800">
                <a:solidFill>
                  <a:schemeClr val="dk1"/>
                </a:solidFill>
                <a:latin typeface="Verdana"/>
                <a:ea typeface="Verdana"/>
                <a:cs typeface="Verdana"/>
                <a:sym typeface="Verdana"/>
              </a:rPr>
              <a:t>before I leave.</a:t>
            </a:r>
            <a:endParaRPr sz="2800">
              <a:solidFill>
                <a:schemeClr val="dk1"/>
              </a:solidFill>
              <a:latin typeface="Verdana"/>
              <a:ea typeface="Verdana"/>
              <a:cs typeface="Verdana"/>
              <a:sym typeface="Verdan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45"/>
        <p:cNvGrpSpPr/>
        <p:nvPr/>
      </p:nvGrpSpPr>
      <p:grpSpPr>
        <a:xfrm>
          <a:off x="0" y="0"/>
          <a:ext cx="0" cy="0"/>
          <a:chOff x="0" y="0"/>
          <a:chExt cx="0" cy="0"/>
        </a:xfrm>
      </p:grpSpPr>
      <p:sp>
        <p:nvSpPr>
          <p:cNvPr id="246" name="Google Shape;246;p27"/>
          <p:cNvSpPr/>
          <p:nvPr/>
        </p:nvSpPr>
        <p:spPr>
          <a:xfrm>
            <a:off x="9689750" y="0"/>
            <a:ext cx="2502300" cy="6858000"/>
          </a:xfrm>
          <a:prstGeom prst="rect">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247" name="Google Shape;247;p27"/>
          <p:cNvSpPr/>
          <p:nvPr/>
        </p:nvSpPr>
        <p:spPr>
          <a:xfrm>
            <a:off x="356144" y="863675"/>
            <a:ext cx="9333600" cy="56520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800"/>
              <a:buFont typeface="Arial"/>
              <a:buNone/>
            </a:pPr>
            <a:r>
              <a:rPr lang="en-US" sz="2400" b="0" i="0" u="none" strike="noStrike" cap="none">
                <a:solidFill>
                  <a:srgbClr val="000000"/>
                </a:solidFill>
                <a:latin typeface="Verdana"/>
                <a:ea typeface="Verdana"/>
                <a:cs typeface="Verdana"/>
                <a:sym typeface="Verdana"/>
              </a:rPr>
              <a:t>A:</a:t>
            </a:r>
            <a:r>
              <a:rPr lang="en-US" sz="2400">
                <a:latin typeface="Verdana"/>
                <a:ea typeface="Verdana"/>
                <a:cs typeface="Verdana"/>
                <a:sym typeface="Verdana"/>
              </a:rPr>
              <a:t> My students are so ornery. I can’t get them to _______!</a:t>
            </a:r>
            <a:endParaRPr sz="2400">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r>
              <a:rPr lang="en-US" sz="2400" b="0" i="0" u="none" strike="noStrike" cap="none">
                <a:solidFill>
                  <a:srgbClr val="000000"/>
                </a:solidFill>
                <a:latin typeface="Verdana"/>
                <a:ea typeface="Verdana"/>
                <a:cs typeface="Verdana"/>
                <a:sym typeface="Verdana"/>
              </a:rPr>
              <a:t>B: </a:t>
            </a:r>
            <a:r>
              <a:rPr lang="en-US" sz="2400">
                <a:latin typeface="Verdana"/>
                <a:ea typeface="Verdana"/>
                <a:cs typeface="Verdana"/>
                <a:sym typeface="Verdana"/>
              </a:rPr>
              <a:t>What do they do?</a:t>
            </a:r>
            <a:endParaRPr sz="2400">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1100"/>
              <a:buFont typeface="Arial"/>
              <a:buNone/>
            </a:pPr>
            <a:r>
              <a:rPr lang="en-US" sz="2400" i="0" u="none" strike="noStrike" cap="none">
                <a:solidFill>
                  <a:srgbClr val="000000"/>
                </a:solidFill>
                <a:latin typeface="Verdana"/>
                <a:ea typeface="Verdana"/>
                <a:cs typeface="Verdana"/>
                <a:sym typeface="Verdana"/>
              </a:rPr>
              <a:t>A: </a:t>
            </a:r>
            <a:r>
              <a:rPr lang="en-US" sz="2400">
                <a:latin typeface="Verdana"/>
                <a:ea typeface="Verdana"/>
                <a:cs typeface="Verdana"/>
                <a:sym typeface="Verdana"/>
              </a:rPr>
              <a:t>They ______ my books everywhere because they think it’s funny!</a:t>
            </a:r>
            <a:endParaRPr sz="2400"/>
          </a:p>
          <a:p>
            <a:pPr marL="0" marR="0" lvl="0" indent="0" algn="l" rtl="0">
              <a:lnSpc>
                <a:spcPct val="150000"/>
              </a:lnSpc>
              <a:spcBef>
                <a:spcPts val="0"/>
              </a:spcBef>
              <a:spcAft>
                <a:spcPts val="0"/>
              </a:spcAft>
              <a:buClr>
                <a:srgbClr val="000000"/>
              </a:buClr>
              <a:buSzPts val="1100"/>
              <a:buFont typeface="Arial"/>
              <a:buNone/>
            </a:pPr>
            <a:r>
              <a:rPr lang="en-US" sz="2400">
                <a:solidFill>
                  <a:srgbClr val="000000"/>
                </a:solidFill>
                <a:latin typeface="Verdana"/>
                <a:ea typeface="Verdana"/>
                <a:cs typeface="Verdana"/>
                <a:sym typeface="Verdana"/>
              </a:rPr>
              <a:t>B: </a:t>
            </a:r>
            <a:r>
              <a:rPr lang="en-US" sz="2400">
                <a:latin typeface="Verdana"/>
                <a:ea typeface="Verdana"/>
                <a:cs typeface="Verdana"/>
                <a:sym typeface="Verdana"/>
              </a:rPr>
              <a:t>I’m sorry. That must be frustrating.</a:t>
            </a:r>
            <a:endParaRPr sz="240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1100"/>
              <a:buFont typeface="Arial"/>
              <a:buNone/>
            </a:pPr>
            <a:r>
              <a:rPr lang="en-US" sz="2400" i="0" u="none" strike="noStrike" cap="none">
                <a:solidFill>
                  <a:srgbClr val="000000"/>
                </a:solidFill>
                <a:latin typeface="Verdana"/>
                <a:ea typeface="Verdana"/>
                <a:cs typeface="Verdana"/>
                <a:sym typeface="Verdana"/>
              </a:rPr>
              <a:t>A: </a:t>
            </a:r>
            <a:r>
              <a:rPr lang="en-US" sz="2400">
                <a:latin typeface="Verdana"/>
                <a:ea typeface="Verdana"/>
                <a:cs typeface="Verdana"/>
                <a:sym typeface="Verdana"/>
              </a:rPr>
              <a:t>Yes it is. I have to ______ them on the shelf again almost everyday. They ______ they’ll stop but then they do it again!</a:t>
            </a:r>
            <a:endParaRPr sz="2400">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r>
              <a:rPr lang="en-US" sz="2400" i="0" u="none" strike="noStrike" cap="none">
                <a:solidFill>
                  <a:srgbClr val="000000"/>
                </a:solidFill>
                <a:latin typeface="Verdana"/>
                <a:ea typeface="Verdana"/>
                <a:cs typeface="Verdana"/>
                <a:sym typeface="Verdana"/>
              </a:rPr>
              <a:t>B:</a:t>
            </a:r>
            <a:r>
              <a:rPr lang="en-US" sz="2400">
                <a:latin typeface="Verdana"/>
                <a:ea typeface="Verdana"/>
                <a:cs typeface="Verdana"/>
                <a:sym typeface="Verdana"/>
              </a:rPr>
              <a:t> That is very immature of them.</a:t>
            </a:r>
            <a:endParaRPr sz="2400">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endParaRPr sz="2800">
              <a:latin typeface="Verdana"/>
              <a:ea typeface="Verdana"/>
              <a:cs typeface="Verdana"/>
              <a:sym typeface="Verdana"/>
            </a:endParaRPr>
          </a:p>
        </p:txBody>
      </p:sp>
      <p:sp>
        <p:nvSpPr>
          <p:cNvPr id="248" name="Google Shape;248;p27"/>
          <p:cNvSpPr txBox="1"/>
          <p:nvPr/>
        </p:nvSpPr>
        <p:spPr>
          <a:xfrm>
            <a:off x="1780371" y="93867"/>
            <a:ext cx="6915300" cy="769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4400"/>
              <a:buFont typeface="Arial"/>
              <a:buNone/>
            </a:pPr>
            <a:r>
              <a:rPr lang="en-US" sz="3200" b="1">
                <a:solidFill>
                  <a:schemeClr val="dk1"/>
                </a:solidFill>
                <a:latin typeface="Verdana"/>
                <a:ea typeface="Verdana"/>
                <a:cs typeface="Verdana"/>
                <a:sym typeface="Verdana"/>
              </a:rPr>
              <a:t>Listen and Repeat.</a:t>
            </a:r>
            <a:endParaRPr sz="3200" b="1">
              <a:solidFill>
                <a:schemeClr val="dk1"/>
              </a:solidFill>
              <a:latin typeface="Verdana"/>
              <a:ea typeface="Verdana"/>
              <a:cs typeface="Verdana"/>
              <a:sym typeface="Verdana"/>
            </a:endParaRPr>
          </a:p>
        </p:txBody>
      </p:sp>
      <p:sp>
        <p:nvSpPr>
          <p:cNvPr id="249" name="Google Shape;249;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
        <p:nvSpPr>
          <p:cNvPr id="250" name="Google Shape;250;p27"/>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Verdana"/>
              <a:buNone/>
            </a:pPr>
            <a:r>
              <a:rPr lang="en-US" dirty="0"/>
              <a:t>©2020-2024 Light of the World Learning</a:t>
            </a:r>
            <a:endParaRPr dirty="0"/>
          </a:p>
        </p:txBody>
      </p:sp>
      <p:pic>
        <p:nvPicPr>
          <p:cNvPr id="251" name="Google Shape;251;p27"/>
          <p:cNvPicPr preferRelativeResize="0"/>
          <p:nvPr/>
        </p:nvPicPr>
        <p:blipFill>
          <a:blip r:embed="rId3">
            <a:alphaModFix/>
          </a:blip>
          <a:stretch>
            <a:fillRect/>
          </a:stretch>
        </p:blipFill>
        <p:spPr>
          <a:xfrm>
            <a:off x="9689750" y="697393"/>
            <a:ext cx="2502300" cy="2502300"/>
          </a:xfrm>
          <a:prstGeom prst="rect">
            <a:avLst/>
          </a:prstGeom>
          <a:noFill/>
          <a:ln>
            <a:noFill/>
          </a:ln>
        </p:spPr>
      </p:pic>
      <p:pic>
        <p:nvPicPr>
          <p:cNvPr id="252" name="Google Shape;252;p27"/>
          <p:cNvPicPr preferRelativeResize="0"/>
          <p:nvPr/>
        </p:nvPicPr>
        <p:blipFill>
          <a:blip r:embed="rId4">
            <a:alphaModFix/>
          </a:blip>
          <a:stretch>
            <a:fillRect/>
          </a:stretch>
        </p:blipFill>
        <p:spPr>
          <a:xfrm>
            <a:off x="9689750" y="3429000"/>
            <a:ext cx="2502300" cy="25023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8"/>
        <p:cNvGrpSpPr/>
        <p:nvPr/>
      </p:nvGrpSpPr>
      <p:grpSpPr>
        <a:xfrm>
          <a:off x="0" y="0"/>
          <a:ext cx="0" cy="0"/>
          <a:chOff x="0" y="0"/>
          <a:chExt cx="0" cy="0"/>
        </a:xfrm>
      </p:grpSpPr>
      <p:graphicFrame>
        <p:nvGraphicFramePr>
          <p:cNvPr id="259" name="Google Shape;259;p28"/>
          <p:cNvGraphicFramePr/>
          <p:nvPr/>
        </p:nvGraphicFramePr>
        <p:xfrm>
          <a:off x="1159713" y="1149391"/>
          <a:ext cx="9872575" cy="5324150"/>
        </p:xfrm>
        <a:graphic>
          <a:graphicData uri="http://schemas.openxmlformats.org/drawingml/2006/table">
            <a:tbl>
              <a:tblPr>
                <a:noFill/>
                <a:tableStyleId>{74630DE7-8E08-42A2-BDC7-DB55E65B8738}</a:tableStyleId>
              </a:tblPr>
              <a:tblGrid>
                <a:gridCol w="442875">
                  <a:extLst>
                    <a:ext uri="{9D8B030D-6E8A-4147-A177-3AD203B41FA5}">
                      <a16:colId xmlns:a16="http://schemas.microsoft.com/office/drawing/2014/main" val="20000"/>
                    </a:ext>
                  </a:extLst>
                </a:gridCol>
                <a:gridCol w="2357425">
                  <a:extLst>
                    <a:ext uri="{9D8B030D-6E8A-4147-A177-3AD203B41FA5}">
                      <a16:colId xmlns:a16="http://schemas.microsoft.com/office/drawing/2014/main" val="20001"/>
                    </a:ext>
                  </a:extLst>
                </a:gridCol>
                <a:gridCol w="2357425">
                  <a:extLst>
                    <a:ext uri="{9D8B030D-6E8A-4147-A177-3AD203B41FA5}">
                      <a16:colId xmlns:a16="http://schemas.microsoft.com/office/drawing/2014/main" val="20002"/>
                    </a:ext>
                  </a:extLst>
                </a:gridCol>
                <a:gridCol w="2357425">
                  <a:extLst>
                    <a:ext uri="{9D8B030D-6E8A-4147-A177-3AD203B41FA5}">
                      <a16:colId xmlns:a16="http://schemas.microsoft.com/office/drawing/2014/main" val="20003"/>
                    </a:ext>
                  </a:extLst>
                </a:gridCol>
                <a:gridCol w="2357425">
                  <a:extLst>
                    <a:ext uri="{9D8B030D-6E8A-4147-A177-3AD203B41FA5}">
                      <a16:colId xmlns:a16="http://schemas.microsoft.com/office/drawing/2014/main" val="20004"/>
                    </a:ext>
                  </a:extLst>
                </a:gridCol>
              </a:tblGrid>
              <a:tr h="704525">
                <a:tc>
                  <a:txBody>
                    <a:bodyPr/>
                    <a:lstStyle/>
                    <a:p>
                      <a:pPr marL="0" marR="0" lvl="0" indent="0" algn="l" rtl="0">
                        <a:lnSpc>
                          <a:spcPct val="100000"/>
                        </a:lnSpc>
                        <a:spcBef>
                          <a:spcPts val="0"/>
                        </a:spcBef>
                        <a:spcAft>
                          <a:spcPts val="0"/>
                        </a:spcAft>
                        <a:buClr>
                          <a:srgbClr val="000000"/>
                        </a:buClr>
                        <a:buSzPts val="2800"/>
                        <a:buFont typeface="Arial"/>
                        <a:buNone/>
                      </a:pPr>
                      <a:endParaRPr sz="2800" b="1">
                        <a:latin typeface="Verdana"/>
                        <a:ea typeface="Verdana"/>
                        <a:cs typeface="Verdana"/>
                        <a:sym typeface="Verdana"/>
                      </a:endParaRPr>
                    </a:p>
                  </a:txBody>
                  <a:tcPr marL="68575" marR="68575" marT="45725" marB="45725"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9525" cap="flat" cmpd="sng">
                      <a:solidFill>
                        <a:srgbClr val="4472C4"/>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rgbClr val="000000"/>
                        </a:buClr>
                        <a:buSzPts val="2800"/>
                        <a:buFont typeface="Arial"/>
                        <a:buNone/>
                      </a:pPr>
                      <a:endParaRPr sz="2800" b="1">
                        <a:latin typeface="Verdana"/>
                        <a:ea typeface="Verdana"/>
                        <a:cs typeface="Verdana"/>
                        <a:sym typeface="Verdana"/>
                      </a:endParaRPr>
                    </a:p>
                  </a:txBody>
                  <a:tcPr marL="68575" marR="68575" marT="45725" marB="45725"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9525" cap="flat" cmpd="sng">
                      <a:solidFill>
                        <a:srgbClr val="4472C4"/>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Verdana"/>
                          <a:ea typeface="Verdana"/>
                          <a:cs typeface="Verdana"/>
                          <a:sym typeface="Verdana"/>
                        </a:rPr>
                        <a:t>/</a:t>
                      </a:r>
                      <a:r>
                        <a:rPr lang="en-US" sz="2800" b="1">
                          <a:latin typeface="Verdana"/>
                          <a:ea typeface="Verdana"/>
                          <a:cs typeface="Verdana"/>
                          <a:sym typeface="Verdana"/>
                        </a:rPr>
                        <a:t>o</a:t>
                      </a:r>
                      <a:r>
                        <a:rPr lang="en-US" sz="2800" b="1" i="0" u="none" strike="noStrike" cap="none">
                          <a:solidFill>
                            <a:srgbClr val="000000"/>
                          </a:solidFill>
                          <a:latin typeface="Verdana"/>
                          <a:ea typeface="Verdana"/>
                          <a:cs typeface="Verdana"/>
                          <a:sym typeface="Verdana"/>
                        </a:rPr>
                        <a:t>/ </a:t>
                      </a:r>
                      <a:endParaRPr sz="2800" b="1">
                        <a:latin typeface="Verdana"/>
                        <a:ea typeface="Verdana"/>
                        <a:cs typeface="Verdana"/>
                        <a:sym typeface="Verdana"/>
                      </a:endParaRPr>
                    </a:p>
                  </a:txBody>
                  <a:tcPr marL="68575" marR="68575" marT="45725" marB="45725"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9525" cap="flat" cmpd="sng">
                      <a:solidFill>
                        <a:srgbClr val="4472C4"/>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Verdana"/>
                          <a:ea typeface="Verdana"/>
                          <a:cs typeface="Verdana"/>
                          <a:sym typeface="Verdana"/>
                        </a:rPr>
                        <a:t>/</a:t>
                      </a:r>
                      <a:r>
                        <a:rPr lang="en-US" sz="2800" b="1">
                          <a:latin typeface="Verdana"/>
                          <a:ea typeface="Verdana"/>
                          <a:cs typeface="Verdana"/>
                          <a:sym typeface="Verdana"/>
                        </a:rPr>
                        <a:t>oo</a:t>
                      </a:r>
                      <a:r>
                        <a:rPr lang="en-US" sz="2800" b="1" i="0" u="none" strike="noStrike" cap="none">
                          <a:solidFill>
                            <a:srgbClr val="000000"/>
                          </a:solidFill>
                          <a:latin typeface="Verdana"/>
                          <a:ea typeface="Verdana"/>
                          <a:cs typeface="Verdana"/>
                          <a:sym typeface="Verdana"/>
                        </a:rPr>
                        <a:t>/ </a:t>
                      </a:r>
                      <a:endParaRPr sz="2800" b="1">
                        <a:latin typeface="Verdana"/>
                        <a:ea typeface="Verdana"/>
                        <a:cs typeface="Verdana"/>
                        <a:sym typeface="Verdana"/>
                      </a:endParaRPr>
                    </a:p>
                  </a:txBody>
                  <a:tcPr marL="68575" marR="68575" marT="45725" marB="45725"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9525" cap="flat" cmpd="sng">
                      <a:solidFill>
                        <a:srgbClr val="4472C4"/>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chemeClr val="dk1"/>
                        </a:buClr>
                        <a:buSzPts val="2800"/>
                        <a:buFont typeface="Calibri"/>
                        <a:buNone/>
                      </a:pPr>
                      <a:endParaRPr sz="2800" b="1" i="0" u="none" strike="noStrike" cap="none">
                        <a:solidFill>
                          <a:schemeClr val="dk1"/>
                        </a:solidFill>
                        <a:latin typeface="Verdana"/>
                        <a:ea typeface="Verdana"/>
                        <a:cs typeface="Verdana"/>
                        <a:sym typeface="Verdana"/>
                      </a:endParaRPr>
                    </a:p>
                  </a:txBody>
                  <a:tcPr marL="68575" marR="68575" marT="45725" marB="45725"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D8E2F3"/>
                    </a:solidFill>
                  </a:tcPr>
                </a:tc>
                <a:extLst>
                  <a:ext uri="{0D108BD9-81ED-4DB2-BD59-A6C34878D82A}">
                    <a16:rowId xmlns:a16="http://schemas.microsoft.com/office/drawing/2014/main" val="10000"/>
                  </a:ext>
                </a:extLst>
              </a:tr>
              <a:tr h="923925">
                <a:tc>
                  <a:txBody>
                    <a:bodyPr/>
                    <a:lstStyle/>
                    <a:p>
                      <a:pPr marL="0" marR="0" lvl="0" indent="0" algn="l" rtl="0">
                        <a:lnSpc>
                          <a:spcPct val="100000"/>
                        </a:lnSpc>
                        <a:spcBef>
                          <a:spcPts val="0"/>
                        </a:spcBef>
                        <a:spcAft>
                          <a:spcPts val="0"/>
                        </a:spcAft>
                        <a:buClr>
                          <a:srgbClr val="000000"/>
                        </a:buClr>
                        <a:buSzPts val="2800"/>
                        <a:buFont typeface="Arial"/>
                        <a:buNone/>
                      </a:pPr>
                      <a:r>
                        <a:rPr lang="en-US" sz="2800">
                          <a:solidFill>
                            <a:srgbClr val="4E74A3"/>
                          </a:solidFill>
                          <a:latin typeface="Verdana"/>
                          <a:ea typeface="Verdana"/>
                          <a:cs typeface="Verdana"/>
                          <a:sym typeface="Verdana"/>
                        </a:rPr>
                        <a:t>1</a:t>
                      </a:r>
                      <a:endParaRPr sz="2800">
                        <a:solidFill>
                          <a:srgbClr val="4E74A3"/>
                        </a:solidFill>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endParaRPr sz="2800">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pot</a:t>
                      </a:r>
                      <a:endParaRPr sz="2800">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put</a:t>
                      </a:r>
                      <a:endParaRPr sz="2800">
                        <a:latin typeface="Verdana"/>
                        <a:ea typeface="Verdana"/>
                        <a:cs typeface="Verdana"/>
                        <a:sym typeface="Verdana"/>
                      </a:endParaRPr>
                    </a:p>
                  </a:txBody>
                  <a:tcPr marL="68575" marR="68575" marT="0" marB="0"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chemeClr val="dk1"/>
                        </a:buClr>
                        <a:buSzPts val="2800"/>
                        <a:buFont typeface="Calibri"/>
                        <a:buNone/>
                      </a:pPr>
                      <a:endParaRPr sz="900">
                        <a:latin typeface="Verdana"/>
                        <a:ea typeface="Verdana"/>
                        <a:cs typeface="Verdana"/>
                        <a:sym typeface="Verdana"/>
                      </a:endParaRPr>
                    </a:p>
                    <a:p>
                      <a:pPr marL="0" marR="0" lvl="0" indent="0" algn="l" rtl="0">
                        <a:lnSpc>
                          <a:spcPct val="100000"/>
                        </a:lnSpc>
                        <a:spcBef>
                          <a:spcPts val="0"/>
                        </a:spcBef>
                        <a:spcAft>
                          <a:spcPts val="0"/>
                        </a:spcAft>
                        <a:buClr>
                          <a:schemeClr val="dk1"/>
                        </a:buClr>
                        <a:buSzPts val="2800"/>
                        <a:buFont typeface="Calibri"/>
                        <a:buNone/>
                      </a:pPr>
                      <a:endParaRPr sz="900">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1"/>
                  </a:ext>
                </a:extLst>
              </a:tr>
              <a:tr h="923925">
                <a:tc>
                  <a:txBody>
                    <a:bodyPr/>
                    <a:lstStyle/>
                    <a:p>
                      <a:pPr marL="0" marR="0" lvl="0" indent="0" algn="l" rtl="0">
                        <a:lnSpc>
                          <a:spcPct val="100000"/>
                        </a:lnSpc>
                        <a:spcBef>
                          <a:spcPts val="0"/>
                        </a:spcBef>
                        <a:spcAft>
                          <a:spcPts val="0"/>
                        </a:spcAft>
                        <a:buClr>
                          <a:srgbClr val="000000"/>
                        </a:buClr>
                        <a:buSzPts val="2800"/>
                        <a:buFont typeface="Arial"/>
                        <a:buNone/>
                      </a:pPr>
                      <a:r>
                        <a:rPr lang="en-US" sz="2800">
                          <a:solidFill>
                            <a:srgbClr val="4E74A3"/>
                          </a:solidFill>
                          <a:latin typeface="Verdana"/>
                          <a:ea typeface="Verdana"/>
                          <a:cs typeface="Verdana"/>
                          <a:sym typeface="Verdana"/>
                        </a:rPr>
                        <a:t>2</a:t>
                      </a:r>
                      <a:endParaRPr sz="2800">
                        <a:solidFill>
                          <a:srgbClr val="4E74A3"/>
                        </a:solidFill>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endParaRPr sz="90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900">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lvl="0" indent="0" algn="l" rtl="0">
                        <a:spcBef>
                          <a:spcPts val="0"/>
                        </a:spcBef>
                        <a:spcAft>
                          <a:spcPts val="0"/>
                        </a:spcAft>
                        <a:buNone/>
                      </a:pPr>
                      <a:r>
                        <a:rPr lang="en-US" sz="2800">
                          <a:latin typeface="Verdana"/>
                          <a:ea typeface="Verdana"/>
                          <a:cs typeface="Verdana"/>
                          <a:sym typeface="Verdana"/>
                        </a:rPr>
                        <a:t>lock</a:t>
                      </a:r>
                      <a:endParaRPr sz="2800">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look</a:t>
                      </a:r>
                      <a:endParaRPr sz="2800">
                        <a:latin typeface="Verdana"/>
                        <a:ea typeface="Verdana"/>
                        <a:cs typeface="Verdana"/>
                        <a:sym typeface="Verdana"/>
                      </a:endParaRPr>
                    </a:p>
                  </a:txBody>
                  <a:tcPr marL="68575" marR="68575" marT="0" marB="0"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chemeClr val="dk1"/>
                        </a:buClr>
                        <a:buSzPts val="2800"/>
                        <a:buFont typeface="Calibri"/>
                        <a:buNone/>
                      </a:pPr>
                      <a:endParaRPr sz="900">
                        <a:latin typeface="Verdana"/>
                        <a:ea typeface="Verdana"/>
                        <a:cs typeface="Verdana"/>
                        <a:sym typeface="Verdana"/>
                      </a:endParaRPr>
                    </a:p>
                    <a:p>
                      <a:pPr marL="0" marR="0" lvl="0" indent="0" algn="l" rtl="0">
                        <a:lnSpc>
                          <a:spcPct val="100000"/>
                        </a:lnSpc>
                        <a:spcBef>
                          <a:spcPts val="0"/>
                        </a:spcBef>
                        <a:spcAft>
                          <a:spcPts val="0"/>
                        </a:spcAft>
                        <a:buClr>
                          <a:schemeClr val="dk1"/>
                        </a:buClr>
                        <a:buSzPts val="2800"/>
                        <a:buFont typeface="Calibri"/>
                        <a:buNone/>
                      </a:pPr>
                      <a:endParaRPr sz="900">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2"/>
                  </a:ext>
                </a:extLst>
              </a:tr>
              <a:tr h="923925">
                <a:tc>
                  <a:txBody>
                    <a:bodyPr/>
                    <a:lstStyle/>
                    <a:p>
                      <a:pPr marL="0" marR="0" lvl="0" indent="0" algn="l" rtl="0">
                        <a:lnSpc>
                          <a:spcPct val="100000"/>
                        </a:lnSpc>
                        <a:spcBef>
                          <a:spcPts val="0"/>
                        </a:spcBef>
                        <a:spcAft>
                          <a:spcPts val="0"/>
                        </a:spcAft>
                        <a:buClr>
                          <a:srgbClr val="000000"/>
                        </a:buClr>
                        <a:buSzPts val="2800"/>
                        <a:buFont typeface="Arial"/>
                        <a:buNone/>
                      </a:pPr>
                      <a:r>
                        <a:rPr lang="en-US" sz="2800">
                          <a:solidFill>
                            <a:srgbClr val="4E74A3"/>
                          </a:solidFill>
                          <a:latin typeface="Verdana"/>
                          <a:ea typeface="Verdana"/>
                          <a:cs typeface="Verdana"/>
                          <a:sym typeface="Verdana"/>
                        </a:rPr>
                        <a:t>3</a:t>
                      </a:r>
                      <a:endParaRPr sz="2800">
                        <a:solidFill>
                          <a:srgbClr val="4E74A3"/>
                        </a:solidFill>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endParaRPr sz="1000">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wad</a:t>
                      </a:r>
                      <a:endParaRPr sz="2800">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wood</a:t>
                      </a:r>
                      <a:endParaRPr sz="2800">
                        <a:latin typeface="Verdana"/>
                        <a:ea typeface="Verdana"/>
                        <a:cs typeface="Verdana"/>
                        <a:sym typeface="Verdana"/>
                      </a:endParaRPr>
                    </a:p>
                  </a:txBody>
                  <a:tcPr marL="68575" marR="68575" marT="0" marB="0"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lvl="0" indent="0" algn="l" rtl="0">
                        <a:spcBef>
                          <a:spcPts val="0"/>
                        </a:spcBef>
                        <a:spcAft>
                          <a:spcPts val="0"/>
                        </a:spcAft>
                        <a:buNone/>
                      </a:pPr>
                      <a:endParaRPr sz="1000"/>
                    </a:p>
                    <a:p>
                      <a:pPr marL="0" lvl="0" indent="0" algn="l" rtl="0">
                        <a:spcBef>
                          <a:spcPts val="0"/>
                        </a:spcBef>
                        <a:spcAft>
                          <a:spcPts val="0"/>
                        </a:spcAft>
                        <a:buNone/>
                      </a:pPr>
                      <a:endParaRPr sz="1000"/>
                    </a:p>
                  </a:txBody>
                  <a:tcPr marL="68575" marR="68575" marT="45725" marB="45725" anchor="ctr">
                    <a:lnL w="9525" cap="flat" cmpd="sng">
                      <a:solidFill>
                        <a:srgbClr val="4472C4"/>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3"/>
                  </a:ext>
                </a:extLst>
              </a:tr>
              <a:tr h="923925">
                <a:tc>
                  <a:txBody>
                    <a:bodyPr/>
                    <a:lstStyle/>
                    <a:p>
                      <a:pPr marL="0" marR="0" lvl="0" indent="0" algn="l" rtl="0">
                        <a:lnSpc>
                          <a:spcPct val="100000"/>
                        </a:lnSpc>
                        <a:spcBef>
                          <a:spcPts val="0"/>
                        </a:spcBef>
                        <a:spcAft>
                          <a:spcPts val="0"/>
                        </a:spcAft>
                        <a:buClr>
                          <a:srgbClr val="000000"/>
                        </a:buClr>
                        <a:buSzPts val="2800"/>
                        <a:buFont typeface="Arial"/>
                        <a:buNone/>
                      </a:pPr>
                      <a:r>
                        <a:rPr lang="en-US" sz="2800">
                          <a:solidFill>
                            <a:srgbClr val="4E74A3"/>
                          </a:solidFill>
                          <a:latin typeface="Verdana"/>
                          <a:ea typeface="Verdana"/>
                          <a:cs typeface="Verdana"/>
                          <a:sym typeface="Verdana"/>
                        </a:rPr>
                        <a:t>4</a:t>
                      </a:r>
                      <a:endParaRPr sz="2800">
                        <a:solidFill>
                          <a:srgbClr val="4E74A3"/>
                        </a:solidFill>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lvl="0" indent="0" algn="l" rtl="0">
                        <a:spcBef>
                          <a:spcPts val="0"/>
                        </a:spcBef>
                        <a:spcAft>
                          <a:spcPts val="0"/>
                        </a:spcAft>
                        <a:buNone/>
                      </a:pPr>
                      <a:endParaRPr sz="800"/>
                    </a:p>
                    <a:p>
                      <a:pPr marL="0" lvl="0" indent="0" algn="l" rtl="0">
                        <a:spcBef>
                          <a:spcPts val="0"/>
                        </a:spcBef>
                        <a:spcAft>
                          <a:spcPts val="0"/>
                        </a:spcAft>
                        <a:buNone/>
                      </a:pPr>
                      <a:endParaRPr sz="800"/>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lvl="0" indent="0" algn="l" rtl="0">
                        <a:spcBef>
                          <a:spcPts val="0"/>
                        </a:spcBef>
                        <a:spcAft>
                          <a:spcPts val="0"/>
                        </a:spcAft>
                        <a:buNone/>
                      </a:pPr>
                      <a:r>
                        <a:rPr lang="en-US" sz="2800">
                          <a:latin typeface="Verdana"/>
                          <a:ea typeface="Verdana"/>
                          <a:cs typeface="Verdana"/>
                          <a:sym typeface="Verdana"/>
                        </a:rPr>
                        <a:t>God</a:t>
                      </a:r>
                      <a:endParaRPr sz="2800">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good</a:t>
                      </a:r>
                      <a:endParaRPr sz="2800">
                        <a:latin typeface="Verdana"/>
                        <a:ea typeface="Verdana"/>
                        <a:cs typeface="Verdana"/>
                        <a:sym typeface="Verdana"/>
                      </a:endParaRPr>
                    </a:p>
                  </a:txBody>
                  <a:tcPr marL="68575" marR="68575" marT="0" marB="0"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lvl="0" indent="0" algn="l" rtl="0">
                        <a:spcBef>
                          <a:spcPts val="0"/>
                        </a:spcBef>
                        <a:spcAft>
                          <a:spcPts val="0"/>
                        </a:spcAft>
                        <a:buNone/>
                      </a:pPr>
                      <a:endParaRPr sz="1000"/>
                    </a:p>
                  </a:txBody>
                  <a:tcPr marL="68575" marR="68575" marT="45725" marB="45725" anchor="ctr">
                    <a:lnL w="9525" cap="flat" cmpd="sng">
                      <a:solidFill>
                        <a:srgbClr val="4472C4"/>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4"/>
                  </a:ext>
                </a:extLst>
              </a:tr>
              <a:tr h="923925">
                <a:tc>
                  <a:txBody>
                    <a:bodyPr/>
                    <a:lstStyle/>
                    <a:p>
                      <a:pPr marL="0" marR="0" lvl="0" indent="0" algn="l" rtl="0">
                        <a:lnSpc>
                          <a:spcPct val="100000"/>
                        </a:lnSpc>
                        <a:spcBef>
                          <a:spcPts val="0"/>
                        </a:spcBef>
                        <a:spcAft>
                          <a:spcPts val="0"/>
                        </a:spcAft>
                        <a:buClr>
                          <a:srgbClr val="000000"/>
                        </a:buClr>
                        <a:buSzPts val="2800"/>
                        <a:buFont typeface="Arial"/>
                        <a:buNone/>
                      </a:pPr>
                      <a:r>
                        <a:rPr lang="en-US" sz="2800">
                          <a:solidFill>
                            <a:srgbClr val="4E74A3"/>
                          </a:solidFill>
                          <a:latin typeface="Verdana"/>
                          <a:ea typeface="Verdana"/>
                          <a:cs typeface="Verdana"/>
                          <a:sym typeface="Verdana"/>
                        </a:rPr>
                        <a:t>5</a:t>
                      </a:r>
                      <a:endParaRPr sz="2800">
                        <a:solidFill>
                          <a:srgbClr val="4E74A3"/>
                        </a:solidFill>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lvl="0" indent="0" algn="l" rtl="0">
                        <a:spcBef>
                          <a:spcPts val="0"/>
                        </a:spcBef>
                        <a:spcAft>
                          <a:spcPts val="0"/>
                        </a:spcAft>
                        <a:buNone/>
                      </a:pPr>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lvl="0" indent="0" algn="l" rtl="0">
                        <a:spcBef>
                          <a:spcPts val="0"/>
                        </a:spcBef>
                        <a:spcAft>
                          <a:spcPts val="0"/>
                        </a:spcAft>
                        <a:buNone/>
                      </a:pPr>
                      <a:r>
                        <a:rPr lang="en-US" sz="2800">
                          <a:latin typeface="Verdana"/>
                          <a:ea typeface="Verdana"/>
                          <a:cs typeface="Verdana"/>
                          <a:sym typeface="Verdana"/>
                        </a:rPr>
                        <a:t>cod</a:t>
                      </a:r>
                      <a:endParaRPr sz="2800">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could</a:t>
                      </a:r>
                      <a:endParaRPr sz="2800">
                        <a:latin typeface="Verdana"/>
                        <a:ea typeface="Verdana"/>
                        <a:cs typeface="Verdana"/>
                        <a:sym typeface="Verdana"/>
                      </a:endParaRPr>
                    </a:p>
                  </a:txBody>
                  <a:tcPr marL="68575" marR="68575" marT="0" marB="0"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chemeClr val="dk1"/>
                        </a:buClr>
                        <a:buSzPts val="2800"/>
                        <a:buFont typeface="Calibri"/>
                        <a:buNone/>
                      </a:pPr>
                      <a:endParaRPr sz="900">
                        <a:latin typeface="Verdana"/>
                        <a:ea typeface="Verdana"/>
                        <a:cs typeface="Verdana"/>
                        <a:sym typeface="Verdana"/>
                      </a:endParaRPr>
                    </a:p>
                    <a:p>
                      <a:pPr marL="0" marR="0" lvl="0" indent="0" algn="l" rtl="0">
                        <a:lnSpc>
                          <a:spcPct val="100000"/>
                        </a:lnSpc>
                        <a:spcBef>
                          <a:spcPts val="0"/>
                        </a:spcBef>
                        <a:spcAft>
                          <a:spcPts val="0"/>
                        </a:spcAft>
                        <a:buClr>
                          <a:schemeClr val="dk1"/>
                        </a:buClr>
                        <a:buSzPts val="2800"/>
                        <a:buFont typeface="Calibri"/>
                        <a:buNone/>
                      </a:pPr>
                      <a:endParaRPr sz="900">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5"/>
                  </a:ext>
                </a:extLst>
              </a:tr>
            </a:tbl>
          </a:graphicData>
        </a:graphic>
      </p:graphicFrame>
      <p:sp>
        <p:nvSpPr>
          <p:cNvPr id="260" name="Google Shape;260;p28"/>
          <p:cNvSpPr txBox="1"/>
          <p:nvPr/>
        </p:nvSpPr>
        <p:spPr>
          <a:xfrm>
            <a:off x="476250" y="52714"/>
            <a:ext cx="11239500" cy="770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4400"/>
              <a:buFont typeface="Arial"/>
              <a:buNone/>
            </a:pPr>
            <a:r>
              <a:rPr lang="en-US" sz="3200" b="1">
                <a:solidFill>
                  <a:schemeClr val="dk1"/>
                </a:solidFill>
                <a:latin typeface="Verdana"/>
                <a:ea typeface="Verdana"/>
                <a:cs typeface="Verdana"/>
                <a:sym typeface="Verdana"/>
              </a:rPr>
              <a:t>Practice the /o/ and /oo/ sounds. Then listen to the sentences and circle the word you hear.</a:t>
            </a:r>
            <a:endParaRPr sz="3200" b="1">
              <a:solidFill>
                <a:schemeClr val="dk1"/>
              </a:solidFill>
              <a:latin typeface="Verdana"/>
              <a:ea typeface="Verdana"/>
              <a:cs typeface="Verdana"/>
              <a:sym typeface="Verdana"/>
            </a:endParaRPr>
          </a:p>
        </p:txBody>
      </p:sp>
      <p:sp>
        <p:nvSpPr>
          <p:cNvPr id="261" name="Google Shape;261;p28"/>
          <p:cNvSpPr txBox="1">
            <a:spLocks noGrp="1"/>
          </p:cNvSpPr>
          <p:nvPr>
            <p:ph type="sldNum" idx="12"/>
          </p:nvPr>
        </p:nvSpPr>
        <p:spPr>
          <a:xfrm>
            <a:off x="8610600" y="6391275"/>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16</a:t>
            </a:fld>
            <a:endParaRPr>
              <a:solidFill>
                <a:schemeClr val="dk1"/>
              </a:solidFill>
            </a:endParaRPr>
          </a:p>
        </p:txBody>
      </p:sp>
      <p:sp>
        <p:nvSpPr>
          <p:cNvPr id="262" name="Google Shape;262;p28"/>
          <p:cNvSpPr txBox="1">
            <a:spLocks noGrp="1"/>
          </p:cNvSpPr>
          <p:nvPr>
            <p:ph type="ftr" idx="11"/>
          </p:nvPr>
        </p:nvSpPr>
        <p:spPr>
          <a:xfrm>
            <a:off x="603250" y="6473545"/>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Verdana"/>
              <a:buNone/>
            </a:pPr>
            <a:r>
              <a:rPr lang="en-US" dirty="0"/>
              <a:t>©2020-2024 Light of the World Learning</a:t>
            </a:r>
            <a:endParaRPr dirty="0"/>
          </a:p>
        </p:txBody>
      </p:sp>
      <p:pic>
        <p:nvPicPr>
          <p:cNvPr id="263" name="Google Shape;263;p28"/>
          <p:cNvPicPr preferRelativeResize="0"/>
          <p:nvPr/>
        </p:nvPicPr>
        <p:blipFill>
          <a:blip r:embed="rId3">
            <a:alphaModFix/>
          </a:blip>
          <a:stretch>
            <a:fillRect/>
          </a:stretch>
        </p:blipFill>
        <p:spPr>
          <a:xfrm>
            <a:off x="2271425" y="1853925"/>
            <a:ext cx="930851" cy="930851"/>
          </a:xfrm>
          <a:prstGeom prst="rect">
            <a:avLst/>
          </a:prstGeom>
          <a:noFill/>
          <a:ln>
            <a:noFill/>
          </a:ln>
        </p:spPr>
      </p:pic>
      <p:pic>
        <p:nvPicPr>
          <p:cNvPr id="264" name="Google Shape;264;p28"/>
          <p:cNvPicPr preferRelativeResize="0"/>
          <p:nvPr/>
        </p:nvPicPr>
        <p:blipFill>
          <a:blip r:embed="rId4">
            <a:alphaModFix/>
          </a:blip>
          <a:stretch>
            <a:fillRect/>
          </a:stretch>
        </p:blipFill>
        <p:spPr>
          <a:xfrm>
            <a:off x="2351800" y="5625825"/>
            <a:ext cx="770100" cy="770100"/>
          </a:xfrm>
          <a:prstGeom prst="rect">
            <a:avLst/>
          </a:prstGeom>
          <a:noFill/>
          <a:ln>
            <a:noFill/>
          </a:ln>
        </p:spPr>
      </p:pic>
      <p:pic>
        <p:nvPicPr>
          <p:cNvPr id="265" name="Google Shape;265;p28"/>
          <p:cNvPicPr preferRelativeResize="0"/>
          <p:nvPr/>
        </p:nvPicPr>
        <p:blipFill>
          <a:blip r:embed="rId5">
            <a:alphaModFix/>
          </a:blip>
          <a:stretch>
            <a:fillRect/>
          </a:stretch>
        </p:blipFill>
        <p:spPr>
          <a:xfrm>
            <a:off x="2253525" y="2841250"/>
            <a:ext cx="930851" cy="860603"/>
          </a:xfrm>
          <a:prstGeom prst="rect">
            <a:avLst/>
          </a:prstGeom>
          <a:noFill/>
          <a:ln>
            <a:noFill/>
          </a:ln>
        </p:spPr>
      </p:pic>
      <p:pic>
        <p:nvPicPr>
          <p:cNvPr id="266" name="Google Shape;266;p28"/>
          <p:cNvPicPr preferRelativeResize="0"/>
          <p:nvPr/>
        </p:nvPicPr>
        <p:blipFill>
          <a:blip r:embed="rId6">
            <a:alphaModFix/>
          </a:blip>
          <a:stretch>
            <a:fillRect/>
          </a:stretch>
        </p:blipFill>
        <p:spPr>
          <a:xfrm>
            <a:off x="2291800" y="4616225"/>
            <a:ext cx="930851" cy="930851"/>
          </a:xfrm>
          <a:prstGeom prst="rect">
            <a:avLst/>
          </a:prstGeom>
          <a:noFill/>
          <a:ln>
            <a:noFill/>
          </a:ln>
        </p:spPr>
      </p:pic>
      <p:pic>
        <p:nvPicPr>
          <p:cNvPr id="267" name="Google Shape;267;p28"/>
          <p:cNvPicPr preferRelativeResize="0"/>
          <p:nvPr/>
        </p:nvPicPr>
        <p:blipFill>
          <a:blip r:embed="rId7">
            <a:alphaModFix/>
          </a:blip>
          <a:stretch>
            <a:fillRect/>
          </a:stretch>
        </p:blipFill>
        <p:spPr>
          <a:xfrm>
            <a:off x="9305300" y="1853924"/>
            <a:ext cx="930851" cy="930851"/>
          </a:xfrm>
          <a:prstGeom prst="rect">
            <a:avLst/>
          </a:prstGeom>
          <a:noFill/>
          <a:ln>
            <a:noFill/>
          </a:ln>
        </p:spPr>
      </p:pic>
      <p:pic>
        <p:nvPicPr>
          <p:cNvPr id="268" name="Google Shape;268;p28"/>
          <p:cNvPicPr preferRelativeResize="0"/>
          <p:nvPr/>
        </p:nvPicPr>
        <p:blipFill>
          <a:blip r:embed="rId8">
            <a:alphaModFix/>
          </a:blip>
          <a:stretch>
            <a:fillRect/>
          </a:stretch>
        </p:blipFill>
        <p:spPr>
          <a:xfrm>
            <a:off x="9355600" y="2785275"/>
            <a:ext cx="930851" cy="930851"/>
          </a:xfrm>
          <a:prstGeom prst="rect">
            <a:avLst/>
          </a:prstGeom>
          <a:noFill/>
          <a:ln>
            <a:noFill/>
          </a:ln>
        </p:spPr>
      </p:pic>
      <p:pic>
        <p:nvPicPr>
          <p:cNvPr id="269" name="Google Shape;269;p28"/>
          <p:cNvPicPr preferRelativeResize="0"/>
          <p:nvPr/>
        </p:nvPicPr>
        <p:blipFill>
          <a:blip r:embed="rId9">
            <a:alphaModFix/>
          </a:blip>
          <a:stretch>
            <a:fillRect/>
          </a:stretch>
        </p:blipFill>
        <p:spPr>
          <a:xfrm>
            <a:off x="9335623" y="3716625"/>
            <a:ext cx="930851" cy="930870"/>
          </a:xfrm>
          <a:prstGeom prst="rect">
            <a:avLst/>
          </a:prstGeom>
          <a:noFill/>
          <a:ln>
            <a:noFill/>
          </a:ln>
        </p:spPr>
      </p:pic>
      <p:pic>
        <p:nvPicPr>
          <p:cNvPr id="270" name="Google Shape;270;p28"/>
          <p:cNvPicPr preferRelativeResize="0"/>
          <p:nvPr/>
        </p:nvPicPr>
        <p:blipFill>
          <a:blip r:embed="rId10">
            <a:alphaModFix/>
          </a:blip>
          <a:stretch>
            <a:fillRect/>
          </a:stretch>
        </p:blipFill>
        <p:spPr>
          <a:xfrm>
            <a:off x="9405350" y="4700775"/>
            <a:ext cx="770100" cy="770100"/>
          </a:xfrm>
          <a:prstGeom prst="rect">
            <a:avLst/>
          </a:prstGeom>
          <a:noFill/>
          <a:ln>
            <a:noFill/>
          </a:ln>
        </p:spPr>
      </p:pic>
      <p:pic>
        <p:nvPicPr>
          <p:cNvPr id="271" name="Google Shape;271;p28"/>
          <p:cNvPicPr preferRelativeResize="0"/>
          <p:nvPr/>
        </p:nvPicPr>
        <p:blipFill>
          <a:blip r:embed="rId11">
            <a:alphaModFix/>
          </a:blip>
          <a:stretch>
            <a:fillRect/>
          </a:stretch>
        </p:blipFill>
        <p:spPr>
          <a:xfrm>
            <a:off x="9416972" y="5566100"/>
            <a:ext cx="860600" cy="860600"/>
          </a:xfrm>
          <a:prstGeom prst="rect">
            <a:avLst/>
          </a:prstGeom>
          <a:noFill/>
          <a:ln>
            <a:noFill/>
          </a:ln>
        </p:spPr>
      </p:pic>
      <p:pic>
        <p:nvPicPr>
          <p:cNvPr id="272" name="Google Shape;272;p28"/>
          <p:cNvPicPr preferRelativeResize="0"/>
          <p:nvPr/>
        </p:nvPicPr>
        <p:blipFill>
          <a:blip r:embed="rId12">
            <a:alphaModFix/>
          </a:blip>
          <a:stretch>
            <a:fillRect/>
          </a:stretch>
        </p:blipFill>
        <p:spPr>
          <a:xfrm>
            <a:off x="2334118" y="3777975"/>
            <a:ext cx="770100" cy="770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78"/>
        <p:cNvGrpSpPr/>
        <p:nvPr/>
      </p:nvGrpSpPr>
      <p:grpSpPr>
        <a:xfrm>
          <a:off x="0" y="0"/>
          <a:ext cx="0" cy="0"/>
          <a:chOff x="0" y="0"/>
          <a:chExt cx="0" cy="0"/>
        </a:xfrm>
      </p:grpSpPr>
      <p:graphicFrame>
        <p:nvGraphicFramePr>
          <p:cNvPr id="279" name="Google Shape;279;p29"/>
          <p:cNvGraphicFramePr/>
          <p:nvPr/>
        </p:nvGraphicFramePr>
        <p:xfrm>
          <a:off x="1437942" y="1474113"/>
          <a:ext cx="9316125" cy="4391250"/>
        </p:xfrm>
        <a:graphic>
          <a:graphicData uri="http://schemas.openxmlformats.org/drawingml/2006/table">
            <a:tbl>
              <a:tblPr>
                <a:noFill/>
                <a:tableStyleId>{74630DE7-8E08-42A2-BDC7-DB55E65B8738}</a:tableStyleId>
              </a:tblPr>
              <a:tblGrid>
                <a:gridCol w="552400">
                  <a:extLst>
                    <a:ext uri="{9D8B030D-6E8A-4147-A177-3AD203B41FA5}">
                      <a16:colId xmlns:a16="http://schemas.microsoft.com/office/drawing/2014/main" val="20000"/>
                    </a:ext>
                  </a:extLst>
                </a:gridCol>
                <a:gridCol w="3930650">
                  <a:extLst>
                    <a:ext uri="{9D8B030D-6E8A-4147-A177-3AD203B41FA5}">
                      <a16:colId xmlns:a16="http://schemas.microsoft.com/office/drawing/2014/main" val="20001"/>
                    </a:ext>
                  </a:extLst>
                </a:gridCol>
                <a:gridCol w="674225">
                  <a:extLst>
                    <a:ext uri="{9D8B030D-6E8A-4147-A177-3AD203B41FA5}">
                      <a16:colId xmlns:a16="http://schemas.microsoft.com/office/drawing/2014/main" val="20002"/>
                    </a:ext>
                  </a:extLst>
                </a:gridCol>
                <a:gridCol w="4158850">
                  <a:extLst>
                    <a:ext uri="{9D8B030D-6E8A-4147-A177-3AD203B41FA5}">
                      <a16:colId xmlns:a16="http://schemas.microsoft.com/office/drawing/2014/main" val="20003"/>
                    </a:ext>
                  </a:extLst>
                </a:gridCol>
              </a:tblGrid>
              <a:tr h="589125">
                <a:tc>
                  <a:txBody>
                    <a:bodyPr/>
                    <a:lstStyle/>
                    <a:p>
                      <a:pPr marL="0" marR="0" lvl="0" indent="0" algn="l" rtl="0">
                        <a:lnSpc>
                          <a:spcPct val="107000"/>
                        </a:lnSpc>
                        <a:spcBef>
                          <a:spcPts val="0"/>
                        </a:spcBef>
                        <a:spcAft>
                          <a:spcPts val="0"/>
                        </a:spcAft>
                        <a:buClr>
                          <a:srgbClr val="000000"/>
                        </a:buClr>
                        <a:buSzPts val="2800"/>
                        <a:buFont typeface="Arial"/>
                        <a:buNone/>
                      </a:pPr>
                      <a:endParaRPr sz="2800" i="0" u="none" strike="noStrike" cap="none" baseline="-25000">
                        <a:solidFill>
                          <a:srgbClr val="000000"/>
                        </a:solidFill>
                        <a:latin typeface="Verdana"/>
                        <a:ea typeface="Verdana"/>
                        <a:cs typeface="Verdana"/>
                        <a:sym typeface="Verdana"/>
                      </a:endParaRPr>
                    </a:p>
                  </a:txBody>
                  <a:tcPr marL="68575" marR="68575" marT="0" marB="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tc>
                  <a:txBody>
                    <a:bodyPr/>
                    <a:lstStyle/>
                    <a:p>
                      <a:pPr marL="0" marR="0" lvl="0" indent="0" algn="ctr" rtl="0">
                        <a:lnSpc>
                          <a:spcPct val="107000"/>
                        </a:lnSpc>
                        <a:spcBef>
                          <a:spcPts val="0"/>
                        </a:spcBef>
                        <a:spcAft>
                          <a:spcPts val="0"/>
                        </a:spcAft>
                        <a:buClr>
                          <a:srgbClr val="000000"/>
                        </a:buClr>
                        <a:buSzPts val="2800"/>
                        <a:buFont typeface="Arial"/>
                        <a:buNone/>
                      </a:pPr>
                      <a:r>
                        <a:rPr lang="en-US" sz="2800" b="1" u="none" strike="noStrike" cap="none">
                          <a:solidFill>
                            <a:srgbClr val="4E74A3"/>
                          </a:solidFill>
                          <a:latin typeface="Verdana"/>
                          <a:ea typeface="Verdana"/>
                          <a:cs typeface="Verdana"/>
                          <a:sym typeface="Verdana"/>
                        </a:rPr>
                        <a:t>A. </a:t>
                      </a:r>
                      <a:r>
                        <a:rPr lang="en-US" sz="2800" b="1">
                          <a:solidFill>
                            <a:srgbClr val="4E74A3"/>
                          </a:solidFill>
                          <a:latin typeface="Verdana"/>
                          <a:ea typeface="Verdana"/>
                          <a:cs typeface="Verdana"/>
                          <a:sym typeface="Verdana"/>
                        </a:rPr>
                        <a:t> </a:t>
                      </a:r>
                      <a:r>
                        <a:rPr lang="en-US" sz="2800">
                          <a:latin typeface="Verdana"/>
                          <a:ea typeface="Verdana"/>
                          <a:cs typeface="Verdana"/>
                          <a:sym typeface="Verdana"/>
                        </a:rPr>
                        <a:t>—</a:t>
                      </a:r>
                      <a:r>
                        <a:rPr lang="en-US" sz="2800">
                          <a:solidFill>
                            <a:schemeClr val="dk1"/>
                          </a:solidFill>
                          <a:latin typeface="Verdana"/>
                          <a:ea typeface="Verdana"/>
                          <a:cs typeface="Verdana"/>
                          <a:sym typeface="Verdana"/>
                        </a:rPr>
                        <a:t> </a:t>
                      </a:r>
                      <a:r>
                        <a:rPr lang="en-US" sz="2800" b="1">
                          <a:solidFill>
                            <a:schemeClr val="dk1"/>
                          </a:solidFill>
                          <a:latin typeface="Verdana"/>
                          <a:ea typeface="Verdana"/>
                          <a:cs typeface="Verdana"/>
                          <a:sym typeface="Verdana"/>
                        </a:rPr>
                        <a:t>▔</a:t>
                      </a:r>
                      <a:endParaRPr sz="2800" b="1" i="0" u="none" strike="noStrike" cap="none" baseline="-25000">
                        <a:solidFill>
                          <a:srgbClr val="000000"/>
                        </a:solidFill>
                        <a:latin typeface="Verdana"/>
                        <a:ea typeface="Verdana"/>
                        <a:cs typeface="Verdana"/>
                        <a:sym typeface="Verdana"/>
                      </a:endParaRPr>
                    </a:p>
                  </a:txBody>
                  <a:tcPr marL="68575" marR="68575" marT="0" marB="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tc>
                  <a:txBody>
                    <a:bodyPr/>
                    <a:lstStyle/>
                    <a:p>
                      <a:pPr marL="0" marR="0" lvl="0" indent="0" algn="ctr" rtl="0">
                        <a:lnSpc>
                          <a:spcPct val="107000"/>
                        </a:lnSpc>
                        <a:spcBef>
                          <a:spcPts val="0"/>
                        </a:spcBef>
                        <a:spcAft>
                          <a:spcPts val="0"/>
                        </a:spcAft>
                        <a:buClr>
                          <a:srgbClr val="000000"/>
                        </a:buClr>
                        <a:buSzPts val="2800"/>
                        <a:buFont typeface="Arial"/>
                        <a:buNone/>
                      </a:pPr>
                      <a:endParaRPr sz="2800" i="0" u="none" strike="noStrike" cap="none" baseline="-25000">
                        <a:solidFill>
                          <a:srgbClr val="000000"/>
                        </a:solidFill>
                        <a:latin typeface="Verdana"/>
                        <a:ea typeface="Verdana"/>
                        <a:cs typeface="Verdana"/>
                        <a:sym typeface="Verdana"/>
                      </a:endParaRPr>
                    </a:p>
                  </a:txBody>
                  <a:tcPr marL="68575" marR="68575" marT="0" marB="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tc>
                  <a:txBody>
                    <a:bodyPr/>
                    <a:lstStyle/>
                    <a:p>
                      <a:pPr marL="0" marR="0" lvl="0" indent="0" algn="ctr" rtl="0">
                        <a:lnSpc>
                          <a:spcPct val="107000"/>
                        </a:lnSpc>
                        <a:spcBef>
                          <a:spcPts val="0"/>
                        </a:spcBef>
                        <a:spcAft>
                          <a:spcPts val="0"/>
                        </a:spcAft>
                        <a:buClr>
                          <a:srgbClr val="000000"/>
                        </a:buClr>
                        <a:buSzPts val="2800"/>
                        <a:buFont typeface="Arial"/>
                        <a:buNone/>
                      </a:pPr>
                      <a:r>
                        <a:rPr lang="en-US" sz="2800" b="1">
                          <a:solidFill>
                            <a:srgbClr val="4E74A3"/>
                          </a:solidFill>
                          <a:latin typeface="Verdana"/>
                          <a:ea typeface="Verdana"/>
                          <a:cs typeface="Verdana"/>
                          <a:sym typeface="Verdana"/>
                        </a:rPr>
                        <a:t>B</a:t>
                      </a:r>
                      <a:r>
                        <a:rPr lang="en-US" sz="2800" b="1" u="none" strike="noStrike" cap="none">
                          <a:solidFill>
                            <a:srgbClr val="4E74A3"/>
                          </a:solidFill>
                          <a:latin typeface="Verdana"/>
                          <a:ea typeface="Verdana"/>
                          <a:cs typeface="Verdana"/>
                          <a:sym typeface="Verdana"/>
                        </a:rPr>
                        <a:t>. </a:t>
                      </a:r>
                      <a:r>
                        <a:rPr lang="en-US" sz="2800" b="1">
                          <a:solidFill>
                            <a:srgbClr val="4E74A3"/>
                          </a:solidFill>
                          <a:latin typeface="Verdana"/>
                          <a:ea typeface="Verdana"/>
                          <a:cs typeface="Verdana"/>
                          <a:sym typeface="Verdana"/>
                        </a:rPr>
                        <a:t> </a:t>
                      </a:r>
                      <a:r>
                        <a:rPr lang="en-US" sz="2800">
                          <a:latin typeface="Verdana"/>
                          <a:ea typeface="Verdana"/>
                          <a:cs typeface="Verdana"/>
                          <a:sym typeface="Verdana"/>
                        </a:rPr>
                        <a:t>—</a:t>
                      </a:r>
                      <a:r>
                        <a:rPr lang="en-US" sz="2800">
                          <a:solidFill>
                            <a:schemeClr val="dk1"/>
                          </a:solidFill>
                          <a:latin typeface="Verdana"/>
                          <a:ea typeface="Verdana"/>
                          <a:cs typeface="Verdana"/>
                          <a:sym typeface="Verdana"/>
                        </a:rPr>
                        <a:t> </a:t>
                      </a:r>
                      <a:r>
                        <a:rPr lang="en-US" sz="2800" b="1">
                          <a:solidFill>
                            <a:schemeClr val="dk1"/>
                          </a:solidFill>
                          <a:latin typeface="Verdana"/>
                          <a:ea typeface="Verdana"/>
                          <a:cs typeface="Verdana"/>
                          <a:sym typeface="Verdana"/>
                        </a:rPr>
                        <a:t>▔</a:t>
                      </a:r>
                      <a:endParaRPr sz="2800" b="1" i="0" u="none" strike="noStrike" cap="none" baseline="-25000">
                        <a:solidFill>
                          <a:srgbClr val="000000"/>
                        </a:solidFill>
                        <a:latin typeface="Verdana"/>
                        <a:ea typeface="Verdana"/>
                        <a:cs typeface="Verdana"/>
                        <a:sym typeface="Verdana"/>
                      </a:endParaRPr>
                    </a:p>
                  </a:txBody>
                  <a:tcPr marL="68575" marR="68575" marT="0" marB="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extLst>
                  <a:ext uri="{0D108BD9-81ED-4DB2-BD59-A6C34878D82A}">
                    <a16:rowId xmlns:a16="http://schemas.microsoft.com/office/drawing/2014/main" val="10000"/>
                  </a:ext>
                </a:extLst>
              </a:tr>
              <a:tr h="760425">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1</a:t>
                      </a:r>
                      <a:endParaRPr sz="28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calm </a:t>
                      </a:r>
                      <a:r>
                        <a:rPr lang="en-US" sz="2800" b="1">
                          <a:latin typeface="Verdana"/>
                          <a:ea typeface="Verdana"/>
                          <a:cs typeface="Verdana"/>
                          <a:sym typeface="Verdana"/>
                        </a:rPr>
                        <a:t>down</a:t>
                      </a:r>
                      <a:endParaRPr sz="2800" b="1">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6</a:t>
                      </a:r>
                      <a:endParaRPr sz="28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pass </a:t>
                      </a:r>
                      <a:r>
                        <a:rPr lang="en-US" sz="2800" b="1">
                          <a:latin typeface="Verdana"/>
                          <a:ea typeface="Verdana"/>
                          <a:cs typeface="Verdana"/>
                          <a:sym typeface="Verdana"/>
                        </a:rPr>
                        <a:t>out</a:t>
                      </a:r>
                      <a:endParaRPr sz="28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1"/>
                  </a:ext>
                </a:extLst>
              </a:tr>
              <a:tr h="760425">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2</a:t>
                      </a:r>
                      <a:endParaRPr sz="28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break </a:t>
                      </a:r>
                      <a:r>
                        <a:rPr lang="en-US" sz="2800" b="1">
                          <a:solidFill>
                            <a:schemeClr val="dk1"/>
                          </a:solidFill>
                          <a:latin typeface="Verdana"/>
                          <a:ea typeface="Verdana"/>
                          <a:cs typeface="Verdana"/>
                          <a:sym typeface="Verdana"/>
                        </a:rPr>
                        <a:t>down</a:t>
                      </a:r>
                      <a:endParaRPr sz="28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7</a:t>
                      </a:r>
                      <a:endParaRPr sz="28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keep </a:t>
                      </a:r>
                      <a:r>
                        <a:rPr lang="en-US" sz="2800" b="1">
                          <a:latin typeface="Verdana"/>
                          <a:ea typeface="Verdana"/>
                          <a:cs typeface="Verdana"/>
                          <a:sym typeface="Verdana"/>
                        </a:rPr>
                        <a:t>up</a:t>
                      </a:r>
                      <a:endParaRPr sz="2800" b="1">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2"/>
                  </a:ext>
                </a:extLst>
              </a:tr>
              <a:tr h="760425">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3</a:t>
                      </a:r>
                      <a:endParaRPr sz="28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grow </a:t>
                      </a:r>
                      <a:r>
                        <a:rPr lang="en-US" sz="2800" b="1">
                          <a:solidFill>
                            <a:schemeClr val="dk1"/>
                          </a:solidFill>
                          <a:latin typeface="Verdana"/>
                          <a:ea typeface="Verdana"/>
                          <a:cs typeface="Verdana"/>
                          <a:sym typeface="Verdana"/>
                        </a:rPr>
                        <a:t>up</a:t>
                      </a:r>
                      <a:endParaRPr sz="28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8</a:t>
                      </a:r>
                      <a:endParaRPr sz="28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hold </a:t>
                      </a:r>
                      <a:r>
                        <a:rPr lang="en-US" sz="2800" b="1">
                          <a:latin typeface="Verdana"/>
                          <a:ea typeface="Verdana"/>
                          <a:cs typeface="Verdana"/>
                          <a:sym typeface="Verdana"/>
                        </a:rPr>
                        <a:t>on</a:t>
                      </a:r>
                      <a:endParaRPr sz="2800" b="1">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3"/>
                  </a:ext>
                </a:extLst>
              </a:tr>
              <a:tr h="760425">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4</a:t>
                      </a:r>
                      <a:endParaRPr sz="28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wake </a:t>
                      </a:r>
                      <a:r>
                        <a:rPr lang="en-US" sz="2800" b="1">
                          <a:solidFill>
                            <a:schemeClr val="dk1"/>
                          </a:solidFill>
                          <a:latin typeface="Verdana"/>
                          <a:ea typeface="Verdana"/>
                          <a:cs typeface="Verdana"/>
                          <a:sym typeface="Verdana"/>
                        </a:rPr>
                        <a:t>up</a:t>
                      </a:r>
                      <a:endParaRPr sz="28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9</a:t>
                      </a:r>
                      <a:endParaRPr sz="28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take </a:t>
                      </a:r>
                      <a:r>
                        <a:rPr lang="en-US" sz="2800" b="1">
                          <a:latin typeface="Verdana"/>
                          <a:ea typeface="Verdana"/>
                          <a:cs typeface="Verdana"/>
                          <a:sym typeface="Verdana"/>
                        </a:rPr>
                        <a:t>off</a:t>
                      </a:r>
                      <a:endParaRPr sz="2800" b="1">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4"/>
                  </a:ext>
                </a:extLst>
              </a:tr>
              <a:tr h="760425">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5</a:t>
                      </a:r>
                      <a:endParaRPr sz="28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watch </a:t>
                      </a:r>
                      <a:r>
                        <a:rPr lang="en-US" sz="2800" b="1">
                          <a:solidFill>
                            <a:schemeClr val="dk1"/>
                          </a:solidFill>
                          <a:latin typeface="Verdana"/>
                          <a:ea typeface="Verdana"/>
                          <a:cs typeface="Verdana"/>
                          <a:sym typeface="Verdana"/>
                        </a:rPr>
                        <a:t>out</a:t>
                      </a:r>
                      <a:endParaRPr sz="28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10</a:t>
                      </a:r>
                      <a:endParaRPr sz="28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die </a:t>
                      </a:r>
                      <a:r>
                        <a:rPr lang="en-US" sz="2800" b="1">
                          <a:latin typeface="Verdana"/>
                          <a:ea typeface="Verdana"/>
                          <a:cs typeface="Verdana"/>
                          <a:sym typeface="Verdana"/>
                        </a:rPr>
                        <a:t>down</a:t>
                      </a:r>
                      <a:endParaRPr sz="2800" b="1">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280" name="Google Shape;280;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17</a:t>
            </a:fld>
            <a:endParaRPr/>
          </a:p>
        </p:txBody>
      </p:sp>
      <p:sp>
        <p:nvSpPr>
          <p:cNvPr id="281" name="Google Shape;281;p29"/>
          <p:cNvSpPr txBox="1"/>
          <p:nvPr/>
        </p:nvSpPr>
        <p:spPr>
          <a:xfrm>
            <a:off x="109200" y="200298"/>
            <a:ext cx="11973600" cy="1071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4400"/>
              <a:buFont typeface="Arial"/>
              <a:buNone/>
            </a:pPr>
            <a:r>
              <a:rPr lang="en-US" sz="3200" b="1">
                <a:solidFill>
                  <a:schemeClr val="dk1"/>
                </a:solidFill>
                <a:latin typeface="Verdana"/>
                <a:ea typeface="Verdana"/>
                <a:cs typeface="Verdana"/>
                <a:sym typeface="Verdana"/>
              </a:rPr>
              <a:t>The stress is on the second word (the particle) in phrasal verbs. </a:t>
            </a:r>
            <a:endParaRPr sz="3200" b="1">
              <a:solidFill>
                <a:schemeClr val="dk1"/>
              </a:solidFill>
              <a:latin typeface="Verdana"/>
              <a:ea typeface="Verdana"/>
              <a:cs typeface="Verdana"/>
              <a:sym typeface="Verdana"/>
            </a:endParaRPr>
          </a:p>
        </p:txBody>
      </p:sp>
      <p:sp>
        <p:nvSpPr>
          <p:cNvPr id="282" name="Google Shape;282;p29"/>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Verdana"/>
              <a:buNone/>
            </a:pPr>
            <a:r>
              <a:rPr lang="en-US" dirty="0"/>
              <a:t>©2020-2024 Light of the World Learning</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88"/>
        <p:cNvGrpSpPr/>
        <p:nvPr/>
      </p:nvGrpSpPr>
      <p:grpSpPr>
        <a:xfrm>
          <a:off x="0" y="0"/>
          <a:ext cx="0" cy="0"/>
          <a:chOff x="0" y="0"/>
          <a:chExt cx="0" cy="0"/>
        </a:xfrm>
      </p:grpSpPr>
      <p:sp>
        <p:nvSpPr>
          <p:cNvPr id="289" name="Google Shape;289;p30"/>
          <p:cNvSpPr/>
          <p:nvPr/>
        </p:nvSpPr>
        <p:spPr>
          <a:xfrm>
            <a:off x="0" y="2105025"/>
            <a:ext cx="7823100" cy="887400"/>
          </a:xfrm>
          <a:prstGeom prst="rect">
            <a:avLst/>
          </a:prstGeom>
          <a:noFill/>
          <a:ln>
            <a:noFill/>
          </a:ln>
        </p:spPr>
        <p:txBody>
          <a:bodyPr spcFirstLastPara="1" wrap="square" lIns="91425" tIns="45700" rIns="91425" bIns="45700" anchor="t" anchorCtr="0">
            <a:noAutofit/>
          </a:bodyPr>
          <a:lstStyle/>
          <a:p>
            <a:pPr marL="0" marR="0" lvl="0" indent="0" algn="l" rtl="0">
              <a:spcBef>
                <a:spcPts val="1200"/>
              </a:spcBef>
              <a:spcAft>
                <a:spcPts val="0"/>
              </a:spcAft>
              <a:buClr>
                <a:srgbClr val="000000"/>
              </a:buClr>
              <a:buSzPts val="1100"/>
              <a:buFont typeface="Arial"/>
              <a:buNone/>
            </a:pPr>
            <a:endParaRPr sz="2800" b="0" i="0" u="none" strike="noStrike" cap="none">
              <a:solidFill>
                <a:srgbClr val="000000"/>
              </a:solidFill>
              <a:latin typeface="Verdana"/>
              <a:ea typeface="Verdana"/>
              <a:cs typeface="Verdana"/>
              <a:sym typeface="Verdana"/>
            </a:endParaRPr>
          </a:p>
          <a:p>
            <a:pPr marL="0" marR="0" lvl="0" indent="0" algn="l" rtl="0">
              <a:spcBef>
                <a:spcPts val="0"/>
              </a:spcBef>
              <a:spcAft>
                <a:spcPts val="0"/>
              </a:spcAft>
              <a:buClr>
                <a:srgbClr val="000000"/>
              </a:buClr>
              <a:buSzPts val="2800"/>
              <a:buFont typeface="Arial"/>
              <a:buNone/>
            </a:pPr>
            <a:endParaRPr sz="2800" b="0" i="0" u="none" strike="noStrike" cap="none">
              <a:solidFill>
                <a:srgbClr val="000000"/>
              </a:solidFill>
              <a:latin typeface="Verdana"/>
              <a:ea typeface="Verdana"/>
              <a:cs typeface="Verdana"/>
              <a:sym typeface="Verdana"/>
            </a:endParaRPr>
          </a:p>
        </p:txBody>
      </p:sp>
      <p:sp>
        <p:nvSpPr>
          <p:cNvPr id="290" name="Google Shape;290;p30"/>
          <p:cNvSpPr txBox="1"/>
          <p:nvPr/>
        </p:nvSpPr>
        <p:spPr>
          <a:xfrm>
            <a:off x="310500" y="467620"/>
            <a:ext cx="7512600" cy="1187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4400"/>
              <a:buFont typeface="Arial"/>
              <a:buNone/>
            </a:pPr>
            <a:r>
              <a:rPr lang="en-US" sz="3200" b="1" i="0" u="sng" strike="noStrike" cap="none">
                <a:solidFill>
                  <a:srgbClr val="4E74A3"/>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Luke </a:t>
            </a:r>
            <a:r>
              <a:rPr lang="en-US" sz="3200" b="1" u="sng">
                <a:solidFill>
                  <a:srgbClr val="4E74A3"/>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1:26-56</a:t>
            </a:r>
            <a:r>
              <a:rPr lang="en-US" sz="3200" b="1" i="0" u="none" strike="noStrike" cap="none">
                <a:solidFill>
                  <a:srgbClr val="4E74A3"/>
                </a:solidFill>
                <a:latin typeface="Verdana"/>
                <a:ea typeface="Verdana"/>
                <a:cs typeface="Verdana"/>
                <a:sym typeface="Verdana"/>
              </a:rPr>
              <a:t> </a:t>
            </a:r>
            <a:r>
              <a:rPr lang="en-US" sz="3200" b="1" i="0" u="none" strike="noStrike" cap="none">
                <a:solidFill>
                  <a:srgbClr val="000000"/>
                </a:solidFill>
                <a:latin typeface="Verdana"/>
                <a:ea typeface="Verdana"/>
                <a:cs typeface="Verdana"/>
                <a:sym typeface="Verdana"/>
              </a:rPr>
              <a:t>ERV</a:t>
            </a:r>
            <a:endParaRPr/>
          </a:p>
          <a:p>
            <a:pPr marL="0" marR="0" lvl="0" indent="0" algn="l" rtl="0">
              <a:spcBef>
                <a:spcPts val="0"/>
              </a:spcBef>
              <a:spcAft>
                <a:spcPts val="0"/>
              </a:spcAft>
              <a:buClr>
                <a:srgbClr val="000000"/>
              </a:buClr>
              <a:buSzPts val="4400"/>
              <a:buFont typeface="Arial"/>
              <a:buNone/>
            </a:pPr>
            <a:r>
              <a:rPr lang="en-US" sz="2800" b="1">
                <a:latin typeface="Verdana"/>
                <a:ea typeface="Verdana"/>
                <a:cs typeface="Verdana"/>
                <a:sym typeface="Verdana"/>
              </a:rPr>
              <a:t>Birth of Jesus Foretold</a:t>
            </a:r>
            <a:endParaRPr/>
          </a:p>
          <a:p>
            <a:pPr marL="0" marR="0" lvl="0" indent="0" algn="l" rtl="0">
              <a:spcBef>
                <a:spcPts val="0"/>
              </a:spcBef>
              <a:spcAft>
                <a:spcPts val="0"/>
              </a:spcAft>
              <a:buClr>
                <a:srgbClr val="000000"/>
              </a:buClr>
              <a:buSzPts val="4400"/>
              <a:buFont typeface="Arial"/>
              <a:buNone/>
            </a:pPr>
            <a:endParaRPr sz="2800" b="1" i="0" u="none" strike="noStrike" cap="none">
              <a:solidFill>
                <a:srgbClr val="000000"/>
              </a:solidFill>
              <a:latin typeface="Verdana"/>
              <a:ea typeface="Verdana"/>
              <a:cs typeface="Verdana"/>
              <a:sym typeface="Verdana"/>
            </a:endParaRPr>
          </a:p>
          <a:p>
            <a:pPr marL="0" marR="0" lvl="0" indent="0" algn="l" rtl="0">
              <a:spcBef>
                <a:spcPts val="0"/>
              </a:spcBef>
              <a:spcAft>
                <a:spcPts val="0"/>
              </a:spcAft>
              <a:buClr>
                <a:srgbClr val="000000"/>
              </a:buClr>
              <a:buSzPts val="4400"/>
              <a:buFont typeface="Arial"/>
              <a:buNone/>
            </a:pPr>
            <a:endParaRPr sz="2800" b="1">
              <a:solidFill>
                <a:srgbClr val="000000"/>
              </a:solidFill>
              <a:latin typeface="Verdana"/>
              <a:ea typeface="Verdana"/>
              <a:cs typeface="Verdana"/>
              <a:sym typeface="Verdana"/>
            </a:endParaRPr>
          </a:p>
          <a:p>
            <a:pPr marL="0" marR="0" lvl="0" indent="0" algn="l" rtl="0">
              <a:spcBef>
                <a:spcPts val="0"/>
              </a:spcBef>
              <a:spcAft>
                <a:spcPts val="0"/>
              </a:spcAft>
              <a:buClr>
                <a:srgbClr val="000000"/>
              </a:buClr>
              <a:buSzPts val="4400"/>
              <a:buFont typeface="Arial"/>
              <a:buNone/>
            </a:pPr>
            <a:endParaRPr sz="2800" b="0" i="0" u="none" strike="noStrike" cap="none">
              <a:solidFill>
                <a:srgbClr val="000000"/>
              </a:solidFill>
              <a:latin typeface="Verdana"/>
              <a:ea typeface="Verdana"/>
              <a:cs typeface="Verdana"/>
              <a:sym typeface="Verdana"/>
            </a:endParaRPr>
          </a:p>
          <a:p>
            <a:pPr marL="0" marR="0" lvl="0" indent="0" algn="l" rtl="0">
              <a:spcBef>
                <a:spcPts val="0"/>
              </a:spcBef>
              <a:spcAft>
                <a:spcPts val="0"/>
              </a:spcAft>
              <a:buClr>
                <a:srgbClr val="000000"/>
              </a:buClr>
              <a:buSzPts val="2800"/>
              <a:buFont typeface="Arial"/>
              <a:buNone/>
            </a:pPr>
            <a:endParaRPr sz="2800" b="0" i="0" u="none" strike="noStrike" cap="none">
              <a:solidFill>
                <a:srgbClr val="0070C0"/>
              </a:solidFill>
              <a:latin typeface="Verdana"/>
              <a:ea typeface="Verdana"/>
              <a:cs typeface="Verdana"/>
              <a:sym typeface="Verdana"/>
            </a:endParaRPr>
          </a:p>
          <a:p>
            <a:pPr marL="0" marR="0" lvl="0" indent="0" algn="l" rtl="0">
              <a:spcBef>
                <a:spcPts val="0"/>
              </a:spcBef>
              <a:spcAft>
                <a:spcPts val="0"/>
              </a:spcAft>
              <a:buClr>
                <a:srgbClr val="000000"/>
              </a:buClr>
              <a:buSzPts val="2800"/>
              <a:buFont typeface="Arial"/>
              <a:buNone/>
            </a:pPr>
            <a:endParaRPr sz="2800" b="0" i="0" u="none" strike="noStrike" cap="none">
              <a:solidFill>
                <a:srgbClr val="0070C0"/>
              </a:solidFill>
              <a:latin typeface="Verdana"/>
              <a:ea typeface="Verdana"/>
              <a:cs typeface="Verdana"/>
              <a:sym typeface="Verdana"/>
            </a:endParaRPr>
          </a:p>
          <a:p>
            <a:pPr marL="0" marR="0" lvl="0" indent="0" algn="l" rtl="0">
              <a:spcBef>
                <a:spcPts val="0"/>
              </a:spcBef>
              <a:spcAft>
                <a:spcPts val="0"/>
              </a:spcAft>
              <a:buClr>
                <a:srgbClr val="000000"/>
              </a:buClr>
              <a:buSzPts val="2800"/>
              <a:buFont typeface="Arial"/>
              <a:buNone/>
            </a:pPr>
            <a:endParaRPr sz="2800" b="0" i="0" u="none" strike="noStrike" cap="none">
              <a:solidFill>
                <a:srgbClr val="0070C0"/>
              </a:solidFill>
              <a:latin typeface="Verdana"/>
              <a:ea typeface="Verdana"/>
              <a:cs typeface="Verdana"/>
              <a:sym typeface="Verdana"/>
            </a:endParaRPr>
          </a:p>
          <a:p>
            <a:pPr marL="0" marR="0" lvl="0" indent="0" algn="l" rtl="0">
              <a:spcBef>
                <a:spcPts val="0"/>
              </a:spcBef>
              <a:spcAft>
                <a:spcPts val="0"/>
              </a:spcAft>
              <a:buClr>
                <a:srgbClr val="000000"/>
              </a:buClr>
              <a:buSzPts val="2800"/>
              <a:buFont typeface="Arial"/>
              <a:buNone/>
            </a:pPr>
            <a:endParaRPr sz="2800" b="0" i="0" u="none" strike="noStrike" cap="none">
              <a:solidFill>
                <a:srgbClr val="0070C0"/>
              </a:solidFill>
              <a:latin typeface="Verdana"/>
              <a:ea typeface="Verdana"/>
              <a:cs typeface="Verdana"/>
              <a:sym typeface="Verdana"/>
            </a:endParaRPr>
          </a:p>
        </p:txBody>
      </p:sp>
      <p:sp>
        <p:nvSpPr>
          <p:cNvPr id="291" name="Google Shape;291;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solidFill>
                  <a:schemeClr val="dk1"/>
                </a:solidFill>
              </a:rPr>
              <a:t>18</a:t>
            </a:fld>
            <a:endParaRPr>
              <a:solidFill>
                <a:schemeClr val="dk1"/>
              </a:solidFill>
            </a:endParaRPr>
          </a:p>
        </p:txBody>
      </p:sp>
      <p:sp>
        <p:nvSpPr>
          <p:cNvPr id="292" name="Google Shape;292;p30"/>
          <p:cNvSpPr txBox="1"/>
          <p:nvPr/>
        </p:nvSpPr>
        <p:spPr>
          <a:xfrm>
            <a:off x="8294688" y="3098800"/>
            <a:ext cx="3368675" cy="40005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293" name="Google Shape;293;p30"/>
          <p:cNvSpPr txBox="1">
            <a:spLocks noGrp="1"/>
          </p:cNvSpPr>
          <p:nvPr>
            <p:ph type="ftr" idx="11"/>
          </p:nvPr>
        </p:nvSpPr>
        <p:spPr>
          <a:xfrm>
            <a:off x="185738" y="6554788"/>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Verdana"/>
              <a:buNone/>
            </a:pPr>
            <a:r>
              <a:rPr lang="en-US"/>
              <a:t>©2020-2024 Bible League International</a:t>
            </a:r>
            <a:endParaRPr/>
          </a:p>
        </p:txBody>
      </p:sp>
      <p:sp>
        <p:nvSpPr>
          <p:cNvPr id="294" name="Google Shape;294;p30"/>
          <p:cNvSpPr txBox="1"/>
          <p:nvPr/>
        </p:nvSpPr>
        <p:spPr>
          <a:xfrm>
            <a:off x="310500" y="4004863"/>
            <a:ext cx="11654100" cy="2147100"/>
          </a:xfrm>
          <a:prstGeom prst="rect">
            <a:avLst/>
          </a:prstGeom>
          <a:noFill/>
          <a:ln>
            <a:noFill/>
          </a:ln>
        </p:spPr>
        <p:txBody>
          <a:bodyPr spcFirstLastPara="1" wrap="square" lIns="91425" tIns="91425" rIns="91425" bIns="91425" anchor="t" anchorCtr="0">
            <a:spAutoFit/>
          </a:bodyPr>
          <a:lstStyle/>
          <a:p>
            <a:pPr marL="0" marR="0" lvl="0" indent="0" algn="l" rtl="0">
              <a:lnSpc>
                <a:spcPct val="114000"/>
              </a:lnSpc>
              <a:spcBef>
                <a:spcPts val="0"/>
              </a:spcBef>
              <a:spcAft>
                <a:spcPts val="0"/>
              </a:spcAft>
              <a:buClr>
                <a:srgbClr val="000000"/>
              </a:buClr>
              <a:buFont typeface="Arial"/>
              <a:buNone/>
            </a:pPr>
            <a:r>
              <a:rPr lang="en-US" sz="2800">
                <a:solidFill>
                  <a:schemeClr val="dk1"/>
                </a:solidFill>
                <a:latin typeface="Verdana"/>
                <a:ea typeface="Verdana"/>
                <a:cs typeface="Verdana"/>
                <a:sym typeface="Verdana"/>
              </a:rPr>
              <a:t>family of David. Her name was Mary.</a:t>
            </a:r>
            <a:r>
              <a:rPr lang="en-US" sz="2800" b="1" baseline="30000">
                <a:latin typeface="Verdana"/>
                <a:ea typeface="Verdana"/>
                <a:cs typeface="Verdana"/>
                <a:sym typeface="Verdana"/>
              </a:rPr>
              <a:t>28</a:t>
            </a:r>
            <a:r>
              <a:rPr lang="en-US" sz="2800">
                <a:solidFill>
                  <a:srgbClr val="000000"/>
                </a:solidFill>
                <a:latin typeface="Verdana"/>
                <a:ea typeface="Verdana"/>
                <a:cs typeface="Verdana"/>
                <a:sym typeface="Verdana"/>
              </a:rPr>
              <a:t> </a:t>
            </a:r>
            <a:r>
              <a:rPr lang="en-US" sz="2800">
                <a:latin typeface="Verdana"/>
                <a:ea typeface="Verdana"/>
                <a:cs typeface="Verdana"/>
                <a:sym typeface="Verdana"/>
              </a:rPr>
              <a:t>The angel came to her and said, “Greetings! The Lord is with you; you are very special to him.”</a:t>
            </a:r>
            <a:r>
              <a:rPr lang="en-US" sz="2800">
                <a:solidFill>
                  <a:srgbClr val="000000"/>
                </a:solidFill>
                <a:latin typeface="Verdana"/>
                <a:ea typeface="Verdana"/>
                <a:cs typeface="Verdana"/>
                <a:sym typeface="Verdana"/>
              </a:rPr>
              <a:t> </a:t>
            </a:r>
            <a:r>
              <a:rPr lang="en-US" sz="2800" b="1" baseline="30000">
                <a:latin typeface="Verdana"/>
                <a:ea typeface="Verdana"/>
                <a:cs typeface="Verdana"/>
                <a:sym typeface="Verdana"/>
              </a:rPr>
              <a:t>29</a:t>
            </a:r>
            <a:r>
              <a:rPr lang="en-US" sz="2800">
                <a:solidFill>
                  <a:srgbClr val="000000"/>
                </a:solidFill>
                <a:latin typeface="Verdana"/>
                <a:ea typeface="Verdana"/>
                <a:cs typeface="Verdana"/>
                <a:sym typeface="Verdana"/>
              </a:rPr>
              <a:t> </a:t>
            </a:r>
            <a:r>
              <a:rPr lang="en-US" sz="2800">
                <a:latin typeface="Verdana"/>
                <a:ea typeface="Verdana"/>
                <a:cs typeface="Verdana"/>
                <a:sym typeface="Verdana"/>
              </a:rPr>
              <a:t>But Mary was very confused about what the angel said. She wondered, “What does this mean?”</a:t>
            </a:r>
            <a:r>
              <a:rPr lang="en-US" sz="2800">
                <a:solidFill>
                  <a:srgbClr val="000000"/>
                </a:solidFill>
                <a:latin typeface="Verdana"/>
                <a:ea typeface="Verdana"/>
                <a:cs typeface="Verdana"/>
                <a:sym typeface="Verdana"/>
              </a:rPr>
              <a:t> </a:t>
            </a:r>
            <a:endParaRPr sz="2400" b="0" i="0">
              <a:solidFill>
                <a:srgbClr val="000000"/>
              </a:solidFill>
              <a:latin typeface="Verdana"/>
              <a:ea typeface="Verdana"/>
              <a:cs typeface="Verdana"/>
              <a:sym typeface="Verdana"/>
            </a:endParaRPr>
          </a:p>
        </p:txBody>
      </p:sp>
      <p:sp>
        <p:nvSpPr>
          <p:cNvPr id="295" name="Google Shape;295;p30"/>
          <p:cNvSpPr txBox="1"/>
          <p:nvPr/>
        </p:nvSpPr>
        <p:spPr>
          <a:xfrm>
            <a:off x="310500" y="1493674"/>
            <a:ext cx="7455600" cy="2685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US" sz="2800" b="1" baseline="30000">
                <a:latin typeface="Verdana"/>
                <a:ea typeface="Verdana"/>
                <a:cs typeface="Verdana"/>
                <a:sym typeface="Verdana"/>
              </a:rPr>
              <a:t>26-27</a:t>
            </a:r>
            <a:r>
              <a:rPr lang="en-US" sz="2800" b="1" i="0" baseline="30000">
                <a:solidFill>
                  <a:srgbClr val="000000"/>
                </a:solidFill>
                <a:latin typeface="Verdana"/>
                <a:ea typeface="Verdana"/>
                <a:cs typeface="Verdana"/>
                <a:sym typeface="Verdana"/>
              </a:rPr>
              <a:t> </a:t>
            </a:r>
            <a:r>
              <a:rPr lang="en-US" sz="2800">
                <a:solidFill>
                  <a:schemeClr val="dk1"/>
                </a:solidFill>
                <a:latin typeface="Verdana"/>
                <a:ea typeface="Verdana"/>
                <a:cs typeface="Verdana"/>
                <a:sym typeface="Verdana"/>
              </a:rPr>
              <a:t>During Elizabeth’s sixth month of pregnancy, God sent the angel Gabriel to a virgin girl who lived in Nazareth, a town in Galilee. She was engaged to marry a man named Joseph from the</a:t>
            </a:r>
            <a:endParaRPr sz="4400">
              <a:solidFill>
                <a:schemeClr val="dk1"/>
              </a:solidFill>
              <a:latin typeface="Verdana"/>
              <a:ea typeface="Verdana"/>
              <a:cs typeface="Verdana"/>
              <a:sym typeface="Verdana"/>
            </a:endParaRPr>
          </a:p>
        </p:txBody>
      </p:sp>
      <p:pic>
        <p:nvPicPr>
          <p:cNvPr id="296" name="Google Shape;296;p30"/>
          <p:cNvPicPr preferRelativeResize="0"/>
          <p:nvPr/>
        </p:nvPicPr>
        <p:blipFill>
          <a:blip r:embed="rId4">
            <a:alphaModFix/>
          </a:blip>
          <a:stretch>
            <a:fillRect/>
          </a:stretch>
        </p:blipFill>
        <p:spPr>
          <a:xfrm>
            <a:off x="7924800" y="0"/>
            <a:ext cx="4267200" cy="3200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02"/>
        <p:cNvGrpSpPr/>
        <p:nvPr/>
      </p:nvGrpSpPr>
      <p:grpSpPr>
        <a:xfrm>
          <a:off x="0" y="0"/>
          <a:ext cx="0" cy="0"/>
          <a:chOff x="0" y="0"/>
          <a:chExt cx="0" cy="0"/>
        </a:xfrm>
      </p:grpSpPr>
      <p:sp>
        <p:nvSpPr>
          <p:cNvPr id="303" name="Google Shape;303;p31"/>
          <p:cNvSpPr txBox="1"/>
          <p:nvPr/>
        </p:nvSpPr>
        <p:spPr>
          <a:xfrm>
            <a:off x="279850" y="347525"/>
            <a:ext cx="7334100" cy="3290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US" sz="2800" b="1" baseline="30000">
                <a:latin typeface="Verdana"/>
                <a:ea typeface="Verdana"/>
                <a:cs typeface="Verdana"/>
                <a:sym typeface="Verdana"/>
              </a:rPr>
              <a:t>30</a:t>
            </a:r>
            <a:r>
              <a:rPr lang="en-US" sz="2800" b="1" baseline="30000">
                <a:solidFill>
                  <a:srgbClr val="000000"/>
                </a:solidFill>
                <a:latin typeface="Verdana"/>
                <a:ea typeface="Verdana"/>
                <a:cs typeface="Verdana"/>
                <a:sym typeface="Verdana"/>
              </a:rPr>
              <a:t> </a:t>
            </a:r>
            <a:r>
              <a:rPr lang="en-US" sz="2800">
                <a:latin typeface="Verdana"/>
                <a:ea typeface="Verdana"/>
                <a:cs typeface="Verdana"/>
                <a:sym typeface="Verdana"/>
              </a:rPr>
              <a:t>The angel said to her, “Don’t be afraid, Mary, because God is very pleased with you. </a:t>
            </a:r>
            <a:r>
              <a:rPr lang="en-US" sz="2800" b="1" baseline="30000">
                <a:solidFill>
                  <a:schemeClr val="dk1"/>
                </a:solidFill>
                <a:latin typeface="Verdana"/>
                <a:ea typeface="Verdana"/>
                <a:cs typeface="Verdana"/>
                <a:sym typeface="Verdana"/>
              </a:rPr>
              <a:t>31 </a:t>
            </a:r>
            <a:r>
              <a:rPr lang="en-US" sz="2800">
                <a:solidFill>
                  <a:schemeClr val="dk1"/>
                </a:solidFill>
                <a:latin typeface="Verdana"/>
                <a:ea typeface="Verdana"/>
                <a:cs typeface="Verdana"/>
                <a:sym typeface="Verdana"/>
              </a:rPr>
              <a:t>Listen! You will become pregnant and have a baby boy. You will name him Jesus. </a:t>
            </a:r>
            <a:r>
              <a:rPr lang="en-US" sz="2800" b="1" baseline="30000">
                <a:solidFill>
                  <a:schemeClr val="dk1"/>
                </a:solidFill>
                <a:latin typeface="Verdana"/>
                <a:ea typeface="Verdana"/>
                <a:cs typeface="Verdana"/>
                <a:sym typeface="Verdana"/>
              </a:rPr>
              <a:t>32</a:t>
            </a:r>
            <a:r>
              <a:rPr lang="en-US" sz="2800">
                <a:solidFill>
                  <a:schemeClr val="dk1"/>
                </a:solidFill>
                <a:latin typeface="Verdana"/>
                <a:ea typeface="Verdana"/>
                <a:cs typeface="Verdana"/>
                <a:sym typeface="Verdana"/>
              </a:rPr>
              <a:t> He will be great. People will call him the Son of </a:t>
            </a:r>
            <a:endParaRPr sz="2800" b="0" i="0" u="none" strike="noStrike" cap="none">
              <a:solidFill>
                <a:srgbClr val="000000"/>
              </a:solidFill>
              <a:latin typeface="Verdana"/>
              <a:ea typeface="Verdana"/>
              <a:cs typeface="Verdana"/>
              <a:sym typeface="Verdana"/>
            </a:endParaRPr>
          </a:p>
        </p:txBody>
      </p:sp>
      <p:sp>
        <p:nvSpPr>
          <p:cNvPr id="304" name="Google Shape;304;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solidFill>
                  <a:schemeClr val="dk1"/>
                </a:solidFill>
              </a:rPr>
              <a:t>19</a:t>
            </a:fld>
            <a:endParaRPr>
              <a:solidFill>
                <a:schemeClr val="dk1"/>
              </a:solidFill>
            </a:endParaRPr>
          </a:p>
        </p:txBody>
      </p:sp>
      <p:sp>
        <p:nvSpPr>
          <p:cNvPr id="305" name="Google Shape;305;p31"/>
          <p:cNvSpPr txBox="1"/>
          <p:nvPr/>
        </p:nvSpPr>
        <p:spPr>
          <a:xfrm>
            <a:off x="8367713" y="3128963"/>
            <a:ext cx="3211512" cy="401637"/>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306" name="Google Shape;306;p31"/>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Verdana"/>
              <a:buNone/>
            </a:pPr>
            <a:r>
              <a:rPr lang="en-US"/>
              <a:t>©2020-2024 Bible League International</a:t>
            </a:r>
            <a:endParaRPr/>
          </a:p>
        </p:txBody>
      </p:sp>
      <p:sp>
        <p:nvSpPr>
          <p:cNvPr id="307" name="Google Shape;307;p31"/>
          <p:cNvSpPr txBox="1"/>
          <p:nvPr/>
        </p:nvSpPr>
        <p:spPr>
          <a:xfrm>
            <a:off x="279908" y="3290722"/>
            <a:ext cx="11632200" cy="3311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en-US" sz="2800">
                <a:latin typeface="Verdana"/>
                <a:ea typeface="Verdana"/>
                <a:cs typeface="Verdana"/>
                <a:sym typeface="Verdana"/>
              </a:rPr>
              <a:t>the Most High God, and the Lord God will make him king like his ancestor David. </a:t>
            </a:r>
            <a:r>
              <a:rPr lang="en-US" sz="2800" b="1" baseline="30000">
                <a:latin typeface="Verdana"/>
                <a:ea typeface="Verdana"/>
                <a:cs typeface="Verdana"/>
                <a:sym typeface="Verdana"/>
              </a:rPr>
              <a:t>33</a:t>
            </a:r>
            <a:r>
              <a:rPr lang="en-US" sz="2800">
                <a:latin typeface="Verdana"/>
                <a:ea typeface="Verdana"/>
                <a:cs typeface="Verdana"/>
                <a:sym typeface="Verdana"/>
              </a:rPr>
              <a:t> He will rule over the people of Jacob forever; his kingdom will never end.” </a:t>
            </a:r>
            <a:endParaRPr sz="2800">
              <a:latin typeface="Verdana"/>
              <a:ea typeface="Verdana"/>
              <a:cs typeface="Verdana"/>
              <a:sym typeface="Verdana"/>
            </a:endParaRPr>
          </a:p>
          <a:p>
            <a:pPr marL="0" marR="0" lvl="0" indent="0" algn="l" rtl="0">
              <a:lnSpc>
                <a:spcPct val="114000"/>
              </a:lnSpc>
              <a:spcBef>
                <a:spcPts val="0"/>
              </a:spcBef>
              <a:spcAft>
                <a:spcPts val="0"/>
              </a:spcAft>
              <a:buNone/>
            </a:pPr>
            <a:endParaRPr sz="2000">
              <a:latin typeface="Verdana"/>
              <a:ea typeface="Verdana"/>
              <a:cs typeface="Verdana"/>
              <a:sym typeface="Verdana"/>
            </a:endParaRPr>
          </a:p>
          <a:p>
            <a:pPr marL="0" marR="0" lvl="0" indent="0" algn="l" rtl="0">
              <a:lnSpc>
                <a:spcPct val="115000"/>
              </a:lnSpc>
              <a:spcBef>
                <a:spcPts val="0"/>
              </a:spcBef>
              <a:spcAft>
                <a:spcPts val="0"/>
              </a:spcAft>
              <a:buNone/>
            </a:pPr>
            <a:r>
              <a:rPr lang="en-US" sz="2800" b="1" baseline="30000">
                <a:latin typeface="Verdana"/>
                <a:ea typeface="Verdana"/>
                <a:cs typeface="Verdana"/>
                <a:sym typeface="Verdana"/>
              </a:rPr>
              <a:t>34</a:t>
            </a:r>
            <a:r>
              <a:rPr lang="en-US" sz="2800">
                <a:latin typeface="Verdana"/>
                <a:ea typeface="Verdana"/>
                <a:cs typeface="Verdana"/>
                <a:sym typeface="Verdana"/>
              </a:rPr>
              <a:t> Mary said to the angel, “How will this happen? I am still a virgin.”</a:t>
            </a:r>
            <a:endParaRPr sz="2800">
              <a:latin typeface="Verdana"/>
              <a:ea typeface="Verdana"/>
              <a:cs typeface="Verdana"/>
              <a:sym typeface="Verdana"/>
            </a:endParaRPr>
          </a:p>
          <a:p>
            <a:pPr marL="0" marR="0" lvl="0" indent="0" algn="l" rtl="0">
              <a:spcBef>
                <a:spcPts val="0"/>
              </a:spcBef>
              <a:spcAft>
                <a:spcPts val="0"/>
              </a:spcAft>
              <a:buClr>
                <a:schemeClr val="dk1"/>
              </a:buClr>
              <a:buSzPts val="1800"/>
              <a:buFont typeface="Calibri"/>
              <a:buNone/>
            </a:pPr>
            <a:endParaRPr sz="1800">
              <a:solidFill>
                <a:schemeClr val="dk1"/>
              </a:solidFill>
              <a:latin typeface="Verdana"/>
              <a:ea typeface="Verdana"/>
              <a:cs typeface="Verdana"/>
              <a:sym typeface="Verdana"/>
            </a:endParaRPr>
          </a:p>
        </p:txBody>
      </p:sp>
      <p:pic>
        <p:nvPicPr>
          <p:cNvPr id="308" name="Google Shape;308;p31"/>
          <p:cNvPicPr preferRelativeResize="0"/>
          <p:nvPr/>
        </p:nvPicPr>
        <p:blipFill>
          <a:blip r:embed="rId3">
            <a:alphaModFix/>
          </a:blip>
          <a:stretch>
            <a:fillRect/>
          </a:stretch>
        </p:blipFill>
        <p:spPr>
          <a:xfrm>
            <a:off x="8077200" y="0"/>
            <a:ext cx="4114800" cy="30860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9"/>
        <p:cNvGrpSpPr/>
        <p:nvPr/>
      </p:nvGrpSpPr>
      <p:grpSpPr>
        <a:xfrm>
          <a:off x="0" y="0"/>
          <a:ext cx="0" cy="0"/>
          <a:chOff x="0" y="0"/>
          <a:chExt cx="0" cy="0"/>
        </a:xfrm>
      </p:grpSpPr>
      <p:sp>
        <p:nvSpPr>
          <p:cNvPr id="100" name="Google Shape;100;p14"/>
          <p:cNvSpPr txBox="1">
            <a:spLocks noGrp="1"/>
          </p:cNvSpPr>
          <p:nvPr>
            <p:ph type="title"/>
          </p:nvPr>
        </p:nvSpPr>
        <p:spPr>
          <a:xfrm>
            <a:off x="838200" y="465138"/>
            <a:ext cx="10515600" cy="101917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000000"/>
              </a:buClr>
              <a:buSzPts val="4400"/>
              <a:buFont typeface="Verdana"/>
              <a:buNone/>
            </a:pPr>
            <a:r>
              <a:rPr lang="en-US" sz="3200" b="1">
                <a:latin typeface="Verdana"/>
                <a:ea typeface="Verdana"/>
                <a:cs typeface="Verdana"/>
                <a:sym typeface="Verdana"/>
              </a:rPr>
              <a:t>Pray, Review, and Preview</a:t>
            </a:r>
            <a:endParaRPr sz="4800" b="1"/>
          </a:p>
        </p:txBody>
      </p:sp>
      <p:sp>
        <p:nvSpPr>
          <p:cNvPr id="101" name="Google Shape;101;p14"/>
          <p:cNvSpPr txBox="1"/>
          <p:nvPr/>
        </p:nvSpPr>
        <p:spPr>
          <a:xfrm>
            <a:off x="1565330" y="2227278"/>
            <a:ext cx="11353800" cy="33861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800"/>
              <a:buFont typeface="Arial"/>
              <a:buNone/>
            </a:pPr>
            <a:r>
              <a:rPr lang="en-US" sz="2800" b="1" i="0" u="none" strike="noStrike" cap="none" dirty="0">
                <a:solidFill>
                  <a:srgbClr val="4E74A3"/>
                </a:solidFill>
                <a:latin typeface="Verdana"/>
                <a:ea typeface="Verdana"/>
                <a:cs typeface="Verdana"/>
                <a:sym typeface="Verdana"/>
              </a:rPr>
              <a:t>Bible Reading:</a:t>
            </a:r>
            <a:r>
              <a:rPr lang="en-US" sz="2800" b="0" i="0" u="none" strike="noStrike" cap="none" dirty="0">
                <a:solidFill>
                  <a:srgbClr val="4E74A3"/>
                </a:solidFill>
                <a:latin typeface="Verdana"/>
                <a:ea typeface="Verdana"/>
                <a:cs typeface="Verdana"/>
                <a:sym typeface="Verdana"/>
              </a:rPr>
              <a:t> </a:t>
            </a:r>
            <a:r>
              <a:rPr lang="en-US" sz="2800" dirty="0">
                <a:latin typeface="Verdana"/>
                <a:ea typeface="Verdana"/>
                <a:cs typeface="Verdana"/>
                <a:sym typeface="Verdana"/>
              </a:rPr>
              <a:t>The Coming Birth of Jesus</a:t>
            </a:r>
            <a:r>
              <a:rPr lang="en-US" sz="2800" b="0" i="0" u="none" strike="noStrike" cap="none" dirty="0">
                <a:solidFill>
                  <a:srgbClr val="000000"/>
                </a:solidFill>
                <a:latin typeface="Verdana"/>
                <a:ea typeface="Verdana"/>
                <a:cs typeface="Verdana"/>
                <a:sym typeface="Verdana"/>
              </a:rPr>
              <a:t> </a:t>
            </a:r>
            <a:r>
              <a:rPr lang="en-US" sz="2800" b="0" i="0" u="sng" strike="noStrike" cap="none" dirty="0">
                <a:solidFill>
                  <a:srgbClr val="1155CC"/>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Luke </a:t>
            </a:r>
            <a:r>
              <a:rPr lang="en-US" sz="2800" u="sng" dirty="0">
                <a:solidFill>
                  <a:srgbClr val="1155CC"/>
                </a:solidFill>
                <a:latin typeface="Verdana"/>
                <a:ea typeface="Verdana"/>
                <a:cs typeface="Verdana"/>
                <a:sym typeface="Verdana"/>
              </a:rPr>
              <a:t>1:26-56</a:t>
            </a:r>
          </a:p>
          <a:p>
            <a:pPr marL="0" marR="0" lvl="0" indent="0" algn="l" rtl="0">
              <a:lnSpc>
                <a:spcPct val="150000"/>
              </a:lnSpc>
              <a:spcBef>
                <a:spcPts val="0"/>
              </a:spcBef>
              <a:spcAft>
                <a:spcPts val="0"/>
              </a:spcAft>
              <a:buClr>
                <a:srgbClr val="000000"/>
              </a:buClr>
              <a:buSzPts val="2800"/>
              <a:buFont typeface="Arial"/>
              <a:buNone/>
            </a:pPr>
            <a:r>
              <a:rPr lang="en-US" sz="2800" b="0" i="0" strike="noStrike" cap="none" dirty="0">
                <a:solidFill>
                  <a:srgbClr val="1155CC"/>
                </a:solidFill>
                <a:latin typeface="Verdana"/>
                <a:ea typeface="Verdana"/>
                <a:cs typeface="Verdana"/>
                <a:sym typeface="Verdana"/>
              </a:rPr>
              <a:t>and Psalm</a:t>
            </a:r>
            <a:endParaRPr sz="2800" b="0" i="0" strike="noStrike" cap="none" dirty="0">
              <a:solidFill>
                <a:srgbClr val="1155CC"/>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1100"/>
              <a:buFont typeface="Arial"/>
              <a:buNone/>
            </a:pPr>
            <a:r>
              <a:rPr lang="en-US" sz="2800" b="1" i="0" u="none" strike="noStrike" cap="none" dirty="0">
                <a:solidFill>
                  <a:srgbClr val="4E74A3"/>
                </a:solidFill>
                <a:latin typeface="Verdana"/>
                <a:ea typeface="Verdana"/>
                <a:cs typeface="Verdana"/>
                <a:sym typeface="Verdana"/>
              </a:rPr>
              <a:t>Theme: </a:t>
            </a:r>
            <a:r>
              <a:rPr lang="en-US" sz="2800" dirty="0">
                <a:latin typeface="Verdana"/>
                <a:ea typeface="Verdana"/>
                <a:cs typeface="Verdana"/>
                <a:sym typeface="Verdana"/>
              </a:rPr>
              <a:t>Common actions</a:t>
            </a:r>
            <a:endParaRPr sz="2800" b="0" i="0" u="none" strike="noStrike" cap="none" dirty="0">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r>
              <a:rPr lang="en-US" sz="2800" b="1" i="0" u="none" strike="noStrike" cap="none" dirty="0">
                <a:solidFill>
                  <a:srgbClr val="4E74A3"/>
                </a:solidFill>
                <a:latin typeface="Verdana"/>
                <a:ea typeface="Verdana"/>
                <a:cs typeface="Verdana"/>
                <a:sym typeface="Verdana"/>
              </a:rPr>
              <a:t>Pronunciation: </a:t>
            </a:r>
            <a:r>
              <a:rPr lang="en-US" sz="2800" b="0" i="0" u="none" strike="noStrike" cap="none" dirty="0">
                <a:solidFill>
                  <a:srgbClr val="000000"/>
                </a:solidFill>
                <a:latin typeface="Verdana"/>
                <a:ea typeface="Verdana"/>
                <a:cs typeface="Verdana"/>
                <a:sym typeface="Verdana"/>
              </a:rPr>
              <a:t>/</a:t>
            </a:r>
            <a:r>
              <a:rPr lang="en-US" sz="2800" dirty="0">
                <a:latin typeface="Verdana"/>
                <a:ea typeface="Verdana"/>
                <a:cs typeface="Verdana"/>
                <a:sym typeface="Verdana"/>
              </a:rPr>
              <a:t>o</a:t>
            </a:r>
            <a:r>
              <a:rPr lang="en-US" sz="2800" b="0" i="0" u="none" strike="noStrike" cap="none" dirty="0">
                <a:solidFill>
                  <a:srgbClr val="000000"/>
                </a:solidFill>
                <a:latin typeface="Verdana"/>
                <a:ea typeface="Verdana"/>
                <a:cs typeface="Verdana"/>
                <a:sym typeface="Verdana"/>
              </a:rPr>
              <a:t>/ and /</a:t>
            </a:r>
            <a:r>
              <a:rPr lang="en-US" sz="2800" dirty="0" err="1">
                <a:latin typeface="Verdana"/>
                <a:ea typeface="Verdana"/>
                <a:cs typeface="Verdana"/>
                <a:sym typeface="Verdana"/>
              </a:rPr>
              <a:t>oo</a:t>
            </a:r>
            <a:r>
              <a:rPr lang="en-US" sz="2800" b="0" i="0" u="none" strike="noStrike" cap="none" dirty="0">
                <a:solidFill>
                  <a:srgbClr val="000000"/>
                </a:solidFill>
                <a:latin typeface="Verdana"/>
                <a:ea typeface="Verdana"/>
                <a:cs typeface="Verdana"/>
                <a:sym typeface="Verdana"/>
              </a:rPr>
              <a:t>/</a:t>
            </a:r>
            <a:endParaRPr sz="2800" dirty="0"/>
          </a:p>
          <a:p>
            <a:pPr marL="0" marR="0" lvl="0" indent="0" algn="l" rtl="0">
              <a:lnSpc>
                <a:spcPct val="150000"/>
              </a:lnSpc>
              <a:spcBef>
                <a:spcPts val="0"/>
              </a:spcBef>
              <a:spcAft>
                <a:spcPts val="0"/>
              </a:spcAft>
              <a:buClr>
                <a:srgbClr val="000000"/>
              </a:buClr>
              <a:buSzPts val="2800"/>
              <a:buFont typeface="Arial"/>
              <a:buNone/>
            </a:pPr>
            <a:r>
              <a:rPr lang="en-US" sz="2800" b="1" i="0" u="none" strike="noStrike" cap="none" dirty="0">
                <a:solidFill>
                  <a:srgbClr val="4E74A3"/>
                </a:solidFill>
                <a:latin typeface="Verdana"/>
                <a:ea typeface="Verdana"/>
                <a:cs typeface="Verdana"/>
                <a:sym typeface="Verdana"/>
              </a:rPr>
              <a:t>Grammar: </a:t>
            </a:r>
            <a:r>
              <a:rPr lang="en-US" sz="2800" dirty="0">
                <a:solidFill>
                  <a:schemeClr val="dk1"/>
                </a:solidFill>
                <a:latin typeface="Verdana"/>
                <a:ea typeface="Verdana"/>
                <a:cs typeface="Verdana"/>
                <a:sym typeface="Verdana"/>
              </a:rPr>
              <a:t>Present simple tense, </a:t>
            </a:r>
            <a:endParaRPr sz="2800" dirty="0">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r>
              <a:rPr lang="en-US" sz="2800" dirty="0">
                <a:solidFill>
                  <a:schemeClr val="dk1"/>
                </a:solidFill>
                <a:latin typeface="Verdana"/>
                <a:ea typeface="Verdana"/>
                <a:cs typeface="Verdana"/>
                <a:sym typeface="Verdana"/>
              </a:rPr>
              <a:t>intransitive phrasal verbs</a:t>
            </a:r>
            <a:endParaRPr sz="2800" b="0" i="0" u="none" strike="noStrike" cap="none" dirty="0">
              <a:solidFill>
                <a:srgbClr val="FF0000"/>
              </a:solidFill>
              <a:latin typeface="Verdana"/>
              <a:ea typeface="Verdana"/>
              <a:cs typeface="Verdana"/>
              <a:sym typeface="Verdana"/>
            </a:endParaRPr>
          </a:p>
        </p:txBody>
      </p:sp>
      <p:sp>
        <p:nvSpPr>
          <p:cNvPr id="102" name="Google Shape;102;p14"/>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a:solidFill>
                  <a:srgbClr val="888888"/>
                </a:solidFill>
                <a:latin typeface="Verdana"/>
                <a:ea typeface="Verdana"/>
                <a:cs typeface="Verdana"/>
                <a:sym typeface="Verdana"/>
              </a:rPr>
              <a:t>©2020-2024 Light of the World Learning</a:t>
            </a:r>
            <a:endParaRPr dirty="0"/>
          </a:p>
        </p:txBody>
      </p:sp>
      <p:sp>
        <p:nvSpPr>
          <p:cNvPr id="103" name="Google Shape;103;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dk1"/>
                </a:solidFill>
              </a:rPr>
              <a:t>2</a:t>
            </a:fld>
            <a:endParaRPr>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12"/>
        <p:cNvGrpSpPr/>
        <p:nvPr/>
      </p:nvGrpSpPr>
      <p:grpSpPr>
        <a:xfrm>
          <a:off x="0" y="0"/>
          <a:ext cx="0" cy="0"/>
          <a:chOff x="0" y="0"/>
          <a:chExt cx="0" cy="0"/>
        </a:xfrm>
      </p:grpSpPr>
      <p:sp>
        <p:nvSpPr>
          <p:cNvPr id="313" name="Google Shape;313;p3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800"/>
              <a:buFont typeface="Verdana"/>
              <a:buNone/>
            </a:pPr>
            <a:fld id="{00000000-1234-1234-1234-123412341234}" type="slidenum">
              <a:rPr lang="en-US">
                <a:solidFill>
                  <a:schemeClr val="dk1"/>
                </a:solidFill>
              </a:rPr>
              <a:t>20</a:t>
            </a:fld>
            <a:endParaRPr>
              <a:solidFill>
                <a:schemeClr val="dk1"/>
              </a:solidFill>
            </a:endParaRPr>
          </a:p>
        </p:txBody>
      </p:sp>
      <p:sp>
        <p:nvSpPr>
          <p:cNvPr id="314" name="Google Shape;314;p32"/>
          <p:cNvSpPr txBox="1"/>
          <p:nvPr/>
        </p:nvSpPr>
        <p:spPr>
          <a:xfrm>
            <a:off x="266075" y="361925"/>
            <a:ext cx="11440500" cy="5543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2800"/>
              <a:buFont typeface="Arial"/>
              <a:buNone/>
            </a:pPr>
            <a:r>
              <a:rPr lang="en-US" sz="2800" b="1" baseline="30000">
                <a:latin typeface="Verdana"/>
                <a:ea typeface="Verdana"/>
                <a:cs typeface="Verdana"/>
                <a:sym typeface="Verdana"/>
              </a:rPr>
              <a:t>35 </a:t>
            </a:r>
            <a:r>
              <a:rPr lang="en-US" sz="2800">
                <a:solidFill>
                  <a:schemeClr val="dk1"/>
                </a:solidFill>
                <a:latin typeface="Verdana"/>
                <a:ea typeface="Verdana"/>
                <a:cs typeface="Verdana"/>
                <a:sym typeface="Verdana"/>
              </a:rPr>
              <a:t>The angel said to Mary, “The Holy Spirit will come to you, and the power of the Most High God will cover you. The baby will be holy and will be called the Son of God. </a:t>
            </a:r>
            <a:r>
              <a:rPr lang="en-US" sz="2800" b="1" baseline="30000">
                <a:solidFill>
                  <a:schemeClr val="dk1"/>
                </a:solidFill>
                <a:latin typeface="Verdana"/>
                <a:ea typeface="Verdana"/>
                <a:cs typeface="Verdana"/>
                <a:sym typeface="Verdana"/>
              </a:rPr>
              <a:t>36 </a:t>
            </a:r>
            <a:r>
              <a:rPr lang="en-US" sz="2800">
                <a:solidFill>
                  <a:schemeClr val="dk1"/>
                </a:solidFill>
                <a:latin typeface="Verdana"/>
                <a:ea typeface="Verdana"/>
                <a:cs typeface="Verdana"/>
                <a:sym typeface="Verdana"/>
              </a:rPr>
              <a:t>And here’s something else: Your relative Elizabeth is pregnant. She is very old, but she is going to have a son. Everyone thought she could not have a baby, but she has been pregnant now for six months. </a:t>
            </a:r>
            <a:r>
              <a:rPr lang="en-US" sz="2800" b="1" baseline="30000">
                <a:solidFill>
                  <a:schemeClr val="dk1"/>
                </a:solidFill>
                <a:latin typeface="Verdana"/>
                <a:ea typeface="Verdana"/>
                <a:cs typeface="Verdana"/>
                <a:sym typeface="Verdana"/>
              </a:rPr>
              <a:t>37 </a:t>
            </a:r>
            <a:r>
              <a:rPr lang="en-US" sz="2800">
                <a:solidFill>
                  <a:schemeClr val="dk1"/>
                </a:solidFill>
                <a:latin typeface="Verdana"/>
                <a:ea typeface="Verdana"/>
                <a:cs typeface="Verdana"/>
                <a:sym typeface="Verdana"/>
              </a:rPr>
              <a:t>God can do anything!”</a:t>
            </a:r>
            <a:endParaRPr sz="2800">
              <a:solidFill>
                <a:schemeClr val="dk1"/>
              </a:solidFill>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endParaRPr sz="2000">
              <a:solidFill>
                <a:schemeClr val="dk1"/>
              </a:solidFill>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2800" b="1" baseline="30000">
                <a:solidFill>
                  <a:schemeClr val="dk1"/>
                </a:solidFill>
                <a:latin typeface="Verdana"/>
                <a:ea typeface="Verdana"/>
                <a:cs typeface="Verdana"/>
                <a:sym typeface="Verdana"/>
              </a:rPr>
              <a:t>38</a:t>
            </a:r>
            <a:r>
              <a:rPr lang="en-US" sz="2800">
                <a:solidFill>
                  <a:schemeClr val="dk1"/>
                </a:solidFill>
                <a:latin typeface="Verdana"/>
                <a:ea typeface="Verdana"/>
                <a:cs typeface="Verdana"/>
                <a:sym typeface="Verdana"/>
              </a:rPr>
              <a:t> Mary said, “I am the Lord’s servant. Let this thing you have said happen to me!” Then the angel went away.</a:t>
            </a:r>
            <a:endParaRPr sz="2800">
              <a:solidFill>
                <a:schemeClr val="dk1"/>
              </a:solidFill>
              <a:latin typeface="Verdana"/>
              <a:ea typeface="Verdana"/>
              <a:cs typeface="Verdana"/>
              <a:sym typeface="Verdana"/>
            </a:endParaRPr>
          </a:p>
          <a:p>
            <a:pPr marL="0" lvl="0" indent="0" algn="l" rtl="0">
              <a:lnSpc>
                <a:spcPct val="115000"/>
              </a:lnSpc>
              <a:spcBef>
                <a:spcPts val="0"/>
              </a:spcBef>
              <a:spcAft>
                <a:spcPts val="0"/>
              </a:spcAft>
              <a:buClr>
                <a:schemeClr val="dk1"/>
              </a:buClr>
              <a:buSzPts val="2800"/>
              <a:buFont typeface="Verdana"/>
              <a:buNone/>
            </a:pPr>
            <a:endParaRPr sz="2800">
              <a:solidFill>
                <a:schemeClr val="dk1"/>
              </a:solidFill>
              <a:latin typeface="Verdana"/>
              <a:ea typeface="Verdana"/>
              <a:cs typeface="Verdana"/>
              <a:sym typeface="Verdana"/>
            </a:endParaRPr>
          </a:p>
        </p:txBody>
      </p:sp>
      <p:sp>
        <p:nvSpPr>
          <p:cNvPr id="315" name="Google Shape;315;p32"/>
          <p:cNvSpPr txBox="1"/>
          <p:nvPr/>
        </p:nvSpPr>
        <p:spPr>
          <a:xfrm>
            <a:off x="342266" y="6514055"/>
            <a:ext cx="60935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7F7F7F"/>
              </a:buClr>
              <a:buSzPts val="1400"/>
              <a:buFont typeface="Verdana"/>
              <a:buNone/>
            </a:pPr>
            <a:r>
              <a:rPr lang="en-US" sz="1200">
                <a:solidFill>
                  <a:srgbClr val="7F7F7F"/>
                </a:solidFill>
                <a:latin typeface="Verdana"/>
                <a:ea typeface="Verdana"/>
                <a:cs typeface="Verdana"/>
                <a:sym typeface="Verdana"/>
              </a:rPr>
              <a:t>©2020-2024 Bible League International</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21"/>
        <p:cNvGrpSpPr/>
        <p:nvPr/>
      </p:nvGrpSpPr>
      <p:grpSpPr>
        <a:xfrm>
          <a:off x="0" y="0"/>
          <a:ext cx="0" cy="0"/>
          <a:chOff x="0" y="0"/>
          <a:chExt cx="0" cy="0"/>
        </a:xfrm>
      </p:grpSpPr>
      <p:sp>
        <p:nvSpPr>
          <p:cNvPr id="322" name="Google Shape;322;p33"/>
          <p:cNvSpPr/>
          <p:nvPr/>
        </p:nvSpPr>
        <p:spPr>
          <a:xfrm>
            <a:off x="251525" y="982575"/>
            <a:ext cx="7673400" cy="25692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2800" b="1" baseline="30000">
                <a:solidFill>
                  <a:schemeClr val="dk1"/>
                </a:solidFill>
                <a:latin typeface="Verdana"/>
                <a:ea typeface="Verdana"/>
                <a:cs typeface="Verdana"/>
                <a:sym typeface="Verdana"/>
              </a:rPr>
              <a:t>39 </a:t>
            </a:r>
            <a:r>
              <a:rPr lang="en-US" sz="2800">
                <a:solidFill>
                  <a:schemeClr val="dk1"/>
                </a:solidFill>
                <a:latin typeface="Verdana"/>
                <a:ea typeface="Verdana"/>
                <a:cs typeface="Verdana"/>
                <a:sym typeface="Verdana"/>
              </a:rPr>
              <a:t>Mary got up and went quickly to a town in the hill country of Judea.</a:t>
            </a:r>
            <a:r>
              <a:rPr lang="en-US" sz="2800" b="1" baseline="30000">
                <a:solidFill>
                  <a:schemeClr val="dk1"/>
                </a:solidFill>
                <a:latin typeface="Verdana"/>
                <a:ea typeface="Verdana"/>
                <a:cs typeface="Verdana"/>
                <a:sym typeface="Verdana"/>
              </a:rPr>
              <a:t> 40 </a:t>
            </a:r>
            <a:r>
              <a:rPr lang="en-US" sz="2800">
                <a:solidFill>
                  <a:schemeClr val="dk1"/>
                </a:solidFill>
                <a:latin typeface="Verdana"/>
                <a:ea typeface="Verdana"/>
                <a:cs typeface="Verdana"/>
                <a:sym typeface="Verdana"/>
              </a:rPr>
              <a:t>She went into Zechariah’s house and greeted Elizabeth.</a:t>
            </a:r>
            <a:r>
              <a:rPr lang="en-US" sz="2800" b="1" baseline="30000">
                <a:solidFill>
                  <a:schemeClr val="dk1"/>
                </a:solidFill>
                <a:latin typeface="Verdana"/>
                <a:ea typeface="Verdana"/>
                <a:cs typeface="Verdana"/>
                <a:sym typeface="Verdana"/>
              </a:rPr>
              <a:t> 41 </a:t>
            </a:r>
            <a:r>
              <a:rPr lang="en-US" sz="2800">
                <a:solidFill>
                  <a:schemeClr val="dk1"/>
                </a:solidFill>
                <a:latin typeface="Verdana"/>
                <a:ea typeface="Verdana"/>
                <a:cs typeface="Verdana"/>
                <a:sym typeface="Verdana"/>
              </a:rPr>
              <a:t>When Elizabeth heard Mary’s greeting, the unborn baby inside her </a:t>
            </a:r>
            <a:endParaRPr sz="2800" b="1" baseline="30000">
              <a:solidFill>
                <a:schemeClr val="dk1"/>
              </a:solidFill>
              <a:latin typeface="Verdana"/>
              <a:ea typeface="Verdana"/>
              <a:cs typeface="Verdana"/>
              <a:sym typeface="Verdana"/>
            </a:endParaRPr>
          </a:p>
          <a:p>
            <a:pPr marL="0" marR="0" lvl="0" indent="0" algn="l" rtl="0">
              <a:lnSpc>
                <a:spcPct val="115000"/>
              </a:lnSpc>
              <a:spcBef>
                <a:spcPts val="0"/>
              </a:spcBef>
              <a:spcAft>
                <a:spcPts val="0"/>
              </a:spcAft>
              <a:buNone/>
            </a:pPr>
            <a:endParaRPr sz="2800" u="none" strike="noStrike" cap="none">
              <a:solidFill>
                <a:srgbClr val="000000"/>
              </a:solidFill>
              <a:latin typeface="Verdana"/>
              <a:ea typeface="Verdana"/>
              <a:cs typeface="Verdana"/>
              <a:sym typeface="Verdana"/>
            </a:endParaRPr>
          </a:p>
        </p:txBody>
      </p:sp>
      <p:sp>
        <p:nvSpPr>
          <p:cNvPr id="323" name="Google Shape;32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solidFill>
                  <a:schemeClr val="dk1"/>
                </a:solidFill>
              </a:rPr>
              <a:t>21</a:t>
            </a:fld>
            <a:endParaRPr>
              <a:solidFill>
                <a:schemeClr val="dk1"/>
              </a:solidFill>
            </a:endParaRPr>
          </a:p>
        </p:txBody>
      </p:sp>
      <p:sp>
        <p:nvSpPr>
          <p:cNvPr id="324" name="Google Shape;324;p33"/>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Verdana"/>
              <a:buNone/>
            </a:pPr>
            <a:r>
              <a:rPr lang="en-US"/>
              <a:t>©2020-2024 Bible League International</a:t>
            </a:r>
            <a:endParaRPr/>
          </a:p>
        </p:txBody>
      </p:sp>
      <p:sp>
        <p:nvSpPr>
          <p:cNvPr id="325" name="Google Shape;325;p33"/>
          <p:cNvSpPr txBox="1"/>
          <p:nvPr/>
        </p:nvSpPr>
        <p:spPr>
          <a:xfrm>
            <a:off x="285600" y="3435413"/>
            <a:ext cx="11620800" cy="3042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800">
                <a:solidFill>
                  <a:schemeClr val="dk1"/>
                </a:solidFill>
                <a:latin typeface="Verdana"/>
                <a:ea typeface="Verdana"/>
                <a:cs typeface="Verdana"/>
                <a:sym typeface="Verdana"/>
              </a:rPr>
              <a:t>jumped, and she was filled with the Holy Spirit. </a:t>
            </a:r>
            <a:endParaRPr sz="28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endParaRPr sz="20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US" sz="2800" b="1" baseline="30000">
                <a:solidFill>
                  <a:schemeClr val="dk1"/>
                </a:solidFill>
                <a:latin typeface="Verdana"/>
                <a:ea typeface="Verdana"/>
                <a:cs typeface="Verdana"/>
                <a:sym typeface="Verdana"/>
              </a:rPr>
              <a:t>42 </a:t>
            </a:r>
            <a:r>
              <a:rPr lang="en-US" sz="2800">
                <a:solidFill>
                  <a:schemeClr val="dk1"/>
                </a:solidFill>
                <a:latin typeface="Verdana"/>
                <a:ea typeface="Verdana"/>
                <a:cs typeface="Verdana"/>
                <a:sym typeface="Verdana"/>
              </a:rPr>
              <a:t>In a loud voice she said to Mary, “God has blessed you more than any other woman. And God has blessed the baby you will have.</a:t>
            </a:r>
            <a:r>
              <a:rPr lang="en-US" sz="2800" b="1" baseline="30000">
                <a:solidFill>
                  <a:schemeClr val="dk1"/>
                </a:solidFill>
                <a:latin typeface="Verdana"/>
                <a:ea typeface="Verdana"/>
                <a:cs typeface="Verdana"/>
                <a:sym typeface="Verdana"/>
              </a:rPr>
              <a:t> 43 </a:t>
            </a:r>
            <a:r>
              <a:rPr lang="en-US" sz="2800">
                <a:solidFill>
                  <a:schemeClr val="dk1"/>
                </a:solidFill>
                <a:latin typeface="Verdana"/>
                <a:ea typeface="Verdana"/>
                <a:cs typeface="Verdana"/>
                <a:sym typeface="Verdana"/>
              </a:rPr>
              <a:t>You are the mother of my Lord, and you have come to me! </a:t>
            </a:r>
            <a:endParaRPr sz="2800">
              <a:solidFill>
                <a:schemeClr val="dk1"/>
              </a:solidFill>
              <a:latin typeface="Verdana"/>
              <a:ea typeface="Verdana"/>
              <a:cs typeface="Verdana"/>
              <a:sym typeface="Verdana"/>
            </a:endParaRPr>
          </a:p>
        </p:txBody>
      </p:sp>
      <p:sp>
        <p:nvSpPr>
          <p:cNvPr id="326" name="Google Shape;326;p33"/>
          <p:cNvSpPr txBox="1"/>
          <p:nvPr/>
        </p:nvSpPr>
        <p:spPr>
          <a:xfrm>
            <a:off x="251532" y="288687"/>
            <a:ext cx="9733800" cy="61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b="1">
                <a:solidFill>
                  <a:schemeClr val="dk1"/>
                </a:solidFill>
                <a:latin typeface="Verdana"/>
                <a:ea typeface="Verdana"/>
                <a:cs typeface="Verdana"/>
                <a:sym typeface="Verdana"/>
              </a:rPr>
              <a:t>Mary visits Zechariah and Elizabeth</a:t>
            </a:r>
            <a:endParaRPr sz="2800" b="1">
              <a:solidFill>
                <a:schemeClr val="dk1"/>
              </a:solidFill>
              <a:latin typeface="Verdana"/>
              <a:ea typeface="Verdana"/>
              <a:cs typeface="Verdana"/>
              <a:sym typeface="Verdana"/>
            </a:endParaRPr>
          </a:p>
        </p:txBody>
      </p:sp>
      <p:pic>
        <p:nvPicPr>
          <p:cNvPr id="327" name="Google Shape;327;p33"/>
          <p:cNvPicPr preferRelativeResize="0"/>
          <p:nvPr/>
        </p:nvPicPr>
        <p:blipFill>
          <a:blip r:embed="rId3">
            <a:alphaModFix/>
          </a:blip>
          <a:stretch>
            <a:fillRect/>
          </a:stretch>
        </p:blipFill>
        <p:spPr>
          <a:xfrm>
            <a:off x="8077200" y="0"/>
            <a:ext cx="4114800" cy="30861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33"/>
        <p:cNvGrpSpPr/>
        <p:nvPr/>
      </p:nvGrpSpPr>
      <p:grpSpPr>
        <a:xfrm>
          <a:off x="0" y="0"/>
          <a:ext cx="0" cy="0"/>
          <a:chOff x="0" y="0"/>
          <a:chExt cx="0" cy="0"/>
        </a:xfrm>
      </p:grpSpPr>
      <p:sp>
        <p:nvSpPr>
          <p:cNvPr id="334" name="Google Shape;334;p34"/>
          <p:cNvSpPr/>
          <p:nvPr/>
        </p:nvSpPr>
        <p:spPr>
          <a:xfrm>
            <a:off x="251525" y="368050"/>
            <a:ext cx="11541000" cy="381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US" sz="2800">
                <a:solidFill>
                  <a:schemeClr val="dk1"/>
                </a:solidFill>
                <a:latin typeface="Verdana"/>
                <a:ea typeface="Verdana"/>
                <a:cs typeface="Verdana"/>
                <a:sym typeface="Verdana"/>
              </a:rPr>
              <a:t>Why has something so good happened to me?</a:t>
            </a:r>
            <a:r>
              <a:rPr lang="en-US" sz="2800" b="1" baseline="30000">
                <a:solidFill>
                  <a:schemeClr val="dk1"/>
                </a:solidFill>
                <a:latin typeface="Verdana"/>
                <a:ea typeface="Verdana"/>
                <a:cs typeface="Verdana"/>
                <a:sym typeface="Verdana"/>
              </a:rPr>
              <a:t> 44 </a:t>
            </a:r>
            <a:r>
              <a:rPr lang="en-US" sz="2800">
                <a:solidFill>
                  <a:schemeClr val="dk1"/>
                </a:solidFill>
                <a:latin typeface="Verdana"/>
                <a:ea typeface="Verdana"/>
                <a:cs typeface="Verdana"/>
                <a:sym typeface="Verdana"/>
              </a:rPr>
              <a:t>When I heard your voice, the baby inside me jumped with joy.</a:t>
            </a:r>
            <a:r>
              <a:rPr lang="en-US" sz="2800" b="1" baseline="30000">
                <a:solidFill>
                  <a:schemeClr val="dk1"/>
                </a:solidFill>
                <a:latin typeface="Verdana"/>
                <a:ea typeface="Verdana"/>
                <a:cs typeface="Verdana"/>
                <a:sym typeface="Verdana"/>
              </a:rPr>
              <a:t>45 </a:t>
            </a:r>
            <a:r>
              <a:rPr lang="en-US" sz="2800">
                <a:solidFill>
                  <a:schemeClr val="dk1"/>
                </a:solidFill>
                <a:latin typeface="Verdana"/>
                <a:ea typeface="Verdana"/>
                <a:cs typeface="Verdana"/>
                <a:sym typeface="Verdana"/>
              </a:rPr>
              <a:t>Great blessings are yours because you believed what the Lord said to you! You believed this would happen.” </a:t>
            </a:r>
            <a:endParaRPr sz="2800" b="1" baseline="30000">
              <a:solidFill>
                <a:schemeClr val="dk1"/>
              </a:solidFill>
              <a:latin typeface="Verdana"/>
              <a:ea typeface="Verdana"/>
              <a:cs typeface="Verdana"/>
              <a:sym typeface="Verdana"/>
            </a:endParaRPr>
          </a:p>
          <a:p>
            <a:pPr marL="0" lvl="0" indent="0" algn="l" rtl="0">
              <a:spcBef>
                <a:spcPts val="0"/>
              </a:spcBef>
              <a:spcAft>
                <a:spcPts val="0"/>
              </a:spcAft>
              <a:buSzPts val="1100"/>
              <a:buNone/>
            </a:pPr>
            <a:endParaRPr sz="2800" b="1" baseline="300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2800" b="1" baseline="30000">
              <a:solidFill>
                <a:schemeClr val="dk1"/>
              </a:solidFill>
              <a:latin typeface="Verdana"/>
              <a:ea typeface="Verdana"/>
              <a:cs typeface="Verdana"/>
              <a:sym typeface="Verdana"/>
            </a:endParaRPr>
          </a:p>
        </p:txBody>
      </p:sp>
      <p:sp>
        <p:nvSpPr>
          <p:cNvPr id="335" name="Google Shape;335;p3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solidFill>
                  <a:schemeClr val="dk1"/>
                </a:solidFill>
              </a:rPr>
              <a:t>22</a:t>
            </a:fld>
            <a:endParaRPr>
              <a:solidFill>
                <a:schemeClr val="dk1"/>
              </a:solidFill>
            </a:endParaRPr>
          </a:p>
        </p:txBody>
      </p:sp>
      <p:sp>
        <p:nvSpPr>
          <p:cNvPr id="336" name="Google Shape;336;p34"/>
          <p:cNvSpPr txBox="1">
            <a:spLocks noGrp="1"/>
          </p:cNvSpPr>
          <p:nvPr>
            <p:ph type="ftr" idx="11"/>
          </p:nvPr>
        </p:nvSpPr>
        <p:spPr>
          <a:xfrm>
            <a:off x="603250" y="6392863"/>
            <a:ext cx="41148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Verdana"/>
              <a:buNone/>
            </a:pPr>
            <a:r>
              <a:rPr lang="en-US"/>
              <a:t>©2020-2024 Bible League International</a:t>
            </a:r>
            <a:endParaRPr/>
          </a:p>
        </p:txBody>
      </p:sp>
      <p:sp>
        <p:nvSpPr>
          <p:cNvPr id="337" name="Google Shape;337;p34"/>
          <p:cNvSpPr txBox="1"/>
          <p:nvPr/>
        </p:nvSpPr>
        <p:spPr>
          <a:xfrm>
            <a:off x="199503" y="1761558"/>
            <a:ext cx="11793000" cy="4686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28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endParaRPr sz="20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US" sz="2800" b="1">
                <a:solidFill>
                  <a:schemeClr val="dk1"/>
                </a:solidFill>
                <a:latin typeface="Verdana"/>
                <a:ea typeface="Verdana"/>
                <a:cs typeface="Verdana"/>
                <a:sym typeface="Verdana"/>
              </a:rPr>
              <a:t>Mary Praises God</a:t>
            </a:r>
            <a:endParaRPr sz="2800" b="1">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endParaRPr sz="800" b="1">
              <a:solidFill>
                <a:schemeClr val="dk1"/>
              </a:solidFill>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2800" b="1" baseline="30000">
                <a:solidFill>
                  <a:schemeClr val="dk1"/>
                </a:solidFill>
                <a:latin typeface="Verdana"/>
                <a:ea typeface="Verdana"/>
                <a:cs typeface="Verdana"/>
                <a:sym typeface="Verdana"/>
              </a:rPr>
              <a:t>46 </a:t>
            </a:r>
            <a:r>
              <a:rPr lang="en-US" sz="2800">
                <a:solidFill>
                  <a:schemeClr val="dk1"/>
                </a:solidFill>
                <a:latin typeface="Verdana"/>
                <a:ea typeface="Verdana"/>
                <a:cs typeface="Verdana"/>
                <a:sym typeface="Verdana"/>
              </a:rPr>
              <a:t>Then Mary said, “I praise the Lord with all my heart.</a:t>
            </a:r>
            <a:r>
              <a:rPr lang="en-US" sz="2800" b="1" baseline="30000">
                <a:solidFill>
                  <a:schemeClr val="dk1"/>
                </a:solidFill>
                <a:latin typeface="Verdana"/>
                <a:ea typeface="Verdana"/>
                <a:cs typeface="Verdana"/>
                <a:sym typeface="Verdana"/>
              </a:rPr>
              <a:t> 47 </a:t>
            </a:r>
            <a:r>
              <a:rPr lang="en-US" sz="2800">
                <a:solidFill>
                  <a:schemeClr val="dk1"/>
                </a:solidFill>
                <a:latin typeface="Verdana"/>
                <a:ea typeface="Verdana"/>
                <a:cs typeface="Verdana"/>
                <a:sym typeface="Verdana"/>
              </a:rPr>
              <a:t>I am very happy because God is my Savior.</a:t>
            </a:r>
            <a:r>
              <a:rPr lang="en-US" sz="2800" b="1" baseline="30000">
                <a:solidFill>
                  <a:schemeClr val="dk1"/>
                </a:solidFill>
                <a:latin typeface="Verdana"/>
                <a:ea typeface="Verdana"/>
                <a:cs typeface="Verdana"/>
                <a:sym typeface="Verdana"/>
              </a:rPr>
              <a:t> 48 </a:t>
            </a:r>
            <a:r>
              <a:rPr lang="en-US" sz="2800">
                <a:solidFill>
                  <a:schemeClr val="dk1"/>
                </a:solidFill>
                <a:latin typeface="Verdana"/>
                <a:ea typeface="Verdana"/>
                <a:cs typeface="Verdana"/>
                <a:sym typeface="Verdana"/>
              </a:rPr>
              <a:t>I am not important, but he has shown his care for me, his lowly servant. From now until the end of time, people will remember how much God blessed me. </a:t>
            </a:r>
            <a:r>
              <a:rPr lang="en-US" sz="2800" b="1" baseline="30000">
                <a:solidFill>
                  <a:schemeClr val="dk1"/>
                </a:solidFill>
                <a:latin typeface="Verdana"/>
                <a:ea typeface="Verdana"/>
                <a:cs typeface="Verdana"/>
                <a:sym typeface="Verdana"/>
              </a:rPr>
              <a:t>49 </a:t>
            </a:r>
            <a:r>
              <a:rPr lang="en-US" sz="2800">
                <a:solidFill>
                  <a:schemeClr val="dk1"/>
                </a:solidFill>
                <a:latin typeface="Verdana"/>
                <a:ea typeface="Verdana"/>
                <a:cs typeface="Verdana"/>
                <a:sym typeface="Verdana"/>
              </a:rPr>
              <a:t>Yes, the Powerful One has done great things for me. His name is very holy.</a:t>
            </a:r>
            <a:r>
              <a:rPr lang="en-US" sz="2800" b="1" baseline="30000">
                <a:solidFill>
                  <a:schemeClr val="dk1"/>
                </a:solidFill>
                <a:latin typeface="Verdana"/>
                <a:ea typeface="Verdana"/>
                <a:cs typeface="Verdana"/>
                <a:sym typeface="Verdana"/>
              </a:rPr>
              <a:t> </a:t>
            </a:r>
            <a:endParaRPr sz="2800">
              <a:solidFill>
                <a:schemeClr val="dk1"/>
              </a:solidFill>
              <a:latin typeface="Verdana"/>
              <a:ea typeface="Verdana"/>
              <a:cs typeface="Verdana"/>
              <a:sym typeface="Verdan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43"/>
        <p:cNvGrpSpPr/>
        <p:nvPr/>
      </p:nvGrpSpPr>
      <p:grpSpPr>
        <a:xfrm>
          <a:off x="0" y="0"/>
          <a:ext cx="0" cy="0"/>
          <a:chOff x="0" y="0"/>
          <a:chExt cx="0" cy="0"/>
        </a:xfrm>
      </p:grpSpPr>
      <p:sp>
        <p:nvSpPr>
          <p:cNvPr id="344" name="Google Shape;344;p35"/>
          <p:cNvSpPr/>
          <p:nvPr/>
        </p:nvSpPr>
        <p:spPr>
          <a:xfrm>
            <a:off x="251525" y="368050"/>
            <a:ext cx="11528700" cy="3200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800" b="1" baseline="30000">
                <a:solidFill>
                  <a:schemeClr val="dk1"/>
                </a:solidFill>
                <a:latin typeface="Verdana"/>
                <a:ea typeface="Verdana"/>
                <a:cs typeface="Verdana"/>
                <a:sym typeface="Verdana"/>
              </a:rPr>
              <a:t>50 </a:t>
            </a:r>
            <a:r>
              <a:rPr lang="en-US" sz="2800">
                <a:solidFill>
                  <a:schemeClr val="dk1"/>
                </a:solidFill>
                <a:latin typeface="Verdana"/>
                <a:ea typeface="Verdana"/>
                <a:cs typeface="Verdana"/>
                <a:sym typeface="Verdana"/>
              </a:rPr>
              <a:t>He always gives mercy to those who worship him.</a:t>
            </a:r>
            <a:r>
              <a:rPr lang="en-US" sz="2800" b="1" baseline="30000">
                <a:solidFill>
                  <a:schemeClr val="dk1"/>
                </a:solidFill>
                <a:latin typeface="Verdana"/>
                <a:ea typeface="Verdana"/>
                <a:cs typeface="Verdana"/>
                <a:sym typeface="Verdana"/>
              </a:rPr>
              <a:t> 51 </a:t>
            </a:r>
            <a:r>
              <a:rPr lang="en-US" sz="2800">
                <a:solidFill>
                  <a:schemeClr val="dk1"/>
                </a:solidFill>
                <a:latin typeface="Verdana"/>
                <a:ea typeface="Verdana"/>
                <a:cs typeface="Verdana"/>
                <a:sym typeface="Verdana"/>
              </a:rPr>
              <a:t>He reached out his arm and showed his power. He scattered those who are proud and think great things about themselves.</a:t>
            </a:r>
            <a:r>
              <a:rPr lang="en-US" sz="2800" b="1" baseline="30000">
                <a:solidFill>
                  <a:schemeClr val="dk1"/>
                </a:solidFill>
                <a:latin typeface="Verdana"/>
                <a:ea typeface="Verdana"/>
                <a:cs typeface="Verdana"/>
                <a:sym typeface="Verdana"/>
              </a:rPr>
              <a:t> 52 </a:t>
            </a:r>
            <a:r>
              <a:rPr lang="en-US" sz="2800">
                <a:solidFill>
                  <a:schemeClr val="dk1"/>
                </a:solidFill>
                <a:latin typeface="Verdana"/>
                <a:ea typeface="Verdana"/>
                <a:cs typeface="Verdana"/>
                <a:sym typeface="Verdana"/>
              </a:rPr>
              <a:t>He brought down rulers from their thrones and raised up the humble people.</a:t>
            </a:r>
            <a:r>
              <a:rPr lang="en-US" sz="2800" b="1" baseline="30000">
                <a:solidFill>
                  <a:schemeClr val="dk1"/>
                </a:solidFill>
                <a:latin typeface="Verdana"/>
                <a:ea typeface="Verdana"/>
                <a:cs typeface="Verdana"/>
                <a:sym typeface="Verdana"/>
              </a:rPr>
              <a:t> 53 </a:t>
            </a:r>
            <a:r>
              <a:rPr lang="en-US" sz="2800">
                <a:solidFill>
                  <a:schemeClr val="dk1"/>
                </a:solidFill>
                <a:latin typeface="Verdana"/>
                <a:ea typeface="Verdana"/>
                <a:cs typeface="Verdana"/>
                <a:sym typeface="Verdana"/>
              </a:rPr>
              <a:t>He filled the hungry with good things, but he sent the rich away with nothing.</a:t>
            </a:r>
            <a:r>
              <a:rPr lang="en-US" sz="2800" b="1" baseline="30000">
                <a:solidFill>
                  <a:schemeClr val="dk1"/>
                </a:solidFill>
                <a:latin typeface="Verdana"/>
                <a:ea typeface="Verdana"/>
                <a:cs typeface="Verdana"/>
                <a:sym typeface="Verdana"/>
              </a:rPr>
              <a:t> 54 </a:t>
            </a:r>
            <a:r>
              <a:rPr lang="en-US" sz="2800">
                <a:solidFill>
                  <a:schemeClr val="dk1"/>
                </a:solidFill>
                <a:latin typeface="Verdana"/>
                <a:ea typeface="Verdana"/>
                <a:cs typeface="Verdana"/>
                <a:sym typeface="Verdana"/>
              </a:rPr>
              <a:t>God has helped Israel—the people he chose to serve him. He did not forget his promise to give us his mercy.</a:t>
            </a:r>
            <a:r>
              <a:rPr lang="en-US" sz="2800" b="1" baseline="30000">
                <a:solidFill>
                  <a:schemeClr val="dk1"/>
                </a:solidFill>
                <a:latin typeface="Verdana"/>
                <a:ea typeface="Verdana"/>
                <a:cs typeface="Verdana"/>
                <a:sym typeface="Verdana"/>
              </a:rPr>
              <a:t> 55 </a:t>
            </a:r>
            <a:r>
              <a:rPr lang="en-US" sz="2800">
                <a:solidFill>
                  <a:schemeClr val="dk1"/>
                </a:solidFill>
                <a:latin typeface="Verdana"/>
                <a:ea typeface="Verdana"/>
                <a:cs typeface="Verdana"/>
                <a:sym typeface="Verdana"/>
              </a:rPr>
              <a:t>He has done what he promised to our ancestors, to Abraham and his children forever.”</a:t>
            </a:r>
            <a:r>
              <a:rPr lang="en-US" sz="2800" b="1" baseline="30000">
                <a:solidFill>
                  <a:schemeClr val="dk1"/>
                </a:solidFill>
                <a:latin typeface="Verdana"/>
                <a:ea typeface="Verdana"/>
                <a:cs typeface="Verdana"/>
                <a:sym typeface="Verdana"/>
              </a:rPr>
              <a:t> 56 </a:t>
            </a:r>
            <a:r>
              <a:rPr lang="en-US" sz="2800">
                <a:solidFill>
                  <a:schemeClr val="dk1"/>
                </a:solidFill>
                <a:latin typeface="Verdana"/>
                <a:ea typeface="Verdana"/>
                <a:cs typeface="Verdana"/>
                <a:sym typeface="Verdana"/>
              </a:rPr>
              <a:t>Mary stayed with Elizabeth for about three months and then went home.</a:t>
            </a:r>
            <a:endParaRPr/>
          </a:p>
        </p:txBody>
      </p:sp>
      <p:sp>
        <p:nvSpPr>
          <p:cNvPr id="345" name="Google Shape;345;p3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solidFill>
                  <a:schemeClr val="dk1"/>
                </a:solidFill>
              </a:rPr>
              <a:t>23</a:t>
            </a:fld>
            <a:endParaRPr>
              <a:solidFill>
                <a:schemeClr val="dk1"/>
              </a:solidFill>
            </a:endParaRPr>
          </a:p>
        </p:txBody>
      </p:sp>
      <p:sp>
        <p:nvSpPr>
          <p:cNvPr id="346" name="Google Shape;346;p35"/>
          <p:cNvSpPr txBox="1">
            <a:spLocks noGrp="1"/>
          </p:cNvSpPr>
          <p:nvPr>
            <p:ph type="ftr" idx="11"/>
          </p:nvPr>
        </p:nvSpPr>
        <p:spPr>
          <a:xfrm>
            <a:off x="603250" y="6392863"/>
            <a:ext cx="41148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Verdana"/>
              <a:buNone/>
            </a:pPr>
            <a:r>
              <a:rPr lang="en-US"/>
              <a:t>©2020-2024 Bible League International</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52"/>
        <p:cNvGrpSpPr/>
        <p:nvPr/>
      </p:nvGrpSpPr>
      <p:grpSpPr>
        <a:xfrm>
          <a:off x="0" y="0"/>
          <a:ext cx="0" cy="0"/>
          <a:chOff x="0" y="0"/>
          <a:chExt cx="0" cy="0"/>
        </a:xfrm>
      </p:grpSpPr>
      <p:sp>
        <p:nvSpPr>
          <p:cNvPr id="353" name="Google Shape;353;p36"/>
          <p:cNvSpPr/>
          <p:nvPr/>
        </p:nvSpPr>
        <p:spPr>
          <a:xfrm>
            <a:off x="268700" y="614348"/>
            <a:ext cx="10947300" cy="57729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800"/>
              <a:buFont typeface="Arial"/>
              <a:buNone/>
            </a:pPr>
            <a:endParaRPr sz="2800" b="0" i="0" u="none" strike="noStrike" cap="none">
              <a:solidFill>
                <a:srgbClr val="000000"/>
              </a:solidFill>
              <a:latin typeface="Verdana"/>
              <a:ea typeface="Verdana"/>
              <a:cs typeface="Verdana"/>
              <a:sym typeface="Verdana"/>
            </a:endParaRPr>
          </a:p>
          <a:p>
            <a:pPr marL="0" marR="0" lvl="0" indent="0" algn="l" rtl="0">
              <a:lnSpc>
                <a:spcPct val="200000"/>
              </a:lnSpc>
              <a:spcBef>
                <a:spcPts val="0"/>
              </a:spcBef>
              <a:spcAft>
                <a:spcPts val="0"/>
              </a:spcAft>
              <a:buClr>
                <a:srgbClr val="000000"/>
              </a:buClr>
              <a:buSzPts val="2800"/>
              <a:buFont typeface="Arial"/>
              <a:buNone/>
            </a:pPr>
            <a:r>
              <a:rPr lang="en-US" sz="2600" b="0" i="0" u="none" strike="noStrike" cap="none">
                <a:solidFill>
                  <a:srgbClr val="000000"/>
                </a:solidFill>
                <a:latin typeface="Verdana"/>
                <a:ea typeface="Verdana"/>
                <a:cs typeface="Verdana"/>
                <a:sym typeface="Verdana"/>
              </a:rPr>
              <a:t>1. </a:t>
            </a:r>
            <a:r>
              <a:rPr lang="en-US" sz="2600">
                <a:latin typeface="Verdana"/>
                <a:ea typeface="Verdana"/>
                <a:cs typeface="Verdana"/>
                <a:sym typeface="Verdana"/>
              </a:rPr>
              <a:t>Who was Mary engaged to</a:t>
            </a:r>
            <a:r>
              <a:rPr lang="en-US" sz="2600" b="0" i="0" u="none" strike="noStrike" cap="none">
                <a:solidFill>
                  <a:srgbClr val="000000"/>
                </a:solidFill>
                <a:latin typeface="Verdana"/>
                <a:ea typeface="Verdana"/>
                <a:cs typeface="Verdana"/>
                <a:sym typeface="Verdana"/>
              </a:rPr>
              <a:t>?</a:t>
            </a:r>
            <a:endParaRPr sz="2600">
              <a:solidFill>
                <a:schemeClr val="dk1"/>
              </a:solidFill>
              <a:latin typeface="Verdana"/>
              <a:ea typeface="Verdana"/>
              <a:cs typeface="Verdana"/>
              <a:sym typeface="Verdana"/>
            </a:endParaRPr>
          </a:p>
          <a:p>
            <a:pPr marL="0" marR="0" lvl="0" indent="0" algn="l" rtl="0">
              <a:lnSpc>
                <a:spcPct val="200000"/>
              </a:lnSpc>
              <a:spcBef>
                <a:spcPts val="0"/>
              </a:spcBef>
              <a:spcAft>
                <a:spcPts val="0"/>
              </a:spcAft>
              <a:buClr>
                <a:srgbClr val="000000"/>
              </a:buClr>
              <a:buSzPts val="2800"/>
              <a:buFont typeface="Arial"/>
              <a:buNone/>
            </a:pPr>
            <a:r>
              <a:rPr lang="en-US" sz="2600" b="0" i="0" u="none" strike="noStrike" cap="none">
                <a:solidFill>
                  <a:srgbClr val="000000"/>
                </a:solidFill>
                <a:latin typeface="Verdana"/>
                <a:ea typeface="Verdana"/>
                <a:cs typeface="Verdana"/>
                <a:sym typeface="Verdana"/>
              </a:rPr>
              <a:t>2. What </a:t>
            </a:r>
            <a:r>
              <a:rPr lang="en-US" sz="2600">
                <a:latin typeface="Verdana"/>
                <a:ea typeface="Verdana"/>
                <a:cs typeface="Verdana"/>
                <a:sym typeface="Verdana"/>
              </a:rPr>
              <a:t>did the angel tell Mary</a:t>
            </a:r>
            <a:r>
              <a:rPr lang="en-US" sz="2600" b="0" i="0" u="none" strike="noStrike" cap="none">
                <a:solidFill>
                  <a:srgbClr val="000000"/>
                </a:solidFill>
                <a:latin typeface="Verdana"/>
                <a:ea typeface="Verdana"/>
                <a:cs typeface="Verdana"/>
                <a:sym typeface="Verdana"/>
              </a:rPr>
              <a:t>?</a:t>
            </a:r>
            <a:endParaRPr sz="2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a:latin typeface="Verdana"/>
                <a:ea typeface="Verdana"/>
                <a:cs typeface="Verdana"/>
                <a:sym typeface="Verdana"/>
              </a:rPr>
              <a:t>3. How would you feel if you saw an angel and it spoke to you?</a:t>
            </a:r>
            <a:endParaRPr sz="260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600">
              <a:latin typeface="Verdana"/>
              <a:ea typeface="Verdana"/>
              <a:cs typeface="Verdana"/>
              <a:sym typeface="Verdana"/>
            </a:endParaRPr>
          </a:p>
          <a:p>
            <a:pPr marL="0" marR="0" lvl="0" indent="0" algn="l" rtl="0">
              <a:lnSpc>
                <a:spcPct val="200000"/>
              </a:lnSpc>
              <a:spcBef>
                <a:spcPts val="0"/>
              </a:spcBef>
              <a:spcAft>
                <a:spcPts val="0"/>
              </a:spcAft>
              <a:buClr>
                <a:srgbClr val="000000"/>
              </a:buClr>
              <a:buSzPts val="1100"/>
              <a:buFont typeface="Arial"/>
              <a:buNone/>
            </a:pPr>
            <a:r>
              <a:rPr lang="en-US" sz="2600">
                <a:latin typeface="Verdana"/>
                <a:ea typeface="Verdana"/>
                <a:cs typeface="Verdana"/>
                <a:sym typeface="Verdana"/>
              </a:rPr>
              <a:t>4</a:t>
            </a:r>
            <a:r>
              <a:rPr lang="en-US" sz="2600" b="0" i="0" u="none" strike="noStrike" cap="none">
                <a:solidFill>
                  <a:srgbClr val="000000"/>
                </a:solidFill>
                <a:latin typeface="Verdana"/>
                <a:ea typeface="Verdana"/>
                <a:cs typeface="Verdana"/>
                <a:sym typeface="Verdana"/>
              </a:rPr>
              <a:t>. </a:t>
            </a:r>
            <a:r>
              <a:rPr lang="en-US" sz="2600">
                <a:latin typeface="Verdana"/>
                <a:ea typeface="Verdana"/>
                <a:cs typeface="Verdana"/>
                <a:sym typeface="Verdana"/>
              </a:rPr>
              <a:t>Why did Elizabeth tell Mary that great blessings were Mary’s</a:t>
            </a:r>
            <a:r>
              <a:rPr lang="en-US" sz="2600" b="0" i="0" u="none" strike="noStrike" cap="none">
                <a:solidFill>
                  <a:srgbClr val="000000"/>
                </a:solidFill>
                <a:latin typeface="Verdana"/>
                <a:ea typeface="Verdana"/>
                <a:cs typeface="Verdana"/>
                <a:sym typeface="Verdana"/>
              </a:rPr>
              <a:t>?</a:t>
            </a:r>
            <a:endParaRPr/>
          </a:p>
          <a:p>
            <a:pPr marL="0" marR="0" lvl="0" indent="0" algn="l" rtl="0">
              <a:lnSpc>
                <a:spcPct val="200000"/>
              </a:lnSpc>
              <a:spcBef>
                <a:spcPts val="0"/>
              </a:spcBef>
              <a:spcAft>
                <a:spcPts val="0"/>
              </a:spcAft>
              <a:buClr>
                <a:srgbClr val="000000"/>
              </a:buClr>
              <a:buSzPts val="1100"/>
              <a:buFont typeface="Arial"/>
              <a:buNone/>
            </a:pPr>
            <a:r>
              <a:rPr lang="en-US" sz="2600">
                <a:solidFill>
                  <a:schemeClr val="dk1"/>
                </a:solidFill>
                <a:latin typeface="Verdana"/>
                <a:ea typeface="Verdana"/>
                <a:cs typeface="Verdana"/>
                <a:sym typeface="Verdana"/>
              </a:rPr>
              <a:t>5. How does Mary describe God?</a:t>
            </a:r>
            <a:endParaRPr/>
          </a:p>
          <a:p>
            <a:pPr marL="0" marR="0" lvl="0" indent="0" algn="l" rtl="0">
              <a:lnSpc>
                <a:spcPct val="100000"/>
              </a:lnSpc>
              <a:spcBef>
                <a:spcPts val="0"/>
              </a:spcBef>
              <a:spcAft>
                <a:spcPts val="0"/>
              </a:spcAft>
              <a:buClr>
                <a:srgbClr val="000000"/>
              </a:buClr>
              <a:buSzPts val="1100"/>
              <a:buFont typeface="Arial"/>
              <a:buNone/>
            </a:pPr>
            <a:r>
              <a:rPr lang="en-US" sz="2600">
                <a:solidFill>
                  <a:schemeClr val="dk1"/>
                </a:solidFill>
                <a:latin typeface="Verdana"/>
                <a:ea typeface="Verdana"/>
                <a:cs typeface="Verdana"/>
                <a:sym typeface="Verdana"/>
              </a:rPr>
              <a:t>6. Have you ever faced a situation that was overwhelming or one you didn’t understand? How did you handle it?</a:t>
            </a:r>
            <a:endParaRPr/>
          </a:p>
          <a:p>
            <a:pPr marL="0" marR="0" lvl="0" indent="0" algn="l" rtl="0">
              <a:lnSpc>
                <a:spcPct val="200000"/>
              </a:lnSpc>
              <a:spcBef>
                <a:spcPts val="0"/>
              </a:spcBef>
              <a:spcAft>
                <a:spcPts val="0"/>
              </a:spcAft>
              <a:buClr>
                <a:srgbClr val="000000"/>
              </a:buClr>
              <a:buSzPts val="1100"/>
              <a:buFont typeface="Arial"/>
              <a:buNone/>
            </a:pPr>
            <a:endParaRPr/>
          </a:p>
          <a:p>
            <a:pPr marL="0" marR="0" lvl="0" indent="0" algn="l" rtl="0">
              <a:lnSpc>
                <a:spcPct val="200000"/>
              </a:lnSpc>
              <a:spcBef>
                <a:spcPts val="0"/>
              </a:spcBef>
              <a:spcAft>
                <a:spcPts val="0"/>
              </a:spcAft>
              <a:buClr>
                <a:srgbClr val="000000"/>
              </a:buClr>
              <a:buSzPts val="1100"/>
              <a:buFont typeface="Arial"/>
              <a:buNone/>
            </a:pPr>
            <a:r>
              <a:rPr lang="en-US" sz="2600">
                <a:solidFill>
                  <a:schemeClr val="dk1"/>
                </a:solidFill>
                <a:latin typeface="Verdana"/>
                <a:ea typeface="Verdana"/>
                <a:cs typeface="Verdana"/>
                <a:sym typeface="Verdana"/>
              </a:rPr>
              <a:t> </a:t>
            </a:r>
            <a:endParaRPr sz="2800" b="0" i="0" u="none" strike="noStrike" cap="none">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endParaRPr sz="2800" b="0" i="0" u="none" strike="noStrike" cap="none">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br>
              <a:rPr lang="en-US" sz="2800" b="0" i="0" u="none" strike="noStrike" cap="none">
                <a:solidFill>
                  <a:srgbClr val="000000"/>
                </a:solidFill>
                <a:latin typeface="Verdana"/>
                <a:ea typeface="Verdana"/>
                <a:cs typeface="Verdana"/>
                <a:sym typeface="Verdana"/>
              </a:rPr>
            </a:br>
            <a:endParaRPr sz="2800" b="0" i="0" u="none" strike="noStrike" cap="none">
              <a:solidFill>
                <a:srgbClr val="000000"/>
              </a:solidFill>
              <a:latin typeface="Verdana"/>
              <a:ea typeface="Verdana"/>
              <a:cs typeface="Verdana"/>
              <a:sym typeface="Verdana"/>
            </a:endParaRPr>
          </a:p>
        </p:txBody>
      </p:sp>
      <p:sp>
        <p:nvSpPr>
          <p:cNvPr id="354" name="Google Shape;354;p36"/>
          <p:cNvSpPr txBox="1"/>
          <p:nvPr/>
        </p:nvSpPr>
        <p:spPr>
          <a:xfrm>
            <a:off x="-1954928" y="286266"/>
            <a:ext cx="9798000" cy="769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4400"/>
              <a:buFont typeface="Arial"/>
              <a:buNone/>
            </a:pPr>
            <a:r>
              <a:rPr lang="en-US" sz="3200" b="1">
                <a:solidFill>
                  <a:schemeClr val="dk1"/>
                </a:solidFill>
                <a:latin typeface="Verdana"/>
                <a:ea typeface="Verdana"/>
                <a:cs typeface="Verdana"/>
                <a:sym typeface="Verdana"/>
              </a:rPr>
              <a:t>Answer the questions.</a:t>
            </a:r>
            <a:endParaRPr sz="3200" b="1">
              <a:solidFill>
                <a:schemeClr val="dk1"/>
              </a:solidFill>
              <a:latin typeface="Verdana"/>
              <a:ea typeface="Verdana"/>
              <a:cs typeface="Verdana"/>
              <a:sym typeface="Verdana"/>
            </a:endParaRPr>
          </a:p>
        </p:txBody>
      </p:sp>
      <p:sp>
        <p:nvSpPr>
          <p:cNvPr id="355" name="Google Shape;355;p36"/>
          <p:cNvSpPr txBox="1">
            <a:spLocks noGrp="1"/>
          </p:cNvSpPr>
          <p:nvPr>
            <p:ph type="sldNum" idx="12"/>
          </p:nvPr>
        </p:nvSpPr>
        <p:spPr>
          <a:xfrm>
            <a:off x="9291638" y="640238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solidFill>
                  <a:schemeClr val="dk1"/>
                </a:solidFill>
              </a:rPr>
              <a:t>24</a:t>
            </a:fld>
            <a:endParaRPr>
              <a:solidFill>
                <a:schemeClr val="dk1"/>
              </a:solidFill>
            </a:endParaRPr>
          </a:p>
        </p:txBody>
      </p:sp>
      <p:sp>
        <p:nvSpPr>
          <p:cNvPr id="356" name="Google Shape;356;p36"/>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Verdana"/>
              <a:buNone/>
            </a:pPr>
            <a:r>
              <a:rPr lang="en-US" dirty="0"/>
              <a:t>©2020-2024 Light of the World Learning</a:t>
            </a:r>
            <a:endParaRPr dirty="0"/>
          </a:p>
        </p:txBody>
      </p:sp>
      <p:pic>
        <p:nvPicPr>
          <p:cNvPr id="357" name="Google Shape;357;p36"/>
          <p:cNvPicPr preferRelativeResize="0"/>
          <p:nvPr/>
        </p:nvPicPr>
        <p:blipFill>
          <a:blip r:embed="rId3">
            <a:alphaModFix/>
          </a:blip>
          <a:stretch>
            <a:fillRect/>
          </a:stretch>
        </p:blipFill>
        <p:spPr>
          <a:xfrm>
            <a:off x="8605125" y="0"/>
            <a:ext cx="3586876" cy="26901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88"/>
        <p:cNvGrpSpPr/>
        <p:nvPr/>
      </p:nvGrpSpPr>
      <p:grpSpPr>
        <a:xfrm>
          <a:off x="0" y="0"/>
          <a:ext cx="0" cy="0"/>
          <a:chOff x="0" y="0"/>
          <a:chExt cx="0" cy="0"/>
        </a:xfrm>
      </p:grpSpPr>
      <p:sp>
        <p:nvSpPr>
          <p:cNvPr id="289" name="Google Shape;289;p30"/>
          <p:cNvSpPr/>
          <p:nvPr/>
        </p:nvSpPr>
        <p:spPr>
          <a:xfrm>
            <a:off x="0" y="2105025"/>
            <a:ext cx="7823100" cy="887400"/>
          </a:xfrm>
          <a:prstGeom prst="rect">
            <a:avLst/>
          </a:prstGeom>
          <a:noFill/>
          <a:ln>
            <a:noFill/>
          </a:ln>
        </p:spPr>
        <p:txBody>
          <a:bodyPr spcFirstLastPara="1" wrap="square" lIns="91425" tIns="45700" rIns="91425" bIns="45700" anchor="t" anchorCtr="0">
            <a:noAutofit/>
          </a:bodyPr>
          <a:lstStyle/>
          <a:p>
            <a:pPr marL="0" marR="0" lvl="0" indent="0" algn="l" rtl="0">
              <a:spcBef>
                <a:spcPts val="1200"/>
              </a:spcBef>
              <a:spcAft>
                <a:spcPts val="0"/>
              </a:spcAft>
              <a:buClr>
                <a:srgbClr val="000000"/>
              </a:buClr>
              <a:buSzPts val="1100"/>
              <a:buFont typeface="Arial"/>
              <a:buNone/>
            </a:pPr>
            <a:endParaRPr sz="2800" b="0" i="0" u="none" strike="noStrike" cap="none">
              <a:solidFill>
                <a:srgbClr val="000000"/>
              </a:solidFill>
              <a:latin typeface="Verdana"/>
              <a:ea typeface="Verdana"/>
              <a:cs typeface="Verdana"/>
              <a:sym typeface="Verdana"/>
            </a:endParaRPr>
          </a:p>
          <a:p>
            <a:pPr marL="0" marR="0" lvl="0" indent="0" algn="l" rtl="0">
              <a:spcBef>
                <a:spcPts val="0"/>
              </a:spcBef>
              <a:spcAft>
                <a:spcPts val="0"/>
              </a:spcAft>
              <a:buClr>
                <a:srgbClr val="000000"/>
              </a:buClr>
              <a:buSzPts val="2800"/>
              <a:buFont typeface="Arial"/>
              <a:buNone/>
            </a:pPr>
            <a:endParaRPr sz="2800" b="0" i="0" u="none" strike="noStrike" cap="none">
              <a:solidFill>
                <a:srgbClr val="000000"/>
              </a:solidFill>
              <a:latin typeface="Verdana"/>
              <a:ea typeface="Verdana"/>
              <a:cs typeface="Verdana"/>
              <a:sym typeface="Verdana"/>
            </a:endParaRPr>
          </a:p>
        </p:txBody>
      </p:sp>
      <p:sp>
        <p:nvSpPr>
          <p:cNvPr id="290" name="Google Shape;290;p30"/>
          <p:cNvSpPr txBox="1"/>
          <p:nvPr/>
        </p:nvSpPr>
        <p:spPr>
          <a:xfrm>
            <a:off x="310500" y="467620"/>
            <a:ext cx="7512600" cy="1187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4400"/>
              <a:buFont typeface="Arial"/>
              <a:buNone/>
            </a:pPr>
            <a:r>
              <a:rPr lang="en-US" sz="3200" b="1" i="0" u="sng" strike="noStrike" cap="none" dirty="0">
                <a:solidFill>
                  <a:srgbClr val="4E74A3"/>
                </a:solidFill>
                <a:latin typeface="Verdana"/>
                <a:ea typeface="Verdana"/>
                <a:cs typeface="Verdana"/>
                <a:sym typeface="Verdana"/>
              </a:rPr>
              <a:t>Psalm NIRV</a:t>
            </a:r>
            <a:endParaRPr dirty="0"/>
          </a:p>
          <a:p>
            <a:pPr marL="0" marR="0" lvl="0" indent="0" algn="l" rtl="0">
              <a:spcBef>
                <a:spcPts val="0"/>
              </a:spcBef>
              <a:spcAft>
                <a:spcPts val="0"/>
              </a:spcAft>
              <a:buClr>
                <a:srgbClr val="000000"/>
              </a:buClr>
              <a:buSzPts val="4400"/>
              <a:buFont typeface="Arial"/>
              <a:buNone/>
            </a:pPr>
            <a:endParaRPr sz="2800" b="1" i="0" u="none" strike="noStrike" cap="none" dirty="0">
              <a:solidFill>
                <a:srgbClr val="000000"/>
              </a:solidFill>
              <a:latin typeface="Verdana"/>
              <a:ea typeface="Verdana"/>
              <a:cs typeface="Verdana"/>
              <a:sym typeface="Verdana"/>
            </a:endParaRPr>
          </a:p>
          <a:p>
            <a:pPr marL="0" marR="0" lvl="0" indent="0" algn="l" rtl="0">
              <a:spcBef>
                <a:spcPts val="0"/>
              </a:spcBef>
              <a:spcAft>
                <a:spcPts val="0"/>
              </a:spcAft>
              <a:buClr>
                <a:srgbClr val="000000"/>
              </a:buClr>
              <a:buSzPts val="4400"/>
              <a:buFont typeface="Arial"/>
              <a:buNone/>
            </a:pPr>
            <a:endParaRPr sz="2800" b="1" dirty="0">
              <a:solidFill>
                <a:srgbClr val="000000"/>
              </a:solidFill>
              <a:latin typeface="Verdana"/>
              <a:ea typeface="Verdana"/>
              <a:cs typeface="Verdana"/>
              <a:sym typeface="Verdana"/>
            </a:endParaRPr>
          </a:p>
          <a:p>
            <a:pPr marL="0" marR="0" lvl="0" indent="0" algn="l" rtl="0">
              <a:spcBef>
                <a:spcPts val="0"/>
              </a:spcBef>
              <a:spcAft>
                <a:spcPts val="0"/>
              </a:spcAft>
              <a:buClr>
                <a:srgbClr val="000000"/>
              </a:buClr>
              <a:buSzPts val="4400"/>
              <a:buFont typeface="Arial"/>
              <a:buNone/>
            </a:pPr>
            <a:endParaRPr sz="2800" b="0" i="0" u="none" strike="noStrike" cap="none" dirty="0">
              <a:solidFill>
                <a:srgbClr val="000000"/>
              </a:solidFill>
              <a:latin typeface="Verdana"/>
              <a:ea typeface="Verdana"/>
              <a:cs typeface="Verdana"/>
              <a:sym typeface="Verdana"/>
            </a:endParaRPr>
          </a:p>
          <a:p>
            <a:pPr marL="0" marR="0" lvl="0" indent="0" algn="l" rtl="0">
              <a:spcBef>
                <a:spcPts val="0"/>
              </a:spcBef>
              <a:spcAft>
                <a:spcPts val="0"/>
              </a:spcAft>
              <a:buClr>
                <a:srgbClr val="000000"/>
              </a:buClr>
              <a:buSzPts val="2800"/>
              <a:buFont typeface="Arial"/>
              <a:buNone/>
            </a:pPr>
            <a:endParaRPr sz="2800" b="0" i="0" u="none" strike="noStrike" cap="none" dirty="0">
              <a:solidFill>
                <a:srgbClr val="0070C0"/>
              </a:solidFill>
              <a:latin typeface="Verdana"/>
              <a:ea typeface="Verdana"/>
              <a:cs typeface="Verdana"/>
              <a:sym typeface="Verdana"/>
            </a:endParaRPr>
          </a:p>
          <a:p>
            <a:pPr marL="0" marR="0" lvl="0" indent="0" algn="l" rtl="0">
              <a:spcBef>
                <a:spcPts val="0"/>
              </a:spcBef>
              <a:spcAft>
                <a:spcPts val="0"/>
              </a:spcAft>
              <a:buClr>
                <a:srgbClr val="000000"/>
              </a:buClr>
              <a:buSzPts val="2800"/>
              <a:buFont typeface="Arial"/>
              <a:buNone/>
            </a:pPr>
            <a:endParaRPr sz="2800" b="0" i="0" u="none" strike="noStrike" cap="none" dirty="0">
              <a:solidFill>
                <a:srgbClr val="0070C0"/>
              </a:solidFill>
              <a:latin typeface="Verdana"/>
              <a:ea typeface="Verdana"/>
              <a:cs typeface="Verdana"/>
              <a:sym typeface="Verdana"/>
            </a:endParaRPr>
          </a:p>
          <a:p>
            <a:pPr marL="0" marR="0" lvl="0" indent="0" algn="l" rtl="0">
              <a:spcBef>
                <a:spcPts val="0"/>
              </a:spcBef>
              <a:spcAft>
                <a:spcPts val="0"/>
              </a:spcAft>
              <a:buClr>
                <a:srgbClr val="000000"/>
              </a:buClr>
              <a:buSzPts val="2800"/>
              <a:buFont typeface="Arial"/>
              <a:buNone/>
            </a:pPr>
            <a:endParaRPr sz="2800" b="0" i="0" u="none" strike="noStrike" cap="none" dirty="0">
              <a:solidFill>
                <a:srgbClr val="0070C0"/>
              </a:solidFill>
              <a:latin typeface="Verdana"/>
              <a:ea typeface="Verdana"/>
              <a:cs typeface="Verdana"/>
              <a:sym typeface="Verdana"/>
            </a:endParaRPr>
          </a:p>
          <a:p>
            <a:pPr marL="0" marR="0" lvl="0" indent="0" algn="l" rtl="0">
              <a:spcBef>
                <a:spcPts val="0"/>
              </a:spcBef>
              <a:spcAft>
                <a:spcPts val="0"/>
              </a:spcAft>
              <a:buClr>
                <a:srgbClr val="000000"/>
              </a:buClr>
              <a:buSzPts val="2800"/>
              <a:buFont typeface="Arial"/>
              <a:buNone/>
            </a:pPr>
            <a:endParaRPr sz="2800" b="0" i="0" u="none" strike="noStrike" cap="none" dirty="0">
              <a:solidFill>
                <a:srgbClr val="0070C0"/>
              </a:solidFill>
              <a:latin typeface="Verdana"/>
              <a:ea typeface="Verdana"/>
              <a:cs typeface="Verdana"/>
              <a:sym typeface="Verdana"/>
            </a:endParaRPr>
          </a:p>
        </p:txBody>
      </p:sp>
      <p:sp>
        <p:nvSpPr>
          <p:cNvPr id="291" name="Google Shape;291;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solidFill>
                  <a:schemeClr val="dk1"/>
                </a:solidFill>
              </a:rPr>
              <a:t>25</a:t>
            </a:fld>
            <a:endParaRPr>
              <a:solidFill>
                <a:schemeClr val="dk1"/>
              </a:solidFill>
            </a:endParaRPr>
          </a:p>
        </p:txBody>
      </p:sp>
      <p:sp>
        <p:nvSpPr>
          <p:cNvPr id="292" name="Google Shape;292;p30"/>
          <p:cNvSpPr txBox="1"/>
          <p:nvPr/>
        </p:nvSpPr>
        <p:spPr>
          <a:xfrm>
            <a:off x="8294688" y="3098800"/>
            <a:ext cx="3368675" cy="40005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2" name="TextBox 1">
            <a:extLst>
              <a:ext uri="{FF2B5EF4-FFF2-40B4-BE49-F238E27FC236}">
                <a16:creationId xmlns:a16="http://schemas.microsoft.com/office/drawing/2014/main" id="{794EA7FA-34E8-1EDC-AAB6-B1F0879AFC05}"/>
              </a:ext>
            </a:extLst>
          </p:cNvPr>
          <p:cNvSpPr txBox="1"/>
          <p:nvPr/>
        </p:nvSpPr>
        <p:spPr>
          <a:xfrm>
            <a:off x="3991232" y="4015946"/>
            <a:ext cx="2800767" cy="307777"/>
          </a:xfrm>
          <a:prstGeom prst="rect">
            <a:avLst/>
          </a:prstGeom>
          <a:noFill/>
        </p:spPr>
        <p:txBody>
          <a:bodyPr wrap="none" rtlCol="0">
            <a:spAutoFit/>
          </a:bodyPr>
          <a:lstStyle/>
          <a:p>
            <a:r>
              <a:rPr lang="en-US" dirty="0"/>
              <a:t>Insert Psalm and questions here.</a:t>
            </a:r>
          </a:p>
        </p:txBody>
      </p:sp>
    </p:spTree>
    <p:extLst>
      <p:ext uri="{BB962C8B-B14F-4D97-AF65-F5344CB8AC3E}">
        <p14:creationId xmlns:p14="http://schemas.microsoft.com/office/powerpoint/2010/main" val="28879678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61"/>
        <p:cNvGrpSpPr/>
        <p:nvPr/>
      </p:nvGrpSpPr>
      <p:grpSpPr>
        <a:xfrm>
          <a:off x="0" y="0"/>
          <a:ext cx="0" cy="0"/>
          <a:chOff x="0" y="0"/>
          <a:chExt cx="0" cy="0"/>
        </a:xfrm>
      </p:grpSpPr>
      <p:sp>
        <p:nvSpPr>
          <p:cNvPr id="362" name="Google Shape;362;p37"/>
          <p:cNvSpPr txBox="1">
            <a:spLocks noGrp="1"/>
          </p:cNvSpPr>
          <p:nvPr>
            <p:ph type="title" idx="4294967295"/>
          </p:nvPr>
        </p:nvSpPr>
        <p:spPr>
          <a:xfrm>
            <a:off x="292199" y="9"/>
            <a:ext cx="84708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Verdana"/>
              <a:buNone/>
            </a:pPr>
            <a:r>
              <a:rPr lang="en-US" sz="3200" b="1">
                <a:latin typeface="Verdana"/>
                <a:ea typeface="Verdana"/>
                <a:cs typeface="Verdana"/>
                <a:sym typeface="Verdana"/>
              </a:rPr>
              <a:t>Listen and complete the sentences.</a:t>
            </a:r>
            <a:endParaRPr sz="3200" b="1">
              <a:latin typeface="Verdana"/>
              <a:ea typeface="Verdana"/>
              <a:cs typeface="Verdana"/>
              <a:sym typeface="Verdana"/>
            </a:endParaRPr>
          </a:p>
        </p:txBody>
      </p:sp>
      <p:sp>
        <p:nvSpPr>
          <p:cNvPr id="363" name="Google Shape;363;p37"/>
          <p:cNvSpPr txBox="1">
            <a:spLocks noGrp="1"/>
          </p:cNvSpPr>
          <p:nvPr>
            <p:ph type="body" idx="4294967295"/>
          </p:nvPr>
        </p:nvSpPr>
        <p:spPr>
          <a:xfrm>
            <a:off x="258679" y="1423173"/>
            <a:ext cx="11674500"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sz="2800">
                <a:latin typeface="Verdana"/>
                <a:ea typeface="Verdana"/>
                <a:cs typeface="Verdana"/>
                <a:sym typeface="Verdana"/>
              </a:rPr>
              <a:t>1. </a:t>
            </a:r>
            <a:r>
              <a:rPr lang="en-US"/>
              <a:t>Olivia decides to make ______ and </a:t>
            </a:r>
            <a:endParaRPr/>
          </a:p>
          <a:p>
            <a:pPr marL="0" lvl="0" indent="0" algn="l" rtl="0">
              <a:lnSpc>
                <a:spcPct val="90000"/>
              </a:lnSpc>
              <a:spcBef>
                <a:spcPts val="0"/>
              </a:spcBef>
              <a:spcAft>
                <a:spcPts val="0"/>
              </a:spcAft>
              <a:buClr>
                <a:schemeClr val="dk1"/>
              </a:buClr>
              <a:buSzPts val="2800"/>
              <a:buNone/>
            </a:pPr>
            <a:r>
              <a:rPr lang="en-US"/>
              <a:t>______ soup because it sounds very ______.</a:t>
            </a:r>
            <a:endParaRPr>
              <a:latin typeface="Verdana"/>
              <a:ea typeface="Verdana"/>
              <a:cs typeface="Verdana"/>
              <a:sym typeface="Verdana"/>
            </a:endParaRPr>
          </a:p>
          <a:p>
            <a:pPr marL="266700" lvl="0" indent="-266700" algn="l" rtl="0">
              <a:lnSpc>
                <a:spcPct val="90000"/>
              </a:lnSpc>
              <a:spcBef>
                <a:spcPts val="0"/>
              </a:spcBef>
              <a:spcAft>
                <a:spcPts val="0"/>
              </a:spcAft>
              <a:buClr>
                <a:schemeClr val="dk1"/>
              </a:buClr>
              <a:buSzPts val="2800"/>
              <a:buNone/>
            </a:pPr>
            <a:endParaRPr sz="2800">
              <a:latin typeface="Verdana"/>
              <a:ea typeface="Verdana"/>
              <a:cs typeface="Verdana"/>
              <a:sym typeface="Verdana"/>
            </a:endParaRPr>
          </a:p>
          <a:p>
            <a:pPr marL="266700" lvl="0" indent="-266700" algn="l" rtl="0">
              <a:lnSpc>
                <a:spcPct val="90000"/>
              </a:lnSpc>
              <a:spcBef>
                <a:spcPts val="0"/>
              </a:spcBef>
              <a:spcAft>
                <a:spcPts val="0"/>
              </a:spcAft>
              <a:buClr>
                <a:schemeClr val="dk1"/>
              </a:buClr>
              <a:buSzPts val="2800"/>
              <a:buNone/>
            </a:pPr>
            <a:r>
              <a:rPr lang="en-US"/>
              <a:t>2</a:t>
            </a:r>
            <a:r>
              <a:rPr lang="en-US" sz="2800">
                <a:latin typeface="Verdana"/>
                <a:ea typeface="Verdana"/>
                <a:cs typeface="Verdana"/>
                <a:sym typeface="Verdana"/>
              </a:rPr>
              <a:t>. </a:t>
            </a:r>
            <a:r>
              <a:rPr lang="en-US"/>
              <a:t>She takes a ______ out of her cupboard.</a:t>
            </a:r>
            <a:endParaRPr/>
          </a:p>
          <a:p>
            <a:pPr marL="266700" lvl="0" indent="-266700" algn="l" rtl="0">
              <a:lnSpc>
                <a:spcPct val="90000"/>
              </a:lnSpc>
              <a:spcBef>
                <a:spcPts val="0"/>
              </a:spcBef>
              <a:spcAft>
                <a:spcPts val="0"/>
              </a:spcAft>
              <a:buClr>
                <a:schemeClr val="dk1"/>
              </a:buClr>
              <a:buSzPts val="2800"/>
              <a:buNone/>
            </a:pPr>
            <a:endParaRPr/>
          </a:p>
          <a:p>
            <a:pPr marL="266700" lvl="0" indent="-266700" algn="l" rtl="0">
              <a:lnSpc>
                <a:spcPct val="90000"/>
              </a:lnSpc>
              <a:spcBef>
                <a:spcPts val="0"/>
              </a:spcBef>
              <a:spcAft>
                <a:spcPts val="0"/>
              </a:spcAft>
              <a:buClr>
                <a:schemeClr val="dk1"/>
              </a:buClr>
              <a:buSzPts val="2800"/>
              <a:buNone/>
            </a:pPr>
            <a:r>
              <a:rPr lang="en-US"/>
              <a:t>3.</a:t>
            </a:r>
            <a:r>
              <a:rPr lang="en-US" sz="2800">
                <a:latin typeface="Verdana"/>
                <a:ea typeface="Verdana"/>
                <a:cs typeface="Verdana"/>
                <a:sym typeface="Verdana"/>
              </a:rPr>
              <a:t> </a:t>
            </a:r>
            <a:r>
              <a:rPr lang="en-US"/>
              <a:t>She ______ the ______ on the stove.</a:t>
            </a:r>
            <a:endParaRPr/>
          </a:p>
          <a:p>
            <a:pPr marL="266700" lvl="0" indent="-266700" algn="l" rtl="0">
              <a:lnSpc>
                <a:spcPct val="90000"/>
              </a:lnSpc>
              <a:spcBef>
                <a:spcPts val="0"/>
              </a:spcBef>
              <a:spcAft>
                <a:spcPts val="0"/>
              </a:spcAft>
              <a:buClr>
                <a:schemeClr val="dk1"/>
              </a:buClr>
              <a:buSzPts val="2800"/>
              <a:buNone/>
            </a:pPr>
            <a:endParaRPr/>
          </a:p>
          <a:p>
            <a:pPr marL="266700" lvl="0" indent="-266700" algn="l" rtl="0">
              <a:lnSpc>
                <a:spcPct val="90000"/>
              </a:lnSpc>
              <a:spcBef>
                <a:spcPts val="0"/>
              </a:spcBef>
              <a:spcAft>
                <a:spcPts val="0"/>
              </a:spcAft>
              <a:buClr>
                <a:schemeClr val="dk1"/>
              </a:buClr>
              <a:buSzPts val="2800"/>
              <a:buNone/>
            </a:pPr>
            <a:r>
              <a:rPr lang="en-US"/>
              <a:t>4</a:t>
            </a:r>
            <a:r>
              <a:rPr lang="en-US" sz="2800">
                <a:latin typeface="Verdana"/>
                <a:ea typeface="Verdana"/>
                <a:cs typeface="Verdana"/>
                <a:sym typeface="Verdana"/>
              </a:rPr>
              <a:t>. She ______ </a:t>
            </a:r>
            <a:r>
              <a:rPr lang="en-US"/>
              <a:t>the cut up ______, tomato paste, salt, and herbs in the ______.</a:t>
            </a:r>
            <a:endParaRPr>
              <a:latin typeface="Verdana"/>
              <a:ea typeface="Verdana"/>
              <a:cs typeface="Verdana"/>
              <a:sym typeface="Verdana"/>
            </a:endParaRPr>
          </a:p>
          <a:p>
            <a:pPr marL="266700" lvl="0" indent="-266700" algn="l" rtl="0">
              <a:lnSpc>
                <a:spcPct val="90000"/>
              </a:lnSpc>
              <a:spcBef>
                <a:spcPts val="0"/>
              </a:spcBef>
              <a:spcAft>
                <a:spcPts val="0"/>
              </a:spcAft>
              <a:buClr>
                <a:schemeClr val="dk1"/>
              </a:buClr>
              <a:buSzPts val="2800"/>
              <a:buNone/>
            </a:pPr>
            <a:endParaRPr sz="2800">
              <a:latin typeface="Verdana"/>
              <a:ea typeface="Verdana"/>
              <a:cs typeface="Verdana"/>
              <a:sym typeface="Verdana"/>
            </a:endParaRPr>
          </a:p>
          <a:p>
            <a:pPr marL="266700" lvl="0" indent="-266700" algn="l" rtl="0">
              <a:lnSpc>
                <a:spcPct val="90000"/>
              </a:lnSpc>
              <a:spcBef>
                <a:spcPts val="0"/>
              </a:spcBef>
              <a:spcAft>
                <a:spcPts val="0"/>
              </a:spcAft>
              <a:buClr>
                <a:schemeClr val="dk1"/>
              </a:buClr>
              <a:buSzPts val="2800"/>
              <a:buNone/>
            </a:pPr>
            <a:r>
              <a:rPr lang="en-US"/>
              <a:t>5</a:t>
            </a:r>
            <a:r>
              <a:rPr lang="en-US" sz="2800">
                <a:latin typeface="Verdana"/>
                <a:ea typeface="Verdana"/>
                <a:cs typeface="Verdana"/>
                <a:sym typeface="Verdana"/>
              </a:rPr>
              <a:t>. </a:t>
            </a:r>
            <a:r>
              <a:rPr lang="en-US"/>
              <a:t>The soup ______ very good and she’s ______ for her friends to try it.</a:t>
            </a:r>
            <a:endParaRPr>
              <a:latin typeface="Verdana"/>
              <a:ea typeface="Verdana"/>
              <a:cs typeface="Verdana"/>
              <a:sym typeface="Verdana"/>
            </a:endParaRPr>
          </a:p>
        </p:txBody>
      </p:sp>
      <p:sp>
        <p:nvSpPr>
          <p:cNvPr id="364" name="Google Shape;364;p37"/>
          <p:cNvSpPr txBox="1">
            <a:spLocks noGrp="1"/>
          </p:cNvSpPr>
          <p:nvPr>
            <p:ph type="ftr" idx="11"/>
          </p:nvPr>
        </p:nvSpPr>
        <p:spPr>
          <a:xfrm>
            <a:off x="-247562" y="6356183"/>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©2020-2024 Light of the World Learning</a:t>
            </a:r>
            <a:endParaRPr dirty="0"/>
          </a:p>
        </p:txBody>
      </p:sp>
      <p:sp>
        <p:nvSpPr>
          <p:cNvPr id="365" name="Google Shape;365;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800"/>
              <a:buFont typeface="Verdana"/>
              <a:buNone/>
            </a:pPr>
            <a:fld id="{00000000-1234-1234-1234-123412341234}" type="slidenum">
              <a:rPr lang="en-US">
                <a:solidFill>
                  <a:schemeClr val="dk1"/>
                </a:solidFill>
              </a:rPr>
              <a:t>26</a:t>
            </a:fld>
            <a:endParaRPr>
              <a:solidFill>
                <a:schemeClr val="dk1"/>
              </a:solidFill>
            </a:endParaRPr>
          </a:p>
        </p:txBody>
      </p:sp>
      <p:pic>
        <p:nvPicPr>
          <p:cNvPr id="366" name="Google Shape;366;p37"/>
          <p:cNvPicPr preferRelativeResize="0"/>
          <p:nvPr/>
        </p:nvPicPr>
        <p:blipFill>
          <a:blip r:embed="rId3">
            <a:alphaModFix/>
          </a:blip>
          <a:stretch>
            <a:fillRect/>
          </a:stretch>
        </p:blipFill>
        <p:spPr>
          <a:xfrm>
            <a:off x="8892075" y="0"/>
            <a:ext cx="3299928" cy="219960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72"/>
        <p:cNvGrpSpPr/>
        <p:nvPr/>
      </p:nvGrpSpPr>
      <p:grpSpPr>
        <a:xfrm>
          <a:off x="0" y="0"/>
          <a:ext cx="0" cy="0"/>
          <a:chOff x="0" y="0"/>
          <a:chExt cx="0" cy="0"/>
        </a:xfrm>
      </p:grpSpPr>
      <p:sp>
        <p:nvSpPr>
          <p:cNvPr id="373" name="Google Shape;373;p38"/>
          <p:cNvSpPr txBox="1">
            <a:spLocks noGrp="1"/>
          </p:cNvSpPr>
          <p:nvPr>
            <p:ph type="ftr" idx="11"/>
          </p:nvPr>
        </p:nvSpPr>
        <p:spPr>
          <a:xfrm>
            <a:off x="302623" y="6529137"/>
            <a:ext cx="3278700" cy="21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888888"/>
              </a:buClr>
              <a:buSzPts val="1400"/>
              <a:buFont typeface="Verdana"/>
              <a:buNone/>
            </a:pPr>
            <a:r>
              <a:rPr lang="en-US" dirty="0"/>
              <a:t>©2020-2023 Light of the World Learning</a:t>
            </a:r>
            <a:endParaRPr dirty="0"/>
          </a:p>
        </p:txBody>
      </p:sp>
      <p:sp>
        <p:nvSpPr>
          <p:cNvPr id="374" name="Google Shape;374;p3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Verdana"/>
              <a:buNone/>
            </a:pPr>
            <a:fld id="{00000000-1234-1234-1234-123412341234}" type="slidenum">
              <a:rPr lang="en-US">
                <a:solidFill>
                  <a:schemeClr val="dk1"/>
                </a:solidFill>
              </a:rPr>
              <a:t>27</a:t>
            </a:fld>
            <a:endParaRPr>
              <a:solidFill>
                <a:schemeClr val="dk1"/>
              </a:solidFill>
            </a:endParaRPr>
          </a:p>
        </p:txBody>
      </p:sp>
      <p:sp>
        <p:nvSpPr>
          <p:cNvPr id="375" name="Google Shape;375;p38"/>
          <p:cNvSpPr txBox="1"/>
          <p:nvPr/>
        </p:nvSpPr>
        <p:spPr>
          <a:xfrm>
            <a:off x="158262" y="22107"/>
            <a:ext cx="12033600"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400">
                <a:solidFill>
                  <a:schemeClr val="dk1"/>
                </a:solidFill>
                <a:latin typeface="Verdana"/>
                <a:ea typeface="Verdana"/>
                <a:cs typeface="Verdana"/>
                <a:sym typeface="Verdana"/>
              </a:rPr>
              <a:t> </a:t>
            </a:r>
            <a:r>
              <a:rPr lang="en-US" sz="3200" b="1">
                <a:solidFill>
                  <a:schemeClr val="dk1"/>
                </a:solidFill>
                <a:latin typeface="Verdana"/>
                <a:ea typeface="Verdana"/>
                <a:cs typeface="Verdana"/>
                <a:sym typeface="Verdana"/>
              </a:rPr>
              <a:t>A. Role-Play – Interviewer</a:t>
            </a:r>
            <a:endParaRPr sz="3200" b="1" i="0" u="none" strike="noStrike" cap="none">
              <a:solidFill>
                <a:schemeClr val="dk1"/>
              </a:solidFill>
              <a:latin typeface="Verdana"/>
              <a:ea typeface="Verdana"/>
              <a:cs typeface="Verdana"/>
              <a:sym typeface="Verdana"/>
            </a:endParaRPr>
          </a:p>
        </p:txBody>
      </p:sp>
      <p:sp>
        <p:nvSpPr>
          <p:cNvPr id="376" name="Google Shape;376;p38"/>
          <p:cNvSpPr txBox="1"/>
          <p:nvPr/>
        </p:nvSpPr>
        <p:spPr>
          <a:xfrm>
            <a:off x="234896" y="2034860"/>
            <a:ext cx="11880300" cy="43215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endParaRPr sz="2700">
              <a:solidFill>
                <a:schemeClr val="dk1"/>
              </a:solidFill>
              <a:latin typeface="Verdana"/>
              <a:ea typeface="Verdana"/>
              <a:cs typeface="Verdana"/>
              <a:sym typeface="Verdana"/>
            </a:endParaRPr>
          </a:p>
          <a:p>
            <a:pPr marL="914400" marR="0" lvl="0" indent="-400050" algn="l" rtl="0">
              <a:spcBef>
                <a:spcPts val="0"/>
              </a:spcBef>
              <a:spcAft>
                <a:spcPts val="0"/>
              </a:spcAft>
              <a:buClr>
                <a:schemeClr val="dk1"/>
              </a:buClr>
              <a:buSzPts val="2700"/>
              <a:buFont typeface="Verdana"/>
              <a:buAutoNum type="arabicPeriod"/>
            </a:pPr>
            <a:r>
              <a:rPr lang="en-US" sz="2700">
                <a:solidFill>
                  <a:schemeClr val="dk1"/>
                </a:solidFill>
                <a:latin typeface="Verdana"/>
                <a:ea typeface="Verdana"/>
                <a:cs typeface="Verdana"/>
                <a:sym typeface="Verdana"/>
              </a:rPr>
              <a:t>What is the first thing you do when you wake up?</a:t>
            </a:r>
            <a:endParaRPr sz="2700"/>
          </a:p>
          <a:p>
            <a:pPr marL="914400" marR="0" lvl="0" indent="-400050" algn="l" rtl="0">
              <a:spcBef>
                <a:spcPts val="0"/>
              </a:spcBef>
              <a:spcAft>
                <a:spcPts val="0"/>
              </a:spcAft>
              <a:buClr>
                <a:schemeClr val="dk1"/>
              </a:buClr>
              <a:buSzPts val="2700"/>
              <a:buFont typeface="Verdana"/>
              <a:buAutoNum type="arabicPeriod"/>
            </a:pPr>
            <a:r>
              <a:rPr lang="en-US" sz="2700">
                <a:solidFill>
                  <a:schemeClr val="dk1"/>
                </a:solidFill>
                <a:latin typeface="Verdana"/>
                <a:ea typeface="Verdana"/>
                <a:cs typeface="Verdana"/>
                <a:sym typeface="Verdana"/>
              </a:rPr>
              <a:t>Do you eat breakfast</a:t>
            </a:r>
            <a:r>
              <a:rPr lang="en-US" sz="2700" b="0" i="0">
                <a:solidFill>
                  <a:schemeClr val="dk1"/>
                </a:solidFill>
                <a:latin typeface="Verdana"/>
                <a:ea typeface="Verdana"/>
                <a:cs typeface="Verdana"/>
                <a:sym typeface="Verdana"/>
              </a:rPr>
              <a:t>? I</a:t>
            </a:r>
            <a:r>
              <a:rPr lang="en-US" sz="2700">
                <a:solidFill>
                  <a:schemeClr val="dk1"/>
                </a:solidFill>
                <a:latin typeface="Verdana"/>
                <a:ea typeface="Verdana"/>
                <a:cs typeface="Verdana"/>
                <a:sym typeface="Verdana"/>
              </a:rPr>
              <a:t>f so, what do you usually eat?</a:t>
            </a:r>
            <a:endParaRPr sz="2700">
              <a:solidFill>
                <a:schemeClr val="dk1"/>
              </a:solidFill>
              <a:latin typeface="Verdana"/>
              <a:ea typeface="Verdana"/>
              <a:cs typeface="Verdana"/>
              <a:sym typeface="Verdana"/>
            </a:endParaRPr>
          </a:p>
          <a:p>
            <a:pPr marL="914400" marR="0" lvl="0" indent="-400050" algn="l" rtl="0">
              <a:spcBef>
                <a:spcPts val="0"/>
              </a:spcBef>
              <a:spcAft>
                <a:spcPts val="0"/>
              </a:spcAft>
              <a:buClr>
                <a:schemeClr val="dk1"/>
              </a:buClr>
              <a:buSzPts val="2700"/>
              <a:buFont typeface="Verdana"/>
              <a:buAutoNum type="arabicPeriod"/>
            </a:pPr>
            <a:r>
              <a:rPr lang="en-US" sz="2700">
                <a:solidFill>
                  <a:schemeClr val="dk1"/>
                </a:solidFill>
                <a:latin typeface="Verdana"/>
                <a:ea typeface="Verdana"/>
                <a:cs typeface="Verdana"/>
                <a:sym typeface="Verdana"/>
              </a:rPr>
              <a:t>How long does it take you to get ready for the day?</a:t>
            </a:r>
            <a:endParaRPr sz="2700">
              <a:solidFill>
                <a:schemeClr val="dk1"/>
              </a:solidFill>
              <a:latin typeface="Verdana"/>
              <a:ea typeface="Verdana"/>
              <a:cs typeface="Verdana"/>
              <a:sym typeface="Verdana"/>
            </a:endParaRPr>
          </a:p>
          <a:p>
            <a:pPr marL="914400" marR="0" lvl="0" indent="-400050" algn="l" rtl="0">
              <a:spcBef>
                <a:spcPts val="0"/>
              </a:spcBef>
              <a:spcAft>
                <a:spcPts val="0"/>
              </a:spcAft>
              <a:buClr>
                <a:schemeClr val="dk1"/>
              </a:buClr>
              <a:buSzPts val="2700"/>
              <a:buFont typeface="Verdana"/>
              <a:buAutoNum type="arabicPeriod"/>
            </a:pPr>
            <a:r>
              <a:rPr lang="en-US" sz="2700">
                <a:solidFill>
                  <a:schemeClr val="dk1"/>
                </a:solidFill>
                <a:latin typeface="Verdana"/>
                <a:ea typeface="Verdana"/>
                <a:cs typeface="Verdana"/>
                <a:sym typeface="Verdana"/>
              </a:rPr>
              <a:t>What does a typical work day look like for you?</a:t>
            </a:r>
            <a:endParaRPr sz="2700">
              <a:solidFill>
                <a:schemeClr val="dk1"/>
              </a:solidFill>
              <a:latin typeface="Verdana"/>
              <a:ea typeface="Verdana"/>
              <a:cs typeface="Verdana"/>
              <a:sym typeface="Verdana"/>
            </a:endParaRPr>
          </a:p>
          <a:p>
            <a:pPr marL="914400" marR="0" lvl="0" indent="-400050" algn="l" rtl="0">
              <a:spcBef>
                <a:spcPts val="0"/>
              </a:spcBef>
              <a:spcAft>
                <a:spcPts val="0"/>
              </a:spcAft>
              <a:buClr>
                <a:schemeClr val="dk1"/>
              </a:buClr>
              <a:buSzPts val="2700"/>
              <a:buFont typeface="Verdana"/>
              <a:buAutoNum type="arabicPeriod"/>
            </a:pPr>
            <a:r>
              <a:rPr lang="en-US" sz="2700">
                <a:solidFill>
                  <a:schemeClr val="dk1"/>
                </a:solidFill>
                <a:latin typeface="Verdana"/>
                <a:ea typeface="Verdana"/>
                <a:cs typeface="Verdana"/>
                <a:sym typeface="Verdana"/>
              </a:rPr>
              <a:t>How do you spend your free time?</a:t>
            </a:r>
            <a:endParaRPr sz="2700">
              <a:solidFill>
                <a:schemeClr val="dk1"/>
              </a:solidFill>
              <a:latin typeface="Verdana"/>
              <a:ea typeface="Verdana"/>
              <a:cs typeface="Verdana"/>
              <a:sym typeface="Verdana"/>
            </a:endParaRPr>
          </a:p>
          <a:p>
            <a:pPr marL="914400" marR="0" lvl="0" indent="-400050" algn="l" rtl="0">
              <a:spcBef>
                <a:spcPts val="0"/>
              </a:spcBef>
              <a:spcAft>
                <a:spcPts val="0"/>
              </a:spcAft>
              <a:buClr>
                <a:schemeClr val="dk1"/>
              </a:buClr>
              <a:buSzPts val="2700"/>
              <a:buFont typeface="Verdana"/>
              <a:buAutoNum type="arabicPeriod"/>
            </a:pPr>
            <a:r>
              <a:rPr lang="en-US" sz="2700">
                <a:solidFill>
                  <a:schemeClr val="dk1"/>
                </a:solidFill>
                <a:latin typeface="Verdana"/>
                <a:ea typeface="Verdana"/>
                <a:cs typeface="Verdana"/>
                <a:sym typeface="Verdana"/>
              </a:rPr>
              <a:t>What kinds of fun things do you like to do on the weekends?</a:t>
            </a:r>
            <a:endParaRPr sz="2700">
              <a:solidFill>
                <a:schemeClr val="dk1"/>
              </a:solidFill>
              <a:latin typeface="Verdana"/>
              <a:ea typeface="Verdana"/>
              <a:cs typeface="Verdana"/>
              <a:sym typeface="Verdana"/>
            </a:endParaRPr>
          </a:p>
          <a:p>
            <a:pPr marL="914400" marR="0" lvl="0" indent="-400050" algn="l" rtl="0">
              <a:spcBef>
                <a:spcPts val="0"/>
              </a:spcBef>
              <a:spcAft>
                <a:spcPts val="0"/>
              </a:spcAft>
              <a:buClr>
                <a:schemeClr val="dk1"/>
              </a:buClr>
              <a:buSzPts val="2700"/>
              <a:buFont typeface="Verdana"/>
              <a:buAutoNum type="arabicPeriod"/>
            </a:pPr>
            <a:r>
              <a:rPr lang="en-US" sz="2700">
                <a:solidFill>
                  <a:schemeClr val="dk1"/>
                </a:solidFill>
                <a:latin typeface="Verdana"/>
                <a:ea typeface="Verdana"/>
                <a:cs typeface="Verdana"/>
                <a:sym typeface="Verdana"/>
              </a:rPr>
              <a:t>Do you have a bedtime routine?</a:t>
            </a:r>
            <a:endParaRPr sz="2700">
              <a:solidFill>
                <a:schemeClr val="dk1"/>
              </a:solidFill>
              <a:latin typeface="Verdana"/>
              <a:ea typeface="Verdana"/>
              <a:cs typeface="Verdana"/>
              <a:sym typeface="Verdana"/>
            </a:endParaRPr>
          </a:p>
          <a:p>
            <a:pPr marL="914400" marR="0" lvl="0" indent="-400050" algn="l" rtl="0">
              <a:spcBef>
                <a:spcPts val="0"/>
              </a:spcBef>
              <a:spcAft>
                <a:spcPts val="0"/>
              </a:spcAft>
              <a:buClr>
                <a:schemeClr val="dk1"/>
              </a:buClr>
              <a:buSzPts val="2700"/>
              <a:buFont typeface="Verdana"/>
              <a:buAutoNum type="arabicPeriod"/>
            </a:pPr>
            <a:r>
              <a:rPr lang="en-US" sz="2700">
                <a:solidFill>
                  <a:schemeClr val="dk1"/>
                </a:solidFill>
                <a:latin typeface="Verdana"/>
                <a:ea typeface="Verdana"/>
                <a:cs typeface="Verdana"/>
                <a:sym typeface="Verdana"/>
              </a:rPr>
              <a:t>What time do you usually go to bed?</a:t>
            </a:r>
            <a:endParaRPr sz="2700">
              <a:solidFill>
                <a:schemeClr val="dk1"/>
              </a:solidFill>
              <a:latin typeface="Verdana"/>
              <a:ea typeface="Verdana"/>
              <a:cs typeface="Verdana"/>
              <a:sym typeface="Verdana"/>
            </a:endParaRPr>
          </a:p>
          <a:p>
            <a:pPr marL="914400" marR="0" lvl="0" indent="-400050" algn="l" rtl="0">
              <a:spcBef>
                <a:spcPts val="0"/>
              </a:spcBef>
              <a:spcAft>
                <a:spcPts val="0"/>
              </a:spcAft>
              <a:buClr>
                <a:schemeClr val="dk1"/>
              </a:buClr>
              <a:buSzPts val="2700"/>
              <a:buFont typeface="Verdana"/>
              <a:buAutoNum type="arabicPeriod"/>
            </a:pPr>
            <a:r>
              <a:rPr lang="en-US" sz="2700">
                <a:solidFill>
                  <a:schemeClr val="dk1"/>
                </a:solidFill>
                <a:latin typeface="Verdana"/>
                <a:ea typeface="Verdana"/>
                <a:cs typeface="Verdana"/>
                <a:sym typeface="Verdana"/>
              </a:rPr>
              <a:t>Is there anything you wish you did more often?</a:t>
            </a:r>
            <a:endParaRPr sz="2700"/>
          </a:p>
        </p:txBody>
      </p:sp>
      <p:pic>
        <p:nvPicPr>
          <p:cNvPr id="377" name="Google Shape;377;p38"/>
          <p:cNvPicPr preferRelativeResize="0"/>
          <p:nvPr/>
        </p:nvPicPr>
        <p:blipFill>
          <a:blip r:embed="rId3">
            <a:alphaModFix/>
          </a:blip>
          <a:stretch>
            <a:fillRect/>
          </a:stretch>
        </p:blipFill>
        <p:spPr>
          <a:xfrm>
            <a:off x="9974650" y="0"/>
            <a:ext cx="2217200" cy="2217200"/>
          </a:xfrm>
          <a:prstGeom prst="rect">
            <a:avLst/>
          </a:prstGeom>
          <a:noFill/>
          <a:ln>
            <a:noFill/>
          </a:ln>
        </p:spPr>
      </p:pic>
      <p:sp>
        <p:nvSpPr>
          <p:cNvPr id="378" name="Google Shape;378;p38"/>
          <p:cNvSpPr txBox="1"/>
          <p:nvPr/>
        </p:nvSpPr>
        <p:spPr>
          <a:xfrm>
            <a:off x="411725" y="791600"/>
            <a:ext cx="9334500" cy="143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Font typeface="Arial"/>
              <a:buNone/>
            </a:pPr>
            <a:r>
              <a:rPr lang="en-US" sz="2700">
                <a:solidFill>
                  <a:schemeClr val="dk1"/>
                </a:solidFill>
                <a:latin typeface="Verdana"/>
                <a:ea typeface="Verdana"/>
                <a:cs typeface="Verdana"/>
                <a:sym typeface="Verdana"/>
              </a:rPr>
              <a:t>You are interviewing a celebrity. You are asking them questions about their daily routine. You ask the following questions:</a:t>
            </a:r>
            <a:endParaRPr sz="2700">
              <a:solidFill>
                <a:schemeClr val="dk1"/>
              </a:solidFill>
              <a:latin typeface="Verdana"/>
              <a:ea typeface="Verdana"/>
              <a:cs typeface="Verdana"/>
              <a:sym typeface="Verdan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84"/>
        <p:cNvGrpSpPr/>
        <p:nvPr/>
      </p:nvGrpSpPr>
      <p:grpSpPr>
        <a:xfrm>
          <a:off x="0" y="0"/>
          <a:ext cx="0" cy="0"/>
          <a:chOff x="0" y="0"/>
          <a:chExt cx="0" cy="0"/>
        </a:xfrm>
      </p:grpSpPr>
      <p:sp>
        <p:nvSpPr>
          <p:cNvPr id="385" name="Google Shape;385;p39"/>
          <p:cNvSpPr txBox="1">
            <a:spLocks noGrp="1"/>
          </p:cNvSpPr>
          <p:nvPr>
            <p:ph type="ftr" idx="11"/>
          </p:nvPr>
        </p:nvSpPr>
        <p:spPr>
          <a:xfrm>
            <a:off x="302623" y="6529137"/>
            <a:ext cx="3278700" cy="21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888888"/>
              </a:buClr>
              <a:buSzPts val="1400"/>
              <a:buFont typeface="Verdana"/>
              <a:buNone/>
            </a:pPr>
            <a:r>
              <a:rPr lang="en-US" dirty="0"/>
              <a:t>©2020-2023 Light of the World Learning</a:t>
            </a:r>
            <a:endParaRPr dirty="0"/>
          </a:p>
        </p:txBody>
      </p:sp>
      <p:sp>
        <p:nvSpPr>
          <p:cNvPr id="386" name="Google Shape;386;p3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Verdana"/>
              <a:buNone/>
            </a:pPr>
            <a:fld id="{00000000-1234-1234-1234-123412341234}" type="slidenum">
              <a:rPr lang="en-US">
                <a:solidFill>
                  <a:schemeClr val="dk1"/>
                </a:solidFill>
              </a:rPr>
              <a:t>28</a:t>
            </a:fld>
            <a:endParaRPr>
              <a:solidFill>
                <a:schemeClr val="dk1"/>
              </a:solidFill>
            </a:endParaRPr>
          </a:p>
        </p:txBody>
      </p:sp>
      <p:sp>
        <p:nvSpPr>
          <p:cNvPr id="387" name="Google Shape;387;p39"/>
          <p:cNvSpPr txBox="1"/>
          <p:nvPr/>
        </p:nvSpPr>
        <p:spPr>
          <a:xfrm>
            <a:off x="158262" y="22107"/>
            <a:ext cx="12033600"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400">
                <a:solidFill>
                  <a:schemeClr val="dk1"/>
                </a:solidFill>
                <a:latin typeface="Verdana"/>
                <a:ea typeface="Verdana"/>
                <a:cs typeface="Verdana"/>
                <a:sym typeface="Verdana"/>
              </a:rPr>
              <a:t> </a:t>
            </a:r>
            <a:r>
              <a:rPr lang="en-US" sz="3200" b="1">
                <a:solidFill>
                  <a:schemeClr val="dk1"/>
                </a:solidFill>
                <a:latin typeface="Verdana"/>
                <a:ea typeface="Verdana"/>
                <a:cs typeface="Verdana"/>
                <a:sym typeface="Verdana"/>
              </a:rPr>
              <a:t>A. Role-Play – Interviewer</a:t>
            </a:r>
            <a:endParaRPr sz="3200" b="1" i="0" u="none" strike="noStrike" cap="none">
              <a:solidFill>
                <a:schemeClr val="dk1"/>
              </a:solidFill>
              <a:latin typeface="Verdana"/>
              <a:ea typeface="Verdana"/>
              <a:cs typeface="Verdana"/>
              <a:sym typeface="Verdana"/>
            </a:endParaRPr>
          </a:p>
        </p:txBody>
      </p:sp>
      <p:sp>
        <p:nvSpPr>
          <p:cNvPr id="388" name="Google Shape;388;p39"/>
          <p:cNvSpPr txBox="1"/>
          <p:nvPr/>
        </p:nvSpPr>
        <p:spPr>
          <a:xfrm>
            <a:off x="234896" y="1793935"/>
            <a:ext cx="11880300" cy="47352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endParaRPr sz="2700">
              <a:solidFill>
                <a:schemeClr val="dk1"/>
              </a:solidFill>
              <a:latin typeface="Verdana"/>
              <a:ea typeface="Verdana"/>
              <a:cs typeface="Verdana"/>
              <a:sym typeface="Verdana"/>
            </a:endParaRPr>
          </a:p>
          <a:p>
            <a:pPr marL="914400" marR="0" lvl="0" indent="-400050" algn="l" rtl="0">
              <a:spcBef>
                <a:spcPts val="0"/>
              </a:spcBef>
              <a:spcAft>
                <a:spcPts val="0"/>
              </a:spcAft>
              <a:buClr>
                <a:schemeClr val="dk1"/>
              </a:buClr>
              <a:buSzPts val="2700"/>
              <a:buFont typeface="Verdana"/>
              <a:buAutoNum type="arabicPeriod"/>
            </a:pPr>
            <a:r>
              <a:rPr lang="en-US" sz="2700">
                <a:solidFill>
                  <a:schemeClr val="dk1"/>
                </a:solidFill>
                <a:latin typeface="Verdana"/>
                <a:ea typeface="Verdana"/>
                <a:cs typeface="Verdana"/>
                <a:sym typeface="Verdana"/>
              </a:rPr>
              <a:t>Are you a cat person or a dog person? Do you have any pets? </a:t>
            </a:r>
            <a:endParaRPr sz="2700"/>
          </a:p>
          <a:p>
            <a:pPr marL="914400" marR="0" lvl="0" indent="-400050" algn="l" rtl="0">
              <a:spcBef>
                <a:spcPts val="0"/>
              </a:spcBef>
              <a:spcAft>
                <a:spcPts val="0"/>
              </a:spcAft>
              <a:buClr>
                <a:schemeClr val="dk1"/>
              </a:buClr>
              <a:buSzPts val="2700"/>
              <a:buFont typeface="Verdana"/>
              <a:buAutoNum type="arabicPeriod"/>
            </a:pPr>
            <a:r>
              <a:rPr lang="en-US" sz="2700">
                <a:solidFill>
                  <a:schemeClr val="dk1"/>
                </a:solidFill>
                <a:latin typeface="Verdana"/>
                <a:ea typeface="Verdana"/>
                <a:cs typeface="Verdana"/>
                <a:sym typeface="Verdana"/>
              </a:rPr>
              <a:t>What kind of music do you listen to?</a:t>
            </a:r>
            <a:endParaRPr sz="2700">
              <a:solidFill>
                <a:schemeClr val="dk1"/>
              </a:solidFill>
              <a:latin typeface="Verdana"/>
              <a:ea typeface="Verdana"/>
              <a:cs typeface="Verdana"/>
              <a:sym typeface="Verdana"/>
            </a:endParaRPr>
          </a:p>
          <a:p>
            <a:pPr marL="914400" marR="0" lvl="0" indent="-400050" algn="l" rtl="0">
              <a:spcBef>
                <a:spcPts val="0"/>
              </a:spcBef>
              <a:spcAft>
                <a:spcPts val="0"/>
              </a:spcAft>
              <a:buClr>
                <a:schemeClr val="dk1"/>
              </a:buClr>
              <a:buSzPts val="2700"/>
              <a:buFont typeface="Verdana"/>
              <a:buAutoNum type="arabicPeriod"/>
            </a:pPr>
            <a:r>
              <a:rPr lang="en-US" sz="2700">
                <a:solidFill>
                  <a:schemeClr val="dk1"/>
                </a:solidFill>
                <a:latin typeface="Verdana"/>
                <a:ea typeface="Verdana"/>
                <a:cs typeface="Verdana"/>
                <a:sym typeface="Verdana"/>
              </a:rPr>
              <a:t>What languages do you speak?</a:t>
            </a:r>
            <a:endParaRPr sz="2700">
              <a:solidFill>
                <a:schemeClr val="dk1"/>
              </a:solidFill>
              <a:latin typeface="Verdana"/>
              <a:ea typeface="Verdana"/>
              <a:cs typeface="Verdana"/>
              <a:sym typeface="Verdana"/>
            </a:endParaRPr>
          </a:p>
          <a:p>
            <a:pPr marL="914400" marR="0" lvl="0" indent="-400050" algn="l" rtl="0">
              <a:spcBef>
                <a:spcPts val="0"/>
              </a:spcBef>
              <a:spcAft>
                <a:spcPts val="0"/>
              </a:spcAft>
              <a:buClr>
                <a:schemeClr val="dk1"/>
              </a:buClr>
              <a:buSzPts val="2700"/>
              <a:buFont typeface="Verdana"/>
              <a:buAutoNum type="arabicPeriod"/>
            </a:pPr>
            <a:r>
              <a:rPr lang="en-US" sz="2700">
                <a:solidFill>
                  <a:schemeClr val="dk1"/>
                </a:solidFill>
                <a:latin typeface="Verdana"/>
                <a:ea typeface="Verdana"/>
                <a:cs typeface="Verdana"/>
                <a:sym typeface="Verdana"/>
              </a:rPr>
              <a:t>Do you prefer cold weather or hot weather?</a:t>
            </a:r>
            <a:endParaRPr sz="2700">
              <a:solidFill>
                <a:schemeClr val="dk1"/>
              </a:solidFill>
              <a:latin typeface="Verdana"/>
              <a:ea typeface="Verdana"/>
              <a:cs typeface="Verdana"/>
              <a:sym typeface="Verdana"/>
            </a:endParaRPr>
          </a:p>
          <a:p>
            <a:pPr marL="914400" marR="0" lvl="0" indent="-400050" algn="l" rtl="0">
              <a:spcBef>
                <a:spcPts val="0"/>
              </a:spcBef>
              <a:spcAft>
                <a:spcPts val="0"/>
              </a:spcAft>
              <a:buClr>
                <a:schemeClr val="dk1"/>
              </a:buClr>
              <a:buSzPts val="2700"/>
              <a:buFont typeface="Verdana"/>
              <a:buAutoNum type="arabicPeriod"/>
            </a:pPr>
            <a:r>
              <a:rPr lang="en-US" sz="2700">
                <a:solidFill>
                  <a:schemeClr val="dk1"/>
                </a:solidFill>
                <a:latin typeface="Verdana"/>
                <a:ea typeface="Verdana"/>
                <a:cs typeface="Verdana"/>
                <a:sym typeface="Verdana"/>
              </a:rPr>
              <a:t>Do you prefer to travel to new places or revisit one’s you’ve already been to?</a:t>
            </a:r>
            <a:endParaRPr sz="2700">
              <a:solidFill>
                <a:schemeClr val="dk1"/>
              </a:solidFill>
              <a:latin typeface="Verdana"/>
              <a:ea typeface="Verdana"/>
              <a:cs typeface="Verdana"/>
              <a:sym typeface="Verdana"/>
            </a:endParaRPr>
          </a:p>
          <a:p>
            <a:pPr marL="914400" marR="0" lvl="0" indent="-400050" algn="l" rtl="0">
              <a:spcBef>
                <a:spcPts val="0"/>
              </a:spcBef>
              <a:spcAft>
                <a:spcPts val="0"/>
              </a:spcAft>
              <a:buClr>
                <a:schemeClr val="dk1"/>
              </a:buClr>
              <a:buSzPts val="2700"/>
              <a:buFont typeface="Verdana"/>
              <a:buAutoNum type="arabicPeriod"/>
            </a:pPr>
            <a:r>
              <a:rPr lang="en-US" sz="2700">
                <a:solidFill>
                  <a:schemeClr val="dk1"/>
                </a:solidFill>
                <a:latin typeface="Verdana"/>
                <a:ea typeface="Verdana"/>
                <a:cs typeface="Verdana"/>
                <a:sym typeface="Verdana"/>
              </a:rPr>
              <a:t>What is your favorite meal?</a:t>
            </a:r>
            <a:endParaRPr sz="2700">
              <a:solidFill>
                <a:schemeClr val="dk1"/>
              </a:solidFill>
              <a:latin typeface="Verdana"/>
              <a:ea typeface="Verdana"/>
              <a:cs typeface="Verdana"/>
              <a:sym typeface="Verdana"/>
            </a:endParaRPr>
          </a:p>
          <a:p>
            <a:pPr marL="914400" marR="0" lvl="0" indent="-400050" algn="l" rtl="0">
              <a:spcBef>
                <a:spcPts val="0"/>
              </a:spcBef>
              <a:spcAft>
                <a:spcPts val="0"/>
              </a:spcAft>
              <a:buClr>
                <a:schemeClr val="dk1"/>
              </a:buClr>
              <a:buSzPts val="2700"/>
              <a:buFont typeface="Verdana"/>
              <a:buAutoNum type="arabicPeriod"/>
            </a:pPr>
            <a:r>
              <a:rPr lang="en-US" sz="2700">
                <a:solidFill>
                  <a:schemeClr val="dk1"/>
                </a:solidFill>
                <a:latin typeface="Verdana"/>
                <a:ea typeface="Verdana"/>
                <a:cs typeface="Verdana"/>
                <a:sym typeface="Verdana"/>
              </a:rPr>
              <a:t>Do you like to read books? If so, what is your favorite book?</a:t>
            </a:r>
            <a:endParaRPr sz="2700">
              <a:solidFill>
                <a:schemeClr val="dk1"/>
              </a:solidFill>
              <a:latin typeface="Verdana"/>
              <a:ea typeface="Verdana"/>
              <a:cs typeface="Verdana"/>
              <a:sym typeface="Verdana"/>
            </a:endParaRPr>
          </a:p>
          <a:p>
            <a:pPr marL="914400" marR="0" lvl="0" indent="-400050" algn="l" rtl="0">
              <a:spcBef>
                <a:spcPts val="0"/>
              </a:spcBef>
              <a:spcAft>
                <a:spcPts val="0"/>
              </a:spcAft>
              <a:buClr>
                <a:schemeClr val="dk1"/>
              </a:buClr>
              <a:buSzPts val="2700"/>
              <a:buFont typeface="Verdana"/>
              <a:buAutoNum type="arabicPeriod"/>
            </a:pPr>
            <a:r>
              <a:rPr lang="en-US" sz="2700">
                <a:solidFill>
                  <a:schemeClr val="dk1"/>
                </a:solidFill>
                <a:latin typeface="Verdana"/>
                <a:ea typeface="Verdana"/>
                <a:cs typeface="Verdana"/>
                <a:sym typeface="Verdana"/>
              </a:rPr>
              <a:t>Are there any hobbies you want to try but haven’t yet?</a:t>
            </a:r>
            <a:endParaRPr sz="2700">
              <a:solidFill>
                <a:schemeClr val="dk1"/>
              </a:solidFill>
              <a:latin typeface="Verdana"/>
              <a:ea typeface="Verdana"/>
              <a:cs typeface="Verdana"/>
              <a:sym typeface="Verdana"/>
            </a:endParaRPr>
          </a:p>
          <a:p>
            <a:pPr marL="914400" marR="0" lvl="0" indent="-400050" algn="l" rtl="0">
              <a:spcBef>
                <a:spcPts val="0"/>
              </a:spcBef>
              <a:spcAft>
                <a:spcPts val="0"/>
              </a:spcAft>
              <a:buClr>
                <a:schemeClr val="dk1"/>
              </a:buClr>
              <a:buSzPts val="2700"/>
              <a:buFont typeface="Verdana"/>
              <a:buAutoNum type="arabicPeriod"/>
            </a:pPr>
            <a:r>
              <a:rPr lang="en-US" sz="2700">
                <a:solidFill>
                  <a:schemeClr val="dk1"/>
                </a:solidFill>
                <a:latin typeface="Verdana"/>
                <a:ea typeface="Verdana"/>
                <a:cs typeface="Verdana"/>
                <a:sym typeface="Verdana"/>
              </a:rPr>
              <a:t>What does your ideal day look like?</a:t>
            </a:r>
            <a:endParaRPr sz="2700"/>
          </a:p>
        </p:txBody>
      </p:sp>
      <p:pic>
        <p:nvPicPr>
          <p:cNvPr id="389" name="Google Shape;389;p39"/>
          <p:cNvPicPr preferRelativeResize="0"/>
          <p:nvPr/>
        </p:nvPicPr>
        <p:blipFill>
          <a:blip r:embed="rId3">
            <a:alphaModFix/>
          </a:blip>
          <a:stretch>
            <a:fillRect/>
          </a:stretch>
        </p:blipFill>
        <p:spPr>
          <a:xfrm>
            <a:off x="9974650" y="0"/>
            <a:ext cx="2217200" cy="2217200"/>
          </a:xfrm>
          <a:prstGeom prst="rect">
            <a:avLst/>
          </a:prstGeom>
          <a:noFill/>
          <a:ln>
            <a:noFill/>
          </a:ln>
        </p:spPr>
      </p:pic>
      <p:sp>
        <p:nvSpPr>
          <p:cNvPr id="390" name="Google Shape;390;p39"/>
          <p:cNvSpPr txBox="1"/>
          <p:nvPr/>
        </p:nvSpPr>
        <p:spPr>
          <a:xfrm>
            <a:off x="411725" y="791600"/>
            <a:ext cx="9334500" cy="142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Font typeface="Arial"/>
              <a:buNone/>
            </a:pPr>
            <a:r>
              <a:rPr lang="en-US" sz="2700">
                <a:solidFill>
                  <a:schemeClr val="dk1"/>
                </a:solidFill>
                <a:latin typeface="Verdana"/>
                <a:ea typeface="Verdana"/>
                <a:cs typeface="Verdana"/>
                <a:sym typeface="Verdana"/>
              </a:rPr>
              <a:t>You are interviewing a celebrity. You are asking them questions about their preferences and hobbies. You ask the following questions:</a:t>
            </a:r>
            <a:endParaRPr sz="2700">
              <a:solidFill>
                <a:schemeClr val="dk1"/>
              </a:solidFill>
              <a:latin typeface="Verdana"/>
              <a:ea typeface="Verdana"/>
              <a:cs typeface="Verdana"/>
              <a:sym typeface="Verdan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96"/>
        <p:cNvGrpSpPr/>
        <p:nvPr/>
      </p:nvGrpSpPr>
      <p:grpSpPr>
        <a:xfrm>
          <a:off x="0" y="0"/>
          <a:ext cx="0" cy="0"/>
          <a:chOff x="0" y="0"/>
          <a:chExt cx="0" cy="0"/>
        </a:xfrm>
      </p:grpSpPr>
      <p:sp>
        <p:nvSpPr>
          <p:cNvPr id="397" name="Google Shape;397;p40"/>
          <p:cNvSpPr txBox="1">
            <a:spLocks noGrp="1"/>
          </p:cNvSpPr>
          <p:nvPr>
            <p:ph type="ftr" idx="11"/>
          </p:nvPr>
        </p:nvSpPr>
        <p:spPr>
          <a:xfrm>
            <a:off x="7470370" y="6421326"/>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888888"/>
              </a:buClr>
              <a:buSzPts val="1200"/>
              <a:buFont typeface="Verdana"/>
              <a:buNone/>
            </a:pPr>
            <a:r>
              <a:rPr lang="en-US" dirty="0"/>
              <a:t>©2020-2024 Light of the World Learning</a:t>
            </a:r>
            <a:endParaRPr dirty="0"/>
          </a:p>
        </p:txBody>
      </p:sp>
      <p:sp>
        <p:nvSpPr>
          <p:cNvPr id="398" name="Google Shape;398;p40"/>
          <p:cNvSpPr txBox="1"/>
          <p:nvPr/>
        </p:nvSpPr>
        <p:spPr>
          <a:xfrm>
            <a:off x="728127" y="152400"/>
            <a:ext cx="10719600" cy="769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3200"/>
              <a:buFont typeface="Verdana"/>
              <a:buNone/>
            </a:pPr>
            <a:r>
              <a:rPr lang="en-US" sz="3200" b="1">
                <a:solidFill>
                  <a:schemeClr val="dk1"/>
                </a:solidFill>
                <a:latin typeface="Verdana"/>
                <a:ea typeface="Verdana"/>
                <a:cs typeface="Verdana"/>
                <a:sym typeface="Verdana"/>
              </a:rPr>
              <a:t>Song – The Angel Gabriel from Heaven Came</a:t>
            </a:r>
            <a:endParaRPr sz="3200" b="1">
              <a:solidFill>
                <a:schemeClr val="dk1"/>
              </a:solidFill>
              <a:latin typeface="Verdana"/>
              <a:ea typeface="Verdana"/>
              <a:cs typeface="Verdana"/>
              <a:sym typeface="Verdana"/>
            </a:endParaRPr>
          </a:p>
        </p:txBody>
      </p:sp>
      <p:sp>
        <p:nvSpPr>
          <p:cNvPr id="399" name="Google Shape;399;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800"/>
              <a:buFont typeface="Verdana"/>
              <a:buNone/>
            </a:pPr>
            <a:fld id="{00000000-1234-1234-1234-123412341234}" type="slidenum">
              <a:rPr lang="en-US">
                <a:solidFill>
                  <a:schemeClr val="dk1"/>
                </a:solidFill>
              </a:rPr>
              <a:t>29</a:t>
            </a:fld>
            <a:endParaRPr>
              <a:solidFill>
                <a:schemeClr val="dk1"/>
              </a:solidFill>
            </a:endParaRPr>
          </a:p>
        </p:txBody>
      </p:sp>
      <p:sp>
        <p:nvSpPr>
          <p:cNvPr id="400" name="Google Shape;400;p40"/>
          <p:cNvSpPr txBox="1"/>
          <p:nvPr/>
        </p:nvSpPr>
        <p:spPr>
          <a:xfrm>
            <a:off x="476484" y="726276"/>
            <a:ext cx="8979900" cy="599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chemeClr val="dk1"/>
                </a:solidFill>
                <a:latin typeface="Verdana"/>
                <a:ea typeface="Verdana"/>
                <a:cs typeface="Verdana"/>
                <a:sym typeface="Verdana"/>
              </a:rPr>
              <a:t>The angel Gabriel from heaven came,</a:t>
            </a:r>
            <a:endParaRPr sz="2800">
              <a:solidFill>
                <a:schemeClr val="dk1"/>
              </a:solidFill>
              <a:latin typeface="Verdana"/>
              <a:ea typeface="Verdana"/>
              <a:cs typeface="Verdana"/>
              <a:sym typeface="Verdana"/>
            </a:endParaRPr>
          </a:p>
          <a:p>
            <a:pPr marL="0" lvl="0" indent="0" algn="l" rtl="0">
              <a:spcBef>
                <a:spcPts val="0"/>
              </a:spcBef>
              <a:spcAft>
                <a:spcPts val="0"/>
              </a:spcAft>
              <a:buNone/>
            </a:pPr>
            <a:r>
              <a:rPr lang="en-US" sz="2800">
                <a:solidFill>
                  <a:schemeClr val="dk1"/>
                </a:solidFill>
                <a:latin typeface="Verdana"/>
                <a:ea typeface="Verdana"/>
                <a:cs typeface="Verdana"/>
                <a:sym typeface="Verdana"/>
              </a:rPr>
              <a:t>his wings as drifted snow, his eyes as flame;</a:t>
            </a:r>
            <a:endParaRPr sz="2800">
              <a:solidFill>
                <a:schemeClr val="dk1"/>
              </a:solidFill>
              <a:latin typeface="Verdana"/>
              <a:ea typeface="Verdana"/>
              <a:cs typeface="Verdana"/>
              <a:sym typeface="Verdana"/>
            </a:endParaRPr>
          </a:p>
          <a:p>
            <a:pPr marL="0" lvl="0" indent="0" algn="l" rtl="0">
              <a:spcBef>
                <a:spcPts val="0"/>
              </a:spcBef>
              <a:spcAft>
                <a:spcPts val="0"/>
              </a:spcAft>
              <a:buNone/>
            </a:pPr>
            <a:r>
              <a:rPr lang="en-US" sz="2800">
                <a:solidFill>
                  <a:schemeClr val="dk1"/>
                </a:solidFill>
                <a:latin typeface="Verdana"/>
                <a:ea typeface="Verdana"/>
                <a:cs typeface="Verdana"/>
                <a:sym typeface="Verdana"/>
              </a:rPr>
              <a:t>"All hail," said he to meek and lowly Mary,</a:t>
            </a:r>
            <a:endParaRPr sz="2800">
              <a:solidFill>
                <a:schemeClr val="dk1"/>
              </a:solidFill>
              <a:latin typeface="Verdana"/>
              <a:ea typeface="Verdana"/>
              <a:cs typeface="Verdana"/>
              <a:sym typeface="Verdana"/>
            </a:endParaRPr>
          </a:p>
          <a:p>
            <a:pPr marL="0" lvl="0" indent="0" algn="l" rtl="0">
              <a:spcBef>
                <a:spcPts val="0"/>
              </a:spcBef>
              <a:spcAft>
                <a:spcPts val="0"/>
              </a:spcAft>
              <a:buNone/>
            </a:pPr>
            <a:r>
              <a:rPr lang="en-US" sz="2800">
                <a:solidFill>
                  <a:schemeClr val="dk1"/>
                </a:solidFill>
                <a:latin typeface="Verdana"/>
                <a:ea typeface="Verdana"/>
                <a:cs typeface="Verdana"/>
                <a:sym typeface="Verdana"/>
              </a:rPr>
              <a:t>"most highly favored woman." Gloria!</a:t>
            </a:r>
            <a:endParaRPr sz="2800">
              <a:solidFill>
                <a:schemeClr val="dk1"/>
              </a:solidFill>
              <a:latin typeface="Verdana"/>
              <a:ea typeface="Verdana"/>
              <a:cs typeface="Verdana"/>
              <a:sym typeface="Verdana"/>
            </a:endParaRPr>
          </a:p>
          <a:p>
            <a:pPr marL="0" lvl="0" indent="0" algn="l" rtl="0">
              <a:spcBef>
                <a:spcPts val="0"/>
              </a:spcBef>
              <a:spcAft>
                <a:spcPts val="0"/>
              </a:spcAft>
              <a:buNone/>
            </a:pPr>
            <a:endParaRPr sz="2000">
              <a:solidFill>
                <a:schemeClr val="dk1"/>
              </a:solidFill>
              <a:latin typeface="Verdana"/>
              <a:ea typeface="Verdana"/>
              <a:cs typeface="Verdana"/>
              <a:sym typeface="Verdana"/>
            </a:endParaRPr>
          </a:p>
          <a:p>
            <a:pPr marL="0" lvl="0" indent="0" algn="l" rtl="0">
              <a:spcBef>
                <a:spcPts val="0"/>
              </a:spcBef>
              <a:spcAft>
                <a:spcPts val="0"/>
              </a:spcAft>
              <a:buNone/>
            </a:pPr>
            <a:r>
              <a:rPr lang="en-US" sz="2800">
                <a:solidFill>
                  <a:schemeClr val="dk1"/>
                </a:solidFill>
                <a:latin typeface="Verdana"/>
                <a:ea typeface="Verdana"/>
                <a:cs typeface="Verdana"/>
                <a:sym typeface="Verdana"/>
              </a:rPr>
              <a:t>"I come from heaven to tell the Lord's decree:</a:t>
            </a:r>
            <a:endParaRPr sz="2800">
              <a:solidFill>
                <a:schemeClr val="dk1"/>
              </a:solidFill>
              <a:latin typeface="Verdana"/>
              <a:ea typeface="Verdana"/>
              <a:cs typeface="Verdana"/>
              <a:sym typeface="Verdana"/>
            </a:endParaRPr>
          </a:p>
          <a:p>
            <a:pPr marL="0" lvl="0" indent="0" algn="l" rtl="0">
              <a:spcBef>
                <a:spcPts val="0"/>
              </a:spcBef>
              <a:spcAft>
                <a:spcPts val="0"/>
              </a:spcAft>
              <a:buNone/>
            </a:pPr>
            <a:r>
              <a:rPr lang="en-US" sz="2800">
                <a:solidFill>
                  <a:schemeClr val="dk1"/>
                </a:solidFill>
                <a:latin typeface="Verdana"/>
                <a:ea typeface="Verdana"/>
                <a:cs typeface="Verdana"/>
                <a:sym typeface="Verdana"/>
              </a:rPr>
              <a:t>a blessed holy mother you shall be.</a:t>
            </a:r>
            <a:endParaRPr sz="2800">
              <a:solidFill>
                <a:schemeClr val="dk1"/>
              </a:solidFill>
              <a:latin typeface="Verdana"/>
              <a:ea typeface="Verdana"/>
              <a:cs typeface="Verdana"/>
              <a:sym typeface="Verdana"/>
            </a:endParaRPr>
          </a:p>
          <a:p>
            <a:pPr marL="0" lvl="0" indent="0" algn="l" rtl="0">
              <a:spcBef>
                <a:spcPts val="0"/>
              </a:spcBef>
              <a:spcAft>
                <a:spcPts val="0"/>
              </a:spcAft>
              <a:buNone/>
            </a:pPr>
            <a:r>
              <a:rPr lang="en-US" sz="2800">
                <a:solidFill>
                  <a:schemeClr val="dk1"/>
                </a:solidFill>
                <a:latin typeface="Verdana"/>
                <a:ea typeface="Verdana"/>
                <a:cs typeface="Verdana"/>
                <a:sym typeface="Verdana"/>
              </a:rPr>
              <a:t>Your Son shall be a blessing to the world,</a:t>
            </a:r>
            <a:endParaRPr sz="2800">
              <a:solidFill>
                <a:schemeClr val="dk1"/>
              </a:solidFill>
              <a:latin typeface="Verdana"/>
              <a:ea typeface="Verdana"/>
              <a:cs typeface="Verdana"/>
              <a:sym typeface="Verdana"/>
            </a:endParaRPr>
          </a:p>
          <a:p>
            <a:pPr marL="0" lvl="0" indent="0" algn="l" rtl="0">
              <a:spcBef>
                <a:spcPts val="0"/>
              </a:spcBef>
              <a:spcAft>
                <a:spcPts val="0"/>
              </a:spcAft>
              <a:buNone/>
            </a:pPr>
            <a:r>
              <a:rPr lang="en-US" sz="2800">
                <a:solidFill>
                  <a:schemeClr val="dk1"/>
                </a:solidFill>
                <a:latin typeface="Verdana"/>
                <a:ea typeface="Verdana"/>
                <a:cs typeface="Verdana"/>
                <a:sym typeface="Verdana"/>
              </a:rPr>
              <a:t>most highly favored woman." Gloria!</a:t>
            </a:r>
            <a:endParaRPr sz="2800">
              <a:solidFill>
                <a:schemeClr val="dk1"/>
              </a:solidFill>
              <a:latin typeface="Verdana"/>
              <a:ea typeface="Verdana"/>
              <a:cs typeface="Verdana"/>
              <a:sym typeface="Verdana"/>
            </a:endParaRPr>
          </a:p>
          <a:p>
            <a:pPr marL="0" lvl="0" indent="0" algn="l" rtl="0">
              <a:spcBef>
                <a:spcPts val="0"/>
              </a:spcBef>
              <a:spcAft>
                <a:spcPts val="0"/>
              </a:spcAft>
              <a:buNone/>
            </a:pPr>
            <a:endParaRPr sz="2000">
              <a:solidFill>
                <a:schemeClr val="dk1"/>
              </a:solidFill>
              <a:latin typeface="Verdana"/>
              <a:ea typeface="Verdana"/>
              <a:cs typeface="Verdana"/>
              <a:sym typeface="Verdana"/>
            </a:endParaRPr>
          </a:p>
          <a:p>
            <a:pPr marL="0" lvl="0" indent="0" algn="l" rtl="0">
              <a:spcBef>
                <a:spcPts val="0"/>
              </a:spcBef>
              <a:spcAft>
                <a:spcPts val="0"/>
              </a:spcAft>
              <a:buNone/>
            </a:pPr>
            <a:r>
              <a:rPr lang="en-US" sz="2800">
                <a:solidFill>
                  <a:schemeClr val="dk1"/>
                </a:solidFill>
                <a:latin typeface="Verdana"/>
                <a:ea typeface="Verdana"/>
                <a:cs typeface="Verdana"/>
                <a:sym typeface="Verdana"/>
              </a:rPr>
              <a:t>Then gentle Mary meekly bowed her head;</a:t>
            </a:r>
            <a:endParaRPr sz="2800">
              <a:solidFill>
                <a:schemeClr val="dk1"/>
              </a:solidFill>
              <a:latin typeface="Verdana"/>
              <a:ea typeface="Verdana"/>
              <a:cs typeface="Verdana"/>
              <a:sym typeface="Verdana"/>
            </a:endParaRPr>
          </a:p>
          <a:p>
            <a:pPr marL="0" lvl="0" indent="0" algn="l" rtl="0">
              <a:spcBef>
                <a:spcPts val="0"/>
              </a:spcBef>
              <a:spcAft>
                <a:spcPts val="0"/>
              </a:spcAft>
              <a:buNone/>
            </a:pPr>
            <a:r>
              <a:rPr lang="en-US" sz="2800">
                <a:solidFill>
                  <a:schemeClr val="dk1"/>
                </a:solidFill>
                <a:latin typeface="Verdana"/>
                <a:ea typeface="Verdana"/>
                <a:cs typeface="Verdana"/>
                <a:sym typeface="Verdana"/>
              </a:rPr>
              <a:t>"To me be as it pleases God," she said.</a:t>
            </a:r>
            <a:endParaRPr sz="2800">
              <a:solidFill>
                <a:schemeClr val="dk1"/>
              </a:solidFill>
              <a:latin typeface="Verdana"/>
              <a:ea typeface="Verdana"/>
              <a:cs typeface="Verdana"/>
              <a:sym typeface="Verdana"/>
            </a:endParaRPr>
          </a:p>
          <a:p>
            <a:pPr marL="0" lvl="0" indent="0" algn="l" rtl="0">
              <a:spcBef>
                <a:spcPts val="0"/>
              </a:spcBef>
              <a:spcAft>
                <a:spcPts val="0"/>
              </a:spcAft>
              <a:buNone/>
            </a:pPr>
            <a:r>
              <a:rPr lang="en-US" sz="2800">
                <a:solidFill>
                  <a:schemeClr val="dk1"/>
                </a:solidFill>
                <a:latin typeface="Verdana"/>
                <a:ea typeface="Verdana"/>
                <a:cs typeface="Verdana"/>
                <a:sym typeface="Verdana"/>
              </a:rPr>
              <a:t>"My soul will praise and glorify his holy name."</a:t>
            </a:r>
            <a:endParaRPr sz="2800">
              <a:solidFill>
                <a:schemeClr val="dk1"/>
              </a:solidFill>
              <a:latin typeface="Verdana"/>
              <a:ea typeface="Verdana"/>
              <a:cs typeface="Verdana"/>
              <a:sym typeface="Verdana"/>
            </a:endParaRPr>
          </a:p>
          <a:p>
            <a:pPr marL="0" lvl="0" indent="0" algn="l" rtl="0">
              <a:spcBef>
                <a:spcPts val="0"/>
              </a:spcBef>
              <a:spcAft>
                <a:spcPts val="0"/>
              </a:spcAft>
              <a:buNone/>
            </a:pPr>
            <a:r>
              <a:rPr lang="en-US" sz="2800">
                <a:solidFill>
                  <a:schemeClr val="dk1"/>
                </a:solidFill>
                <a:latin typeface="Verdana"/>
                <a:ea typeface="Verdana"/>
                <a:cs typeface="Verdana"/>
                <a:sym typeface="Verdana"/>
              </a:rPr>
              <a:t>Most highly favored woman, Gloria!</a:t>
            </a:r>
            <a:endParaRPr sz="2800">
              <a:solidFill>
                <a:schemeClr val="dk1"/>
              </a:solidFill>
              <a:latin typeface="Verdana"/>
              <a:ea typeface="Verdana"/>
              <a:cs typeface="Verdana"/>
              <a:sym typeface="Verdan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5"/>
          <p:cNvSpPr txBox="1">
            <a:spLocks noGrp="1"/>
          </p:cNvSpPr>
          <p:nvPr>
            <p:ph type="title"/>
          </p:nvPr>
        </p:nvSpPr>
        <p:spPr>
          <a:xfrm>
            <a:off x="806248" y="245888"/>
            <a:ext cx="10579500" cy="816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0000"/>
              </a:buClr>
              <a:buSzPts val="4400"/>
              <a:buFont typeface="Verdana"/>
              <a:buNone/>
            </a:pPr>
            <a:r>
              <a:rPr lang="en-US" sz="2200">
                <a:latin typeface="Verdana"/>
                <a:ea typeface="Verdana"/>
                <a:cs typeface="Verdana"/>
                <a:sym typeface="Verdana"/>
              </a:rPr>
              <a:t> </a:t>
            </a:r>
            <a:r>
              <a:rPr lang="en-US" b="1">
                <a:latin typeface="Verdana"/>
                <a:ea typeface="Verdana"/>
                <a:cs typeface="Verdana"/>
                <a:sym typeface="Verdana"/>
              </a:rPr>
              <a:t>What</a:t>
            </a:r>
            <a:r>
              <a:rPr lang="en-US"/>
              <a:t> do you see</a:t>
            </a:r>
            <a:r>
              <a:rPr lang="en-US" b="1">
                <a:latin typeface="Verdana"/>
                <a:ea typeface="Verdana"/>
                <a:cs typeface="Verdana"/>
                <a:sym typeface="Verdana"/>
              </a:rPr>
              <a:t>?</a:t>
            </a:r>
            <a:endParaRPr b="1"/>
          </a:p>
        </p:txBody>
      </p:sp>
      <p:sp>
        <p:nvSpPr>
          <p:cNvPr id="111" name="Google Shape;111;p15"/>
          <p:cNvSpPr txBox="1">
            <a:spLocks noGrp="1"/>
          </p:cNvSpPr>
          <p:nvPr>
            <p:ph type="sldNum" idx="12"/>
          </p:nvPr>
        </p:nvSpPr>
        <p:spPr>
          <a:xfrm>
            <a:off x="8786813" y="6492875"/>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US">
                <a:solidFill>
                  <a:schemeClr val="dk1"/>
                </a:solidFill>
              </a:rPr>
              <a:t>3</a:t>
            </a:fld>
            <a:endParaRPr>
              <a:solidFill>
                <a:schemeClr val="dk1"/>
              </a:solidFill>
            </a:endParaRPr>
          </a:p>
        </p:txBody>
      </p:sp>
      <p:sp>
        <p:nvSpPr>
          <p:cNvPr id="112" name="Google Shape;112;p15"/>
          <p:cNvSpPr txBox="1">
            <a:spLocks noGrp="1"/>
          </p:cNvSpPr>
          <p:nvPr>
            <p:ph type="ftr" idx="11"/>
          </p:nvPr>
        </p:nvSpPr>
        <p:spPr>
          <a:xfrm>
            <a:off x="92075" y="6515100"/>
            <a:ext cx="41148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Verdana"/>
              <a:buNone/>
            </a:pPr>
            <a:r>
              <a:rPr lang="en-US" dirty="0"/>
              <a:t>©2020-2024 Light of the World Learning</a:t>
            </a:r>
            <a:endParaRPr dirty="0"/>
          </a:p>
        </p:txBody>
      </p:sp>
      <p:pic>
        <p:nvPicPr>
          <p:cNvPr id="113" name="Google Shape;113;p15"/>
          <p:cNvPicPr preferRelativeResize="0"/>
          <p:nvPr/>
        </p:nvPicPr>
        <p:blipFill rotWithShape="1">
          <a:blip r:embed="rId3">
            <a:alphaModFix/>
          </a:blip>
          <a:srcRect l="10666" t="16254"/>
          <a:stretch/>
        </p:blipFill>
        <p:spPr>
          <a:xfrm>
            <a:off x="253871" y="1208350"/>
            <a:ext cx="4389509" cy="2743171"/>
          </a:xfrm>
          <a:prstGeom prst="rect">
            <a:avLst/>
          </a:prstGeom>
          <a:noFill/>
          <a:ln>
            <a:noFill/>
          </a:ln>
        </p:spPr>
      </p:pic>
      <p:pic>
        <p:nvPicPr>
          <p:cNvPr id="114" name="Google Shape;114;p15"/>
          <p:cNvPicPr preferRelativeResize="0"/>
          <p:nvPr/>
        </p:nvPicPr>
        <p:blipFill>
          <a:blip r:embed="rId4">
            <a:alphaModFix/>
          </a:blip>
          <a:stretch>
            <a:fillRect/>
          </a:stretch>
        </p:blipFill>
        <p:spPr>
          <a:xfrm>
            <a:off x="7811125" y="2057400"/>
            <a:ext cx="4114800" cy="2743180"/>
          </a:xfrm>
          <a:prstGeom prst="rect">
            <a:avLst/>
          </a:prstGeom>
          <a:noFill/>
          <a:ln>
            <a:noFill/>
          </a:ln>
        </p:spPr>
      </p:pic>
      <p:pic>
        <p:nvPicPr>
          <p:cNvPr id="115" name="Google Shape;115;p15"/>
          <p:cNvPicPr preferRelativeResize="0"/>
          <p:nvPr/>
        </p:nvPicPr>
        <p:blipFill rotWithShape="1">
          <a:blip r:embed="rId5">
            <a:alphaModFix/>
          </a:blip>
          <a:srcRect t="23020" b="11692"/>
          <a:stretch/>
        </p:blipFill>
        <p:spPr>
          <a:xfrm>
            <a:off x="4059483" y="2818945"/>
            <a:ext cx="3751649" cy="367392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05"/>
        <p:cNvGrpSpPr/>
        <p:nvPr/>
      </p:nvGrpSpPr>
      <p:grpSpPr>
        <a:xfrm>
          <a:off x="0" y="0"/>
          <a:ext cx="0" cy="0"/>
          <a:chOff x="0" y="0"/>
          <a:chExt cx="0" cy="0"/>
        </a:xfrm>
      </p:grpSpPr>
      <p:sp>
        <p:nvSpPr>
          <p:cNvPr id="406" name="Google Shape;406;p41"/>
          <p:cNvSpPr txBox="1">
            <a:spLocks noGrp="1"/>
          </p:cNvSpPr>
          <p:nvPr>
            <p:ph type="sldNum" idx="12"/>
          </p:nvPr>
        </p:nvSpPr>
        <p:spPr>
          <a:xfrm>
            <a:off x="268288" y="6350000"/>
            <a:ext cx="11655425" cy="3714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solidFill>
                  <a:schemeClr val="dk1"/>
                </a:solidFill>
              </a:rPr>
              <a:t>30</a:t>
            </a:fld>
            <a:endParaRPr>
              <a:solidFill>
                <a:schemeClr val="dk1"/>
              </a:solidFill>
            </a:endParaRPr>
          </a:p>
        </p:txBody>
      </p:sp>
      <p:graphicFrame>
        <p:nvGraphicFramePr>
          <p:cNvPr id="407" name="Google Shape;407;p41"/>
          <p:cNvGraphicFramePr/>
          <p:nvPr/>
        </p:nvGraphicFramePr>
        <p:xfrm>
          <a:off x="268287" y="1235075"/>
          <a:ext cx="11655425" cy="5486400"/>
        </p:xfrm>
        <a:graphic>
          <a:graphicData uri="http://schemas.openxmlformats.org/drawingml/2006/table">
            <a:tbl>
              <a:tblPr>
                <a:noFill/>
                <a:tableStyleId>{74630DE7-8E08-42A2-BDC7-DB55E65B8738}</a:tableStyleId>
              </a:tblPr>
              <a:tblGrid>
                <a:gridCol w="2081200">
                  <a:extLst>
                    <a:ext uri="{9D8B030D-6E8A-4147-A177-3AD203B41FA5}">
                      <a16:colId xmlns:a16="http://schemas.microsoft.com/office/drawing/2014/main" val="20000"/>
                    </a:ext>
                  </a:extLst>
                </a:gridCol>
                <a:gridCol w="3746500">
                  <a:extLst>
                    <a:ext uri="{9D8B030D-6E8A-4147-A177-3AD203B41FA5}">
                      <a16:colId xmlns:a16="http://schemas.microsoft.com/office/drawing/2014/main" val="20001"/>
                    </a:ext>
                  </a:extLst>
                </a:gridCol>
                <a:gridCol w="2373325">
                  <a:extLst>
                    <a:ext uri="{9D8B030D-6E8A-4147-A177-3AD203B41FA5}">
                      <a16:colId xmlns:a16="http://schemas.microsoft.com/office/drawing/2014/main" val="20002"/>
                    </a:ext>
                  </a:extLst>
                </a:gridCol>
                <a:gridCol w="3454400">
                  <a:extLst>
                    <a:ext uri="{9D8B030D-6E8A-4147-A177-3AD203B41FA5}">
                      <a16:colId xmlns:a16="http://schemas.microsoft.com/office/drawing/2014/main" val="20003"/>
                    </a:ext>
                  </a:extLst>
                </a:gridCol>
              </a:tblGrid>
              <a:tr h="1828800">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4472C4"/>
                          </a:solidFill>
                          <a:latin typeface="Verdana"/>
                          <a:ea typeface="Verdana"/>
                          <a:cs typeface="Verdana"/>
                          <a:sym typeface="Verdana"/>
                        </a:rPr>
                        <a:t>1</a:t>
                      </a:r>
                      <a:endParaRPr sz="1800" b="0" i="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000" b="0" i="0" u="none" strike="noStrike" cap="none">
                        <a:solidFill>
                          <a:srgbClr val="4472C4"/>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solidFill>
                            <a:srgbClr val="4472C4"/>
                          </a:solidFill>
                          <a:latin typeface="Verdana"/>
                          <a:ea typeface="Verdana"/>
                          <a:cs typeface="Verdana"/>
                          <a:sym typeface="Verdana"/>
                        </a:rPr>
                        <a:t>Mary and Joseph are engaged.</a:t>
                      </a:r>
                      <a:endParaRPr sz="2800" b="0" i="0">
                        <a:solidFill>
                          <a:srgbClr val="4472C4"/>
                        </a:solidFill>
                        <a:latin typeface="Verdana"/>
                        <a:ea typeface="Verdana"/>
                        <a:cs typeface="Verdana"/>
                        <a:sym typeface="Verdana"/>
                      </a:endParaRPr>
                    </a:p>
                  </a:txBody>
                  <a:tcPr marL="91450" marR="91450" marT="45725" marB="45725"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4472C4"/>
                          </a:solidFill>
                          <a:latin typeface="Verdana"/>
                          <a:ea typeface="Verdana"/>
                          <a:cs typeface="Verdana"/>
                          <a:sym typeface="Verdana"/>
                        </a:rPr>
                        <a:t>4</a:t>
                      </a:r>
                      <a:endParaRPr sz="1800" b="0" i="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4472C4"/>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a:txBody>
                  <a:tcPr marL="91450" marR="91450" marT="45725" marB="45725"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1828800">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4472C4"/>
                          </a:solidFill>
                          <a:latin typeface="Verdana"/>
                          <a:ea typeface="Verdana"/>
                          <a:cs typeface="Verdana"/>
                          <a:sym typeface="Verdana"/>
                        </a:rPr>
                        <a:t>2</a:t>
                      </a:r>
                      <a:endParaRPr sz="1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100"/>
                        <a:buFont typeface="Arial"/>
                        <a:buNone/>
                      </a:pPr>
                      <a:endParaRPr sz="2800" b="0" i="0" u="none" strike="noStrike" cap="none">
                        <a:solidFill>
                          <a:srgbClr val="4472C4"/>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4472C4"/>
                        </a:solidFill>
                        <a:latin typeface="Verdana"/>
                        <a:ea typeface="Verdana"/>
                        <a:cs typeface="Verdana"/>
                        <a:sym typeface="Verdana"/>
                      </a:endParaRPr>
                    </a:p>
                  </a:txBody>
                  <a:tcPr marL="91450" marR="91450" marT="45725" marB="45725"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4472C4"/>
                          </a:solidFill>
                          <a:latin typeface="Verdana"/>
                          <a:ea typeface="Verdana"/>
                          <a:cs typeface="Verdana"/>
                          <a:sym typeface="Verdana"/>
                        </a:rPr>
                        <a:t>5</a:t>
                      </a:r>
                      <a:endParaRPr sz="1800" b="0" i="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1200" b="0" i="0" u="none" strike="noStrike" cap="none">
                        <a:solidFill>
                          <a:srgbClr val="4472C4"/>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r h="1828800">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4472C4"/>
                          </a:solidFill>
                          <a:latin typeface="Verdana"/>
                          <a:ea typeface="Verdana"/>
                          <a:cs typeface="Verdana"/>
                          <a:sym typeface="Verdana"/>
                        </a:rPr>
                        <a:t>3</a:t>
                      </a:r>
                      <a:endParaRPr sz="1800" b="0" i="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300" b="0" i="0" u="none" strike="noStrike" cap="none">
                        <a:solidFill>
                          <a:srgbClr val="4472C4"/>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4472C4"/>
                        </a:solidFill>
                        <a:latin typeface="Verdana"/>
                        <a:ea typeface="Verdana"/>
                        <a:cs typeface="Verdana"/>
                        <a:sym typeface="Verdana"/>
                      </a:endParaRPr>
                    </a:p>
                  </a:txBody>
                  <a:tcPr marL="91450" marR="91450" marT="45725" marB="45725"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4472C4"/>
                          </a:solidFill>
                          <a:latin typeface="Verdana"/>
                          <a:ea typeface="Verdana"/>
                          <a:cs typeface="Verdana"/>
                          <a:sym typeface="Verdana"/>
                        </a:rPr>
                        <a:t>6</a:t>
                      </a:r>
                      <a:endParaRPr sz="1800" b="0" i="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400" b="0" i="0" u="none" strike="noStrike" cap="none">
                        <a:solidFill>
                          <a:srgbClr val="4472C4"/>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408" name="Google Shape;408;p41"/>
          <p:cNvSpPr txBox="1"/>
          <p:nvPr/>
        </p:nvSpPr>
        <p:spPr>
          <a:xfrm>
            <a:off x="-87325" y="381000"/>
            <a:ext cx="12431700" cy="1108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4400"/>
              <a:buFont typeface="Arial"/>
              <a:buNone/>
            </a:pPr>
            <a:r>
              <a:rPr lang="en-US" sz="3200" b="1">
                <a:solidFill>
                  <a:schemeClr val="accent5"/>
                </a:solidFill>
                <a:latin typeface="Verdana"/>
                <a:ea typeface="Verdana"/>
                <a:cs typeface="Verdana"/>
                <a:sym typeface="Verdana"/>
              </a:rPr>
              <a:t>1A. </a:t>
            </a:r>
            <a:r>
              <a:rPr lang="en-US" sz="3200" b="1">
                <a:solidFill>
                  <a:schemeClr val="dk1"/>
                </a:solidFill>
                <a:latin typeface="Verdana"/>
                <a:ea typeface="Verdana"/>
                <a:cs typeface="Verdana"/>
                <a:sym typeface="Verdana"/>
              </a:rPr>
              <a:t>Homework – Write sentences about the pictures.</a:t>
            </a:r>
            <a:endParaRPr sz="3200" b="1">
              <a:solidFill>
                <a:schemeClr val="dk1"/>
              </a:solidFill>
              <a:latin typeface="Verdana"/>
              <a:ea typeface="Verdana"/>
              <a:cs typeface="Verdana"/>
              <a:sym typeface="Verdana"/>
            </a:endParaRPr>
          </a:p>
        </p:txBody>
      </p:sp>
      <p:sp>
        <p:nvSpPr>
          <p:cNvPr id="409" name="Google Shape;409;p41"/>
          <p:cNvSpPr txBox="1"/>
          <p:nvPr/>
        </p:nvSpPr>
        <p:spPr>
          <a:xfrm>
            <a:off x="268288" y="965200"/>
            <a:ext cx="2016125" cy="369888"/>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1200"/>
              <a:buFont typeface="Arial"/>
              <a:buNone/>
            </a:pPr>
            <a:endParaRPr sz="1200">
              <a:solidFill>
                <a:schemeClr val="accent5"/>
              </a:solidFill>
              <a:latin typeface="Verdana"/>
              <a:ea typeface="Verdana"/>
              <a:cs typeface="Verdana"/>
              <a:sym typeface="Verdana"/>
            </a:endParaRPr>
          </a:p>
        </p:txBody>
      </p:sp>
      <p:sp>
        <p:nvSpPr>
          <p:cNvPr id="410" name="Google Shape;410;p41"/>
          <p:cNvSpPr txBox="1">
            <a:spLocks noGrp="1"/>
          </p:cNvSpPr>
          <p:nvPr>
            <p:ph type="ftr" idx="11"/>
          </p:nvPr>
        </p:nvSpPr>
        <p:spPr>
          <a:xfrm>
            <a:off x="2441344" y="6446020"/>
            <a:ext cx="3522662" cy="26987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Verdana"/>
              <a:buNone/>
            </a:pPr>
            <a:r>
              <a:rPr lang="en-US" dirty="0"/>
              <a:t>©2020-2023 Light of the World Learning</a:t>
            </a:r>
            <a:endParaRPr dirty="0"/>
          </a:p>
        </p:txBody>
      </p:sp>
      <p:pic>
        <p:nvPicPr>
          <p:cNvPr id="411" name="Google Shape;411;p41"/>
          <p:cNvPicPr preferRelativeResize="0"/>
          <p:nvPr/>
        </p:nvPicPr>
        <p:blipFill rotWithShape="1">
          <a:blip r:embed="rId3">
            <a:alphaModFix/>
          </a:blip>
          <a:srcRect r="13239"/>
          <a:stretch/>
        </p:blipFill>
        <p:spPr>
          <a:xfrm>
            <a:off x="6591425" y="5322200"/>
            <a:ext cx="1681620" cy="1292140"/>
          </a:xfrm>
          <a:prstGeom prst="rect">
            <a:avLst/>
          </a:prstGeom>
          <a:noFill/>
          <a:ln>
            <a:noFill/>
          </a:ln>
        </p:spPr>
      </p:pic>
      <p:pic>
        <p:nvPicPr>
          <p:cNvPr id="412" name="Google Shape;412;p41"/>
          <p:cNvPicPr preferRelativeResize="0"/>
          <p:nvPr/>
        </p:nvPicPr>
        <p:blipFill rotWithShape="1">
          <a:blip r:embed="rId4">
            <a:alphaModFix/>
          </a:blip>
          <a:srcRect l="6124" t="11111" r="7122"/>
          <a:stretch/>
        </p:blipFill>
        <p:spPr>
          <a:xfrm>
            <a:off x="6520012" y="1666975"/>
            <a:ext cx="1753027" cy="1347020"/>
          </a:xfrm>
          <a:prstGeom prst="rect">
            <a:avLst/>
          </a:prstGeom>
          <a:noFill/>
          <a:ln>
            <a:noFill/>
          </a:ln>
        </p:spPr>
      </p:pic>
      <p:pic>
        <p:nvPicPr>
          <p:cNvPr id="413" name="Google Shape;413;p41"/>
          <p:cNvPicPr preferRelativeResize="0"/>
          <p:nvPr/>
        </p:nvPicPr>
        <p:blipFill rotWithShape="1">
          <a:blip r:embed="rId5">
            <a:alphaModFix/>
          </a:blip>
          <a:srcRect t="8276" r="25556" b="9119"/>
          <a:stretch/>
        </p:blipFill>
        <p:spPr>
          <a:xfrm>
            <a:off x="545438" y="5420250"/>
            <a:ext cx="1614254" cy="1194096"/>
          </a:xfrm>
          <a:prstGeom prst="rect">
            <a:avLst/>
          </a:prstGeom>
          <a:noFill/>
          <a:ln>
            <a:noFill/>
          </a:ln>
        </p:spPr>
      </p:pic>
      <p:pic>
        <p:nvPicPr>
          <p:cNvPr id="414" name="Google Shape;414;p41"/>
          <p:cNvPicPr preferRelativeResize="0"/>
          <p:nvPr/>
        </p:nvPicPr>
        <p:blipFill rotWithShape="1">
          <a:blip r:embed="rId6">
            <a:alphaModFix/>
          </a:blip>
          <a:srcRect l="5728" r="5728"/>
          <a:stretch/>
        </p:blipFill>
        <p:spPr>
          <a:xfrm>
            <a:off x="6609150" y="3495975"/>
            <a:ext cx="1753056" cy="1319971"/>
          </a:xfrm>
          <a:prstGeom prst="rect">
            <a:avLst/>
          </a:prstGeom>
          <a:noFill/>
          <a:ln>
            <a:noFill/>
          </a:ln>
        </p:spPr>
      </p:pic>
      <p:pic>
        <p:nvPicPr>
          <p:cNvPr id="415" name="Google Shape;415;p41"/>
          <p:cNvPicPr preferRelativeResize="0"/>
          <p:nvPr/>
        </p:nvPicPr>
        <p:blipFill rotWithShape="1">
          <a:blip r:embed="rId7">
            <a:alphaModFix/>
          </a:blip>
          <a:srcRect l="10669" t="16254" r="10708"/>
          <a:stretch/>
        </p:blipFill>
        <p:spPr>
          <a:xfrm>
            <a:off x="435548" y="1743425"/>
            <a:ext cx="1681632" cy="1194106"/>
          </a:xfrm>
          <a:prstGeom prst="rect">
            <a:avLst/>
          </a:prstGeom>
          <a:noFill/>
          <a:ln>
            <a:noFill/>
          </a:ln>
        </p:spPr>
      </p:pic>
      <p:sp>
        <p:nvSpPr>
          <p:cNvPr id="416" name="Google Shape;416;p41"/>
          <p:cNvSpPr txBox="1"/>
          <p:nvPr/>
        </p:nvSpPr>
        <p:spPr>
          <a:xfrm>
            <a:off x="613700" y="3114100"/>
            <a:ext cx="9733800" cy="51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a:solidFill>
                  <a:schemeClr val="dk1"/>
                </a:solidFill>
                <a:latin typeface="Verdana"/>
                <a:ea typeface="Verdana"/>
                <a:cs typeface="Verdana"/>
                <a:sym typeface="Verdana"/>
              </a:rPr>
              <a:t>ancestor</a:t>
            </a:r>
            <a:endParaRPr sz="2100">
              <a:solidFill>
                <a:schemeClr val="dk1"/>
              </a:solidFill>
              <a:latin typeface="Verdana"/>
              <a:ea typeface="Verdana"/>
              <a:cs typeface="Verdana"/>
              <a:sym typeface="Verdana"/>
            </a:endParaRPr>
          </a:p>
        </p:txBody>
      </p:sp>
      <p:sp>
        <p:nvSpPr>
          <p:cNvPr id="417" name="Google Shape;417;p41"/>
          <p:cNvSpPr txBox="1"/>
          <p:nvPr/>
        </p:nvSpPr>
        <p:spPr>
          <a:xfrm>
            <a:off x="6591425" y="4916925"/>
            <a:ext cx="1393500" cy="51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a:solidFill>
                  <a:schemeClr val="dk1"/>
                </a:solidFill>
                <a:latin typeface="Verdana"/>
                <a:ea typeface="Verdana"/>
                <a:cs typeface="Verdana"/>
                <a:sym typeface="Verdana"/>
              </a:rPr>
              <a:t>lowly</a:t>
            </a:r>
            <a:endParaRPr sz="2100">
              <a:solidFill>
                <a:schemeClr val="dk1"/>
              </a:solidFill>
              <a:latin typeface="Verdana"/>
              <a:ea typeface="Verdana"/>
              <a:cs typeface="Verdana"/>
              <a:sym typeface="Verdana"/>
            </a:endParaRPr>
          </a:p>
        </p:txBody>
      </p:sp>
      <p:sp>
        <p:nvSpPr>
          <p:cNvPr id="418" name="Google Shape;418;p41"/>
          <p:cNvSpPr txBox="1"/>
          <p:nvPr/>
        </p:nvSpPr>
        <p:spPr>
          <a:xfrm>
            <a:off x="6532950" y="3112012"/>
            <a:ext cx="9733800" cy="51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a:solidFill>
                  <a:schemeClr val="dk1"/>
                </a:solidFill>
                <a:latin typeface="Verdana"/>
                <a:ea typeface="Verdana"/>
                <a:cs typeface="Verdana"/>
                <a:sym typeface="Verdana"/>
              </a:rPr>
              <a:t>blessing</a:t>
            </a:r>
            <a:endParaRPr sz="2100">
              <a:solidFill>
                <a:schemeClr val="dk1"/>
              </a:solidFill>
              <a:latin typeface="Verdana"/>
              <a:ea typeface="Verdana"/>
              <a:cs typeface="Verdana"/>
              <a:sym typeface="Verdana"/>
            </a:endParaRPr>
          </a:p>
        </p:txBody>
      </p:sp>
      <p:sp>
        <p:nvSpPr>
          <p:cNvPr id="419" name="Google Shape;419;p41"/>
          <p:cNvSpPr txBox="1"/>
          <p:nvPr/>
        </p:nvSpPr>
        <p:spPr>
          <a:xfrm>
            <a:off x="6520000" y="1235087"/>
            <a:ext cx="9733800" cy="51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a:solidFill>
                  <a:schemeClr val="dk1"/>
                </a:solidFill>
                <a:latin typeface="Verdana"/>
                <a:ea typeface="Verdana"/>
                <a:cs typeface="Verdana"/>
                <a:sym typeface="Verdana"/>
              </a:rPr>
              <a:t>holy</a:t>
            </a:r>
            <a:endParaRPr sz="2100">
              <a:solidFill>
                <a:schemeClr val="dk1"/>
              </a:solidFill>
              <a:latin typeface="Verdana"/>
              <a:ea typeface="Verdana"/>
              <a:cs typeface="Verdana"/>
              <a:sym typeface="Verdana"/>
            </a:endParaRPr>
          </a:p>
        </p:txBody>
      </p:sp>
      <p:sp>
        <p:nvSpPr>
          <p:cNvPr id="420" name="Google Shape;420;p41"/>
          <p:cNvSpPr txBox="1"/>
          <p:nvPr/>
        </p:nvSpPr>
        <p:spPr>
          <a:xfrm>
            <a:off x="613700" y="4993137"/>
            <a:ext cx="9733800" cy="51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a:solidFill>
                  <a:schemeClr val="dk1"/>
                </a:solidFill>
                <a:latin typeface="Verdana"/>
                <a:ea typeface="Verdana"/>
                <a:cs typeface="Verdana"/>
                <a:sym typeface="Verdana"/>
              </a:rPr>
              <a:t>mercy</a:t>
            </a:r>
            <a:endParaRPr sz="2100">
              <a:solidFill>
                <a:schemeClr val="dk1"/>
              </a:solidFill>
              <a:latin typeface="Verdana"/>
              <a:ea typeface="Verdana"/>
              <a:cs typeface="Verdana"/>
              <a:sym typeface="Verdana"/>
            </a:endParaRPr>
          </a:p>
        </p:txBody>
      </p:sp>
      <p:sp>
        <p:nvSpPr>
          <p:cNvPr id="421" name="Google Shape;421;p41"/>
          <p:cNvSpPr txBox="1"/>
          <p:nvPr/>
        </p:nvSpPr>
        <p:spPr>
          <a:xfrm>
            <a:off x="613700" y="1235075"/>
            <a:ext cx="1827600" cy="51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a:solidFill>
                  <a:schemeClr val="dk1"/>
                </a:solidFill>
                <a:latin typeface="Verdana"/>
                <a:ea typeface="Verdana"/>
                <a:cs typeface="Verdana"/>
                <a:sym typeface="Verdana"/>
              </a:rPr>
              <a:t>engaged</a:t>
            </a:r>
            <a:endParaRPr sz="2100">
              <a:solidFill>
                <a:schemeClr val="dk1"/>
              </a:solidFill>
              <a:latin typeface="Verdana"/>
              <a:ea typeface="Verdana"/>
              <a:cs typeface="Verdana"/>
              <a:sym typeface="Verdana"/>
            </a:endParaRPr>
          </a:p>
        </p:txBody>
      </p:sp>
      <p:pic>
        <p:nvPicPr>
          <p:cNvPr id="422" name="Google Shape;422;p41"/>
          <p:cNvPicPr preferRelativeResize="0"/>
          <p:nvPr/>
        </p:nvPicPr>
        <p:blipFill rotWithShape="1">
          <a:blip r:embed="rId8">
            <a:alphaModFix/>
          </a:blip>
          <a:srcRect l="3667" t="6345" r="7742" b="3132"/>
          <a:stretch/>
        </p:blipFill>
        <p:spPr>
          <a:xfrm>
            <a:off x="476066" y="3581827"/>
            <a:ext cx="1753017" cy="119410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27"/>
        <p:cNvGrpSpPr/>
        <p:nvPr/>
      </p:nvGrpSpPr>
      <p:grpSpPr>
        <a:xfrm>
          <a:off x="0" y="0"/>
          <a:ext cx="0" cy="0"/>
          <a:chOff x="0" y="0"/>
          <a:chExt cx="0" cy="0"/>
        </a:xfrm>
      </p:grpSpPr>
      <p:sp>
        <p:nvSpPr>
          <p:cNvPr id="428" name="Google Shape;428;p42"/>
          <p:cNvSpPr txBox="1">
            <a:spLocks noGrp="1"/>
          </p:cNvSpPr>
          <p:nvPr>
            <p:ph type="title"/>
          </p:nvPr>
        </p:nvSpPr>
        <p:spPr>
          <a:xfrm>
            <a:off x="380941" y="-51621"/>
            <a:ext cx="116862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Verdana"/>
              <a:buNone/>
            </a:pPr>
            <a:r>
              <a:rPr lang="en-US">
                <a:solidFill>
                  <a:schemeClr val="accent5"/>
                </a:solidFill>
              </a:rPr>
              <a:t>1B.</a:t>
            </a:r>
            <a:r>
              <a:rPr lang="en-US"/>
              <a:t> Write sentences about the pictures using the verbs in the present simple tense.</a:t>
            </a:r>
            <a:endParaRPr/>
          </a:p>
        </p:txBody>
      </p:sp>
      <p:pic>
        <p:nvPicPr>
          <p:cNvPr id="429" name="Google Shape;429;p42"/>
          <p:cNvPicPr preferRelativeResize="0"/>
          <p:nvPr/>
        </p:nvPicPr>
        <p:blipFill rotWithShape="1">
          <a:blip r:embed="rId3">
            <a:alphaModFix/>
          </a:blip>
          <a:srcRect t="-14200" b="14199"/>
          <a:stretch/>
        </p:blipFill>
        <p:spPr>
          <a:xfrm>
            <a:off x="0" y="636587"/>
            <a:ext cx="3810000" cy="2679700"/>
          </a:xfrm>
          <a:prstGeom prst="rect">
            <a:avLst/>
          </a:prstGeom>
          <a:noFill/>
          <a:ln>
            <a:noFill/>
          </a:ln>
        </p:spPr>
      </p:pic>
      <p:sp>
        <p:nvSpPr>
          <p:cNvPr id="430" name="Google Shape;430;p42"/>
          <p:cNvSpPr/>
          <p:nvPr/>
        </p:nvSpPr>
        <p:spPr>
          <a:xfrm>
            <a:off x="684388" y="1236848"/>
            <a:ext cx="3443100" cy="2421300"/>
          </a:xfrm>
          <a:prstGeom prst="roundRect">
            <a:avLst>
              <a:gd name="adj" fmla="val 16667"/>
            </a:avLst>
          </a:prstGeom>
          <a:solidFill>
            <a:srgbClr val="EBD2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600"/>
              <a:buFont typeface="Verdana"/>
              <a:buNone/>
            </a:pPr>
            <a:r>
              <a:rPr lang="en-US" sz="2600">
                <a:solidFill>
                  <a:schemeClr val="dk1"/>
                </a:solidFill>
                <a:latin typeface="Verdana"/>
                <a:ea typeface="Verdana"/>
                <a:cs typeface="Verdana"/>
                <a:sym typeface="Verdana"/>
              </a:rPr>
              <a:t>1. promise</a:t>
            </a:r>
            <a:endParaRPr/>
          </a:p>
        </p:txBody>
      </p:sp>
      <p:sp>
        <p:nvSpPr>
          <p:cNvPr id="431" name="Google Shape;431;p42"/>
          <p:cNvSpPr/>
          <p:nvPr/>
        </p:nvSpPr>
        <p:spPr>
          <a:xfrm>
            <a:off x="8367888" y="1236848"/>
            <a:ext cx="3443100" cy="2421300"/>
          </a:xfrm>
          <a:prstGeom prst="roundRect">
            <a:avLst>
              <a:gd name="adj" fmla="val 16667"/>
            </a:avLst>
          </a:prstGeom>
          <a:solidFill>
            <a:srgbClr val="EBD2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a:solidFill>
                  <a:schemeClr val="dk1"/>
                </a:solidFill>
                <a:latin typeface="Verdana"/>
                <a:ea typeface="Verdana"/>
                <a:cs typeface="Verdana"/>
                <a:sym typeface="Verdana"/>
              </a:rPr>
              <a:t>3. reach</a:t>
            </a:r>
            <a:endParaRPr/>
          </a:p>
        </p:txBody>
      </p:sp>
      <p:sp>
        <p:nvSpPr>
          <p:cNvPr id="432" name="Google Shape;432;p42"/>
          <p:cNvSpPr/>
          <p:nvPr/>
        </p:nvSpPr>
        <p:spPr>
          <a:xfrm>
            <a:off x="4526138" y="1236848"/>
            <a:ext cx="3443100" cy="2421300"/>
          </a:xfrm>
          <a:prstGeom prst="roundRect">
            <a:avLst>
              <a:gd name="adj" fmla="val 16667"/>
            </a:avLst>
          </a:prstGeom>
          <a:solidFill>
            <a:srgbClr val="EBD2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a:solidFill>
                  <a:schemeClr val="dk1"/>
                </a:solidFill>
                <a:latin typeface="Verdana"/>
                <a:ea typeface="Verdana"/>
                <a:cs typeface="Verdana"/>
                <a:sym typeface="Verdana"/>
              </a:rPr>
              <a:t>2. grab</a:t>
            </a:r>
            <a:endParaRPr/>
          </a:p>
        </p:txBody>
      </p:sp>
      <p:sp>
        <p:nvSpPr>
          <p:cNvPr id="433" name="Google Shape;433;p42"/>
          <p:cNvSpPr/>
          <p:nvPr/>
        </p:nvSpPr>
        <p:spPr>
          <a:xfrm>
            <a:off x="8367888" y="4143955"/>
            <a:ext cx="3443171" cy="2421333"/>
          </a:xfrm>
          <a:prstGeom prst="roundRect">
            <a:avLst>
              <a:gd name="adj" fmla="val 16667"/>
            </a:avLst>
          </a:prstGeom>
          <a:solidFill>
            <a:srgbClr val="EBD2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a:solidFill>
                  <a:schemeClr val="dk1"/>
                </a:solidFill>
                <a:latin typeface="Verdana"/>
                <a:ea typeface="Verdana"/>
                <a:cs typeface="Verdana"/>
                <a:sym typeface="Verdana"/>
              </a:rPr>
              <a:t>6. arrange</a:t>
            </a:r>
            <a:endParaRPr/>
          </a:p>
        </p:txBody>
      </p:sp>
      <p:sp>
        <p:nvSpPr>
          <p:cNvPr id="434" name="Google Shape;434;p42"/>
          <p:cNvSpPr/>
          <p:nvPr/>
        </p:nvSpPr>
        <p:spPr>
          <a:xfrm>
            <a:off x="4526137" y="4181474"/>
            <a:ext cx="3443171" cy="2421333"/>
          </a:xfrm>
          <a:prstGeom prst="roundRect">
            <a:avLst>
              <a:gd name="adj" fmla="val 16667"/>
            </a:avLst>
          </a:prstGeom>
          <a:solidFill>
            <a:srgbClr val="EBD2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Verdana"/>
                <a:ea typeface="Verdana"/>
                <a:cs typeface="Verdana"/>
                <a:sym typeface="Verdana"/>
              </a:rPr>
              <a:t>5</a:t>
            </a:r>
            <a:r>
              <a:rPr lang="en-US" sz="2600">
                <a:solidFill>
                  <a:schemeClr val="dk1"/>
                </a:solidFill>
                <a:latin typeface="Verdana"/>
                <a:ea typeface="Verdana"/>
                <a:cs typeface="Verdana"/>
                <a:sym typeface="Verdana"/>
              </a:rPr>
              <a:t>.</a:t>
            </a:r>
            <a:r>
              <a:rPr lang="en-US" sz="2400">
                <a:solidFill>
                  <a:schemeClr val="dk1"/>
                </a:solidFill>
                <a:latin typeface="Verdana"/>
                <a:ea typeface="Verdana"/>
                <a:cs typeface="Verdana"/>
                <a:sym typeface="Verdana"/>
              </a:rPr>
              <a:t> </a:t>
            </a:r>
            <a:r>
              <a:rPr lang="en-US" sz="2600">
                <a:solidFill>
                  <a:schemeClr val="dk1"/>
                </a:solidFill>
                <a:latin typeface="Verdana"/>
                <a:ea typeface="Verdana"/>
                <a:cs typeface="Verdana"/>
                <a:sym typeface="Verdana"/>
              </a:rPr>
              <a:t>scatter</a:t>
            </a:r>
            <a:endParaRPr/>
          </a:p>
        </p:txBody>
      </p:sp>
      <p:sp>
        <p:nvSpPr>
          <p:cNvPr id="435" name="Google Shape;435;p42"/>
          <p:cNvSpPr/>
          <p:nvPr/>
        </p:nvSpPr>
        <p:spPr>
          <a:xfrm>
            <a:off x="684362" y="4181474"/>
            <a:ext cx="3443100" cy="2421300"/>
          </a:xfrm>
          <a:prstGeom prst="roundRect">
            <a:avLst>
              <a:gd name="adj" fmla="val 16667"/>
            </a:avLst>
          </a:prstGeom>
          <a:solidFill>
            <a:srgbClr val="EBD2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a:solidFill>
                  <a:schemeClr val="dk1"/>
                </a:solidFill>
                <a:latin typeface="Verdana"/>
                <a:ea typeface="Verdana"/>
                <a:cs typeface="Verdana"/>
                <a:sym typeface="Verdana"/>
              </a:rPr>
              <a:t>4. behave</a:t>
            </a:r>
            <a:endParaRPr/>
          </a:p>
        </p:txBody>
      </p:sp>
      <p:sp>
        <p:nvSpPr>
          <p:cNvPr id="436" name="Google Shape;436;p42"/>
          <p:cNvSpPr txBox="1">
            <a:spLocks noGrp="1"/>
          </p:cNvSpPr>
          <p:nvPr>
            <p:ph type="ftr" idx="11"/>
          </p:nvPr>
        </p:nvSpPr>
        <p:spPr>
          <a:xfrm>
            <a:off x="-45922" y="6560331"/>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©2020-2024 Light of the World Learning</a:t>
            </a:r>
            <a:endParaRPr dirty="0"/>
          </a:p>
        </p:txBody>
      </p:sp>
      <p:sp>
        <p:nvSpPr>
          <p:cNvPr id="437" name="Google Shape;437;p42"/>
          <p:cNvSpPr txBox="1">
            <a:spLocks noGrp="1"/>
          </p:cNvSpPr>
          <p:nvPr>
            <p:ph type="sldNum" idx="12"/>
          </p:nvPr>
        </p:nvSpPr>
        <p:spPr>
          <a:xfrm>
            <a:off x="8610600" y="656033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dk1"/>
                </a:solidFill>
              </a:rPr>
              <a:t>31</a:t>
            </a:fld>
            <a:endParaRPr>
              <a:solidFill>
                <a:schemeClr val="dk1"/>
              </a:solidFill>
            </a:endParaRPr>
          </a:p>
        </p:txBody>
      </p:sp>
      <p:pic>
        <p:nvPicPr>
          <p:cNvPr id="438" name="Google Shape;438;p42"/>
          <p:cNvPicPr preferRelativeResize="0"/>
          <p:nvPr/>
        </p:nvPicPr>
        <p:blipFill rotWithShape="1">
          <a:blip r:embed="rId4">
            <a:alphaModFix/>
          </a:blip>
          <a:srcRect l="12119" r="7726" b="9379"/>
          <a:stretch/>
        </p:blipFill>
        <p:spPr>
          <a:xfrm>
            <a:off x="1351055" y="1921527"/>
            <a:ext cx="2052821" cy="1547144"/>
          </a:xfrm>
          <a:prstGeom prst="rect">
            <a:avLst/>
          </a:prstGeom>
          <a:noFill/>
          <a:ln>
            <a:noFill/>
          </a:ln>
        </p:spPr>
      </p:pic>
      <p:pic>
        <p:nvPicPr>
          <p:cNvPr id="439" name="Google Shape;439;p42"/>
          <p:cNvPicPr preferRelativeResize="0"/>
          <p:nvPr/>
        </p:nvPicPr>
        <p:blipFill rotWithShape="1">
          <a:blip r:embed="rId5">
            <a:alphaModFix/>
          </a:blip>
          <a:srcRect l="3709" r="10431"/>
          <a:stretch/>
        </p:blipFill>
        <p:spPr>
          <a:xfrm>
            <a:off x="8915725" y="4781012"/>
            <a:ext cx="2347447" cy="1538000"/>
          </a:xfrm>
          <a:prstGeom prst="rect">
            <a:avLst/>
          </a:prstGeom>
          <a:noFill/>
          <a:ln>
            <a:noFill/>
          </a:ln>
        </p:spPr>
      </p:pic>
      <p:pic>
        <p:nvPicPr>
          <p:cNvPr id="440" name="Google Shape;440;p42"/>
          <p:cNvPicPr preferRelativeResize="0"/>
          <p:nvPr/>
        </p:nvPicPr>
        <p:blipFill rotWithShape="1">
          <a:blip r:embed="rId6">
            <a:alphaModFix/>
          </a:blip>
          <a:srcRect l="7789" t="24548" r="16292" b="7317"/>
          <a:stretch/>
        </p:blipFill>
        <p:spPr>
          <a:xfrm>
            <a:off x="8915761" y="1962767"/>
            <a:ext cx="2347450" cy="1492475"/>
          </a:xfrm>
          <a:prstGeom prst="rect">
            <a:avLst/>
          </a:prstGeom>
          <a:noFill/>
          <a:ln>
            <a:noFill/>
          </a:ln>
        </p:spPr>
      </p:pic>
      <p:pic>
        <p:nvPicPr>
          <p:cNvPr id="441" name="Google Shape;441;p42"/>
          <p:cNvPicPr preferRelativeResize="0"/>
          <p:nvPr/>
        </p:nvPicPr>
        <p:blipFill rotWithShape="1">
          <a:blip r:embed="rId7">
            <a:alphaModFix/>
          </a:blip>
          <a:srcRect l="21860" r="8052" b="8742"/>
          <a:stretch/>
        </p:blipFill>
        <p:spPr>
          <a:xfrm>
            <a:off x="5221288" y="1921536"/>
            <a:ext cx="2052825" cy="1503966"/>
          </a:xfrm>
          <a:prstGeom prst="rect">
            <a:avLst/>
          </a:prstGeom>
          <a:noFill/>
          <a:ln>
            <a:noFill/>
          </a:ln>
        </p:spPr>
      </p:pic>
      <p:pic>
        <p:nvPicPr>
          <p:cNvPr id="442" name="Google Shape;442;p42"/>
          <p:cNvPicPr preferRelativeResize="0"/>
          <p:nvPr/>
        </p:nvPicPr>
        <p:blipFill rotWithShape="1">
          <a:blip r:embed="rId8">
            <a:alphaModFix/>
          </a:blip>
          <a:srcRect l="5715" t="3567" r="15883"/>
          <a:stretch/>
        </p:blipFill>
        <p:spPr>
          <a:xfrm>
            <a:off x="1339337" y="4635088"/>
            <a:ext cx="2228657" cy="1829860"/>
          </a:xfrm>
          <a:prstGeom prst="rect">
            <a:avLst/>
          </a:prstGeom>
          <a:noFill/>
          <a:ln>
            <a:noFill/>
          </a:ln>
        </p:spPr>
      </p:pic>
      <p:pic>
        <p:nvPicPr>
          <p:cNvPr id="443" name="Google Shape;443;p42"/>
          <p:cNvPicPr preferRelativeResize="0"/>
          <p:nvPr/>
        </p:nvPicPr>
        <p:blipFill rotWithShape="1">
          <a:blip r:embed="rId9">
            <a:alphaModFix/>
          </a:blip>
          <a:srcRect r="11567"/>
          <a:stretch/>
        </p:blipFill>
        <p:spPr>
          <a:xfrm>
            <a:off x="5221271" y="4776213"/>
            <a:ext cx="2052810" cy="154758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48"/>
        <p:cNvGrpSpPr/>
        <p:nvPr/>
      </p:nvGrpSpPr>
      <p:grpSpPr>
        <a:xfrm>
          <a:off x="0" y="0"/>
          <a:ext cx="0" cy="0"/>
          <a:chOff x="0" y="0"/>
          <a:chExt cx="0" cy="0"/>
        </a:xfrm>
      </p:grpSpPr>
      <p:sp>
        <p:nvSpPr>
          <p:cNvPr id="449" name="Google Shape;449;p43"/>
          <p:cNvSpPr txBox="1">
            <a:spLocks noGrp="1"/>
          </p:cNvSpPr>
          <p:nvPr>
            <p:ph type="title"/>
          </p:nvPr>
        </p:nvSpPr>
        <p:spPr>
          <a:xfrm>
            <a:off x="3962398" y="0"/>
            <a:ext cx="84555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Verdana"/>
              <a:buNone/>
            </a:pPr>
            <a:r>
              <a:rPr lang="en-US">
                <a:solidFill>
                  <a:schemeClr val="accent5"/>
                </a:solidFill>
              </a:rPr>
              <a:t>2A.</a:t>
            </a:r>
            <a:r>
              <a:rPr lang="en-US"/>
              <a:t> Use the verbs in the present simple tense.</a:t>
            </a:r>
            <a:endParaRPr/>
          </a:p>
        </p:txBody>
      </p:sp>
      <p:sp>
        <p:nvSpPr>
          <p:cNvPr id="450" name="Google Shape;450;p43"/>
          <p:cNvSpPr txBox="1"/>
          <p:nvPr/>
        </p:nvSpPr>
        <p:spPr>
          <a:xfrm>
            <a:off x="4038601" y="1297685"/>
            <a:ext cx="7589700" cy="53547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dk1"/>
              </a:buClr>
              <a:buSzPts val="2500"/>
              <a:buFont typeface="Verdana"/>
              <a:buAutoNum type="arabicPeriod"/>
            </a:pPr>
            <a:r>
              <a:rPr lang="en-US" sz="2500">
                <a:solidFill>
                  <a:schemeClr val="dk1"/>
                </a:solidFill>
                <a:latin typeface="Verdana"/>
                <a:ea typeface="Verdana"/>
                <a:cs typeface="Verdana"/>
                <a:sym typeface="Verdana"/>
              </a:rPr>
              <a:t> I (reach)… </a:t>
            </a:r>
            <a:r>
              <a:rPr lang="en-US" sz="2500">
                <a:solidFill>
                  <a:srgbClr val="4E74A3"/>
                </a:solidFill>
                <a:latin typeface="Verdana"/>
                <a:ea typeface="Verdana"/>
                <a:cs typeface="Verdana"/>
                <a:sym typeface="Verdana"/>
              </a:rPr>
              <a:t>I reach for the book on the top shelf.</a:t>
            </a:r>
            <a:endParaRPr/>
          </a:p>
          <a:p>
            <a:pPr marL="342900" marR="0" lvl="0" indent="-342900" algn="l" rtl="0">
              <a:lnSpc>
                <a:spcPct val="150000"/>
              </a:lnSpc>
              <a:spcBef>
                <a:spcPts val="0"/>
              </a:spcBef>
              <a:spcAft>
                <a:spcPts val="0"/>
              </a:spcAft>
              <a:buClr>
                <a:schemeClr val="dk1"/>
              </a:buClr>
              <a:buSzPts val="2500"/>
              <a:buFont typeface="Verdana"/>
              <a:buAutoNum type="arabicPeriod"/>
            </a:pPr>
            <a:r>
              <a:rPr lang="en-US" sz="2500">
                <a:solidFill>
                  <a:schemeClr val="dk1"/>
                </a:solidFill>
                <a:latin typeface="Verdana"/>
                <a:ea typeface="Verdana"/>
                <a:cs typeface="Verdana"/>
                <a:sym typeface="Verdana"/>
              </a:rPr>
              <a:t> He (grab) …</a:t>
            </a:r>
            <a:endParaRPr/>
          </a:p>
          <a:p>
            <a:pPr marL="342900" marR="0" lvl="0" indent="-342900" algn="l" rtl="0">
              <a:lnSpc>
                <a:spcPct val="150000"/>
              </a:lnSpc>
              <a:spcBef>
                <a:spcPts val="0"/>
              </a:spcBef>
              <a:spcAft>
                <a:spcPts val="0"/>
              </a:spcAft>
              <a:buClr>
                <a:schemeClr val="dk1"/>
              </a:buClr>
              <a:buSzPts val="2500"/>
              <a:buFont typeface="Verdana"/>
              <a:buAutoNum type="arabicPeriod"/>
            </a:pPr>
            <a:r>
              <a:rPr lang="en-US" sz="2500">
                <a:solidFill>
                  <a:schemeClr val="dk1"/>
                </a:solidFill>
                <a:latin typeface="Verdana"/>
                <a:ea typeface="Verdana"/>
                <a:cs typeface="Verdana"/>
                <a:sym typeface="Verdana"/>
              </a:rPr>
              <a:t> I (promise) …</a:t>
            </a:r>
            <a:endParaRPr/>
          </a:p>
          <a:p>
            <a:pPr marL="342900" marR="0" lvl="0" indent="-342900" algn="l" rtl="0">
              <a:lnSpc>
                <a:spcPct val="150000"/>
              </a:lnSpc>
              <a:spcBef>
                <a:spcPts val="0"/>
              </a:spcBef>
              <a:spcAft>
                <a:spcPts val="0"/>
              </a:spcAft>
              <a:buClr>
                <a:schemeClr val="dk1"/>
              </a:buClr>
              <a:buSzPts val="2500"/>
              <a:buFont typeface="Verdana"/>
              <a:buAutoNum type="arabicPeriod"/>
            </a:pPr>
            <a:r>
              <a:rPr lang="en-US" sz="2500">
                <a:solidFill>
                  <a:schemeClr val="dk1"/>
                </a:solidFill>
                <a:latin typeface="Verdana"/>
                <a:ea typeface="Verdana"/>
                <a:cs typeface="Verdana"/>
                <a:sym typeface="Verdana"/>
              </a:rPr>
              <a:t> She (arrange) …</a:t>
            </a:r>
            <a:endParaRPr/>
          </a:p>
          <a:p>
            <a:pPr marL="342900" marR="0" lvl="0" indent="-342900" algn="l" rtl="0">
              <a:lnSpc>
                <a:spcPct val="150000"/>
              </a:lnSpc>
              <a:spcBef>
                <a:spcPts val="0"/>
              </a:spcBef>
              <a:spcAft>
                <a:spcPts val="0"/>
              </a:spcAft>
              <a:buClr>
                <a:schemeClr val="dk1"/>
              </a:buClr>
              <a:buSzPts val="2500"/>
              <a:buFont typeface="Verdana"/>
              <a:buAutoNum type="arabicPeriod"/>
            </a:pPr>
            <a:r>
              <a:rPr lang="en-US" sz="2500">
                <a:solidFill>
                  <a:schemeClr val="dk1"/>
                </a:solidFill>
                <a:latin typeface="Verdana"/>
                <a:ea typeface="Verdana"/>
                <a:cs typeface="Verdana"/>
                <a:sym typeface="Verdana"/>
              </a:rPr>
              <a:t> We (scatter)…</a:t>
            </a:r>
            <a:endParaRPr/>
          </a:p>
          <a:p>
            <a:pPr marL="342900" marR="0" lvl="0" indent="-342900" algn="l" rtl="0">
              <a:lnSpc>
                <a:spcPct val="150000"/>
              </a:lnSpc>
              <a:spcBef>
                <a:spcPts val="0"/>
              </a:spcBef>
              <a:spcAft>
                <a:spcPts val="0"/>
              </a:spcAft>
              <a:buClr>
                <a:schemeClr val="dk1"/>
              </a:buClr>
              <a:buSzPts val="2500"/>
              <a:buFont typeface="Verdana"/>
              <a:buAutoNum type="arabicPeriod"/>
            </a:pPr>
            <a:r>
              <a:rPr lang="en-US" sz="2500">
                <a:solidFill>
                  <a:schemeClr val="dk1"/>
                </a:solidFill>
                <a:latin typeface="Verdana"/>
                <a:ea typeface="Verdana"/>
                <a:cs typeface="Verdana"/>
                <a:sym typeface="Verdana"/>
              </a:rPr>
              <a:t> They (behave)…</a:t>
            </a:r>
            <a:endParaRPr/>
          </a:p>
          <a:p>
            <a:pPr marL="342900" marR="0" lvl="0" indent="-342900" algn="l" rtl="0">
              <a:lnSpc>
                <a:spcPct val="150000"/>
              </a:lnSpc>
              <a:spcBef>
                <a:spcPts val="0"/>
              </a:spcBef>
              <a:spcAft>
                <a:spcPts val="0"/>
              </a:spcAft>
              <a:buClr>
                <a:schemeClr val="dk1"/>
              </a:buClr>
              <a:buSzPts val="2500"/>
              <a:buFont typeface="Verdana"/>
              <a:buAutoNum type="arabicPeriod"/>
            </a:pPr>
            <a:r>
              <a:rPr lang="en-US" sz="2500">
                <a:solidFill>
                  <a:schemeClr val="dk1"/>
                </a:solidFill>
                <a:latin typeface="Verdana"/>
                <a:ea typeface="Verdana"/>
                <a:cs typeface="Verdana"/>
                <a:sym typeface="Verdana"/>
              </a:rPr>
              <a:t> You (grab) …</a:t>
            </a:r>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Verdana"/>
              <a:ea typeface="Verdana"/>
              <a:cs typeface="Verdana"/>
              <a:sym typeface="Verdana"/>
            </a:endParaRPr>
          </a:p>
          <a:p>
            <a:pPr marL="342900" marR="0" lvl="0" indent="-228600" algn="l" rtl="0">
              <a:spcBef>
                <a:spcPts val="0"/>
              </a:spcBef>
              <a:spcAft>
                <a:spcPts val="0"/>
              </a:spcAft>
              <a:buClr>
                <a:schemeClr val="dk1"/>
              </a:buClr>
              <a:buSzPts val="1800"/>
              <a:buFont typeface="Calibri"/>
              <a:buNone/>
            </a:pPr>
            <a:endParaRPr sz="1800">
              <a:solidFill>
                <a:schemeClr val="dk1"/>
              </a:solidFill>
              <a:latin typeface="Verdana"/>
              <a:ea typeface="Verdana"/>
              <a:cs typeface="Verdana"/>
              <a:sym typeface="Verdana"/>
            </a:endParaRPr>
          </a:p>
        </p:txBody>
      </p:sp>
      <p:sp>
        <p:nvSpPr>
          <p:cNvPr id="451" name="Google Shape;451;p43"/>
          <p:cNvSpPr txBox="1">
            <a:spLocks noGrp="1"/>
          </p:cNvSpPr>
          <p:nvPr>
            <p:ph type="ftr" idx="11"/>
          </p:nvPr>
        </p:nvSpPr>
        <p:spPr>
          <a:xfrm>
            <a:off x="3429000" y="65087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©2020-2024 Light of the World Learning</a:t>
            </a:r>
            <a:endParaRPr dirty="0"/>
          </a:p>
        </p:txBody>
      </p:sp>
      <p:sp>
        <p:nvSpPr>
          <p:cNvPr id="452" name="Google Shape;452;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dk1"/>
                </a:solidFill>
              </a:rPr>
              <a:t>32</a:t>
            </a:fld>
            <a:endParaRPr>
              <a:solidFill>
                <a:schemeClr val="dk1"/>
              </a:solidFill>
            </a:endParaRPr>
          </a:p>
        </p:txBody>
      </p:sp>
      <p:pic>
        <p:nvPicPr>
          <p:cNvPr id="453" name="Google Shape;453;p43"/>
          <p:cNvPicPr preferRelativeResize="0"/>
          <p:nvPr/>
        </p:nvPicPr>
        <p:blipFill rotWithShape="1">
          <a:blip r:embed="rId3">
            <a:alphaModFix/>
          </a:blip>
          <a:srcRect l="28024" r="32066"/>
          <a:stretch/>
        </p:blipFill>
        <p:spPr>
          <a:xfrm>
            <a:off x="0" y="0"/>
            <a:ext cx="3818417" cy="685799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58"/>
        <p:cNvGrpSpPr/>
        <p:nvPr/>
      </p:nvGrpSpPr>
      <p:grpSpPr>
        <a:xfrm>
          <a:off x="0" y="0"/>
          <a:ext cx="0" cy="0"/>
          <a:chOff x="0" y="0"/>
          <a:chExt cx="0" cy="0"/>
        </a:xfrm>
      </p:grpSpPr>
      <p:sp>
        <p:nvSpPr>
          <p:cNvPr id="459" name="Google Shape;459;p44"/>
          <p:cNvSpPr txBox="1">
            <a:spLocks noGrp="1"/>
          </p:cNvSpPr>
          <p:nvPr>
            <p:ph type="title"/>
          </p:nvPr>
        </p:nvSpPr>
        <p:spPr>
          <a:xfrm>
            <a:off x="3431569" y="-32152"/>
            <a:ext cx="894319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200"/>
              <a:buFont typeface="Verdana"/>
              <a:buNone/>
            </a:pPr>
            <a:r>
              <a:rPr lang="en-US">
                <a:solidFill>
                  <a:schemeClr val="accent5"/>
                </a:solidFill>
              </a:rPr>
              <a:t>2B.</a:t>
            </a:r>
            <a:r>
              <a:rPr lang="en-US"/>
              <a:t> Write 1 positive and 1 negative sentence for each verb.</a:t>
            </a:r>
            <a:endParaRPr/>
          </a:p>
        </p:txBody>
      </p:sp>
      <p:sp>
        <p:nvSpPr>
          <p:cNvPr id="460" name="Google Shape;460;p44"/>
          <p:cNvSpPr txBox="1"/>
          <p:nvPr/>
        </p:nvSpPr>
        <p:spPr>
          <a:xfrm>
            <a:off x="3115275" y="1140996"/>
            <a:ext cx="9164400" cy="5960700"/>
          </a:xfrm>
          <a:prstGeom prst="rect">
            <a:avLst/>
          </a:prstGeom>
          <a:noFill/>
          <a:ln>
            <a:noFill/>
          </a:ln>
        </p:spPr>
        <p:txBody>
          <a:bodyPr spcFirstLastPara="1" wrap="square" lIns="91425" tIns="45700" rIns="91425" bIns="45700" anchor="t" anchorCtr="0">
            <a:spAutoFit/>
          </a:bodyPr>
          <a:lstStyle/>
          <a:p>
            <a:pPr marL="457200" marR="0" lvl="0" indent="-419100" algn="l" rtl="0">
              <a:lnSpc>
                <a:spcPct val="150000"/>
              </a:lnSpc>
              <a:spcBef>
                <a:spcPts val="0"/>
              </a:spcBef>
              <a:spcAft>
                <a:spcPts val="0"/>
              </a:spcAft>
              <a:buClr>
                <a:schemeClr val="dk1"/>
              </a:buClr>
              <a:buSzPts val="2200"/>
              <a:buFont typeface="Verdana"/>
              <a:buAutoNum type="alphaUcPeriod"/>
            </a:pPr>
            <a:r>
              <a:rPr lang="en-US" sz="2200">
                <a:solidFill>
                  <a:schemeClr val="dk1"/>
                </a:solidFill>
                <a:latin typeface="Verdana"/>
                <a:ea typeface="Verdana"/>
                <a:cs typeface="Verdana"/>
                <a:sym typeface="Verdana"/>
              </a:rPr>
              <a:t>scatter</a:t>
            </a:r>
            <a:endParaRPr sz="2200">
              <a:latin typeface="Verdana"/>
              <a:ea typeface="Verdana"/>
              <a:cs typeface="Verdana"/>
              <a:sym typeface="Verdana"/>
            </a:endParaRPr>
          </a:p>
          <a:p>
            <a:pPr marL="914400" marR="0" lvl="1" indent="-368300" algn="l" rtl="0">
              <a:lnSpc>
                <a:spcPct val="100000"/>
              </a:lnSpc>
              <a:spcBef>
                <a:spcPts val="0"/>
              </a:spcBef>
              <a:spcAft>
                <a:spcPts val="0"/>
              </a:spcAft>
              <a:buClr>
                <a:schemeClr val="dk1"/>
              </a:buClr>
              <a:buSzPts val="2200"/>
              <a:buFont typeface="Verdana"/>
              <a:buAutoNum type="arabicPeriod"/>
            </a:pPr>
            <a:r>
              <a:rPr lang="en-US" sz="2200">
                <a:solidFill>
                  <a:schemeClr val="accent6"/>
                </a:solidFill>
                <a:latin typeface="Verdana"/>
                <a:ea typeface="Verdana"/>
                <a:cs typeface="Verdana"/>
                <a:sym typeface="Verdana"/>
              </a:rPr>
              <a:t>Birds scatter when people come near them.</a:t>
            </a:r>
            <a:endParaRPr sz="2200">
              <a:solidFill>
                <a:schemeClr val="accent6"/>
              </a:solidFill>
              <a:latin typeface="Verdana"/>
              <a:ea typeface="Verdana"/>
              <a:cs typeface="Verdana"/>
              <a:sym typeface="Verdana"/>
            </a:endParaRPr>
          </a:p>
          <a:p>
            <a:pPr marL="914400" marR="0" lvl="1" indent="-368300" algn="l" rtl="0">
              <a:lnSpc>
                <a:spcPct val="100000"/>
              </a:lnSpc>
              <a:spcBef>
                <a:spcPts val="0"/>
              </a:spcBef>
              <a:spcAft>
                <a:spcPts val="0"/>
              </a:spcAft>
              <a:buClr>
                <a:schemeClr val="dk1"/>
              </a:buClr>
              <a:buSzPts val="2200"/>
              <a:buFont typeface="Verdana"/>
              <a:buAutoNum type="arabicPeriod"/>
            </a:pPr>
            <a:r>
              <a:rPr lang="en-US" sz="2200" i="0" u="none" strike="noStrike" cap="none">
                <a:solidFill>
                  <a:schemeClr val="accent6"/>
                </a:solidFill>
                <a:latin typeface="Verdana"/>
                <a:ea typeface="Verdana"/>
                <a:cs typeface="Verdana"/>
                <a:sym typeface="Verdana"/>
              </a:rPr>
              <a:t>I don’t scatter </a:t>
            </a:r>
            <a:r>
              <a:rPr lang="en-US" sz="2200">
                <a:solidFill>
                  <a:schemeClr val="accent6"/>
                </a:solidFill>
                <a:latin typeface="Verdana"/>
                <a:ea typeface="Verdana"/>
                <a:cs typeface="Verdana"/>
                <a:sym typeface="Verdana"/>
              </a:rPr>
              <a:t>coconut on the cupcakes because I don’t like coconut.</a:t>
            </a:r>
            <a:endParaRPr sz="2200">
              <a:solidFill>
                <a:schemeClr val="accent6"/>
              </a:solidFill>
              <a:latin typeface="Verdana"/>
              <a:ea typeface="Verdana"/>
              <a:cs typeface="Verdana"/>
              <a:sym typeface="Verdana"/>
            </a:endParaRPr>
          </a:p>
          <a:p>
            <a:pPr marL="457200" marR="0" lvl="0" indent="-419100" algn="l" rtl="0">
              <a:lnSpc>
                <a:spcPct val="150000"/>
              </a:lnSpc>
              <a:spcBef>
                <a:spcPts val="0"/>
              </a:spcBef>
              <a:spcAft>
                <a:spcPts val="0"/>
              </a:spcAft>
              <a:buClr>
                <a:schemeClr val="dk1"/>
              </a:buClr>
              <a:buSzPts val="2200"/>
              <a:buFont typeface="Verdana"/>
              <a:buAutoNum type="alphaUcPeriod"/>
            </a:pPr>
            <a:r>
              <a:rPr lang="en-US" sz="2200">
                <a:solidFill>
                  <a:schemeClr val="dk1"/>
                </a:solidFill>
                <a:latin typeface="Verdana"/>
                <a:ea typeface="Verdana"/>
                <a:cs typeface="Verdana"/>
                <a:sym typeface="Verdana"/>
              </a:rPr>
              <a:t>arrange</a:t>
            </a:r>
            <a:endParaRPr sz="2200">
              <a:latin typeface="Verdana"/>
              <a:ea typeface="Verdana"/>
              <a:cs typeface="Verdana"/>
              <a:sym typeface="Verdana"/>
            </a:endParaRPr>
          </a:p>
          <a:p>
            <a:pPr marL="914400" marR="0" lvl="1" indent="-368300" algn="l" rtl="0">
              <a:lnSpc>
                <a:spcPct val="100000"/>
              </a:lnSpc>
              <a:spcBef>
                <a:spcPts val="0"/>
              </a:spcBef>
              <a:spcAft>
                <a:spcPts val="0"/>
              </a:spcAft>
              <a:buSzPts val="2200"/>
              <a:buFont typeface="Verdana"/>
              <a:buAutoNum type="arabicPeriod"/>
            </a:pPr>
            <a:endParaRPr sz="2200">
              <a:latin typeface="Verdana"/>
              <a:ea typeface="Verdana"/>
              <a:cs typeface="Verdana"/>
              <a:sym typeface="Verdana"/>
            </a:endParaRPr>
          </a:p>
          <a:p>
            <a:pPr marL="914400" marR="0" lvl="1" indent="-368300" algn="l" rtl="0">
              <a:lnSpc>
                <a:spcPct val="150000"/>
              </a:lnSpc>
              <a:spcBef>
                <a:spcPts val="0"/>
              </a:spcBef>
              <a:spcAft>
                <a:spcPts val="0"/>
              </a:spcAft>
              <a:buSzPts val="2200"/>
              <a:buFont typeface="Verdana"/>
              <a:buAutoNum type="arabicPeriod"/>
            </a:pPr>
            <a:endParaRPr sz="2200">
              <a:latin typeface="Verdana"/>
              <a:ea typeface="Verdana"/>
              <a:cs typeface="Verdana"/>
              <a:sym typeface="Verdana"/>
            </a:endParaRPr>
          </a:p>
          <a:p>
            <a:pPr marL="342900" marR="0" lvl="0" indent="-304800" algn="l" rtl="0">
              <a:lnSpc>
                <a:spcPct val="150000"/>
              </a:lnSpc>
              <a:spcBef>
                <a:spcPts val="0"/>
              </a:spcBef>
              <a:spcAft>
                <a:spcPts val="0"/>
              </a:spcAft>
              <a:buClr>
                <a:schemeClr val="dk1"/>
              </a:buClr>
              <a:buSzPts val="2200"/>
              <a:buFont typeface="Verdana"/>
              <a:buAutoNum type="alphaUcPeriod"/>
            </a:pPr>
            <a:r>
              <a:rPr lang="en-US" sz="2200">
                <a:solidFill>
                  <a:schemeClr val="dk1"/>
                </a:solidFill>
                <a:latin typeface="Verdana"/>
                <a:ea typeface="Verdana"/>
                <a:cs typeface="Verdana"/>
                <a:sym typeface="Verdana"/>
              </a:rPr>
              <a:t>behave</a:t>
            </a:r>
            <a:endParaRPr sz="2200">
              <a:solidFill>
                <a:schemeClr val="dk1"/>
              </a:solidFill>
              <a:latin typeface="Verdana"/>
              <a:ea typeface="Verdana"/>
              <a:cs typeface="Verdana"/>
              <a:sym typeface="Verdana"/>
            </a:endParaRPr>
          </a:p>
          <a:p>
            <a:pPr marL="914400" marR="0" lvl="1" indent="-368300" algn="l" rtl="0">
              <a:lnSpc>
                <a:spcPct val="100000"/>
              </a:lnSpc>
              <a:spcBef>
                <a:spcPts val="0"/>
              </a:spcBef>
              <a:spcAft>
                <a:spcPts val="0"/>
              </a:spcAft>
              <a:buClr>
                <a:schemeClr val="dk1"/>
              </a:buClr>
              <a:buSzPts val="2200"/>
              <a:buFont typeface="Verdana"/>
              <a:buAutoNum type="arabicPeriod"/>
            </a:pPr>
            <a:endParaRPr sz="2200">
              <a:solidFill>
                <a:schemeClr val="dk1"/>
              </a:solidFill>
              <a:latin typeface="Verdana"/>
              <a:ea typeface="Verdana"/>
              <a:cs typeface="Verdana"/>
              <a:sym typeface="Verdana"/>
            </a:endParaRPr>
          </a:p>
          <a:p>
            <a:pPr marL="914400" marR="0" lvl="1" indent="-368300" algn="l" rtl="0">
              <a:lnSpc>
                <a:spcPct val="150000"/>
              </a:lnSpc>
              <a:spcBef>
                <a:spcPts val="0"/>
              </a:spcBef>
              <a:spcAft>
                <a:spcPts val="0"/>
              </a:spcAft>
              <a:buClr>
                <a:schemeClr val="dk1"/>
              </a:buClr>
              <a:buSzPts val="2200"/>
              <a:buFont typeface="Verdana"/>
              <a:buAutoNum type="arabicPeriod"/>
            </a:pPr>
            <a:endParaRPr sz="2200">
              <a:solidFill>
                <a:schemeClr val="dk1"/>
              </a:solidFill>
              <a:latin typeface="Verdana"/>
              <a:ea typeface="Verdana"/>
              <a:cs typeface="Verdana"/>
              <a:sym typeface="Verdana"/>
            </a:endParaRPr>
          </a:p>
          <a:p>
            <a:pPr marL="342900" marR="0" lvl="0" indent="-304800" algn="l" rtl="0">
              <a:lnSpc>
                <a:spcPct val="150000"/>
              </a:lnSpc>
              <a:spcBef>
                <a:spcPts val="0"/>
              </a:spcBef>
              <a:spcAft>
                <a:spcPts val="0"/>
              </a:spcAft>
              <a:buClr>
                <a:schemeClr val="dk1"/>
              </a:buClr>
              <a:buSzPts val="2200"/>
              <a:buFont typeface="Verdana"/>
              <a:buAutoNum type="alphaUcPeriod"/>
            </a:pPr>
            <a:r>
              <a:rPr lang="en-US" sz="2200">
                <a:solidFill>
                  <a:schemeClr val="dk1"/>
                </a:solidFill>
                <a:latin typeface="Verdana"/>
                <a:ea typeface="Verdana"/>
                <a:cs typeface="Verdana"/>
                <a:sym typeface="Verdana"/>
              </a:rPr>
              <a:t>grab</a:t>
            </a:r>
            <a:endParaRPr sz="2200">
              <a:solidFill>
                <a:schemeClr val="dk1"/>
              </a:solidFill>
              <a:latin typeface="Verdana"/>
              <a:ea typeface="Verdana"/>
              <a:cs typeface="Verdana"/>
              <a:sym typeface="Verdana"/>
            </a:endParaRPr>
          </a:p>
          <a:p>
            <a:pPr marL="914400" marR="0" lvl="1" indent="-368300" algn="l" rtl="0">
              <a:lnSpc>
                <a:spcPct val="100000"/>
              </a:lnSpc>
              <a:spcBef>
                <a:spcPts val="0"/>
              </a:spcBef>
              <a:spcAft>
                <a:spcPts val="0"/>
              </a:spcAft>
              <a:buClr>
                <a:schemeClr val="dk1"/>
              </a:buClr>
              <a:buSzPts val="2200"/>
              <a:buFont typeface="Verdana"/>
              <a:buAutoNum type="arabicPeriod"/>
            </a:pPr>
            <a:endParaRPr sz="2200">
              <a:latin typeface="Verdana"/>
              <a:ea typeface="Verdana"/>
              <a:cs typeface="Verdana"/>
              <a:sym typeface="Verdana"/>
            </a:endParaRPr>
          </a:p>
          <a:p>
            <a:pPr marL="914400" marR="0" lvl="1" indent="-368300" algn="l" rtl="0">
              <a:lnSpc>
                <a:spcPct val="150000"/>
              </a:lnSpc>
              <a:spcBef>
                <a:spcPts val="0"/>
              </a:spcBef>
              <a:spcAft>
                <a:spcPts val="0"/>
              </a:spcAft>
              <a:buSzPts val="2200"/>
              <a:buFont typeface="Verdana"/>
              <a:buAutoNum type="arabicPeriod"/>
            </a:pPr>
            <a:endParaRPr sz="2200">
              <a:latin typeface="Verdana"/>
              <a:ea typeface="Verdana"/>
              <a:cs typeface="Verdana"/>
              <a:sym typeface="Verdana"/>
            </a:endParaRPr>
          </a:p>
          <a:p>
            <a:pPr marL="114300" marR="0" lvl="0" indent="0" algn="l" rtl="0">
              <a:spcBef>
                <a:spcPts val="0"/>
              </a:spcBef>
              <a:spcAft>
                <a:spcPts val="0"/>
              </a:spcAft>
              <a:buClr>
                <a:schemeClr val="dk1"/>
              </a:buClr>
              <a:buSzPts val="1800"/>
              <a:buFont typeface="Calibri"/>
              <a:buNone/>
            </a:pPr>
            <a:endParaRPr sz="1800">
              <a:solidFill>
                <a:schemeClr val="dk1"/>
              </a:solidFill>
              <a:latin typeface="Verdana"/>
              <a:ea typeface="Verdana"/>
              <a:cs typeface="Verdana"/>
              <a:sym typeface="Verdana"/>
            </a:endParaRPr>
          </a:p>
        </p:txBody>
      </p:sp>
      <p:sp>
        <p:nvSpPr>
          <p:cNvPr id="461" name="Google Shape;461;p44"/>
          <p:cNvSpPr txBox="1">
            <a:spLocks noGrp="1"/>
          </p:cNvSpPr>
          <p:nvPr>
            <p:ph type="ftr" idx="11"/>
          </p:nvPr>
        </p:nvSpPr>
        <p:spPr>
          <a:xfrm>
            <a:off x="2438400" y="65087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©2020-2024 Light of the World Learning</a:t>
            </a:r>
            <a:endParaRPr dirty="0"/>
          </a:p>
        </p:txBody>
      </p:sp>
      <p:sp>
        <p:nvSpPr>
          <p:cNvPr id="462" name="Google Shape;462;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dk1"/>
                </a:solidFill>
              </a:rPr>
              <a:t>33</a:t>
            </a:fld>
            <a:endParaRPr>
              <a:solidFill>
                <a:schemeClr val="dk1"/>
              </a:solidFill>
            </a:endParaRPr>
          </a:p>
        </p:txBody>
      </p:sp>
      <p:pic>
        <p:nvPicPr>
          <p:cNvPr id="463" name="Google Shape;463;p44"/>
          <p:cNvPicPr preferRelativeResize="0"/>
          <p:nvPr/>
        </p:nvPicPr>
        <p:blipFill rotWithShape="1">
          <a:blip r:embed="rId3">
            <a:alphaModFix/>
          </a:blip>
          <a:srcRect r="43693" b="1409"/>
          <a:stretch/>
        </p:blipFill>
        <p:spPr>
          <a:xfrm>
            <a:off x="0" y="0"/>
            <a:ext cx="2937378" cy="68579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68"/>
        <p:cNvGrpSpPr/>
        <p:nvPr/>
      </p:nvGrpSpPr>
      <p:grpSpPr>
        <a:xfrm>
          <a:off x="0" y="0"/>
          <a:ext cx="0" cy="0"/>
          <a:chOff x="0" y="0"/>
          <a:chExt cx="0" cy="0"/>
        </a:xfrm>
      </p:grpSpPr>
      <p:sp>
        <p:nvSpPr>
          <p:cNvPr id="469" name="Google Shape;469;p45"/>
          <p:cNvSpPr txBox="1">
            <a:spLocks noGrp="1"/>
          </p:cNvSpPr>
          <p:nvPr>
            <p:ph type="title"/>
          </p:nvPr>
        </p:nvSpPr>
        <p:spPr>
          <a:xfrm>
            <a:off x="252743" y="-240542"/>
            <a:ext cx="91203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Verdana"/>
              <a:buNone/>
            </a:pPr>
            <a:r>
              <a:rPr lang="en-US">
                <a:solidFill>
                  <a:schemeClr val="accent5"/>
                </a:solidFill>
              </a:rPr>
              <a:t>2C.</a:t>
            </a:r>
            <a:r>
              <a:rPr lang="en-US"/>
              <a:t> Choose the correct phrasal verbs. </a:t>
            </a:r>
            <a:endParaRPr/>
          </a:p>
        </p:txBody>
      </p:sp>
      <p:sp>
        <p:nvSpPr>
          <p:cNvPr id="470" name="Google Shape;470;p45"/>
          <p:cNvSpPr txBox="1">
            <a:spLocks noGrp="1"/>
          </p:cNvSpPr>
          <p:nvPr>
            <p:ph type="ftr" idx="11"/>
          </p:nvPr>
        </p:nvSpPr>
        <p:spPr>
          <a:xfrm>
            <a:off x="7244380" y="6538912"/>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©2020-2024 Light of the World Learning</a:t>
            </a:r>
            <a:endParaRPr dirty="0"/>
          </a:p>
        </p:txBody>
      </p:sp>
      <p:sp>
        <p:nvSpPr>
          <p:cNvPr id="471" name="Google Shape;471;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34</a:t>
            </a:fld>
            <a:endParaRPr/>
          </a:p>
        </p:txBody>
      </p:sp>
      <p:sp>
        <p:nvSpPr>
          <p:cNvPr id="472" name="Google Shape;472;p45"/>
          <p:cNvSpPr txBox="1"/>
          <p:nvPr/>
        </p:nvSpPr>
        <p:spPr>
          <a:xfrm>
            <a:off x="323171" y="592025"/>
            <a:ext cx="12192000" cy="6235800"/>
          </a:xfrm>
          <a:prstGeom prst="rect">
            <a:avLst/>
          </a:prstGeom>
          <a:noFill/>
          <a:ln>
            <a:noFill/>
          </a:ln>
        </p:spPr>
        <p:txBody>
          <a:bodyPr spcFirstLastPara="1" wrap="square" lIns="91425" tIns="91425" rIns="91425" bIns="91425" anchor="t" anchorCtr="0">
            <a:spAutoFit/>
          </a:bodyPr>
          <a:lstStyle/>
          <a:p>
            <a:pPr marL="457200" lvl="0" indent="-406400" algn="l" rtl="0">
              <a:spcBef>
                <a:spcPts val="0"/>
              </a:spcBef>
              <a:spcAft>
                <a:spcPts val="0"/>
              </a:spcAft>
              <a:buClr>
                <a:schemeClr val="dk1"/>
              </a:buClr>
              <a:buSzPts val="2800"/>
              <a:buFont typeface="Verdana"/>
              <a:buAutoNum type="arabicPeriod"/>
            </a:pPr>
            <a:r>
              <a:rPr lang="en-US" sz="2800">
                <a:solidFill>
                  <a:schemeClr val="dk1"/>
                </a:solidFill>
                <a:latin typeface="Verdana"/>
                <a:ea typeface="Verdana"/>
                <a:cs typeface="Verdana"/>
                <a:sym typeface="Verdana"/>
              </a:rPr>
              <a:t>My car ________ every once in awhile </a:t>
            </a:r>
            <a:endParaRPr sz="2800">
              <a:solidFill>
                <a:schemeClr val="dk1"/>
              </a:solidFill>
              <a:latin typeface="Verdana"/>
              <a:ea typeface="Verdana"/>
              <a:cs typeface="Verdana"/>
              <a:sym typeface="Verdana"/>
            </a:endParaRPr>
          </a:p>
          <a:p>
            <a:pPr marL="457200" lvl="0" indent="0" algn="l" rtl="0">
              <a:spcBef>
                <a:spcPts val="0"/>
              </a:spcBef>
              <a:spcAft>
                <a:spcPts val="0"/>
              </a:spcAft>
              <a:buNone/>
            </a:pPr>
            <a:r>
              <a:rPr lang="en-US" sz="2800">
                <a:solidFill>
                  <a:schemeClr val="dk1"/>
                </a:solidFill>
                <a:latin typeface="Verdana"/>
                <a:ea typeface="Verdana"/>
                <a:cs typeface="Verdana"/>
                <a:sym typeface="Verdana"/>
              </a:rPr>
              <a:t>because it’s old.</a:t>
            </a:r>
            <a:endParaRPr sz="2800">
              <a:solidFill>
                <a:schemeClr val="dk1"/>
              </a:solidFill>
              <a:latin typeface="Verdana"/>
              <a:ea typeface="Verdana"/>
              <a:cs typeface="Verdana"/>
              <a:sym typeface="Verdana"/>
            </a:endParaRPr>
          </a:p>
          <a:p>
            <a:pPr marL="914400" lvl="1" indent="-406400" algn="l" rtl="0">
              <a:spcBef>
                <a:spcPts val="0"/>
              </a:spcBef>
              <a:spcAft>
                <a:spcPts val="0"/>
              </a:spcAft>
              <a:buClr>
                <a:schemeClr val="dk1"/>
              </a:buClr>
              <a:buSzPts val="2800"/>
              <a:buFont typeface="Verdana"/>
              <a:buAutoNum type="alphaLcPeriod"/>
            </a:pPr>
            <a:r>
              <a:rPr lang="en-US" sz="2800">
                <a:solidFill>
                  <a:schemeClr val="dk1"/>
                </a:solidFill>
                <a:latin typeface="Verdana"/>
                <a:ea typeface="Verdana"/>
                <a:cs typeface="Verdana"/>
                <a:sym typeface="Verdana"/>
              </a:rPr>
              <a:t>passes out</a:t>
            </a:r>
            <a:endParaRPr sz="2800">
              <a:solidFill>
                <a:schemeClr val="dk1"/>
              </a:solidFill>
              <a:latin typeface="Verdana"/>
              <a:ea typeface="Verdana"/>
              <a:cs typeface="Verdana"/>
              <a:sym typeface="Verdana"/>
            </a:endParaRPr>
          </a:p>
          <a:p>
            <a:pPr marL="914400" lvl="1" indent="-406400" algn="l" rtl="0">
              <a:spcBef>
                <a:spcPts val="0"/>
              </a:spcBef>
              <a:spcAft>
                <a:spcPts val="0"/>
              </a:spcAft>
              <a:buClr>
                <a:schemeClr val="dk1"/>
              </a:buClr>
              <a:buSzPts val="2800"/>
              <a:buFont typeface="Verdana"/>
              <a:buAutoNum type="alphaLcPeriod"/>
            </a:pPr>
            <a:r>
              <a:rPr lang="en-US" sz="2800">
                <a:solidFill>
                  <a:schemeClr val="dk1"/>
                </a:solidFill>
                <a:latin typeface="Verdana"/>
                <a:ea typeface="Verdana"/>
                <a:cs typeface="Verdana"/>
                <a:sym typeface="Verdana"/>
              </a:rPr>
              <a:t>breaks up</a:t>
            </a:r>
            <a:endParaRPr sz="2800">
              <a:solidFill>
                <a:schemeClr val="dk1"/>
              </a:solidFill>
              <a:latin typeface="Verdana"/>
              <a:ea typeface="Verdana"/>
              <a:cs typeface="Verdana"/>
              <a:sym typeface="Verdana"/>
            </a:endParaRPr>
          </a:p>
          <a:p>
            <a:pPr marL="914400" lvl="1" indent="-406400" algn="l" rtl="0">
              <a:lnSpc>
                <a:spcPct val="150000"/>
              </a:lnSpc>
              <a:spcBef>
                <a:spcPts val="0"/>
              </a:spcBef>
              <a:spcAft>
                <a:spcPts val="0"/>
              </a:spcAft>
              <a:buClr>
                <a:schemeClr val="dk1"/>
              </a:buClr>
              <a:buSzPts val="2800"/>
              <a:buFont typeface="Verdana"/>
              <a:buAutoNum type="alphaLcPeriod"/>
            </a:pPr>
            <a:r>
              <a:rPr lang="en-US" sz="2800">
                <a:solidFill>
                  <a:schemeClr val="dk1"/>
                </a:solidFill>
                <a:latin typeface="Verdana"/>
                <a:ea typeface="Verdana"/>
                <a:cs typeface="Verdana"/>
                <a:sym typeface="Verdana"/>
              </a:rPr>
              <a:t>breaks down</a:t>
            </a:r>
            <a:endParaRPr sz="2800">
              <a:solidFill>
                <a:schemeClr val="dk1"/>
              </a:solidFill>
              <a:latin typeface="Verdana"/>
              <a:ea typeface="Verdana"/>
              <a:cs typeface="Verdana"/>
              <a:sym typeface="Verdana"/>
            </a:endParaRPr>
          </a:p>
          <a:p>
            <a:pPr marL="457200" lvl="0" indent="-406400" algn="l" rtl="0">
              <a:spcBef>
                <a:spcPts val="0"/>
              </a:spcBef>
              <a:spcAft>
                <a:spcPts val="0"/>
              </a:spcAft>
              <a:buClr>
                <a:schemeClr val="dk1"/>
              </a:buClr>
              <a:buSzPts val="2800"/>
              <a:buFont typeface="Verdana"/>
              <a:buAutoNum type="arabicPeriod"/>
            </a:pPr>
            <a:r>
              <a:rPr lang="en-US" sz="2800">
                <a:solidFill>
                  <a:schemeClr val="dk1"/>
                </a:solidFill>
                <a:latin typeface="Verdana"/>
                <a:ea typeface="Verdana"/>
                <a:cs typeface="Verdana"/>
                <a:sym typeface="Verdana"/>
              </a:rPr>
              <a:t>Julie _______ to my house every weekend.</a:t>
            </a:r>
            <a:endParaRPr sz="2800">
              <a:solidFill>
                <a:schemeClr val="dk1"/>
              </a:solidFill>
              <a:latin typeface="Verdana"/>
              <a:ea typeface="Verdana"/>
              <a:cs typeface="Verdana"/>
              <a:sym typeface="Verdana"/>
            </a:endParaRPr>
          </a:p>
          <a:p>
            <a:pPr marL="914400" lvl="1" indent="-406400" algn="l" rtl="0">
              <a:spcBef>
                <a:spcPts val="0"/>
              </a:spcBef>
              <a:spcAft>
                <a:spcPts val="0"/>
              </a:spcAft>
              <a:buClr>
                <a:schemeClr val="dk1"/>
              </a:buClr>
              <a:buSzPts val="2800"/>
              <a:buFont typeface="Verdana"/>
              <a:buAutoNum type="alphaLcPeriod"/>
            </a:pPr>
            <a:r>
              <a:rPr lang="en-US" sz="2800">
                <a:solidFill>
                  <a:schemeClr val="dk1"/>
                </a:solidFill>
                <a:latin typeface="Verdana"/>
                <a:ea typeface="Verdana"/>
                <a:cs typeface="Verdana"/>
                <a:sym typeface="Verdana"/>
              </a:rPr>
              <a:t>comes in</a:t>
            </a:r>
            <a:endParaRPr sz="2800">
              <a:solidFill>
                <a:schemeClr val="dk1"/>
              </a:solidFill>
              <a:latin typeface="Verdana"/>
              <a:ea typeface="Verdana"/>
              <a:cs typeface="Verdana"/>
              <a:sym typeface="Verdana"/>
            </a:endParaRPr>
          </a:p>
          <a:p>
            <a:pPr marL="914400" lvl="1" indent="-406400" algn="l" rtl="0">
              <a:spcBef>
                <a:spcPts val="0"/>
              </a:spcBef>
              <a:spcAft>
                <a:spcPts val="0"/>
              </a:spcAft>
              <a:buClr>
                <a:schemeClr val="dk1"/>
              </a:buClr>
              <a:buSzPts val="2800"/>
              <a:buFont typeface="Verdana"/>
              <a:buAutoNum type="alphaLcPeriod"/>
            </a:pPr>
            <a:r>
              <a:rPr lang="en-US" sz="2800">
                <a:solidFill>
                  <a:schemeClr val="dk1"/>
                </a:solidFill>
                <a:latin typeface="Verdana"/>
                <a:ea typeface="Verdana"/>
                <a:cs typeface="Verdana"/>
                <a:sym typeface="Verdana"/>
              </a:rPr>
              <a:t>comes over</a:t>
            </a:r>
            <a:endParaRPr sz="2800">
              <a:solidFill>
                <a:schemeClr val="dk1"/>
              </a:solidFill>
              <a:latin typeface="Verdana"/>
              <a:ea typeface="Verdana"/>
              <a:cs typeface="Verdana"/>
              <a:sym typeface="Verdana"/>
            </a:endParaRPr>
          </a:p>
          <a:p>
            <a:pPr marL="914400" lvl="1" indent="-406400" algn="l" rtl="0">
              <a:lnSpc>
                <a:spcPct val="150000"/>
              </a:lnSpc>
              <a:spcBef>
                <a:spcPts val="0"/>
              </a:spcBef>
              <a:spcAft>
                <a:spcPts val="0"/>
              </a:spcAft>
              <a:buClr>
                <a:schemeClr val="dk1"/>
              </a:buClr>
              <a:buSzPts val="2800"/>
              <a:buFont typeface="Verdana"/>
              <a:buAutoNum type="alphaLcPeriod"/>
            </a:pPr>
            <a:r>
              <a:rPr lang="en-US" sz="2800">
                <a:solidFill>
                  <a:schemeClr val="dk1"/>
                </a:solidFill>
                <a:latin typeface="Verdana"/>
                <a:ea typeface="Verdana"/>
                <a:cs typeface="Verdana"/>
                <a:sym typeface="Verdana"/>
              </a:rPr>
              <a:t>dies down</a:t>
            </a:r>
            <a:endParaRPr sz="2800">
              <a:solidFill>
                <a:schemeClr val="dk1"/>
              </a:solidFill>
              <a:latin typeface="Verdana"/>
              <a:ea typeface="Verdana"/>
              <a:cs typeface="Verdana"/>
              <a:sym typeface="Verdana"/>
            </a:endParaRPr>
          </a:p>
          <a:p>
            <a:pPr marL="457200" lvl="0" indent="-406400" algn="l" rtl="0">
              <a:spcBef>
                <a:spcPts val="0"/>
              </a:spcBef>
              <a:spcAft>
                <a:spcPts val="0"/>
              </a:spcAft>
              <a:buClr>
                <a:schemeClr val="dk1"/>
              </a:buClr>
              <a:buSzPts val="2800"/>
              <a:buFont typeface="Verdana"/>
              <a:buAutoNum type="arabicPeriod"/>
            </a:pPr>
            <a:r>
              <a:rPr lang="en-US" sz="2800">
                <a:solidFill>
                  <a:schemeClr val="dk1"/>
                </a:solidFill>
                <a:latin typeface="Verdana"/>
                <a:ea typeface="Verdana"/>
                <a:cs typeface="Verdana"/>
                <a:sym typeface="Verdana"/>
              </a:rPr>
              <a:t>My dad ______ at 5:00 a.m. every morning.</a:t>
            </a:r>
            <a:endParaRPr sz="2800">
              <a:solidFill>
                <a:schemeClr val="dk1"/>
              </a:solidFill>
              <a:latin typeface="Verdana"/>
              <a:ea typeface="Verdana"/>
              <a:cs typeface="Verdana"/>
              <a:sym typeface="Verdana"/>
            </a:endParaRPr>
          </a:p>
          <a:p>
            <a:pPr marL="914400" lvl="1" indent="-406400" algn="l" rtl="0">
              <a:spcBef>
                <a:spcPts val="0"/>
              </a:spcBef>
              <a:spcAft>
                <a:spcPts val="0"/>
              </a:spcAft>
              <a:buClr>
                <a:schemeClr val="dk1"/>
              </a:buClr>
              <a:buSzPts val="2800"/>
              <a:buFont typeface="Verdana"/>
              <a:buAutoNum type="alphaLcPeriod"/>
            </a:pPr>
            <a:r>
              <a:rPr lang="en-US" sz="2800">
                <a:solidFill>
                  <a:schemeClr val="dk1"/>
                </a:solidFill>
                <a:latin typeface="Verdana"/>
                <a:ea typeface="Verdana"/>
                <a:cs typeface="Verdana"/>
                <a:sym typeface="Verdana"/>
              </a:rPr>
              <a:t>wakes up</a:t>
            </a:r>
            <a:endParaRPr sz="2800">
              <a:solidFill>
                <a:schemeClr val="dk1"/>
              </a:solidFill>
              <a:latin typeface="Verdana"/>
              <a:ea typeface="Verdana"/>
              <a:cs typeface="Verdana"/>
              <a:sym typeface="Verdana"/>
            </a:endParaRPr>
          </a:p>
          <a:p>
            <a:pPr marL="914400" lvl="1" indent="-406400" algn="l" rtl="0">
              <a:spcBef>
                <a:spcPts val="0"/>
              </a:spcBef>
              <a:spcAft>
                <a:spcPts val="0"/>
              </a:spcAft>
              <a:buClr>
                <a:schemeClr val="dk1"/>
              </a:buClr>
              <a:buSzPts val="2800"/>
              <a:buFont typeface="Verdana"/>
              <a:buAutoNum type="alphaLcPeriod"/>
            </a:pPr>
            <a:r>
              <a:rPr lang="en-US" sz="2800">
                <a:solidFill>
                  <a:schemeClr val="dk1"/>
                </a:solidFill>
                <a:latin typeface="Verdana"/>
                <a:ea typeface="Verdana"/>
                <a:cs typeface="Verdana"/>
                <a:sym typeface="Verdana"/>
              </a:rPr>
              <a:t>grows up</a:t>
            </a:r>
            <a:endParaRPr sz="2800">
              <a:solidFill>
                <a:schemeClr val="dk1"/>
              </a:solidFill>
              <a:latin typeface="Verdana"/>
              <a:ea typeface="Verdana"/>
              <a:cs typeface="Verdana"/>
              <a:sym typeface="Verdana"/>
            </a:endParaRPr>
          </a:p>
          <a:p>
            <a:pPr marL="914400" lvl="1" indent="-406400" algn="l" rtl="0">
              <a:spcBef>
                <a:spcPts val="0"/>
              </a:spcBef>
              <a:spcAft>
                <a:spcPts val="0"/>
              </a:spcAft>
              <a:buClr>
                <a:schemeClr val="dk1"/>
              </a:buClr>
              <a:buSzPts val="2800"/>
              <a:buFont typeface="Verdana"/>
              <a:buAutoNum type="alphaLcPeriod"/>
            </a:pPr>
            <a:r>
              <a:rPr lang="en-US" sz="2800">
                <a:solidFill>
                  <a:schemeClr val="dk1"/>
                </a:solidFill>
                <a:latin typeface="Verdana"/>
                <a:ea typeface="Verdana"/>
                <a:cs typeface="Verdana"/>
                <a:sym typeface="Verdana"/>
              </a:rPr>
              <a:t>watches out</a:t>
            </a:r>
            <a:endParaRPr sz="2800">
              <a:solidFill>
                <a:schemeClr val="dk1"/>
              </a:solidFill>
              <a:latin typeface="Verdana"/>
              <a:ea typeface="Verdana"/>
              <a:cs typeface="Verdana"/>
              <a:sym typeface="Verdana"/>
            </a:endParaRPr>
          </a:p>
        </p:txBody>
      </p:sp>
      <p:pic>
        <p:nvPicPr>
          <p:cNvPr id="473" name="Google Shape;473;p45"/>
          <p:cNvPicPr preferRelativeResize="0"/>
          <p:nvPr/>
        </p:nvPicPr>
        <p:blipFill rotWithShape="1">
          <a:blip r:embed="rId3">
            <a:alphaModFix/>
          </a:blip>
          <a:srcRect l="13703" r="16199"/>
          <a:stretch/>
        </p:blipFill>
        <p:spPr>
          <a:xfrm>
            <a:off x="8877175" y="0"/>
            <a:ext cx="3314831" cy="315672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78"/>
        <p:cNvGrpSpPr/>
        <p:nvPr/>
      </p:nvGrpSpPr>
      <p:grpSpPr>
        <a:xfrm>
          <a:off x="0" y="0"/>
          <a:ext cx="0" cy="0"/>
          <a:chOff x="0" y="0"/>
          <a:chExt cx="0" cy="0"/>
        </a:xfrm>
      </p:grpSpPr>
      <p:sp>
        <p:nvSpPr>
          <p:cNvPr id="479" name="Google Shape;479;p46"/>
          <p:cNvSpPr txBox="1">
            <a:spLocks noGrp="1"/>
          </p:cNvSpPr>
          <p:nvPr>
            <p:ph type="title"/>
          </p:nvPr>
        </p:nvSpPr>
        <p:spPr>
          <a:xfrm>
            <a:off x="3426939" y="-150"/>
            <a:ext cx="9293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72C4"/>
              </a:buClr>
              <a:buSzPts val="1200"/>
              <a:buFont typeface="Calibri"/>
              <a:buNone/>
            </a:pPr>
            <a:r>
              <a:rPr lang="en-US"/>
              <a:t>3. With a partner, discuss these questions. </a:t>
            </a:r>
            <a:endParaRPr/>
          </a:p>
        </p:txBody>
      </p:sp>
      <p:sp>
        <p:nvSpPr>
          <p:cNvPr id="480" name="Google Shape;480;p46"/>
          <p:cNvSpPr txBox="1"/>
          <p:nvPr/>
        </p:nvSpPr>
        <p:spPr>
          <a:xfrm>
            <a:off x="3567804" y="1325552"/>
            <a:ext cx="9164400" cy="51141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dk1"/>
              </a:buClr>
              <a:buSzPts val="2400"/>
              <a:buFont typeface="Verdana"/>
              <a:buAutoNum type="arabicPeriod"/>
            </a:pPr>
            <a:r>
              <a:rPr lang="en-US" sz="2400">
                <a:solidFill>
                  <a:schemeClr val="dk1"/>
                </a:solidFill>
                <a:latin typeface="Verdana"/>
                <a:ea typeface="Verdana"/>
                <a:cs typeface="Verdana"/>
                <a:sym typeface="Verdana"/>
              </a:rPr>
              <a:t>What do you do for fun?</a:t>
            </a:r>
            <a:endParaRPr sz="2400">
              <a:solidFill>
                <a:schemeClr val="dk1"/>
              </a:solidFill>
              <a:latin typeface="Verdana"/>
              <a:ea typeface="Verdana"/>
              <a:cs typeface="Verdana"/>
              <a:sym typeface="Verdana"/>
            </a:endParaRPr>
          </a:p>
          <a:p>
            <a:pPr marL="342900" marR="0" lvl="0" indent="-342900" algn="l" rtl="0">
              <a:lnSpc>
                <a:spcPct val="150000"/>
              </a:lnSpc>
              <a:spcBef>
                <a:spcPts val="0"/>
              </a:spcBef>
              <a:spcAft>
                <a:spcPts val="0"/>
              </a:spcAft>
              <a:buClr>
                <a:schemeClr val="dk1"/>
              </a:buClr>
              <a:buSzPts val="2400"/>
              <a:buFont typeface="Verdana"/>
              <a:buAutoNum type="arabicPeriod"/>
            </a:pPr>
            <a:r>
              <a:rPr lang="en-US" sz="2400">
                <a:solidFill>
                  <a:schemeClr val="dk1"/>
                </a:solidFill>
                <a:latin typeface="Verdana"/>
                <a:ea typeface="Verdana"/>
                <a:cs typeface="Verdana"/>
                <a:sym typeface="Verdana"/>
              </a:rPr>
              <a:t>What is your job? Do you like it?</a:t>
            </a:r>
            <a:endParaRPr sz="2400">
              <a:solidFill>
                <a:schemeClr val="dk1"/>
              </a:solidFill>
              <a:latin typeface="Verdana"/>
              <a:ea typeface="Verdana"/>
              <a:cs typeface="Verdana"/>
              <a:sym typeface="Verdana"/>
            </a:endParaRPr>
          </a:p>
          <a:p>
            <a:pPr marL="342900" marR="0" lvl="0" indent="-342900" algn="l" rtl="0">
              <a:lnSpc>
                <a:spcPct val="150000"/>
              </a:lnSpc>
              <a:spcBef>
                <a:spcPts val="0"/>
              </a:spcBef>
              <a:spcAft>
                <a:spcPts val="0"/>
              </a:spcAft>
              <a:buClr>
                <a:schemeClr val="dk1"/>
              </a:buClr>
              <a:buSzPts val="2400"/>
              <a:buFont typeface="Verdana"/>
              <a:buAutoNum type="arabicPeriod"/>
            </a:pPr>
            <a:r>
              <a:rPr lang="en-US" sz="2400">
                <a:solidFill>
                  <a:schemeClr val="dk1"/>
                </a:solidFill>
                <a:latin typeface="Verdana"/>
                <a:ea typeface="Verdana"/>
                <a:cs typeface="Verdana"/>
                <a:sym typeface="Verdana"/>
              </a:rPr>
              <a:t>What are 3 things you do everyday?</a:t>
            </a:r>
            <a:endParaRPr/>
          </a:p>
          <a:p>
            <a:pPr marL="342900" marR="0" lvl="0" indent="-342900" algn="l" rtl="0">
              <a:lnSpc>
                <a:spcPct val="150000"/>
              </a:lnSpc>
              <a:spcBef>
                <a:spcPts val="0"/>
              </a:spcBef>
              <a:spcAft>
                <a:spcPts val="0"/>
              </a:spcAft>
              <a:buClr>
                <a:schemeClr val="dk1"/>
              </a:buClr>
              <a:buSzPts val="2400"/>
              <a:buFont typeface="Verdana"/>
              <a:buAutoNum type="arabicPeriod"/>
            </a:pPr>
            <a:r>
              <a:rPr lang="en-US" sz="2400">
                <a:solidFill>
                  <a:schemeClr val="dk1"/>
                </a:solidFill>
                <a:latin typeface="Verdana"/>
                <a:ea typeface="Verdana"/>
                <a:cs typeface="Verdana"/>
                <a:sym typeface="Verdana"/>
              </a:rPr>
              <a:t>What is something you do once a week?</a:t>
            </a:r>
            <a:endParaRPr/>
          </a:p>
          <a:p>
            <a:pPr marL="342900" marR="0" lvl="0" indent="-342900" algn="l" rtl="0">
              <a:lnSpc>
                <a:spcPct val="150000"/>
              </a:lnSpc>
              <a:spcBef>
                <a:spcPts val="0"/>
              </a:spcBef>
              <a:spcAft>
                <a:spcPts val="0"/>
              </a:spcAft>
              <a:buClr>
                <a:schemeClr val="dk1"/>
              </a:buClr>
              <a:buSzPts val="2400"/>
              <a:buFont typeface="Verdana"/>
              <a:buAutoNum type="arabicPeriod"/>
            </a:pPr>
            <a:r>
              <a:rPr lang="en-US" sz="2400">
                <a:solidFill>
                  <a:schemeClr val="dk1"/>
                </a:solidFill>
                <a:latin typeface="Verdana"/>
                <a:ea typeface="Verdana"/>
                <a:cs typeface="Verdana"/>
                <a:sym typeface="Verdana"/>
              </a:rPr>
              <a:t>What is something you do once a month?</a:t>
            </a:r>
            <a:endParaRPr/>
          </a:p>
          <a:p>
            <a:pPr marL="342900" marR="0" lvl="0" indent="-342900" algn="l" rtl="0">
              <a:lnSpc>
                <a:spcPct val="150000"/>
              </a:lnSpc>
              <a:spcBef>
                <a:spcPts val="0"/>
              </a:spcBef>
              <a:spcAft>
                <a:spcPts val="0"/>
              </a:spcAft>
              <a:buClr>
                <a:schemeClr val="dk1"/>
              </a:buClr>
              <a:buSzPts val="2400"/>
              <a:buFont typeface="Verdana"/>
              <a:buAutoNum type="arabicPeriod"/>
            </a:pPr>
            <a:r>
              <a:rPr lang="en-US" sz="2400">
                <a:solidFill>
                  <a:schemeClr val="dk1"/>
                </a:solidFill>
                <a:latin typeface="Verdana"/>
                <a:ea typeface="Verdana"/>
                <a:cs typeface="Verdana"/>
                <a:sym typeface="Verdana"/>
              </a:rPr>
              <a:t>What is something you do once a year?</a:t>
            </a:r>
            <a:endParaRPr/>
          </a:p>
          <a:p>
            <a:pPr marL="342900" marR="0" lvl="0" indent="-342900" algn="l" rtl="0">
              <a:lnSpc>
                <a:spcPct val="150000"/>
              </a:lnSpc>
              <a:spcBef>
                <a:spcPts val="0"/>
              </a:spcBef>
              <a:spcAft>
                <a:spcPts val="0"/>
              </a:spcAft>
              <a:buClr>
                <a:schemeClr val="dk1"/>
              </a:buClr>
              <a:buSzPts val="2400"/>
              <a:buFont typeface="Verdana"/>
              <a:buAutoNum type="arabicPeriod"/>
            </a:pPr>
            <a:r>
              <a:rPr lang="en-US" sz="2400">
                <a:solidFill>
                  <a:schemeClr val="dk1"/>
                </a:solidFill>
                <a:latin typeface="Verdana"/>
                <a:ea typeface="Verdana"/>
                <a:cs typeface="Verdana"/>
                <a:sym typeface="Verdana"/>
              </a:rPr>
              <a:t>What is something you want to do more often?</a:t>
            </a:r>
            <a:endParaRPr/>
          </a:p>
          <a:p>
            <a:pPr marL="342900" marR="0" lvl="0" indent="-342900" algn="l" rtl="0">
              <a:lnSpc>
                <a:spcPct val="150000"/>
              </a:lnSpc>
              <a:spcBef>
                <a:spcPts val="0"/>
              </a:spcBef>
              <a:spcAft>
                <a:spcPts val="0"/>
              </a:spcAft>
              <a:buClr>
                <a:schemeClr val="dk1"/>
              </a:buClr>
              <a:buSzPts val="2400"/>
              <a:buFont typeface="Verdana"/>
              <a:buAutoNum type="arabicPeriod"/>
            </a:pPr>
            <a:r>
              <a:rPr lang="en-US" sz="2400">
                <a:solidFill>
                  <a:schemeClr val="dk1"/>
                </a:solidFill>
                <a:latin typeface="Verdana"/>
                <a:ea typeface="Verdana"/>
                <a:cs typeface="Verdana"/>
                <a:sym typeface="Verdana"/>
              </a:rPr>
              <a:t>What is something you do often that you don’t like</a:t>
            </a:r>
            <a:endParaRPr sz="2400">
              <a:solidFill>
                <a:schemeClr val="dk1"/>
              </a:solidFill>
              <a:latin typeface="Verdana"/>
              <a:ea typeface="Verdana"/>
              <a:cs typeface="Verdana"/>
              <a:sym typeface="Verdana"/>
            </a:endParaRPr>
          </a:p>
          <a:p>
            <a:pPr marL="457200" marR="0" lvl="0" indent="0" algn="l" rtl="0">
              <a:lnSpc>
                <a:spcPct val="150000"/>
              </a:lnSpc>
              <a:spcBef>
                <a:spcPts val="0"/>
              </a:spcBef>
              <a:spcAft>
                <a:spcPts val="0"/>
              </a:spcAft>
              <a:buNone/>
            </a:pPr>
            <a:r>
              <a:rPr lang="en-US" sz="2400">
                <a:solidFill>
                  <a:schemeClr val="dk1"/>
                </a:solidFill>
                <a:latin typeface="Verdana"/>
                <a:ea typeface="Verdana"/>
                <a:cs typeface="Verdana"/>
                <a:sym typeface="Verdana"/>
              </a:rPr>
              <a:t>to do?</a:t>
            </a:r>
            <a:endParaRPr/>
          </a:p>
        </p:txBody>
      </p:sp>
      <p:sp>
        <p:nvSpPr>
          <p:cNvPr id="481" name="Google Shape;481;p46"/>
          <p:cNvSpPr txBox="1">
            <a:spLocks noGrp="1"/>
          </p:cNvSpPr>
          <p:nvPr>
            <p:ph type="ftr" idx="11"/>
          </p:nvPr>
        </p:nvSpPr>
        <p:spPr>
          <a:xfrm>
            <a:off x="2706385" y="6529658"/>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©2020-2024 Light of the World Learning</a:t>
            </a:r>
            <a:endParaRPr dirty="0"/>
          </a:p>
        </p:txBody>
      </p:sp>
      <p:sp>
        <p:nvSpPr>
          <p:cNvPr id="482" name="Google Shape;482;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dk1"/>
                </a:solidFill>
              </a:rPr>
              <a:t>35</a:t>
            </a:fld>
            <a:endParaRPr>
              <a:solidFill>
                <a:schemeClr val="dk1"/>
              </a:solidFill>
            </a:endParaRPr>
          </a:p>
        </p:txBody>
      </p:sp>
      <p:pic>
        <p:nvPicPr>
          <p:cNvPr id="483" name="Google Shape;483;p46"/>
          <p:cNvPicPr preferRelativeResize="0"/>
          <p:nvPr/>
        </p:nvPicPr>
        <p:blipFill rotWithShape="1">
          <a:blip r:embed="rId3">
            <a:alphaModFix/>
          </a:blip>
          <a:srcRect l="16514" r="11934"/>
          <a:stretch/>
        </p:blipFill>
        <p:spPr>
          <a:xfrm>
            <a:off x="1050" y="0"/>
            <a:ext cx="3306527" cy="6858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89"/>
        <p:cNvGrpSpPr/>
        <p:nvPr/>
      </p:nvGrpSpPr>
      <p:grpSpPr>
        <a:xfrm>
          <a:off x="0" y="0"/>
          <a:ext cx="0" cy="0"/>
          <a:chOff x="0" y="0"/>
          <a:chExt cx="0" cy="0"/>
        </a:xfrm>
      </p:grpSpPr>
      <p:sp>
        <p:nvSpPr>
          <p:cNvPr id="490" name="Google Shape;490;p47"/>
          <p:cNvSpPr txBox="1"/>
          <p:nvPr/>
        </p:nvSpPr>
        <p:spPr>
          <a:xfrm>
            <a:off x="-511200" y="138112"/>
            <a:ext cx="13214400" cy="1528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4400"/>
              <a:buFont typeface="Arial"/>
              <a:buNone/>
            </a:pPr>
            <a:r>
              <a:rPr lang="en-US" sz="3200" b="1">
                <a:solidFill>
                  <a:srgbClr val="4472C4"/>
                </a:solidFill>
                <a:latin typeface="Verdana"/>
                <a:ea typeface="Verdana"/>
                <a:cs typeface="Verdana"/>
                <a:sym typeface="Verdana"/>
              </a:rPr>
              <a:t>4. </a:t>
            </a:r>
            <a:r>
              <a:rPr lang="en-US" sz="3200" b="1">
                <a:solidFill>
                  <a:schemeClr val="dk1"/>
                </a:solidFill>
                <a:latin typeface="Verdana"/>
                <a:ea typeface="Verdana"/>
                <a:cs typeface="Verdana"/>
                <a:sym typeface="Verdana"/>
              </a:rPr>
              <a:t>Say and write the words in the correct columns.         </a:t>
            </a:r>
            <a:endParaRPr sz="3200" b="1">
              <a:solidFill>
                <a:schemeClr val="dk1"/>
              </a:solidFill>
              <a:latin typeface="Verdana"/>
              <a:ea typeface="Verdana"/>
              <a:cs typeface="Verdana"/>
              <a:sym typeface="Verdana"/>
            </a:endParaRPr>
          </a:p>
        </p:txBody>
      </p:sp>
      <p:sp>
        <p:nvSpPr>
          <p:cNvPr id="491" name="Google Shape;491;p47"/>
          <p:cNvSpPr txBox="1">
            <a:spLocks noGrp="1"/>
          </p:cNvSpPr>
          <p:nvPr>
            <p:ph type="sldNum" idx="12"/>
          </p:nvPr>
        </p:nvSpPr>
        <p:spPr>
          <a:xfrm>
            <a:off x="8628063" y="6354763"/>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solidFill>
                  <a:schemeClr val="dk1"/>
                </a:solidFill>
              </a:rPr>
              <a:t>36</a:t>
            </a:fld>
            <a:endParaRPr>
              <a:solidFill>
                <a:schemeClr val="dk1"/>
              </a:solidFill>
            </a:endParaRPr>
          </a:p>
        </p:txBody>
      </p:sp>
      <p:graphicFrame>
        <p:nvGraphicFramePr>
          <p:cNvPr id="492" name="Google Shape;492;p47"/>
          <p:cNvGraphicFramePr/>
          <p:nvPr/>
        </p:nvGraphicFramePr>
        <p:xfrm>
          <a:off x="460375" y="968375"/>
          <a:ext cx="3864000" cy="5575050"/>
        </p:xfrm>
        <a:graphic>
          <a:graphicData uri="http://schemas.openxmlformats.org/drawingml/2006/table">
            <a:tbl>
              <a:tblPr>
                <a:noFill/>
                <a:tableStyleId>{74630DE7-8E08-42A2-BDC7-DB55E65B8738}</a:tableStyleId>
              </a:tblPr>
              <a:tblGrid>
                <a:gridCol w="1932000">
                  <a:extLst>
                    <a:ext uri="{9D8B030D-6E8A-4147-A177-3AD203B41FA5}">
                      <a16:colId xmlns:a16="http://schemas.microsoft.com/office/drawing/2014/main" val="20000"/>
                    </a:ext>
                  </a:extLst>
                </a:gridCol>
                <a:gridCol w="1932000">
                  <a:extLst>
                    <a:ext uri="{9D8B030D-6E8A-4147-A177-3AD203B41FA5}">
                      <a16:colId xmlns:a16="http://schemas.microsoft.com/office/drawing/2014/main" val="20001"/>
                    </a:ext>
                  </a:extLst>
                </a:gridCol>
              </a:tblGrid>
              <a:tr h="619450">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pot</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wood</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619450">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look</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low</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619450">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could</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wad</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619450">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broke</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cod</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619450">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so</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coat</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619450">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lock</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book</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619450">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sock</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put</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619450">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cook</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though</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619450">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sew</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mop</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graphicFrame>
        <p:nvGraphicFramePr>
          <p:cNvPr id="493" name="Google Shape;493;p47"/>
          <p:cNvGraphicFramePr/>
          <p:nvPr/>
        </p:nvGraphicFramePr>
        <p:xfrm>
          <a:off x="4935538" y="966788"/>
          <a:ext cx="6799250" cy="5748425"/>
        </p:xfrm>
        <a:graphic>
          <a:graphicData uri="http://schemas.openxmlformats.org/drawingml/2006/table">
            <a:tbl>
              <a:tblPr>
                <a:noFill/>
                <a:tableStyleId>{74630DE7-8E08-42A2-BDC7-DB55E65B8738}</a:tableStyleId>
              </a:tblPr>
              <a:tblGrid>
                <a:gridCol w="2462200">
                  <a:extLst>
                    <a:ext uri="{9D8B030D-6E8A-4147-A177-3AD203B41FA5}">
                      <a16:colId xmlns:a16="http://schemas.microsoft.com/office/drawing/2014/main" val="20000"/>
                    </a:ext>
                  </a:extLst>
                </a:gridCol>
                <a:gridCol w="2125675">
                  <a:extLst>
                    <a:ext uri="{9D8B030D-6E8A-4147-A177-3AD203B41FA5}">
                      <a16:colId xmlns:a16="http://schemas.microsoft.com/office/drawing/2014/main" val="20001"/>
                    </a:ext>
                  </a:extLst>
                </a:gridCol>
                <a:gridCol w="2211375">
                  <a:extLst>
                    <a:ext uri="{9D8B030D-6E8A-4147-A177-3AD203B41FA5}">
                      <a16:colId xmlns:a16="http://schemas.microsoft.com/office/drawing/2014/main" val="20002"/>
                    </a:ext>
                  </a:extLst>
                </a:gridCol>
              </a:tblGrid>
              <a:tr h="671525">
                <a:tc>
                  <a:txBody>
                    <a:bodyPr/>
                    <a:lstStyle/>
                    <a:p>
                      <a:pPr marL="0" marR="0" lvl="0" indent="0" algn="ctr" rtl="0">
                        <a:lnSpc>
                          <a:spcPct val="100000"/>
                        </a:lnSpc>
                        <a:spcBef>
                          <a:spcPts val="0"/>
                        </a:spcBef>
                        <a:spcAft>
                          <a:spcPts val="0"/>
                        </a:spcAft>
                        <a:buClr>
                          <a:srgbClr val="000000"/>
                        </a:buClr>
                        <a:buSzPts val="2800"/>
                        <a:buFont typeface="Arial"/>
                        <a:buNone/>
                      </a:pPr>
                      <a:r>
                        <a:rPr lang="en-US" sz="2800" i="0" u="none" strike="noStrike" cap="none">
                          <a:solidFill>
                            <a:srgbClr val="000000"/>
                          </a:solidFill>
                          <a:latin typeface="Verdana"/>
                          <a:ea typeface="Verdana"/>
                          <a:cs typeface="Verdana"/>
                          <a:sym typeface="Verdana"/>
                        </a:rPr>
                        <a:t>/</a:t>
                      </a:r>
                      <a:r>
                        <a:rPr lang="en-US" sz="2800">
                          <a:latin typeface="Verdana"/>
                          <a:ea typeface="Verdana"/>
                          <a:cs typeface="Verdana"/>
                          <a:sym typeface="Verdana"/>
                        </a:rPr>
                        <a:t>o</a:t>
                      </a:r>
                      <a:r>
                        <a:rPr lang="en-US" sz="2800" i="0" u="none" strike="noStrike" cap="none">
                          <a:solidFill>
                            <a:srgbClr val="000000"/>
                          </a:solidFill>
                          <a:latin typeface="Verdana"/>
                          <a:ea typeface="Verdana"/>
                          <a:cs typeface="Verdana"/>
                          <a:sym typeface="Verdana"/>
                        </a:rPr>
                        <a:t>/</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en-US" sz="2800" i="0" u="none" strike="noStrike" cap="none">
                          <a:solidFill>
                            <a:srgbClr val="000000"/>
                          </a:solidFill>
                          <a:latin typeface="Verdana"/>
                          <a:ea typeface="Verdana"/>
                          <a:cs typeface="Verdana"/>
                          <a:sym typeface="Verdana"/>
                        </a:rPr>
                        <a:t>/</a:t>
                      </a:r>
                      <a:r>
                        <a:rPr lang="en-US" sz="2800">
                          <a:latin typeface="Verdana"/>
                          <a:ea typeface="Verdana"/>
                          <a:cs typeface="Verdana"/>
                          <a:sym typeface="Verdana"/>
                        </a:rPr>
                        <a:t>oo</a:t>
                      </a:r>
                      <a:r>
                        <a:rPr lang="en-US" sz="2800" i="0" u="none" strike="noStrike" cap="none">
                          <a:solidFill>
                            <a:srgbClr val="000000"/>
                          </a:solidFill>
                          <a:latin typeface="Verdana"/>
                          <a:ea typeface="Verdana"/>
                          <a:cs typeface="Verdana"/>
                          <a:sym typeface="Verdana"/>
                        </a:rPr>
                        <a:t>/</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en-US" sz="2800" i="0" u="none" strike="noStrike" cap="none">
                          <a:solidFill>
                            <a:srgbClr val="000000"/>
                          </a:solidFill>
                          <a:latin typeface="Verdana"/>
                          <a:ea typeface="Verdana"/>
                          <a:cs typeface="Verdana"/>
                          <a:sym typeface="Verdana"/>
                        </a:rPr>
                        <a:t>/</a:t>
                      </a:r>
                      <a:r>
                        <a:rPr lang="en-US" sz="2800">
                          <a:latin typeface="Verdana"/>
                          <a:ea typeface="Verdana"/>
                          <a:cs typeface="Verdana"/>
                          <a:sym typeface="Verdana"/>
                        </a:rPr>
                        <a:t>O</a:t>
                      </a:r>
                      <a:r>
                        <a:rPr lang="en-US" sz="2800" i="0" u="none" strike="noStrike" cap="none">
                          <a:solidFill>
                            <a:srgbClr val="000000"/>
                          </a:solidFill>
                          <a:latin typeface="Verdana"/>
                          <a:ea typeface="Verdana"/>
                          <a:cs typeface="Verdana"/>
                          <a:sym typeface="Verdana"/>
                        </a:rPr>
                        <a:t>/</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846150">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846150">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846150">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846150">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846150">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846150">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494" name="Google Shape;494;p47"/>
          <p:cNvSpPr txBox="1">
            <a:spLocks noGrp="1"/>
          </p:cNvSpPr>
          <p:nvPr>
            <p:ph type="ftr" idx="11"/>
          </p:nvPr>
        </p:nvSpPr>
        <p:spPr>
          <a:xfrm>
            <a:off x="428625" y="6527800"/>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Verdana"/>
              <a:buNone/>
            </a:pPr>
            <a:r>
              <a:rPr lang="en-US" dirty="0"/>
              <a:t>©2020-2024 Light of the World Learning</a:t>
            </a: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00"/>
        <p:cNvGrpSpPr/>
        <p:nvPr/>
      </p:nvGrpSpPr>
      <p:grpSpPr>
        <a:xfrm>
          <a:off x="0" y="0"/>
          <a:ext cx="0" cy="0"/>
          <a:chOff x="0" y="0"/>
          <a:chExt cx="0" cy="0"/>
        </a:xfrm>
      </p:grpSpPr>
      <p:sp>
        <p:nvSpPr>
          <p:cNvPr id="501" name="Google Shape;501;p48"/>
          <p:cNvSpPr txBox="1"/>
          <p:nvPr/>
        </p:nvSpPr>
        <p:spPr>
          <a:xfrm>
            <a:off x="664029" y="76200"/>
            <a:ext cx="11528100" cy="217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a:solidFill>
                  <a:srgbClr val="4E74A3"/>
                </a:solidFill>
                <a:latin typeface="Verdana"/>
                <a:ea typeface="Verdana"/>
                <a:cs typeface="Verdana"/>
                <a:sym typeface="Verdana"/>
              </a:rPr>
              <a:t>5. </a:t>
            </a:r>
            <a:r>
              <a:rPr lang="en-US" sz="3200" b="1" i="0" u="none" strike="noStrike" cap="none">
                <a:solidFill>
                  <a:srgbClr val="000000"/>
                </a:solidFill>
                <a:latin typeface="Verdana"/>
                <a:ea typeface="Verdana"/>
                <a:cs typeface="Verdana"/>
                <a:sym typeface="Verdana"/>
              </a:rPr>
              <a:t>Write about Luke </a:t>
            </a:r>
            <a:r>
              <a:rPr lang="en-US" sz="3200" b="1">
                <a:latin typeface="Verdana"/>
                <a:ea typeface="Verdana"/>
                <a:cs typeface="Verdana"/>
                <a:sym typeface="Verdana"/>
              </a:rPr>
              <a:t>1:26-56</a:t>
            </a:r>
            <a:r>
              <a:rPr lang="en-US" sz="3200" b="1" i="0" u="none" strike="noStrike" cap="none">
                <a:solidFill>
                  <a:srgbClr val="000000"/>
                </a:solidFill>
                <a:latin typeface="Verdana"/>
                <a:ea typeface="Verdana"/>
                <a:cs typeface="Verdana"/>
                <a:sym typeface="Verdana"/>
              </a:rPr>
              <a:t> in your own words. Use </a:t>
            </a:r>
            <a:r>
              <a:rPr lang="en-US" sz="3200" b="1" i="0" u="none" strike="noStrike" cap="none">
                <a:solidFill>
                  <a:srgbClr val="4E74A3"/>
                </a:solidFill>
                <a:latin typeface="Verdana"/>
                <a:ea typeface="Verdana"/>
                <a:cs typeface="Verdana"/>
                <a:sym typeface="Verdana"/>
              </a:rPr>
              <a:t>first</a:t>
            </a:r>
            <a:r>
              <a:rPr lang="en-US" sz="3200" b="1" i="0" u="none" strike="noStrike" cap="none">
                <a:solidFill>
                  <a:schemeClr val="dk1"/>
                </a:solidFill>
                <a:latin typeface="Verdana"/>
                <a:ea typeface="Verdana"/>
                <a:cs typeface="Verdana"/>
                <a:sym typeface="Verdana"/>
              </a:rPr>
              <a:t>,</a:t>
            </a:r>
            <a:r>
              <a:rPr lang="en-US" sz="3200" b="1" i="0" u="none" strike="noStrike" cap="none">
                <a:solidFill>
                  <a:srgbClr val="4E74A3"/>
                </a:solidFill>
                <a:latin typeface="Verdana"/>
                <a:ea typeface="Verdana"/>
                <a:cs typeface="Verdana"/>
                <a:sym typeface="Verdana"/>
              </a:rPr>
              <a:t> then</a:t>
            </a:r>
            <a:r>
              <a:rPr lang="en-US" sz="3200" b="1" i="0" u="none" strike="noStrike" cap="none">
                <a:solidFill>
                  <a:schemeClr val="dk1"/>
                </a:solidFill>
                <a:latin typeface="Verdana"/>
                <a:ea typeface="Verdana"/>
                <a:cs typeface="Verdana"/>
                <a:sym typeface="Verdana"/>
              </a:rPr>
              <a:t>,</a:t>
            </a:r>
            <a:r>
              <a:rPr lang="en-US" sz="3200" b="1" i="0" u="none" strike="noStrike" cap="none">
                <a:solidFill>
                  <a:srgbClr val="4E74A3"/>
                </a:solidFill>
                <a:latin typeface="Verdana"/>
                <a:ea typeface="Verdana"/>
                <a:cs typeface="Verdana"/>
                <a:sym typeface="Verdana"/>
              </a:rPr>
              <a:t> next</a:t>
            </a:r>
            <a:r>
              <a:rPr lang="en-US" sz="3200" b="1" i="0" u="none" strike="noStrike" cap="none">
                <a:solidFill>
                  <a:schemeClr val="dk1"/>
                </a:solidFill>
                <a:latin typeface="Verdana"/>
                <a:ea typeface="Verdana"/>
                <a:cs typeface="Verdana"/>
                <a:sym typeface="Verdana"/>
              </a:rPr>
              <a:t>,</a:t>
            </a:r>
            <a:r>
              <a:rPr lang="en-US" sz="3200" b="1" i="0" u="none" strike="noStrike" cap="none">
                <a:solidFill>
                  <a:srgbClr val="4E74A3"/>
                </a:solidFill>
                <a:latin typeface="Verdana"/>
                <a:ea typeface="Verdana"/>
                <a:cs typeface="Verdana"/>
                <a:sym typeface="Verdana"/>
              </a:rPr>
              <a:t> </a:t>
            </a:r>
            <a:r>
              <a:rPr lang="en-US" sz="3200" b="1" i="0" u="none" strike="noStrike" cap="none">
                <a:solidFill>
                  <a:schemeClr val="dk1"/>
                </a:solidFill>
                <a:latin typeface="Verdana"/>
                <a:ea typeface="Verdana"/>
                <a:cs typeface="Verdana"/>
                <a:sym typeface="Verdana"/>
              </a:rPr>
              <a:t>and</a:t>
            </a:r>
            <a:r>
              <a:rPr lang="en-US" sz="3200" b="1" i="0" u="none" strike="noStrike" cap="none">
                <a:solidFill>
                  <a:schemeClr val="accent5"/>
                </a:solidFill>
                <a:latin typeface="Verdana"/>
                <a:ea typeface="Verdana"/>
                <a:cs typeface="Verdana"/>
                <a:sym typeface="Verdana"/>
              </a:rPr>
              <a:t> </a:t>
            </a:r>
            <a:r>
              <a:rPr lang="en-US" sz="3200" b="1" i="0" u="none" strike="noStrike" cap="none">
                <a:solidFill>
                  <a:srgbClr val="4E74A3"/>
                </a:solidFill>
                <a:latin typeface="Verdana"/>
                <a:ea typeface="Verdana"/>
                <a:cs typeface="Verdana"/>
                <a:sym typeface="Verdana"/>
              </a:rPr>
              <a:t>finally</a:t>
            </a:r>
            <a:r>
              <a:rPr lang="en-US" sz="3200" b="1" i="0" u="none" strike="noStrike" cap="none">
                <a:solidFill>
                  <a:schemeClr val="dk1"/>
                </a:solidFill>
                <a:latin typeface="Verdana"/>
                <a:ea typeface="Verdana"/>
                <a:cs typeface="Verdana"/>
                <a:sym typeface="Verdana"/>
              </a:rPr>
              <a:t>.</a:t>
            </a:r>
            <a:endParaRPr sz="3200" b="1" i="0" u="none" strike="noStrike" cap="none">
              <a:solidFill>
                <a:schemeClr val="dk1"/>
              </a:solidFill>
              <a:latin typeface="Verdana"/>
              <a:ea typeface="Verdana"/>
              <a:cs typeface="Verdana"/>
              <a:sym typeface="Verdana"/>
            </a:endParaRPr>
          </a:p>
        </p:txBody>
      </p:sp>
      <p:sp>
        <p:nvSpPr>
          <p:cNvPr id="502" name="Google Shape;502;p48"/>
          <p:cNvSpPr txBox="1">
            <a:spLocks noGrp="1"/>
          </p:cNvSpPr>
          <p:nvPr>
            <p:ph type="sldNum" idx="12"/>
          </p:nvPr>
        </p:nvSpPr>
        <p:spPr>
          <a:xfrm>
            <a:off x="8624213" y="643196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Verdana"/>
              <a:buNone/>
            </a:pPr>
            <a:fld id="{00000000-1234-1234-1234-123412341234}" type="slidenum">
              <a:rPr lang="en-US">
                <a:solidFill>
                  <a:schemeClr val="dk1"/>
                </a:solidFill>
              </a:rPr>
              <a:t>37</a:t>
            </a:fld>
            <a:endParaRPr>
              <a:solidFill>
                <a:schemeClr val="dk1"/>
              </a:solidFill>
            </a:endParaRPr>
          </a:p>
        </p:txBody>
      </p:sp>
      <p:sp>
        <p:nvSpPr>
          <p:cNvPr id="503" name="Google Shape;503;p48"/>
          <p:cNvSpPr txBox="1"/>
          <p:nvPr/>
        </p:nvSpPr>
        <p:spPr>
          <a:xfrm>
            <a:off x="266080" y="6431960"/>
            <a:ext cx="41148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200" b="0" i="0" u="none" strike="noStrike" cap="none" dirty="0">
                <a:solidFill>
                  <a:srgbClr val="888888"/>
                </a:solidFill>
                <a:latin typeface="Verdana"/>
                <a:ea typeface="Verdana"/>
                <a:cs typeface="Verdana"/>
                <a:sym typeface="Verdana"/>
              </a:rPr>
              <a:t>©2021-2024 Light of the World Learning</a:t>
            </a:r>
            <a:endParaRPr dirty="0"/>
          </a:p>
        </p:txBody>
      </p:sp>
      <p:graphicFrame>
        <p:nvGraphicFramePr>
          <p:cNvPr id="504" name="Google Shape;504;p48"/>
          <p:cNvGraphicFramePr/>
          <p:nvPr/>
        </p:nvGraphicFramePr>
        <p:xfrm>
          <a:off x="553410" y="1443790"/>
          <a:ext cx="11085175" cy="4988225"/>
        </p:xfrm>
        <a:graphic>
          <a:graphicData uri="http://schemas.openxmlformats.org/drawingml/2006/table">
            <a:tbl>
              <a:tblPr firstRow="1" bandRow="1">
                <a:noFill/>
                <a:tableStyleId>{EB63CE2D-8843-40E1-8BEB-B8A4205F6982}</a:tableStyleId>
              </a:tblPr>
              <a:tblGrid>
                <a:gridCol w="11085175">
                  <a:extLst>
                    <a:ext uri="{9D8B030D-6E8A-4147-A177-3AD203B41FA5}">
                      <a16:colId xmlns:a16="http://schemas.microsoft.com/office/drawing/2014/main" val="20000"/>
                    </a:ext>
                  </a:extLst>
                </a:gridCol>
              </a:tblGrid>
              <a:tr h="4426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4426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4426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4426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562225">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4426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r h="4426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6"/>
                  </a:ext>
                </a:extLst>
              </a:tr>
              <a:tr h="4426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7"/>
                  </a:ext>
                </a:extLst>
              </a:tr>
              <a:tr h="4426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8"/>
                  </a:ext>
                </a:extLst>
              </a:tr>
              <a:tr h="4426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9"/>
                  </a:ext>
                </a:extLst>
              </a:tr>
              <a:tr h="4426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10"/>
        <p:cNvGrpSpPr/>
        <p:nvPr/>
      </p:nvGrpSpPr>
      <p:grpSpPr>
        <a:xfrm>
          <a:off x="0" y="0"/>
          <a:ext cx="0" cy="0"/>
          <a:chOff x="0" y="0"/>
          <a:chExt cx="0" cy="0"/>
        </a:xfrm>
      </p:grpSpPr>
      <p:sp>
        <p:nvSpPr>
          <p:cNvPr id="511" name="Google Shape;511;p49"/>
          <p:cNvSpPr/>
          <p:nvPr/>
        </p:nvSpPr>
        <p:spPr>
          <a:xfrm>
            <a:off x="1636295" y="5140411"/>
            <a:ext cx="10369200" cy="1253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u="sng">
              <a:solidFill>
                <a:srgbClr val="4472C4"/>
              </a:solidFill>
              <a:latin typeface="Verdana"/>
              <a:ea typeface="Verdana"/>
              <a:cs typeface="Verdana"/>
              <a:sym typeface="Verdana"/>
            </a:endParaRPr>
          </a:p>
          <a:p>
            <a:pPr marL="0" marR="0" lvl="0" indent="0" algn="l" rtl="0">
              <a:spcBef>
                <a:spcPts val="0"/>
              </a:spcBef>
              <a:spcAft>
                <a:spcPts val="0"/>
              </a:spcAft>
              <a:buNone/>
            </a:pPr>
            <a:r>
              <a:rPr lang="en-US" sz="2800">
                <a:solidFill>
                  <a:schemeClr val="dk1"/>
                </a:solidFill>
                <a:latin typeface="Verdana"/>
                <a:ea typeface="Verdana"/>
                <a:cs typeface="Verdana"/>
                <a:sym typeface="Verdana"/>
              </a:rPr>
              <a:t>Read the next lesson’s Bible verses: </a:t>
            </a:r>
            <a:r>
              <a:rPr lang="en-US" sz="2800" b="0" i="0" u="sng" strike="noStrike" cap="none">
                <a:solidFill>
                  <a:srgbClr val="3D85C6"/>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Luke </a:t>
            </a:r>
            <a:r>
              <a:rPr lang="en-US" sz="2800" u="sng">
                <a:solidFill>
                  <a:srgbClr val="3D85C6"/>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1</a:t>
            </a:r>
            <a:r>
              <a:rPr lang="en-US" sz="2800" b="0" i="0" u="sng" strike="noStrike" cap="none">
                <a:solidFill>
                  <a:srgbClr val="3D85C6"/>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a:t>
            </a:r>
            <a:r>
              <a:rPr lang="en-US" sz="2800" u="sng">
                <a:solidFill>
                  <a:srgbClr val="3D85C6"/>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57</a:t>
            </a:r>
            <a:r>
              <a:rPr lang="en-US" sz="2800" b="0" i="0" u="sng" strike="noStrike" cap="none">
                <a:solidFill>
                  <a:srgbClr val="3D85C6"/>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a:t>
            </a:r>
            <a:r>
              <a:rPr lang="en-US" sz="2800" u="sng">
                <a:solidFill>
                  <a:srgbClr val="3D85C6"/>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80</a:t>
            </a:r>
            <a:r>
              <a:rPr lang="en-US" sz="2800" b="0" i="0" u="none" strike="noStrike" cap="none">
                <a:solidFill>
                  <a:srgbClr val="4E74A3"/>
                </a:solidFill>
                <a:latin typeface="Verdana"/>
                <a:ea typeface="Verdana"/>
                <a:cs typeface="Verdana"/>
                <a:sym typeface="Verdana"/>
              </a:rPr>
              <a:t> </a:t>
            </a:r>
            <a:r>
              <a:rPr lang="en-US" sz="2800" b="0" i="0" u="none" strike="noStrike" cap="none">
                <a:solidFill>
                  <a:srgbClr val="000000"/>
                </a:solidFill>
                <a:latin typeface="Verdana"/>
                <a:ea typeface="Verdana"/>
                <a:cs typeface="Verdana"/>
                <a:sym typeface="Verdana"/>
              </a:rPr>
              <a:t>in your language.</a:t>
            </a:r>
            <a:endParaRPr sz="2800" u="sng">
              <a:solidFill>
                <a:schemeClr val="accent5"/>
              </a:solidFill>
              <a:highlight>
                <a:srgbClr val="FFFFFF"/>
              </a:highlight>
              <a:latin typeface="Verdana"/>
              <a:ea typeface="Verdana"/>
              <a:cs typeface="Verdana"/>
              <a:sym typeface="Verdana"/>
            </a:endParaRPr>
          </a:p>
          <a:p>
            <a:pPr marL="0" marR="0" lvl="0" indent="0" algn="l" rtl="0">
              <a:spcBef>
                <a:spcPts val="0"/>
              </a:spcBef>
              <a:spcAft>
                <a:spcPts val="0"/>
              </a:spcAft>
              <a:buNone/>
            </a:pPr>
            <a:endParaRPr sz="3600">
              <a:solidFill>
                <a:srgbClr val="000000"/>
              </a:solidFill>
              <a:latin typeface="Verdana"/>
              <a:ea typeface="Verdana"/>
              <a:cs typeface="Verdana"/>
              <a:sym typeface="Verdana"/>
            </a:endParaRPr>
          </a:p>
        </p:txBody>
      </p:sp>
      <p:sp>
        <p:nvSpPr>
          <p:cNvPr id="512" name="Google Shape;512;p49"/>
          <p:cNvSpPr txBox="1"/>
          <p:nvPr/>
        </p:nvSpPr>
        <p:spPr>
          <a:xfrm>
            <a:off x="135924" y="0"/>
            <a:ext cx="11721296" cy="14398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4400"/>
              <a:buFont typeface="Arial"/>
              <a:buNone/>
            </a:pPr>
            <a:r>
              <a:rPr lang="en-US" sz="3200" b="1">
                <a:solidFill>
                  <a:srgbClr val="4472C4"/>
                </a:solidFill>
                <a:latin typeface="Verdana"/>
                <a:ea typeface="Verdana"/>
                <a:cs typeface="Verdana"/>
                <a:sym typeface="Verdana"/>
              </a:rPr>
              <a:t>6. </a:t>
            </a:r>
            <a:r>
              <a:rPr lang="en-US" sz="3200" b="1">
                <a:solidFill>
                  <a:schemeClr val="dk1"/>
                </a:solidFill>
                <a:latin typeface="Verdana"/>
                <a:ea typeface="Verdana"/>
                <a:cs typeface="Verdana"/>
                <a:sym typeface="Verdana"/>
              </a:rPr>
              <a:t>Choose 1 verse to memorize and write it here. Then read the next verses in your language. </a:t>
            </a:r>
            <a:endParaRPr sz="3200" b="1">
              <a:solidFill>
                <a:schemeClr val="dk1"/>
              </a:solidFill>
              <a:latin typeface="Verdana"/>
              <a:ea typeface="Verdana"/>
              <a:cs typeface="Verdana"/>
              <a:sym typeface="Verdana"/>
            </a:endParaRPr>
          </a:p>
        </p:txBody>
      </p:sp>
      <p:sp>
        <p:nvSpPr>
          <p:cNvPr id="513" name="Google Shape;513;p49"/>
          <p:cNvSpPr txBox="1">
            <a:spLocks noGrp="1"/>
          </p:cNvSpPr>
          <p:nvPr>
            <p:ph type="sldNum" idx="12"/>
          </p:nvPr>
        </p:nvSpPr>
        <p:spPr>
          <a:xfrm>
            <a:off x="869315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solidFill>
                  <a:schemeClr val="dk1"/>
                </a:solidFill>
              </a:rPr>
              <a:t>38</a:t>
            </a:fld>
            <a:endParaRPr>
              <a:solidFill>
                <a:schemeClr val="dk1"/>
              </a:solidFill>
            </a:endParaRPr>
          </a:p>
        </p:txBody>
      </p:sp>
      <p:sp>
        <p:nvSpPr>
          <p:cNvPr id="514" name="Google Shape;514;p49"/>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Verdana"/>
              <a:buNone/>
            </a:pPr>
            <a:r>
              <a:rPr lang="en-US" dirty="0"/>
              <a:t>©2020-2024 Light of the World Learning</a:t>
            </a:r>
            <a:endParaRPr dirty="0"/>
          </a:p>
        </p:txBody>
      </p:sp>
      <p:sp>
        <p:nvSpPr>
          <p:cNvPr id="515" name="Google Shape;515;p49"/>
          <p:cNvSpPr txBox="1"/>
          <p:nvPr/>
        </p:nvSpPr>
        <p:spPr>
          <a:xfrm>
            <a:off x="691991" y="5347564"/>
            <a:ext cx="522288" cy="522288"/>
          </a:xfrm>
          <a:prstGeom prst="rect">
            <a:avLst/>
          </a:prstGeom>
          <a:noFill/>
          <a:ln w="381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2800"/>
              <a:buFont typeface="Arial"/>
              <a:buNone/>
            </a:pPr>
            <a:endParaRPr sz="1800">
              <a:solidFill>
                <a:schemeClr val="dk1"/>
              </a:solidFill>
              <a:latin typeface="Verdana"/>
              <a:ea typeface="Verdana"/>
              <a:cs typeface="Verdana"/>
              <a:sym typeface="Verdana"/>
            </a:endParaRPr>
          </a:p>
        </p:txBody>
      </p:sp>
      <p:graphicFrame>
        <p:nvGraphicFramePr>
          <p:cNvPr id="516" name="Google Shape;516;p49"/>
          <p:cNvGraphicFramePr/>
          <p:nvPr/>
        </p:nvGraphicFramePr>
        <p:xfrm>
          <a:off x="553410" y="1404692"/>
          <a:ext cx="11085175" cy="3660425"/>
        </p:xfrm>
        <a:graphic>
          <a:graphicData uri="http://schemas.openxmlformats.org/drawingml/2006/table">
            <a:tbl>
              <a:tblPr firstRow="1" bandRow="1">
                <a:noFill/>
                <a:tableStyleId>{EB63CE2D-8843-40E1-8BEB-B8A4205F6982}</a:tableStyleId>
              </a:tblPr>
              <a:tblGrid>
                <a:gridCol w="11085175">
                  <a:extLst>
                    <a:ext uri="{9D8B030D-6E8A-4147-A177-3AD203B41FA5}">
                      <a16:colId xmlns:a16="http://schemas.microsoft.com/office/drawing/2014/main" val="20000"/>
                    </a:ext>
                  </a:extLst>
                </a:gridCol>
              </a:tblGrid>
              <a:tr h="4426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4426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4426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4426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562225">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4426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r h="4426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6"/>
                  </a:ext>
                </a:extLst>
              </a:tr>
              <a:tr h="4426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22"/>
        <p:cNvGrpSpPr/>
        <p:nvPr/>
      </p:nvGrpSpPr>
      <p:grpSpPr>
        <a:xfrm>
          <a:off x="0" y="0"/>
          <a:ext cx="0" cy="0"/>
          <a:chOff x="0" y="0"/>
          <a:chExt cx="0" cy="0"/>
        </a:xfrm>
      </p:grpSpPr>
      <p:sp>
        <p:nvSpPr>
          <p:cNvPr id="523" name="Google Shape;523;p50"/>
          <p:cNvSpPr txBox="1"/>
          <p:nvPr/>
        </p:nvSpPr>
        <p:spPr>
          <a:xfrm>
            <a:off x="352425" y="180975"/>
            <a:ext cx="12047400" cy="768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4472C4"/>
                </a:solidFill>
                <a:latin typeface="Verdana"/>
                <a:ea typeface="Verdana"/>
                <a:cs typeface="Verdana"/>
                <a:sym typeface="Verdana"/>
              </a:rPr>
              <a:t>7A.</a:t>
            </a:r>
            <a:r>
              <a:rPr lang="en-US" sz="3200" b="1">
                <a:solidFill>
                  <a:srgbClr val="000000"/>
                </a:solidFill>
                <a:latin typeface="Verdana"/>
                <a:ea typeface="Verdana"/>
                <a:cs typeface="Verdana"/>
                <a:sym typeface="Verdana"/>
              </a:rPr>
              <a:t> </a:t>
            </a:r>
            <a:r>
              <a:rPr lang="en-US" sz="3200" b="1">
                <a:solidFill>
                  <a:schemeClr val="dk1"/>
                </a:solidFill>
                <a:latin typeface="Verdana"/>
                <a:ea typeface="Verdana"/>
                <a:cs typeface="Verdana"/>
                <a:sym typeface="Verdana"/>
              </a:rPr>
              <a:t>Read the letter.</a:t>
            </a:r>
            <a:endParaRPr/>
          </a:p>
          <a:p>
            <a:pPr marL="0" marR="0" lvl="0" indent="0" algn="l" rtl="0">
              <a:spcBef>
                <a:spcPts val="0"/>
              </a:spcBef>
              <a:spcAft>
                <a:spcPts val="0"/>
              </a:spcAft>
              <a:buClr>
                <a:srgbClr val="000000"/>
              </a:buClr>
              <a:buSzPts val="4400"/>
              <a:buFont typeface="Arial"/>
              <a:buNone/>
            </a:pPr>
            <a:endParaRPr sz="1800">
              <a:solidFill>
                <a:schemeClr val="dk1"/>
              </a:solidFill>
              <a:latin typeface="Verdana"/>
              <a:ea typeface="Verdana"/>
              <a:cs typeface="Verdana"/>
              <a:sym typeface="Verdana"/>
            </a:endParaRPr>
          </a:p>
        </p:txBody>
      </p:sp>
      <p:sp>
        <p:nvSpPr>
          <p:cNvPr id="524" name="Google Shape;524;p50"/>
          <p:cNvSpPr txBox="1">
            <a:spLocks noGrp="1"/>
          </p:cNvSpPr>
          <p:nvPr>
            <p:ph type="sldNum" idx="12"/>
          </p:nvPr>
        </p:nvSpPr>
        <p:spPr>
          <a:xfrm>
            <a:off x="8658225" y="642778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solidFill>
                  <a:schemeClr val="dk1"/>
                </a:solidFill>
              </a:rPr>
              <a:t>39</a:t>
            </a:fld>
            <a:endParaRPr>
              <a:solidFill>
                <a:schemeClr val="dk1"/>
              </a:solidFill>
            </a:endParaRPr>
          </a:p>
        </p:txBody>
      </p:sp>
      <p:sp>
        <p:nvSpPr>
          <p:cNvPr id="525" name="Google Shape;525;p50"/>
          <p:cNvSpPr txBox="1">
            <a:spLocks noGrp="1"/>
          </p:cNvSpPr>
          <p:nvPr>
            <p:ph type="ftr" idx="11"/>
          </p:nvPr>
        </p:nvSpPr>
        <p:spPr>
          <a:xfrm>
            <a:off x="8147050" y="6392863"/>
            <a:ext cx="41148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Verdana"/>
              <a:buNone/>
            </a:pPr>
            <a:r>
              <a:rPr lang="en-US" dirty="0"/>
              <a:t>©2020-2023 Light of the World Learning</a:t>
            </a:r>
            <a:endParaRPr dirty="0"/>
          </a:p>
        </p:txBody>
      </p:sp>
      <p:sp>
        <p:nvSpPr>
          <p:cNvPr id="526" name="Google Shape;526;p50"/>
          <p:cNvSpPr txBox="1"/>
          <p:nvPr/>
        </p:nvSpPr>
        <p:spPr>
          <a:xfrm>
            <a:off x="394356" y="728923"/>
            <a:ext cx="11403300" cy="55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200"/>
              <a:buFont typeface="Verdana"/>
              <a:buNone/>
            </a:pP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2800">
                <a:solidFill>
                  <a:schemeClr val="dk1"/>
                </a:solidFill>
                <a:latin typeface="Verdana"/>
                <a:ea typeface="Verdana"/>
                <a:cs typeface="Verdana"/>
                <a:sym typeface="Verdana"/>
              </a:rPr>
              <a:t>Hi Olivia,</a:t>
            </a:r>
            <a:endParaRPr sz="28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28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2800">
                <a:solidFill>
                  <a:schemeClr val="dk1"/>
                </a:solidFill>
                <a:latin typeface="Verdana"/>
                <a:ea typeface="Verdana"/>
                <a:cs typeface="Verdana"/>
                <a:sym typeface="Verdana"/>
              </a:rPr>
              <a:t>How have you been? As you know, I started college last week. It’s been a lot of fun but also hard work. Every morning I wake up at 6:00 a.m. and grab coffee. After that, I go to work from 7:00 a.m.-10:00 a.m. I work at a grocery store. My job is to arrange food on the shelves. On Mondays, Wednesdays, and Fridays I go back to my room for a little bit before going to a writing class at 11:00 a.m. That is my favorite class. After that class, I eat lunch and then I take a nap and then I go to French class at 2:00 p.m. French class is very hard but my professor is very nice. </a:t>
            </a:r>
            <a:endParaRPr sz="2800">
              <a:solidFill>
                <a:schemeClr val="dk1"/>
              </a:solidFill>
              <a:latin typeface="Verdana"/>
              <a:ea typeface="Verdana"/>
              <a:cs typeface="Verdana"/>
              <a:sym typeface="Verdan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6"/>
          <p:cNvSpPr txBox="1">
            <a:spLocks noGrp="1"/>
          </p:cNvSpPr>
          <p:nvPr>
            <p:ph type="sldNum" idx="12"/>
          </p:nvPr>
        </p:nvSpPr>
        <p:spPr>
          <a:xfrm>
            <a:off x="8764588" y="6475413"/>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US">
                <a:solidFill>
                  <a:schemeClr val="dk1"/>
                </a:solidFill>
              </a:rPr>
              <a:t>4</a:t>
            </a:fld>
            <a:endParaRPr/>
          </a:p>
        </p:txBody>
      </p:sp>
      <p:sp>
        <p:nvSpPr>
          <p:cNvPr id="123" name="Google Shape;123;p16"/>
          <p:cNvSpPr txBox="1">
            <a:spLocks noGrp="1"/>
          </p:cNvSpPr>
          <p:nvPr>
            <p:ph type="ftr" idx="11"/>
          </p:nvPr>
        </p:nvSpPr>
        <p:spPr>
          <a:xfrm>
            <a:off x="-353291" y="6492875"/>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©2020-2024 Light of the World Learning</a:t>
            </a:r>
            <a:endParaRPr dirty="0"/>
          </a:p>
        </p:txBody>
      </p:sp>
      <p:sp>
        <p:nvSpPr>
          <p:cNvPr id="124" name="Google Shape;124;p16"/>
          <p:cNvSpPr txBox="1"/>
          <p:nvPr/>
        </p:nvSpPr>
        <p:spPr>
          <a:xfrm>
            <a:off x="4748" y="2717800"/>
            <a:ext cx="12192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Verdana"/>
              <a:ea typeface="Verdana"/>
              <a:cs typeface="Verdana"/>
              <a:sym typeface="Verdana"/>
            </a:endParaRPr>
          </a:p>
        </p:txBody>
      </p:sp>
      <p:sp>
        <p:nvSpPr>
          <p:cNvPr id="125" name="Google Shape;125;p16"/>
          <p:cNvSpPr/>
          <p:nvPr/>
        </p:nvSpPr>
        <p:spPr>
          <a:xfrm>
            <a:off x="7107208" y="0"/>
            <a:ext cx="5084700" cy="1785000"/>
          </a:xfrm>
          <a:prstGeom prst="roundRect">
            <a:avLst>
              <a:gd name="adj" fmla="val 16667"/>
            </a:avLst>
          </a:prstGeom>
          <a:solidFill>
            <a:schemeClr val="lt2"/>
          </a:solidFill>
          <a:ln w="12700" cap="flat" cmpd="sng">
            <a:solidFill>
              <a:srgbClr val="454C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200" b="1">
                <a:solidFill>
                  <a:srgbClr val="344D6C"/>
                </a:solidFill>
                <a:latin typeface="Verdana"/>
                <a:ea typeface="Verdana"/>
                <a:cs typeface="Verdana"/>
                <a:sym typeface="Verdana"/>
              </a:rPr>
              <a:t>Discuss with a partner:</a:t>
            </a:r>
            <a:endParaRPr/>
          </a:p>
          <a:p>
            <a:pPr marL="0" marR="0" lvl="0" indent="0" algn="l" rtl="0">
              <a:spcBef>
                <a:spcPts val="0"/>
              </a:spcBef>
              <a:spcAft>
                <a:spcPts val="0"/>
              </a:spcAft>
              <a:buNone/>
            </a:pPr>
            <a:endParaRPr sz="2200">
              <a:solidFill>
                <a:srgbClr val="344D6C"/>
              </a:solidFill>
              <a:latin typeface="Verdana"/>
              <a:ea typeface="Verdana"/>
              <a:cs typeface="Verdana"/>
              <a:sym typeface="Verdana"/>
            </a:endParaRPr>
          </a:p>
          <a:p>
            <a:pPr marL="457200" marR="0" lvl="0" indent="-368300" algn="l" rtl="0">
              <a:spcBef>
                <a:spcPts val="0"/>
              </a:spcBef>
              <a:spcAft>
                <a:spcPts val="0"/>
              </a:spcAft>
              <a:buClr>
                <a:srgbClr val="344D6C"/>
              </a:buClr>
              <a:buSzPts val="2200"/>
              <a:buFont typeface="Verdana"/>
              <a:buAutoNum type="arabicPeriod"/>
            </a:pPr>
            <a:r>
              <a:rPr lang="en-US" sz="2200">
                <a:solidFill>
                  <a:srgbClr val="344D6C"/>
                </a:solidFill>
                <a:latin typeface="Verdana"/>
                <a:ea typeface="Verdana"/>
                <a:cs typeface="Verdana"/>
                <a:sym typeface="Verdana"/>
              </a:rPr>
              <a:t>Why do people get married?</a:t>
            </a:r>
            <a:endParaRPr sz="2200">
              <a:solidFill>
                <a:srgbClr val="344D6C"/>
              </a:solidFill>
              <a:latin typeface="Verdana"/>
              <a:ea typeface="Verdana"/>
              <a:cs typeface="Verdana"/>
              <a:sym typeface="Verdana"/>
            </a:endParaRPr>
          </a:p>
          <a:p>
            <a:pPr marL="457200" marR="0" lvl="0" indent="-368300" algn="l" rtl="0">
              <a:spcBef>
                <a:spcPts val="0"/>
              </a:spcBef>
              <a:spcAft>
                <a:spcPts val="0"/>
              </a:spcAft>
              <a:buClr>
                <a:srgbClr val="344D6C"/>
              </a:buClr>
              <a:buSzPts val="2200"/>
              <a:buFont typeface="Verdana"/>
              <a:buAutoNum type="arabicPeriod"/>
            </a:pPr>
            <a:r>
              <a:rPr lang="en-US" sz="2200">
                <a:solidFill>
                  <a:srgbClr val="344D6C"/>
                </a:solidFill>
                <a:latin typeface="Verdana"/>
                <a:ea typeface="Verdana"/>
                <a:cs typeface="Verdana"/>
                <a:sym typeface="Verdana"/>
              </a:rPr>
              <a:t>What are weddings like in your culture?</a:t>
            </a:r>
            <a:endParaRPr/>
          </a:p>
        </p:txBody>
      </p:sp>
      <p:sp>
        <p:nvSpPr>
          <p:cNvPr id="126" name="Google Shape;126;p16"/>
          <p:cNvSpPr txBox="1"/>
          <p:nvPr/>
        </p:nvSpPr>
        <p:spPr>
          <a:xfrm>
            <a:off x="209600" y="313950"/>
            <a:ext cx="6271500" cy="6003000"/>
          </a:xfrm>
          <a:prstGeom prst="rect">
            <a:avLst/>
          </a:prstGeom>
          <a:noFill/>
          <a:ln>
            <a:noFill/>
          </a:ln>
        </p:spPr>
        <p:txBody>
          <a:bodyPr spcFirstLastPara="1" wrap="square" lIns="91425" tIns="45700" rIns="91425" bIns="45700" anchor="t" anchorCtr="0">
            <a:spAutoFit/>
          </a:bodyPr>
          <a:lstStyle/>
          <a:p>
            <a:pPr marL="0" lvl="0" indent="0" algn="l" rtl="0">
              <a:lnSpc>
                <a:spcPct val="150000"/>
              </a:lnSpc>
              <a:spcBef>
                <a:spcPts val="0"/>
              </a:spcBef>
              <a:spcAft>
                <a:spcPts val="0"/>
              </a:spcAft>
              <a:buClr>
                <a:schemeClr val="dk1"/>
              </a:buClr>
              <a:buSzPts val="2800"/>
              <a:buFont typeface="Arial"/>
              <a:buNone/>
            </a:pPr>
            <a:r>
              <a:rPr lang="en-US" sz="2400">
                <a:solidFill>
                  <a:schemeClr val="dk1"/>
                </a:solidFill>
                <a:latin typeface="Verdana"/>
                <a:ea typeface="Verdana"/>
                <a:cs typeface="Verdana"/>
                <a:sym typeface="Verdana"/>
              </a:rPr>
              <a:t>Sarah and Mark got </a:t>
            </a:r>
            <a:r>
              <a:rPr lang="en-US" sz="2400" b="1">
                <a:solidFill>
                  <a:schemeClr val="dk1"/>
                </a:solidFill>
                <a:latin typeface="Verdana"/>
                <a:ea typeface="Verdana"/>
                <a:cs typeface="Verdana"/>
                <a:sym typeface="Verdana"/>
              </a:rPr>
              <a:t>engaged</a:t>
            </a:r>
            <a:r>
              <a:rPr lang="en-US" sz="2400">
                <a:solidFill>
                  <a:schemeClr val="dk1"/>
                </a:solidFill>
                <a:latin typeface="Verdana"/>
                <a:ea typeface="Verdana"/>
                <a:cs typeface="Verdana"/>
                <a:sym typeface="Verdana"/>
              </a:rPr>
              <a:t> a few months ago. They are busy trying to </a:t>
            </a:r>
            <a:r>
              <a:rPr lang="en-US" sz="2400" b="1">
                <a:solidFill>
                  <a:schemeClr val="dk1"/>
                </a:solidFill>
                <a:latin typeface="Verdana"/>
                <a:ea typeface="Verdana"/>
                <a:cs typeface="Verdana"/>
                <a:sym typeface="Verdana"/>
              </a:rPr>
              <a:t>arrange</a:t>
            </a:r>
            <a:r>
              <a:rPr lang="en-US" sz="2400">
                <a:solidFill>
                  <a:schemeClr val="dk1"/>
                </a:solidFill>
                <a:latin typeface="Verdana"/>
                <a:ea typeface="Verdana"/>
                <a:cs typeface="Verdana"/>
                <a:sym typeface="Verdana"/>
              </a:rPr>
              <a:t> the details of their wedding day. Sarah tells Mark that she is very stressed. Mark </a:t>
            </a:r>
            <a:r>
              <a:rPr lang="en-US" sz="2400" b="1">
                <a:solidFill>
                  <a:schemeClr val="dk1"/>
                </a:solidFill>
                <a:latin typeface="Verdana"/>
                <a:ea typeface="Verdana"/>
                <a:cs typeface="Verdana"/>
                <a:sym typeface="Verdana"/>
              </a:rPr>
              <a:t>reaches</a:t>
            </a:r>
            <a:r>
              <a:rPr lang="en-US" sz="2400">
                <a:solidFill>
                  <a:schemeClr val="dk1"/>
                </a:solidFill>
                <a:latin typeface="Verdana"/>
                <a:ea typeface="Verdana"/>
                <a:cs typeface="Verdana"/>
                <a:sym typeface="Verdana"/>
              </a:rPr>
              <a:t> out and </a:t>
            </a:r>
            <a:r>
              <a:rPr lang="en-US" sz="2400" b="1">
                <a:solidFill>
                  <a:schemeClr val="dk1"/>
                </a:solidFill>
                <a:latin typeface="Verdana"/>
                <a:ea typeface="Verdana"/>
                <a:cs typeface="Verdana"/>
                <a:sym typeface="Verdana"/>
              </a:rPr>
              <a:t>grabs</a:t>
            </a:r>
            <a:r>
              <a:rPr lang="en-US" sz="2400">
                <a:solidFill>
                  <a:schemeClr val="dk1"/>
                </a:solidFill>
                <a:latin typeface="Verdana"/>
                <a:ea typeface="Verdana"/>
                <a:cs typeface="Verdana"/>
                <a:sym typeface="Verdana"/>
              </a:rPr>
              <a:t> Sarah’s hands. He </a:t>
            </a:r>
            <a:r>
              <a:rPr lang="en-US" sz="2400" b="1">
                <a:solidFill>
                  <a:schemeClr val="dk1"/>
                </a:solidFill>
                <a:latin typeface="Verdana"/>
                <a:ea typeface="Verdana"/>
                <a:cs typeface="Verdana"/>
                <a:sym typeface="Verdana"/>
              </a:rPr>
              <a:t>promises</a:t>
            </a:r>
            <a:r>
              <a:rPr lang="en-US" sz="2400">
                <a:solidFill>
                  <a:schemeClr val="dk1"/>
                </a:solidFill>
                <a:latin typeface="Verdana"/>
                <a:ea typeface="Verdana"/>
                <a:cs typeface="Verdana"/>
                <a:sym typeface="Verdana"/>
              </a:rPr>
              <a:t> that everything will work out and that they will have a beautiful wedding because their love for each other is what’s most important. Sarah is so excited to marry Mark. He is a true </a:t>
            </a:r>
            <a:r>
              <a:rPr lang="en-US" sz="2400" b="1">
                <a:solidFill>
                  <a:schemeClr val="dk1"/>
                </a:solidFill>
                <a:latin typeface="Verdana"/>
                <a:ea typeface="Verdana"/>
                <a:cs typeface="Verdana"/>
                <a:sym typeface="Verdana"/>
              </a:rPr>
              <a:t>blessing</a:t>
            </a:r>
            <a:r>
              <a:rPr lang="en-US" sz="2400">
                <a:solidFill>
                  <a:schemeClr val="dk1"/>
                </a:solidFill>
                <a:latin typeface="Verdana"/>
                <a:ea typeface="Verdana"/>
                <a:cs typeface="Verdana"/>
                <a:sym typeface="Verdana"/>
              </a:rPr>
              <a:t>.</a:t>
            </a:r>
            <a:endParaRPr sz="1200">
              <a:solidFill>
                <a:schemeClr val="dk1"/>
              </a:solidFill>
              <a:latin typeface="Verdana"/>
              <a:ea typeface="Verdana"/>
              <a:cs typeface="Verdana"/>
              <a:sym typeface="Verdana"/>
            </a:endParaRPr>
          </a:p>
        </p:txBody>
      </p:sp>
      <p:pic>
        <p:nvPicPr>
          <p:cNvPr id="127" name="Google Shape;127;p16"/>
          <p:cNvPicPr preferRelativeResize="0"/>
          <p:nvPr/>
        </p:nvPicPr>
        <p:blipFill rotWithShape="1">
          <a:blip r:embed="rId3">
            <a:alphaModFix/>
          </a:blip>
          <a:srcRect l="10666" t="16254"/>
          <a:stretch/>
        </p:blipFill>
        <p:spPr>
          <a:xfrm>
            <a:off x="6481204" y="2146700"/>
            <a:ext cx="2856269" cy="1785005"/>
          </a:xfrm>
          <a:prstGeom prst="rect">
            <a:avLst/>
          </a:prstGeom>
          <a:noFill/>
          <a:ln>
            <a:noFill/>
          </a:ln>
        </p:spPr>
      </p:pic>
      <p:pic>
        <p:nvPicPr>
          <p:cNvPr id="128" name="Google Shape;128;p16"/>
          <p:cNvPicPr preferRelativeResize="0"/>
          <p:nvPr/>
        </p:nvPicPr>
        <p:blipFill rotWithShape="1">
          <a:blip r:embed="rId4">
            <a:alphaModFix/>
          </a:blip>
          <a:srcRect r="9893"/>
          <a:stretch/>
        </p:blipFill>
        <p:spPr>
          <a:xfrm>
            <a:off x="9567760" y="2827563"/>
            <a:ext cx="2471730" cy="1828770"/>
          </a:xfrm>
          <a:prstGeom prst="rect">
            <a:avLst/>
          </a:prstGeom>
          <a:noFill/>
          <a:ln>
            <a:noFill/>
          </a:ln>
        </p:spPr>
      </p:pic>
      <p:pic>
        <p:nvPicPr>
          <p:cNvPr id="129" name="Google Shape;129;p16"/>
          <p:cNvPicPr preferRelativeResize="0"/>
          <p:nvPr/>
        </p:nvPicPr>
        <p:blipFill rotWithShape="1">
          <a:blip r:embed="rId5">
            <a:alphaModFix/>
          </a:blip>
          <a:srcRect t="23020" b="11692"/>
          <a:stretch/>
        </p:blipFill>
        <p:spPr>
          <a:xfrm>
            <a:off x="7211668" y="3839687"/>
            <a:ext cx="2471721" cy="242049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32"/>
        <p:cNvGrpSpPr/>
        <p:nvPr/>
      </p:nvGrpSpPr>
      <p:grpSpPr>
        <a:xfrm>
          <a:off x="0" y="0"/>
          <a:ext cx="0" cy="0"/>
          <a:chOff x="0" y="0"/>
          <a:chExt cx="0" cy="0"/>
        </a:xfrm>
      </p:grpSpPr>
      <p:sp>
        <p:nvSpPr>
          <p:cNvPr id="533" name="Google Shape;533;p51"/>
          <p:cNvSpPr txBox="1"/>
          <p:nvPr/>
        </p:nvSpPr>
        <p:spPr>
          <a:xfrm>
            <a:off x="352425" y="180975"/>
            <a:ext cx="12047400" cy="768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4472C4"/>
                </a:solidFill>
                <a:latin typeface="Verdana"/>
                <a:ea typeface="Verdana"/>
                <a:cs typeface="Verdana"/>
                <a:sym typeface="Verdana"/>
              </a:rPr>
              <a:t>7B.</a:t>
            </a:r>
            <a:r>
              <a:rPr lang="en-US" sz="3200" b="1">
                <a:solidFill>
                  <a:srgbClr val="000000"/>
                </a:solidFill>
                <a:latin typeface="Verdana"/>
                <a:ea typeface="Verdana"/>
                <a:cs typeface="Verdana"/>
                <a:sym typeface="Verdana"/>
              </a:rPr>
              <a:t> </a:t>
            </a:r>
            <a:r>
              <a:rPr lang="en-US" sz="3200" b="1">
                <a:solidFill>
                  <a:schemeClr val="dk1"/>
                </a:solidFill>
                <a:latin typeface="Verdana"/>
                <a:ea typeface="Verdana"/>
                <a:cs typeface="Verdana"/>
                <a:sym typeface="Verdana"/>
              </a:rPr>
              <a:t>Continue the letter.</a:t>
            </a:r>
            <a:endParaRPr sz="3200">
              <a:solidFill>
                <a:schemeClr val="dk1"/>
              </a:solidFill>
              <a:latin typeface="Verdana"/>
              <a:ea typeface="Verdana"/>
              <a:cs typeface="Verdana"/>
              <a:sym typeface="Verdana"/>
            </a:endParaRPr>
          </a:p>
        </p:txBody>
      </p:sp>
      <p:sp>
        <p:nvSpPr>
          <p:cNvPr id="534" name="Google Shape;534;p51"/>
          <p:cNvSpPr txBox="1">
            <a:spLocks noGrp="1"/>
          </p:cNvSpPr>
          <p:nvPr>
            <p:ph type="sldNum" idx="12"/>
          </p:nvPr>
        </p:nvSpPr>
        <p:spPr>
          <a:xfrm>
            <a:off x="8658225" y="642778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solidFill>
                  <a:schemeClr val="dk1"/>
                </a:solidFill>
              </a:rPr>
              <a:t>40</a:t>
            </a:fld>
            <a:endParaRPr>
              <a:solidFill>
                <a:schemeClr val="dk1"/>
              </a:solidFill>
            </a:endParaRPr>
          </a:p>
        </p:txBody>
      </p:sp>
      <p:sp>
        <p:nvSpPr>
          <p:cNvPr id="535" name="Google Shape;535;p51"/>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Verdana"/>
              <a:buNone/>
            </a:pPr>
            <a:r>
              <a:rPr lang="en-US" dirty="0"/>
              <a:t>©2020-2023 Light of the World Learning</a:t>
            </a:r>
            <a:endParaRPr dirty="0"/>
          </a:p>
        </p:txBody>
      </p:sp>
      <p:sp>
        <p:nvSpPr>
          <p:cNvPr id="536" name="Google Shape;536;p51"/>
          <p:cNvSpPr txBox="1"/>
          <p:nvPr/>
        </p:nvSpPr>
        <p:spPr>
          <a:xfrm>
            <a:off x="352424" y="873125"/>
            <a:ext cx="11606100" cy="408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2800">
                <a:solidFill>
                  <a:schemeClr val="dk1"/>
                </a:solidFill>
                <a:latin typeface="Verdana"/>
                <a:ea typeface="Verdana"/>
                <a:cs typeface="Verdana"/>
                <a:sym typeface="Verdana"/>
              </a:rPr>
              <a:t>I have 3 classes on Tuesdays and Thursdays; algebra, biology, and public speaking. On the weekends, I go to coffee shops or the library a lot to do homework with friends. College has been very good but I miss my family and friends from home. I can’t wait to see you in December! I promise I’ll write to you more often once I get a little more settled!</a:t>
            </a:r>
            <a:endParaRPr sz="28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28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2800">
                <a:solidFill>
                  <a:schemeClr val="dk1"/>
                </a:solidFill>
                <a:latin typeface="Verdana"/>
                <a:ea typeface="Verdana"/>
                <a:cs typeface="Verdana"/>
                <a:sym typeface="Verdana"/>
              </a:rPr>
              <a:t>Love,</a:t>
            </a:r>
            <a:endParaRPr sz="28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2800">
                <a:solidFill>
                  <a:schemeClr val="dk1"/>
                </a:solidFill>
                <a:latin typeface="Verdana"/>
                <a:ea typeface="Verdana"/>
                <a:cs typeface="Verdana"/>
                <a:sym typeface="Verdana"/>
              </a:rPr>
              <a:t>Frida</a:t>
            </a:r>
            <a:endParaRPr sz="2800">
              <a:solidFill>
                <a:schemeClr val="dk1"/>
              </a:solidFill>
              <a:latin typeface="Verdana"/>
              <a:ea typeface="Verdana"/>
              <a:cs typeface="Verdana"/>
              <a:sym typeface="Verdan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42"/>
        <p:cNvGrpSpPr/>
        <p:nvPr/>
      </p:nvGrpSpPr>
      <p:grpSpPr>
        <a:xfrm>
          <a:off x="0" y="0"/>
          <a:ext cx="0" cy="0"/>
          <a:chOff x="0" y="0"/>
          <a:chExt cx="0" cy="0"/>
        </a:xfrm>
      </p:grpSpPr>
      <p:sp>
        <p:nvSpPr>
          <p:cNvPr id="543" name="Google Shape;543;p52"/>
          <p:cNvSpPr txBox="1"/>
          <p:nvPr/>
        </p:nvSpPr>
        <p:spPr>
          <a:xfrm>
            <a:off x="352425" y="104775"/>
            <a:ext cx="11534775" cy="7683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4400"/>
              <a:buFont typeface="Arial"/>
              <a:buNone/>
            </a:pPr>
            <a:r>
              <a:rPr lang="en-US" sz="3200" b="1">
                <a:solidFill>
                  <a:srgbClr val="4E74A3"/>
                </a:solidFill>
                <a:latin typeface="Verdana"/>
                <a:ea typeface="Verdana"/>
                <a:cs typeface="Verdana"/>
                <a:sym typeface="Verdana"/>
              </a:rPr>
              <a:t>7C. </a:t>
            </a:r>
            <a:r>
              <a:rPr lang="en-US" sz="3200" b="1">
                <a:solidFill>
                  <a:schemeClr val="dk1"/>
                </a:solidFill>
                <a:latin typeface="Verdana"/>
                <a:ea typeface="Verdana"/>
                <a:cs typeface="Verdana"/>
                <a:sym typeface="Verdana"/>
              </a:rPr>
              <a:t>Answer the questions about the letter</a:t>
            </a:r>
            <a:r>
              <a:rPr lang="en-US" sz="4400">
                <a:solidFill>
                  <a:schemeClr val="dk1"/>
                </a:solidFill>
                <a:latin typeface="Verdana"/>
                <a:ea typeface="Verdana"/>
                <a:cs typeface="Verdana"/>
                <a:sym typeface="Verdana"/>
              </a:rPr>
              <a:t>.</a:t>
            </a:r>
            <a:endParaRPr sz="4400">
              <a:solidFill>
                <a:srgbClr val="000000"/>
              </a:solidFill>
              <a:latin typeface="Verdana"/>
              <a:ea typeface="Verdana"/>
              <a:cs typeface="Verdana"/>
              <a:sym typeface="Verdana"/>
            </a:endParaRPr>
          </a:p>
          <a:p>
            <a:pPr marL="0" marR="0" lvl="0" indent="0" algn="l" rtl="0">
              <a:spcBef>
                <a:spcPts val="0"/>
              </a:spcBef>
              <a:spcAft>
                <a:spcPts val="0"/>
              </a:spcAft>
              <a:buClr>
                <a:srgbClr val="000000"/>
              </a:buClr>
              <a:buSzPts val="4400"/>
              <a:buFont typeface="Arial"/>
              <a:buNone/>
            </a:pPr>
            <a:endParaRPr sz="4400">
              <a:solidFill>
                <a:schemeClr val="dk1"/>
              </a:solidFill>
              <a:latin typeface="Verdana"/>
              <a:ea typeface="Verdana"/>
              <a:cs typeface="Verdana"/>
              <a:sym typeface="Verdana"/>
            </a:endParaRPr>
          </a:p>
          <a:p>
            <a:pPr marL="0" marR="0" lvl="0" indent="0" algn="l" rtl="0">
              <a:spcBef>
                <a:spcPts val="0"/>
              </a:spcBef>
              <a:spcAft>
                <a:spcPts val="0"/>
              </a:spcAft>
              <a:buClr>
                <a:srgbClr val="000000"/>
              </a:buClr>
              <a:buSzPts val="4400"/>
              <a:buFont typeface="Arial"/>
              <a:buNone/>
            </a:pPr>
            <a:endParaRPr sz="1800">
              <a:solidFill>
                <a:schemeClr val="dk1"/>
              </a:solidFill>
              <a:latin typeface="Verdana"/>
              <a:ea typeface="Verdana"/>
              <a:cs typeface="Verdana"/>
              <a:sym typeface="Verdana"/>
            </a:endParaRPr>
          </a:p>
        </p:txBody>
      </p:sp>
      <p:sp>
        <p:nvSpPr>
          <p:cNvPr id="544" name="Google Shape;544;p52"/>
          <p:cNvSpPr txBox="1"/>
          <p:nvPr/>
        </p:nvSpPr>
        <p:spPr>
          <a:xfrm>
            <a:off x="439738" y="1181100"/>
            <a:ext cx="11447462" cy="52117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2800"/>
              <a:buFont typeface="Arial"/>
              <a:buNone/>
            </a:pPr>
            <a:r>
              <a:rPr lang="en-US" sz="2800">
                <a:solidFill>
                  <a:srgbClr val="000000"/>
                </a:solidFill>
                <a:latin typeface="Verdana"/>
                <a:ea typeface="Verdana"/>
                <a:cs typeface="Verdana"/>
                <a:sym typeface="Verdana"/>
              </a:rPr>
              <a:t>A. </a:t>
            </a:r>
            <a:r>
              <a:rPr lang="en-US" sz="2800">
                <a:latin typeface="Verdana"/>
                <a:ea typeface="Verdana"/>
                <a:cs typeface="Verdana"/>
                <a:sym typeface="Verdana"/>
              </a:rPr>
              <a:t>Why is Frida writing to Olivia?</a:t>
            </a:r>
            <a:endParaRPr sz="1800">
              <a:solidFill>
                <a:schemeClr val="dk1"/>
              </a:solidFill>
              <a:latin typeface="Verdana"/>
              <a:ea typeface="Verdana"/>
              <a:cs typeface="Verdana"/>
              <a:sym typeface="Verdana"/>
            </a:endParaRPr>
          </a:p>
          <a:p>
            <a:pPr marL="0" marR="0" lvl="0" indent="0" algn="l" rtl="0">
              <a:spcBef>
                <a:spcPts val="2400"/>
              </a:spcBef>
              <a:spcAft>
                <a:spcPts val="0"/>
              </a:spcAft>
              <a:buClr>
                <a:srgbClr val="000000"/>
              </a:buClr>
              <a:buSzPts val="2800"/>
              <a:buFont typeface="Arial"/>
              <a:buNone/>
            </a:pPr>
            <a:r>
              <a:rPr lang="en-US" sz="2800">
                <a:latin typeface="Verdana"/>
                <a:ea typeface="Verdana"/>
                <a:cs typeface="Verdana"/>
                <a:sym typeface="Verdana"/>
              </a:rPr>
              <a:t>B. Why do you think Frida’s writing class is her favorite?</a:t>
            </a:r>
            <a:endParaRPr sz="1800">
              <a:solidFill>
                <a:schemeClr val="dk1"/>
              </a:solidFill>
              <a:latin typeface="Verdana"/>
              <a:ea typeface="Verdana"/>
              <a:cs typeface="Verdana"/>
              <a:sym typeface="Verdana"/>
            </a:endParaRPr>
          </a:p>
          <a:p>
            <a:pPr marL="0" marR="0" lvl="0" indent="0" algn="l" rtl="0">
              <a:spcBef>
                <a:spcPts val="2400"/>
              </a:spcBef>
              <a:spcAft>
                <a:spcPts val="0"/>
              </a:spcAft>
              <a:buClr>
                <a:srgbClr val="000000"/>
              </a:buClr>
              <a:buSzPts val="2800"/>
              <a:buFont typeface="Arial"/>
              <a:buNone/>
            </a:pPr>
            <a:r>
              <a:rPr lang="en-US" sz="2800">
                <a:latin typeface="Verdana"/>
                <a:ea typeface="Verdana"/>
                <a:cs typeface="Verdana"/>
                <a:sym typeface="Verdana"/>
              </a:rPr>
              <a:t>C. What is Frida’s weekly schedule?</a:t>
            </a:r>
            <a:endParaRPr sz="1800">
              <a:solidFill>
                <a:schemeClr val="dk1"/>
              </a:solidFill>
              <a:latin typeface="Verdana"/>
              <a:ea typeface="Verdana"/>
              <a:cs typeface="Verdana"/>
              <a:sym typeface="Verdana"/>
            </a:endParaRPr>
          </a:p>
          <a:p>
            <a:pPr marL="0" marR="0" lvl="0" indent="0" algn="l" rtl="0">
              <a:spcBef>
                <a:spcPts val="2400"/>
              </a:spcBef>
              <a:spcAft>
                <a:spcPts val="0"/>
              </a:spcAft>
              <a:buClr>
                <a:srgbClr val="000000"/>
              </a:buClr>
              <a:buSzPts val="2800"/>
              <a:buFont typeface="Arial"/>
              <a:buNone/>
            </a:pPr>
            <a:r>
              <a:rPr lang="en-US" sz="2800">
                <a:latin typeface="Verdana"/>
                <a:ea typeface="Verdana"/>
                <a:cs typeface="Verdana"/>
                <a:sym typeface="Verdana"/>
              </a:rPr>
              <a:t>D. </a:t>
            </a:r>
            <a:r>
              <a:rPr lang="en-US" sz="2800">
                <a:solidFill>
                  <a:schemeClr val="dk1"/>
                </a:solidFill>
                <a:latin typeface="Verdana"/>
                <a:ea typeface="Verdana"/>
                <a:cs typeface="Verdana"/>
                <a:sym typeface="Verdana"/>
              </a:rPr>
              <a:t>How do you think Frida feels about her busy schedule?</a:t>
            </a:r>
            <a:endParaRPr/>
          </a:p>
          <a:p>
            <a:pPr marL="0" marR="0" lvl="0" indent="0" algn="l" rtl="0">
              <a:spcBef>
                <a:spcPts val="2400"/>
              </a:spcBef>
              <a:spcAft>
                <a:spcPts val="0"/>
              </a:spcAft>
              <a:buClr>
                <a:srgbClr val="000000"/>
              </a:buClr>
              <a:buSzPts val="2800"/>
              <a:buFont typeface="Arial"/>
              <a:buNone/>
            </a:pPr>
            <a:r>
              <a:rPr lang="en-US" sz="2800">
                <a:solidFill>
                  <a:schemeClr val="dk1"/>
                </a:solidFill>
                <a:latin typeface="Verdana"/>
                <a:ea typeface="Verdana"/>
                <a:cs typeface="Verdana"/>
                <a:sym typeface="Verdana"/>
              </a:rPr>
              <a:t>E. How do you think Olivia feels about being away from her friend?</a:t>
            </a:r>
            <a:endParaRPr sz="2800">
              <a:solidFill>
                <a:schemeClr val="dk1"/>
              </a:solidFill>
              <a:latin typeface="Verdana"/>
              <a:ea typeface="Verdana"/>
              <a:cs typeface="Verdana"/>
              <a:sym typeface="Verdana"/>
            </a:endParaRPr>
          </a:p>
          <a:p>
            <a:pPr marL="0" lvl="0" indent="0" algn="l" rtl="0">
              <a:spcBef>
                <a:spcPts val="2400"/>
              </a:spcBef>
              <a:spcAft>
                <a:spcPts val="0"/>
              </a:spcAft>
              <a:buClr>
                <a:schemeClr val="dk1"/>
              </a:buClr>
              <a:buSzPts val="2800"/>
              <a:buFont typeface="Arial"/>
              <a:buNone/>
            </a:pPr>
            <a:r>
              <a:rPr lang="en-US" sz="2800">
                <a:solidFill>
                  <a:schemeClr val="dk1"/>
                </a:solidFill>
                <a:latin typeface="Verdana"/>
                <a:ea typeface="Verdana"/>
                <a:cs typeface="Verdana"/>
                <a:sym typeface="Verdana"/>
              </a:rPr>
              <a:t>F. If you were Frida's friend, what advice would you give her to improve her schedule or manage her time more effectively?</a:t>
            </a:r>
            <a:endParaRPr sz="2800">
              <a:solidFill>
                <a:schemeClr val="dk1"/>
              </a:solidFill>
              <a:latin typeface="Verdana"/>
              <a:ea typeface="Verdana"/>
              <a:cs typeface="Verdana"/>
              <a:sym typeface="Verdana"/>
            </a:endParaRPr>
          </a:p>
          <a:p>
            <a:pPr marL="0" marR="0" lvl="0" indent="0" algn="l" rtl="0">
              <a:spcBef>
                <a:spcPts val="2400"/>
              </a:spcBef>
              <a:spcAft>
                <a:spcPts val="0"/>
              </a:spcAft>
              <a:buClr>
                <a:srgbClr val="000000"/>
              </a:buClr>
              <a:buSzPts val="2800"/>
              <a:buFont typeface="Arial"/>
              <a:buNone/>
            </a:pPr>
            <a:endParaRPr sz="2800">
              <a:solidFill>
                <a:schemeClr val="dk1"/>
              </a:solidFill>
              <a:latin typeface="Verdana"/>
              <a:ea typeface="Verdana"/>
              <a:cs typeface="Verdana"/>
              <a:sym typeface="Verdana"/>
            </a:endParaRPr>
          </a:p>
        </p:txBody>
      </p:sp>
      <p:sp>
        <p:nvSpPr>
          <p:cNvPr id="545" name="Google Shape;545;p52"/>
          <p:cNvSpPr txBox="1">
            <a:spLocks noGrp="1"/>
          </p:cNvSpPr>
          <p:nvPr>
            <p:ph type="sldNum" idx="12"/>
          </p:nvPr>
        </p:nvSpPr>
        <p:spPr>
          <a:xfrm>
            <a:off x="8658225" y="642778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solidFill>
                  <a:schemeClr val="dk1"/>
                </a:solidFill>
              </a:rPr>
              <a:t>41</a:t>
            </a:fld>
            <a:endParaRPr>
              <a:solidFill>
                <a:schemeClr val="dk1"/>
              </a:solidFill>
            </a:endParaRPr>
          </a:p>
        </p:txBody>
      </p:sp>
      <p:sp>
        <p:nvSpPr>
          <p:cNvPr id="546" name="Google Shape;546;p52"/>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Verdana"/>
              <a:buNone/>
            </a:pPr>
            <a:r>
              <a:rPr lang="en-US" dirty="0"/>
              <a:t>©2020-2023 Light of the World Learning</a:t>
            </a:r>
            <a:endParaRP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52"/>
        <p:cNvGrpSpPr/>
        <p:nvPr/>
      </p:nvGrpSpPr>
      <p:grpSpPr>
        <a:xfrm>
          <a:off x="0" y="0"/>
          <a:ext cx="0" cy="0"/>
          <a:chOff x="0" y="0"/>
          <a:chExt cx="0" cy="0"/>
        </a:xfrm>
      </p:grpSpPr>
      <p:sp>
        <p:nvSpPr>
          <p:cNvPr id="553" name="Google Shape;553;p53"/>
          <p:cNvSpPr txBox="1"/>
          <p:nvPr/>
        </p:nvSpPr>
        <p:spPr>
          <a:xfrm>
            <a:off x="324820" y="206971"/>
            <a:ext cx="11739600" cy="1554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4400"/>
              <a:buFont typeface="Arial"/>
              <a:buNone/>
            </a:pPr>
            <a:r>
              <a:rPr lang="en-US" sz="3200" b="1">
                <a:solidFill>
                  <a:srgbClr val="4E74A3"/>
                </a:solidFill>
                <a:latin typeface="Verdana"/>
                <a:ea typeface="Verdana"/>
                <a:cs typeface="Verdana"/>
                <a:sym typeface="Verdana"/>
              </a:rPr>
              <a:t>8. </a:t>
            </a:r>
            <a:r>
              <a:rPr lang="en-US" sz="3200" b="1">
                <a:solidFill>
                  <a:schemeClr val="dk1"/>
                </a:solidFill>
                <a:latin typeface="Verdana"/>
                <a:ea typeface="Verdana"/>
                <a:cs typeface="Verdana"/>
                <a:sym typeface="Verdana"/>
              </a:rPr>
              <a:t>Write a 200-word letter to a friend about things you do everyday. </a:t>
            </a:r>
            <a:endParaRPr sz="3200" b="1">
              <a:solidFill>
                <a:schemeClr val="dk1"/>
              </a:solidFill>
              <a:latin typeface="Verdana"/>
              <a:ea typeface="Verdana"/>
              <a:cs typeface="Verdana"/>
              <a:sym typeface="Verdana"/>
            </a:endParaRPr>
          </a:p>
        </p:txBody>
      </p:sp>
      <p:sp>
        <p:nvSpPr>
          <p:cNvPr id="554" name="Google Shape;554;p53"/>
          <p:cNvSpPr txBox="1">
            <a:spLocks noGrp="1"/>
          </p:cNvSpPr>
          <p:nvPr>
            <p:ph type="sldNum" idx="12"/>
          </p:nvPr>
        </p:nvSpPr>
        <p:spPr>
          <a:xfrm>
            <a:off x="8412163"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solidFill>
                  <a:schemeClr val="dk1"/>
                </a:solidFill>
              </a:rPr>
              <a:t>42</a:t>
            </a:fld>
            <a:endParaRPr>
              <a:solidFill>
                <a:schemeClr val="dk1"/>
              </a:solidFill>
            </a:endParaRPr>
          </a:p>
        </p:txBody>
      </p:sp>
      <p:sp>
        <p:nvSpPr>
          <p:cNvPr id="555" name="Google Shape;555;p53"/>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Verdana"/>
              <a:buNone/>
            </a:pPr>
            <a:r>
              <a:rPr lang="en-US" dirty="0"/>
              <a:t>©2020-2023 Light of the World Learning</a:t>
            </a:r>
            <a:endParaRPr dirty="0"/>
          </a:p>
        </p:txBody>
      </p:sp>
      <p:graphicFrame>
        <p:nvGraphicFramePr>
          <p:cNvPr id="556" name="Google Shape;556;p53"/>
          <p:cNvGraphicFramePr/>
          <p:nvPr/>
        </p:nvGraphicFramePr>
        <p:xfrm>
          <a:off x="553410" y="1443790"/>
          <a:ext cx="11085175" cy="4988225"/>
        </p:xfrm>
        <a:graphic>
          <a:graphicData uri="http://schemas.openxmlformats.org/drawingml/2006/table">
            <a:tbl>
              <a:tblPr firstRow="1" bandRow="1">
                <a:noFill/>
                <a:tableStyleId>{EB63CE2D-8843-40E1-8BEB-B8A4205F6982}</a:tableStyleId>
              </a:tblPr>
              <a:tblGrid>
                <a:gridCol w="11085175">
                  <a:extLst>
                    <a:ext uri="{9D8B030D-6E8A-4147-A177-3AD203B41FA5}">
                      <a16:colId xmlns:a16="http://schemas.microsoft.com/office/drawing/2014/main" val="20000"/>
                    </a:ext>
                  </a:extLst>
                </a:gridCol>
              </a:tblGrid>
              <a:tr h="4426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4426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4426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4426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562225">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4426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r h="4426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6"/>
                  </a:ext>
                </a:extLst>
              </a:tr>
              <a:tr h="4426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7"/>
                  </a:ext>
                </a:extLst>
              </a:tr>
              <a:tr h="4426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8"/>
                  </a:ext>
                </a:extLst>
              </a:tr>
              <a:tr h="4426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9"/>
                  </a:ext>
                </a:extLst>
              </a:tr>
              <a:tr h="4426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61"/>
        <p:cNvGrpSpPr/>
        <p:nvPr/>
      </p:nvGrpSpPr>
      <p:grpSpPr>
        <a:xfrm>
          <a:off x="0" y="0"/>
          <a:ext cx="0" cy="0"/>
          <a:chOff x="0" y="0"/>
          <a:chExt cx="0" cy="0"/>
        </a:xfrm>
      </p:grpSpPr>
      <p:sp>
        <p:nvSpPr>
          <p:cNvPr id="562" name="Google Shape;562;p54"/>
          <p:cNvSpPr/>
          <p:nvPr/>
        </p:nvSpPr>
        <p:spPr>
          <a:xfrm>
            <a:off x="1540825" y="1196077"/>
            <a:ext cx="10155300" cy="5040600"/>
          </a:xfrm>
          <a:prstGeom prst="rect">
            <a:avLst/>
          </a:prstGeom>
          <a:noFill/>
          <a:ln>
            <a:noFill/>
          </a:ln>
        </p:spPr>
        <p:txBody>
          <a:bodyPr spcFirstLastPara="1" wrap="square" lIns="91425" tIns="45700" rIns="91425" bIns="45700" anchor="t" anchorCtr="0">
            <a:noAutofit/>
          </a:bodyPr>
          <a:lstStyle/>
          <a:p>
            <a:pPr marL="514350" marR="0" lvl="0" indent="-514350" algn="l" rtl="0">
              <a:lnSpc>
                <a:spcPct val="150000"/>
              </a:lnSpc>
              <a:spcBef>
                <a:spcPts val="0"/>
              </a:spcBef>
              <a:spcAft>
                <a:spcPts val="0"/>
              </a:spcAft>
              <a:buClr>
                <a:srgbClr val="000000"/>
              </a:buClr>
              <a:buSzPts val="2800"/>
              <a:buFont typeface="Noto Sans Symbols"/>
              <a:buChar char="❑"/>
            </a:pPr>
            <a:r>
              <a:rPr lang="en-US" sz="2800">
                <a:solidFill>
                  <a:srgbClr val="000000"/>
                </a:solidFill>
                <a:latin typeface="Verdana"/>
                <a:ea typeface="Verdana"/>
                <a:cs typeface="Verdana"/>
                <a:sym typeface="Verdana"/>
              </a:rPr>
              <a:t>I can talk about </a:t>
            </a:r>
            <a:r>
              <a:rPr lang="en-US" sz="2800">
                <a:latin typeface="Verdana"/>
                <a:ea typeface="Verdana"/>
                <a:cs typeface="Verdana"/>
                <a:sym typeface="Verdana"/>
              </a:rPr>
              <a:t>common actions</a:t>
            </a:r>
            <a:r>
              <a:rPr lang="en-US" sz="2800">
                <a:solidFill>
                  <a:srgbClr val="000000"/>
                </a:solidFill>
                <a:latin typeface="Verdana"/>
                <a:ea typeface="Verdana"/>
                <a:cs typeface="Verdana"/>
                <a:sym typeface="Verdana"/>
              </a:rPr>
              <a:t>.</a:t>
            </a:r>
            <a:endParaRPr sz="1800">
              <a:solidFill>
                <a:schemeClr val="dk1"/>
              </a:solidFill>
              <a:latin typeface="Verdana"/>
              <a:ea typeface="Verdana"/>
              <a:cs typeface="Verdana"/>
              <a:sym typeface="Verdana"/>
            </a:endParaRPr>
          </a:p>
          <a:p>
            <a:pPr marL="514350" marR="0" lvl="0" indent="-514350" algn="l" rtl="0">
              <a:lnSpc>
                <a:spcPct val="150000"/>
              </a:lnSpc>
              <a:spcBef>
                <a:spcPts val="0"/>
              </a:spcBef>
              <a:spcAft>
                <a:spcPts val="0"/>
              </a:spcAft>
              <a:buClr>
                <a:srgbClr val="000000"/>
              </a:buClr>
              <a:buSzPts val="2800"/>
              <a:buFont typeface="Noto Sans Symbols"/>
              <a:buChar char="❑"/>
            </a:pPr>
            <a:r>
              <a:rPr lang="en-US" sz="2800">
                <a:solidFill>
                  <a:srgbClr val="000000"/>
                </a:solidFill>
                <a:latin typeface="Verdana"/>
                <a:ea typeface="Verdana"/>
                <a:cs typeface="Verdana"/>
                <a:sym typeface="Verdana"/>
              </a:rPr>
              <a:t>I can understand, say, read, and write the 12 vocabulary words.</a:t>
            </a:r>
            <a:endParaRPr sz="1800">
              <a:solidFill>
                <a:schemeClr val="dk1"/>
              </a:solidFill>
              <a:latin typeface="Verdana"/>
              <a:ea typeface="Verdana"/>
              <a:cs typeface="Verdana"/>
              <a:sym typeface="Verdana"/>
            </a:endParaRPr>
          </a:p>
          <a:p>
            <a:pPr marL="514350" marR="0" lvl="0" indent="-514350" algn="l" rtl="0">
              <a:lnSpc>
                <a:spcPct val="150000"/>
              </a:lnSpc>
              <a:spcBef>
                <a:spcPts val="0"/>
              </a:spcBef>
              <a:spcAft>
                <a:spcPts val="0"/>
              </a:spcAft>
              <a:buClr>
                <a:srgbClr val="000000"/>
              </a:buClr>
              <a:buSzPts val="2800"/>
              <a:buFont typeface="Noto Sans Symbols"/>
              <a:buChar char="❑"/>
            </a:pPr>
            <a:r>
              <a:rPr lang="en-US" sz="2800">
                <a:solidFill>
                  <a:srgbClr val="000000"/>
                </a:solidFill>
                <a:latin typeface="Verdana"/>
                <a:ea typeface="Verdana"/>
                <a:cs typeface="Verdana"/>
                <a:sym typeface="Verdana"/>
              </a:rPr>
              <a:t>I can use the simple p</a:t>
            </a:r>
            <a:r>
              <a:rPr lang="en-US" sz="2800">
                <a:latin typeface="Verdana"/>
                <a:ea typeface="Verdana"/>
                <a:cs typeface="Verdana"/>
                <a:sym typeface="Verdana"/>
              </a:rPr>
              <a:t>resent</a:t>
            </a:r>
            <a:r>
              <a:rPr lang="en-US" sz="2800">
                <a:solidFill>
                  <a:srgbClr val="000000"/>
                </a:solidFill>
                <a:latin typeface="Verdana"/>
                <a:ea typeface="Verdana"/>
                <a:cs typeface="Verdana"/>
                <a:sym typeface="Verdana"/>
              </a:rPr>
              <a:t> tense to talk about facts, daily actions, and </a:t>
            </a:r>
            <a:r>
              <a:rPr lang="en-US" sz="2800">
                <a:latin typeface="Verdana"/>
                <a:ea typeface="Verdana"/>
                <a:cs typeface="Verdana"/>
                <a:sym typeface="Verdana"/>
              </a:rPr>
              <a:t>common actions</a:t>
            </a:r>
            <a:r>
              <a:rPr lang="en-US" sz="2800">
                <a:solidFill>
                  <a:srgbClr val="000000"/>
                </a:solidFill>
                <a:latin typeface="Verdana"/>
                <a:ea typeface="Verdana"/>
                <a:cs typeface="Verdana"/>
                <a:sym typeface="Verdana"/>
              </a:rPr>
              <a:t>.</a:t>
            </a:r>
            <a:endParaRPr/>
          </a:p>
          <a:p>
            <a:pPr marL="514350" marR="0" lvl="0" indent="-514350" algn="l" rtl="0">
              <a:lnSpc>
                <a:spcPct val="150000"/>
              </a:lnSpc>
              <a:spcBef>
                <a:spcPts val="0"/>
              </a:spcBef>
              <a:spcAft>
                <a:spcPts val="0"/>
              </a:spcAft>
              <a:buClr>
                <a:srgbClr val="000000"/>
              </a:buClr>
              <a:buSzPts val="2800"/>
              <a:buFont typeface="Noto Sans Symbols"/>
              <a:buChar char="❑"/>
            </a:pPr>
            <a:r>
              <a:rPr lang="en-US" sz="2800">
                <a:solidFill>
                  <a:schemeClr val="dk1"/>
                </a:solidFill>
                <a:latin typeface="Verdana"/>
                <a:ea typeface="Verdana"/>
                <a:cs typeface="Verdana"/>
                <a:sym typeface="Verdana"/>
              </a:rPr>
              <a:t>I understand phrasal verbs and how to use them. </a:t>
            </a:r>
            <a:endParaRPr sz="2800">
              <a:solidFill>
                <a:schemeClr val="dk1"/>
              </a:solidFill>
              <a:latin typeface="Verdana"/>
              <a:ea typeface="Verdana"/>
              <a:cs typeface="Verdana"/>
              <a:sym typeface="Verdana"/>
            </a:endParaRPr>
          </a:p>
          <a:p>
            <a:pPr marL="514350" marR="0" lvl="0" indent="-514350" algn="l" rtl="0">
              <a:lnSpc>
                <a:spcPct val="150000"/>
              </a:lnSpc>
              <a:spcBef>
                <a:spcPts val="0"/>
              </a:spcBef>
              <a:spcAft>
                <a:spcPts val="0"/>
              </a:spcAft>
              <a:buClr>
                <a:srgbClr val="000000"/>
              </a:buClr>
              <a:buSzPts val="2800"/>
              <a:buFont typeface="Noto Sans Symbols"/>
              <a:buChar char="❑"/>
            </a:pPr>
            <a:r>
              <a:rPr lang="en-US" sz="2800">
                <a:solidFill>
                  <a:srgbClr val="000000"/>
                </a:solidFill>
                <a:latin typeface="Verdana"/>
                <a:ea typeface="Verdana"/>
                <a:cs typeface="Verdana"/>
                <a:sym typeface="Verdana"/>
              </a:rPr>
              <a:t>I can understand how </a:t>
            </a:r>
            <a:r>
              <a:rPr lang="en-US" sz="2800">
                <a:latin typeface="Verdana"/>
                <a:ea typeface="Verdana"/>
                <a:cs typeface="Verdana"/>
                <a:sym typeface="Verdana"/>
              </a:rPr>
              <a:t>Mary felt about becoming pregnant with Jesus</a:t>
            </a:r>
            <a:r>
              <a:rPr lang="en-US" sz="2800">
                <a:solidFill>
                  <a:srgbClr val="000000"/>
                </a:solidFill>
                <a:latin typeface="Verdana"/>
                <a:ea typeface="Verdana"/>
                <a:cs typeface="Verdana"/>
                <a:sym typeface="Verdana"/>
              </a:rPr>
              <a:t>.</a:t>
            </a:r>
            <a:endParaRPr sz="1400">
              <a:solidFill>
                <a:srgbClr val="000000"/>
              </a:solidFill>
              <a:latin typeface="Verdana"/>
              <a:ea typeface="Verdana"/>
              <a:cs typeface="Verdana"/>
              <a:sym typeface="Verdana"/>
            </a:endParaRPr>
          </a:p>
        </p:txBody>
      </p:sp>
      <p:sp>
        <p:nvSpPr>
          <p:cNvPr id="563" name="Google Shape;563;p54"/>
          <p:cNvSpPr txBox="1"/>
          <p:nvPr/>
        </p:nvSpPr>
        <p:spPr>
          <a:xfrm>
            <a:off x="2065490" y="325438"/>
            <a:ext cx="8766175" cy="7699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4400"/>
              <a:buFont typeface="Arial"/>
              <a:buNone/>
            </a:pPr>
            <a:r>
              <a:rPr lang="en-US" sz="3200" b="1">
                <a:solidFill>
                  <a:srgbClr val="4E74A3"/>
                </a:solidFill>
                <a:latin typeface="Verdana"/>
                <a:ea typeface="Verdana"/>
                <a:cs typeface="Verdana"/>
                <a:sym typeface="Verdana"/>
              </a:rPr>
              <a:t>9. </a:t>
            </a:r>
            <a:r>
              <a:rPr lang="en-US" sz="3200" b="1">
                <a:solidFill>
                  <a:schemeClr val="dk1"/>
                </a:solidFill>
                <a:latin typeface="Verdana"/>
                <a:ea typeface="Verdana"/>
                <a:cs typeface="Verdana"/>
                <a:sym typeface="Verdana"/>
              </a:rPr>
              <a:t>Now I Can… </a:t>
            </a:r>
            <a:endParaRPr sz="3200" b="1">
              <a:solidFill>
                <a:schemeClr val="dk1"/>
              </a:solidFill>
              <a:latin typeface="Verdana"/>
              <a:ea typeface="Verdana"/>
              <a:cs typeface="Verdana"/>
              <a:sym typeface="Verdana"/>
            </a:endParaRPr>
          </a:p>
        </p:txBody>
      </p:sp>
      <p:sp>
        <p:nvSpPr>
          <p:cNvPr id="564" name="Google Shape;564;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solidFill>
                  <a:schemeClr val="dk1"/>
                </a:solidFill>
              </a:rPr>
              <a:t>43</a:t>
            </a:fld>
            <a:endParaRPr>
              <a:solidFill>
                <a:schemeClr val="dk1"/>
              </a:solidFill>
            </a:endParaRPr>
          </a:p>
        </p:txBody>
      </p:sp>
      <p:sp>
        <p:nvSpPr>
          <p:cNvPr id="565" name="Google Shape;565;p54"/>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Verdana"/>
              <a:buNone/>
            </a:pPr>
            <a:r>
              <a:rPr lang="en-US" dirty="0"/>
              <a:t>©2020-2024 Light of the World Learning</a:t>
            </a:r>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1"/>
        <p:cNvGrpSpPr/>
        <p:nvPr/>
      </p:nvGrpSpPr>
      <p:grpSpPr>
        <a:xfrm>
          <a:off x="0" y="0"/>
          <a:ext cx="0" cy="0"/>
          <a:chOff x="0" y="0"/>
          <a:chExt cx="0" cy="0"/>
        </a:xfrm>
      </p:grpSpPr>
      <p:sp>
        <p:nvSpPr>
          <p:cNvPr id="572" name="Google Shape;572;p55"/>
          <p:cNvSpPr txBox="1">
            <a:spLocks noGrp="1"/>
          </p:cNvSpPr>
          <p:nvPr>
            <p:ph type="title"/>
          </p:nvPr>
        </p:nvSpPr>
        <p:spPr>
          <a:xfrm>
            <a:off x="1419400" y="320259"/>
            <a:ext cx="10515600" cy="10203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400"/>
              <a:buFont typeface="Verdana"/>
              <a:buNone/>
            </a:pPr>
            <a:r>
              <a:rPr lang="en-US" sz="3200" b="1">
                <a:solidFill>
                  <a:srgbClr val="000000"/>
                </a:solidFill>
              </a:rPr>
              <a:t>Closing Prayer</a:t>
            </a:r>
            <a:endParaRPr sz="3200" b="1">
              <a:solidFill>
                <a:srgbClr val="000000"/>
              </a:solidFill>
            </a:endParaRPr>
          </a:p>
        </p:txBody>
      </p:sp>
      <p:sp>
        <p:nvSpPr>
          <p:cNvPr id="573" name="Google Shape;573;p55"/>
          <p:cNvSpPr txBox="1">
            <a:spLocks noGrp="1"/>
          </p:cNvSpPr>
          <p:nvPr>
            <p:ph type="ftr" idx="11"/>
          </p:nvPr>
        </p:nvSpPr>
        <p:spPr>
          <a:xfrm>
            <a:off x="1195388" y="6427787"/>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200" u="none" strike="noStrike" cap="none" dirty="0">
                <a:solidFill>
                  <a:srgbClr val="888888"/>
                </a:solidFill>
                <a:latin typeface="Verdana"/>
                <a:ea typeface="Verdana"/>
                <a:cs typeface="Verdana"/>
                <a:sym typeface="Verdana"/>
              </a:rPr>
              <a:t>©2020-2024 Light of the World Learning</a:t>
            </a:r>
            <a:endParaRPr sz="1200" u="none" strike="noStrike" cap="none" dirty="0">
              <a:solidFill>
                <a:srgbClr val="888888"/>
              </a:solidFill>
              <a:latin typeface="Verdana"/>
              <a:ea typeface="Verdana"/>
              <a:cs typeface="Verdana"/>
              <a:sym typeface="Verdana"/>
            </a:endParaRPr>
          </a:p>
        </p:txBody>
      </p:sp>
      <p:sp>
        <p:nvSpPr>
          <p:cNvPr id="574" name="Google Shape;574;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b="0" i="0" u="none" strike="noStrike" cap="none">
                <a:solidFill>
                  <a:schemeClr val="dk1"/>
                </a:solidFill>
                <a:latin typeface="Verdana"/>
                <a:ea typeface="Verdana"/>
                <a:cs typeface="Verdana"/>
                <a:sym typeface="Verdana"/>
              </a:rPr>
              <a:t>44</a:t>
            </a:fld>
            <a:endParaRPr b="0" i="0" u="none" strike="noStrike" cap="none">
              <a:solidFill>
                <a:schemeClr val="dk1"/>
              </a:solidFill>
              <a:latin typeface="Verdana"/>
              <a:ea typeface="Verdana"/>
              <a:cs typeface="Verdana"/>
              <a:sym typeface="Verdana"/>
            </a:endParaRPr>
          </a:p>
        </p:txBody>
      </p:sp>
      <p:graphicFrame>
        <p:nvGraphicFramePr>
          <p:cNvPr id="575" name="Google Shape;575;p55"/>
          <p:cNvGraphicFramePr/>
          <p:nvPr/>
        </p:nvGraphicFramePr>
        <p:xfrm>
          <a:off x="2505285" y="1737940"/>
          <a:ext cx="8343850" cy="3898675"/>
        </p:xfrm>
        <a:graphic>
          <a:graphicData uri="http://schemas.openxmlformats.org/drawingml/2006/table">
            <a:tbl>
              <a:tblPr firstRow="1" bandRow="1">
                <a:noFill/>
                <a:tableStyleId>{EB63CE2D-8843-40E1-8BEB-B8A4205F6982}</a:tableStyleId>
              </a:tblPr>
              <a:tblGrid>
                <a:gridCol w="8343850">
                  <a:extLst>
                    <a:ext uri="{9D8B030D-6E8A-4147-A177-3AD203B41FA5}">
                      <a16:colId xmlns:a16="http://schemas.microsoft.com/office/drawing/2014/main" val="20000"/>
                    </a:ext>
                  </a:extLst>
                </a:gridCol>
              </a:tblGrid>
              <a:tr h="6332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6332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6332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6332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732675">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6332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80"/>
        <p:cNvGrpSpPr/>
        <p:nvPr/>
      </p:nvGrpSpPr>
      <p:grpSpPr>
        <a:xfrm>
          <a:off x="0" y="0"/>
          <a:ext cx="0" cy="0"/>
          <a:chOff x="0" y="0"/>
          <a:chExt cx="0" cy="0"/>
        </a:xfrm>
      </p:grpSpPr>
      <p:sp>
        <p:nvSpPr>
          <p:cNvPr id="581" name="Google Shape;581;p56"/>
          <p:cNvSpPr/>
          <p:nvPr/>
        </p:nvSpPr>
        <p:spPr>
          <a:xfrm>
            <a:off x="1123950" y="1595438"/>
            <a:ext cx="9944100" cy="40306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2800"/>
              <a:buFont typeface="Arial"/>
              <a:buNone/>
            </a:pPr>
            <a:r>
              <a:rPr lang="en-US" sz="2800" dirty="0">
                <a:solidFill>
                  <a:srgbClr val="000000"/>
                </a:solidFill>
                <a:latin typeface="Verdana"/>
                <a:ea typeface="Verdana"/>
                <a:cs typeface="Verdana"/>
                <a:sym typeface="Verdana"/>
              </a:rPr>
              <a:t>Thank you for using our materials. If these lessons are a blessing to you, please consider </a:t>
            </a:r>
            <a:r>
              <a:rPr lang="en-US" sz="2800" u="sng" dirty="0">
                <a:solidFill>
                  <a:srgbClr val="4A86E8"/>
                </a:solidFill>
                <a:latin typeface="Verdana"/>
                <a:ea typeface="Verdana"/>
                <a:cs typeface="Verdana"/>
                <a:sym typeface="Verdana"/>
              </a:rPr>
              <a:t>giving</a:t>
            </a:r>
            <a:r>
              <a:rPr lang="en-US" sz="2800" dirty="0">
                <a:solidFill>
                  <a:srgbClr val="4A86E8"/>
                </a:solidFill>
                <a:latin typeface="Verdana"/>
                <a:ea typeface="Verdana"/>
                <a:cs typeface="Verdana"/>
                <a:sym typeface="Verdana"/>
              </a:rPr>
              <a:t> </a:t>
            </a:r>
            <a:r>
              <a:rPr lang="en-US" sz="2800" dirty="0">
                <a:solidFill>
                  <a:srgbClr val="000000"/>
                </a:solidFill>
                <a:latin typeface="Verdana"/>
                <a:ea typeface="Verdana"/>
                <a:cs typeface="Verdana"/>
                <a:sym typeface="Verdana"/>
              </a:rPr>
              <a:t>to help others learn English through the Bible.</a:t>
            </a:r>
            <a:endParaRPr sz="1800" dirty="0">
              <a:solidFill>
                <a:schemeClr val="dk1"/>
              </a:solidFill>
              <a:latin typeface="Verdana"/>
              <a:ea typeface="Verdana"/>
              <a:cs typeface="Verdana"/>
              <a:sym typeface="Verdana"/>
            </a:endParaRPr>
          </a:p>
          <a:p>
            <a:pPr marL="0" marR="0" lvl="0" indent="0" algn="l" rtl="0">
              <a:spcBef>
                <a:spcPts val="0"/>
              </a:spcBef>
              <a:spcAft>
                <a:spcPts val="0"/>
              </a:spcAft>
              <a:buClr>
                <a:srgbClr val="000000"/>
              </a:buClr>
              <a:buSzPts val="2800"/>
              <a:buFont typeface="Arial"/>
              <a:buNone/>
            </a:pPr>
            <a:endParaRPr sz="2800" dirty="0">
              <a:solidFill>
                <a:srgbClr val="000000"/>
              </a:solidFill>
              <a:latin typeface="Verdana"/>
              <a:ea typeface="Verdana"/>
              <a:cs typeface="Verdana"/>
              <a:sym typeface="Verdana"/>
            </a:endParaRPr>
          </a:p>
          <a:p>
            <a:pPr marL="0" marR="0" lvl="0" indent="0" algn="l" rtl="0">
              <a:spcBef>
                <a:spcPts val="0"/>
              </a:spcBef>
              <a:spcAft>
                <a:spcPts val="0"/>
              </a:spcAft>
              <a:buClr>
                <a:srgbClr val="000000"/>
              </a:buClr>
              <a:buSzPts val="2800"/>
              <a:buFont typeface="Arial"/>
              <a:buNone/>
            </a:pPr>
            <a:r>
              <a:rPr lang="en-US" sz="2800" dirty="0">
                <a:solidFill>
                  <a:srgbClr val="000000"/>
                </a:solidFill>
                <a:latin typeface="Verdana"/>
                <a:ea typeface="Verdana"/>
                <a:cs typeface="Verdana"/>
                <a:sym typeface="Verdana"/>
              </a:rPr>
              <a:t>For more information, visit </a:t>
            </a:r>
            <a:r>
              <a:rPr lang="en-US" sz="2800" u="sng" dirty="0" err="1">
                <a:solidFill>
                  <a:srgbClr val="4A86E8"/>
                </a:solidFill>
                <a:latin typeface="Verdana"/>
                <a:ea typeface="Verdana"/>
                <a:cs typeface="Verdana"/>
                <a:sym typeface="Verdana"/>
              </a:rPr>
              <a:t>LightOfTheWorld</a:t>
            </a:r>
            <a:r>
              <a:rPr lang="en-US" sz="2800" u="sng" dirty="0">
                <a:solidFill>
                  <a:srgbClr val="4A86E8"/>
                </a:solidFill>
                <a:latin typeface="Verdana"/>
                <a:ea typeface="Verdana"/>
                <a:cs typeface="Verdana"/>
                <a:sym typeface="Verdana"/>
              </a:rPr>
              <a:t> </a:t>
            </a:r>
            <a:r>
              <a:rPr lang="en-US" sz="2800" u="sng" dirty="0" err="1">
                <a:solidFill>
                  <a:srgbClr val="4A86E8"/>
                </a:solidFill>
                <a:latin typeface="Verdana"/>
                <a:ea typeface="Verdana"/>
                <a:cs typeface="Verdana"/>
                <a:sym typeface="Verdana"/>
              </a:rPr>
              <a:t>Learning.org</a:t>
            </a:r>
            <a:endParaRPr sz="2800" dirty="0">
              <a:solidFill>
                <a:srgbClr val="4A86E8"/>
              </a:solidFill>
              <a:latin typeface="Verdana"/>
              <a:ea typeface="Verdana"/>
              <a:cs typeface="Verdana"/>
              <a:sym typeface="Verdana"/>
            </a:endParaRPr>
          </a:p>
          <a:p>
            <a:pPr marL="0" marR="0" lvl="0" indent="0" algn="l" rtl="0">
              <a:spcBef>
                <a:spcPts val="0"/>
              </a:spcBef>
              <a:spcAft>
                <a:spcPts val="0"/>
              </a:spcAft>
              <a:buClr>
                <a:srgbClr val="000000"/>
              </a:buClr>
              <a:buSzPts val="2800"/>
              <a:buFont typeface="Arial"/>
              <a:buNone/>
            </a:pPr>
            <a:endParaRPr sz="2800" dirty="0">
              <a:solidFill>
                <a:srgbClr val="000000"/>
              </a:solidFill>
              <a:latin typeface="Verdana"/>
              <a:ea typeface="Verdana"/>
              <a:cs typeface="Verdana"/>
              <a:sym typeface="Verdana"/>
            </a:endParaRPr>
          </a:p>
          <a:p>
            <a:pPr marL="0" marR="0" lvl="0" indent="0" algn="l" rtl="0">
              <a:spcBef>
                <a:spcPts val="0"/>
              </a:spcBef>
              <a:spcAft>
                <a:spcPts val="0"/>
              </a:spcAft>
              <a:buClr>
                <a:srgbClr val="000000"/>
              </a:buClr>
              <a:buSzPts val="2800"/>
              <a:buFont typeface="Arial"/>
              <a:buNone/>
            </a:pPr>
            <a:endParaRPr sz="2800" dirty="0">
              <a:solidFill>
                <a:srgbClr val="000000"/>
              </a:solidFill>
              <a:latin typeface="Verdana"/>
              <a:ea typeface="Verdana"/>
              <a:cs typeface="Verdana"/>
              <a:sym typeface="Verdana"/>
            </a:endParaRPr>
          </a:p>
        </p:txBody>
      </p:sp>
      <p:sp>
        <p:nvSpPr>
          <p:cNvPr id="582" name="Google Shape;582;p56"/>
          <p:cNvSpPr txBox="1"/>
          <p:nvPr/>
        </p:nvSpPr>
        <p:spPr>
          <a:xfrm>
            <a:off x="681038" y="481013"/>
            <a:ext cx="10829925" cy="7683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4400"/>
              <a:buFont typeface="Arial"/>
              <a:buNone/>
            </a:pPr>
            <a:r>
              <a:rPr lang="en-US" sz="4400">
                <a:solidFill>
                  <a:srgbClr val="000000"/>
                </a:solidFill>
                <a:latin typeface="Verdana"/>
                <a:ea typeface="Verdana"/>
                <a:cs typeface="Verdana"/>
                <a:sym typeface="Verdana"/>
              </a:rPr>
              <a:t>Help us share the Light of the World!</a:t>
            </a:r>
            <a:endParaRPr sz="1800">
              <a:solidFill>
                <a:srgbClr val="000000"/>
              </a:solidFill>
              <a:latin typeface="Verdana"/>
              <a:ea typeface="Verdana"/>
              <a:cs typeface="Verdana"/>
              <a:sym typeface="Verdana"/>
            </a:endParaRPr>
          </a:p>
        </p:txBody>
      </p:sp>
      <p:sp>
        <p:nvSpPr>
          <p:cNvPr id="583" name="Google Shape;583;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45</a:t>
            </a:fld>
            <a:endParaRPr/>
          </a:p>
        </p:txBody>
      </p:sp>
      <p:pic>
        <p:nvPicPr>
          <p:cNvPr id="584" name="Google Shape;584;p56"/>
          <p:cNvPicPr preferRelativeResize="0"/>
          <p:nvPr/>
        </p:nvPicPr>
        <p:blipFill rotWithShape="1">
          <a:blip r:embed="rId3">
            <a:alphaModFix/>
          </a:blip>
          <a:srcRect/>
          <a:stretch/>
        </p:blipFill>
        <p:spPr>
          <a:xfrm>
            <a:off x="4613275" y="4859338"/>
            <a:ext cx="2965450" cy="1679575"/>
          </a:xfrm>
          <a:prstGeom prst="rect">
            <a:avLst/>
          </a:prstGeom>
          <a:noFill/>
          <a:ln>
            <a:noFill/>
          </a:ln>
        </p:spPr>
      </p:pic>
      <p:sp>
        <p:nvSpPr>
          <p:cNvPr id="585" name="Google Shape;585;p56"/>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Verdana"/>
              <a:buNone/>
            </a:pPr>
            <a:r>
              <a:rPr lang="en-US" dirty="0"/>
              <a:t>©2020-2024 Light of the World Learning</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33"/>
        <p:cNvGrpSpPr/>
        <p:nvPr/>
      </p:nvGrpSpPr>
      <p:grpSpPr>
        <a:xfrm>
          <a:off x="0" y="0"/>
          <a:ext cx="0" cy="0"/>
          <a:chOff x="0" y="0"/>
          <a:chExt cx="0" cy="0"/>
        </a:xfrm>
      </p:grpSpPr>
      <p:sp>
        <p:nvSpPr>
          <p:cNvPr id="134" name="Google Shape;134;p17"/>
          <p:cNvSpPr txBox="1">
            <a:spLocks noGrp="1"/>
          </p:cNvSpPr>
          <p:nvPr>
            <p:ph type="ftr" idx="11"/>
          </p:nvPr>
        </p:nvSpPr>
        <p:spPr>
          <a:xfrm>
            <a:off x="-448077" y="6516687"/>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©2020-2024 Light of the World Learning</a:t>
            </a:r>
            <a:endParaRPr dirty="0"/>
          </a:p>
        </p:txBody>
      </p:sp>
      <p:sp>
        <p:nvSpPr>
          <p:cNvPr id="135" name="Google Shape;13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None/>
            </a:pPr>
            <a:fld id="{00000000-1234-1234-1234-123412341234}" type="slidenum">
              <a:rPr lang="en-US">
                <a:solidFill>
                  <a:schemeClr val="dk1"/>
                </a:solidFill>
              </a:rPr>
              <a:t>5</a:t>
            </a:fld>
            <a:endParaRPr/>
          </a:p>
        </p:txBody>
      </p:sp>
      <p:sp>
        <p:nvSpPr>
          <p:cNvPr id="136" name="Google Shape;136;p17"/>
          <p:cNvSpPr txBox="1"/>
          <p:nvPr/>
        </p:nvSpPr>
        <p:spPr>
          <a:xfrm>
            <a:off x="-8" y="353297"/>
            <a:ext cx="12192000" cy="675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atin typeface="Verdana"/>
                <a:ea typeface="Verdana"/>
                <a:cs typeface="Verdana"/>
                <a:sym typeface="Verdana"/>
              </a:rPr>
              <a:t>Match the definition to the correct words.</a:t>
            </a:r>
            <a:endParaRPr sz="3200" b="1">
              <a:latin typeface="Verdana"/>
              <a:ea typeface="Verdana"/>
              <a:cs typeface="Verdana"/>
              <a:sym typeface="Verdana"/>
            </a:endParaRPr>
          </a:p>
        </p:txBody>
      </p:sp>
      <p:graphicFrame>
        <p:nvGraphicFramePr>
          <p:cNvPr id="137" name="Google Shape;137;p17"/>
          <p:cNvGraphicFramePr/>
          <p:nvPr/>
        </p:nvGraphicFramePr>
        <p:xfrm>
          <a:off x="442646" y="1114644"/>
          <a:ext cx="11306725" cy="2626325"/>
        </p:xfrm>
        <a:graphic>
          <a:graphicData uri="http://schemas.openxmlformats.org/drawingml/2006/table">
            <a:tbl>
              <a:tblPr>
                <a:noFill/>
                <a:tableStyleId>{D5A059DE-4ACC-45BB-A7EC-D69375A6C04E}</a:tableStyleId>
              </a:tblPr>
              <a:tblGrid>
                <a:gridCol w="11306725">
                  <a:extLst>
                    <a:ext uri="{9D8B030D-6E8A-4147-A177-3AD203B41FA5}">
                      <a16:colId xmlns:a16="http://schemas.microsoft.com/office/drawing/2014/main" val="20000"/>
                    </a:ext>
                  </a:extLst>
                </a:gridCol>
              </a:tblGrid>
              <a:tr h="2626325">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sp>
        <p:nvSpPr>
          <p:cNvPr id="138" name="Google Shape;138;p17"/>
          <p:cNvSpPr txBox="1"/>
          <p:nvPr/>
        </p:nvSpPr>
        <p:spPr>
          <a:xfrm>
            <a:off x="959044" y="3120138"/>
            <a:ext cx="11306700" cy="617700"/>
          </a:xfrm>
          <a:prstGeom prst="rect">
            <a:avLst/>
          </a:prstGeom>
          <a:noFill/>
          <a:ln>
            <a:noFill/>
          </a:ln>
        </p:spPr>
        <p:txBody>
          <a:bodyPr spcFirstLastPara="1" wrap="square" lIns="91425" tIns="91425" rIns="91425" bIns="91425" anchor="t" anchorCtr="0">
            <a:spAutoFit/>
          </a:bodyPr>
          <a:lstStyle/>
          <a:p>
            <a:pPr marL="457200" lvl="0" indent="-406400" algn="l" rtl="0">
              <a:spcBef>
                <a:spcPts val="0"/>
              </a:spcBef>
              <a:spcAft>
                <a:spcPts val="0"/>
              </a:spcAft>
              <a:buSzPts val="2800"/>
              <a:buFont typeface="Verdana"/>
              <a:buAutoNum type="arabicPeriod"/>
            </a:pPr>
            <a:r>
              <a:rPr lang="en-US" sz="2800">
                <a:latin typeface="Verdana"/>
                <a:ea typeface="Verdana"/>
                <a:cs typeface="Verdana"/>
                <a:sym typeface="Verdana"/>
              </a:rPr>
              <a:t>engaged			2. lowly			3. holy			4. blessing</a:t>
            </a:r>
            <a:endParaRPr sz="2800">
              <a:latin typeface="Verdana"/>
              <a:ea typeface="Verdana"/>
              <a:cs typeface="Verdana"/>
              <a:sym typeface="Verdana"/>
            </a:endParaRPr>
          </a:p>
        </p:txBody>
      </p:sp>
      <p:pic>
        <p:nvPicPr>
          <p:cNvPr id="139" name="Google Shape;139;p17"/>
          <p:cNvPicPr preferRelativeResize="0"/>
          <p:nvPr/>
        </p:nvPicPr>
        <p:blipFill rotWithShape="1">
          <a:blip r:embed="rId3">
            <a:alphaModFix/>
          </a:blip>
          <a:srcRect l="10669" t="16254" r="10708"/>
          <a:stretch/>
        </p:blipFill>
        <p:spPr>
          <a:xfrm>
            <a:off x="999681" y="1527250"/>
            <a:ext cx="2075918" cy="1474070"/>
          </a:xfrm>
          <a:prstGeom prst="rect">
            <a:avLst/>
          </a:prstGeom>
          <a:noFill/>
          <a:ln>
            <a:noFill/>
          </a:ln>
        </p:spPr>
      </p:pic>
      <p:sp>
        <p:nvSpPr>
          <p:cNvPr id="140" name="Google Shape;140;p17"/>
          <p:cNvSpPr txBox="1"/>
          <p:nvPr/>
        </p:nvSpPr>
        <p:spPr>
          <a:xfrm>
            <a:off x="3032100" y="4088900"/>
            <a:ext cx="6127800" cy="1916400"/>
          </a:xfrm>
          <a:prstGeom prst="rect">
            <a:avLst/>
          </a:prstGeom>
          <a:noFill/>
          <a:ln>
            <a:noFill/>
          </a:ln>
        </p:spPr>
        <p:txBody>
          <a:bodyPr spcFirstLastPara="1" wrap="square" lIns="91425" tIns="91425" rIns="91425" bIns="91425" anchor="t" anchorCtr="0">
            <a:spAutoFit/>
          </a:bodyPr>
          <a:lstStyle/>
          <a:p>
            <a:pPr marL="457200" lvl="0" indent="-406400" algn="l" rtl="0">
              <a:spcBef>
                <a:spcPts val="0"/>
              </a:spcBef>
              <a:spcAft>
                <a:spcPts val="0"/>
              </a:spcAft>
              <a:buSzPts val="2800"/>
              <a:buFont typeface="Verdana"/>
              <a:buAutoNum type="alphaUcPeriod"/>
            </a:pPr>
            <a:r>
              <a:rPr lang="en-US" sz="2800">
                <a:latin typeface="Verdana"/>
                <a:ea typeface="Verdana"/>
                <a:cs typeface="Verdana"/>
                <a:sym typeface="Verdana"/>
              </a:rPr>
              <a:t>agreed to be married</a:t>
            </a:r>
            <a:endParaRPr sz="2800">
              <a:latin typeface="Verdana"/>
              <a:ea typeface="Verdana"/>
              <a:cs typeface="Verdana"/>
              <a:sym typeface="Verdana"/>
            </a:endParaRPr>
          </a:p>
          <a:p>
            <a:pPr marL="457200" lvl="0" indent="-406400" algn="l" rtl="0">
              <a:spcBef>
                <a:spcPts val="0"/>
              </a:spcBef>
              <a:spcAft>
                <a:spcPts val="0"/>
              </a:spcAft>
              <a:buSzPts val="2800"/>
              <a:buFont typeface="Verdana"/>
              <a:buAutoNum type="alphaUcPeriod"/>
            </a:pPr>
            <a:r>
              <a:rPr lang="en-US" sz="2800">
                <a:solidFill>
                  <a:schemeClr val="dk1"/>
                </a:solidFill>
                <a:latin typeface="Verdana"/>
                <a:ea typeface="Verdana"/>
                <a:cs typeface="Verdana"/>
                <a:sym typeface="Verdana"/>
              </a:rPr>
              <a:t>very pure</a:t>
            </a:r>
            <a:endParaRPr sz="2800">
              <a:solidFill>
                <a:schemeClr val="dk1"/>
              </a:solidFill>
              <a:latin typeface="Verdana"/>
              <a:ea typeface="Verdana"/>
              <a:cs typeface="Verdana"/>
              <a:sym typeface="Verdana"/>
            </a:endParaRPr>
          </a:p>
          <a:p>
            <a:pPr marL="457200" lvl="0" indent="-406400" algn="l" rtl="0">
              <a:spcBef>
                <a:spcPts val="0"/>
              </a:spcBef>
              <a:spcAft>
                <a:spcPts val="0"/>
              </a:spcAft>
              <a:buClr>
                <a:schemeClr val="dk1"/>
              </a:buClr>
              <a:buSzPts val="2800"/>
              <a:buFont typeface="Verdana"/>
              <a:buAutoNum type="alphaUcPeriod"/>
            </a:pPr>
            <a:r>
              <a:rPr lang="en-US" sz="2800">
                <a:solidFill>
                  <a:schemeClr val="dk1"/>
                </a:solidFill>
                <a:latin typeface="Verdana"/>
                <a:ea typeface="Verdana"/>
                <a:cs typeface="Verdana"/>
                <a:sym typeface="Verdana"/>
              </a:rPr>
              <a:t>God’s help or protection</a:t>
            </a:r>
            <a:endParaRPr sz="2800">
              <a:latin typeface="Verdana"/>
              <a:ea typeface="Verdana"/>
              <a:cs typeface="Verdana"/>
              <a:sym typeface="Verdana"/>
            </a:endParaRPr>
          </a:p>
          <a:p>
            <a:pPr marL="457200" lvl="0" indent="-406400" algn="l" rtl="0">
              <a:spcBef>
                <a:spcPts val="0"/>
              </a:spcBef>
              <a:spcAft>
                <a:spcPts val="0"/>
              </a:spcAft>
              <a:buSzPts val="2800"/>
              <a:buFont typeface="Verdana"/>
              <a:buAutoNum type="alphaUcPeriod"/>
            </a:pPr>
            <a:r>
              <a:rPr lang="en-US" sz="2800">
                <a:latin typeface="Verdana"/>
                <a:ea typeface="Verdana"/>
                <a:cs typeface="Verdana"/>
                <a:sym typeface="Verdana"/>
              </a:rPr>
              <a:t>low in status </a:t>
            </a:r>
            <a:endParaRPr sz="2800">
              <a:latin typeface="Verdana"/>
              <a:ea typeface="Verdana"/>
              <a:cs typeface="Verdana"/>
              <a:sym typeface="Verdana"/>
            </a:endParaRPr>
          </a:p>
        </p:txBody>
      </p:sp>
      <p:pic>
        <p:nvPicPr>
          <p:cNvPr id="141" name="Google Shape;141;p17"/>
          <p:cNvPicPr preferRelativeResize="0"/>
          <p:nvPr/>
        </p:nvPicPr>
        <p:blipFill rotWithShape="1">
          <a:blip r:embed="rId4">
            <a:alphaModFix/>
          </a:blip>
          <a:srcRect r="13239"/>
          <a:stretch/>
        </p:blipFill>
        <p:spPr>
          <a:xfrm>
            <a:off x="4116157" y="1527250"/>
            <a:ext cx="1918395" cy="1474080"/>
          </a:xfrm>
          <a:prstGeom prst="rect">
            <a:avLst/>
          </a:prstGeom>
          <a:noFill/>
          <a:ln>
            <a:noFill/>
          </a:ln>
        </p:spPr>
      </p:pic>
      <p:pic>
        <p:nvPicPr>
          <p:cNvPr id="142" name="Google Shape;142;p17"/>
          <p:cNvPicPr preferRelativeResize="0"/>
          <p:nvPr/>
        </p:nvPicPr>
        <p:blipFill rotWithShape="1">
          <a:blip r:embed="rId5">
            <a:alphaModFix/>
          </a:blip>
          <a:srcRect l="6124" t="11111" r="7122"/>
          <a:stretch/>
        </p:blipFill>
        <p:spPr>
          <a:xfrm>
            <a:off x="6797338" y="1527250"/>
            <a:ext cx="1918398" cy="1474077"/>
          </a:xfrm>
          <a:prstGeom prst="rect">
            <a:avLst/>
          </a:prstGeom>
          <a:noFill/>
          <a:ln>
            <a:noFill/>
          </a:ln>
        </p:spPr>
      </p:pic>
      <p:pic>
        <p:nvPicPr>
          <p:cNvPr id="143" name="Google Shape;143;p17"/>
          <p:cNvPicPr preferRelativeResize="0"/>
          <p:nvPr/>
        </p:nvPicPr>
        <p:blipFill rotWithShape="1">
          <a:blip r:embed="rId6">
            <a:alphaModFix/>
          </a:blip>
          <a:srcRect l="5728" r="5728"/>
          <a:stretch/>
        </p:blipFill>
        <p:spPr>
          <a:xfrm>
            <a:off x="9388500" y="1542050"/>
            <a:ext cx="1918397" cy="144446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47"/>
        <p:cNvGrpSpPr/>
        <p:nvPr/>
      </p:nvGrpSpPr>
      <p:grpSpPr>
        <a:xfrm>
          <a:off x="0" y="0"/>
          <a:ext cx="0" cy="0"/>
          <a:chOff x="0" y="0"/>
          <a:chExt cx="0" cy="0"/>
        </a:xfrm>
      </p:grpSpPr>
      <p:sp>
        <p:nvSpPr>
          <p:cNvPr id="148" name="Google Shape;148;p18"/>
          <p:cNvSpPr txBox="1">
            <a:spLocks noGrp="1"/>
          </p:cNvSpPr>
          <p:nvPr>
            <p:ph type="ftr" idx="11"/>
          </p:nvPr>
        </p:nvSpPr>
        <p:spPr>
          <a:xfrm>
            <a:off x="-448077" y="6516687"/>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©2020-2024 Light of the World Learning</a:t>
            </a:r>
            <a:endParaRPr dirty="0"/>
          </a:p>
        </p:txBody>
      </p:sp>
      <p:sp>
        <p:nvSpPr>
          <p:cNvPr id="149" name="Google Shape;149;p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None/>
            </a:pPr>
            <a:fld id="{00000000-1234-1234-1234-123412341234}" type="slidenum">
              <a:rPr lang="en-US">
                <a:solidFill>
                  <a:schemeClr val="dk1"/>
                </a:solidFill>
              </a:rPr>
              <a:t>6</a:t>
            </a:fld>
            <a:endParaRPr/>
          </a:p>
        </p:txBody>
      </p:sp>
      <p:sp>
        <p:nvSpPr>
          <p:cNvPr id="150" name="Google Shape;150;p18"/>
          <p:cNvSpPr txBox="1"/>
          <p:nvPr/>
        </p:nvSpPr>
        <p:spPr>
          <a:xfrm>
            <a:off x="-8" y="353297"/>
            <a:ext cx="12192000" cy="675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atin typeface="Verdana"/>
                <a:ea typeface="Verdana"/>
                <a:cs typeface="Verdana"/>
                <a:sym typeface="Verdana"/>
              </a:rPr>
              <a:t>Match the definition to the correct words.</a:t>
            </a:r>
            <a:endParaRPr sz="3200" b="1">
              <a:latin typeface="Verdana"/>
              <a:ea typeface="Verdana"/>
              <a:cs typeface="Verdana"/>
              <a:sym typeface="Verdana"/>
            </a:endParaRPr>
          </a:p>
        </p:txBody>
      </p:sp>
      <p:graphicFrame>
        <p:nvGraphicFramePr>
          <p:cNvPr id="151" name="Google Shape;151;p18"/>
          <p:cNvGraphicFramePr/>
          <p:nvPr/>
        </p:nvGraphicFramePr>
        <p:xfrm>
          <a:off x="442646" y="1114644"/>
          <a:ext cx="11306725" cy="2516000"/>
        </p:xfrm>
        <a:graphic>
          <a:graphicData uri="http://schemas.openxmlformats.org/drawingml/2006/table">
            <a:tbl>
              <a:tblPr>
                <a:noFill/>
                <a:tableStyleId>{D5A059DE-4ACC-45BB-A7EC-D69375A6C04E}</a:tableStyleId>
              </a:tblPr>
              <a:tblGrid>
                <a:gridCol w="11306725">
                  <a:extLst>
                    <a:ext uri="{9D8B030D-6E8A-4147-A177-3AD203B41FA5}">
                      <a16:colId xmlns:a16="http://schemas.microsoft.com/office/drawing/2014/main" val="20000"/>
                    </a:ext>
                  </a:extLst>
                </a:gridCol>
              </a:tblGrid>
              <a:tr h="1403575">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1112425">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
        <p:nvSpPr>
          <p:cNvPr id="152" name="Google Shape;152;p18"/>
          <p:cNvSpPr txBox="1"/>
          <p:nvPr/>
        </p:nvSpPr>
        <p:spPr>
          <a:xfrm>
            <a:off x="346700" y="3032225"/>
            <a:ext cx="11845200" cy="61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latin typeface="Verdana"/>
                <a:ea typeface="Verdana"/>
                <a:cs typeface="Verdana"/>
                <a:sym typeface="Verdana"/>
              </a:rPr>
              <a:t> 5. an ancestor		 6. mercy		  7. to arrange	     8. to reach</a:t>
            </a:r>
            <a:endParaRPr sz="2800">
              <a:latin typeface="Verdana"/>
              <a:ea typeface="Verdana"/>
              <a:cs typeface="Verdana"/>
              <a:sym typeface="Verdana"/>
            </a:endParaRPr>
          </a:p>
        </p:txBody>
      </p:sp>
      <p:sp>
        <p:nvSpPr>
          <p:cNvPr id="153" name="Google Shape;153;p18"/>
          <p:cNvSpPr txBox="1"/>
          <p:nvPr/>
        </p:nvSpPr>
        <p:spPr>
          <a:xfrm>
            <a:off x="1762850" y="3768100"/>
            <a:ext cx="8474400" cy="2782200"/>
          </a:xfrm>
          <a:prstGeom prst="rect">
            <a:avLst/>
          </a:prstGeom>
          <a:noFill/>
          <a:ln>
            <a:noFill/>
          </a:ln>
        </p:spPr>
        <p:txBody>
          <a:bodyPr spcFirstLastPara="1" wrap="square" lIns="91425" tIns="91425" rIns="91425" bIns="91425" anchor="t" anchorCtr="0">
            <a:spAutoFit/>
          </a:bodyPr>
          <a:lstStyle/>
          <a:p>
            <a:pPr marL="457200" lvl="0" indent="-406400" algn="l" rtl="0">
              <a:spcBef>
                <a:spcPts val="0"/>
              </a:spcBef>
              <a:spcAft>
                <a:spcPts val="0"/>
              </a:spcAft>
              <a:buSzPts val="2800"/>
              <a:buFont typeface="Verdana"/>
              <a:buAutoNum type="alphaUcPeriod"/>
            </a:pPr>
            <a:r>
              <a:rPr lang="en-US" sz="2800">
                <a:latin typeface="Verdana"/>
                <a:ea typeface="Verdana"/>
                <a:cs typeface="Verdana"/>
                <a:sym typeface="Verdana"/>
              </a:rPr>
              <a:t>to put things in order</a:t>
            </a:r>
            <a:endParaRPr sz="2800">
              <a:latin typeface="Verdana"/>
              <a:ea typeface="Verdana"/>
              <a:cs typeface="Verdana"/>
              <a:sym typeface="Verdana"/>
            </a:endParaRPr>
          </a:p>
          <a:p>
            <a:pPr marL="457200" lvl="0" indent="-406400" algn="l" rtl="0">
              <a:spcBef>
                <a:spcPts val="0"/>
              </a:spcBef>
              <a:spcAft>
                <a:spcPts val="0"/>
              </a:spcAft>
              <a:buSzPts val="2800"/>
              <a:buFont typeface="Verdana"/>
              <a:buAutoNum type="alphaUcPeriod"/>
            </a:pPr>
            <a:r>
              <a:rPr lang="en-US" sz="2800">
                <a:latin typeface="Verdana"/>
                <a:ea typeface="Verdana"/>
                <a:cs typeface="Verdana"/>
                <a:sym typeface="Verdana"/>
              </a:rPr>
              <a:t>a person who was in someone’s family a long time ago</a:t>
            </a:r>
            <a:endParaRPr sz="2800">
              <a:latin typeface="Verdana"/>
              <a:ea typeface="Verdana"/>
              <a:cs typeface="Verdana"/>
              <a:sym typeface="Verdana"/>
            </a:endParaRPr>
          </a:p>
          <a:p>
            <a:pPr marL="457200" lvl="0" indent="-406400" algn="l" rtl="0">
              <a:spcBef>
                <a:spcPts val="0"/>
              </a:spcBef>
              <a:spcAft>
                <a:spcPts val="0"/>
              </a:spcAft>
              <a:buSzPts val="2800"/>
              <a:buFont typeface="Verdana"/>
              <a:buAutoNum type="alphaUcPeriod"/>
            </a:pPr>
            <a:r>
              <a:rPr lang="en-US" sz="2800">
                <a:latin typeface="Verdana"/>
                <a:ea typeface="Verdana"/>
                <a:cs typeface="Verdana"/>
                <a:sym typeface="Verdana"/>
              </a:rPr>
              <a:t>to stretch out an arm to grab something</a:t>
            </a:r>
            <a:endParaRPr sz="2800">
              <a:latin typeface="Verdana"/>
              <a:ea typeface="Verdana"/>
              <a:cs typeface="Verdana"/>
              <a:sym typeface="Verdana"/>
            </a:endParaRPr>
          </a:p>
          <a:p>
            <a:pPr marL="457200" lvl="0" indent="-406400" algn="l" rtl="0">
              <a:spcBef>
                <a:spcPts val="0"/>
              </a:spcBef>
              <a:spcAft>
                <a:spcPts val="0"/>
              </a:spcAft>
              <a:buSzPts val="2800"/>
              <a:buFont typeface="Verdana"/>
              <a:buAutoNum type="alphaUcPeriod"/>
            </a:pPr>
            <a:r>
              <a:rPr lang="en-US" sz="2800">
                <a:latin typeface="Verdana"/>
                <a:ea typeface="Verdana"/>
                <a:cs typeface="Verdana"/>
                <a:sym typeface="Verdana"/>
              </a:rPr>
              <a:t>kindness shown to someone that has done </a:t>
            </a:r>
            <a:endParaRPr sz="2800">
              <a:latin typeface="Verdana"/>
              <a:ea typeface="Verdana"/>
              <a:cs typeface="Verdana"/>
              <a:sym typeface="Verdana"/>
            </a:endParaRPr>
          </a:p>
          <a:p>
            <a:pPr marL="457200" lvl="0" indent="0" algn="l" rtl="0">
              <a:spcBef>
                <a:spcPts val="0"/>
              </a:spcBef>
              <a:spcAft>
                <a:spcPts val="0"/>
              </a:spcAft>
              <a:buNone/>
            </a:pPr>
            <a:r>
              <a:rPr lang="en-US" sz="2800">
                <a:latin typeface="Verdana"/>
                <a:ea typeface="Verdana"/>
                <a:cs typeface="Verdana"/>
                <a:sym typeface="Verdana"/>
              </a:rPr>
              <a:t>something wrong</a:t>
            </a:r>
            <a:endParaRPr sz="2800">
              <a:latin typeface="Verdana"/>
              <a:ea typeface="Verdana"/>
              <a:cs typeface="Verdana"/>
              <a:sym typeface="Verdana"/>
            </a:endParaRPr>
          </a:p>
        </p:txBody>
      </p:sp>
      <p:pic>
        <p:nvPicPr>
          <p:cNvPr id="154" name="Google Shape;154;p18"/>
          <p:cNvPicPr preferRelativeResize="0"/>
          <p:nvPr/>
        </p:nvPicPr>
        <p:blipFill rotWithShape="1">
          <a:blip r:embed="rId3">
            <a:alphaModFix/>
          </a:blip>
          <a:srcRect l="3667" t="6345" r="7742" b="3132"/>
          <a:stretch/>
        </p:blipFill>
        <p:spPr>
          <a:xfrm>
            <a:off x="787334" y="1488250"/>
            <a:ext cx="2079147" cy="1416247"/>
          </a:xfrm>
          <a:prstGeom prst="rect">
            <a:avLst/>
          </a:prstGeom>
          <a:noFill/>
          <a:ln>
            <a:noFill/>
          </a:ln>
        </p:spPr>
      </p:pic>
      <p:pic>
        <p:nvPicPr>
          <p:cNvPr id="155" name="Google Shape;155;p18"/>
          <p:cNvPicPr preferRelativeResize="0"/>
          <p:nvPr/>
        </p:nvPicPr>
        <p:blipFill rotWithShape="1">
          <a:blip r:embed="rId4">
            <a:alphaModFix/>
          </a:blip>
          <a:srcRect l="3709" r="10431"/>
          <a:stretch/>
        </p:blipFill>
        <p:spPr>
          <a:xfrm>
            <a:off x="6172200" y="1427375"/>
            <a:ext cx="2347447" cy="1538000"/>
          </a:xfrm>
          <a:prstGeom prst="rect">
            <a:avLst/>
          </a:prstGeom>
          <a:noFill/>
          <a:ln>
            <a:noFill/>
          </a:ln>
        </p:spPr>
      </p:pic>
      <p:pic>
        <p:nvPicPr>
          <p:cNvPr id="156" name="Google Shape;156;p18"/>
          <p:cNvPicPr preferRelativeResize="0"/>
          <p:nvPr/>
        </p:nvPicPr>
        <p:blipFill rotWithShape="1">
          <a:blip r:embed="rId5">
            <a:alphaModFix/>
          </a:blip>
          <a:srcRect l="7789" t="24548" r="16292" b="7317"/>
          <a:stretch/>
        </p:blipFill>
        <p:spPr>
          <a:xfrm>
            <a:off x="9006361" y="1421567"/>
            <a:ext cx="2347450" cy="1492475"/>
          </a:xfrm>
          <a:prstGeom prst="rect">
            <a:avLst/>
          </a:prstGeom>
          <a:noFill/>
          <a:ln>
            <a:noFill/>
          </a:ln>
        </p:spPr>
      </p:pic>
      <p:pic>
        <p:nvPicPr>
          <p:cNvPr id="157" name="Google Shape;157;p18"/>
          <p:cNvPicPr preferRelativeResize="0"/>
          <p:nvPr/>
        </p:nvPicPr>
        <p:blipFill rotWithShape="1">
          <a:blip r:embed="rId6">
            <a:alphaModFix/>
          </a:blip>
          <a:srcRect t="8276" r="25556" b="9119"/>
          <a:stretch/>
        </p:blipFill>
        <p:spPr>
          <a:xfrm>
            <a:off x="3517850" y="1451725"/>
            <a:ext cx="2079144" cy="153799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61"/>
        <p:cNvGrpSpPr/>
        <p:nvPr/>
      </p:nvGrpSpPr>
      <p:grpSpPr>
        <a:xfrm>
          <a:off x="0" y="0"/>
          <a:ext cx="0" cy="0"/>
          <a:chOff x="0" y="0"/>
          <a:chExt cx="0" cy="0"/>
        </a:xfrm>
      </p:grpSpPr>
      <p:sp>
        <p:nvSpPr>
          <p:cNvPr id="162" name="Google Shape;162;p19"/>
          <p:cNvSpPr txBox="1">
            <a:spLocks noGrp="1"/>
          </p:cNvSpPr>
          <p:nvPr>
            <p:ph type="ftr" idx="11"/>
          </p:nvPr>
        </p:nvSpPr>
        <p:spPr>
          <a:xfrm>
            <a:off x="-448077" y="6516687"/>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©2020-2024 Light of the World Learning</a:t>
            </a:r>
            <a:endParaRPr dirty="0"/>
          </a:p>
        </p:txBody>
      </p:sp>
      <p:sp>
        <p:nvSpPr>
          <p:cNvPr id="163" name="Google Shape;163;p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None/>
            </a:pPr>
            <a:fld id="{00000000-1234-1234-1234-123412341234}" type="slidenum">
              <a:rPr lang="en-US">
                <a:solidFill>
                  <a:schemeClr val="dk1"/>
                </a:solidFill>
              </a:rPr>
              <a:t>7</a:t>
            </a:fld>
            <a:endParaRPr/>
          </a:p>
        </p:txBody>
      </p:sp>
      <p:sp>
        <p:nvSpPr>
          <p:cNvPr id="164" name="Google Shape;164;p19"/>
          <p:cNvSpPr txBox="1"/>
          <p:nvPr/>
        </p:nvSpPr>
        <p:spPr>
          <a:xfrm>
            <a:off x="-8" y="353297"/>
            <a:ext cx="12192000" cy="675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atin typeface="Verdana"/>
                <a:ea typeface="Verdana"/>
                <a:cs typeface="Verdana"/>
                <a:sym typeface="Verdana"/>
              </a:rPr>
              <a:t>Match the definition to the correct words.</a:t>
            </a:r>
            <a:endParaRPr sz="3200" b="1">
              <a:latin typeface="Verdana"/>
              <a:ea typeface="Verdana"/>
              <a:cs typeface="Verdana"/>
              <a:sym typeface="Verdana"/>
            </a:endParaRPr>
          </a:p>
        </p:txBody>
      </p:sp>
      <p:graphicFrame>
        <p:nvGraphicFramePr>
          <p:cNvPr id="165" name="Google Shape;165;p19"/>
          <p:cNvGraphicFramePr/>
          <p:nvPr/>
        </p:nvGraphicFramePr>
        <p:xfrm>
          <a:off x="442646" y="1114644"/>
          <a:ext cx="11306725" cy="2516000"/>
        </p:xfrm>
        <a:graphic>
          <a:graphicData uri="http://schemas.openxmlformats.org/drawingml/2006/table">
            <a:tbl>
              <a:tblPr>
                <a:noFill/>
                <a:tableStyleId>{D5A059DE-4ACC-45BB-A7EC-D69375A6C04E}</a:tableStyleId>
              </a:tblPr>
              <a:tblGrid>
                <a:gridCol w="11306725">
                  <a:extLst>
                    <a:ext uri="{9D8B030D-6E8A-4147-A177-3AD203B41FA5}">
                      <a16:colId xmlns:a16="http://schemas.microsoft.com/office/drawing/2014/main" val="20000"/>
                    </a:ext>
                  </a:extLst>
                </a:gridCol>
              </a:tblGrid>
              <a:tr h="1403575">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1112425">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
        <p:nvSpPr>
          <p:cNvPr id="166" name="Google Shape;166;p19"/>
          <p:cNvSpPr txBox="1"/>
          <p:nvPr/>
        </p:nvSpPr>
        <p:spPr>
          <a:xfrm>
            <a:off x="450048" y="3012950"/>
            <a:ext cx="11306700" cy="61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latin typeface="Verdana"/>
                <a:ea typeface="Verdana"/>
                <a:cs typeface="Verdana"/>
                <a:sym typeface="Verdana"/>
              </a:rPr>
              <a:t>9. to grab		 10. to behave	   11. to scatter	  12. to promise</a:t>
            </a:r>
            <a:endParaRPr sz="2800">
              <a:latin typeface="Verdana"/>
              <a:ea typeface="Verdana"/>
              <a:cs typeface="Verdana"/>
              <a:sym typeface="Verdana"/>
            </a:endParaRPr>
          </a:p>
        </p:txBody>
      </p:sp>
      <p:sp>
        <p:nvSpPr>
          <p:cNvPr id="167" name="Google Shape;167;p19"/>
          <p:cNvSpPr txBox="1"/>
          <p:nvPr/>
        </p:nvSpPr>
        <p:spPr>
          <a:xfrm>
            <a:off x="2017862" y="3832100"/>
            <a:ext cx="8475900" cy="2349300"/>
          </a:xfrm>
          <a:prstGeom prst="rect">
            <a:avLst/>
          </a:prstGeom>
          <a:noFill/>
          <a:ln>
            <a:noFill/>
          </a:ln>
        </p:spPr>
        <p:txBody>
          <a:bodyPr spcFirstLastPara="1" wrap="square" lIns="91425" tIns="91425" rIns="91425" bIns="91425" anchor="t" anchorCtr="0">
            <a:spAutoFit/>
          </a:bodyPr>
          <a:lstStyle/>
          <a:p>
            <a:pPr marL="457200" lvl="0" indent="-406400" algn="l" rtl="0">
              <a:spcBef>
                <a:spcPts val="0"/>
              </a:spcBef>
              <a:spcAft>
                <a:spcPts val="0"/>
              </a:spcAft>
              <a:buSzPts val="2800"/>
              <a:buFont typeface="Verdana"/>
              <a:buAutoNum type="alphaUcPeriod"/>
            </a:pPr>
            <a:r>
              <a:rPr lang="en-US" sz="2800">
                <a:latin typeface="Verdana"/>
                <a:ea typeface="Verdana"/>
                <a:cs typeface="Verdana"/>
                <a:sym typeface="Verdana"/>
              </a:rPr>
              <a:t>to tell someone that something will definitely happen </a:t>
            </a:r>
            <a:endParaRPr sz="2800">
              <a:latin typeface="Verdana"/>
              <a:ea typeface="Verdana"/>
              <a:cs typeface="Verdana"/>
              <a:sym typeface="Verdana"/>
            </a:endParaRPr>
          </a:p>
          <a:p>
            <a:pPr marL="457200" lvl="0" indent="-406400" algn="l" rtl="0">
              <a:spcBef>
                <a:spcPts val="0"/>
              </a:spcBef>
              <a:spcAft>
                <a:spcPts val="0"/>
              </a:spcAft>
              <a:buSzPts val="2800"/>
              <a:buFont typeface="Verdana"/>
              <a:buAutoNum type="alphaUcPeriod"/>
            </a:pPr>
            <a:r>
              <a:rPr lang="en-US" sz="2800">
                <a:latin typeface="Verdana"/>
                <a:ea typeface="Verdana"/>
                <a:cs typeface="Verdana"/>
                <a:sym typeface="Verdana"/>
              </a:rPr>
              <a:t>to act well</a:t>
            </a:r>
            <a:endParaRPr sz="2800">
              <a:latin typeface="Verdana"/>
              <a:ea typeface="Verdana"/>
              <a:cs typeface="Verdana"/>
              <a:sym typeface="Verdana"/>
            </a:endParaRPr>
          </a:p>
          <a:p>
            <a:pPr marL="457200" lvl="0" indent="-406400" algn="l" rtl="0">
              <a:spcBef>
                <a:spcPts val="0"/>
              </a:spcBef>
              <a:spcAft>
                <a:spcPts val="0"/>
              </a:spcAft>
              <a:buSzPts val="2800"/>
              <a:buFont typeface="Verdana"/>
              <a:buAutoNum type="alphaUcPeriod"/>
            </a:pPr>
            <a:r>
              <a:rPr lang="en-US" sz="2800">
                <a:latin typeface="Verdana"/>
                <a:ea typeface="Verdana"/>
                <a:cs typeface="Verdana"/>
                <a:sym typeface="Verdana"/>
              </a:rPr>
              <a:t>to take hold of</a:t>
            </a:r>
            <a:endParaRPr sz="2800">
              <a:latin typeface="Verdana"/>
              <a:ea typeface="Verdana"/>
              <a:cs typeface="Verdana"/>
              <a:sym typeface="Verdana"/>
            </a:endParaRPr>
          </a:p>
          <a:p>
            <a:pPr marL="457200" lvl="0" indent="-406400" algn="l" rtl="0">
              <a:spcBef>
                <a:spcPts val="0"/>
              </a:spcBef>
              <a:spcAft>
                <a:spcPts val="0"/>
              </a:spcAft>
              <a:buSzPts val="2800"/>
              <a:buFont typeface="Verdana"/>
              <a:buAutoNum type="alphaUcPeriod"/>
            </a:pPr>
            <a:r>
              <a:rPr lang="en-US" sz="2800">
                <a:latin typeface="Verdana"/>
                <a:ea typeface="Verdana"/>
                <a:cs typeface="Verdana"/>
                <a:sym typeface="Verdana"/>
              </a:rPr>
              <a:t>to throw around randomly</a:t>
            </a:r>
            <a:endParaRPr sz="2800">
              <a:latin typeface="Verdana"/>
              <a:ea typeface="Verdana"/>
              <a:cs typeface="Verdana"/>
              <a:sym typeface="Verdana"/>
            </a:endParaRPr>
          </a:p>
        </p:txBody>
      </p:sp>
      <p:pic>
        <p:nvPicPr>
          <p:cNvPr id="168" name="Google Shape;168;p19"/>
          <p:cNvPicPr preferRelativeResize="0"/>
          <p:nvPr/>
        </p:nvPicPr>
        <p:blipFill rotWithShape="1">
          <a:blip r:embed="rId3">
            <a:alphaModFix/>
          </a:blip>
          <a:srcRect l="21860" r="8052" b="8742"/>
          <a:stretch/>
        </p:blipFill>
        <p:spPr>
          <a:xfrm>
            <a:off x="666900" y="1508986"/>
            <a:ext cx="2052825" cy="1503966"/>
          </a:xfrm>
          <a:prstGeom prst="rect">
            <a:avLst/>
          </a:prstGeom>
          <a:noFill/>
          <a:ln>
            <a:noFill/>
          </a:ln>
        </p:spPr>
      </p:pic>
      <p:pic>
        <p:nvPicPr>
          <p:cNvPr id="169" name="Google Shape;169;p19"/>
          <p:cNvPicPr preferRelativeResize="0"/>
          <p:nvPr/>
        </p:nvPicPr>
        <p:blipFill rotWithShape="1">
          <a:blip r:embed="rId4">
            <a:alphaModFix/>
          </a:blip>
          <a:srcRect l="5715" t="3567" r="15883"/>
          <a:stretch/>
        </p:blipFill>
        <p:spPr>
          <a:xfrm>
            <a:off x="3298550" y="1443711"/>
            <a:ext cx="1884843" cy="1547566"/>
          </a:xfrm>
          <a:prstGeom prst="rect">
            <a:avLst/>
          </a:prstGeom>
          <a:noFill/>
          <a:ln>
            <a:noFill/>
          </a:ln>
        </p:spPr>
      </p:pic>
      <p:pic>
        <p:nvPicPr>
          <p:cNvPr id="170" name="Google Shape;170;p19"/>
          <p:cNvPicPr preferRelativeResize="0"/>
          <p:nvPr/>
        </p:nvPicPr>
        <p:blipFill rotWithShape="1">
          <a:blip r:embed="rId5">
            <a:alphaModFix/>
          </a:blip>
          <a:srcRect r="11567"/>
          <a:stretch/>
        </p:blipFill>
        <p:spPr>
          <a:xfrm>
            <a:off x="6103334" y="1485400"/>
            <a:ext cx="2052810" cy="1547580"/>
          </a:xfrm>
          <a:prstGeom prst="rect">
            <a:avLst/>
          </a:prstGeom>
          <a:noFill/>
          <a:ln>
            <a:noFill/>
          </a:ln>
        </p:spPr>
      </p:pic>
      <p:pic>
        <p:nvPicPr>
          <p:cNvPr id="171" name="Google Shape;171;p19"/>
          <p:cNvPicPr preferRelativeResize="0"/>
          <p:nvPr/>
        </p:nvPicPr>
        <p:blipFill rotWithShape="1">
          <a:blip r:embed="rId6">
            <a:alphaModFix/>
          </a:blip>
          <a:srcRect l="12119" r="7726" b="9379"/>
          <a:stretch/>
        </p:blipFill>
        <p:spPr>
          <a:xfrm>
            <a:off x="9300976" y="1485627"/>
            <a:ext cx="2052821" cy="154714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75"/>
        <p:cNvGrpSpPr/>
        <p:nvPr/>
      </p:nvGrpSpPr>
      <p:grpSpPr>
        <a:xfrm>
          <a:off x="0" y="0"/>
          <a:ext cx="0" cy="0"/>
          <a:chOff x="0" y="0"/>
          <a:chExt cx="0" cy="0"/>
        </a:xfrm>
      </p:grpSpPr>
      <p:graphicFrame>
        <p:nvGraphicFramePr>
          <p:cNvPr id="176" name="Google Shape;176;p20"/>
          <p:cNvGraphicFramePr/>
          <p:nvPr/>
        </p:nvGraphicFramePr>
        <p:xfrm>
          <a:off x="525685" y="1517783"/>
          <a:ext cx="4775900" cy="4473825"/>
        </p:xfrm>
        <a:graphic>
          <a:graphicData uri="http://schemas.openxmlformats.org/drawingml/2006/table">
            <a:tbl>
              <a:tblPr>
                <a:noFill/>
                <a:tableStyleId>{FDF58EAD-3559-4F2B-AA21-094B3F02E198}</a:tableStyleId>
              </a:tblPr>
              <a:tblGrid>
                <a:gridCol w="4775900">
                  <a:extLst>
                    <a:ext uri="{9D8B030D-6E8A-4147-A177-3AD203B41FA5}">
                      <a16:colId xmlns:a16="http://schemas.microsoft.com/office/drawing/2014/main" val="20000"/>
                    </a:ext>
                  </a:extLst>
                </a:gridCol>
              </a:tblGrid>
              <a:tr h="1429400">
                <a:tc>
                  <a:txBody>
                    <a:bodyPr/>
                    <a:lstStyle/>
                    <a:p>
                      <a:pPr marL="0" marR="0" lvl="0" indent="0" algn="l" rtl="0">
                        <a:lnSpc>
                          <a:spcPct val="100000"/>
                        </a:lnSpc>
                        <a:spcBef>
                          <a:spcPts val="0"/>
                        </a:spcBef>
                        <a:spcAft>
                          <a:spcPts val="0"/>
                        </a:spcAft>
                        <a:buNone/>
                      </a:pPr>
                      <a:r>
                        <a:rPr lang="en-US" sz="2800">
                          <a:latin typeface="Verdana"/>
                          <a:ea typeface="Verdana"/>
                          <a:cs typeface="Verdana"/>
                          <a:sym typeface="Verdana"/>
                        </a:rPr>
                        <a:t>1. I arrange…</a:t>
                      </a:r>
                      <a:endParaRPr sz="2800">
                        <a:latin typeface="Verdana"/>
                        <a:ea typeface="Verdana"/>
                        <a:cs typeface="Verdana"/>
                        <a:sym typeface="Verdana"/>
                      </a:endParaRPr>
                    </a:p>
                    <a:p>
                      <a:pPr marL="0" marR="0" lvl="0" indent="0" algn="l" rtl="0">
                        <a:lnSpc>
                          <a:spcPct val="100000"/>
                        </a:lnSpc>
                        <a:spcBef>
                          <a:spcPts val="0"/>
                        </a:spcBef>
                        <a:spcAft>
                          <a:spcPts val="0"/>
                        </a:spcAft>
                        <a:buNone/>
                      </a:pPr>
                      <a:endParaRPr sz="1300">
                        <a:latin typeface="Verdana"/>
                        <a:ea typeface="Verdana"/>
                        <a:cs typeface="Verdana"/>
                        <a:sym typeface="Verdana"/>
                      </a:endParaRPr>
                    </a:p>
                    <a:p>
                      <a:pPr marL="0" marR="0" lvl="0" indent="0" algn="l" rtl="0">
                        <a:lnSpc>
                          <a:spcPct val="100000"/>
                        </a:lnSpc>
                        <a:spcBef>
                          <a:spcPts val="0"/>
                        </a:spcBef>
                        <a:spcAft>
                          <a:spcPts val="0"/>
                        </a:spcAft>
                        <a:buNone/>
                      </a:pPr>
                      <a:endParaRPr sz="1300">
                        <a:latin typeface="Verdana"/>
                        <a:ea typeface="Verdana"/>
                        <a:cs typeface="Verdana"/>
                        <a:sym typeface="Verdana"/>
                      </a:endParaRPr>
                    </a:p>
                  </a:txBody>
                  <a:tcPr marL="98700" marR="98700" marT="49350" marB="49350">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1429300">
                <a:tc>
                  <a:txBody>
                    <a:bodyPr/>
                    <a:lstStyle/>
                    <a:p>
                      <a:pPr marL="0" marR="0" lvl="0" indent="0" algn="l" rtl="0">
                        <a:lnSpc>
                          <a:spcPct val="100000"/>
                        </a:lnSpc>
                        <a:spcBef>
                          <a:spcPts val="0"/>
                        </a:spcBef>
                        <a:spcAft>
                          <a:spcPts val="0"/>
                        </a:spcAft>
                        <a:buNone/>
                      </a:pPr>
                      <a:r>
                        <a:rPr lang="en-US" sz="2800">
                          <a:latin typeface="Verdana"/>
                          <a:ea typeface="Verdana"/>
                          <a:cs typeface="Verdana"/>
                          <a:sym typeface="Verdana"/>
                        </a:rPr>
                        <a:t>2. I reach…</a:t>
                      </a:r>
                      <a:endParaRPr sz="2800">
                        <a:latin typeface="Verdana"/>
                        <a:ea typeface="Verdana"/>
                        <a:cs typeface="Verdana"/>
                        <a:sym typeface="Verdana"/>
                      </a:endParaRPr>
                    </a:p>
                    <a:p>
                      <a:pPr marL="0" marR="0" lvl="0" indent="0" algn="l" rtl="0">
                        <a:lnSpc>
                          <a:spcPct val="100000"/>
                        </a:lnSpc>
                        <a:spcBef>
                          <a:spcPts val="0"/>
                        </a:spcBef>
                        <a:spcAft>
                          <a:spcPts val="0"/>
                        </a:spcAft>
                        <a:buNone/>
                      </a:pPr>
                      <a:endParaRPr sz="1200">
                        <a:latin typeface="Verdana"/>
                        <a:ea typeface="Verdana"/>
                        <a:cs typeface="Verdana"/>
                        <a:sym typeface="Verdana"/>
                      </a:endParaRPr>
                    </a:p>
                  </a:txBody>
                  <a:tcPr marL="98700" marR="98700" marT="49350" marB="49350">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chemeClr val="lt2"/>
                    </a:solidFill>
                  </a:tcPr>
                </a:tc>
                <a:extLst>
                  <a:ext uri="{0D108BD9-81ED-4DB2-BD59-A6C34878D82A}">
                    <a16:rowId xmlns:a16="http://schemas.microsoft.com/office/drawing/2014/main" val="10001"/>
                  </a:ext>
                </a:extLst>
              </a:tr>
              <a:tr h="807550">
                <a:tc>
                  <a:txBody>
                    <a:bodyPr/>
                    <a:lstStyle/>
                    <a:p>
                      <a:pPr marL="0" lvl="0" indent="0" algn="l" rtl="0">
                        <a:spcBef>
                          <a:spcPts val="0"/>
                        </a:spcBef>
                        <a:spcAft>
                          <a:spcPts val="0"/>
                        </a:spcAft>
                        <a:buNone/>
                      </a:pPr>
                      <a:r>
                        <a:rPr lang="en-US" sz="2800">
                          <a:solidFill>
                            <a:schemeClr val="dk1"/>
                          </a:solidFill>
                          <a:latin typeface="Verdana"/>
                          <a:ea typeface="Verdana"/>
                          <a:cs typeface="Verdana"/>
                          <a:sym typeface="Verdana"/>
                        </a:rPr>
                        <a:t>3. I grab…</a:t>
                      </a:r>
                      <a:endParaRPr sz="2800">
                        <a:solidFill>
                          <a:schemeClr val="dk1"/>
                        </a:solidFill>
                        <a:latin typeface="Verdana"/>
                        <a:ea typeface="Verdana"/>
                        <a:cs typeface="Verdana"/>
                        <a:sym typeface="Verdana"/>
                      </a:endParaRPr>
                    </a:p>
                    <a:p>
                      <a:pPr marL="0" lvl="0" indent="0" algn="l" rtl="0">
                        <a:spcBef>
                          <a:spcPts val="0"/>
                        </a:spcBef>
                        <a:spcAft>
                          <a:spcPts val="0"/>
                        </a:spcAft>
                        <a:buNone/>
                      </a:pPr>
                      <a:endParaRPr sz="1200">
                        <a:latin typeface="Verdana"/>
                        <a:ea typeface="Verdana"/>
                        <a:cs typeface="Verdana"/>
                        <a:sym typeface="Verdana"/>
                      </a:endParaRPr>
                    </a:p>
                  </a:txBody>
                  <a:tcPr marL="98700" marR="98700" marT="49350" marB="49350">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chemeClr val="lt2"/>
                    </a:solidFill>
                  </a:tcPr>
                </a:tc>
                <a:extLst>
                  <a:ext uri="{0D108BD9-81ED-4DB2-BD59-A6C34878D82A}">
                    <a16:rowId xmlns:a16="http://schemas.microsoft.com/office/drawing/2014/main" val="10002"/>
                  </a:ext>
                </a:extLst>
              </a:tr>
              <a:tr h="807575">
                <a:tc>
                  <a:txBody>
                    <a:bodyPr/>
                    <a:lstStyle/>
                    <a:p>
                      <a:endParaRPr lang="en-US"/>
                    </a:p>
                  </a:txBody>
                  <a:tcPr>
                    <a:lnT w="12700" cap="flat" cmpd="sng" algn="ctr">
                      <a:solidFill>
                        <a:schemeClr val="accent6"/>
                      </a:solidFill>
                      <a:prstDash val="solid"/>
                      <a:round/>
                      <a:headEnd type="none" w="sm" len="sm"/>
                      <a:tailEnd type="none" w="sm" len="sm"/>
                    </a:lnT>
                  </a:tcPr>
                </a:tc>
                <a:extLst>
                  <a:ext uri="{0D108BD9-81ED-4DB2-BD59-A6C34878D82A}">
                    <a16:rowId xmlns:a16="http://schemas.microsoft.com/office/drawing/2014/main" val="10003"/>
                  </a:ext>
                </a:extLst>
              </a:tr>
            </a:tbl>
          </a:graphicData>
        </a:graphic>
      </p:graphicFrame>
      <p:graphicFrame>
        <p:nvGraphicFramePr>
          <p:cNvPr id="177" name="Google Shape;177;p20"/>
          <p:cNvGraphicFramePr/>
          <p:nvPr/>
        </p:nvGraphicFramePr>
        <p:xfrm>
          <a:off x="6095988" y="1517783"/>
          <a:ext cx="5936750" cy="5050035"/>
        </p:xfrm>
        <a:graphic>
          <a:graphicData uri="http://schemas.openxmlformats.org/drawingml/2006/table">
            <a:tbl>
              <a:tblPr>
                <a:noFill/>
                <a:tableStyleId>{FDF58EAD-3559-4F2B-AA21-094B3F02E198}</a:tableStyleId>
              </a:tblPr>
              <a:tblGrid>
                <a:gridCol w="5936750">
                  <a:extLst>
                    <a:ext uri="{9D8B030D-6E8A-4147-A177-3AD203B41FA5}">
                      <a16:colId xmlns:a16="http://schemas.microsoft.com/office/drawing/2014/main" val="20000"/>
                    </a:ext>
                  </a:extLst>
                </a:gridCol>
              </a:tblGrid>
              <a:tr h="1419225">
                <a:tc>
                  <a:txBody>
                    <a:bodyPr/>
                    <a:lstStyle/>
                    <a:p>
                      <a:pPr marL="514350" marR="0" lvl="0" indent="-501650" algn="l" rtl="0">
                        <a:lnSpc>
                          <a:spcPct val="100000"/>
                        </a:lnSpc>
                        <a:spcBef>
                          <a:spcPts val="0"/>
                        </a:spcBef>
                        <a:spcAft>
                          <a:spcPts val="0"/>
                        </a:spcAft>
                        <a:buClr>
                          <a:schemeClr val="dk1"/>
                        </a:buClr>
                        <a:buSzPts val="2800"/>
                        <a:buFont typeface="Verdana"/>
                        <a:buAutoNum type="alphaUcPeriod"/>
                      </a:pPr>
                      <a:r>
                        <a:rPr lang="en-US" sz="2800">
                          <a:latin typeface="Verdana"/>
                          <a:ea typeface="Verdana"/>
                          <a:cs typeface="Verdana"/>
                          <a:sym typeface="Verdana"/>
                        </a:rPr>
                        <a:t>for my mom so she will pick me up.</a:t>
                      </a:r>
                      <a:endParaRPr sz="2800">
                        <a:latin typeface="Verdana"/>
                        <a:ea typeface="Verdana"/>
                        <a:cs typeface="Verdana"/>
                        <a:sym typeface="Verdana"/>
                      </a:endParaRPr>
                    </a:p>
                  </a:txBody>
                  <a:tcPr marL="98700" marR="98700" marT="49350" marB="49350">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1459825">
                <a:tc>
                  <a:txBody>
                    <a:bodyPr/>
                    <a:lstStyle/>
                    <a:p>
                      <a:pPr marL="457200" lvl="0" indent="-406400" algn="l" rtl="0">
                        <a:spcBef>
                          <a:spcPts val="0"/>
                        </a:spcBef>
                        <a:spcAft>
                          <a:spcPts val="0"/>
                        </a:spcAft>
                        <a:buClr>
                          <a:schemeClr val="dk1"/>
                        </a:buClr>
                        <a:buSzPts val="2800"/>
                        <a:buFont typeface="Verdana"/>
                        <a:buAutoNum type="alphaUcPeriod" startAt="2"/>
                      </a:pPr>
                      <a:r>
                        <a:rPr lang="en-US" sz="2800">
                          <a:latin typeface="Verdana"/>
                          <a:ea typeface="Verdana"/>
                          <a:cs typeface="Verdana"/>
                          <a:sym typeface="Verdana"/>
                        </a:rPr>
                        <a:t>flowers to make a bouquet.</a:t>
                      </a:r>
                      <a:endParaRPr sz="2800">
                        <a:latin typeface="Verdana"/>
                        <a:ea typeface="Verdana"/>
                        <a:cs typeface="Verdana"/>
                        <a:sym typeface="Verdana"/>
                      </a:endParaRPr>
                    </a:p>
                  </a:txBody>
                  <a:tcPr marL="98700" marR="98700" marT="49350" marB="49350">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chemeClr val="lt2"/>
                    </a:solidFill>
                  </a:tcPr>
                </a:tc>
                <a:extLst>
                  <a:ext uri="{0D108BD9-81ED-4DB2-BD59-A6C34878D82A}">
                    <a16:rowId xmlns:a16="http://schemas.microsoft.com/office/drawing/2014/main" val="10001"/>
                  </a:ext>
                </a:extLst>
              </a:tr>
              <a:tr h="792150">
                <a:tc>
                  <a:txBody>
                    <a:bodyPr/>
                    <a:lstStyle/>
                    <a:p>
                      <a:pPr marL="457200" lvl="0" indent="-406400" algn="l" rtl="0">
                        <a:spcBef>
                          <a:spcPts val="0"/>
                        </a:spcBef>
                        <a:spcAft>
                          <a:spcPts val="0"/>
                        </a:spcAft>
                        <a:buClr>
                          <a:schemeClr val="dk1"/>
                        </a:buClr>
                        <a:buSzPts val="2800"/>
                        <a:buFont typeface="Verdana"/>
                        <a:buAutoNum type="alphaUcPeriod" startAt="3"/>
                      </a:pPr>
                      <a:r>
                        <a:rPr lang="en-US" sz="2800">
                          <a:latin typeface="Verdana"/>
                          <a:ea typeface="Verdana"/>
                          <a:cs typeface="Verdana"/>
                          <a:sym typeface="Verdana"/>
                        </a:rPr>
                        <a:t>the keys off my kitchen counter so I can drive to work.</a:t>
                      </a:r>
                      <a:endParaRPr sz="2800">
                        <a:solidFill>
                          <a:schemeClr val="dk1"/>
                        </a:solidFill>
                        <a:latin typeface="Verdana"/>
                        <a:ea typeface="Verdana"/>
                        <a:cs typeface="Verdana"/>
                        <a:sym typeface="Verdana"/>
                      </a:endParaRPr>
                    </a:p>
                  </a:txBody>
                  <a:tcPr marL="98700" marR="98700" marT="49350" marB="49350">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chemeClr val="lt2"/>
                    </a:solidFill>
                  </a:tcPr>
                </a:tc>
                <a:extLst>
                  <a:ext uri="{0D108BD9-81ED-4DB2-BD59-A6C34878D82A}">
                    <a16:rowId xmlns:a16="http://schemas.microsoft.com/office/drawing/2014/main" val="10002"/>
                  </a:ext>
                </a:extLst>
              </a:tr>
              <a:tr h="792125">
                <a:tc>
                  <a:txBody>
                    <a:bodyPr/>
                    <a:lstStyle/>
                    <a:p>
                      <a:endParaRPr lang="en-US"/>
                    </a:p>
                  </a:txBody>
                  <a:tcPr>
                    <a:lnT w="12700" cap="flat" cmpd="sng" algn="ctr">
                      <a:solidFill>
                        <a:schemeClr val="accent6"/>
                      </a:solidFill>
                      <a:prstDash val="solid"/>
                      <a:round/>
                      <a:headEnd type="none" w="sm" len="sm"/>
                      <a:tailEnd type="none" w="sm" len="sm"/>
                    </a:lnT>
                  </a:tcPr>
                </a:tc>
                <a:extLst>
                  <a:ext uri="{0D108BD9-81ED-4DB2-BD59-A6C34878D82A}">
                    <a16:rowId xmlns:a16="http://schemas.microsoft.com/office/drawing/2014/main" val="10003"/>
                  </a:ext>
                </a:extLst>
              </a:tr>
            </a:tbl>
          </a:graphicData>
        </a:graphic>
      </p:graphicFrame>
      <p:sp>
        <p:nvSpPr>
          <p:cNvPr id="178" name="Google Shape;178;p20"/>
          <p:cNvSpPr txBox="1"/>
          <p:nvPr/>
        </p:nvSpPr>
        <p:spPr>
          <a:xfrm>
            <a:off x="175200" y="48600"/>
            <a:ext cx="11841600" cy="13257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Verdana"/>
              <a:buNone/>
            </a:pPr>
            <a:r>
              <a:rPr lang="en-US" sz="3000" b="1">
                <a:latin typeface="Verdana"/>
                <a:ea typeface="Verdana"/>
                <a:cs typeface="Verdana"/>
                <a:sym typeface="Verdana"/>
              </a:rPr>
              <a:t>Match the beginning and end of each sentence:</a:t>
            </a:r>
            <a:endParaRPr sz="3000"/>
          </a:p>
        </p:txBody>
      </p:sp>
      <p:sp>
        <p:nvSpPr>
          <p:cNvPr id="179" name="Google Shape;179;p20"/>
          <p:cNvSpPr txBox="1">
            <a:spLocks noGrp="1"/>
          </p:cNvSpPr>
          <p:nvPr>
            <p:ph type="ftr" idx="11"/>
          </p:nvPr>
        </p:nvSpPr>
        <p:spPr>
          <a:xfrm>
            <a:off x="-533399" y="657368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©2020-2024 Light of the World Learning</a:t>
            </a:r>
            <a:endParaRPr dirty="0"/>
          </a:p>
        </p:txBody>
      </p:sp>
      <p:sp>
        <p:nvSpPr>
          <p:cNvPr id="180" name="Google Shape;18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None/>
            </a:pPr>
            <a:fld id="{00000000-1234-1234-1234-123412341234}" type="slidenum">
              <a:rPr lang="en-US">
                <a:solidFill>
                  <a:schemeClr val="dk1"/>
                </a:solidFill>
              </a:rPr>
              <a:t>8</a:t>
            </a:fld>
            <a:endParaRPr/>
          </a:p>
        </p:txBody>
      </p:sp>
      <p:pic>
        <p:nvPicPr>
          <p:cNvPr id="181" name="Google Shape;181;p20"/>
          <p:cNvPicPr preferRelativeResize="0"/>
          <p:nvPr/>
        </p:nvPicPr>
        <p:blipFill rotWithShape="1">
          <a:blip r:embed="rId3">
            <a:alphaModFix/>
          </a:blip>
          <a:srcRect l="3975" t="8377" r="3577" b="11609"/>
          <a:stretch/>
        </p:blipFill>
        <p:spPr>
          <a:xfrm>
            <a:off x="3650100" y="1517775"/>
            <a:ext cx="1651475" cy="1429400"/>
          </a:xfrm>
          <a:prstGeom prst="rect">
            <a:avLst/>
          </a:prstGeom>
          <a:noFill/>
          <a:ln>
            <a:noFill/>
          </a:ln>
        </p:spPr>
      </p:pic>
      <p:pic>
        <p:nvPicPr>
          <p:cNvPr id="182" name="Google Shape;182;p20"/>
          <p:cNvPicPr preferRelativeResize="0"/>
          <p:nvPr/>
        </p:nvPicPr>
        <p:blipFill rotWithShape="1">
          <a:blip r:embed="rId4">
            <a:alphaModFix/>
          </a:blip>
          <a:srcRect l="2680" t="8933" r="3607" b="5493"/>
          <a:stretch/>
        </p:blipFill>
        <p:spPr>
          <a:xfrm>
            <a:off x="3145243" y="2957300"/>
            <a:ext cx="1565500" cy="1429400"/>
          </a:xfrm>
          <a:prstGeom prst="rect">
            <a:avLst/>
          </a:prstGeom>
          <a:noFill/>
          <a:ln>
            <a:noFill/>
          </a:ln>
        </p:spPr>
      </p:pic>
      <p:pic>
        <p:nvPicPr>
          <p:cNvPr id="183" name="Google Shape;183;p20"/>
          <p:cNvPicPr preferRelativeResize="0"/>
          <p:nvPr/>
        </p:nvPicPr>
        <p:blipFill rotWithShape="1">
          <a:blip r:embed="rId5">
            <a:alphaModFix/>
          </a:blip>
          <a:srcRect l="19470" t="12282" r="5471" b="16886"/>
          <a:stretch/>
        </p:blipFill>
        <p:spPr>
          <a:xfrm>
            <a:off x="3650100" y="4396825"/>
            <a:ext cx="1651475" cy="155846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87"/>
        <p:cNvGrpSpPr/>
        <p:nvPr/>
      </p:nvGrpSpPr>
      <p:grpSpPr>
        <a:xfrm>
          <a:off x="0" y="0"/>
          <a:ext cx="0" cy="0"/>
          <a:chOff x="0" y="0"/>
          <a:chExt cx="0" cy="0"/>
        </a:xfrm>
      </p:grpSpPr>
      <p:graphicFrame>
        <p:nvGraphicFramePr>
          <p:cNvPr id="188" name="Google Shape;188;p21"/>
          <p:cNvGraphicFramePr/>
          <p:nvPr/>
        </p:nvGraphicFramePr>
        <p:xfrm>
          <a:off x="509714" y="1474766"/>
          <a:ext cx="4775900" cy="4473825"/>
        </p:xfrm>
        <a:graphic>
          <a:graphicData uri="http://schemas.openxmlformats.org/drawingml/2006/table">
            <a:tbl>
              <a:tblPr>
                <a:noFill/>
                <a:tableStyleId>{FDF58EAD-3559-4F2B-AA21-094B3F02E198}</a:tableStyleId>
              </a:tblPr>
              <a:tblGrid>
                <a:gridCol w="4775900">
                  <a:extLst>
                    <a:ext uri="{9D8B030D-6E8A-4147-A177-3AD203B41FA5}">
                      <a16:colId xmlns:a16="http://schemas.microsoft.com/office/drawing/2014/main" val="20000"/>
                    </a:ext>
                  </a:extLst>
                </a:gridCol>
              </a:tblGrid>
              <a:tr h="1429400">
                <a:tc>
                  <a:txBody>
                    <a:bodyPr/>
                    <a:lstStyle/>
                    <a:p>
                      <a:pPr marL="0" marR="0" lvl="0" indent="0" algn="l" rtl="0">
                        <a:lnSpc>
                          <a:spcPct val="100000"/>
                        </a:lnSpc>
                        <a:spcBef>
                          <a:spcPts val="0"/>
                        </a:spcBef>
                        <a:spcAft>
                          <a:spcPts val="0"/>
                        </a:spcAft>
                        <a:buNone/>
                      </a:pPr>
                      <a:r>
                        <a:rPr lang="en-US" sz="2800">
                          <a:latin typeface="Verdana"/>
                          <a:ea typeface="Verdana"/>
                          <a:cs typeface="Verdana"/>
                          <a:sym typeface="Verdana"/>
                        </a:rPr>
                        <a:t>4. I behave</a:t>
                      </a:r>
                      <a:endParaRPr sz="2800">
                        <a:latin typeface="Verdana"/>
                        <a:ea typeface="Verdana"/>
                        <a:cs typeface="Verdana"/>
                        <a:sym typeface="Verdana"/>
                      </a:endParaRPr>
                    </a:p>
                    <a:p>
                      <a:pPr marL="0" marR="0" lvl="0" indent="0" algn="l" rtl="0">
                        <a:lnSpc>
                          <a:spcPct val="100000"/>
                        </a:lnSpc>
                        <a:spcBef>
                          <a:spcPts val="0"/>
                        </a:spcBef>
                        <a:spcAft>
                          <a:spcPts val="0"/>
                        </a:spcAft>
                        <a:buNone/>
                      </a:pPr>
                      <a:endParaRPr sz="1000">
                        <a:latin typeface="Verdana"/>
                        <a:ea typeface="Verdana"/>
                        <a:cs typeface="Verdana"/>
                        <a:sym typeface="Verdana"/>
                      </a:endParaRPr>
                    </a:p>
                  </a:txBody>
                  <a:tcPr marL="98700" marR="98700" marT="49350" marB="49350">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1429300">
                <a:tc>
                  <a:txBody>
                    <a:bodyPr/>
                    <a:lstStyle/>
                    <a:p>
                      <a:pPr marL="0" marR="0" lvl="0" indent="0" algn="l" rtl="0">
                        <a:lnSpc>
                          <a:spcPct val="100000"/>
                        </a:lnSpc>
                        <a:spcBef>
                          <a:spcPts val="0"/>
                        </a:spcBef>
                        <a:spcAft>
                          <a:spcPts val="0"/>
                        </a:spcAft>
                        <a:buNone/>
                      </a:pPr>
                      <a:r>
                        <a:rPr lang="en-US" sz="2800">
                          <a:latin typeface="Verdana"/>
                          <a:ea typeface="Verdana"/>
                          <a:cs typeface="Verdana"/>
                          <a:sym typeface="Verdana"/>
                        </a:rPr>
                        <a:t>5. I scatter</a:t>
                      </a:r>
                      <a:endParaRPr sz="2800">
                        <a:latin typeface="Verdana"/>
                        <a:ea typeface="Verdana"/>
                        <a:cs typeface="Verdana"/>
                        <a:sym typeface="Verdana"/>
                      </a:endParaRPr>
                    </a:p>
                    <a:p>
                      <a:pPr marL="0" marR="0" lvl="0" indent="0" algn="l" rtl="0">
                        <a:lnSpc>
                          <a:spcPct val="100000"/>
                        </a:lnSpc>
                        <a:spcBef>
                          <a:spcPts val="0"/>
                        </a:spcBef>
                        <a:spcAft>
                          <a:spcPts val="0"/>
                        </a:spcAft>
                        <a:buNone/>
                      </a:pPr>
                      <a:endParaRPr sz="700">
                        <a:latin typeface="Verdana"/>
                        <a:ea typeface="Verdana"/>
                        <a:cs typeface="Verdana"/>
                        <a:sym typeface="Verdana"/>
                      </a:endParaRPr>
                    </a:p>
                    <a:p>
                      <a:pPr marL="0" marR="0" lvl="0" indent="0" algn="l" rtl="0">
                        <a:lnSpc>
                          <a:spcPct val="100000"/>
                        </a:lnSpc>
                        <a:spcBef>
                          <a:spcPts val="0"/>
                        </a:spcBef>
                        <a:spcAft>
                          <a:spcPts val="0"/>
                        </a:spcAft>
                        <a:buNone/>
                      </a:pPr>
                      <a:endParaRPr sz="700">
                        <a:latin typeface="Verdana"/>
                        <a:ea typeface="Verdana"/>
                        <a:cs typeface="Verdana"/>
                        <a:sym typeface="Verdana"/>
                      </a:endParaRPr>
                    </a:p>
                  </a:txBody>
                  <a:tcPr marL="98700" marR="98700" marT="49350" marB="49350">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chemeClr val="lt2"/>
                    </a:solidFill>
                  </a:tcPr>
                </a:tc>
                <a:extLst>
                  <a:ext uri="{0D108BD9-81ED-4DB2-BD59-A6C34878D82A}">
                    <a16:rowId xmlns:a16="http://schemas.microsoft.com/office/drawing/2014/main" val="10001"/>
                  </a:ext>
                </a:extLst>
              </a:tr>
              <a:tr h="807550">
                <a:tc>
                  <a:txBody>
                    <a:bodyPr/>
                    <a:lstStyle/>
                    <a:p>
                      <a:pPr marL="0" lvl="0" indent="0" algn="l" rtl="0">
                        <a:spcBef>
                          <a:spcPts val="0"/>
                        </a:spcBef>
                        <a:spcAft>
                          <a:spcPts val="0"/>
                        </a:spcAft>
                        <a:buNone/>
                      </a:pPr>
                      <a:r>
                        <a:rPr lang="en-US" sz="2800">
                          <a:latin typeface="Verdana"/>
                          <a:ea typeface="Verdana"/>
                          <a:cs typeface="Verdana"/>
                          <a:sym typeface="Verdana"/>
                        </a:rPr>
                        <a:t>6. </a:t>
                      </a:r>
                      <a:r>
                        <a:rPr lang="en-US" sz="2800">
                          <a:solidFill>
                            <a:schemeClr val="dk1"/>
                          </a:solidFill>
                          <a:latin typeface="Verdana"/>
                          <a:ea typeface="Verdana"/>
                          <a:cs typeface="Verdana"/>
                          <a:sym typeface="Verdana"/>
                        </a:rPr>
                        <a:t>I promise</a:t>
                      </a:r>
                      <a:endParaRPr sz="2800">
                        <a:latin typeface="Verdana"/>
                        <a:ea typeface="Verdana"/>
                        <a:cs typeface="Verdana"/>
                        <a:sym typeface="Verdana"/>
                      </a:endParaRPr>
                    </a:p>
                    <a:p>
                      <a:pPr marL="0" lvl="0" indent="0" algn="l" rtl="0">
                        <a:spcBef>
                          <a:spcPts val="0"/>
                        </a:spcBef>
                        <a:spcAft>
                          <a:spcPts val="0"/>
                        </a:spcAft>
                        <a:buClr>
                          <a:schemeClr val="dk1"/>
                        </a:buClr>
                        <a:buFont typeface="Arial"/>
                        <a:buNone/>
                      </a:pPr>
                      <a:endParaRPr sz="1000">
                        <a:latin typeface="Verdana"/>
                        <a:ea typeface="Verdana"/>
                        <a:cs typeface="Verdana"/>
                        <a:sym typeface="Verdana"/>
                      </a:endParaRPr>
                    </a:p>
                  </a:txBody>
                  <a:tcPr marL="98700" marR="98700" marT="49350" marB="49350">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chemeClr val="lt2"/>
                    </a:solidFill>
                  </a:tcPr>
                </a:tc>
                <a:extLst>
                  <a:ext uri="{0D108BD9-81ED-4DB2-BD59-A6C34878D82A}">
                    <a16:rowId xmlns:a16="http://schemas.microsoft.com/office/drawing/2014/main" val="10002"/>
                  </a:ext>
                </a:extLst>
              </a:tr>
              <a:tr h="807575">
                <a:tc>
                  <a:txBody>
                    <a:bodyPr/>
                    <a:lstStyle/>
                    <a:p>
                      <a:endParaRPr lang="en-US"/>
                    </a:p>
                  </a:txBody>
                  <a:tcPr>
                    <a:lnT w="12700" cap="flat" cmpd="sng" algn="ctr">
                      <a:solidFill>
                        <a:schemeClr val="accent6"/>
                      </a:solidFill>
                      <a:prstDash val="solid"/>
                      <a:round/>
                      <a:headEnd type="none" w="sm" len="sm"/>
                      <a:tailEnd type="none" w="sm" len="sm"/>
                    </a:lnT>
                  </a:tcPr>
                </a:tc>
                <a:extLst>
                  <a:ext uri="{0D108BD9-81ED-4DB2-BD59-A6C34878D82A}">
                    <a16:rowId xmlns:a16="http://schemas.microsoft.com/office/drawing/2014/main" val="10003"/>
                  </a:ext>
                </a:extLst>
              </a:tr>
            </a:tbl>
          </a:graphicData>
        </a:graphic>
      </p:graphicFrame>
      <p:graphicFrame>
        <p:nvGraphicFramePr>
          <p:cNvPr id="189" name="Google Shape;189;p21"/>
          <p:cNvGraphicFramePr/>
          <p:nvPr/>
        </p:nvGraphicFramePr>
        <p:xfrm>
          <a:off x="6095988" y="1480033"/>
          <a:ext cx="5936750" cy="4623315"/>
        </p:xfrm>
        <a:graphic>
          <a:graphicData uri="http://schemas.openxmlformats.org/drawingml/2006/table">
            <a:tbl>
              <a:tblPr>
                <a:noFill/>
                <a:tableStyleId>{FDF58EAD-3559-4F2B-AA21-094B3F02E198}</a:tableStyleId>
              </a:tblPr>
              <a:tblGrid>
                <a:gridCol w="5936750">
                  <a:extLst>
                    <a:ext uri="{9D8B030D-6E8A-4147-A177-3AD203B41FA5}">
                      <a16:colId xmlns:a16="http://schemas.microsoft.com/office/drawing/2014/main" val="20000"/>
                    </a:ext>
                  </a:extLst>
                </a:gridCol>
              </a:tblGrid>
              <a:tr h="1419225">
                <a:tc>
                  <a:txBody>
                    <a:bodyPr/>
                    <a:lstStyle/>
                    <a:p>
                      <a:pPr marL="514350" marR="0" lvl="0" indent="-501650" algn="l" rtl="0">
                        <a:lnSpc>
                          <a:spcPct val="100000"/>
                        </a:lnSpc>
                        <a:spcBef>
                          <a:spcPts val="0"/>
                        </a:spcBef>
                        <a:spcAft>
                          <a:spcPts val="0"/>
                        </a:spcAft>
                        <a:buClr>
                          <a:schemeClr val="dk1"/>
                        </a:buClr>
                        <a:buSzPts val="2800"/>
                        <a:buFont typeface="Verdana"/>
                        <a:buAutoNum type="alphaUcPeriod"/>
                      </a:pPr>
                      <a:r>
                        <a:rPr lang="en-US" sz="2800">
                          <a:latin typeface="Verdana"/>
                          <a:ea typeface="Verdana"/>
                          <a:cs typeface="Verdana"/>
                          <a:sym typeface="Verdana"/>
                        </a:rPr>
                        <a:t>sprinkles on a cake.</a:t>
                      </a:r>
                      <a:endParaRPr sz="2800">
                        <a:latin typeface="Verdana"/>
                        <a:ea typeface="Verdana"/>
                        <a:cs typeface="Verdana"/>
                        <a:sym typeface="Verdana"/>
                      </a:endParaRPr>
                    </a:p>
                  </a:txBody>
                  <a:tcPr marL="98700" marR="98700" marT="49350" marB="49350">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1459825">
                <a:tc>
                  <a:txBody>
                    <a:bodyPr/>
                    <a:lstStyle/>
                    <a:p>
                      <a:pPr marL="457200" lvl="0" indent="-406400" algn="l" rtl="0">
                        <a:spcBef>
                          <a:spcPts val="0"/>
                        </a:spcBef>
                        <a:spcAft>
                          <a:spcPts val="0"/>
                        </a:spcAft>
                        <a:buClr>
                          <a:schemeClr val="dk1"/>
                        </a:buClr>
                        <a:buSzPts val="2800"/>
                        <a:buFont typeface="Verdana"/>
                        <a:buAutoNum type="alphaUcPeriod" startAt="2"/>
                      </a:pPr>
                      <a:r>
                        <a:rPr lang="en-US" sz="2800">
                          <a:latin typeface="Verdana"/>
                          <a:ea typeface="Verdana"/>
                          <a:cs typeface="Verdana"/>
                          <a:sym typeface="Verdana"/>
                        </a:rPr>
                        <a:t>that I will be home at 9:00.</a:t>
                      </a:r>
                      <a:endParaRPr sz="2800">
                        <a:latin typeface="Verdana"/>
                        <a:ea typeface="Verdana"/>
                        <a:cs typeface="Verdana"/>
                        <a:sym typeface="Verdana"/>
                      </a:endParaRPr>
                    </a:p>
                  </a:txBody>
                  <a:tcPr marL="98700" marR="98700" marT="49350" marB="49350">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chemeClr val="lt2"/>
                    </a:solidFill>
                  </a:tcPr>
                </a:tc>
                <a:extLst>
                  <a:ext uri="{0D108BD9-81ED-4DB2-BD59-A6C34878D82A}">
                    <a16:rowId xmlns:a16="http://schemas.microsoft.com/office/drawing/2014/main" val="10001"/>
                  </a:ext>
                </a:extLst>
              </a:tr>
              <a:tr h="792150">
                <a:tc>
                  <a:txBody>
                    <a:bodyPr/>
                    <a:lstStyle/>
                    <a:p>
                      <a:pPr marL="457200" lvl="0" indent="-406400" algn="l" rtl="0">
                        <a:spcBef>
                          <a:spcPts val="0"/>
                        </a:spcBef>
                        <a:spcAft>
                          <a:spcPts val="0"/>
                        </a:spcAft>
                        <a:buClr>
                          <a:schemeClr val="dk1"/>
                        </a:buClr>
                        <a:buSzPts val="2800"/>
                        <a:buFont typeface="Verdana"/>
                        <a:buAutoNum type="alphaUcPeriod" startAt="3"/>
                      </a:pPr>
                      <a:r>
                        <a:rPr lang="en-US" sz="2800">
                          <a:latin typeface="Verdana"/>
                          <a:ea typeface="Verdana"/>
                          <a:cs typeface="Verdana"/>
                          <a:sym typeface="Verdana"/>
                        </a:rPr>
                        <a:t>like an adult by acting maturely.</a:t>
                      </a:r>
                      <a:endParaRPr sz="2800">
                        <a:latin typeface="Verdana"/>
                        <a:ea typeface="Verdana"/>
                        <a:cs typeface="Verdana"/>
                        <a:sym typeface="Verdana"/>
                      </a:endParaRPr>
                    </a:p>
                  </a:txBody>
                  <a:tcPr marL="98700" marR="98700" marT="49350" marB="49350">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chemeClr val="lt2"/>
                    </a:solidFill>
                  </a:tcPr>
                </a:tc>
                <a:extLst>
                  <a:ext uri="{0D108BD9-81ED-4DB2-BD59-A6C34878D82A}">
                    <a16:rowId xmlns:a16="http://schemas.microsoft.com/office/drawing/2014/main" val="10002"/>
                  </a:ext>
                </a:extLst>
              </a:tr>
              <a:tr h="792125">
                <a:tc>
                  <a:txBody>
                    <a:bodyPr/>
                    <a:lstStyle/>
                    <a:p>
                      <a:endParaRPr lang="en-US"/>
                    </a:p>
                  </a:txBody>
                  <a:tcPr>
                    <a:lnT w="12700" cap="flat" cmpd="sng" algn="ctr">
                      <a:solidFill>
                        <a:schemeClr val="accent6"/>
                      </a:solidFill>
                      <a:prstDash val="solid"/>
                      <a:round/>
                      <a:headEnd type="none" w="sm" len="sm"/>
                      <a:tailEnd type="none" w="sm" len="sm"/>
                    </a:lnT>
                  </a:tcPr>
                </a:tc>
                <a:extLst>
                  <a:ext uri="{0D108BD9-81ED-4DB2-BD59-A6C34878D82A}">
                    <a16:rowId xmlns:a16="http://schemas.microsoft.com/office/drawing/2014/main" val="10003"/>
                  </a:ext>
                </a:extLst>
              </a:tr>
            </a:tbl>
          </a:graphicData>
        </a:graphic>
      </p:graphicFrame>
      <p:sp>
        <p:nvSpPr>
          <p:cNvPr id="190" name="Google Shape;190;p21"/>
          <p:cNvSpPr txBox="1"/>
          <p:nvPr/>
        </p:nvSpPr>
        <p:spPr>
          <a:xfrm>
            <a:off x="0" y="48575"/>
            <a:ext cx="12192000" cy="13257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Verdana"/>
              <a:buNone/>
            </a:pPr>
            <a:r>
              <a:rPr lang="en-US" sz="3000" b="1">
                <a:latin typeface="Verdana"/>
                <a:ea typeface="Verdana"/>
                <a:cs typeface="Verdana"/>
                <a:sym typeface="Verdana"/>
              </a:rPr>
              <a:t>Match the beginning and end of each sentence:</a:t>
            </a:r>
            <a:endParaRPr sz="3000"/>
          </a:p>
        </p:txBody>
      </p:sp>
      <p:sp>
        <p:nvSpPr>
          <p:cNvPr id="191" name="Google Shape;191;p21"/>
          <p:cNvSpPr txBox="1">
            <a:spLocks noGrp="1"/>
          </p:cNvSpPr>
          <p:nvPr>
            <p:ph type="ftr" idx="11"/>
          </p:nvPr>
        </p:nvSpPr>
        <p:spPr>
          <a:xfrm>
            <a:off x="-533399" y="657368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©2020-2024 Light of the World Learning</a:t>
            </a:r>
            <a:endParaRPr dirty="0"/>
          </a:p>
        </p:txBody>
      </p:sp>
      <p:sp>
        <p:nvSpPr>
          <p:cNvPr id="192" name="Google Shape;192;p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None/>
            </a:pPr>
            <a:fld id="{00000000-1234-1234-1234-123412341234}" type="slidenum">
              <a:rPr lang="en-US">
                <a:solidFill>
                  <a:schemeClr val="dk1"/>
                </a:solidFill>
              </a:rPr>
              <a:t>9</a:t>
            </a:fld>
            <a:endParaRPr/>
          </a:p>
        </p:txBody>
      </p:sp>
      <p:pic>
        <p:nvPicPr>
          <p:cNvPr id="193" name="Google Shape;193;p21"/>
          <p:cNvPicPr preferRelativeResize="0"/>
          <p:nvPr/>
        </p:nvPicPr>
        <p:blipFill>
          <a:blip r:embed="rId3">
            <a:alphaModFix/>
          </a:blip>
          <a:stretch>
            <a:fillRect/>
          </a:stretch>
        </p:blipFill>
        <p:spPr>
          <a:xfrm>
            <a:off x="3829875" y="1474775"/>
            <a:ext cx="1429400" cy="1429400"/>
          </a:xfrm>
          <a:prstGeom prst="rect">
            <a:avLst/>
          </a:prstGeom>
          <a:noFill/>
          <a:ln>
            <a:noFill/>
          </a:ln>
        </p:spPr>
      </p:pic>
      <p:pic>
        <p:nvPicPr>
          <p:cNvPr id="194" name="Google Shape;194;p21"/>
          <p:cNvPicPr preferRelativeResize="0"/>
          <p:nvPr/>
        </p:nvPicPr>
        <p:blipFill rotWithShape="1">
          <a:blip r:embed="rId4">
            <a:alphaModFix/>
          </a:blip>
          <a:srcRect t="18422" b="19085"/>
          <a:stretch/>
        </p:blipFill>
        <p:spPr>
          <a:xfrm>
            <a:off x="3167942" y="2899250"/>
            <a:ext cx="1525125" cy="1429397"/>
          </a:xfrm>
          <a:prstGeom prst="rect">
            <a:avLst/>
          </a:prstGeom>
          <a:noFill/>
          <a:ln>
            <a:noFill/>
          </a:ln>
        </p:spPr>
      </p:pic>
      <p:pic>
        <p:nvPicPr>
          <p:cNvPr id="195" name="Google Shape;195;p21"/>
          <p:cNvPicPr preferRelativeResize="0"/>
          <p:nvPr/>
        </p:nvPicPr>
        <p:blipFill rotWithShape="1">
          <a:blip r:embed="rId5">
            <a:alphaModFix/>
          </a:blip>
          <a:srcRect l="11350" t="38461" r="52187" b="7314"/>
          <a:stretch/>
        </p:blipFill>
        <p:spPr>
          <a:xfrm>
            <a:off x="3455000" y="4328650"/>
            <a:ext cx="1804277" cy="160987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9698</Words>
  <Application>Microsoft Macintosh PowerPoint</Application>
  <PresentationFormat>Widescreen</PresentationFormat>
  <Paragraphs>1083</Paragraphs>
  <Slides>45</Slides>
  <Notes>45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Calibri</vt:lpstr>
      <vt:lpstr>Noto Sans Symbols</vt:lpstr>
      <vt:lpstr>Verdana</vt:lpstr>
      <vt:lpstr>Office Theme</vt:lpstr>
      <vt:lpstr>PowerPoint Presentation</vt:lpstr>
      <vt:lpstr>Pray, Review, and Preview</vt:lpstr>
      <vt:lpstr> What do you see?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Listen and complete the sentences.</vt:lpstr>
      <vt:lpstr>PowerPoint Presentation</vt:lpstr>
      <vt:lpstr>PowerPoint Presentation</vt:lpstr>
      <vt:lpstr>PowerPoint Presentation</vt:lpstr>
      <vt:lpstr>PowerPoint Presentation</vt:lpstr>
      <vt:lpstr>1B. Write sentences about the pictures using the verbs in the present simple tense.</vt:lpstr>
      <vt:lpstr>2A. Use the verbs in the present simple tense.</vt:lpstr>
      <vt:lpstr>2B. Write 1 positive and 1 negative sentence for each verb.</vt:lpstr>
      <vt:lpstr>2C. Choose the correct phrasal verbs. </vt:lpstr>
      <vt:lpstr>3. With a partner, discuss these questions.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Closing Prayer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1</cp:revision>
  <dcterms:modified xsi:type="dcterms:W3CDTF">2025-04-08T19:59:29Z</dcterms:modified>
</cp:coreProperties>
</file>