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2.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9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a Gall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3C6B06-FCDE-448A-9981-E24A4E2F7412}">
  <a:tblStyle styleId="{233C6B06-FCDE-448A-9981-E24A4E2F74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B508A06-3986-4996-90A3-5B4A6CDE1A4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B0068B8-256A-40D7-9B1A-428ADF1C3D37}"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D2277A-A26B-4945-90EB-AB0E83A1C677}"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24" d="100"/>
          <a:sy n="124" d="100"/>
        </p:scale>
        <p:origin x="640" y="168"/>
      </p:cViewPr>
      <p:guideLst>
        <p:guide orient="horz" pos="2160"/>
        <p:guide pos="49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2-11T16:20:16.899" idx="1">
    <p:pos x="6000" y="0"/>
    <p:text>@hannahmcmahan28@gmail.com great job with these questions!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12-11T16:18:41.012" idx="2">
    <p:pos x="6000" y="0"/>
    <p:text>@hannahmcmahan28@gmail.com Excellent, thoughtful and creative reading exercise, Hannah! Thank you for developing this!
_Assigned to Hannah McMahan_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L="914400" marR="0" lvl="1"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2pPr>
            <a:lvl3pPr marL="1371600" marR="0" lvl="2"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3pPr>
            <a:lvl4pPr marL="1828800" marR="0" lvl="3"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4pPr>
            <a:lvl5pPr marL="2286000" marR="0" lvl="4"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organic-flat-doctors-nurses-illustration_13233885.htm#query=doctor&amp;position=17&amp;from_view=search&amp;track=sph"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reepik.com/free-vector/hug-concept-illustration_65672674.htm#query=storyset%20sister%20hug%20green&amp;position=8&amp;from_view=search&amp;track=ais"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freepik.com/icon/abc-block_9193075#fromView=search&amp;term=black+kids+blocks&amp;page=1&amp;position=3&amp;track=ais" TargetMode="External"/><Relationship Id="rId3" Type="http://schemas.openxmlformats.org/officeDocument/2006/relationships/hyperlink" Target="https://pronuncian.com/podcasts/episode211#:~:text=Minimal%20pairs%20are%20words%20that" TargetMode="External"/><Relationship Id="rId7" Type="http://schemas.openxmlformats.org/officeDocument/2006/relationships/hyperlink" Target="https://www.freepik.com/icon/hot-food-open-bowl_45546#fromView=search&amp;term=black+pot+with+fire&amp;page=1&amp;position=9&amp;track=ai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freepik.com/icon/brush-with-fresh-painting_46557#fromView=search&amp;term=black+paint&amp;page=1&amp;position=11&amp;track=ais" TargetMode="External"/><Relationship Id="rId5" Type="http://schemas.openxmlformats.org/officeDocument/2006/relationships/hyperlink" Target="https://www.freepik.com/icon/hat_864727#fromView=search&amp;term=black+hat&amp;page=1&amp;position=23&amp;track=ais" TargetMode="External"/><Relationship Id="rId10" Type="http://schemas.openxmlformats.org/officeDocument/2006/relationships/hyperlink" Target="https://www.freepik.com/icon/running_10068590#fromView=search&amp;term=black+shoe+stomping+move&amp;page=1&amp;position=7&amp;track=ais" TargetMode="External"/><Relationship Id="rId4" Type="http://schemas.openxmlformats.org/officeDocument/2006/relationships/hyperlink" Target="https://www.freepik.com/icon/rat_8876626#fromView=search&amp;term=greay+rat+black+outline+small&amp;page=1&amp;position=34&amp;track=ais" TargetMode="External"/><Relationship Id="rId9" Type="http://schemas.openxmlformats.org/officeDocument/2006/relationships/hyperlink" Target="https://www.freepik.com/icon/apple_5587962#fromView=search&amp;term=black+rotten+fruit&amp;page=1&amp;position=70&amp;track=ai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rlandtraining.com/hw1/180-common-2-syllable-verbs-with-prefixes-forcing-stress-on-the-second-syllabl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reepik.com/free-photo/educational-conept-tired-student-library_5473619.htm#page=5&amp;query=exam%20study%20teen%20bored%20thinking&amp;position=31&amp;from_view=search&amp;track=ais&amp;uuid=f380f025-1c3d-43f7-9493-f140b64c7ca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reepik.com/free-photo/cute-hispanic-teen-friends-talking-hving-fun-classroom_27999221.htm#query=teen%20give%20advice&amp;position=2&amp;from_view=search&amp;track=ais&amp;uuid=946b88bf-6584-4c7a-946c-1e24d2d80ce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reepik.com/free-photo/university-colleagues-talking-library_12296584.htm#query=student&amp;position=0&amp;from_view=search&amp;track=sph&amp;uuid=4228f264-4486-4ff6-a15a-7f88ff672e3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reepik.com/free-photo/support-friend_5401236.htm#query=compassion&amp;position=20&amp;from_view=search&amp;track=sph&amp;uuid=ba1313b3-f8cf-4967-883c-3d0cdd2ecd75" TargetMode="External"/><Relationship Id="rId5" Type="http://schemas.openxmlformats.org/officeDocument/2006/relationships/hyperlink" Target="https://www.freepik.com/free-photo/adult-woman-stressing-out-home_11198885.htm#query=sad&amp;position=41&amp;from_view=search&amp;track=sph&amp;uuid=c17a5b99-959f-45bf-87db-d9395c5a1741" TargetMode="External"/><Relationship Id="rId4" Type="http://schemas.openxmlformats.org/officeDocument/2006/relationships/hyperlink" Target="https://www.freepik.com/free-photo/satisfied-african-american-guy-pointing-upper-left-corner-with-confident-smile_10293030.htm#page=4&amp;query=guy%20look%20left&amp;position=8&amp;from_view=search&amp;track=ais&amp;uuid=7646af28-385e-45f0-9e43-3c9a1a2ae1b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counting-stars-concept-illustration_12217757.htm#query=stargazing&amp;position=2&amp;from_view=search&amp;track=sp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reepik.com/free-vector/social-anxiety-concept-illustration_10385326.htm#query=anxiety%20fear%20alone%20crowd&amp;position=3&amp;from_view=search&amp;track=ais"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reepik.com/free-photo/business-executives-interacting-with-each-other_1005845.htm#query=conversation&amp;position=1&amp;from_view=search&amp;track=sph&amp;uuid=fbeb557f-ff49-4f6a-b319-0cf69f992bb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reepik.com/free-photo/business-executives-interacting-with-each-other_1005845.htm#query=conversation&amp;position=1&amp;from_view=search&amp;track=sph&amp;uuid=fbeb557f-ff49-4f6a-b319-0cf69f992bb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reepik.com/free-photo/close-up-reporter-taking-interview_20507356.htm#query=news&amp;position=0&amp;from_view=search&amp;track=sph&amp;uuid=477639da-89b7-4f1b-b400-281dc9da490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rlandtraining.com/hw1/180-common-2-syllable-verbs-with-prefixes-forcing-stress-on-the-second-syllabl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odacreative.com/blog/2018/12/24/celebrating-famous-invitations-from-ancient-to-modern-time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archaeology.org/issues/106-1309/artifact/1171-writing-tablet-roman-fort-northumberland"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odacreative.com/blog/2018/12/24/celebrating-famous-invitations-from-ancient-to-modern-time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archaeology.org/issues/106-1309/artifact/1171-writing-tablet-roman-fort-northumberland"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odacreative.com/blog/2018/12/24/celebrating-famous-invitations-from-ancient-to-modern-times/"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freepik.com/free-photo/assortment-pirate-artifacts-bounty_81411643.htm#page=2&amp;query=old%20papyrus%20edges&amp;position=15&amp;from_view=search&amp;track=ais&amp;uuid=fb480282-b7ce-43a5-bdc0-533d800129d6" TargetMode="External"/><Relationship Id="rId4" Type="http://schemas.openxmlformats.org/officeDocument/2006/relationships/hyperlink" Target="https://www.archaeology.org/issues/106-1309/artifact/1171-writing-tablet-roman-fort-northumb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hand-drawn-sparkling-star-collection_15479380.htm#query=storyset%20shine%20star%20green&amp;position=46&amp;from_view=search&amp;track=ai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reepik.com/free-vector/self-confidence-concept-illustration_15635888.htm#page=3&amp;query=certain%20correct%20confident&amp;position=41&amp;from_view=search&amp;track=ais" TargetMode="External"/><Relationship Id="rId5" Type="http://schemas.openxmlformats.org/officeDocument/2006/relationships/hyperlink" Target="https://www.freepik.com/free-vector/fatherhood-concept-illustration_7140757.htm#query=confident%20dad&amp;position=9&amp;from_view=search&amp;track=ais" TargetMode="External"/><Relationship Id="rId4" Type="http://schemas.openxmlformats.org/officeDocument/2006/relationships/hyperlink" Target="https://www.freepik.com/free-vector/curiosity-child-concept-illustration_36242183.htm#query=curious%20magnifying%20glass&amp;position=0&amp;from_view=search&amp;track=ai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anxiety-concept-illustration_21118463.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freepik.com/free-vector/overthinking-concept-illustration_37452331.htm#query=overthinking%20concept&amp;position=1&amp;from_view=search&amp;track=ais" TargetMode="External"/><Relationship Id="rId5" Type="http://schemas.openxmlformats.org/officeDocument/2006/relationships/hyperlink" Target="https://www.freepik.com/free-vector/scared-concept-illustration_10388488.htm#query=fear%20bed&amp;position=0&amp;from_view=search&amp;track=ais" TargetMode="External"/><Relationship Id="rId4" Type="http://schemas.openxmlformats.org/officeDocument/2006/relationships/hyperlink" Target="https://www.freepik.com/free-vector/hand-drawn-people-asking-questions-illustration_13233934.htm#query=hang%20drawn%20people%20asking%20questions%20pack&amp;position=2&amp;from_view=search&amp;track=ai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vector/active-elderly-people-concept-illustration_9930887.htm#query=elderly%20continue&amp;position=1&amp;from_view=search&amp;track=ai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freepik.com/free-vector/hand-drawn-black-family-illustration_28203272.htm#query=grateful%20family%20hug&amp;position=7&amp;from_view=search&amp;track=ais" TargetMode="External"/><Relationship Id="rId4" Type="http://schemas.openxmlformats.org/officeDocument/2006/relationships/hyperlink" Target="https://www.freepik.com/free-vector/hand-drawn-people-asking-questions-illustration_13379595.htm#query=wonder&amp;position=5&amp;from_view=search&amp;track=sp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Teacher’s Notes</a:t>
            </a:r>
            <a:endParaRPr sz="1200">
              <a:latin typeface="Verdana"/>
              <a:ea typeface="Verdana"/>
              <a:cs typeface="Verdana"/>
              <a:sym typeface="Verdana"/>
            </a:endParaRPr>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Bible Reading:</a:t>
            </a:r>
            <a:r>
              <a:rPr lang="en-US" sz="1200">
                <a:solidFill>
                  <a:srgbClr val="4472C4"/>
                </a:solidFill>
                <a:latin typeface="Verdana"/>
                <a:ea typeface="Verdana"/>
                <a:cs typeface="Verdana"/>
                <a:sym typeface="Verdana"/>
              </a:rPr>
              <a:t> </a:t>
            </a:r>
            <a:r>
              <a:rPr lang="en-US" sz="1200">
                <a:latin typeface="Verdana"/>
                <a:ea typeface="Verdana"/>
                <a:cs typeface="Verdana"/>
                <a:sym typeface="Verdana"/>
              </a:rPr>
              <a:t>The Birth of John the Baptist Luke 1:57-80</a:t>
            </a:r>
            <a:endParaRPr sz="1200">
              <a:latin typeface="Verdana"/>
              <a:ea typeface="Verdana"/>
              <a:cs typeface="Verdana"/>
              <a:sym typeface="Verdana"/>
            </a:endParaRPr>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Theme:</a:t>
            </a:r>
            <a:r>
              <a:rPr lang="en-US" sz="1200">
                <a:solidFill>
                  <a:srgbClr val="4472C4"/>
                </a:solidFill>
                <a:latin typeface="Verdana"/>
                <a:ea typeface="Verdana"/>
                <a:cs typeface="Verdana"/>
                <a:sym typeface="Verdana"/>
              </a:rPr>
              <a:t> </a:t>
            </a:r>
            <a:r>
              <a:rPr lang="en-US" sz="1200">
                <a:latin typeface="Verdana"/>
                <a:ea typeface="Verdana"/>
                <a:cs typeface="Verdana"/>
                <a:sym typeface="Verdana"/>
              </a:rPr>
              <a:t>Emotions</a:t>
            </a:r>
            <a:endParaRPr sz="1200"/>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Pronunciation: </a:t>
            </a:r>
            <a:r>
              <a:rPr lang="en-US" sz="1200">
                <a:latin typeface="Verdana"/>
                <a:ea typeface="Verdana"/>
                <a:cs typeface="Verdana"/>
                <a:sym typeface="Verdana"/>
              </a:rPr>
              <a:t>/a/ &amp; /o/ </a:t>
            </a:r>
            <a:endParaRPr/>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Grammar: </a:t>
            </a:r>
            <a:r>
              <a:rPr lang="en-US"/>
              <a:t>P</a:t>
            </a:r>
            <a:r>
              <a:rPr lang="en-US" sz="1200">
                <a:latin typeface="Verdana"/>
                <a:ea typeface="Verdana"/>
                <a:cs typeface="Verdana"/>
                <a:sym typeface="Verdana"/>
              </a:rPr>
              <a:t>resent continuous tense;  conjunctions so, then, plus, but, finally</a:t>
            </a:r>
            <a:endParaRPr sz="1200"/>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Preparation:</a:t>
            </a:r>
            <a:r>
              <a:rPr lang="en-US"/>
              <a:t> </a:t>
            </a:r>
            <a:r>
              <a:rPr lang="en-US" sz="1200">
                <a:latin typeface="Verdana"/>
                <a:ea typeface="Verdana"/>
                <a:cs typeface="Verdana"/>
                <a:sym typeface="Verdana"/>
              </a:rPr>
              <a:t>Pray.</a:t>
            </a:r>
            <a:r>
              <a:rPr lang="en-US"/>
              <a:t> Preview vocabulary, simple definitions, and discussion prompts.</a:t>
            </a:r>
            <a:endParaRPr sz="1200">
              <a:latin typeface="Verdana"/>
              <a:ea typeface="Verdana"/>
              <a:cs typeface="Verdana"/>
              <a:sym typeface="Verdana"/>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Verdana"/>
                <a:ea typeface="Verdana"/>
                <a:cs typeface="Verdana"/>
                <a:sym typeface="Verdana"/>
              </a:rPr>
              <a:t>1</a:t>
            </a:fld>
            <a:endParaRPr sz="120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6f09ecc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96f09ecc85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2D. Grammar</a:t>
            </a:r>
            <a:r>
              <a:rPr lang="en-US" sz="1200">
                <a:solidFill>
                  <a:srgbClr val="4472C4"/>
                </a:solidFill>
                <a:latin typeface="Verdana"/>
                <a:ea typeface="Verdana"/>
                <a:cs typeface="Verdana"/>
                <a:sym typeface="Verdana"/>
              </a:rPr>
              <a:t> – </a:t>
            </a:r>
            <a:r>
              <a:rPr lang="en-US" b="1">
                <a:solidFill>
                  <a:srgbClr val="4472C4"/>
                </a:solidFill>
              </a:rPr>
              <a:t>Present Continuous Tense</a:t>
            </a:r>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Note: P</a:t>
            </a:r>
            <a:r>
              <a:rPr lang="en-US"/>
              <a:t>resent continuous tense verbs are used for a present action that is currently continuing. It can be used to state a positive reality or a negative reality.</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Formula [+]: Subject&gt;to be&gt;verb-ing&gt;ending&gt;time.</a:t>
            </a:r>
            <a:endParaRPr/>
          </a:p>
          <a:p>
            <a:pPr marL="0" lvl="0" indent="0" algn="l" rtl="0">
              <a:spcBef>
                <a:spcPts val="0"/>
              </a:spcBef>
              <a:spcAft>
                <a:spcPts val="0"/>
              </a:spcAft>
              <a:buClr>
                <a:schemeClr val="dk1"/>
              </a:buClr>
              <a:buSzPts val="1200"/>
              <a:buFont typeface="Verdana"/>
              <a:buNone/>
            </a:pPr>
            <a:r>
              <a:rPr lang="en-US"/>
              <a:t>Formula [-]: Subject&gt;to be&gt;not&gt;verb-ing&gt;ending&gt;time.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Model</a:t>
            </a:r>
            <a:r>
              <a:rPr lang="en-US"/>
              <a:t>, Repeat, and Solo</a:t>
            </a:r>
            <a:r>
              <a:rPr lang="en-US" sz="1200">
                <a:latin typeface="Verdana"/>
                <a:ea typeface="Verdana"/>
                <a:cs typeface="Verdana"/>
                <a:sym typeface="Verdana"/>
              </a:rPr>
              <a:t> rows </a:t>
            </a:r>
            <a:r>
              <a:rPr lang="en-US"/>
              <a:t>1-2</a:t>
            </a:r>
            <a:r>
              <a:rPr lang="en-US" sz="1200">
                <a:latin typeface="Verdana"/>
                <a:ea typeface="Verdana"/>
                <a:cs typeface="Verdana"/>
                <a:sym typeface="Verdana"/>
              </a:rPr>
              <a:t>. Then ask students to complete </a:t>
            </a:r>
            <a:r>
              <a:rPr lang="en-US"/>
              <a:t>the sentence for rows 3-4, especially using correct cue words for the time.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b="1"/>
              <a:t>Possible a</a:t>
            </a:r>
            <a:r>
              <a:rPr lang="en-US" sz="1200" b="1">
                <a:latin typeface="Verdana"/>
                <a:ea typeface="Verdana"/>
                <a:cs typeface="Verdana"/>
                <a:sym typeface="Verdana"/>
              </a:rPr>
              <a:t>nswers:</a:t>
            </a:r>
            <a:endParaRPr/>
          </a:p>
          <a:p>
            <a:pPr marL="0" lvl="0" indent="0" algn="l" rtl="0">
              <a:spcBef>
                <a:spcPts val="0"/>
              </a:spcBef>
              <a:spcAft>
                <a:spcPts val="0"/>
              </a:spcAft>
              <a:buClr>
                <a:schemeClr val="dk1"/>
              </a:buClr>
              <a:buSzPts val="1200"/>
              <a:buFont typeface="Verdana"/>
              <a:buNone/>
            </a:pPr>
            <a:r>
              <a:rPr lang="en-US"/>
              <a:t>3</a:t>
            </a:r>
            <a:r>
              <a:rPr lang="en-US" sz="1200">
                <a:latin typeface="Verdana"/>
                <a:ea typeface="Verdana"/>
                <a:cs typeface="Verdana"/>
                <a:sym typeface="Verdana"/>
              </a:rPr>
              <a:t>.</a:t>
            </a:r>
            <a:r>
              <a:rPr lang="en-US"/>
              <a:t> The students are </a:t>
            </a:r>
            <a:r>
              <a:rPr lang="en-US" b="1">
                <a:solidFill>
                  <a:schemeClr val="accent1"/>
                </a:solidFill>
              </a:rPr>
              <a:t>acting </a:t>
            </a:r>
            <a:r>
              <a:rPr lang="en-US"/>
              <a:t>curious about the animals </a:t>
            </a:r>
            <a:r>
              <a:rPr lang="en-US" b="1">
                <a:solidFill>
                  <a:schemeClr val="accent1"/>
                </a:solidFill>
              </a:rPr>
              <a:t>constantly.</a:t>
            </a:r>
            <a:endParaRPr b="1">
              <a:solidFill>
                <a:schemeClr val="accent1"/>
              </a:solidFill>
            </a:endParaRPr>
          </a:p>
          <a:p>
            <a:pPr marL="0" lvl="0" indent="0" algn="l" rtl="0">
              <a:spcBef>
                <a:spcPts val="0"/>
              </a:spcBef>
              <a:spcAft>
                <a:spcPts val="0"/>
              </a:spcAft>
              <a:buClr>
                <a:schemeClr val="dk1"/>
              </a:buClr>
              <a:buSzPts val="1200"/>
              <a:buFont typeface="Verdana"/>
              <a:buNone/>
            </a:pPr>
            <a:r>
              <a:rPr lang="en-US"/>
              <a:t>4. The teachers </a:t>
            </a:r>
            <a:r>
              <a:rPr lang="en-US" b="1">
                <a:solidFill>
                  <a:schemeClr val="accent1"/>
                </a:solidFill>
              </a:rPr>
              <a:t>are </a:t>
            </a:r>
            <a:r>
              <a:rPr lang="en-US" b="1">
                <a:solidFill>
                  <a:srgbClr val="2E75B6"/>
                </a:solidFill>
              </a:rPr>
              <a:t>not </a:t>
            </a:r>
            <a:r>
              <a:rPr lang="en-US"/>
              <a:t>feeling certain about their lesson </a:t>
            </a:r>
            <a:r>
              <a:rPr lang="en-US" b="1">
                <a:solidFill>
                  <a:schemeClr val="accent1"/>
                </a:solidFill>
              </a:rPr>
              <a:t>right now</a:t>
            </a:r>
            <a:r>
              <a:rPr lang="en-US"/>
              <a:t>.</a:t>
            </a:r>
            <a:endParaRPr/>
          </a:p>
        </p:txBody>
      </p:sp>
      <p:sp>
        <p:nvSpPr>
          <p:cNvPr id="189" name="Google Shape;189;g296f09ecc85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190" name="Google Shape;190;g296f09ecc8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10</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2D. Grammar</a:t>
            </a:r>
            <a:r>
              <a:rPr lang="en-US" sz="1200">
                <a:solidFill>
                  <a:srgbClr val="4472C4"/>
                </a:solidFill>
                <a:latin typeface="Verdana"/>
                <a:ea typeface="Verdana"/>
                <a:cs typeface="Verdana"/>
                <a:sym typeface="Verdana"/>
              </a:rPr>
              <a:t> – </a:t>
            </a:r>
            <a:r>
              <a:rPr lang="en-US" b="1">
                <a:solidFill>
                  <a:srgbClr val="4472C4"/>
                </a:solidFill>
              </a:rPr>
              <a:t>Present Continuous Tense</a:t>
            </a:r>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Note: P</a:t>
            </a:r>
            <a:r>
              <a:rPr lang="en-US"/>
              <a:t>resent continuous tense verbs are used for a present action that is currently continuing. It can be used to ask a question.</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Formula [?]:To be&gt;subject&gt;verb-ing&gt;ending&gt;time?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Model</a:t>
            </a:r>
            <a:r>
              <a:rPr lang="en-US"/>
              <a:t>, Repeat, and Solo</a:t>
            </a:r>
            <a:r>
              <a:rPr lang="en-US" sz="1200">
                <a:latin typeface="Verdana"/>
                <a:ea typeface="Verdana"/>
                <a:cs typeface="Verdana"/>
                <a:sym typeface="Verdana"/>
              </a:rPr>
              <a:t> rows </a:t>
            </a:r>
            <a:r>
              <a:rPr lang="en-US"/>
              <a:t>5-6</a:t>
            </a:r>
            <a:r>
              <a:rPr lang="en-US" sz="1200">
                <a:latin typeface="Verdana"/>
                <a:ea typeface="Verdana"/>
                <a:cs typeface="Verdana"/>
                <a:sym typeface="Verdana"/>
              </a:rPr>
              <a:t>. Then ask students to complete the sentences for rows 7-8.</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b="1"/>
              <a:t>Possible </a:t>
            </a:r>
            <a:r>
              <a:rPr lang="en-US" sz="1200" b="1">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r>
              <a:rPr lang="en-US"/>
              <a:t>7. Are they </a:t>
            </a:r>
            <a:r>
              <a:rPr lang="en-US" b="1">
                <a:solidFill>
                  <a:srgbClr val="4A86E8"/>
                </a:solidFill>
              </a:rPr>
              <a:t>regretting </a:t>
            </a:r>
            <a:r>
              <a:rPr lang="en-US"/>
              <a:t>the conversation </a:t>
            </a:r>
            <a:r>
              <a:rPr lang="en-US" b="1">
                <a:solidFill>
                  <a:srgbClr val="4A86E8"/>
                </a:solidFill>
              </a:rPr>
              <a:t>now?</a:t>
            </a:r>
            <a:endParaRPr b="1">
              <a:solidFill>
                <a:srgbClr val="4A86E8"/>
              </a:solidFill>
            </a:endParaRPr>
          </a:p>
          <a:p>
            <a:pPr marL="0" lvl="0" indent="0" algn="l" rtl="0">
              <a:spcBef>
                <a:spcPts val="0"/>
              </a:spcBef>
              <a:spcAft>
                <a:spcPts val="0"/>
              </a:spcAft>
              <a:buClr>
                <a:schemeClr val="dk1"/>
              </a:buClr>
              <a:buSzPts val="1200"/>
              <a:buFont typeface="Verdana"/>
              <a:buNone/>
            </a:pPr>
            <a:r>
              <a:rPr lang="en-US"/>
              <a:t>8. Is he </a:t>
            </a:r>
            <a:r>
              <a:rPr lang="en-US" b="1">
                <a:solidFill>
                  <a:srgbClr val="4A86E8"/>
                </a:solidFill>
              </a:rPr>
              <a:t>doubting </a:t>
            </a:r>
            <a:r>
              <a:rPr lang="en-US"/>
              <a:t>his decision </a:t>
            </a:r>
            <a:r>
              <a:rPr lang="en-US" b="1">
                <a:solidFill>
                  <a:srgbClr val="4A86E8"/>
                </a:solidFill>
              </a:rPr>
              <a:t>when he stops to think?</a:t>
            </a:r>
            <a:endParaRPr b="1">
              <a:solidFill>
                <a:srgbClr val="4A86E8"/>
              </a:solidFill>
            </a:endParaRPr>
          </a:p>
        </p:txBody>
      </p:sp>
      <p:sp>
        <p:nvSpPr>
          <p:cNvPr id="199" name="Google Shape;199;p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00" name="Google Shape;20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1"/>
              </a:buClr>
              <a:buSzPts val="1200"/>
              <a:buFont typeface="Verdana"/>
              <a:buNone/>
            </a:pPr>
            <a:r>
              <a:rPr lang="en-US" sz="1200" b="1">
                <a:solidFill>
                  <a:schemeClr val="accent1"/>
                </a:solidFill>
                <a:latin typeface="Verdana"/>
                <a:ea typeface="Verdana"/>
                <a:cs typeface="Verdana"/>
                <a:sym typeface="Verdana"/>
              </a:rPr>
              <a:t>2E. Grammar</a:t>
            </a:r>
            <a:r>
              <a:rPr lang="en-US" sz="1200">
                <a:solidFill>
                  <a:schemeClr val="accent1"/>
                </a:solidFill>
                <a:latin typeface="Verdana"/>
                <a:ea typeface="Verdana"/>
                <a:cs typeface="Verdana"/>
                <a:sym typeface="Verdana"/>
              </a:rPr>
              <a:t>: </a:t>
            </a:r>
            <a:r>
              <a:rPr lang="en-US" b="1">
                <a:solidFill>
                  <a:schemeClr val="accent1"/>
                </a:solidFill>
              </a:rPr>
              <a:t>Conjunctions - So, then, plus, but, finally</a:t>
            </a:r>
            <a:endParaRPr b="1">
              <a:solidFill>
                <a:schemeClr val="accent1"/>
              </a:solidFill>
            </a:endParaRPr>
          </a:p>
          <a:p>
            <a:pPr marL="0" lvl="0" indent="0" algn="l" rtl="0">
              <a:lnSpc>
                <a:spcPct val="115000"/>
              </a:lnSpc>
              <a:spcBef>
                <a:spcPts val="0"/>
              </a:spcBef>
              <a:spcAft>
                <a:spcPts val="0"/>
              </a:spcAft>
              <a:buClr>
                <a:schemeClr val="dk1"/>
              </a:buClr>
              <a:buSzPts val="1200"/>
              <a:buFont typeface="Verdana"/>
              <a:buNone/>
            </a:pPr>
            <a:endParaRPr b="1"/>
          </a:p>
          <a:p>
            <a:pPr marL="0" marR="0" lvl="0" indent="0" algn="l" rtl="0">
              <a:lnSpc>
                <a:spcPct val="115000"/>
              </a:lnSpc>
              <a:spcBef>
                <a:spcPts val="0"/>
              </a:spcBef>
              <a:spcAft>
                <a:spcPts val="0"/>
              </a:spcAft>
              <a:buClr>
                <a:srgbClr val="000000"/>
              </a:buClr>
              <a:buSzPts val="1400"/>
              <a:buFont typeface="Arial"/>
              <a:buNone/>
            </a:pPr>
            <a:r>
              <a:rPr lang="en-US"/>
              <a:t>Conjunctions connect two parts of a sentence.</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Model, Repeat, and Solo row number 1. Then ask students to fill in the blanks for rows 2-</a:t>
            </a:r>
            <a:r>
              <a:rPr lang="en-US"/>
              <a:t>5</a:t>
            </a:r>
            <a:r>
              <a:rPr lang="en-US" sz="1200">
                <a:latin typeface="Verdana"/>
                <a:ea typeface="Verdana"/>
                <a:cs typeface="Verdana"/>
                <a:sym typeface="Verdana"/>
              </a:rPr>
              <a:t>.</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2. </a:t>
            </a:r>
            <a:r>
              <a:rPr lang="en-US"/>
              <a:t>She will read, </a:t>
            </a:r>
            <a:r>
              <a:rPr lang="en-US" b="1">
                <a:solidFill>
                  <a:srgbClr val="2E75B6"/>
                </a:solidFill>
              </a:rPr>
              <a:t>then </a:t>
            </a:r>
            <a:r>
              <a:rPr lang="en-US"/>
              <a:t>she will answer.</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3. We like walking, </a:t>
            </a:r>
            <a:r>
              <a:rPr lang="en-US" sz="1200" b="1">
                <a:solidFill>
                  <a:srgbClr val="2E75B6"/>
                </a:solidFill>
              </a:rPr>
              <a:t>plus </a:t>
            </a:r>
            <a:r>
              <a:rPr lang="en-US"/>
              <a:t>we get exercise.</a:t>
            </a:r>
            <a:endParaRPr/>
          </a:p>
          <a:p>
            <a:pPr marL="0" lvl="0" indent="0" algn="l" rtl="0">
              <a:spcBef>
                <a:spcPts val="0"/>
              </a:spcBef>
              <a:spcAft>
                <a:spcPts val="0"/>
              </a:spcAft>
              <a:buClr>
                <a:schemeClr val="dk1"/>
              </a:buClr>
              <a:buSzPts val="1200"/>
              <a:buFont typeface="Verdana"/>
              <a:buNone/>
            </a:pPr>
            <a:r>
              <a:rPr lang="en-US"/>
              <a:t>4. They wish they could visit, </a:t>
            </a:r>
            <a:r>
              <a:rPr lang="en-US" b="1">
                <a:solidFill>
                  <a:srgbClr val="2E75B6"/>
                </a:solidFill>
              </a:rPr>
              <a:t>but</a:t>
            </a:r>
            <a:r>
              <a:rPr lang="en-US" b="1"/>
              <a:t> </a:t>
            </a:r>
            <a:r>
              <a:rPr lang="en-US"/>
              <a:t>they can’t.</a:t>
            </a:r>
            <a:endParaRPr/>
          </a:p>
          <a:p>
            <a:pPr marL="0" lvl="0" indent="0" algn="l" rtl="0">
              <a:lnSpc>
                <a:spcPct val="115000"/>
              </a:lnSpc>
              <a:spcBef>
                <a:spcPts val="0"/>
              </a:spcBef>
              <a:spcAft>
                <a:spcPts val="0"/>
              </a:spcAft>
              <a:buClr>
                <a:schemeClr val="dk1"/>
              </a:buClr>
              <a:buSzPts val="1200"/>
              <a:buFont typeface="Verdana"/>
              <a:buNone/>
            </a:pPr>
            <a:r>
              <a:rPr lang="en-US"/>
              <a:t>5. We waited for hours, </a:t>
            </a:r>
            <a:r>
              <a:rPr lang="en-US" b="1">
                <a:solidFill>
                  <a:srgbClr val="2E75B6"/>
                </a:solidFill>
              </a:rPr>
              <a:t>finally </a:t>
            </a:r>
            <a:r>
              <a:rPr lang="en-US"/>
              <a:t>we went inside.</a:t>
            </a:r>
            <a:endParaRPr/>
          </a:p>
        </p:txBody>
      </p:sp>
      <p:sp>
        <p:nvSpPr>
          <p:cNvPr id="209" name="Google Shape;20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Verdana"/>
                <a:ea typeface="Verdana"/>
                <a:cs typeface="Verdana"/>
                <a:sym typeface="Verdana"/>
              </a:rPr>
              <a:t>12</a:t>
            </a:fld>
            <a:endParaRPr sz="140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3. Conversation</a:t>
            </a:r>
            <a:endParaRPr sz="1200">
              <a:latin typeface="Verdana"/>
              <a:ea typeface="Verdana"/>
              <a:cs typeface="Verdana"/>
              <a:sym typeface="Verdana"/>
            </a:endParaRPr>
          </a:p>
          <a:p>
            <a:pPr marL="0" lvl="0" indent="0" algn="l" rtl="0">
              <a:spcBef>
                <a:spcPts val="0"/>
              </a:spcBef>
              <a:spcAft>
                <a:spcPts val="0"/>
              </a:spcAft>
              <a:buNone/>
            </a:pPr>
            <a:endParaRPr/>
          </a:p>
          <a:p>
            <a:pPr marL="0" lvl="0" indent="0" algn="l" rtl="0">
              <a:spcBef>
                <a:spcPts val="0"/>
              </a:spcBef>
              <a:spcAft>
                <a:spcPts val="0"/>
              </a:spcAft>
              <a:buNone/>
            </a:pPr>
            <a:r>
              <a:rPr lang="en-US"/>
              <a:t>1. </a:t>
            </a:r>
            <a:r>
              <a:rPr lang="en-US" sz="1200" b="0">
                <a:latin typeface="Verdana"/>
                <a:ea typeface="Verdana"/>
                <a:cs typeface="Verdana"/>
                <a:sym typeface="Verdana"/>
              </a:rPr>
              <a:t>Ask the students to brainstorm to fill in blanks of the conversation according to the pictures.</a:t>
            </a:r>
            <a:endParaRPr/>
          </a:p>
          <a:p>
            <a:pPr marL="0" lvl="0" indent="0" algn="l" rtl="0">
              <a:spcBef>
                <a:spcPts val="0"/>
              </a:spcBef>
              <a:spcAft>
                <a:spcPts val="0"/>
              </a:spcAft>
              <a:buNone/>
            </a:pPr>
            <a:r>
              <a:rPr lang="en-US"/>
              <a:t>2. </a:t>
            </a:r>
            <a:r>
              <a:rPr lang="en-US" sz="1200" b="0">
                <a:latin typeface="Verdana"/>
                <a:ea typeface="Verdana"/>
                <a:cs typeface="Verdana"/>
                <a:sym typeface="Verdana"/>
              </a:rPr>
              <a:t>Model: </a:t>
            </a:r>
            <a:r>
              <a:rPr lang="en-US" sz="1200">
                <a:latin typeface="Verdana"/>
                <a:ea typeface="Verdana"/>
                <a:cs typeface="Verdana"/>
                <a:sym typeface="Verdana"/>
              </a:rPr>
              <a:t>Role-play the parts with a student to convey the meaning of the conversation.</a:t>
            </a:r>
            <a:endParaRPr/>
          </a:p>
          <a:p>
            <a:pPr marL="0" lvl="0" indent="0" algn="l" rtl="0">
              <a:spcBef>
                <a:spcPts val="0"/>
              </a:spcBef>
              <a:spcAft>
                <a:spcPts val="0"/>
              </a:spcAft>
              <a:buNone/>
            </a:pPr>
            <a:r>
              <a:rPr lang="en-US"/>
              <a:t>3. </a:t>
            </a:r>
            <a:r>
              <a:rPr lang="en-US" sz="1200" b="0">
                <a:latin typeface="Verdana"/>
                <a:ea typeface="Verdana"/>
                <a:cs typeface="Verdana"/>
                <a:sym typeface="Verdana"/>
              </a:rPr>
              <a:t>Solo: You begin the conversation and call on individual students to respond. </a:t>
            </a:r>
            <a:r>
              <a:rPr lang="en-US" sz="1200">
                <a:latin typeface="Verdana"/>
                <a:ea typeface="Verdana"/>
                <a:cs typeface="Verdana"/>
                <a:sym typeface="Verdana"/>
              </a:rPr>
              <a:t>Then reverse the roles (students are A, you are B).</a:t>
            </a:r>
            <a:endParaRPr/>
          </a:p>
          <a:p>
            <a:pPr marL="0" lvl="0" indent="0" algn="l" rtl="0">
              <a:spcBef>
                <a:spcPts val="0"/>
              </a:spcBef>
              <a:spcAft>
                <a:spcPts val="0"/>
              </a:spcAft>
              <a:buNone/>
            </a:pPr>
            <a:r>
              <a:rPr lang="en-US"/>
              <a:t>4. </a:t>
            </a:r>
            <a:r>
              <a:rPr lang="en-US" sz="1200">
                <a:latin typeface="Verdana"/>
                <a:ea typeface="Verdana"/>
                <a:cs typeface="Verdana"/>
                <a:sym typeface="Verdana"/>
              </a:rPr>
              <a:t>Once students can do both parts, </a:t>
            </a:r>
            <a:r>
              <a:rPr lang="en-US" sz="1200" b="1">
                <a:latin typeface="Verdana"/>
                <a:ea typeface="Verdana"/>
                <a:cs typeface="Verdana"/>
                <a:sym typeface="Verdana"/>
              </a:rPr>
              <a:t>encourage free conversation</a:t>
            </a:r>
            <a:r>
              <a:rPr lang="en-US" sz="1200">
                <a:latin typeface="Verdana"/>
                <a:ea typeface="Verdana"/>
                <a:cs typeface="Verdana"/>
                <a:sym typeface="Verdana"/>
              </a:rPr>
              <a:t> (students substitute their own words for the blanks).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Answers may include:</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A: You seem </a:t>
            </a:r>
            <a:r>
              <a:rPr lang="en-US" b="1"/>
              <a:t>upset</a:t>
            </a:r>
            <a:r>
              <a:rPr lang="en-US"/>
              <a:t>. What are you thinking about?</a:t>
            </a:r>
            <a:endParaRPr/>
          </a:p>
          <a:p>
            <a:pPr marL="0" lvl="0" indent="0" algn="l" rtl="0">
              <a:spcBef>
                <a:spcPts val="0"/>
              </a:spcBef>
              <a:spcAft>
                <a:spcPts val="0"/>
              </a:spcAft>
              <a:buClr>
                <a:schemeClr val="dk1"/>
              </a:buClr>
              <a:buSzPts val="1100"/>
              <a:buFont typeface="Arial"/>
              <a:buNone/>
            </a:pPr>
            <a:r>
              <a:rPr lang="en-US"/>
              <a:t>B: I </a:t>
            </a:r>
            <a:r>
              <a:rPr lang="en-US" b="1"/>
              <a:t>am remembering when my sister was really sick.</a:t>
            </a:r>
            <a:endParaRPr b="1"/>
          </a:p>
          <a:p>
            <a:pPr marL="0" lvl="0" indent="0" algn="l" rtl="0">
              <a:spcBef>
                <a:spcPts val="0"/>
              </a:spcBef>
              <a:spcAft>
                <a:spcPts val="0"/>
              </a:spcAft>
              <a:buClr>
                <a:schemeClr val="dk1"/>
              </a:buClr>
              <a:buSzPts val="1100"/>
              <a:buFont typeface="Arial"/>
              <a:buNone/>
            </a:pPr>
            <a:r>
              <a:rPr lang="en-US"/>
              <a:t>A: Wow, that’s </a:t>
            </a:r>
            <a:r>
              <a:rPr lang="en-US" b="1"/>
              <a:t>scary.</a:t>
            </a:r>
            <a:r>
              <a:rPr lang="en-US"/>
              <a:t> What happened?</a:t>
            </a:r>
            <a:endParaRPr/>
          </a:p>
          <a:p>
            <a:pPr marL="0" lvl="0" indent="0" algn="l" rtl="0">
              <a:spcBef>
                <a:spcPts val="0"/>
              </a:spcBef>
              <a:spcAft>
                <a:spcPts val="0"/>
              </a:spcAft>
              <a:buClr>
                <a:schemeClr val="dk1"/>
              </a:buClr>
              <a:buSzPts val="1100"/>
              <a:buFont typeface="Arial"/>
              <a:buNone/>
            </a:pPr>
            <a:r>
              <a:rPr lang="en-US"/>
              <a:t>B: </a:t>
            </a:r>
            <a:r>
              <a:rPr lang="en-US" b="1"/>
              <a:t>She was sick</a:t>
            </a:r>
            <a:r>
              <a:rPr lang="en-US"/>
              <a:t> because </a:t>
            </a:r>
            <a:r>
              <a:rPr lang="en-US" b="1"/>
              <a:t>she ate food she was allergic to</a:t>
            </a:r>
            <a:r>
              <a:rPr lang="en-US"/>
              <a:t> so </a:t>
            </a:r>
            <a:r>
              <a:rPr lang="en-US" b="1"/>
              <a:t>she had to go to the hospital</a:t>
            </a:r>
            <a:r>
              <a:rPr lang="en-US"/>
              <a:t>.</a:t>
            </a:r>
            <a:endParaRPr/>
          </a:p>
          <a:p>
            <a:pPr marL="0" lvl="0" indent="0" algn="l" rtl="0">
              <a:spcBef>
                <a:spcPts val="0"/>
              </a:spcBef>
              <a:spcAft>
                <a:spcPts val="0"/>
              </a:spcAft>
              <a:buClr>
                <a:schemeClr val="dk1"/>
              </a:buClr>
              <a:buSzPts val="1100"/>
              <a:buFont typeface="Arial"/>
              <a:buNone/>
            </a:pPr>
            <a:r>
              <a:rPr lang="en-US"/>
              <a:t>A: How do you feel?</a:t>
            </a:r>
            <a:endParaRPr/>
          </a:p>
          <a:p>
            <a:pPr marL="0" lvl="0" indent="0" algn="l" rtl="0">
              <a:spcBef>
                <a:spcPts val="0"/>
              </a:spcBef>
              <a:spcAft>
                <a:spcPts val="0"/>
              </a:spcAft>
              <a:buClr>
                <a:schemeClr val="dk1"/>
              </a:buClr>
              <a:buSzPts val="1100"/>
              <a:buFont typeface="Arial"/>
              <a:buNone/>
            </a:pPr>
            <a:r>
              <a:rPr lang="en-US"/>
              <a:t>B: I felt </a:t>
            </a:r>
            <a:r>
              <a:rPr lang="en-US" b="1"/>
              <a:t>anxious and doubtful</a:t>
            </a:r>
            <a:r>
              <a:rPr lang="en-US"/>
              <a:t> at first, but now I’m feeling </a:t>
            </a:r>
            <a:r>
              <a:rPr lang="en-US" b="1"/>
              <a:t>grateful she’s ok.</a:t>
            </a:r>
            <a:endParaRPr/>
          </a:p>
          <a:p>
            <a:pPr marL="0" lvl="0" indent="0" algn="l" rtl="0">
              <a:spcBef>
                <a:spcPts val="0"/>
              </a:spcBef>
              <a:spcAft>
                <a:spcPts val="0"/>
              </a:spcAft>
              <a:buClr>
                <a:schemeClr val="dk1"/>
              </a:buClr>
              <a:buSzPts val="1100"/>
              <a:buFont typeface="Arial"/>
              <a:buNone/>
            </a:pPr>
            <a:r>
              <a:rPr lang="en-US"/>
              <a:t>A: I’m so glad you told me.</a:t>
            </a:r>
            <a:endParaRPr/>
          </a:p>
          <a:p>
            <a:pPr marL="0" lvl="0" indent="0" algn="l" rtl="0">
              <a:spcBef>
                <a:spcPts val="0"/>
              </a:spcBef>
              <a:spcAft>
                <a:spcPts val="0"/>
              </a:spcAft>
              <a:buClr>
                <a:schemeClr val="dk1"/>
              </a:buClr>
              <a:buSzPts val="1200"/>
              <a:buFont typeface="Verdana"/>
              <a:buNone/>
            </a:pPr>
            <a:endParaRPr sz="1000"/>
          </a:p>
          <a:p>
            <a:pPr marL="0" lvl="0" indent="0" algn="l" rtl="0">
              <a:spcBef>
                <a:spcPts val="0"/>
              </a:spcBef>
              <a:spcAft>
                <a:spcPts val="0"/>
              </a:spcAft>
              <a:buClr>
                <a:schemeClr val="dk1"/>
              </a:buClr>
              <a:buSzPts val="1200"/>
              <a:buFont typeface="Verdana"/>
              <a:buNone/>
            </a:pPr>
            <a:r>
              <a:rPr lang="en-US" sz="1000"/>
              <a:t>Emergency Image: </a:t>
            </a:r>
            <a:endParaRPr sz="1000"/>
          </a:p>
          <a:p>
            <a:pPr marL="0" lvl="0" indent="0" algn="l" rtl="0">
              <a:spcBef>
                <a:spcPts val="0"/>
              </a:spcBef>
              <a:spcAft>
                <a:spcPts val="0"/>
              </a:spcAft>
              <a:buClr>
                <a:schemeClr val="dk1"/>
              </a:buClr>
              <a:buSzPts val="1200"/>
              <a:buFont typeface="Verdana"/>
              <a:buNone/>
            </a:pPr>
            <a:r>
              <a:rPr lang="en-US" sz="1000"/>
              <a:t>Imageby&lt;ahref="</a:t>
            </a:r>
            <a:r>
              <a:rPr lang="en-US" sz="1000" u="sng">
                <a:solidFill>
                  <a:schemeClr val="hlink"/>
                </a:solidFill>
                <a:hlinkClick r:id="rId3"/>
              </a:rPr>
              <a:t>https://www.freepik.com/free-vector/organic-flat-doctors-nurses-illustration_13233885.htm#query=doctor&amp;position=17&amp;from_view=search&amp;track=sph</a:t>
            </a:r>
            <a:r>
              <a:rPr lang="en-US" sz="1000"/>
              <a:t>"&gt;Freepik&lt;/a&gt; </a:t>
            </a:r>
            <a:endParaRPr sz="1000"/>
          </a:p>
          <a:p>
            <a:pPr marL="0" lvl="0" indent="0" algn="l" rtl="0">
              <a:spcBef>
                <a:spcPts val="0"/>
              </a:spcBef>
              <a:spcAft>
                <a:spcPts val="0"/>
              </a:spcAft>
              <a:buClr>
                <a:schemeClr val="dk1"/>
              </a:buClr>
              <a:buSzPts val="1200"/>
              <a:buFont typeface="Verdana"/>
              <a:buNone/>
            </a:pPr>
            <a:r>
              <a:rPr lang="en-US" sz="1000"/>
              <a:t>Hug Image: &lt;ahref="</a:t>
            </a:r>
            <a:r>
              <a:rPr lang="en-US" sz="1000" u="sng">
                <a:solidFill>
                  <a:schemeClr val="hlink"/>
                </a:solidFill>
                <a:hlinkClick r:id="rId4"/>
              </a:rPr>
              <a:t>https://www.freepik.com/free-vector/hug-concept-illustration_65672674.htm#query=storyset%20sister%20hug%20green&amp;position=8&amp;from_view=search&amp;track=ais</a:t>
            </a:r>
            <a:r>
              <a:rPr lang="en-US" sz="1000"/>
              <a:t>"&gt; Image by storyset&lt;/a&gt; on Freepik</a:t>
            </a:r>
            <a:endParaRPr sz="1000"/>
          </a:p>
        </p:txBody>
      </p:sp>
      <p:sp>
        <p:nvSpPr>
          <p:cNvPr id="218" name="Google Shape;218;p1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19" name="Google Shape;21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13</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4A. Pronunciation – Minimal Pairs </a:t>
            </a:r>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In this section we will practice distinguishing between the /</a:t>
            </a:r>
            <a:r>
              <a:rPr lang="en-US" b="1"/>
              <a:t>a</a:t>
            </a:r>
            <a:r>
              <a:rPr lang="en-US" sz="1200" b="1">
                <a:latin typeface="Verdana"/>
                <a:ea typeface="Verdana"/>
                <a:cs typeface="Verdana"/>
                <a:sym typeface="Verdana"/>
              </a:rPr>
              <a:t>/ and /</a:t>
            </a:r>
            <a:r>
              <a:rPr lang="en-US" b="1"/>
              <a:t>o</a:t>
            </a:r>
            <a:r>
              <a:rPr lang="en-US" sz="1200" b="1">
                <a:latin typeface="Verdana"/>
                <a:ea typeface="Verdana"/>
                <a:cs typeface="Verdana"/>
                <a:sym typeface="Verdana"/>
              </a:rPr>
              <a:t>/ sounds.</a:t>
            </a:r>
            <a:endParaRPr/>
          </a:p>
          <a:p>
            <a:pPr marL="0" lvl="0" indent="0" algn="l" rtl="0">
              <a:spcBef>
                <a:spcPts val="0"/>
              </a:spcBef>
              <a:spcAft>
                <a:spcPts val="0"/>
              </a:spcAft>
              <a:buClr>
                <a:schemeClr val="dk1"/>
              </a:buClr>
              <a:buSzPts val="1200"/>
              <a:buFont typeface="Verdana"/>
              <a:buNone/>
            </a:pPr>
            <a:endParaRPr sz="1200" b="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Model: Read each row several times and point to the words while students listen. </a:t>
            </a:r>
            <a:r>
              <a:rPr lang="en-US" sz="1200">
                <a:latin typeface="Verdana"/>
                <a:ea typeface="Verdana"/>
                <a:cs typeface="Verdana"/>
                <a:sym typeface="Verdana"/>
              </a:rPr>
              <a:t>For example, ”Number 1, </a:t>
            </a:r>
            <a:r>
              <a:rPr lang="en-US"/>
              <a:t>hat, hot, hat, hot, hat, hot.</a:t>
            </a:r>
            <a:r>
              <a:rPr lang="en-US" sz="1200">
                <a:latin typeface="Verdana"/>
                <a:ea typeface="Verdana"/>
                <a:cs typeface="Verdana"/>
                <a:sym typeface="Verdana"/>
              </a:rPr>
              <a:t>” Then ask students to repeat the words.</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Read the sentences below and ask students to circle the word that they hear.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a:t>How do you say </a:t>
            </a:r>
            <a:r>
              <a:rPr lang="en-US" b="1"/>
              <a:t>hat</a:t>
            </a:r>
            <a:r>
              <a:rPr lang="en-US"/>
              <a:t> in your language?</a:t>
            </a:r>
            <a:endParaRPr sz="1200"/>
          </a:p>
          <a:p>
            <a:pPr marL="228600" lvl="0" indent="-228600" algn="l" rtl="0">
              <a:spcBef>
                <a:spcPts val="0"/>
              </a:spcBef>
              <a:spcAft>
                <a:spcPts val="0"/>
              </a:spcAft>
              <a:buClr>
                <a:schemeClr val="dk1"/>
              </a:buClr>
              <a:buSzPts val="1200"/>
              <a:buFont typeface="Verdana"/>
              <a:buAutoNum type="arabicPeriod"/>
            </a:pPr>
            <a:r>
              <a:rPr lang="en-US"/>
              <a:t>How do you spell </a:t>
            </a:r>
            <a:r>
              <a:rPr lang="en-US" b="1"/>
              <a:t>block</a:t>
            </a:r>
            <a:r>
              <a:rPr lang="en-US"/>
              <a:t> again?</a:t>
            </a:r>
            <a:endParaRPr/>
          </a:p>
          <a:p>
            <a:pPr marL="228600" lvl="0" indent="-228600" algn="l" rtl="0">
              <a:spcBef>
                <a:spcPts val="0"/>
              </a:spcBef>
              <a:spcAft>
                <a:spcPts val="0"/>
              </a:spcAft>
              <a:buClr>
                <a:schemeClr val="dk1"/>
              </a:buClr>
              <a:buSzPts val="1200"/>
              <a:buFont typeface="Verdana"/>
              <a:buAutoNum type="arabicPeriod"/>
            </a:pPr>
            <a:r>
              <a:rPr lang="en-US"/>
              <a:t>Did you see the </a:t>
            </a:r>
            <a:r>
              <a:rPr lang="en-US" b="1"/>
              <a:t>rat</a:t>
            </a:r>
            <a:r>
              <a:rPr lang="en-US"/>
              <a:t> on that tree?</a:t>
            </a:r>
            <a:endParaRPr/>
          </a:p>
          <a:p>
            <a:pPr marL="228600" lvl="0" indent="-228600" algn="l" rtl="0">
              <a:spcBef>
                <a:spcPts val="0"/>
              </a:spcBef>
              <a:spcAft>
                <a:spcPts val="0"/>
              </a:spcAft>
              <a:buClr>
                <a:schemeClr val="dk1"/>
              </a:buClr>
              <a:buSzPts val="1200"/>
              <a:buFont typeface="Verdana"/>
              <a:buAutoNum type="arabicPeriod"/>
            </a:pPr>
            <a:r>
              <a:rPr lang="en-US"/>
              <a:t>Can you please bring me a </a:t>
            </a:r>
            <a:r>
              <a:rPr lang="en-US" b="1"/>
              <a:t>mop?</a:t>
            </a:r>
            <a:endParaRPr/>
          </a:p>
          <a:p>
            <a:pPr marL="228600" lvl="0" indent="-228600" algn="l" rtl="0">
              <a:spcBef>
                <a:spcPts val="0"/>
              </a:spcBef>
              <a:spcAft>
                <a:spcPts val="0"/>
              </a:spcAft>
              <a:buClr>
                <a:schemeClr val="dk1"/>
              </a:buClr>
              <a:buSzPts val="1200"/>
              <a:buFont typeface="Verdana"/>
              <a:buAutoNum type="arabicPeriod"/>
            </a:pPr>
            <a:r>
              <a:rPr lang="en-US"/>
              <a:t>I don’t know if we need to </a:t>
            </a:r>
            <a:r>
              <a:rPr lang="en-US" b="1"/>
              <a:t>stamp</a:t>
            </a:r>
            <a:r>
              <a:rPr lang="en-US"/>
              <a:t> it.</a:t>
            </a:r>
            <a:endParaRPr sz="1200"/>
          </a:p>
          <a:p>
            <a:pPr marL="0" lvl="0" indent="0" algn="l" rtl="0">
              <a:spcBef>
                <a:spcPts val="0"/>
              </a:spcBef>
              <a:spcAft>
                <a:spcPts val="0"/>
              </a:spcAft>
              <a:buNone/>
            </a:pPr>
            <a:endParaRPr sz="1000"/>
          </a:p>
          <a:p>
            <a:pPr marL="0" lvl="0" indent="0" algn="l" rtl="0">
              <a:spcBef>
                <a:spcPts val="0"/>
              </a:spcBef>
              <a:spcAft>
                <a:spcPts val="0"/>
              </a:spcAft>
              <a:buNone/>
            </a:pPr>
            <a:r>
              <a:rPr lang="en-US" sz="1000"/>
              <a:t>Minimal Pairs: </a:t>
            </a:r>
            <a:r>
              <a:rPr lang="en-US" sz="1000" u="sng">
                <a:solidFill>
                  <a:schemeClr val="hlink"/>
                </a:solidFill>
                <a:hlinkClick r:id="rId3"/>
              </a:rPr>
              <a:t>https://pronuncian.com/podcasts/episode211#:~:text=Minimal%20pairs%20are%20words%20that</a:t>
            </a:r>
            <a:r>
              <a:rPr lang="en-US" sz="1000"/>
              <a:t>,' </a:t>
            </a:r>
            <a:endParaRPr sz="1000"/>
          </a:p>
          <a:p>
            <a:pPr marL="0" lvl="0" indent="0" algn="l" rtl="0">
              <a:spcBef>
                <a:spcPts val="0"/>
              </a:spcBef>
              <a:spcAft>
                <a:spcPts val="0"/>
              </a:spcAft>
              <a:buNone/>
            </a:pPr>
            <a:r>
              <a:rPr lang="en-US" sz="1000"/>
              <a:t>Rat icon: </a:t>
            </a:r>
            <a:endParaRPr sz="1000"/>
          </a:p>
          <a:p>
            <a:pPr marL="0" lvl="0" indent="0" algn="l" rtl="0">
              <a:spcBef>
                <a:spcPts val="0"/>
              </a:spcBef>
              <a:spcAft>
                <a:spcPts val="0"/>
              </a:spcAft>
              <a:buNone/>
            </a:pPr>
            <a:r>
              <a:rPr lang="en-US" sz="1000"/>
              <a:t>&lt;ahref="</a:t>
            </a:r>
            <a:r>
              <a:rPr lang="en-US" sz="1000" u="sng">
                <a:solidFill>
                  <a:schemeClr val="hlink"/>
                </a:solidFill>
                <a:hlinkClick r:id="rId4"/>
              </a:rPr>
              <a:t>https://www.freepik.com/icon/rat_8876626#fromView=search&amp;term=greay+rat+black+outline+small&amp;page=1&amp;position=34&amp;track=ais</a:t>
            </a:r>
            <a:r>
              <a:rPr lang="en-US" sz="1000"/>
              <a:t>"&gt; Icon by Aranagraphics&lt;/a&gt;</a:t>
            </a:r>
            <a:endParaRPr sz="1000"/>
          </a:p>
          <a:p>
            <a:pPr marL="0" lvl="0" indent="0" algn="l" rtl="0">
              <a:spcBef>
                <a:spcPts val="0"/>
              </a:spcBef>
              <a:spcAft>
                <a:spcPts val="0"/>
              </a:spcAft>
              <a:buNone/>
            </a:pPr>
            <a:r>
              <a:rPr lang="en-US" sz="1000"/>
              <a:t>Hat icon: </a:t>
            </a:r>
            <a:endParaRPr sz="1000"/>
          </a:p>
          <a:p>
            <a:pPr marL="0" lvl="0" indent="0" algn="l" rtl="0">
              <a:spcBef>
                <a:spcPts val="0"/>
              </a:spcBef>
              <a:spcAft>
                <a:spcPts val="0"/>
              </a:spcAft>
              <a:buNone/>
            </a:pPr>
            <a:r>
              <a:rPr lang="en-US" sz="1000"/>
              <a:t>&lt;ahref="</a:t>
            </a:r>
            <a:r>
              <a:rPr lang="en-US" sz="1000" u="sng">
                <a:solidFill>
                  <a:schemeClr val="hlink"/>
                </a:solidFill>
                <a:hlinkClick r:id="rId5"/>
              </a:rPr>
              <a:t>https://www.freepik.com/icon/hat_864727#fromView=search&amp;term=black+hat&amp;page=1&amp;position=23&amp;track=ais</a:t>
            </a:r>
            <a:r>
              <a:rPr lang="en-US" sz="1000"/>
              <a:t>"&gt; Icon by Good Ware&lt;/a&gt;</a:t>
            </a:r>
            <a:endParaRPr sz="1000"/>
          </a:p>
          <a:p>
            <a:pPr marL="0" lvl="0" indent="0" algn="l" rtl="0">
              <a:spcBef>
                <a:spcPts val="0"/>
              </a:spcBef>
              <a:spcAft>
                <a:spcPts val="0"/>
              </a:spcAft>
              <a:buNone/>
            </a:pPr>
            <a:r>
              <a:rPr lang="en-US" sz="1000"/>
              <a:t>Paintbrush icon: &lt;ahref="</a:t>
            </a:r>
            <a:r>
              <a:rPr lang="en-US" sz="1000" u="sng">
                <a:solidFill>
                  <a:schemeClr val="hlink"/>
                </a:solidFill>
                <a:hlinkClick r:id="rId6"/>
              </a:rPr>
              <a:t>https://www.freepik.com/icon/brush-with-fresh-painting_46557#fromView=search&amp;term=black+paint&amp;page=1&amp;position=11&amp;track=ais</a:t>
            </a:r>
            <a:r>
              <a:rPr lang="en-US" sz="1000"/>
              <a:t>"&gt; Icon by Freepik&lt;/a&gt;</a:t>
            </a:r>
            <a:endParaRPr sz="1000"/>
          </a:p>
          <a:p>
            <a:pPr marL="0" lvl="0" indent="0" algn="l" rtl="0">
              <a:spcBef>
                <a:spcPts val="0"/>
              </a:spcBef>
              <a:spcAft>
                <a:spcPts val="0"/>
              </a:spcAft>
              <a:buNone/>
            </a:pPr>
            <a:r>
              <a:rPr lang="en-US" sz="1000"/>
              <a:t>Tea Kettle icon: &lt;a href="</a:t>
            </a:r>
            <a:r>
              <a:rPr lang="en-US" sz="1000" u="sng">
                <a:solidFill>
                  <a:schemeClr val="hlink"/>
                </a:solidFill>
                <a:hlinkClick r:id="rId7"/>
              </a:rPr>
              <a:t>https://www.freepik.com/icon/hot-food-open-bowl_45546#fromView=search&amp;term=black+pot+with+fire&amp;page=1&amp;position=9&amp;track=ais</a:t>
            </a:r>
            <a:r>
              <a:rPr lang="en-US" sz="1000"/>
              <a:t>"&gt; Icon by Freepik&lt;/a&gt;</a:t>
            </a:r>
            <a:endParaRPr sz="1000"/>
          </a:p>
          <a:p>
            <a:pPr marL="0" lvl="0" indent="0" algn="l" rtl="0">
              <a:spcBef>
                <a:spcPts val="0"/>
              </a:spcBef>
              <a:spcAft>
                <a:spcPts val="0"/>
              </a:spcAft>
              <a:buNone/>
            </a:pPr>
            <a:r>
              <a:rPr lang="en-US" sz="1000"/>
              <a:t>Blocks icon: &lt;ahref="</a:t>
            </a:r>
            <a:r>
              <a:rPr lang="en-US" sz="1000" u="sng">
                <a:solidFill>
                  <a:schemeClr val="hlink"/>
                </a:solidFill>
                <a:hlinkClick r:id="rId8"/>
              </a:rPr>
              <a:t>https://www.freepik.com/icon/abc-block_9193075#fromView=search&amp;term=black+kids+blocks&amp;page=1&amp;position=3&amp;track=ais</a:t>
            </a:r>
            <a:r>
              <a:rPr lang="en-US" sz="1000"/>
              <a:t>"&gt; Icon by Vectorslab&lt;/a&gt;</a:t>
            </a:r>
            <a:endParaRPr sz="1000"/>
          </a:p>
          <a:p>
            <a:pPr marL="0" lvl="0" indent="0" algn="l" rtl="0">
              <a:spcBef>
                <a:spcPts val="0"/>
              </a:spcBef>
              <a:spcAft>
                <a:spcPts val="0"/>
              </a:spcAft>
              <a:buNone/>
            </a:pPr>
            <a:r>
              <a:rPr lang="en-US" sz="1000"/>
              <a:t>Apple Core Icon:&lt;ahref="</a:t>
            </a:r>
            <a:r>
              <a:rPr lang="en-US" sz="1000" u="sng">
                <a:solidFill>
                  <a:schemeClr val="hlink"/>
                </a:solidFill>
                <a:hlinkClick r:id="rId9"/>
              </a:rPr>
              <a:t>https://www.freepik.com/icon/apple_5587962#fromView=search&amp;term=black+rotten+fruit&amp;page=1&amp;position=70&amp;track=ais</a:t>
            </a:r>
            <a:r>
              <a:rPr lang="en-US" sz="1000"/>
              <a:t>"&gt; Icon by maswan&lt;/a&gt;</a:t>
            </a:r>
            <a:endParaRPr sz="1000"/>
          </a:p>
          <a:p>
            <a:pPr marL="0" lvl="0" indent="0" algn="l" rtl="0">
              <a:spcBef>
                <a:spcPts val="0"/>
              </a:spcBef>
              <a:spcAft>
                <a:spcPts val="0"/>
              </a:spcAft>
              <a:buNone/>
            </a:pPr>
            <a:r>
              <a:rPr lang="en-US" sz="1000"/>
              <a:t>Map icon: &lt;a href="</a:t>
            </a:r>
            <a:r>
              <a:rPr lang="en-US" sz="1000" u="sng">
                <a:solidFill>
                  <a:schemeClr val="hlink"/>
                </a:solidFill>
                <a:hlinkClick r:id="rId9"/>
              </a:rPr>
              <a:t>https://www.freepik.com/icon/apple_5587962#fromView=search&amp;term=black+rotten+fruit&amp;page=1&amp;position=70&amp;track=ais</a:t>
            </a:r>
            <a:r>
              <a:rPr lang="en-US" sz="1000"/>
              <a:t>"&gt; Icon by maswan&lt;/a&gt;</a:t>
            </a:r>
            <a:endParaRPr sz="1000"/>
          </a:p>
          <a:p>
            <a:pPr marL="0" lvl="0" indent="0" algn="l" rtl="0">
              <a:spcBef>
                <a:spcPts val="0"/>
              </a:spcBef>
              <a:spcAft>
                <a:spcPts val="0"/>
              </a:spcAft>
              <a:buNone/>
            </a:pPr>
            <a:r>
              <a:rPr lang="en-US" sz="1000"/>
              <a:t>Rubber Stamp from NounProject</a:t>
            </a:r>
            <a:endParaRPr sz="1000"/>
          </a:p>
          <a:p>
            <a:pPr marL="0" lvl="0" indent="0" algn="l" rtl="0">
              <a:spcBef>
                <a:spcPts val="0"/>
              </a:spcBef>
              <a:spcAft>
                <a:spcPts val="0"/>
              </a:spcAft>
              <a:buNone/>
            </a:pPr>
            <a:r>
              <a:rPr lang="en-US" sz="1000"/>
              <a:t>Shoe icon:</a:t>
            </a:r>
            <a:endParaRPr sz="1000"/>
          </a:p>
          <a:p>
            <a:pPr marL="0" lvl="0" indent="0" algn="l" rtl="0">
              <a:spcBef>
                <a:spcPts val="0"/>
              </a:spcBef>
              <a:spcAft>
                <a:spcPts val="0"/>
              </a:spcAft>
              <a:buNone/>
            </a:pPr>
            <a:r>
              <a:rPr lang="en-US" sz="1000"/>
              <a:t>&lt;ahref="</a:t>
            </a:r>
            <a:r>
              <a:rPr lang="en-US" sz="1000" u="sng">
                <a:solidFill>
                  <a:schemeClr val="hlink"/>
                </a:solidFill>
                <a:hlinkClick r:id="rId10"/>
              </a:rPr>
              <a:t>https://www.freepik.com/icon/running_10068590#fromView=search&amp;term=black+shoe+stomping+move&amp;page=1&amp;position=7&amp;track=ais</a:t>
            </a:r>
            <a:r>
              <a:rPr lang="en-US" sz="1000"/>
              <a:t>"&gt; Icon by Vectorslab&lt;/a&gt;</a:t>
            </a:r>
            <a:endParaRPr sz="1000"/>
          </a:p>
        </p:txBody>
      </p:sp>
      <p:sp>
        <p:nvSpPr>
          <p:cNvPr id="232" name="Google Shape;232;p1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33" name="Google Shape;233;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14</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4B. Pronunciation - Hum and clap the stress.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000"/>
              <a:buFont typeface="Verdana"/>
              <a:buNone/>
            </a:pPr>
            <a:r>
              <a:rPr lang="en-US"/>
              <a:t>Most English two-syllable verbs are stressed on the second syllable because the prefix is in the first syllable. There are some exceptions, usually because either they don’t have an affix at all, or they have a suffix instead. For example: to </a:t>
            </a:r>
            <a:r>
              <a:rPr lang="en-US" b="1"/>
              <a:t>won</a:t>
            </a:r>
            <a:r>
              <a:rPr lang="en-US"/>
              <a:t>der, to </a:t>
            </a:r>
            <a:r>
              <a:rPr lang="en-US" b="1"/>
              <a:t>fin</a:t>
            </a:r>
            <a:r>
              <a:rPr lang="en-US"/>
              <a:t>ish, to</a:t>
            </a:r>
            <a:r>
              <a:rPr lang="en-US" b="1"/>
              <a:t> bor</a:t>
            </a:r>
            <a:r>
              <a:rPr lang="en-US"/>
              <a:t>row.</a:t>
            </a:r>
            <a:endParaRPr/>
          </a:p>
          <a:p>
            <a:pPr marL="0" marR="0" lvl="0" indent="0" algn="l" rtl="0">
              <a:lnSpc>
                <a:spcPct val="100000"/>
              </a:lnSpc>
              <a:spcBef>
                <a:spcPts val="0"/>
              </a:spcBef>
              <a:spcAft>
                <a:spcPts val="0"/>
              </a:spcAft>
              <a:buClr>
                <a:schemeClr val="dk1"/>
              </a:buClr>
              <a:buSzPts val="1000"/>
              <a:buFont typeface="Verdana"/>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000"/>
              <a:buFont typeface="Verdana"/>
              <a:buNone/>
            </a:pPr>
            <a:r>
              <a:rPr lang="en-US">
                <a:latin typeface="Verdana"/>
                <a:ea typeface="Verdana"/>
                <a:cs typeface="Verdana"/>
                <a:sym typeface="Verdana"/>
              </a:rPr>
              <a:t>Begin by humming the stress of Column A. Hum lower, </a:t>
            </a:r>
            <a:r>
              <a:rPr lang="en-US"/>
              <a:t>shorter and quieter for the small dashes, and </a:t>
            </a:r>
            <a:r>
              <a:rPr lang="en-US">
                <a:latin typeface="Verdana"/>
                <a:ea typeface="Verdana"/>
                <a:cs typeface="Verdana"/>
                <a:sym typeface="Verdana"/>
              </a:rPr>
              <a:t>higher, longer, and louder for big dashes</a:t>
            </a:r>
            <a:r>
              <a:rPr lang="en-US"/>
              <a:t>. </a:t>
            </a:r>
            <a:r>
              <a:rPr lang="en-US">
                <a:latin typeface="Verdana"/>
                <a:ea typeface="Verdana"/>
                <a:cs typeface="Verdana"/>
                <a:sym typeface="Verdana"/>
              </a:rPr>
              <a:t>You may also use hand gestures or clapping to indicate that </a:t>
            </a:r>
            <a:r>
              <a:rPr lang="en-US" b="1">
                <a:latin typeface="Verdana"/>
                <a:ea typeface="Verdana"/>
                <a:cs typeface="Verdana"/>
                <a:sym typeface="Verdana"/>
              </a:rPr>
              <a:t>the stressed syllable is higher in pitch, longer in duration, and louder.</a:t>
            </a:r>
            <a:r>
              <a:rPr lang="en-US">
                <a:latin typeface="Verdana"/>
                <a:ea typeface="Verdana"/>
                <a:cs typeface="Verdana"/>
                <a:sym typeface="Verdana"/>
              </a:rPr>
              <a:t> Invite your students to join in humming</a:t>
            </a:r>
            <a:r>
              <a:rPr lang="en-US"/>
              <a:t>, gesturing or </a:t>
            </a:r>
            <a:r>
              <a:rPr lang="en-US">
                <a:latin typeface="Verdana"/>
                <a:ea typeface="Verdana"/>
                <a:cs typeface="Verdana"/>
                <a:sym typeface="Verdana"/>
              </a:rPr>
              <a:t>clapping the rhythm.</a:t>
            </a:r>
            <a:endParaRPr/>
          </a:p>
          <a:p>
            <a:pPr marL="0" marR="0" lvl="0" indent="0" algn="l" rtl="0">
              <a:lnSpc>
                <a:spcPct val="100000"/>
              </a:lnSpc>
              <a:spcBef>
                <a:spcPts val="0"/>
              </a:spcBef>
              <a:spcAft>
                <a:spcPts val="0"/>
              </a:spcAft>
              <a:buClr>
                <a:schemeClr val="dk1"/>
              </a:buClr>
              <a:buSzPts val="1000"/>
              <a:buFont typeface="Verdana"/>
              <a:buNone/>
            </a:pPr>
            <a:endParaRPr/>
          </a:p>
          <a:p>
            <a:pPr marL="0" lvl="0" indent="0" algn="l" rtl="0">
              <a:spcBef>
                <a:spcPts val="0"/>
              </a:spcBef>
              <a:spcAft>
                <a:spcPts val="0"/>
              </a:spcAft>
              <a:buClr>
                <a:schemeClr val="dk1"/>
              </a:buClr>
              <a:buSzPts val="1000"/>
              <a:buFont typeface="Verdana"/>
              <a:buNone/>
            </a:pPr>
            <a:r>
              <a:rPr lang="en-US" b="1">
                <a:latin typeface="Verdana"/>
                <a:ea typeface="Verdana"/>
                <a:cs typeface="Verdana"/>
                <a:sym typeface="Verdana"/>
              </a:rPr>
              <a:t>1.</a:t>
            </a:r>
            <a:r>
              <a:rPr lang="en-US">
                <a:latin typeface="Verdana"/>
                <a:ea typeface="Verdana"/>
                <a:cs typeface="Verdana"/>
                <a:sym typeface="Verdana"/>
              </a:rPr>
              <a:t> </a:t>
            </a:r>
            <a:r>
              <a:rPr lang="en-US" b="1">
                <a:latin typeface="Verdana"/>
                <a:ea typeface="Verdana"/>
                <a:cs typeface="Verdana"/>
                <a:sym typeface="Verdana"/>
              </a:rPr>
              <a:t>Model: </a:t>
            </a:r>
            <a:r>
              <a:rPr lang="en-US">
                <a:latin typeface="Verdana"/>
                <a:ea typeface="Verdana"/>
                <a:cs typeface="Verdana"/>
                <a:sym typeface="Verdana"/>
              </a:rPr>
              <a:t>Hum and then say each word in the columns A-</a:t>
            </a:r>
            <a:r>
              <a:rPr lang="en-US"/>
              <a:t>C</a:t>
            </a:r>
            <a:r>
              <a:rPr lang="en-US">
                <a:latin typeface="Verdana"/>
                <a:ea typeface="Verdana"/>
                <a:cs typeface="Verdana"/>
                <a:sym typeface="Verdana"/>
              </a:rPr>
              <a:t> several times. Students listen. Then </a:t>
            </a:r>
            <a:r>
              <a:rPr lang="en-US"/>
              <a:t>introduce the expectation column and </a:t>
            </a:r>
            <a:r>
              <a:rPr lang="en-US">
                <a:latin typeface="Verdana"/>
                <a:ea typeface="Verdana"/>
                <a:cs typeface="Verdana"/>
                <a:sym typeface="Verdana"/>
              </a:rPr>
              <a:t>hum and say each pair of words in</a:t>
            </a:r>
            <a:r>
              <a:rPr lang="en-US"/>
              <a:t> column D</a:t>
            </a:r>
            <a:r>
              <a:rPr lang="en-US">
                <a:latin typeface="Verdana"/>
                <a:ea typeface="Verdana"/>
                <a:cs typeface="Verdana"/>
                <a:sym typeface="Verdana"/>
              </a:rPr>
              <a:t>. Students listen.</a:t>
            </a:r>
            <a:endParaRPr>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r>
              <a:rPr lang="en-US" b="1">
                <a:latin typeface="Verdana"/>
                <a:ea typeface="Verdana"/>
                <a:cs typeface="Verdana"/>
                <a:sym typeface="Verdana"/>
              </a:rPr>
              <a:t>2.</a:t>
            </a:r>
            <a:r>
              <a:rPr lang="en-US">
                <a:latin typeface="Verdana"/>
                <a:ea typeface="Verdana"/>
                <a:cs typeface="Verdana"/>
                <a:sym typeface="Verdana"/>
              </a:rPr>
              <a:t> </a:t>
            </a:r>
            <a:r>
              <a:rPr lang="en-US" b="1">
                <a:latin typeface="Verdana"/>
                <a:ea typeface="Verdana"/>
                <a:cs typeface="Verdana"/>
                <a:sym typeface="Verdana"/>
              </a:rPr>
              <a:t>Repeat: </a:t>
            </a:r>
            <a:r>
              <a:rPr lang="en-US">
                <a:latin typeface="Verdana"/>
                <a:ea typeface="Verdana"/>
                <a:cs typeface="Verdana"/>
                <a:sym typeface="Verdana"/>
              </a:rPr>
              <a:t>Students repeat words after you in unison</a:t>
            </a:r>
            <a:r>
              <a:rPr lang="en-US"/>
              <a:t> for columns A-C, then clarify switching to expectations and students repeat words after you in unison for column D.</a:t>
            </a:r>
            <a:endParaRPr>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r>
              <a:rPr lang="en-US" b="1">
                <a:latin typeface="Verdana"/>
                <a:ea typeface="Verdana"/>
                <a:cs typeface="Verdana"/>
                <a:sym typeface="Verdana"/>
              </a:rPr>
              <a:t>3. Solo:</a:t>
            </a:r>
            <a:r>
              <a:rPr lang="en-US">
                <a:latin typeface="Verdana"/>
                <a:ea typeface="Verdana"/>
                <a:cs typeface="Verdana"/>
                <a:sym typeface="Verdana"/>
              </a:rPr>
              <a:t> Call on individuals to read </a:t>
            </a:r>
            <a:r>
              <a:rPr lang="en-US"/>
              <a:t>a</a:t>
            </a:r>
            <a:r>
              <a:rPr lang="en-US">
                <a:latin typeface="Verdana"/>
                <a:ea typeface="Verdana"/>
                <a:cs typeface="Verdana"/>
                <a:sym typeface="Verdana"/>
              </a:rPr>
              <a:t> column with the correct stress.</a:t>
            </a:r>
            <a:endParaRPr/>
          </a:p>
          <a:p>
            <a:pPr marL="0" lvl="0" indent="0" algn="l" rtl="0">
              <a:spcBef>
                <a:spcPts val="0"/>
              </a:spcBef>
              <a:spcAft>
                <a:spcPts val="0"/>
              </a:spcAft>
              <a:buClr>
                <a:schemeClr val="dk1"/>
              </a:buClr>
              <a:buSzPts val="1000"/>
              <a:buFont typeface="Verdana"/>
              <a:buNone/>
            </a:pPr>
            <a:r>
              <a:rPr lang="en-US" b="1"/>
              <a:t>4.</a:t>
            </a:r>
            <a:r>
              <a:rPr lang="en-US">
                <a:latin typeface="Verdana"/>
                <a:ea typeface="Verdana"/>
                <a:cs typeface="Verdana"/>
                <a:sym typeface="Verdana"/>
              </a:rPr>
              <a:t> </a:t>
            </a:r>
            <a:r>
              <a:rPr lang="en-US" b="1">
                <a:latin typeface="Verdana"/>
                <a:ea typeface="Verdana"/>
                <a:cs typeface="Verdana"/>
                <a:sym typeface="Verdana"/>
              </a:rPr>
              <a:t>Listen: </a:t>
            </a:r>
            <a:r>
              <a:rPr lang="en-US">
                <a:latin typeface="Verdana"/>
                <a:ea typeface="Verdana"/>
                <a:cs typeface="Verdana"/>
                <a:sym typeface="Verdana"/>
              </a:rPr>
              <a:t>Read the following sentences and have students circle the word they hear</a:t>
            </a:r>
            <a:r>
              <a:rPr lang="en-US"/>
              <a:t> and indicate if it’s stress is on first syllable or second syllable by writing “1” (1st syllable) or “2” (2nd syllable) next to it. </a:t>
            </a:r>
            <a:r>
              <a:rPr lang="en-US">
                <a:latin typeface="Verdana"/>
                <a:ea typeface="Verdana"/>
                <a:cs typeface="Verdana"/>
                <a:sym typeface="Verdana"/>
              </a:rPr>
              <a:t>Answers are shown in parenthesis.</a:t>
            </a:r>
            <a:br>
              <a:rPr lang="en-US">
                <a:latin typeface="Verdana"/>
                <a:ea typeface="Verdana"/>
                <a:cs typeface="Verdana"/>
                <a:sym typeface="Verdana"/>
              </a:rPr>
            </a:br>
            <a:endParaRPr>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r>
              <a:rPr lang="en-US">
                <a:latin typeface="Verdana"/>
                <a:ea typeface="Verdana"/>
                <a:cs typeface="Verdana"/>
                <a:sym typeface="Verdana"/>
              </a:rPr>
              <a:t>1. </a:t>
            </a:r>
            <a:r>
              <a:rPr lang="en-US"/>
              <a:t>They</a:t>
            </a:r>
            <a:r>
              <a:rPr lang="en-US">
                <a:latin typeface="Verdana"/>
                <a:ea typeface="Verdana"/>
                <a:cs typeface="Verdana"/>
                <a:sym typeface="Verdana"/>
              </a:rPr>
              <a:t> a</a:t>
            </a:r>
            <a:r>
              <a:rPr lang="en-US" b="1"/>
              <a:t>gree</a:t>
            </a:r>
            <a:r>
              <a:rPr lang="en-US"/>
              <a:t> with the choice you made. (agree “1”) </a:t>
            </a:r>
            <a:endParaRPr/>
          </a:p>
          <a:p>
            <a:pPr marL="0" lvl="0" indent="0" algn="l" rtl="0">
              <a:spcBef>
                <a:spcPts val="0"/>
              </a:spcBef>
              <a:spcAft>
                <a:spcPts val="0"/>
              </a:spcAft>
              <a:buClr>
                <a:schemeClr val="dk1"/>
              </a:buClr>
              <a:buSzPts val="1000"/>
              <a:buFont typeface="Verdana"/>
              <a:buNone/>
            </a:pPr>
            <a:r>
              <a:rPr lang="en-US"/>
              <a:t>2. Can you un</a:t>
            </a:r>
            <a:r>
              <a:rPr lang="en-US" b="1"/>
              <a:t>lock</a:t>
            </a:r>
            <a:r>
              <a:rPr lang="en-US"/>
              <a:t> the door for me? (unlock “1”) </a:t>
            </a:r>
            <a:endParaRPr/>
          </a:p>
          <a:p>
            <a:pPr marL="0" lvl="0" indent="0" algn="l" rtl="0">
              <a:spcBef>
                <a:spcPts val="0"/>
              </a:spcBef>
              <a:spcAft>
                <a:spcPts val="0"/>
              </a:spcAft>
              <a:buClr>
                <a:schemeClr val="dk1"/>
              </a:buClr>
              <a:buSzPts val="1000"/>
              <a:buFont typeface="Verdana"/>
              <a:buNone/>
            </a:pPr>
            <a:r>
              <a:rPr lang="en-US"/>
              <a:t>3. I </a:t>
            </a:r>
            <a:r>
              <a:rPr lang="en-US" b="1"/>
              <a:t>won</a:t>
            </a:r>
            <a:r>
              <a:rPr lang="en-US"/>
              <a:t>der when the store closes today?</a:t>
            </a:r>
            <a:r>
              <a:rPr lang="en-US">
                <a:latin typeface="Verdana"/>
                <a:ea typeface="Verdana"/>
                <a:cs typeface="Verdana"/>
                <a:sym typeface="Verdana"/>
              </a:rPr>
              <a:t> (</a:t>
            </a:r>
            <a:r>
              <a:rPr lang="en-US"/>
              <a:t>wonder “2”) </a:t>
            </a:r>
            <a:endParaRPr/>
          </a:p>
          <a:p>
            <a:pPr marL="0" lvl="0" indent="0" algn="l" rtl="0">
              <a:spcBef>
                <a:spcPts val="0"/>
              </a:spcBef>
              <a:spcAft>
                <a:spcPts val="0"/>
              </a:spcAft>
              <a:buClr>
                <a:schemeClr val="dk1"/>
              </a:buClr>
              <a:buSzPts val="1000"/>
              <a:buFont typeface="Verdana"/>
              <a:buNone/>
            </a:pPr>
            <a:r>
              <a:rPr lang="en-US"/>
              <a:t>4. She wants to in</a:t>
            </a:r>
            <a:r>
              <a:rPr lang="en-US" b="1"/>
              <a:t>vent</a:t>
            </a:r>
            <a:r>
              <a:rPr lang="en-US"/>
              <a:t> something new. (invent “1”) </a:t>
            </a:r>
            <a:endParaRPr/>
          </a:p>
          <a:p>
            <a:pPr marL="0" lvl="0" indent="0" algn="l" rtl="0">
              <a:spcBef>
                <a:spcPts val="0"/>
              </a:spcBef>
              <a:spcAft>
                <a:spcPts val="0"/>
              </a:spcAft>
              <a:buClr>
                <a:schemeClr val="dk1"/>
              </a:buClr>
              <a:buSzPts val="1000"/>
              <a:buFont typeface="Verdana"/>
              <a:buNone/>
            </a:pPr>
            <a:r>
              <a:rPr lang="en-US"/>
              <a:t>5. Let’s dis</a:t>
            </a:r>
            <a:r>
              <a:rPr lang="en-US" b="1"/>
              <a:t>cuss</a:t>
            </a:r>
            <a:r>
              <a:rPr lang="en-US"/>
              <a:t> what we should do next. (discuss “1”)</a:t>
            </a:r>
            <a:endParaRPr/>
          </a:p>
          <a:p>
            <a:pPr marL="0" lvl="0" indent="0" algn="l" rtl="0">
              <a:spcBef>
                <a:spcPts val="0"/>
              </a:spcBef>
              <a:spcAft>
                <a:spcPts val="0"/>
              </a:spcAft>
              <a:buClr>
                <a:schemeClr val="dk1"/>
              </a:buClr>
              <a:buSzPts val="1000"/>
              <a:buFont typeface="Verdana"/>
              <a:buNone/>
            </a:pPr>
            <a:r>
              <a:rPr lang="en-US"/>
              <a:t>6. He needs to </a:t>
            </a:r>
            <a:r>
              <a:rPr lang="en-US" b="1"/>
              <a:t>bor</a:t>
            </a:r>
            <a:r>
              <a:rPr lang="en-US"/>
              <a:t>row your shoes quickly. (borrow, “2”) </a:t>
            </a:r>
            <a:endParaRPr/>
          </a:p>
          <a:p>
            <a:pPr marL="0" lvl="0" indent="0" algn="l" rtl="0">
              <a:spcBef>
                <a:spcPts val="0"/>
              </a:spcBef>
              <a:spcAft>
                <a:spcPts val="0"/>
              </a:spcAft>
              <a:buClr>
                <a:schemeClr val="dk1"/>
              </a:buClr>
              <a:buSzPts val="1000"/>
              <a:buFont typeface="Verdana"/>
              <a:buNone/>
            </a:pPr>
            <a:r>
              <a:rPr lang="en-US"/>
              <a:t>7. Someone please ex</a:t>
            </a:r>
            <a:r>
              <a:rPr lang="en-US" b="1"/>
              <a:t>plain</a:t>
            </a:r>
            <a:r>
              <a:rPr lang="en-US"/>
              <a:t> why sirens are going off. (explain “1”) </a:t>
            </a:r>
            <a:endParaRPr/>
          </a:p>
          <a:p>
            <a:pPr marL="0" lvl="0" indent="0" algn="l" rtl="0">
              <a:spcBef>
                <a:spcPts val="0"/>
              </a:spcBef>
              <a:spcAft>
                <a:spcPts val="0"/>
              </a:spcAft>
              <a:buClr>
                <a:schemeClr val="dk1"/>
              </a:buClr>
              <a:buSzPts val="1000"/>
              <a:buFont typeface="Verdana"/>
              <a:buNone/>
            </a:pPr>
            <a:r>
              <a:rPr lang="en-US"/>
              <a:t>8. The parents will de</a:t>
            </a:r>
            <a:r>
              <a:rPr lang="en-US" b="1"/>
              <a:t>cide</a:t>
            </a:r>
            <a:r>
              <a:rPr lang="en-US"/>
              <a:t> what to make for dinner. (decide “1”)</a:t>
            </a:r>
            <a:endParaRPr/>
          </a:p>
          <a:p>
            <a:pPr marL="0" lvl="0" indent="0" algn="l" rtl="0">
              <a:spcBef>
                <a:spcPts val="0"/>
              </a:spcBef>
              <a:spcAft>
                <a:spcPts val="0"/>
              </a:spcAft>
              <a:buClr>
                <a:schemeClr val="dk1"/>
              </a:buClr>
              <a:buSzPts val="1000"/>
              <a:buFont typeface="Verdana"/>
              <a:buNone/>
            </a:pPr>
            <a:r>
              <a:rPr lang="en-US"/>
              <a:t>9. Please </a:t>
            </a:r>
            <a:r>
              <a:rPr lang="en-US" b="1"/>
              <a:t>fin</a:t>
            </a:r>
            <a:r>
              <a:rPr lang="en-US"/>
              <a:t>ish your homework soon (finish “2”)</a:t>
            </a:r>
            <a:endParaRPr/>
          </a:p>
          <a:p>
            <a:pPr marL="0" lvl="0" indent="0" algn="l" rtl="0">
              <a:spcBef>
                <a:spcPts val="0"/>
              </a:spcBef>
              <a:spcAft>
                <a:spcPts val="0"/>
              </a:spcAft>
              <a:buClr>
                <a:schemeClr val="dk1"/>
              </a:buClr>
              <a:buSzPts val="1000"/>
              <a:buFont typeface="Verdana"/>
              <a:buNone/>
            </a:pPr>
            <a:r>
              <a:rPr lang="en-US"/>
              <a:t>10. We want our artwork im</a:t>
            </a:r>
            <a:r>
              <a:rPr lang="en-US" b="1"/>
              <a:t>press</a:t>
            </a:r>
            <a:r>
              <a:rPr lang="en-US"/>
              <a:t> you. (impress “1”)</a:t>
            </a:r>
            <a:endParaRPr/>
          </a:p>
          <a:p>
            <a:pPr marL="0" lvl="0" indent="0" algn="l" rtl="0">
              <a:spcBef>
                <a:spcPts val="0"/>
              </a:spcBef>
              <a:spcAft>
                <a:spcPts val="0"/>
              </a:spcAft>
              <a:buClr>
                <a:schemeClr val="dk1"/>
              </a:buClr>
              <a:buSzPts val="1000"/>
              <a:buFont typeface="Verdana"/>
              <a:buNone/>
            </a:pPr>
            <a:endParaRPr/>
          </a:p>
          <a:p>
            <a:pPr marL="0" lvl="0" indent="0" algn="l" rtl="0">
              <a:spcBef>
                <a:spcPts val="0"/>
              </a:spcBef>
              <a:spcAft>
                <a:spcPts val="0"/>
              </a:spcAft>
              <a:buClr>
                <a:schemeClr val="dk1"/>
              </a:buClr>
              <a:buSzPts val="1000"/>
              <a:buFont typeface="Verdana"/>
              <a:buNone/>
            </a:pPr>
            <a:r>
              <a:rPr lang="en-US"/>
              <a:t>Verbs on Chart: </a:t>
            </a:r>
            <a:r>
              <a:rPr lang="en-US" u="sng">
                <a:solidFill>
                  <a:schemeClr val="hlink"/>
                </a:solidFill>
                <a:hlinkClick r:id="rId3"/>
              </a:rPr>
              <a:t>https://purlandtraining.com/hw1/180-common-2-syllable-verbs-with-prefixes-forcing-stress-on-the-second-syllable.pdf</a:t>
            </a:r>
            <a:r>
              <a:rPr lang="en-US"/>
              <a:t> </a:t>
            </a:r>
            <a:endParaRPr/>
          </a:p>
        </p:txBody>
      </p:sp>
      <p:sp>
        <p:nvSpPr>
          <p:cNvPr id="252" name="Google Shape;252;p1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53" name="Google Shape;25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15</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5A. Bible Reading</a:t>
            </a:r>
            <a:endParaRPr sz="1200"/>
          </a:p>
          <a:p>
            <a:pPr marL="0" lvl="0" indent="0" algn="l" rtl="0">
              <a:spcBef>
                <a:spcPts val="0"/>
              </a:spcBef>
              <a:spcAft>
                <a:spcPts val="0"/>
              </a:spcAft>
              <a:buClr>
                <a:srgbClr val="4472C4"/>
              </a:buClr>
              <a:buSzPts val="1200"/>
              <a:buFont typeface="Verdana"/>
              <a:buNone/>
            </a:pPr>
            <a:r>
              <a:rPr lang="en-US" sz="1200">
                <a:solidFill>
                  <a:srgbClr val="4472C4"/>
                </a:solidFill>
                <a:latin typeface="Verdana"/>
                <a:ea typeface="Verdana"/>
                <a:cs typeface="Verdana"/>
                <a:sym typeface="Verdana"/>
              </a:rPr>
              <a:t>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Students should have already read this story in their first language (L1) as part of their homework, so it will be familiar even if they do not know all the vocabulary yet. However, if they have not yet read it in their L1, be sure they do so now before reading it in English. The hyperlinks of the Bible verses connect to https://live.bible.is/ so students can read and hear the scripture in their own languages. You may also watch videos of the passage at the website.</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Read the story out loud to the class.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B. If students ask about words, give simple definitions.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verses from the story and act out the scene.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D. Ask if there are any questions or comments about the story.</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E. Ask the story questions and discuss as a group.</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F. Optional - You may hide the words and ask students to tell the story again in their own words, using the pictures to help them.</a:t>
            </a:r>
            <a:endParaRPr sz="1200">
              <a:latin typeface="Verdana"/>
              <a:ea typeface="Verdana"/>
              <a:cs typeface="Verdana"/>
              <a:sym typeface="Verdana"/>
            </a:endParaRPr>
          </a:p>
        </p:txBody>
      </p:sp>
      <p:sp>
        <p:nvSpPr>
          <p:cNvPr id="262" name="Google Shape;262;p1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63" name="Google Shape;26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16</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5B. Bible Reading</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Read the story out loud to the class.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B. If students ask about words, give simple definitions.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paragraphs from the story and act out the scene.</a:t>
            </a:r>
            <a:endParaRPr sz="1200"/>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276" name="Google Shape;276;p1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77" name="Google Shape;27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17</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5: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4472C4"/>
                </a:solidFill>
                <a:latin typeface="Verdana"/>
                <a:ea typeface="Verdana"/>
                <a:cs typeface="Verdana"/>
                <a:sym typeface="Verdana"/>
              </a:rPr>
              <a:t>5C. Bible Reading</a:t>
            </a:r>
            <a:endParaRPr/>
          </a:p>
          <a:p>
            <a:pPr marL="0" lvl="0" indent="0" algn="l" rtl="0">
              <a:spcBef>
                <a:spcPts val="0"/>
              </a:spcBef>
              <a:spcAft>
                <a:spcPts val="0"/>
              </a:spcAft>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A. Read the story out loud to the class.</a:t>
            </a:r>
            <a:endParaRPr>
              <a:solidFill>
                <a:schemeClr val="dk1"/>
              </a:solidFill>
            </a:endParaRPr>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B. If students ask about words, give simple definitions.</a:t>
            </a:r>
            <a:endParaRPr>
              <a:solidFill>
                <a:schemeClr val="dk1"/>
              </a:solidFill>
            </a:endParaRPr>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paragraphs from the story and act out the scene.</a:t>
            </a:r>
            <a:endParaRPr sz="1200"/>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Verdana"/>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5D. Bible Reading</a:t>
            </a:r>
            <a:endParaRPr sz="120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Read the story out loud to the class.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B. If students ask about words, give simple definitions.</a:t>
            </a:r>
            <a:endParaRPr>
              <a:solidFill>
                <a:schemeClr val="dk1"/>
              </a:solidFil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paragraphs from the story and act out the scene.</a:t>
            </a:r>
            <a:endParaRPr sz="1200"/>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297" name="Google Shape;29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298" name="Google Shape;2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19</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Pray</a:t>
            </a:r>
            <a:r>
              <a:rPr lang="en-US" sz="1200" b="1">
                <a:latin typeface="Verdana"/>
                <a:ea typeface="Verdana"/>
                <a:cs typeface="Verdana"/>
                <a:sym typeface="Verdana"/>
              </a:rPr>
              <a:t> </a:t>
            </a:r>
            <a:endParaRPr/>
          </a:p>
          <a:p>
            <a:pPr marL="0" lvl="0" indent="0" algn="l" rtl="0">
              <a:spcBef>
                <a:spcPts val="0"/>
              </a:spcBef>
              <a:spcAft>
                <a:spcPts val="0"/>
              </a:spcAft>
              <a:buClr>
                <a:srgbClr val="4472C4"/>
              </a:buClr>
              <a:buSzPts val="1200"/>
              <a:buFont typeface="Verdana"/>
              <a:buNone/>
            </a:pP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Pray for the class. </a:t>
            </a:r>
            <a:r>
              <a:rPr lang="en-US"/>
              <a:t>You may want to thank God that we can express joy, sadness and other emotions with the people around us.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Check homework and review.</a:t>
            </a:r>
            <a:endParaRPr sz="120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Ask students to read aloud or recite their homework from the last class. Check written work.</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a:latin typeface="Verdana"/>
                <a:ea typeface="Verdana"/>
                <a:cs typeface="Verdana"/>
                <a:sym typeface="Verdana"/>
              </a:rPr>
              <a:t>Review the main points of the previous lesson and ask if there are any questions</a:t>
            </a:r>
            <a:r>
              <a:rPr lang="en-US"/>
              <a:t>.</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sz="1200">
                <a:latin typeface="Verdana"/>
                <a:ea typeface="Verdana"/>
                <a:cs typeface="Verdana"/>
                <a:sym typeface="Verdana"/>
              </a:rPr>
              <a:t>Be sure they have read </a:t>
            </a:r>
            <a:r>
              <a:rPr lang="en-US" sz="1200" u="none">
                <a:latin typeface="Verdana"/>
                <a:ea typeface="Verdana"/>
                <a:cs typeface="Verdana"/>
                <a:sym typeface="Verdana"/>
              </a:rPr>
              <a:t>the Bible passage in </a:t>
            </a:r>
            <a:r>
              <a:rPr lang="en-US" sz="1200">
                <a:latin typeface="Verdana"/>
                <a:ea typeface="Verdana"/>
                <a:cs typeface="Verdana"/>
                <a:sym typeface="Verdana"/>
              </a:rPr>
              <a:t>their native languages in preparation for the lesson.</a:t>
            </a:r>
            <a:endParaRPr/>
          </a:p>
          <a:p>
            <a:pPr marL="0" marR="0" lvl="0" indent="0" algn="l" rtl="0">
              <a:lnSpc>
                <a:spcPct val="100000"/>
              </a:lnSpc>
              <a:spcBef>
                <a:spcPts val="0"/>
              </a:spcBef>
              <a:spcAft>
                <a:spcPts val="0"/>
              </a:spcAft>
              <a:buClr>
                <a:schemeClr val="dk1"/>
              </a:buClr>
              <a:buSzPts val="1200"/>
              <a:buFont typeface="Calibri"/>
              <a:buNone/>
            </a:pPr>
            <a:r>
              <a:rPr lang="en-US"/>
              <a:t> </a:t>
            </a:r>
            <a:endParaRPr sz="12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endParaRPr/>
          </a:p>
        </p:txBody>
      </p:sp>
      <p:sp>
        <p:nvSpPr>
          <p:cNvPr id="97" name="Google Shape;97;p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98" name="Google Shape;98;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7f0811d14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97f0811d14_1_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a:t>
            </a:r>
            <a:r>
              <a:rPr lang="en-US" b="1">
                <a:solidFill>
                  <a:srgbClr val="4472C4"/>
                </a:solidFill>
              </a:rPr>
              <a:t>E</a:t>
            </a:r>
            <a:r>
              <a:rPr lang="en-US" sz="1200" b="1">
                <a:solidFill>
                  <a:srgbClr val="4472C4"/>
                </a:solidFill>
                <a:latin typeface="Verdana"/>
                <a:ea typeface="Verdana"/>
                <a:cs typeface="Verdana"/>
                <a:sym typeface="Verdana"/>
              </a:rPr>
              <a:t>. Bible Reading</a:t>
            </a:r>
            <a:endParaRPr sz="120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Read the story out loud to the class.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B. If students ask about words, give simple definitions.</a:t>
            </a:r>
            <a:endParaRPr>
              <a:solidFill>
                <a:schemeClr val="dk1"/>
              </a:solidFil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paragraphs from the story and act out the scene.</a:t>
            </a:r>
            <a:endParaRPr sz="1200"/>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308" name="Google Shape;308;g297f0811d14_1_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309" name="Google Shape;309;g297f0811d14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20</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7f0811d14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97f0811d14_1_1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a:t>
            </a:r>
            <a:r>
              <a:rPr lang="en-US" b="1">
                <a:solidFill>
                  <a:srgbClr val="4472C4"/>
                </a:solidFill>
              </a:rPr>
              <a:t>F</a:t>
            </a:r>
            <a:r>
              <a:rPr lang="en-US" sz="1200" b="1">
                <a:solidFill>
                  <a:srgbClr val="4472C4"/>
                </a:solidFill>
                <a:latin typeface="Verdana"/>
                <a:ea typeface="Verdana"/>
                <a:cs typeface="Verdana"/>
                <a:sym typeface="Verdana"/>
              </a:rPr>
              <a:t>. Bible Reading</a:t>
            </a:r>
            <a:endParaRPr sz="120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Read the story out loud to the class.</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B. If students ask about words, give simple definitions.</a:t>
            </a:r>
            <a:endParaRPr>
              <a:solidFill>
                <a:schemeClr val="dk1"/>
              </a:solidFil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C. </a:t>
            </a:r>
            <a:r>
              <a:rPr lang="en-US" sz="1200">
                <a:solidFill>
                  <a:schemeClr val="dk1"/>
                </a:solidFill>
                <a:latin typeface="Verdana"/>
                <a:ea typeface="Verdana"/>
                <a:cs typeface="Verdana"/>
                <a:sym typeface="Verdana"/>
              </a:rPr>
              <a:t>Encourage students</a:t>
            </a:r>
            <a:r>
              <a:rPr lang="en-US" sz="1200">
                <a:latin typeface="Verdana"/>
                <a:ea typeface="Verdana"/>
                <a:cs typeface="Verdana"/>
                <a:sym typeface="Verdana"/>
              </a:rPr>
              <a:t> to read aloud paragraphs from the story and act out the scene.</a:t>
            </a:r>
            <a:endParaRPr sz="1200"/>
          </a:p>
          <a:p>
            <a:pPr marL="0" lvl="0" indent="0" algn="l" rtl="0">
              <a:spcBef>
                <a:spcPts val="0"/>
              </a:spcBef>
              <a:spcAft>
                <a:spcPts val="0"/>
              </a:spcAft>
              <a:buClr>
                <a:schemeClr val="dk1"/>
              </a:buClr>
              <a:buSzPts val="1200"/>
              <a:buFont typeface="Arial"/>
              <a:buNone/>
            </a:pPr>
            <a:r>
              <a:rPr lang="en-US" sz="1200">
                <a:solidFill>
                  <a:schemeClr val="dk1"/>
                </a:solidFill>
                <a:latin typeface="Verdana"/>
                <a:ea typeface="Verdana"/>
                <a:cs typeface="Verdana"/>
                <a:sym typeface="Verdana"/>
              </a:rPr>
              <a:t> </a:t>
            </a:r>
            <a:endParaRPr>
              <a:solidFill>
                <a:schemeClr val="dk1"/>
              </a:solidFill>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319" name="Google Shape;319;g297f0811d14_1_1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320" name="Google Shape;320;g297f0811d14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5</a:t>
            </a:r>
            <a:r>
              <a:rPr lang="en-US" b="1">
                <a:solidFill>
                  <a:srgbClr val="4472C4"/>
                </a:solidFill>
              </a:rPr>
              <a:t>G</a:t>
            </a:r>
            <a:r>
              <a:rPr lang="en-US" sz="1200" b="1">
                <a:solidFill>
                  <a:srgbClr val="4472C4"/>
                </a:solidFill>
                <a:latin typeface="Verdana"/>
                <a:ea typeface="Verdana"/>
                <a:cs typeface="Verdana"/>
                <a:sym typeface="Verdana"/>
              </a:rPr>
              <a:t>. Bible Reading Questions</a:t>
            </a:r>
            <a:endParaRPr sz="1200"/>
          </a:p>
          <a:p>
            <a:pPr marL="0" lvl="0" indent="0" algn="l" rtl="0">
              <a:spcBef>
                <a:spcPts val="0"/>
              </a:spcBef>
              <a:spcAft>
                <a:spcPts val="0"/>
              </a:spcAft>
              <a:buClr>
                <a:schemeClr val="dk1"/>
              </a:buClr>
              <a:buSzPts val="1200"/>
              <a:buFont typeface="Verdana"/>
              <a:buNone/>
            </a:pPr>
            <a:endParaRPr sz="1200" b="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Ask the questions and discuss as a group. </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b="1"/>
              <a:t>Potential </a:t>
            </a:r>
            <a:r>
              <a:rPr lang="en-US" sz="1200" b="1">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r>
              <a:rPr lang="en-US"/>
              <a:t>1. They felt happy because the Lord had been good to her (verse 58).</a:t>
            </a:r>
            <a:endParaRPr/>
          </a:p>
          <a:p>
            <a:pPr marL="0" lvl="0" indent="0" algn="l" rtl="0">
              <a:spcBef>
                <a:spcPts val="0"/>
              </a:spcBef>
              <a:spcAft>
                <a:spcPts val="0"/>
              </a:spcAft>
              <a:buClr>
                <a:schemeClr val="dk1"/>
              </a:buClr>
              <a:buSzPts val="1200"/>
              <a:buFont typeface="Verdana"/>
              <a:buNone/>
            </a:pPr>
            <a:r>
              <a:rPr lang="en-US"/>
              <a:t>2. Answers will vary.</a:t>
            </a:r>
            <a:endParaRPr/>
          </a:p>
          <a:p>
            <a:pPr marL="0" lvl="0" indent="0" algn="l" rtl="0">
              <a:spcBef>
                <a:spcPts val="0"/>
              </a:spcBef>
              <a:spcAft>
                <a:spcPts val="0"/>
              </a:spcAft>
              <a:buClr>
                <a:schemeClr val="dk1"/>
              </a:buClr>
              <a:buSzPts val="1200"/>
              <a:buFont typeface="Verdana"/>
              <a:buNone/>
            </a:pPr>
            <a:r>
              <a:rPr lang="en-US"/>
              <a:t>3. He wrote it on something and showed it to them (verse 63).</a:t>
            </a:r>
            <a:endParaRPr/>
          </a:p>
          <a:p>
            <a:pPr marL="0" lvl="0" indent="0" algn="l" rtl="0">
              <a:spcBef>
                <a:spcPts val="0"/>
              </a:spcBef>
              <a:spcAft>
                <a:spcPts val="0"/>
              </a:spcAft>
              <a:buClr>
                <a:schemeClr val="dk1"/>
              </a:buClr>
              <a:buSzPts val="1200"/>
              <a:buFont typeface="Verdana"/>
              <a:buNone/>
            </a:pPr>
            <a:r>
              <a:rPr lang="en-US"/>
              <a:t>4. Zechariah started talking and praising the Lord (verse 64).</a:t>
            </a:r>
            <a:endParaRPr/>
          </a:p>
          <a:p>
            <a:pPr marL="0" lvl="0" indent="0" algn="l" rtl="0">
              <a:spcBef>
                <a:spcPts val="0"/>
              </a:spcBef>
              <a:spcAft>
                <a:spcPts val="0"/>
              </a:spcAft>
              <a:buClr>
                <a:schemeClr val="dk1"/>
              </a:buClr>
              <a:buSzPts val="1200"/>
              <a:buFont typeface="Verdana"/>
              <a:buNone/>
            </a:pPr>
            <a:r>
              <a:rPr lang="en-US"/>
              <a:t>5. John would prepare a way for the Lord and help the people understand they would be saved by having their sins forgiven </a:t>
            </a:r>
            <a:endParaRPr/>
          </a:p>
          <a:p>
            <a:pPr marL="0" lvl="0" indent="0" algn="l" rtl="0">
              <a:spcBef>
                <a:spcPts val="0"/>
              </a:spcBef>
              <a:spcAft>
                <a:spcPts val="0"/>
              </a:spcAft>
              <a:buClr>
                <a:schemeClr val="dk1"/>
              </a:buClr>
              <a:buSzPts val="1200"/>
              <a:buFont typeface="Verdana"/>
              <a:buNone/>
            </a:pPr>
            <a:r>
              <a:rPr lang="en-US"/>
              <a:t>(verses 76-77).</a:t>
            </a:r>
            <a:endParaRPr/>
          </a:p>
          <a:p>
            <a:pPr marL="0" lvl="0" indent="0" algn="l" rtl="0">
              <a:spcBef>
                <a:spcPts val="0"/>
              </a:spcBef>
              <a:spcAft>
                <a:spcPts val="0"/>
              </a:spcAft>
              <a:buNone/>
            </a:pPr>
            <a:r>
              <a:rPr lang="en-US"/>
              <a:t>6. John lived in areas away from other people and waited until the time to share God’s message with the people of Israel </a:t>
            </a:r>
            <a:endParaRPr/>
          </a:p>
          <a:p>
            <a:pPr marL="0" lvl="0" indent="0" algn="l" rtl="0">
              <a:spcBef>
                <a:spcPts val="0"/>
              </a:spcBef>
              <a:spcAft>
                <a:spcPts val="0"/>
              </a:spcAft>
              <a:buNone/>
            </a:pPr>
            <a:r>
              <a:rPr lang="en-US"/>
              <a:t>(verse 80).</a:t>
            </a:r>
            <a:endParaRPr/>
          </a:p>
          <a:p>
            <a:pPr marL="0" lvl="0" indent="0" algn="l" rtl="0">
              <a:spcBef>
                <a:spcPts val="0"/>
              </a:spcBef>
              <a:spcAft>
                <a:spcPts val="0"/>
              </a:spcAft>
              <a:buNone/>
            </a:pPr>
            <a:r>
              <a:rPr lang="en-US"/>
              <a:t>7. Answers will vary.</a:t>
            </a:r>
            <a:endParaRPr sz="1200">
              <a:latin typeface="Verdana"/>
              <a:ea typeface="Verdana"/>
              <a:cs typeface="Verdana"/>
              <a:sym typeface="Verdana"/>
            </a:endParaRPr>
          </a:p>
        </p:txBody>
      </p:sp>
      <p:sp>
        <p:nvSpPr>
          <p:cNvPr id="329" name="Google Shape;329;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330" name="Google Shape;33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472C4"/>
              </a:buClr>
              <a:buSzPts val="1400"/>
              <a:buFont typeface="Verdana"/>
              <a:buNone/>
            </a:pPr>
            <a:r>
              <a:rPr lang="en-US" sz="1200" b="1">
                <a:solidFill>
                  <a:srgbClr val="4472C4"/>
                </a:solidFill>
                <a:latin typeface="Verdana"/>
                <a:ea typeface="Verdana"/>
                <a:cs typeface="Verdana"/>
                <a:sym typeface="Verdana"/>
              </a:rPr>
              <a:t>6A. Activities – </a:t>
            </a:r>
            <a:r>
              <a:rPr lang="en-US" sz="1200">
                <a:solidFill>
                  <a:srgbClr val="4472C4"/>
                </a:solidFill>
                <a:latin typeface="Verdana"/>
                <a:ea typeface="Verdana"/>
                <a:cs typeface="Verdana"/>
                <a:sym typeface="Verdana"/>
              </a:rPr>
              <a:t>Listening to pronunciation words with /a/ and /o/ sounds.</a:t>
            </a:r>
            <a:endParaRPr/>
          </a:p>
          <a:p>
            <a:pPr marL="0" lvl="0" indent="0" algn="l" rtl="0">
              <a:lnSpc>
                <a:spcPct val="100000"/>
              </a:lnSpc>
              <a:spcBef>
                <a:spcPts val="0"/>
              </a:spcBef>
              <a:spcAft>
                <a:spcPts val="0"/>
              </a:spcAft>
              <a:buClr>
                <a:schemeClr val="dk1"/>
              </a:buClr>
              <a:buSzPts val="1400"/>
              <a:buFont typeface="Verdana"/>
              <a:buNone/>
            </a:pPr>
            <a:endParaRPr sz="1200">
              <a:solidFill>
                <a:srgbClr val="4472C4"/>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sz="1000">
                <a:latin typeface="Verdana"/>
                <a:ea typeface="Verdana"/>
                <a:cs typeface="Verdana"/>
                <a:sym typeface="Verdana"/>
              </a:rPr>
              <a:t>Read the script below at least twice as students listen and answer the questions. The students should NOT look at the script.</a:t>
            </a:r>
            <a:endParaRPr/>
          </a:p>
          <a:p>
            <a:pPr marL="0" lvl="0" indent="0" algn="l" rtl="0">
              <a:lnSpc>
                <a:spcPct val="100000"/>
              </a:lnSpc>
              <a:spcBef>
                <a:spcPts val="0"/>
              </a:spcBef>
              <a:spcAft>
                <a:spcPts val="0"/>
              </a:spcAft>
              <a:buClr>
                <a:schemeClr val="dk1"/>
              </a:buClr>
              <a:buSzPts val="1400"/>
              <a:buFont typeface="Verdana"/>
              <a:buNone/>
            </a:pPr>
            <a:endParaRPr sz="10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000"/>
              <a:t>“My family and I are living in a city. My father always wears his hat when he works. My mother sends letters to her sister who lives far away, and she always lets me stamp the envelopes. Every summer the city gets really hot and the black streets shimmer in the heat. My siblings and I ride our bikes around the block and sometimes, especially at night, rats run by us to tear into bags of rotten food. When I look at the map of our neighborhood, I realize we really know the ins and outs of everything and feel like we own the spaces we always visit. Finally, at night, our Mom always had us do our chores. After a long day of stomping dirt about, my job is to mop the kitchen, because for my Mom, no dirt marks are allowed. Then we all say our prayers and settle into our beds, another night, safe together in our home.”</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000"/>
              <a:buFont typeface="Verdana"/>
              <a:buNone/>
            </a:pPr>
            <a:endParaRPr sz="1000"/>
          </a:p>
          <a:p>
            <a:pPr marL="0" lvl="0" indent="0" algn="l" rtl="0">
              <a:spcBef>
                <a:spcPts val="0"/>
              </a:spcBef>
              <a:spcAft>
                <a:spcPts val="0"/>
              </a:spcAft>
              <a:buClr>
                <a:schemeClr val="dk1"/>
              </a:buClr>
              <a:buSzPts val="1000"/>
              <a:buFont typeface="Verdana"/>
              <a:buNone/>
            </a:pPr>
            <a:r>
              <a:rPr lang="en-US" sz="1000" b="1">
                <a:latin typeface="Verdana"/>
                <a:ea typeface="Verdana"/>
                <a:cs typeface="Verdana"/>
                <a:sym typeface="Verdana"/>
              </a:rPr>
              <a:t>Answers</a:t>
            </a:r>
            <a:r>
              <a:rPr lang="en-US" sz="1000" b="1"/>
              <a:t>: 1. hat 2. stamp 3. hot, black 4. block 5. rats, stomp 6. map 7. mop</a:t>
            </a:r>
            <a:endParaRPr sz="100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00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00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0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9:notes"/>
          <p:cNvSpPr txBox="1">
            <a:spLocks noGrp="1"/>
          </p:cNvSpPr>
          <p:nvPr>
            <p:ph type="body" idx="1"/>
          </p:nvPr>
        </p:nvSpPr>
        <p:spPr>
          <a:xfrm>
            <a:off x="701040" y="4473891"/>
            <a:ext cx="5608200" cy="3660599"/>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Verdana"/>
              <a:buNone/>
            </a:pPr>
            <a:r>
              <a:rPr lang="en-US" b="1">
                <a:solidFill>
                  <a:schemeClr val="accent5"/>
                </a:solidFill>
                <a:latin typeface="Verdana"/>
                <a:ea typeface="Verdana"/>
                <a:cs typeface="Verdana"/>
                <a:sym typeface="Verdana"/>
              </a:rPr>
              <a:t>6B. Activities – Pair Work Partner A</a:t>
            </a:r>
            <a:endParaRPr/>
          </a:p>
          <a:p>
            <a:pPr marL="0" lvl="0" indent="0" algn="l" rtl="0">
              <a:lnSpc>
                <a:spcPct val="100000"/>
              </a:lnSpc>
              <a:spcBef>
                <a:spcPts val="0"/>
              </a:spcBef>
              <a:spcAft>
                <a:spcPts val="0"/>
              </a:spcAft>
              <a:buClr>
                <a:schemeClr val="dk1"/>
              </a:buClr>
              <a:buSzPts val="1400"/>
              <a:buFont typeface="Verdana"/>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b="1">
                <a:latin typeface="Verdana"/>
                <a:ea typeface="Verdana"/>
                <a:cs typeface="Verdana"/>
                <a:sym typeface="Verdana"/>
              </a:rPr>
              <a:t>Role-Play between a fri</a:t>
            </a:r>
            <a:r>
              <a:rPr lang="en-US" b="1"/>
              <a:t>end and a student taking an exam.</a:t>
            </a:r>
            <a:endParaRPr b="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Partner A will play the part of a </a:t>
            </a:r>
            <a:r>
              <a:rPr lang="en-US"/>
              <a:t>friend</a:t>
            </a:r>
            <a:r>
              <a:rPr lang="en-US">
                <a:latin typeface="Verdana"/>
                <a:ea typeface="Verdana"/>
                <a:cs typeface="Verdana"/>
                <a:sym typeface="Verdana"/>
              </a:rPr>
              <a:t> talking to a </a:t>
            </a:r>
            <a:r>
              <a:rPr lang="en-US"/>
              <a:t>student taking an exam</a:t>
            </a:r>
            <a:r>
              <a:rPr lang="en-US">
                <a:latin typeface="Verdana"/>
                <a:ea typeface="Verdana"/>
                <a:cs typeface="Verdana"/>
                <a:sym typeface="Verdana"/>
              </a:rPr>
              <a:t>. Partner A will ask questions from this slide and write Partner B’s answers.</a:t>
            </a:r>
            <a:endParaRPr/>
          </a:p>
          <a:p>
            <a:pPr marL="0" lvl="0" indent="0" algn="l" rtl="0">
              <a:lnSpc>
                <a:spcPct val="100000"/>
              </a:lnSpc>
              <a:spcBef>
                <a:spcPts val="0"/>
              </a:spcBef>
              <a:spcAft>
                <a:spcPts val="0"/>
              </a:spcAft>
              <a:buClr>
                <a:schemeClr val="dk1"/>
              </a:buClr>
              <a:buSzPts val="1400"/>
              <a:buFont typeface="Verdana"/>
              <a:buNone/>
            </a:pPr>
            <a:r>
              <a:rPr lang="en-US">
                <a:solidFill>
                  <a:schemeClr val="dk1"/>
                </a:solidFill>
                <a:latin typeface="Verdana"/>
                <a:ea typeface="Verdana"/>
                <a:cs typeface="Verdana"/>
                <a:sym typeface="Verdana"/>
              </a:rPr>
              <a:t>Check answers for correct grammar and punctuation. Answers will vary.</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sz="1000"/>
              <a:t>Photo &lt;ahref="</a:t>
            </a:r>
            <a:r>
              <a:rPr lang="en-US" sz="1000" u="sng">
                <a:solidFill>
                  <a:schemeClr val="hlink"/>
                </a:solidFill>
                <a:hlinkClick r:id="rId3"/>
              </a:rPr>
              <a:t>https://www.freepik.com/free-photo/educational-conept-tired-student-library_5473619.htm#page=5&amp;query=exam%20study%20teen%20bored%20thinking&amp;position=31&amp;from_view=search&amp;track=ais&amp;uuid=f380f025-1c3d-43f7-9493-f140b64c7ca4</a:t>
            </a:r>
            <a:r>
              <a:rPr lang="en-US" sz="1000"/>
              <a:t>"&gt; Image by jcomp&lt;/a&gt; on Freepik</a:t>
            </a:r>
            <a:endParaRPr sz="1000"/>
          </a:p>
        </p:txBody>
      </p:sp>
      <p:sp>
        <p:nvSpPr>
          <p:cNvPr id="351" name="Google Shape;351;p19:notes"/>
          <p:cNvSpPr txBox="1">
            <a:spLocks noGrp="1"/>
          </p:cNvSpPr>
          <p:nvPr>
            <p:ph type="ftr" idx="11"/>
          </p:nvPr>
        </p:nvSpPr>
        <p:spPr>
          <a:xfrm>
            <a:off x="0" y="8829967"/>
            <a:ext cx="3037800" cy="4662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©2020-2024 Literacy International</a:t>
            </a:r>
            <a:endParaRPr/>
          </a:p>
        </p:txBody>
      </p:sp>
      <p:sp>
        <p:nvSpPr>
          <p:cNvPr id="352" name="Google Shape;352;p19:notes"/>
          <p:cNvSpPr txBox="1">
            <a:spLocks noGrp="1"/>
          </p:cNvSpPr>
          <p:nvPr>
            <p:ph type="sldNum" idx="12"/>
          </p:nvPr>
        </p:nvSpPr>
        <p:spPr>
          <a:xfrm>
            <a:off x="3970938" y="8829967"/>
            <a:ext cx="3037800" cy="4662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24</a:t>
            </a:fld>
            <a:endParaRPr>
              <a:latin typeface="Verdana"/>
              <a:ea typeface="Verdana"/>
              <a:cs typeface="Verdana"/>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0:notes"/>
          <p:cNvSpPr txBox="1">
            <a:spLocks noGrp="1"/>
          </p:cNvSpPr>
          <p:nvPr>
            <p:ph type="body" idx="1"/>
          </p:nvPr>
        </p:nvSpPr>
        <p:spPr>
          <a:xfrm>
            <a:off x="701040" y="4473891"/>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Verdana"/>
              <a:buNone/>
            </a:pPr>
            <a:r>
              <a:rPr lang="en-US" b="1">
                <a:solidFill>
                  <a:schemeClr val="accent5"/>
                </a:solidFill>
                <a:latin typeface="Verdana"/>
                <a:ea typeface="Verdana"/>
                <a:cs typeface="Verdana"/>
                <a:sym typeface="Verdana"/>
              </a:rPr>
              <a:t>6C. Activities – Pair Work Partner B</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b="1">
              <a:solidFill>
                <a:schemeClr val="accent5"/>
              </a:solidFill>
              <a:latin typeface="Verdana"/>
              <a:ea typeface="Verdana"/>
              <a:cs typeface="Verdana"/>
              <a:sym typeface="Verdana"/>
            </a:endParaRPr>
          </a:p>
          <a:p>
            <a:pPr marL="0" lvl="0" indent="0" algn="l" rtl="0">
              <a:spcBef>
                <a:spcPts val="0"/>
              </a:spcBef>
              <a:spcAft>
                <a:spcPts val="0"/>
              </a:spcAft>
              <a:buClr>
                <a:schemeClr val="dk1"/>
              </a:buClr>
              <a:buSzPts val="1400"/>
              <a:buFont typeface="Verdana"/>
              <a:buNone/>
            </a:pPr>
            <a:r>
              <a:rPr lang="en-US" b="1"/>
              <a:t>Role-Play between a friend and a student taking an exam.</a:t>
            </a: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Partner B will play the part of a </a:t>
            </a:r>
            <a:r>
              <a:rPr lang="en-US"/>
              <a:t>student taking the exam</a:t>
            </a:r>
            <a:r>
              <a:rPr lang="en-US">
                <a:latin typeface="Verdana"/>
                <a:ea typeface="Verdana"/>
                <a:cs typeface="Verdana"/>
                <a:sym typeface="Verdana"/>
              </a:rPr>
              <a:t>. Partner B will ask questions from this slide and write Partner A’s answers.</a:t>
            </a:r>
            <a:endParaRPr/>
          </a:p>
          <a:p>
            <a:pPr marL="0" lvl="0" indent="0" algn="l" rtl="0">
              <a:lnSpc>
                <a:spcPct val="100000"/>
              </a:lnSpc>
              <a:spcBef>
                <a:spcPts val="0"/>
              </a:spcBef>
              <a:spcAft>
                <a:spcPts val="0"/>
              </a:spcAft>
              <a:buClr>
                <a:schemeClr val="dk1"/>
              </a:buClr>
              <a:buSzPts val="1400"/>
              <a:buFont typeface="Verdana"/>
              <a:buNone/>
            </a:pPr>
            <a:r>
              <a:rPr lang="en-US">
                <a:solidFill>
                  <a:schemeClr val="dk1"/>
                </a:solidFill>
                <a:latin typeface="Verdana"/>
                <a:ea typeface="Verdana"/>
                <a:cs typeface="Verdana"/>
                <a:sym typeface="Verdana"/>
              </a:rPr>
              <a:t>Check answers for correct grammar and punctuation. Answers will vary.</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sz="1000"/>
              <a:t>Photo</a:t>
            </a:r>
            <a:endParaRPr sz="1000"/>
          </a:p>
          <a:p>
            <a:pPr marL="0" lvl="0" indent="0" algn="l" rtl="0">
              <a:lnSpc>
                <a:spcPct val="100000"/>
              </a:lnSpc>
              <a:spcBef>
                <a:spcPts val="0"/>
              </a:spcBef>
              <a:spcAft>
                <a:spcPts val="0"/>
              </a:spcAft>
              <a:buClr>
                <a:schemeClr val="dk1"/>
              </a:buClr>
              <a:buSzPts val="1400"/>
              <a:buFont typeface="Verdana"/>
              <a:buNone/>
            </a:pPr>
            <a:r>
              <a:rPr lang="en-US" sz="1000"/>
              <a:t>&lt;ahref="</a:t>
            </a:r>
            <a:r>
              <a:rPr lang="en-US" sz="1000" u="sng">
                <a:solidFill>
                  <a:schemeClr val="hlink"/>
                </a:solidFill>
                <a:hlinkClick r:id="rId3"/>
              </a:rPr>
              <a:t>https://www.freepik.com/free-photo/cute-hispanic-teen-friends-talking-hving-fun-classroom_27999221.htm#query=teen%20give%20advice&amp;position=2&amp;from_view=search&amp;track=ais&amp;uuid=946b88bf-6584-4c7a-946c-1e24d2d80ce6</a:t>
            </a:r>
            <a:r>
              <a:rPr lang="en-US" sz="1000"/>
              <a:t>"&gt; Image by tonodiaz&lt;/a&gt; on Freepik</a:t>
            </a:r>
            <a:endParaRPr sz="1000"/>
          </a:p>
          <a:p>
            <a:pPr marL="0" lvl="0" indent="0" algn="l" rtl="0">
              <a:lnSpc>
                <a:spcPct val="100000"/>
              </a:lnSpc>
              <a:spcBef>
                <a:spcPts val="0"/>
              </a:spcBef>
              <a:spcAft>
                <a:spcPts val="0"/>
              </a:spcAft>
              <a:buClr>
                <a:schemeClr val="dk1"/>
              </a:buClr>
              <a:buSzPts val="1400"/>
              <a:buFont typeface="Verdana"/>
              <a:buNone/>
            </a:pPr>
            <a:endParaRPr b="0">
              <a:latin typeface="Verdana"/>
              <a:ea typeface="Verdana"/>
              <a:cs typeface="Verdana"/>
              <a:sym typeface="Verdana"/>
            </a:endParaRPr>
          </a:p>
        </p:txBody>
      </p:sp>
      <p:sp>
        <p:nvSpPr>
          <p:cNvPr id="362" name="Google Shape;362;p20:notes"/>
          <p:cNvSpPr txBox="1">
            <a:spLocks noGrp="1"/>
          </p:cNvSpPr>
          <p:nvPr>
            <p:ph type="ftr" idx="11"/>
          </p:nvPr>
        </p:nvSpPr>
        <p:spPr>
          <a:xfrm>
            <a:off x="0"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©2020-2024 Literacy International</a:t>
            </a:r>
            <a:endParaRPr/>
          </a:p>
        </p:txBody>
      </p:sp>
      <p:sp>
        <p:nvSpPr>
          <p:cNvPr id="363" name="Google Shape;363;p20: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25</a:t>
            </a:fld>
            <a:endParaRPr>
              <a:latin typeface="Verdana"/>
              <a:ea typeface="Verdana"/>
              <a:cs typeface="Verdana"/>
              <a:sym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2:notes"/>
          <p:cNvSpPr txBox="1">
            <a:spLocks noGrp="1"/>
          </p:cNvSpPr>
          <p:nvPr>
            <p:ph type="body" idx="1"/>
          </p:nvPr>
        </p:nvSpPr>
        <p:spPr>
          <a:xfrm>
            <a:off x="701040" y="4473892"/>
            <a:ext cx="5608320" cy="3660459"/>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b="1">
                <a:solidFill>
                  <a:schemeClr val="accent5"/>
                </a:solidFill>
                <a:latin typeface="Verdana"/>
                <a:ea typeface="Verdana"/>
                <a:cs typeface="Verdana"/>
                <a:sym typeface="Verdana"/>
              </a:rPr>
              <a:t>7. Game – </a:t>
            </a:r>
            <a:r>
              <a:rPr lang="en-US" b="1">
                <a:solidFill>
                  <a:schemeClr val="accent5"/>
                </a:solidFill>
              </a:rPr>
              <a:t>Finish the Feeling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a:t>Students</a:t>
            </a:r>
            <a:r>
              <a:rPr lang="en-US">
                <a:latin typeface="Verdana"/>
                <a:ea typeface="Verdana"/>
                <a:cs typeface="Verdana"/>
                <a:sym typeface="Verdana"/>
              </a:rPr>
              <a:t> </a:t>
            </a:r>
            <a:r>
              <a:rPr lang="en-US"/>
              <a:t>form pairs.</a:t>
            </a:r>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a:t>Within their pairs students</a:t>
            </a:r>
            <a:r>
              <a:rPr lang="en-US">
                <a:latin typeface="Verdana"/>
                <a:ea typeface="Verdana"/>
                <a:cs typeface="Verdana"/>
                <a:sym typeface="Verdana"/>
              </a:rPr>
              <a:t> take turns </a:t>
            </a:r>
            <a:r>
              <a:rPr lang="en-US"/>
              <a:t>describing their emotional response to events</a:t>
            </a:r>
            <a:r>
              <a:rPr lang="en-US">
                <a:latin typeface="Verdana"/>
                <a:ea typeface="Verdana"/>
                <a:cs typeface="Verdana"/>
                <a:sym typeface="Verdana"/>
              </a:rPr>
              <a:t> using</a:t>
            </a:r>
            <a:r>
              <a:rPr lang="en-US"/>
              <a:t>:</a:t>
            </a:r>
            <a:endParaRPr/>
          </a:p>
          <a:p>
            <a:pPr marL="0" lvl="0" indent="0" algn="l" rtl="0">
              <a:lnSpc>
                <a:spcPct val="100000"/>
              </a:lnSpc>
              <a:spcBef>
                <a:spcPts val="0"/>
              </a:spcBef>
              <a:spcAft>
                <a:spcPts val="0"/>
              </a:spcAft>
              <a:buClr>
                <a:schemeClr val="dk1"/>
              </a:buClr>
              <a:buSzPts val="1400"/>
              <a:buFont typeface="Verdana"/>
              <a:buNone/>
            </a:pPr>
            <a:r>
              <a:rPr lang="en-US">
                <a:solidFill>
                  <a:srgbClr val="2E75B6"/>
                </a:solidFill>
              </a:rPr>
              <a:t>“_____ so I’m feeling ______.”</a:t>
            </a:r>
            <a:endParaRPr>
              <a:solidFill>
                <a:srgbClr val="2E75B6"/>
              </a:solidFill>
            </a:endParaRPr>
          </a:p>
          <a:p>
            <a:pPr marL="0" lvl="0" indent="0" algn="l" rtl="0">
              <a:lnSpc>
                <a:spcPct val="100000"/>
              </a:lnSpc>
              <a:spcBef>
                <a:spcPts val="0"/>
              </a:spcBef>
              <a:spcAft>
                <a:spcPts val="0"/>
              </a:spcAft>
              <a:buClr>
                <a:schemeClr val="dk1"/>
              </a:buClr>
              <a:buSzPts val="1400"/>
              <a:buFont typeface="Verdana"/>
              <a:buNone/>
            </a:pPr>
            <a:endParaRPr>
              <a:solidFill>
                <a:srgbClr val="2E75B6"/>
              </a:solidFill>
            </a:endParaRPr>
          </a:p>
          <a:p>
            <a:pPr marL="0" lvl="0" indent="0" algn="l" rtl="0">
              <a:lnSpc>
                <a:spcPct val="100000"/>
              </a:lnSpc>
              <a:spcBef>
                <a:spcPts val="0"/>
              </a:spcBef>
              <a:spcAft>
                <a:spcPts val="0"/>
              </a:spcAft>
              <a:buClr>
                <a:schemeClr val="dk1"/>
              </a:buClr>
              <a:buSzPts val="1400"/>
              <a:buFont typeface="Verdana"/>
              <a:buNone/>
            </a:pPr>
            <a:r>
              <a:rPr lang="en-US"/>
              <a:t>T</a:t>
            </a:r>
            <a:r>
              <a:rPr lang="en-US">
                <a:latin typeface="Verdana"/>
                <a:ea typeface="Verdana"/>
                <a:cs typeface="Verdana"/>
                <a:sym typeface="Verdana"/>
              </a:rPr>
              <a:t>heir partner has to </a:t>
            </a:r>
            <a:r>
              <a:rPr lang="en-US"/>
              <a:t>choose an applicable form of affirmation and repeat back</a:t>
            </a:r>
            <a:r>
              <a:rPr lang="en-US">
                <a:solidFill>
                  <a:srgbClr val="2E75B6"/>
                </a:solidFill>
              </a:rPr>
              <a:t> </a:t>
            </a:r>
            <a:r>
              <a:rPr lang="en-US"/>
              <a:t>what they shared using:</a:t>
            </a:r>
            <a:endParaRPr/>
          </a:p>
          <a:p>
            <a:pPr marL="0" lvl="0" indent="0" algn="l" rtl="0">
              <a:lnSpc>
                <a:spcPct val="100000"/>
              </a:lnSpc>
              <a:spcBef>
                <a:spcPts val="0"/>
              </a:spcBef>
              <a:spcAft>
                <a:spcPts val="0"/>
              </a:spcAft>
              <a:buClr>
                <a:schemeClr val="dk1"/>
              </a:buClr>
              <a:buSzPts val="1400"/>
              <a:buFont typeface="Verdana"/>
              <a:buNone/>
            </a:pPr>
            <a:r>
              <a:rPr lang="en-US">
                <a:solidFill>
                  <a:srgbClr val="2E75B6"/>
                </a:solidFill>
              </a:rPr>
              <a:t>“[Affirmation] that you’re feeling ______ about ______.”</a:t>
            </a:r>
            <a:endParaRPr>
              <a:solidFill>
                <a:srgbClr val="2E75B6"/>
              </a:solidFill>
            </a:endParaRPr>
          </a:p>
          <a:p>
            <a:pPr marL="0" lvl="0" indent="0" algn="l" rtl="0">
              <a:lnSpc>
                <a:spcPct val="100000"/>
              </a:lnSpc>
              <a:spcBef>
                <a:spcPts val="0"/>
              </a:spcBef>
              <a:spcAft>
                <a:spcPts val="0"/>
              </a:spcAft>
              <a:buClr>
                <a:schemeClr val="dk1"/>
              </a:buClr>
              <a:buSzPts val="1400"/>
              <a:buFont typeface="Verdana"/>
              <a:buNone/>
            </a:pPr>
            <a:endParaRPr>
              <a:solidFill>
                <a:srgbClr val="2E75B6"/>
              </a:solidFill>
            </a:endParaRPr>
          </a:p>
          <a:p>
            <a:pPr marL="0" lvl="0" indent="0" algn="l" rtl="0">
              <a:lnSpc>
                <a:spcPct val="100000"/>
              </a:lnSpc>
              <a:spcBef>
                <a:spcPts val="0"/>
              </a:spcBef>
              <a:spcAft>
                <a:spcPts val="0"/>
              </a:spcAft>
              <a:buClr>
                <a:schemeClr val="dk1"/>
              </a:buClr>
              <a:buSzPts val="1400"/>
              <a:buFont typeface="Verdana"/>
              <a:buNone/>
            </a:pPr>
            <a:r>
              <a:rPr lang="en-US"/>
              <a:t>Pairs get one </a:t>
            </a:r>
            <a:r>
              <a:rPr lang="en-US">
                <a:latin typeface="Verdana"/>
                <a:ea typeface="Verdana"/>
                <a:cs typeface="Verdana"/>
                <a:sym typeface="Verdana"/>
              </a:rPr>
              <a:t>point for each </a:t>
            </a:r>
            <a:r>
              <a:rPr lang="en-US"/>
              <a:t>complete sentence with a good emotional response or affirmation and repetition.</a:t>
            </a:r>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a:t>Provide the students with the following</a:t>
            </a:r>
            <a:r>
              <a:rPr lang="en-US">
                <a:latin typeface="Verdana"/>
                <a:ea typeface="Verdana"/>
                <a:cs typeface="Verdana"/>
                <a:sym typeface="Verdana"/>
              </a:rPr>
              <a:t> list of </a:t>
            </a:r>
            <a:r>
              <a:rPr lang="en-US"/>
              <a:t>scenarios</a:t>
            </a:r>
            <a:r>
              <a:rPr lang="en-US">
                <a:latin typeface="Verdana"/>
                <a:ea typeface="Verdana"/>
                <a:cs typeface="Verdana"/>
                <a:sym typeface="Verdana"/>
              </a:rPr>
              <a:t>,</a:t>
            </a:r>
            <a:r>
              <a:rPr lang="en-US"/>
              <a:t> make your own, or allow students to choose their own scenarios.</a:t>
            </a:r>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a:latin typeface="Verdana"/>
                <a:ea typeface="Verdana"/>
                <a:cs typeface="Verdana"/>
                <a:sym typeface="Verdana"/>
              </a:rPr>
              <a:t>Topics</a:t>
            </a:r>
            <a:r>
              <a:rPr lang="en-US"/>
              <a:t> may</a:t>
            </a:r>
            <a:r>
              <a:rPr lang="en-US">
                <a:latin typeface="Verdana"/>
                <a:ea typeface="Verdana"/>
                <a:cs typeface="Verdana"/>
                <a:sym typeface="Verdana"/>
              </a:rPr>
              <a:t> include:</a:t>
            </a:r>
            <a:endParaRPr/>
          </a:p>
          <a:p>
            <a:pPr marL="0" lvl="0" indent="0" algn="l" rtl="0">
              <a:lnSpc>
                <a:spcPct val="100000"/>
              </a:lnSpc>
              <a:spcBef>
                <a:spcPts val="0"/>
              </a:spcBef>
              <a:spcAft>
                <a:spcPts val="0"/>
              </a:spcAft>
              <a:buClr>
                <a:schemeClr val="dk1"/>
              </a:buClr>
              <a:buSzPts val="1400"/>
              <a:buFont typeface="Verdana"/>
              <a:buNone/>
            </a:pPr>
            <a:r>
              <a:rPr lang="en-US"/>
              <a:t>Passing an exam.</a:t>
            </a:r>
            <a:endParaRPr/>
          </a:p>
          <a:p>
            <a:pPr marL="0" lvl="0" indent="0" algn="l" rtl="0">
              <a:lnSpc>
                <a:spcPct val="100000"/>
              </a:lnSpc>
              <a:spcBef>
                <a:spcPts val="0"/>
              </a:spcBef>
              <a:spcAft>
                <a:spcPts val="0"/>
              </a:spcAft>
              <a:buClr>
                <a:schemeClr val="dk1"/>
              </a:buClr>
              <a:buSzPts val="1400"/>
              <a:buFont typeface="Verdana"/>
              <a:buNone/>
            </a:pPr>
            <a:r>
              <a:rPr lang="en-US"/>
              <a:t>Grandma is in the hospital.</a:t>
            </a:r>
            <a:endParaRPr/>
          </a:p>
          <a:p>
            <a:pPr marL="0" lvl="0" indent="0" algn="l" rtl="0">
              <a:lnSpc>
                <a:spcPct val="100000"/>
              </a:lnSpc>
              <a:spcBef>
                <a:spcPts val="0"/>
              </a:spcBef>
              <a:spcAft>
                <a:spcPts val="0"/>
              </a:spcAft>
              <a:buClr>
                <a:schemeClr val="dk1"/>
              </a:buClr>
              <a:buSzPts val="1400"/>
              <a:buFont typeface="Verdana"/>
              <a:buNone/>
            </a:pPr>
            <a:r>
              <a:rPr lang="en-US"/>
              <a:t>Enjoying a visit with a friend.</a:t>
            </a:r>
            <a:endParaRPr/>
          </a:p>
          <a:p>
            <a:pPr marL="0" lvl="0" indent="0" algn="l" rtl="0">
              <a:lnSpc>
                <a:spcPct val="100000"/>
              </a:lnSpc>
              <a:spcBef>
                <a:spcPts val="0"/>
              </a:spcBef>
              <a:spcAft>
                <a:spcPts val="0"/>
              </a:spcAft>
              <a:buClr>
                <a:schemeClr val="dk1"/>
              </a:buClr>
              <a:buSzPts val="1400"/>
              <a:buFont typeface="Verdana"/>
              <a:buNone/>
            </a:pPr>
            <a:r>
              <a:rPr lang="en-US"/>
              <a:t>Falling and hurting your ankle.</a:t>
            </a:r>
            <a:endParaRPr/>
          </a:p>
          <a:p>
            <a:pPr marL="0" lvl="0" indent="0" algn="l" rtl="0">
              <a:lnSpc>
                <a:spcPct val="100000"/>
              </a:lnSpc>
              <a:spcBef>
                <a:spcPts val="0"/>
              </a:spcBef>
              <a:spcAft>
                <a:spcPts val="0"/>
              </a:spcAft>
              <a:buClr>
                <a:schemeClr val="dk1"/>
              </a:buClr>
              <a:buSzPts val="1400"/>
              <a:buFont typeface="Verdana"/>
              <a:buNone/>
            </a:pPr>
            <a:r>
              <a:rPr lang="en-US"/>
              <a:t>Accidentally sleeping through your class.</a:t>
            </a:r>
            <a:endParaRPr/>
          </a:p>
          <a:p>
            <a:pPr marL="0" lvl="0" indent="0" algn="l" rtl="0">
              <a:lnSpc>
                <a:spcPct val="100000"/>
              </a:lnSpc>
              <a:spcBef>
                <a:spcPts val="0"/>
              </a:spcBef>
              <a:spcAft>
                <a:spcPts val="0"/>
              </a:spcAft>
              <a:buClr>
                <a:schemeClr val="dk1"/>
              </a:buClr>
              <a:buSzPts val="1400"/>
              <a:buFont typeface="Verdana"/>
              <a:buNone/>
            </a:pPr>
            <a:r>
              <a:rPr lang="en-US"/>
              <a:t>Friends giving you a sweet surprise party.</a:t>
            </a:r>
            <a:endParaRPr/>
          </a:p>
          <a:p>
            <a:pPr marL="0" lvl="0" indent="0" algn="l" rtl="0">
              <a:lnSpc>
                <a:spcPct val="100000"/>
              </a:lnSpc>
              <a:spcBef>
                <a:spcPts val="0"/>
              </a:spcBef>
              <a:spcAft>
                <a:spcPts val="0"/>
              </a:spcAft>
              <a:buClr>
                <a:schemeClr val="dk1"/>
              </a:buClr>
              <a:buSzPts val="1400"/>
              <a:buFont typeface="Verdana"/>
              <a:buNone/>
            </a:pPr>
            <a:r>
              <a:rPr lang="en-US"/>
              <a:t>Finding out your friend’s dog died.</a:t>
            </a:r>
            <a:endParaRPr/>
          </a:p>
          <a:p>
            <a:pPr marL="0" lvl="0" indent="0" algn="l" rtl="0">
              <a:lnSpc>
                <a:spcPct val="100000"/>
              </a:lnSpc>
              <a:spcBef>
                <a:spcPts val="0"/>
              </a:spcBef>
              <a:spcAft>
                <a:spcPts val="0"/>
              </a:spcAft>
              <a:buClr>
                <a:schemeClr val="dk1"/>
              </a:buClr>
              <a:buSzPts val="1400"/>
              <a:buFont typeface="Verdana"/>
              <a:buNone/>
            </a:pPr>
            <a:r>
              <a:rPr lang="en-US"/>
              <a:t>Cleaning up after a big event.</a:t>
            </a:r>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a:t>Affirmations may include:</a:t>
            </a:r>
            <a:endParaRPr/>
          </a:p>
          <a:p>
            <a:pPr marL="0" lvl="0" indent="0" algn="l" rtl="0">
              <a:lnSpc>
                <a:spcPct val="100000"/>
              </a:lnSpc>
              <a:spcBef>
                <a:spcPts val="0"/>
              </a:spcBef>
              <a:spcAft>
                <a:spcPts val="0"/>
              </a:spcAft>
              <a:buClr>
                <a:schemeClr val="dk1"/>
              </a:buClr>
              <a:buSzPts val="1400"/>
              <a:buFont typeface="Verdana"/>
              <a:buNone/>
            </a:pPr>
            <a:r>
              <a:rPr lang="en-US"/>
              <a:t>Congratulations…</a:t>
            </a:r>
            <a:endParaRPr/>
          </a:p>
          <a:p>
            <a:pPr marL="0" lvl="0" indent="0" algn="l" rtl="0">
              <a:lnSpc>
                <a:spcPct val="100000"/>
              </a:lnSpc>
              <a:spcBef>
                <a:spcPts val="0"/>
              </a:spcBef>
              <a:spcAft>
                <a:spcPts val="0"/>
              </a:spcAft>
              <a:buClr>
                <a:schemeClr val="dk1"/>
              </a:buClr>
              <a:buSzPts val="1400"/>
              <a:buFont typeface="Verdana"/>
              <a:buNone/>
            </a:pPr>
            <a:r>
              <a:rPr lang="en-US"/>
              <a:t>I’m so sorry…</a:t>
            </a:r>
            <a:endParaRPr/>
          </a:p>
          <a:p>
            <a:pPr marL="0" lvl="0" indent="0" algn="l" rtl="0">
              <a:lnSpc>
                <a:spcPct val="100000"/>
              </a:lnSpc>
              <a:spcBef>
                <a:spcPts val="0"/>
              </a:spcBef>
              <a:spcAft>
                <a:spcPts val="0"/>
              </a:spcAft>
              <a:buClr>
                <a:schemeClr val="dk1"/>
              </a:buClr>
              <a:buSzPts val="1400"/>
              <a:buFont typeface="Verdana"/>
              <a:buNone/>
            </a:pPr>
            <a:r>
              <a:rPr lang="en-US"/>
              <a:t>That’s amazing…</a:t>
            </a:r>
            <a:endParaRPr/>
          </a:p>
          <a:p>
            <a:pPr marL="0" lvl="0" indent="0" algn="l" rtl="0">
              <a:lnSpc>
                <a:spcPct val="100000"/>
              </a:lnSpc>
              <a:spcBef>
                <a:spcPts val="0"/>
              </a:spcBef>
              <a:spcAft>
                <a:spcPts val="0"/>
              </a:spcAft>
              <a:buClr>
                <a:schemeClr val="dk1"/>
              </a:buClr>
              <a:buSzPts val="1400"/>
              <a:buFont typeface="Verdana"/>
              <a:buNone/>
            </a:pPr>
            <a:r>
              <a:rPr lang="en-US"/>
              <a:t>Wow, tell me more…</a:t>
            </a:r>
            <a:endParaRPr/>
          </a:p>
          <a:p>
            <a:pPr marL="0" lvl="0" indent="0" algn="l" rtl="0">
              <a:lnSpc>
                <a:spcPct val="100000"/>
              </a:lnSpc>
              <a:spcBef>
                <a:spcPts val="0"/>
              </a:spcBef>
              <a:spcAft>
                <a:spcPts val="0"/>
              </a:spcAft>
              <a:buClr>
                <a:schemeClr val="dk1"/>
              </a:buClr>
              <a:buSzPts val="1400"/>
              <a:buFont typeface="Verdana"/>
              <a:buNone/>
            </a:pPr>
            <a:r>
              <a:rPr lang="en-US"/>
              <a:t>That sounds hard…</a:t>
            </a:r>
            <a:endParaRPr/>
          </a:p>
          <a:p>
            <a:pPr marL="0" lvl="0" indent="0" algn="l" rtl="0">
              <a:lnSpc>
                <a:spcPct val="100000"/>
              </a:lnSpc>
              <a:spcBef>
                <a:spcPts val="0"/>
              </a:spcBef>
              <a:spcAft>
                <a:spcPts val="0"/>
              </a:spcAft>
              <a:buClr>
                <a:schemeClr val="dk1"/>
              </a:buClr>
              <a:buSzPts val="1400"/>
              <a:buFont typeface="Verdana"/>
              <a:buNone/>
            </a:pPr>
            <a:r>
              <a:rPr lang="en-US"/>
              <a:t>I’m happy for you…</a:t>
            </a:r>
            <a:endParaRPr/>
          </a:p>
          <a:p>
            <a:pPr marL="0" lvl="0" indent="0" algn="l" rtl="0">
              <a:lnSpc>
                <a:spcPct val="100000"/>
              </a:lnSpc>
              <a:spcBef>
                <a:spcPts val="0"/>
              </a:spcBef>
              <a:spcAft>
                <a:spcPts val="0"/>
              </a:spcAft>
              <a:buClr>
                <a:schemeClr val="dk1"/>
              </a:buClr>
              <a:buSzPts val="1400"/>
              <a:buFont typeface="Verdana"/>
              <a:buNone/>
            </a:pPr>
            <a:r>
              <a:rPr lang="en-US">
                <a:solidFill>
                  <a:schemeClr val="dk1"/>
                </a:solidFill>
                <a:latin typeface="Verdana"/>
                <a:ea typeface="Verdana"/>
                <a:cs typeface="Verdana"/>
                <a:sym typeface="Verdana"/>
              </a:rPr>
              <a:t>          </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a:latin typeface="Verdana"/>
                <a:ea typeface="Verdana"/>
                <a:cs typeface="Verdana"/>
                <a:sym typeface="Verdana"/>
              </a:rPr>
              <a:t>The object of the game is to give as many </a:t>
            </a:r>
            <a:r>
              <a:rPr lang="en-US"/>
              <a:t>meaningful responses</a:t>
            </a:r>
            <a:r>
              <a:rPr lang="en-US">
                <a:latin typeface="Verdana"/>
                <a:ea typeface="Verdana"/>
                <a:cs typeface="Verdana"/>
                <a:sym typeface="Verdana"/>
              </a:rPr>
              <a:t> as possible in five minutes.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a:p>
          <a:p>
            <a:pPr marL="0" lvl="0" indent="0" algn="l" rtl="0">
              <a:lnSpc>
                <a:spcPct val="100000"/>
              </a:lnSpc>
              <a:spcBef>
                <a:spcPts val="0"/>
              </a:spcBef>
              <a:spcAft>
                <a:spcPts val="0"/>
              </a:spcAft>
              <a:buClr>
                <a:schemeClr val="dk1"/>
              </a:buClr>
              <a:buSzPts val="1400"/>
              <a:buFont typeface="Verdana"/>
              <a:buNone/>
            </a:pPr>
            <a:r>
              <a:rPr lang="en-US" sz="1000"/>
              <a:t>Young woman photo: Image by &lt;ahref="</a:t>
            </a:r>
            <a:r>
              <a:rPr lang="en-US" sz="1000" u="sng">
                <a:solidFill>
                  <a:schemeClr val="hlink"/>
                </a:solidFill>
                <a:hlinkClick r:id="rId3"/>
              </a:rPr>
              <a:t>https://www.freepik.com/free-photo/university-colleagues-talking-library_12296584.htm#query=student&amp;position=0&amp;from_view=search&amp;track=sph&amp;uuid=4228f264-4486-4ff6-a15a-7f88ff672e3f</a:t>
            </a:r>
            <a:r>
              <a:rPr lang="en-US" sz="1000"/>
              <a:t>"&gt;Freepik&lt;/a&gt; </a:t>
            </a:r>
            <a:endParaRPr sz="1000"/>
          </a:p>
          <a:p>
            <a:pPr marL="0" lvl="0" indent="0" algn="l" rtl="0">
              <a:lnSpc>
                <a:spcPct val="100000"/>
              </a:lnSpc>
              <a:spcBef>
                <a:spcPts val="0"/>
              </a:spcBef>
              <a:spcAft>
                <a:spcPts val="0"/>
              </a:spcAft>
              <a:buClr>
                <a:schemeClr val="dk1"/>
              </a:buClr>
              <a:buSzPts val="1400"/>
              <a:buFont typeface="Verdana"/>
              <a:buNone/>
            </a:pPr>
            <a:r>
              <a:rPr lang="en-US" sz="1000"/>
              <a:t>Young man photo: &lt;ahref="</a:t>
            </a:r>
            <a:r>
              <a:rPr lang="en-US" sz="1000" u="sng">
                <a:solidFill>
                  <a:schemeClr val="hlink"/>
                </a:solidFill>
                <a:hlinkClick r:id="rId4"/>
              </a:rPr>
              <a:t>https://www.freepik.com/free-photo/satisfied-african-american-guy-pointing-upper-left-corner-with-confident-smile_10293030.htm#page=4&amp;query=guy%20look%20left&amp;position=8&amp;from_view=search&amp;track=ais&amp;uuid=7646af28-385e-45f0-9e43-3c9a1a2ae1b1</a:t>
            </a:r>
            <a:r>
              <a:rPr lang="en-US" sz="1000"/>
              <a:t>"&gt; Image by cookie_studio&lt;/a&gt; on Freepik</a:t>
            </a:r>
            <a:endParaRPr sz="1000"/>
          </a:p>
          <a:p>
            <a:pPr marL="0" lvl="0" indent="0" algn="l" rtl="0">
              <a:lnSpc>
                <a:spcPct val="100000"/>
              </a:lnSpc>
              <a:spcBef>
                <a:spcPts val="0"/>
              </a:spcBef>
              <a:spcAft>
                <a:spcPts val="0"/>
              </a:spcAft>
              <a:buClr>
                <a:schemeClr val="dk1"/>
              </a:buClr>
              <a:buSzPts val="1400"/>
              <a:buFont typeface="Verdana"/>
              <a:buNone/>
            </a:pPr>
            <a:r>
              <a:rPr lang="en-US" sz="1000"/>
              <a:t>Woman grieving photo: Image by &lt;ahref="</a:t>
            </a:r>
            <a:r>
              <a:rPr lang="en-US" sz="1000" u="sng">
                <a:solidFill>
                  <a:schemeClr val="hlink"/>
                </a:solidFill>
                <a:hlinkClick r:id="rId5"/>
              </a:rPr>
              <a:t>https://www.freepik.com/free-photo/adult-woman-stressing-out-home_11198885.htm#query=sad&amp;position=41&amp;from_view=search&amp;track=sph&amp;uuid=c17a5b99-959f-45bf-87db-d9395c5a1741</a:t>
            </a:r>
            <a:r>
              <a:rPr lang="en-US" sz="1000"/>
              <a:t>"&gt; Freepik&lt;/a&gt;</a:t>
            </a:r>
            <a:endParaRPr sz="1000"/>
          </a:p>
          <a:p>
            <a:pPr marL="0" lvl="0" indent="0" algn="l" rtl="0">
              <a:lnSpc>
                <a:spcPct val="100000"/>
              </a:lnSpc>
              <a:spcBef>
                <a:spcPts val="0"/>
              </a:spcBef>
              <a:spcAft>
                <a:spcPts val="0"/>
              </a:spcAft>
              <a:buClr>
                <a:schemeClr val="dk1"/>
              </a:buClr>
              <a:buSzPts val="1400"/>
              <a:buFont typeface="Verdana"/>
              <a:buNone/>
            </a:pPr>
            <a:r>
              <a:rPr lang="en-US" sz="1000"/>
              <a:t>Woman compassion photo: &lt;ahref="</a:t>
            </a:r>
            <a:r>
              <a:rPr lang="en-US" sz="1000" u="sng">
                <a:solidFill>
                  <a:schemeClr val="hlink"/>
                </a:solidFill>
                <a:hlinkClick r:id="rId6"/>
              </a:rPr>
              <a:t>https://www.freepik.com/free-photo/support-friend_5401236.htm#query=compassion&amp;position=20&amp;from_view=search&amp;track=sph&amp;uuid=ba1313b3-f8cf-4967-883c-3d0cdd2ecd75</a:t>
            </a:r>
            <a:r>
              <a:rPr lang="en-US" sz="1000"/>
              <a:t>"&gt; Image by pressfoto&lt;/a&gt; on Freepik</a:t>
            </a:r>
            <a:endParaRPr sz="1000"/>
          </a:p>
          <a:p>
            <a:pPr marL="0" lvl="0" indent="0" algn="l" rtl="0">
              <a:lnSpc>
                <a:spcPct val="100000"/>
              </a:lnSpc>
              <a:spcBef>
                <a:spcPts val="0"/>
              </a:spcBef>
              <a:spcAft>
                <a:spcPts val="0"/>
              </a:spcAft>
              <a:buClr>
                <a:schemeClr val="dk1"/>
              </a:buClr>
              <a:buSzPts val="1400"/>
              <a:buFont typeface="Verdana"/>
              <a:buNone/>
            </a:pPr>
            <a:endParaRPr sz="1000"/>
          </a:p>
        </p:txBody>
      </p:sp>
      <p:sp>
        <p:nvSpPr>
          <p:cNvPr id="374" name="Google Shape;374;p22:notes"/>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©2020-2024 Literacy International</a:t>
            </a:r>
            <a:endParaRPr/>
          </a:p>
        </p:txBody>
      </p:sp>
      <p:sp>
        <p:nvSpPr>
          <p:cNvPr id="375" name="Google Shape;375;p22: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26</a:t>
            </a:fld>
            <a:endParaRPr>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625d0900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2625d09000c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a:solidFill>
                  <a:srgbClr val="4472C4"/>
                </a:solidFill>
                <a:latin typeface="Verdana"/>
                <a:ea typeface="Verdana"/>
                <a:cs typeface="Verdana"/>
                <a:sym typeface="Verdana"/>
              </a:rPr>
              <a:t>Homework 1A. - Write sentences using the pictured vocabulary words.</a:t>
            </a:r>
            <a:endParaRPr sz="1200"/>
          </a:p>
          <a:p>
            <a:pPr marL="0" lvl="0" indent="0" algn="l" rtl="0">
              <a:spcBef>
                <a:spcPts val="0"/>
              </a:spcBef>
              <a:spcAft>
                <a:spcPts val="0"/>
              </a:spcAft>
              <a:buClr>
                <a:schemeClr val="dk1"/>
              </a:buClr>
              <a:buSzPts val="1200"/>
              <a:buFont typeface="Calibri"/>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b="1">
                <a:latin typeface="Verdana"/>
                <a:ea typeface="Verdana"/>
                <a:cs typeface="Verdana"/>
                <a:sym typeface="Verdana"/>
              </a:rPr>
              <a:t>Model. </a:t>
            </a:r>
            <a:r>
              <a:rPr lang="en-US" sz="1200">
                <a:latin typeface="Verdana"/>
                <a:ea typeface="Verdana"/>
                <a:cs typeface="Verdana"/>
                <a:sym typeface="Verdana"/>
              </a:rPr>
              <a:t>Go over each of the</a:t>
            </a:r>
            <a:r>
              <a:rPr lang="en-US" sz="1200" b="1">
                <a:latin typeface="Verdana"/>
                <a:ea typeface="Verdana"/>
                <a:cs typeface="Verdana"/>
                <a:sym typeface="Verdana"/>
              </a:rPr>
              <a:t> </a:t>
            </a:r>
            <a:r>
              <a:rPr lang="en-US" sz="1200">
                <a:latin typeface="Verdana"/>
                <a:ea typeface="Verdana"/>
                <a:cs typeface="Verdana"/>
                <a:sym typeface="Verdana"/>
              </a:rPr>
              <a:t>homework assignments to be sure the student understands what to do.</a:t>
            </a:r>
            <a:endParaRPr sz="1200"/>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Repeat. </a:t>
            </a:r>
            <a:r>
              <a:rPr lang="en-US" sz="1200">
                <a:latin typeface="Verdana"/>
                <a:ea typeface="Verdana"/>
                <a:cs typeface="Verdana"/>
                <a:sym typeface="Verdana"/>
              </a:rPr>
              <a:t>Encourage students to practice speaking and reading the completed homework assignments with a friend. They may use a bilingual dictionary.</a:t>
            </a:r>
            <a:endParaRPr sz="1200"/>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Solo. </a:t>
            </a:r>
            <a:r>
              <a:rPr lang="en-US" sz="1200">
                <a:latin typeface="Verdana"/>
                <a:ea typeface="Verdana"/>
                <a:cs typeface="Verdana"/>
                <a:sym typeface="Verdana"/>
              </a:rPr>
              <a:t>Students will share their homework when they are finished. After they have shared their homework, be sure to check it for correctness, including spelling. Explain mistakes, while providing praise and encouragement.</a:t>
            </a: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Number one is an example. Have the s</a:t>
            </a:r>
            <a:r>
              <a:rPr lang="en-US"/>
              <a:t>tudents use the corresponding vocabulary word for each picture in at least one sentence.</a:t>
            </a:r>
            <a:endParaRPr sz="12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 </a:t>
            </a:r>
            <a:r>
              <a:rPr lang="en-US" sz="1200">
                <a:latin typeface="Verdana"/>
                <a:ea typeface="Verdana"/>
                <a:cs typeface="Verdana"/>
                <a:sym typeface="Verdana"/>
              </a:rPr>
              <a:t>may vary, </a:t>
            </a:r>
            <a:r>
              <a:rPr lang="en-US"/>
              <a:t>and can be 1-3 sentences. They </a:t>
            </a:r>
            <a:r>
              <a:rPr lang="en-US" sz="1200">
                <a:latin typeface="Verdana"/>
                <a:ea typeface="Verdana"/>
                <a:cs typeface="Verdana"/>
                <a:sym typeface="Verdana"/>
              </a:rPr>
              <a:t>will start with a capital letter, have a </a:t>
            </a:r>
            <a:r>
              <a:rPr lang="en-US"/>
              <a:t>question </a:t>
            </a:r>
            <a:r>
              <a:rPr lang="en-US" sz="1200">
                <a:latin typeface="Verdana"/>
                <a:ea typeface="Verdana"/>
                <a:cs typeface="Verdana"/>
                <a:sym typeface="Verdana"/>
              </a:rPr>
              <a:t>mark at the end, use the </a:t>
            </a:r>
            <a:r>
              <a:rPr lang="en-US"/>
              <a:t>present continuous</a:t>
            </a:r>
            <a:r>
              <a:rPr lang="en-US" sz="1200">
                <a:latin typeface="Verdana"/>
                <a:ea typeface="Verdana"/>
                <a:cs typeface="Verdana"/>
                <a:sym typeface="Verdana"/>
              </a:rPr>
              <a:t> tense, and use the following words in at least one sentence:</a:t>
            </a:r>
            <a:endParaRPr sz="12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2. </a:t>
            </a:r>
            <a:r>
              <a:rPr lang="en-US"/>
              <a:t>certain</a:t>
            </a:r>
            <a:endParaRPr sz="1200"/>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3. </a:t>
            </a:r>
            <a:r>
              <a:rPr lang="en-US"/>
              <a:t>continue</a:t>
            </a:r>
            <a:endParaRPr/>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4. </a:t>
            </a:r>
            <a:r>
              <a:rPr lang="en-US"/>
              <a:t>wonder</a:t>
            </a:r>
            <a:endParaRPr sz="1200"/>
          </a:p>
        </p:txBody>
      </p:sp>
      <p:sp>
        <p:nvSpPr>
          <p:cNvPr id="395" name="Google Shape;395;g2625d09000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US" sz="1200">
                <a:solidFill>
                  <a:srgbClr val="000000"/>
                </a:solidFill>
              </a:rPr>
              <a:t>27</a:t>
            </a:fld>
            <a:endParaRPr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a22ce0d4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a22ce0d43b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a:solidFill>
                  <a:srgbClr val="4472C4"/>
                </a:solidFill>
                <a:latin typeface="Verdana"/>
                <a:ea typeface="Verdana"/>
                <a:cs typeface="Verdana"/>
                <a:sym typeface="Verdana"/>
              </a:rPr>
              <a:t>Homework 1</a:t>
            </a:r>
            <a:r>
              <a:rPr lang="en-US" b="1">
                <a:solidFill>
                  <a:srgbClr val="4472C4"/>
                </a:solidFill>
              </a:rPr>
              <a:t>B</a:t>
            </a:r>
            <a:r>
              <a:rPr lang="en-US" sz="1200" b="1">
                <a:solidFill>
                  <a:srgbClr val="4472C4"/>
                </a:solidFill>
                <a:latin typeface="Verdana"/>
                <a:ea typeface="Verdana"/>
                <a:cs typeface="Verdana"/>
                <a:sym typeface="Verdana"/>
              </a:rPr>
              <a:t>. - Write sentences using the pictured vocabulary words.</a:t>
            </a:r>
            <a:endParaRPr sz="1200"/>
          </a:p>
          <a:p>
            <a:pPr marL="0" lvl="0" indent="0" algn="l" rtl="0">
              <a:spcBef>
                <a:spcPts val="0"/>
              </a:spcBef>
              <a:spcAft>
                <a:spcPts val="0"/>
              </a:spcAft>
              <a:buClr>
                <a:schemeClr val="dk1"/>
              </a:buClr>
              <a:buSzPts val="1200"/>
              <a:buFont typeface="Calibri"/>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b="1">
                <a:latin typeface="Verdana"/>
                <a:ea typeface="Verdana"/>
                <a:cs typeface="Verdana"/>
                <a:sym typeface="Verdana"/>
              </a:rPr>
              <a:t>Model. </a:t>
            </a:r>
            <a:r>
              <a:rPr lang="en-US" sz="1200">
                <a:latin typeface="Verdana"/>
                <a:ea typeface="Verdana"/>
                <a:cs typeface="Verdana"/>
                <a:sym typeface="Verdana"/>
              </a:rPr>
              <a:t>Go over each of the</a:t>
            </a:r>
            <a:r>
              <a:rPr lang="en-US" sz="1200" b="1">
                <a:latin typeface="Verdana"/>
                <a:ea typeface="Verdana"/>
                <a:cs typeface="Verdana"/>
                <a:sym typeface="Verdana"/>
              </a:rPr>
              <a:t> </a:t>
            </a:r>
            <a:r>
              <a:rPr lang="en-US" sz="1200">
                <a:latin typeface="Verdana"/>
                <a:ea typeface="Verdana"/>
                <a:cs typeface="Verdana"/>
                <a:sym typeface="Verdana"/>
              </a:rPr>
              <a:t>homework assignments to be sure the student understands what to do.</a:t>
            </a:r>
            <a:endParaRPr sz="1200"/>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Repeat. </a:t>
            </a:r>
            <a:r>
              <a:rPr lang="en-US" sz="1200">
                <a:latin typeface="Verdana"/>
                <a:ea typeface="Verdana"/>
                <a:cs typeface="Verdana"/>
                <a:sym typeface="Verdana"/>
              </a:rPr>
              <a:t>Encourage students to practice speaking and reading the completed homework assignments with a friend. They may use a bilingual dictionary.</a:t>
            </a:r>
            <a:endParaRPr sz="1200"/>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Solo. </a:t>
            </a:r>
            <a:r>
              <a:rPr lang="en-US" sz="1200">
                <a:latin typeface="Verdana"/>
                <a:ea typeface="Verdana"/>
                <a:cs typeface="Verdana"/>
                <a:sym typeface="Verdana"/>
              </a:rPr>
              <a:t>Students will share their homework when they are finished. After they have shared their homework, be sure to check it for correctness, including spelling. Explain mistakes, while providing praise and encouragement.</a:t>
            </a: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Number one is an example.</a:t>
            </a:r>
            <a:endParaRPr sz="12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 </a:t>
            </a:r>
            <a:r>
              <a:rPr lang="en-US" sz="1200">
                <a:latin typeface="Verdana"/>
                <a:ea typeface="Verdana"/>
                <a:cs typeface="Verdana"/>
                <a:sym typeface="Verdana"/>
              </a:rPr>
              <a:t>may vary, but will start with a capital letter, have a punctuation mark at the end, use the </a:t>
            </a:r>
            <a:r>
              <a:rPr lang="en-US"/>
              <a:t>present continuous</a:t>
            </a:r>
            <a:r>
              <a:rPr lang="en-US" sz="1200">
                <a:latin typeface="Verdana"/>
                <a:ea typeface="Verdana"/>
                <a:cs typeface="Verdana"/>
                <a:sym typeface="Verdana"/>
              </a:rPr>
              <a:t> tense, and use the following words:</a:t>
            </a:r>
            <a:endParaRPr sz="12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2. </a:t>
            </a:r>
            <a:r>
              <a:rPr lang="en-US"/>
              <a:t>confident</a:t>
            </a:r>
            <a:endParaRPr sz="1200"/>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3. </a:t>
            </a:r>
            <a:r>
              <a:rPr lang="en-US"/>
              <a:t>doubt</a:t>
            </a:r>
            <a:endParaRPr sz="1200"/>
          </a:p>
          <a:p>
            <a:pPr marL="0" lvl="0" indent="0" algn="l" rtl="0">
              <a:spcBef>
                <a:spcPts val="0"/>
              </a:spcBef>
              <a:spcAft>
                <a:spcPts val="0"/>
              </a:spcAft>
              <a:buClr>
                <a:schemeClr val="dk1"/>
              </a:buClr>
              <a:buSzPts val="1400"/>
              <a:buFont typeface="Verdana"/>
              <a:buNone/>
            </a:pPr>
            <a:r>
              <a:rPr lang="en-US" sz="1200">
                <a:latin typeface="Verdana"/>
                <a:ea typeface="Verdana"/>
                <a:cs typeface="Verdana"/>
                <a:sym typeface="Verdana"/>
              </a:rPr>
              <a:t>4. </a:t>
            </a:r>
            <a:r>
              <a:rPr lang="en-US"/>
              <a:t>fear</a:t>
            </a:r>
            <a:endParaRPr sz="1200"/>
          </a:p>
          <a:p>
            <a:pPr marL="0" lvl="0" indent="0" algn="l" rtl="0">
              <a:spcBef>
                <a:spcPts val="0"/>
              </a:spcBef>
              <a:spcAft>
                <a:spcPts val="0"/>
              </a:spcAft>
              <a:buClr>
                <a:schemeClr val="dk1"/>
              </a:buClr>
              <a:buSzPts val="1200"/>
              <a:buFont typeface="Verdana"/>
              <a:buNone/>
            </a:pPr>
            <a:endParaRPr sz="1200"/>
          </a:p>
          <a:p>
            <a:pPr marL="0" lvl="0" indent="0" algn="l" rtl="0">
              <a:spcBef>
                <a:spcPts val="0"/>
              </a:spcBef>
              <a:spcAft>
                <a:spcPts val="0"/>
              </a:spcAft>
              <a:buClr>
                <a:schemeClr val="dk1"/>
              </a:buClr>
              <a:buSzPts val="1200"/>
              <a:buFont typeface="Verdana"/>
              <a:buNone/>
            </a:pPr>
            <a:endParaRPr sz="1200"/>
          </a:p>
        </p:txBody>
      </p:sp>
      <p:sp>
        <p:nvSpPr>
          <p:cNvPr id="409" name="Google Shape;409;g2a22ce0d43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US" sz="1200">
                <a:solidFill>
                  <a:srgbClr val="000000"/>
                </a:solidFill>
              </a:rPr>
              <a:t>28</a:t>
            </a:fld>
            <a:endParaRPr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22ce0d43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a22ce0d43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a:solidFill>
                  <a:srgbClr val="4472C4"/>
                </a:solidFill>
                <a:latin typeface="Verdana"/>
                <a:ea typeface="Verdana"/>
                <a:cs typeface="Verdana"/>
                <a:sym typeface="Verdana"/>
              </a:rPr>
              <a:t>Homework 1</a:t>
            </a:r>
            <a:r>
              <a:rPr lang="en-US" b="1">
                <a:solidFill>
                  <a:srgbClr val="4472C4"/>
                </a:solidFill>
              </a:rPr>
              <a:t>C</a:t>
            </a:r>
            <a:r>
              <a:rPr lang="en-US" sz="1200" b="1">
                <a:solidFill>
                  <a:srgbClr val="4472C4"/>
                </a:solidFill>
                <a:latin typeface="Verdana"/>
                <a:ea typeface="Verdana"/>
                <a:cs typeface="Verdana"/>
                <a:sym typeface="Verdana"/>
              </a:rPr>
              <a:t>. - Write about the vocabulary words.</a:t>
            </a:r>
            <a:endParaRPr sz="1200"/>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Students will write answers to the questions. </a:t>
            </a:r>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lnSpc>
                <a:spcPct val="115000"/>
              </a:lnSpc>
              <a:spcBef>
                <a:spcPts val="0"/>
              </a:spcBef>
              <a:spcAft>
                <a:spcPts val="0"/>
              </a:spcAft>
              <a:buClr>
                <a:schemeClr val="dk1"/>
              </a:buClr>
              <a:buSzPts val="1200"/>
              <a:buFont typeface="Verdana"/>
              <a:buNone/>
            </a:pPr>
            <a:r>
              <a:rPr lang="en-US" sz="1200" b="1">
                <a:latin typeface="Verdana"/>
                <a:ea typeface="Verdana"/>
                <a:cs typeface="Verdana"/>
                <a:sym typeface="Verdana"/>
              </a:rPr>
              <a:t>Answers will vary.</a:t>
            </a:r>
            <a:endParaRPr/>
          </a:p>
          <a:p>
            <a:pPr marL="0" lvl="0" indent="0" algn="l" rtl="0">
              <a:spcBef>
                <a:spcPts val="0"/>
              </a:spcBef>
              <a:spcAft>
                <a:spcPts val="0"/>
              </a:spcAft>
              <a:buNone/>
            </a:pPr>
            <a:endParaRPr/>
          </a:p>
        </p:txBody>
      </p:sp>
      <p:sp>
        <p:nvSpPr>
          <p:cNvPr id="427" name="Google Shape;427;g2a22ce0d43b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1A. Discuss Theme Picture</a:t>
            </a:r>
            <a:endParaRPr sz="120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Ask “What</a:t>
            </a:r>
            <a:r>
              <a:rPr lang="en-US"/>
              <a:t> do you see</a:t>
            </a:r>
            <a:r>
              <a:rPr lang="en-US" sz="1200">
                <a:latin typeface="Verdana"/>
                <a:ea typeface="Verdana"/>
                <a:cs typeface="Verdana"/>
                <a:sym typeface="Verdana"/>
              </a:rPr>
              <a:t>?” and “</a:t>
            </a:r>
            <a:r>
              <a:rPr lang="en-US"/>
              <a:t>How do they feel</a:t>
            </a:r>
            <a:r>
              <a:rPr lang="en-US" sz="1200">
                <a:latin typeface="Verdana"/>
                <a:ea typeface="Verdana"/>
                <a:cs typeface="Verdana"/>
                <a:sym typeface="Verdana"/>
              </a:rPr>
              <a:t>?” to elicit vocabulary students already know.</a:t>
            </a:r>
            <a:endParaRPr b="1"/>
          </a:p>
          <a:p>
            <a:pPr marL="0" lvl="0" indent="0" algn="l" rtl="0">
              <a:spcBef>
                <a:spcPts val="0"/>
              </a:spcBef>
              <a:spcAft>
                <a:spcPts val="0"/>
              </a:spcAft>
              <a:buClr>
                <a:schemeClr val="dk1"/>
              </a:buClr>
              <a:buSzPts val="1200"/>
              <a:buFont typeface="Verdana"/>
              <a:buNone/>
            </a:pPr>
            <a:endParaRPr b="1"/>
          </a:p>
          <a:p>
            <a:pPr marL="0" lvl="0" indent="0" algn="l" rtl="0">
              <a:spcBef>
                <a:spcPts val="0"/>
              </a:spcBef>
              <a:spcAft>
                <a:spcPts val="0"/>
              </a:spcAft>
              <a:buClr>
                <a:schemeClr val="dk1"/>
              </a:buClr>
              <a:buSzPts val="1200"/>
              <a:buFont typeface="Verdana"/>
              <a:buNone/>
            </a:pPr>
            <a:r>
              <a:rPr lang="en-US"/>
              <a:t>Repeat and write their words or show the words on the next slide.</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Answers may include: </a:t>
            </a:r>
            <a:r>
              <a:rPr lang="en-US" b="1"/>
              <a:t>I see a father and son. It is dark outside. The stars are shining. The father is teaching the son. The father looks excited because he is pointing at the sky. The son looks happy because he is smiling. A girl is standing outside. There are people around her. She looks afraid because her eyes are looking around. She is doubtful because she has her head down. I think she needs a friend because she is alone.</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sz="1000"/>
              <a:t>Stargazing Image:</a:t>
            </a:r>
            <a:endParaRPr sz="1000"/>
          </a:p>
          <a:p>
            <a:pPr marL="0" lvl="0" indent="0" algn="l" rtl="0">
              <a:spcBef>
                <a:spcPts val="0"/>
              </a:spcBef>
              <a:spcAft>
                <a:spcPts val="0"/>
              </a:spcAft>
              <a:buClr>
                <a:schemeClr val="dk1"/>
              </a:buClr>
              <a:buSzPts val="1200"/>
              <a:buFont typeface="Verdana"/>
              <a:buNone/>
            </a:pPr>
            <a:r>
              <a:rPr lang="en-US" sz="1000"/>
              <a:t>&lt;ahref="</a:t>
            </a:r>
            <a:r>
              <a:rPr lang="en-US" sz="1000" u="sng">
                <a:solidFill>
                  <a:schemeClr val="hlink"/>
                </a:solidFill>
                <a:hlinkClick r:id="rId3"/>
              </a:rPr>
              <a:t>https://www.freepik.com/free-vector/counting-stars-concept-illustration_12217757.htm#query=stargazing&amp;position=2&amp;from_view=search&amp;track=sph</a:t>
            </a:r>
            <a:r>
              <a:rPr lang="en-US" sz="1000"/>
              <a:t>"&gt; Image by storyset&lt;/a&gt; on Freepik </a:t>
            </a:r>
            <a:endParaRPr sz="1000"/>
          </a:p>
          <a:p>
            <a:pPr marL="0" lvl="0" indent="0" algn="l" rtl="0">
              <a:spcBef>
                <a:spcPts val="0"/>
              </a:spcBef>
              <a:spcAft>
                <a:spcPts val="0"/>
              </a:spcAft>
              <a:buClr>
                <a:schemeClr val="dk1"/>
              </a:buClr>
              <a:buSzPts val="1200"/>
              <a:buFont typeface="Verdana"/>
              <a:buNone/>
            </a:pPr>
            <a:r>
              <a:rPr lang="en-US" sz="1000"/>
              <a:t>Social Anxiety Image:</a:t>
            </a:r>
            <a:endParaRPr sz="1000"/>
          </a:p>
          <a:p>
            <a:pPr marL="0" lvl="0" indent="0" algn="l" rtl="0">
              <a:spcBef>
                <a:spcPts val="0"/>
              </a:spcBef>
              <a:spcAft>
                <a:spcPts val="0"/>
              </a:spcAft>
              <a:buClr>
                <a:schemeClr val="dk1"/>
              </a:buClr>
              <a:buSzPts val="1200"/>
              <a:buFont typeface="Verdana"/>
              <a:buNone/>
            </a:pPr>
            <a:r>
              <a:rPr lang="en-US" sz="1000"/>
              <a:t>&lt;ahref="</a:t>
            </a:r>
            <a:r>
              <a:rPr lang="en-US" sz="1000" u="sng">
                <a:solidFill>
                  <a:schemeClr val="hlink"/>
                </a:solidFill>
                <a:hlinkClick r:id="rId4"/>
              </a:rPr>
              <a:t>https://www.freepik.com/free-vector/social-anxiety-concept-illustration_10385326.htm#query=anxiety%20fear%20alone%20crowd&amp;position=3&amp;from_view=search&amp;track=ais</a:t>
            </a:r>
            <a:r>
              <a:rPr lang="en-US" sz="1000"/>
              <a:t>"&gt; Image by storyset&lt;/a&gt; on Freepik </a:t>
            </a:r>
            <a:endParaRPr sz="1000"/>
          </a:p>
        </p:txBody>
      </p:sp>
      <p:sp>
        <p:nvSpPr>
          <p:cNvPr id="107" name="Google Shape;107;p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©2021-2022 Literacy International</a:t>
            </a:r>
            <a:endParaRPr/>
          </a:p>
        </p:txBody>
      </p:sp>
      <p:sp>
        <p:nvSpPr>
          <p:cNvPr id="108" name="Google Shape;10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3</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a22ce0d43b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a22ce0d43b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2A. – Grammar and Vocabulary Review</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Students will complete the sentences with correct verb forms (</a:t>
            </a:r>
            <a:r>
              <a:rPr lang="en-US"/>
              <a:t>from of “be”</a:t>
            </a:r>
            <a:r>
              <a:rPr lang="en-US" sz="1200">
                <a:latin typeface="Verdana"/>
                <a:ea typeface="Verdana"/>
                <a:cs typeface="Verdana"/>
                <a:sym typeface="Verdana"/>
              </a:rPr>
              <a:t> &amp; </a:t>
            </a:r>
            <a:r>
              <a:rPr lang="en-US"/>
              <a:t>“verb-ing”)</a:t>
            </a:r>
            <a:r>
              <a:rPr lang="en-US" sz="1200">
                <a:latin typeface="Verdana"/>
                <a:ea typeface="Verdana"/>
                <a:cs typeface="Verdana"/>
                <a:sym typeface="Verdana"/>
              </a:rPr>
              <a:t> and reasons. Number 1 is an example.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 will vary but must </a:t>
            </a:r>
            <a:r>
              <a:rPr lang="en-US" b="1"/>
              <a:t>be in present continuous tense and include a reason for the action.</a:t>
            </a:r>
            <a:endParaRPr b="1"/>
          </a:p>
          <a:p>
            <a:pPr marL="0" lvl="0" indent="0" algn="l" rtl="0">
              <a:spcBef>
                <a:spcPts val="0"/>
              </a:spcBef>
              <a:spcAft>
                <a:spcPts val="0"/>
              </a:spcAft>
              <a:buClr>
                <a:schemeClr val="dk1"/>
              </a:buClr>
              <a:buSzPts val="1200"/>
              <a:buFont typeface="Verdana"/>
              <a:buNone/>
            </a:pPr>
            <a:endParaRPr b="1"/>
          </a:p>
          <a:p>
            <a:pPr marL="0" lvl="0" indent="0" algn="l" rtl="0">
              <a:spcBef>
                <a:spcPts val="0"/>
              </a:spcBef>
              <a:spcAft>
                <a:spcPts val="0"/>
              </a:spcAft>
              <a:buClr>
                <a:schemeClr val="dk1"/>
              </a:buClr>
              <a:buSzPts val="1200"/>
              <a:buFont typeface="Verdana"/>
              <a:buNone/>
            </a:pPr>
            <a:r>
              <a:rPr lang="en-US" sz="1000"/>
              <a:t>Image: &lt;ahref="</a:t>
            </a:r>
            <a:r>
              <a:rPr lang="en-US" sz="1000" u="sng">
                <a:solidFill>
                  <a:schemeClr val="hlink"/>
                </a:solidFill>
                <a:hlinkClick r:id="rId3"/>
              </a:rPr>
              <a:t>https://www.freepik.com/free-photo/business-executives-interacting-with-each-other_1005845.htm#query=conversation&amp;position=1&amp;from_view=search&amp;track=sph&amp;uuid=fbeb557f-ff49-4f6a-b319-0cf69f992bb4</a:t>
            </a:r>
            <a:r>
              <a:rPr lang="en-US" sz="1000"/>
              <a:t>"&gt; Image by peoplecreations&lt;/a&gt; on Freepik</a:t>
            </a:r>
            <a:endParaRPr sz="1000"/>
          </a:p>
          <a:p>
            <a:pPr marL="7620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None/>
            </a:pPr>
            <a:endParaRPr/>
          </a:p>
        </p:txBody>
      </p:sp>
      <p:sp>
        <p:nvSpPr>
          <p:cNvPr id="440" name="Google Shape;440;g2a22ce0d43b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635edf105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635edf105d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2</a:t>
            </a:r>
            <a:r>
              <a:rPr lang="en-US" b="1">
                <a:solidFill>
                  <a:srgbClr val="4472C4"/>
                </a:solidFill>
              </a:rPr>
              <a:t>B</a:t>
            </a:r>
            <a:r>
              <a:rPr lang="en-US" sz="1200" b="1">
                <a:solidFill>
                  <a:srgbClr val="4472C4"/>
                </a:solidFill>
                <a:latin typeface="Verdana"/>
                <a:ea typeface="Verdana"/>
                <a:cs typeface="Verdana"/>
                <a:sym typeface="Verdana"/>
              </a:rPr>
              <a:t>. – Grammar and Vocabulary Review</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Students will complete the sentences with correct use of </a:t>
            </a:r>
            <a:r>
              <a:rPr lang="en-US"/>
              <a:t>conjunctions</a:t>
            </a:r>
            <a:r>
              <a:rPr lang="en-US" sz="1200">
                <a:latin typeface="Verdana"/>
                <a:ea typeface="Verdana"/>
                <a:cs typeface="Verdana"/>
                <a:sym typeface="Verdana"/>
              </a:rPr>
              <a:t>. Number 1 is an example. They should you each </a:t>
            </a:r>
            <a:r>
              <a:rPr lang="en-US"/>
              <a:t>conjunction at least once.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 will vary but sentences must </a:t>
            </a:r>
            <a:r>
              <a:rPr lang="en-US" b="1"/>
              <a:t>use conjunctions correctly.</a:t>
            </a:r>
            <a:endParaRPr b="1"/>
          </a:p>
          <a:p>
            <a:pPr marL="0" lvl="0" indent="0" algn="l" rtl="0">
              <a:spcBef>
                <a:spcPts val="0"/>
              </a:spcBef>
              <a:spcAft>
                <a:spcPts val="0"/>
              </a:spcAft>
              <a:buClr>
                <a:schemeClr val="dk1"/>
              </a:buClr>
              <a:buSzPts val="1200"/>
              <a:buFont typeface="Verdana"/>
              <a:buNone/>
            </a:pPr>
            <a:endParaRPr b="1"/>
          </a:p>
          <a:p>
            <a:pPr marL="0" lvl="0" indent="0" algn="l" rtl="0">
              <a:spcBef>
                <a:spcPts val="0"/>
              </a:spcBef>
              <a:spcAft>
                <a:spcPts val="0"/>
              </a:spcAft>
              <a:buClr>
                <a:schemeClr val="dk1"/>
              </a:buClr>
              <a:buSzPts val="1200"/>
              <a:buFont typeface="Verdana"/>
              <a:buNone/>
            </a:pPr>
            <a:r>
              <a:rPr lang="en-US" sz="1000"/>
              <a:t>Image: &lt;ahref="</a:t>
            </a:r>
            <a:r>
              <a:rPr lang="en-US" sz="1000" u="sng">
                <a:solidFill>
                  <a:schemeClr val="hlink"/>
                </a:solidFill>
                <a:hlinkClick r:id="rId3"/>
              </a:rPr>
              <a:t>https://www.freepik.com/free-photo/business-executives-interacting-with-each-other_1005845.htm#query=conversation&amp;position=1&amp;from_view=search&amp;track=sph&amp;uuid=fbeb557f-ff49-4f6a-b319-0cf69f992bb4</a:t>
            </a:r>
            <a:r>
              <a:rPr lang="en-US" sz="1000"/>
              <a:t>"&gt; Image by peoplecreations&lt;/a&gt; on Freepik</a:t>
            </a:r>
            <a:endParaRPr sz="1000"/>
          </a:p>
          <a:p>
            <a:pPr marL="7620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None/>
            </a:pPr>
            <a:endParaRPr/>
          </a:p>
        </p:txBody>
      </p:sp>
      <p:sp>
        <p:nvSpPr>
          <p:cNvPr id="450" name="Google Shape;450;g2635edf105d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a:solidFill>
                  <a:srgbClr val="4472C4"/>
                </a:solidFill>
                <a:latin typeface="Verdana"/>
                <a:ea typeface="Verdana"/>
                <a:cs typeface="Verdana"/>
                <a:sym typeface="Verdana"/>
              </a:rPr>
              <a:t>Homework 3. – Conversations - Pair work</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Students interview a partner and write their partner’s answers. They will also create two of their own follow-up questions for numbers </a:t>
            </a:r>
            <a:r>
              <a:rPr lang="en-US"/>
              <a:t>7 and 8</a:t>
            </a:r>
            <a:r>
              <a:rPr lang="en-US" sz="1200">
                <a:latin typeface="Verdana"/>
                <a:ea typeface="Verdana"/>
                <a:cs typeface="Verdana"/>
                <a:sym typeface="Verdana"/>
              </a:rPr>
              <a:t>. Check answers for correct grammar and punctuation.</a:t>
            </a:r>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 </a:t>
            </a:r>
            <a:endParaRPr/>
          </a:p>
          <a:p>
            <a:pPr marL="0" lvl="0" indent="0" algn="l" rtl="0">
              <a:lnSpc>
                <a:spcPct val="115000"/>
              </a:lnSpc>
              <a:spcBef>
                <a:spcPts val="0"/>
              </a:spcBef>
              <a:spcAft>
                <a:spcPts val="0"/>
              </a:spcAft>
              <a:buClr>
                <a:schemeClr val="dk1"/>
              </a:buClr>
              <a:buSzPts val="1200"/>
              <a:buFont typeface="Verdana"/>
              <a:buNone/>
            </a:pPr>
            <a:r>
              <a:rPr lang="en-US" sz="1200" b="1">
                <a:latin typeface="Verdana"/>
                <a:ea typeface="Verdana"/>
                <a:cs typeface="Verdana"/>
                <a:sym typeface="Verdana"/>
              </a:rPr>
              <a:t>Questions and answers will vary</a:t>
            </a:r>
            <a:endParaRPr sz="1200" b="1">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a:p>
          <a:p>
            <a:pPr marL="0" lvl="0" indent="0" algn="l" rtl="0">
              <a:lnSpc>
                <a:spcPct val="115000"/>
              </a:lnSpc>
              <a:spcBef>
                <a:spcPts val="0"/>
              </a:spcBef>
              <a:spcAft>
                <a:spcPts val="0"/>
              </a:spcAft>
              <a:buClr>
                <a:schemeClr val="dk1"/>
              </a:buClr>
              <a:buSzPts val="1200"/>
              <a:buFont typeface="Verdana"/>
              <a:buNone/>
            </a:pPr>
            <a:r>
              <a:rPr lang="en-US" sz="1000"/>
              <a:t>Image: Image by </a:t>
            </a:r>
            <a:endParaRPr sz="1000"/>
          </a:p>
          <a:p>
            <a:pPr marL="0" lvl="0" indent="0" algn="l" rtl="0">
              <a:lnSpc>
                <a:spcPct val="115000"/>
              </a:lnSpc>
              <a:spcBef>
                <a:spcPts val="0"/>
              </a:spcBef>
              <a:spcAft>
                <a:spcPts val="0"/>
              </a:spcAft>
              <a:buClr>
                <a:schemeClr val="dk1"/>
              </a:buClr>
              <a:buSzPts val="1200"/>
              <a:buFont typeface="Verdana"/>
              <a:buNone/>
            </a:pPr>
            <a:r>
              <a:rPr lang="en-US" sz="1000"/>
              <a:t>&lt;ahref="</a:t>
            </a:r>
            <a:r>
              <a:rPr lang="en-US" sz="1000" u="sng">
                <a:solidFill>
                  <a:schemeClr val="hlink"/>
                </a:solidFill>
                <a:hlinkClick r:id="rId3"/>
              </a:rPr>
              <a:t>https://www.freepik.com/free-photo/close-up-reporter-taking-interview_20507356.htm#query=news&amp;position=0&amp;from_view=search&amp;track=sph&amp;uuid=477639da-89b7-4f1b-b400-281dc9da4908</a:t>
            </a:r>
            <a:r>
              <a:rPr lang="en-US" sz="1000"/>
              <a:t>"&gt; Freepik&lt;/a&gt;</a:t>
            </a:r>
            <a:endParaRPr sz="1000"/>
          </a:p>
        </p:txBody>
      </p:sp>
      <p:sp>
        <p:nvSpPr>
          <p:cNvPr id="461" name="Google Shape;46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4. – Pronunciation</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Students will go through the list and s</a:t>
            </a:r>
            <a:r>
              <a:rPr lang="en-US"/>
              <a:t>ay </a:t>
            </a:r>
            <a:r>
              <a:rPr lang="en-US" sz="1200">
                <a:latin typeface="Verdana"/>
                <a:ea typeface="Verdana"/>
                <a:cs typeface="Verdana"/>
                <a:sym typeface="Verdana"/>
              </a:rPr>
              <a:t>each word. Then they will write words in the correct columns for </a:t>
            </a:r>
            <a:r>
              <a:rPr lang="en-US"/>
              <a:t>the corresponding pronunciation</a:t>
            </a:r>
            <a:r>
              <a:rPr lang="en-US" sz="1200">
                <a:latin typeface="Verdana"/>
                <a:ea typeface="Verdana"/>
                <a:cs typeface="Verdana"/>
                <a:sym typeface="Verdana"/>
              </a:rPr>
              <a:t>.</a:t>
            </a: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1">
                <a:latin typeface="Verdana"/>
                <a:ea typeface="Verdana"/>
                <a:cs typeface="Verdana"/>
                <a:sym typeface="Verdana"/>
              </a:rPr>
              <a:t>Answers: </a:t>
            </a: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0">
                <a:latin typeface="Verdana"/>
                <a:ea typeface="Verdana"/>
                <a:cs typeface="Verdana"/>
                <a:sym typeface="Verdana"/>
              </a:rPr>
              <a:t>A: </a:t>
            </a:r>
            <a:r>
              <a:rPr lang="en-US"/>
              <a:t>answer, exam, happening, grandma, family, sad, plan, happy</a:t>
            </a:r>
            <a:endParaRPr sz="1200" b="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t>B</a:t>
            </a:r>
            <a:r>
              <a:rPr lang="en-US" sz="1200" b="0">
                <a:latin typeface="Verdana"/>
                <a:ea typeface="Verdana"/>
                <a:cs typeface="Verdana"/>
                <a:sym typeface="Verdana"/>
              </a:rPr>
              <a:t>: confident, lo</a:t>
            </a:r>
            <a:r>
              <a:rPr lang="en-US"/>
              <a:t>ss</a:t>
            </a:r>
            <a:r>
              <a:rPr lang="en-US" sz="1200" b="0">
                <a:latin typeface="Verdana"/>
                <a:ea typeface="Verdana"/>
                <a:cs typeface="Verdana"/>
                <a:sym typeface="Verdana"/>
              </a:rPr>
              <a:t>, optimistic, </a:t>
            </a:r>
            <a:r>
              <a:rPr lang="en-US"/>
              <a:t>shot, cost</a:t>
            </a:r>
            <a:r>
              <a:rPr lang="en-US" sz="1200" b="0">
                <a:latin typeface="Verdana"/>
                <a:ea typeface="Verdana"/>
                <a:cs typeface="Verdana"/>
                <a:sym typeface="Verdana"/>
              </a:rPr>
              <a:t>, j</a:t>
            </a:r>
            <a:r>
              <a:rPr lang="en-US"/>
              <a:t>ob, solid, offer</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latin typeface="Verdana"/>
              <a:ea typeface="Verdana"/>
              <a:cs typeface="Verdana"/>
              <a:sym typeface="Verdana"/>
            </a:endParaRPr>
          </a:p>
        </p:txBody>
      </p:sp>
      <p:sp>
        <p:nvSpPr>
          <p:cNvPr id="472" name="Google Shape;472;p2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©2021-2024 Literacy International</a:t>
            </a:r>
            <a:endParaRPr/>
          </a:p>
        </p:txBody>
      </p:sp>
      <p:sp>
        <p:nvSpPr>
          <p:cNvPr id="473" name="Google Shape;4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33</a:t>
            </a:fld>
            <a:endParaRPr sz="1400">
              <a:solidFill>
                <a:srgbClr val="000000"/>
              </a:solidFill>
              <a:latin typeface="Verdana"/>
              <a:ea typeface="Verdana"/>
              <a:cs typeface="Verdana"/>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635edf105d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635edf105d_0_4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4. – Pronunciation</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a:latin typeface="Verdana"/>
                <a:ea typeface="Verdana"/>
                <a:cs typeface="Verdana"/>
                <a:sym typeface="Verdana"/>
              </a:rPr>
              <a:t>Students will go through the list and s</a:t>
            </a:r>
            <a:r>
              <a:rPr lang="en-US"/>
              <a:t>ay </a:t>
            </a:r>
            <a:r>
              <a:rPr lang="en-US" sz="1200">
                <a:latin typeface="Verdana"/>
                <a:ea typeface="Verdana"/>
                <a:cs typeface="Verdana"/>
                <a:sym typeface="Verdana"/>
              </a:rPr>
              <a:t>each word. Then they will write words in the correct columns for each </a:t>
            </a:r>
            <a:r>
              <a:rPr lang="en-US"/>
              <a:t>stress pattern</a:t>
            </a:r>
            <a:r>
              <a:rPr lang="en-US" sz="1200">
                <a:latin typeface="Verdana"/>
                <a:ea typeface="Verdana"/>
                <a:cs typeface="Verdana"/>
                <a:sym typeface="Verdana"/>
              </a:rPr>
              <a:t>.</a:t>
            </a: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1">
                <a:latin typeface="Verdana"/>
                <a:ea typeface="Verdana"/>
                <a:cs typeface="Verdana"/>
                <a:sym typeface="Verdana"/>
              </a:rPr>
              <a:t>Answers: </a:t>
            </a:r>
            <a:endParaRPr sz="120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0">
                <a:latin typeface="Verdana"/>
                <a:ea typeface="Verdana"/>
                <a:cs typeface="Verdana"/>
                <a:sym typeface="Verdana"/>
              </a:rPr>
              <a:t>A: </a:t>
            </a:r>
            <a:r>
              <a:rPr lang="en-US"/>
              <a:t>invite</a:t>
            </a:r>
            <a:r>
              <a:rPr lang="en-US" sz="1200" b="0">
                <a:latin typeface="Verdana"/>
                <a:ea typeface="Verdana"/>
                <a:cs typeface="Verdana"/>
                <a:sym typeface="Verdana"/>
              </a:rPr>
              <a:t>, repeat, review, recite, support, begin</a:t>
            </a:r>
            <a:endParaRPr sz="1200" b="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t>B</a:t>
            </a:r>
            <a:r>
              <a:rPr lang="en-US" sz="1200" b="0">
                <a:latin typeface="Verdana"/>
                <a:ea typeface="Verdana"/>
                <a:cs typeface="Verdana"/>
                <a:sym typeface="Verdana"/>
              </a:rPr>
              <a:t>: </a:t>
            </a:r>
            <a:r>
              <a:rPr lang="en-US"/>
              <a:t>conclude</a:t>
            </a:r>
            <a:r>
              <a:rPr lang="en-US" sz="1200" b="0">
                <a:latin typeface="Verdana"/>
                <a:ea typeface="Verdana"/>
                <a:cs typeface="Verdana"/>
                <a:sym typeface="Verdana"/>
              </a:rPr>
              <a:t>, confide, regret, express, bel</a:t>
            </a:r>
            <a:r>
              <a:rPr lang="en-US"/>
              <a:t>ieve, </a:t>
            </a:r>
            <a:r>
              <a:rPr lang="en-US" sz="1200" b="0">
                <a:latin typeface="Verdana"/>
                <a:ea typeface="Verdana"/>
                <a:cs typeface="Verdana"/>
                <a:sym typeface="Verdana"/>
              </a:rPr>
              <a:t>prepare</a:t>
            </a:r>
            <a:endParaRPr sz="1200" b="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t>C</a:t>
            </a:r>
            <a:r>
              <a:rPr lang="en-US" sz="1200" b="0">
                <a:latin typeface="Verdana"/>
                <a:ea typeface="Verdana"/>
                <a:cs typeface="Verdana"/>
                <a:sym typeface="Verdana"/>
              </a:rPr>
              <a:t>: argue, contact, listen, impact</a:t>
            </a:r>
            <a:r>
              <a:rPr lang="en-US"/>
              <a:t>, follow, wonder</a:t>
            </a:r>
            <a:endParaRPr/>
          </a:p>
          <a:p>
            <a:pPr marL="0" lvl="0" indent="0" algn="l" rtl="0">
              <a:lnSpc>
                <a:spcPct val="115000"/>
              </a:lnSpc>
              <a:spcBef>
                <a:spcPts val="0"/>
              </a:spcBef>
              <a:spcAft>
                <a:spcPts val="0"/>
              </a:spcAft>
              <a:buClr>
                <a:schemeClr val="dk1"/>
              </a:buClr>
              <a:buSzPts val="1200"/>
              <a:buFont typeface="Verdana"/>
              <a:buNone/>
            </a:pPr>
            <a:endParaRPr/>
          </a:p>
          <a:p>
            <a:pPr marL="0" lvl="0" indent="0" algn="l" rtl="0">
              <a:lnSpc>
                <a:spcPct val="115000"/>
              </a:lnSpc>
              <a:spcBef>
                <a:spcPts val="0"/>
              </a:spcBef>
              <a:spcAft>
                <a:spcPts val="0"/>
              </a:spcAft>
              <a:buClr>
                <a:schemeClr val="dk1"/>
              </a:buClr>
              <a:buSzPts val="1200"/>
              <a:buFont typeface="Verdana"/>
              <a:buNone/>
            </a:pPr>
            <a:r>
              <a:rPr lang="en-US"/>
              <a:t>Verbs: </a:t>
            </a:r>
            <a:r>
              <a:rPr lang="en-US" u="sng">
                <a:solidFill>
                  <a:schemeClr val="hlink"/>
                </a:solidFill>
                <a:hlinkClick r:id="rId3"/>
              </a:rPr>
              <a:t>https://purlandtraining.com/hw1/180-common-2-syllable-verbs-with-prefixes-forcing-stress-on-the-second-syllable.pdf</a:t>
            </a:r>
            <a:r>
              <a:rPr lang="en-US"/>
              <a:t> </a:t>
            </a:r>
            <a:endParaRPr/>
          </a:p>
        </p:txBody>
      </p:sp>
      <p:sp>
        <p:nvSpPr>
          <p:cNvPr id="483" name="Google Shape;483;g2635edf105d_0_4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©2021-2024 Literacy International</a:t>
            </a:r>
            <a:endParaRPr/>
          </a:p>
        </p:txBody>
      </p:sp>
      <p:sp>
        <p:nvSpPr>
          <p:cNvPr id="484" name="Google Shape;484;g2635edf105d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34</a:t>
            </a:fld>
            <a:endParaRPr sz="1400">
              <a:solidFill>
                <a:srgbClr val="000000"/>
              </a:solidFill>
              <a:latin typeface="Verdana"/>
              <a:ea typeface="Verdana"/>
              <a:cs typeface="Verdana"/>
              <a:sym typeface="Verdan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sz="1200" b="1" i="0">
                <a:solidFill>
                  <a:schemeClr val="accent5"/>
                </a:solidFill>
                <a:latin typeface="Verdana"/>
                <a:ea typeface="Verdana"/>
                <a:cs typeface="Verdana"/>
                <a:sym typeface="Verdana"/>
              </a:rPr>
              <a:t>Homework 5. – Bible Reading Review</a:t>
            </a:r>
            <a:endParaRPr sz="1200" i="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Verdana"/>
              <a:buNone/>
            </a:pP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Verdana"/>
              <a:buNone/>
            </a:pPr>
            <a:r>
              <a:rPr lang="en-US" sz="1200">
                <a:latin typeface="Verdana"/>
                <a:ea typeface="Verdana"/>
                <a:cs typeface="Verdana"/>
                <a:sym typeface="Verdana"/>
              </a:rPr>
              <a:t>Students will write a short summary of the Bible reading using the words </a:t>
            </a:r>
            <a:r>
              <a:rPr lang="en-US"/>
              <a:t>so</a:t>
            </a:r>
            <a:r>
              <a:rPr lang="en-US" sz="1200">
                <a:latin typeface="Verdana"/>
                <a:ea typeface="Verdana"/>
                <a:cs typeface="Verdana"/>
                <a:sym typeface="Verdana"/>
              </a:rPr>
              <a:t>, then, plus, but and finally.</a:t>
            </a:r>
            <a:endParaRPr/>
          </a:p>
          <a:p>
            <a:pPr marL="0" lvl="0" indent="0" algn="l" rtl="0">
              <a:lnSpc>
                <a:spcPct val="100000"/>
              </a:lnSpc>
              <a:spcBef>
                <a:spcPts val="0"/>
              </a:spcBef>
              <a:spcAft>
                <a:spcPts val="0"/>
              </a:spcAft>
              <a:buClr>
                <a:schemeClr val="dk1"/>
              </a:buClr>
              <a:buSzPts val="4400"/>
              <a:buFont typeface="Verdana"/>
              <a:buNone/>
            </a:pP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Arial"/>
              <a:buNone/>
            </a:pPr>
            <a:r>
              <a:rPr lang="en-US" sz="1200">
                <a:latin typeface="Verdana"/>
                <a:ea typeface="Verdana"/>
                <a:cs typeface="Verdana"/>
                <a:sym typeface="Verdana"/>
              </a:rPr>
              <a:t>Answers will vary. Possible answers may include: </a:t>
            </a:r>
            <a:endParaRPr/>
          </a:p>
          <a:p>
            <a:pPr marL="0" lvl="0" indent="0" algn="l" rtl="0">
              <a:lnSpc>
                <a:spcPct val="100000"/>
              </a:lnSpc>
              <a:spcBef>
                <a:spcPts val="0"/>
              </a:spcBef>
              <a:spcAft>
                <a:spcPts val="0"/>
              </a:spcAft>
              <a:buClr>
                <a:schemeClr val="dk1"/>
              </a:buClr>
              <a:buSzPts val="4400"/>
              <a:buFont typeface="Arial"/>
              <a:buNone/>
            </a:pP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Arial"/>
              <a:buNone/>
            </a:pPr>
            <a:r>
              <a:rPr lang="en-US"/>
              <a:t>Elizabeth had a baby so her relatives and neighbors were happy. Zechariah wrote that the baby’s name should be John, then he could speak again! Plus, Zechariah spoke a long message of praise to God. Finally, John grew up and was strong in spirit. But, he waited until the time for him to share God’s message.</a:t>
            </a:r>
            <a:endParaRPr/>
          </a:p>
        </p:txBody>
      </p:sp>
      <p:sp>
        <p:nvSpPr>
          <p:cNvPr id="494" name="Google Shape;49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35</a:t>
            </a:fld>
            <a:endParaRPr>
              <a:latin typeface="Verdana"/>
              <a:ea typeface="Verdana"/>
              <a:cs typeface="Verdana"/>
              <a:sym typeface="Verdana"/>
            </a:endParaRPr>
          </a:p>
        </p:txBody>
      </p:sp>
      <p:sp>
        <p:nvSpPr>
          <p:cNvPr id="495" name="Google Shape;495;p3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Verdana"/>
              <a:buNone/>
            </a:pPr>
            <a:r>
              <a:rPr lang="en-US"/>
              <a:t>©2020-2024 Literacy International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6A. – Memorize a verse and read the next lesson’s verses in your native language.</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Verdana"/>
              <a:buNone/>
            </a:pPr>
            <a:r>
              <a:rPr lang="en-US" sz="1200">
                <a:latin typeface="Verdana"/>
                <a:ea typeface="Verdana"/>
                <a:cs typeface="Verdana"/>
                <a:sym typeface="Verdana"/>
              </a:rPr>
              <a:t>Learners get to choose one verse from the lesson’s reading to memorize. Please notice that the memory work is not long. Everyone, regardless of skill level, should be able to do it. Students will also read the next lesson’s Bible passage in their native language. </a:t>
            </a:r>
            <a:r>
              <a:rPr lang="en-US" sz="1200">
                <a:solidFill>
                  <a:schemeClr val="dk1"/>
                </a:solidFill>
                <a:latin typeface="Verdana"/>
                <a:ea typeface="Verdana"/>
                <a:cs typeface="Verdana"/>
                <a:sym typeface="Verdana"/>
              </a:rPr>
              <a:t>Students will always read the Bible lesson in their first language before reading it in English the following lesson. Help them get a Bible in their own language if they don’t have one. They may also use </a:t>
            </a:r>
            <a:r>
              <a:rPr lang="en-US" sz="1200">
                <a:latin typeface="Verdana"/>
                <a:ea typeface="Verdana"/>
                <a:cs typeface="Verdana"/>
                <a:sym typeface="Verdana"/>
              </a:rPr>
              <a:t>https://live.bible.is/ </a:t>
            </a:r>
            <a:r>
              <a:rPr lang="en-US" sz="1200">
                <a:solidFill>
                  <a:schemeClr val="dk1"/>
                </a:solidFill>
                <a:latin typeface="Verdana"/>
                <a:ea typeface="Verdana"/>
                <a:cs typeface="Verdana"/>
                <a:sym typeface="Verdana"/>
              </a:rPr>
              <a:t>or other Bible translation resources. </a:t>
            </a:r>
            <a:r>
              <a:rPr lang="en-US" sz="1200">
                <a:latin typeface="Verdana"/>
                <a:ea typeface="Verdana"/>
                <a:cs typeface="Verdana"/>
                <a:sym typeface="Verdana"/>
              </a:rPr>
              <a:t>The hyperlinks of the Bible verses connect to https://live.bible.is/ so students can read, hear and watch videos of the scripture in their own languages.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Model. </a:t>
            </a:r>
            <a:r>
              <a:rPr lang="en-US" sz="1200">
                <a:latin typeface="Verdana"/>
                <a:ea typeface="Verdana"/>
                <a:cs typeface="Verdana"/>
                <a:sym typeface="Verdana"/>
              </a:rPr>
              <a:t>Recite a verse from memory. </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Repeat. </a:t>
            </a:r>
            <a:r>
              <a:rPr lang="en-US" sz="1200">
                <a:latin typeface="Verdana"/>
                <a:ea typeface="Verdana"/>
                <a:cs typeface="Verdana"/>
                <a:sym typeface="Verdana"/>
              </a:rPr>
              <a:t>Encourage students to find someone with whom to practice conversing and reading the completed homework assignment.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Solo. </a:t>
            </a:r>
            <a:r>
              <a:rPr lang="en-US" sz="1200">
                <a:latin typeface="Verdana"/>
                <a:ea typeface="Verdana"/>
                <a:cs typeface="Verdana"/>
                <a:sym typeface="Verdana"/>
              </a:rPr>
              <a:t>Students will recite the verse from memory at the next class.</a:t>
            </a:r>
            <a:br>
              <a:rPr lang="en-US" sz="1200">
                <a:latin typeface="Verdana"/>
                <a:ea typeface="Verdana"/>
                <a:cs typeface="Verdana"/>
                <a:sym typeface="Verdana"/>
              </a:rPr>
            </a:br>
            <a:endParaRPr sz="1200">
              <a:latin typeface="Verdana"/>
              <a:ea typeface="Verdana"/>
              <a:cs typeface="Verdana"/>
              <a:sym typeface="Verdana"/>
            </a:endParaRPr>
          </a:p>
        </p:txBody>
      </p:sp>
      <p:sp>
        <p:nvSpPr>
          <p:cNvPr id="504" name="Google Shape;504;p3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©2021-2022 Literacy International</a:t>
            </a:r>
            <a:endParaRPr/>
          </a:p>
        </p:txBody>
      </p:sp>
      <p:sp>
        <p:nvSpPr>
          <p:cNvPr id="505" name="Google Shape;5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36</a:t>
            </a:fld>
            <a:endParaRPr sz="1400">
              <a:solidFill>
                <a:srgbClr val="000000"/>
              </a:solidFill>
              <a:latin typeface="Verdana"/>
              <a:ea typeface="Verdana"/>
              <a:cs typeface="Verdana"/>
              <a:sym typeface="Verdan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7A. – Everyday Reading and Writing</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Students </a:t>
            </a:r>
            <a:r>
              <a:rPr lang="en-US" sz="1200">
                <a:latin typeface="Verdana"/>
                <a:ea typeface="Verdana"/>
                <a:cs typeface="Verdana"/>
                <a:sym typeface="Verdana"/>
              </a:rPr>
              <a:t>will read the </a:t>
            </a:r>
            <a:r>
              <a:rPr lang="en-US"/>
              <a:t>historical invitation</a:t>
            </a:r>
            <a:r>
              <a:rPr lang="en-US" sz="1200">
                <a:latin typeface="Verdana"/>
                <a:ea typeface="Verdana"/>
                <a:cs typeface="Verdana"/>
                <a:sym typeface="Verdana"/>
              </a:rPr>
              <a:t> and answer the questions.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sz="1100"/>
          </a:p>
          <a:p>
            <a:pPr marL="0" lvl="0" indent="0" algn="l" rtl="0">
              <a:spcBef>
                <a:spcPts val="0"/>
              </a:spcBef>
              <a:spcAft>
                <a:spcPts val="0"/>
              </a:spcAft>
              <a:buClr>
                <a:schemeClr val="dk1"/>
              </a:buClr>
              <a:buSzPts val="1200"/>
              <a:buFont typeface="Verdana"/>
              <a:buNone/>
            </a:pPr>
            <a:r>
              <a:rPr lang="en-US" sz="1100"/>
              <a:t>Invitation: </a:t>
            </a:r>
            <a:r>
              <a:rPr lang="en-US" sz="1100" u="sng">
                <a:solidFill>
                  <a:schemeClr val="hlink"/>
                </a:solidFill>
                <a:hlinkClick r:id="rId3"/>
              </a:rPr>
              <a:t>https://odacreative.com/blog/2018/12/24/celebrating-famous-invitations-from-ancient-to-modern-times/</a:t>
            </a:r>
            <a:r>
              <a:rPr lang="en-US" sz="1100"/>
              <a:t> </a:t>
            </a:r>
            <a:endParaRPr sz="1100"/>
          </a:p>
          <a:p>
            <a:pPr marL="0" lvl="0" indent="0" algn="l" rtl="0">
              <a:spcBef>
                <a:spcPts val="0"/>
              </a:spcBef>
              <a:spcAft>
                <a:spcPts val="0"/>
              </a:spcAft>
              <a:buClr>
                <a:schemeClr val="dk1"/>
              </a:buClr>
              <a:buSzPts val="1200"/>
              <a:buFont typeface="Verdana"/>
              <a:buNone/>
            </a:pPr>
            <a:r>
              <a:rPr lang="en-US" sz="1100"/>
              <a:t>Artifact: </a:t>
            </a:r>
            <a:r>
              <a:rPr lang="en-US" sz="1100" u="sng">
                <a:solidFill>
                  <a:schemeClr val="hlink"/>
                </a:solidFill>
                <a:hlinkClick r:id="rId4"/>
              </a:rPr>
              <a:t>https://www.archaeology.org/issues/106-1309/artifact/1171-writing-tablet-roman-fort-northumberland</a:t>
            </a:r>
            <a:r>
              <a:rPr lang="en-US" sz="1100"/>
              <a:t> </a:t>
            </a:r>
            <a:endParaRPr sz="11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p:txBody>
      </p:sp>
      <p:sp>
        <p:nvSpPr>
          <p:cNvPr id="516" name="Google Shape;516;p3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©2020-2024 Literacy International</a:t>
            </a:r>
            <a:endParaRPr/>
          </a:p>
        </p:txBody>
      </p:sp>
      <p:sp>
        <p:nvSpPr>
          <p:cNvPr id="517" name="Google Shape;5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37</a:t>
            </a:fld>
            <a:endParaRPr sz="1400">
              <a:solidFill>
                <a:srgbClr val="000000"/>
              </a:solidFill>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635edf105d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2635edf105d_0_7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7A. – Everyday Reading and Writing</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t>Prompt students to guess what the six parts of the invitation are. Each number corresponds to one part.</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For the teacher:</a:t>
            </a:r>
            <a:endParaRPr/>
          </a:p>
          <a:p>
            <a:pPr marL="457200" lvl="0" indent="-317500" algn="l" rtl="0">
              <a:spcBef>
                <a:spcPts val="0"/>
              </a:spcBef>
              <a:spcAft>
                <a:spcPts val="0"/>
              </a:spcAft>
              <a:buSzPts val="1400"/>
              <a:buAutoNum type="arabicPeriod"/>
            </a:pPr>
            <a:r>
              <a:rPr lang="en-US"/>
              <a:t>Sender</a:t>
            </a:r>
            <a:endParaRPr/>
          </a:p>
          <a:p>
            <a:pPr marL="457200" lvl="0" indent="-317500" algn="l" rtl="0">
              <a:spcBef>
                <a:spcPts val="0"/>
              </a:spcBef>
              <a:spcAft>
                <a:spcPts val="0"/>
              </a:spcAft>
              <a:buSzPts val="1400"/>
              <a:buAutoNum type="arabicPeriod"/>
            </a:pPr>
            <a:r>
              <a:rPr lang="en-US"/>
              <a:t>Greeting</a:t>
            </a:r>
            <a:endParaRPr/>
          </a:p>
          <a:p>
            <a:pPr marL="457200" lvl="0" indent="-317500" algn="l" rtl="0">
              <a:spcBef>
                <a:spcPts val="0"/>
              </a:spcBef>
              <a:spcAft>
                <a:spcPts val="0"/>
              </a:spcAft>
              <a:buSzPts val="1400"/>
              <a:buAutoNum type="arabicPeriod"/>
            </a:pPr>
            <a:r>
              <a:rPr lang="en-US"/>
              <a:t>Time</a:t>
            </a:r>
            <a:endParaRPr/>
          </a:p>
          <a:p>
            <a:pPr marL="457200" lvl="0" indent="-317500" algn="l" rtl="0">
              <a:spcBef>
                <a:spcPts val="0"/>
              </a:spcBef>
              <a:spcAft>
                <a:spcPts val="0"/>
              </a:spcAft>
              <a:buSzPts val="1400"/>
              <a:buAutoNum type="arabicPeriod"/>
            </a:pPr>
            <a:r>
              <a:rPr lang="en-US"/>
              <a:t>Reason</a:t>
            </a:r>
            <a:endParaRPr/>
          </a:p>
          <a:p>
            <a:pPr marL="457200" lvl="0" indent="-317500" algn="l" rtl="0">
              <a:spcBef>
                <a:spcPts val="0"/>
              </a:spcBef>
              <a:spcAft>
                <a:spcPts val="0"/>
              </a:spcAft>
              <a:buSzPts val="1400"/>
              <a:buAutoNum type="arabicPeriod"/>
            </a:pPr>
            <a:r>
              <a:rPr lang="en-US"/>
              <a:t>Closing</a:t>
            </a:r>
            <a:endParaRPr/>
          </a:p>
          <a:p>
            <a:pPr marL="457200" lvl="0" indent="-317500" algn="l" rtl="0">
              <a:spcBef>
                <a:spcPts val="0"/>
              </a:spcBef>
              <a:spcAft>
                <a:spcPts val="0"/>
              </a:spcAft>
              <a:buSzPts val="1400"/>
              <a:buAutoNum type="arabicPeriod"/>
            </a:pPr>
            <a:r>
              <a:rPr lang="en-US"/>
              <a:t>Receiver</a:t>
            </a:r>
            <a:endParaRPr/>
          </a:p>
          <a:p>
            <a:pPr marL="0" lvl="0" indent="0" algn="l" rtl="0">
              <a:spcBef>
                <a:spcPts val="0"/>
              </a:spcBef>
              <a:spcAft>
                <a:spcPts val="0"/>
              </a:spcAft>
              <a:buClr>
                <a:schemeClr val="dk1"/>
              </a:buClr>
              <a:buSzPts val="1200"/>
              <a:buFont typeface="Verdana"/>
              <a:buNone/>
            </a:pPr>
            <a:endParaRPr sz="1100"/>
          </a:p>
          <a:p>
            <a:pPr marL="0" lvl="0" indent="0" algn="l" rtl="0">
              <a:spcBef>
                <a:spcPts val="0"/>
              </a:spcBef>
              <a:spcAft>
                <a:spcPts val="0"/>
              </a:spcAft>
              <a:buClr>
                <a:schemeClr val="dk1"/>
              </a:buClr>
              <a:buSzPts val="1200"/>
              <a:buFont typeface="Verdana"/>
              <a:buNone/>
            </a:pPr>
            <a:r>
              <a:rPr lang="en-US" sz="1100"/>
              <a:t>Invitation: </a:t>
            </a:r>
            <a:r>
              <a:rPr lang="en-US" sz="1100" u="sng">
                <a:solidFill>
                  <a:schemeClr val="hlink"/>
                </a:solidFill>
                <a:hlinkClick r:id="rId3"/>
              </a:rPr>
              <a:t>https://odacreative.com/blog/2018/12/24/celebrating-famous-invitations-from-ancient-to-modern-times/</a:t>
            </a:r>
            <a:r>
              <a:rPr lang="en-US" sz="1100"/>
              <a:t> </a:t>
            </a:r>
            <a:endParaRPr sz="1100"/>
          </a:p>
          <a:p>
            <a:pPr marL="0" lvl="0" indent="0" algn="l" rtl="0">
              <a:spcBef>
                <a:spcPts val="0"/>
              </a:spcBef>
              <a:spcAft>
                <a:spcPts val="0"/>
              </a:spcAft>
              <a:buClr>
                <a:schemeClr val="dk1"/>
              </a:buClr>
              <a:buSzPts val="1200"/>
              <a:buFont typeface="Verdana"/>
              <a:buNone/>
            </a:pPr>
            <a:r>
              <a:rPr lang="en-US" sz="1100"/>
              <a:t>Artifact: </a:t>
            </a:r>
            <a:r>
              <a:rPr lang="en-US" sz="1100" u="sng">
                <a:solidFill>
                  <a:schemeClr val="hlink"/>
                </a:solidFill>
                <a:hlinkClick r:id="rId4"/>
              </a:rPr>
              <a:t>https://www.archaeology.org/issues/106-1309/artifact/1171-writing-tablet-roman-fort-northumberland</a:t>
            </a:r>
            <a:r>
              <a:rPr lang="en-US" sz="1100"/>
              <a:t> </a:t>
            </a:r>
            <a:endParaRPr sz="11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p:txBody>
      </p:sp>
      <p:sp>
        <p:nvSpPr>
          <p:cNvPr id="527" name="Google Shape;527;g2635edf105d_0_7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©2020-2024 Literacy International</a:t>
            </a:r>
            <a:endParaRPr/>
          </a:p>
        </p:txBody>
      </p:sp>
      <p:sp>
        <p:nvSpPr>
          <p:cNvPr id="528" name="Google Shape;528;g2635edf105d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38</a:t>
            </a:fld>
            <a:endParaRPr sz="1400">
              <a:solidFill>
                <a:srgbClr val="000000"/>
              </a:solidFill>
              <a:latin typeface="Verdana"/>
              <a:ea typeface="Verdana"/>
              <a:cs typeface="Verdana"/>
              <a:sym typeface="Verdan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635edf105d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635edf105d_0_6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7A. – Everyday Reading and Writing</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b="1">
              <a:solidFill>
                <a:srgbClr val="4472C4"/>
              </a:solidFill>
            </a:endParaRPr>
          </a:p>
          <a:p>
            <a:pPr marL="0" lvl="0" indent="0" algn="l" rtl="0">
              <a:spcBef>
                <a:spcPts val="0"/>
              </a:spcBef>
              <a:spcAft>
                <a:spcPts val="0"/>
              </a:spcAft>
              <a:buClr>
                <a:schemeClr val="dk1"/>
              </a:buClr>
              <a:buSzPts val="1200"/>
              <a:buFont typeface="Verdana"/>
              <a:buNone/>
            </a:pPr>
            <a:r>
              <a:rPr lang="en-US"/>
              <a:t>Discuss the 6 parts of the invitation with students and why each of them are important. Mention that you can change the order of the 6 parts and add other details or feelings, as long as all 6 parts are included. </a:t>
            </a:r>
            <a:endParaRPr/>
          </a:p>
          <a:p>
            <a:pPr marL="0" lvl="0" indent="0" algn="l" rtl="0">
              <a:spcBef>
                <a:spcPts val="0"/>
              </a:spcBef>
              <a:spcAft>
                <a:spcPts val="0"/>
              </a:spcAft>
              <a:buClr>
                <a:schemeClr val="dk1"/>
              </a:buClr>
              <a:buSzPts val="1200"/>
              <a:buFont typeface="Verdana"/>
              <a:buNone/>
            </a:pPr>
            <a:endParaRPr/>
          </a:p>
          <a:p>
            <a:pPr marL="457200" lvl="0" indent="-317500" algn="l" rtl="0">
              <a:spcBef>
                <a:spcPts val="0"/>
              </a:spcBef>
              <a:spcAft>
                <a:spcPts val="0"/>
              </a:spcAft>
              <a:buSzPts val="1400"/>
              <a:buAutoNum type="arabicPeriod"/>
            </a:pPr>
            <a:r>
              <a:rPr lang="en-US"/>
              <a:t>Sender: You, the person sending the invitation.</a:t>
            </a:r>
            <a:endParaRPr/>
          </a:p>
          <a:p>
            <a:pPr marL="457200" lvl="0" indent="-317500" algn="l" rtl="0">
              <a:spcBef>
                <a:spcPts val="0"/>
              </a:spcBef>
              <a:spcAft>
                <a:spcPts val="0"/>
              </a:spcAft>
              <a:buSzPts val="1400"/>
              <a:buAutoNum type="arabicPeriod"/>
            </a:pPr>
            <a:r>
              <a:rPr lang="en-US"/>
              <a:t>Greeting: Your introduction. Examples: Hello, I hope you’re doing well, Greetings, Good evening, etc.</a:t>
            </a:r>
            <a:endParaRPr/>
          </a:p>
          <a:p>
            <a:pPr marL="457200" lvl="0" indent="-317500" algn="l" rtl="0">
              <a:spcBef>
                <a:spcPts val="0"/>
              </a:spcBef>
              <a:spcAft>
                <a:spcPts val="0"/>
              </a:spcAft>
              <a:buSzPts val="1400"/>
              <a:buAutoNum type="arabicPeriod"/>
            </a:pPr>
            <a:r>
              <a:rPr lang="en-US"/>
              <a:t>Time: Date, day of week, time, etc.</a:t>
            </a:r>
            <a:endParaRPr/>
          </a:p>
          <a:p>
            <a:pPr marL="457200" lvl="0" indent="-317500" algn="l" rtl="0">
              <a:spcBef>
                <a:spcPts val="0"/>
              </a:spcBef>
              <a:spcAft>
                <a:spcPts val="0"/>
              </a:spcAft>
              <a:buSzPts val="1400"/>
              <a:buAutoNum type="arabicPeriod"/>
            </a:pPr>
            <a:r>
              <a:rPr lang="en-US"/>
              <a:t>Reason: What the event is and any important details about the event they should know.</a:t>
            </a:r>
            <a:endParaRPr/>
          </a:p>
          <a:p>
            <a:pPr marL="457200" lvl="0" indent="-317500" algn="l" rtl="0">
              <a:spcBef>
                <a:spcPts val="0"/>
              </a:spcBef>
              <a:spcAft>
                <a:spcPts val="0"/>
              </a:spcAft>
              <a:buSzPts val="1400"/>
              <a:buAutoNum type="arabicPeriod"/>
            </a:pPr>
            <a:r>
              <a:rPr lang="en-US"/>
              <a:t>Closing: Final words. Examples: Thank you, Goodbye, Sincerely, See you soon, etc.</a:t>
            </a:r>
            <a:endParaRPr/>
          </a:p>
          <a:p>
            <a:pPr marL="457200" lvl="0" indent="-317500" algn="l" rtl="0">
              <a:spcBef>
                <a:spcPts val="0"/>
              </a:spcBef>
              <a:spcAft>
                <a:spcPts val="0"/>
              </a:spcAft>
              <a:buSzPts val="1400"/>
              <a:buAutoNum type="arabicPeriod"/>
            </a:pPr>
            <a:r>
              <a:rPr lang="en-US"/>
              <a:t>Receiver: Who you’re sending the invitation to. It may be a single person or a group.</a:t>
            </a:r>
            <a:endParaRPr/>
          </a:p>
          <a:p>
            <a:pPr marL="0" lvl="0" indent="0" algn="l" rtl="0">
              <a:spcBef>
                <a:spcPts val="0"/>
              </a:spcBef>
              <a:spcAft>
                <a:spcPts val="0"/>
              </a:spcAft>
              <a:buClr>
                <a:schemeClr val="dk1"/>
              </a:buClr>
              <a:buSzPts val="1200"/>
              <a:buFont typeface="Verdana"/>
              <a:buNone/>
            </a:pPr>
            <a:endParaRPr sz="1100"/>
          </a:p>
          <a:p>
            <a:pPr marL="0" lvl="0" indent="0" algn="l" rtl="0">
              <a:spcBef>
                <a:spcPts val="0"/>
              </a:spcBef>
              <a:spcAft>
                <a:spcPts val="0"/>
              </a:spcAft>
              <a:buClr>
                <a:schemeClr val="dk1"/>
              </a:buClr>
              <a:buSzPts val="1200"/>
              <a:buFont typeface="Verdana"/>
              <a:buNone/>
            </a:pPr>
            <a:r>
              <a:rPr lang="en-US" sz="1100"/>
              <a:t>Invitation: </a:t>
            </a:r>
            <a:r>
              <a:rPr lang="en-US" sz="1100" u="sng">
                <a:solidFill>
                  <a:schemeClr val="hlink"/>
                </a:solidFill>
                <a:hlinkClick r:id="rId3"/>
              </a:rPr>
              <a:t>https://odacreative.com/blog/2018/12/24/celebrating-famous-invitations-from-ancient-to-modern-times/</a:t>
            </a:r>
            <a:r>
              <a:rPr lang="en-US" sz="1100"/>
              <a:t> </a:t>
            </a:r>
            <a:endParaRPr sz="1100"/>
          </a:p>
          <a:p>
            <a:pPr marL="0" lvl="0" indent="0" algn="l" rtl="0">
              <a:spcBef>
                <a:spcPts val="0"/>
              </a:spcBef>
              <a:spcAft>
                <a:spcPts val="0"/>
              </a:spcAft>
              <a:buClr>
                <a:schemeClr val="dk1"/>
              </a:buClr>
              <a:buSzPts val="1200"/>
              <a:buFont typeface="Verdana"/>
              <a:buNone/>
            </a:pPr>
            <a:r>
              <a:rPr lang="en-US" sz="1100"/>
              <a:t>Artifact: </a:t>
            </a:r>
            <a:r>
              <a:rPr lang="en-US" sz="1100" u="sng">
                <a:solidFill>
                  <a:schemeClr val="hlink"/>
                </a:solidFill>
                <a:hlinkClick r:id="rId4"/>
              </a:rPr>
              <a:t>https://www.archaeology.org/issues/106-1309/artifact/1171-writing-tablet-roman-fort-northumberland</a:t>
            </a:r>
            <a:r>
              <a:rPr lang="en-US" sz="1100"/>
              <a:t> </a:t>
            </a:r>
            <a:endParaRPr sz="1100"/>
          </a:p>
          <a:p>
            <a:pPr marL="0" lvl="0" indent="0" algn="l" rtl="0">
              <a:spcBef>
                <a:spcPts val="0"/>
              </a:spcBef>
              <a:spcAft>
                <a:spcPts val="0"/>
              </a:spcAft>
              <a:buClr>
                <a:schemeClr val="dk1"/>
              </a:buClr>
              <a:buSzPts val="1200"/>
              <a:buFont typeface="Verdana"/>
              <a:buNone/>
            </a:pPr>
            <a:r>
              <a:rPr lang="en-US" sz="1100"/>
              <a:t>Image: Image by &lt;a href="</a:t>
            </a:r>
            <a:r>
              <a:rPr lang="en-US" sz="1100" u="sng">
                <a:solidFill>
                  <a:schemeClr val="hlink"/>
                </a:solidFill>
                <a:hlinkClick r:id="rId5"/>
              </a:rPr>
              <a:t>https://www.freepik.com/free-photo/assortment-pirate-artifacts-bounty_81411643.htm#page=2&amp;query=old%20papyrus%20edges&amp;position=15&amp;from_view=search&amp;track=ais&amp;uuid=fb480282-b7ce-43a5-bdc0-533d800129d6</a:t>
            </a:r>
            <a:r>
              <a:rPr lang="en-US" sz="1100"/>
              <a:t>"&gt; Freepik&lt;/a&gt;</a:t>
            </a:r>
            <a:endParaRPr sz="11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p:txBody>
      </p:sp>
      <p:sp>
        <p:nvSpPr>
          <p:cNvPr id="539" name="Google Shape;539;g2635edf105d_0_6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©2020-2024 Literacy International</a:t>
            </a:r>
            <a:endParaRPr/>
          </a:p>
        </p:txBody>
      </p:sp>
      <p:sp>
        <p:nvSpPr>
          <p:cNvPr id="540" name="Google Shape;540;g2635edf105d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39</a:t>
            </a:fld>
            <a:endParaRPr sz="1400">
              <a:solidFill>
                <a:srgbClr val="000000"/>
              </a:solidFill>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3cd9afeca_1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83cd9afeca_1_5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1200"/>
              <a:buFont typeface="Verdana"/>
              <a:buNone/>
            </a:pPr>
            <a:r>
              <a:rPr lang="en-US" b="1">
                <a:solidFill>
                  <a:schemeClr val="accent1"/>
                </a:solidFill>
              </a:rPr>
              <a:t>1B. Read about the theme picture and discuss with a partner</a:t>
            </a:r>
            <a:endParaRPr>
              <a:solidFill>
                <a:schemeClr val="accent1"/>
              </a:solidFill>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Please read the description of the theme picture to the students and point to the pictured vocabulary. If students ask about words, give simple definitions.</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Then ask students to work in pairs and discuss the questions.</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Discussion questions may include: </a:t>
            </a:r>
            <a:r>
              <a:rPr lang="en-US" b="1"/>
              <a:t>What do you see in the picture with the stars? Who is in the picture with the stars? What are they doing? How do they feel? Why do they feel that way? What is a memory you are grateful for? What do you see in the picture with the girl? Who is in the picture with the girl? What is she doing? How does she feel? Why does she feel that way? When have you needed to talk to someone who cares about you?</a:t>
            </a:r>
            <a:endParaRPr b="1"/>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Answers may include: </a:t>
            </a:r>
            <a:r>
              <a:rPr lang="en-US" b="1"/>
              <a:t>A father and son are looking at the stars. They look happy or in wonder. The stars shine. The son is curious. He asks his Dad questions. They are grateful. One time I looked at the stars with my family, it is a good memory. A girl is standing outside. People are walking past her. She feels sad and lonely. It looks like she doesn’t feel seen by anyone. Maybe she needs to talk to someone who cares about her.</a:t>
            </a:r>
            <a:endParaRPr b="1"/>
          </a:p>
        </p:txBody>
      </p:sp>
      <p:sp>
        <p:nvSpPr>
          <p:cNvPr id="118" name="Google Shape;118;g283cd9afeca_1_5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©2021-2022 Literacy International</a:t>
            </a:r>
            <a:endParaRPr/>
          </a:p>
        </p:txBody>
      </p:sp>
      <p:sp>
        <p:nvSpPr>
          <p:cNvPr id="119" name="Google Shape;119;g283cd9afeca_1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4</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7C.– Everyday Reading and Writing</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Students will answer </a:t>
            </a:r>
            <a:r>
              <a:rPr lang="en-US"/>
              <a:t>why each part of an invitation is important. “A. Sender” is an example.</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Answers </a:t>
            </a:r>
            <a:r>
              <a:rPr lang="en-US" b="1"/>
              <a:t>will vary. Examples are below</a:t>
            </a:r>
            <a:r>
              <a:rPr lang="en-US" sz="1200" b="1">
                <a:latin typeface="Verdana"/>
                <a:ea typeface="Verdana"/>
                <a:cs typeface="Verdana"/>
                <a:sym typeface="Verdana"/>
              </a:rPr>
              <a:t>:</a:t>
            </a:r>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A. </a:t>
            </a:r>
            <a:r>
              <a:rPr lang="en-US"/>
              <a:t>This is my introduction, where I say hello. It’s important so the note is polite and the person I’m inviting feels important.</a:t>
            </a:r>
            <a:endParaRPr/>
          </a:p>
          <a:p>
            <a:pPr marL="0" lvl="0" indent="0" algn="l" rtl="0">
              <a:spcBef>
                <a:spcPts val="0"/>
              </a:spcBef>
              <a:spcAft>
                <a:spcPts val="0"/>
              </a:spcAft>
              <a:buClr>
                <a:schemeClr val="dk1"/>
              </a:buClr>
              <a:buSzPts val="1200"/>
              <a:buFont typeface="Verdana"/>
              <a:buNone/>
            </a:pPr>
            <a:r>
              <a:rPr lang="en-US"/>
              <a:t>B. This is when the part is happening. It’s important so the person I’m inviting knows when to come.</a:t>
            </a:r>
            <a:endParaRPr/>
          </a:p>
          <a:p>
            <a:pPr marL="0" lvl="0" indent="0" algn="l" rtl="0">
              <a:spcBef>
                <a:spcPts val="0"/>
              </a:spcBef>
              <a:spcAft>
                <a:spcPts val="0"/>
              </a:spcAft>
              <a:buClr>
                <a:schemeClr val="dk1"/>
              </a:buClr>
              <a:buSzPts val="1200"/>
              <a:buFont typeface="Verdana"/>
              <a:buNone/>
            </a:pPr>
            <a:r>
              <a:rPr lang="en-US"/>
              <a:t>C. This is what the event is. It’s important so the people I’m inviting know what it is and any important things about it so they can be ready when they come.</a:t>
            </a:r>
            <a:endParaRPr/>
          </a:p>
          <a:p>
            <a:pPr marL="0" lvl="0" indent="0" algn="l" rtl="0">
              <a:spcBef>
                <a:spcPts val="0"/>
              </a:spcBef>
              <a:spcAft>
                <a:spcPts val="0"/>
              </a:spcAft>
              <a:buClr>
                <a:schemeClr val="dk1"/>
              </a:buClr>
              <a:buSzPts val="1200"/>
              <a:buFont typeface="Verdana"/>
              <a:buNone/>
            </a:pPr>
            <a:r>
              <a:rPr lang="en-US"/>
              <a:t>D. This is how I finish the invitation and say goodbye. It’s important so they know that’s the end and so it ends politely.</a:t>
            </a:r>
            <a:endParaRPr/>
          </a:p>
          <a:p>
            <a:pPr marL="0" lvl="0" indent="0" algn="l" rtl="0">
              <a:spcBef>
                <a:spcPts val="0"/>
              </a:spcBef>
              <a:spcAft>
                <a:spcPts val="0"/>
              </a:spcAft>
              <a:buClr>
                <a:schemeClr val="dk1"/>
              </a:buClr>
              <a:buSzPts val="1200"/>
              <a:buFont typeface="Verdana"/>
              <a:buNone/>
            </a:pPr>
            <a:r>
              <a:rPr lang="en-US"/>
              <a:t>E. This is who I’m sending the invitation to. It’s important so it gets delivered to them and not someone else.</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p:txBody>
      </p:sp>
      <p:sp>
        <p:nvSpPr>
          <p:cNvPr id="551" name="Google Shape;551;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©2020-2024 Literacy International</a:t>
            </a:r>
            <a:endParaRPr/>
          </a:p>
        </p:txBody>
      </p:sp>
      <p:sp>
        <p:nvSpPr>
          <p:cNvPr id="552" name="Google Shape;5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40</a:t>
            </a:fld>
            <a:endParaRPr sz="1400">
              <a:solidFill>
                <a:srgbClr val="000000"/>
              </a:solidFill>
              <a:latin typeface="Verdana"/>
              <a:ea typeface="Verdana"/>
              <a:cs typeface="Verdana"/>
              <a:sym typeface="Verdan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3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8 – Writing</a:t>
            </a:r>
            <a:endParaRPr sz="1200"/>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None/>
            </a:pPr>
            <a:r>
              <a:rPr lang="en-US" sz="1200" b="1">
                <a:latin typeface="Verdana"/>
                <a:ea typeface="Verdana"/>
                <a:cs typeface="Verdana"/>
                <a:sym typeface="Verdana"/>
              </a:rPr>
              <a:t>Model. </a:t>
            </a:r>
            <a:r>
              <a:rPr lang="en-US"/>
              <a:t>To my friend: Hello! I hope you’re having a good day. It would be great if you can come over next week on Thursday evening to have dinner with me and a group of friends. We will meet at 6pm at my apartment. We will be having our first book discussion. I will introduce the book and then we will begin reading it together and engaging with it. I hope you can join us! See you soon. From your friend.</a:t>
            </a:r>
            <a:endParaRPr/>
          </a:p>
          <a:p>
            <a:pPr marL="0" lvl="0" indent="0" algn="l" rtl="0">
              <a:spcBef>
                <a:spcPts val="0"/>
              </a:spcBef>
              <a:spcAft>
                <a:spcPts val="0"/>
              </a:spcAft>
              <a:buClr>
                <a:schemeClr val="dk1"/>
              </a:buClr>
              <a:buSzPts val="1200"/>
              <a:buFont typeface="Calibri"/>
              <a:buNone/>
            </a:pPr>
            <a:endParaRPr sz="1200" b="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b="1">
                <a:latin typeface="Verdana"/>
                <a:ea typeface="Verdana"/>
                <a:cs typeface="Verdana"/>
                <a:sym typeface="Verdana"/>
              </a:rPr>
              <a:t>Answers will vary.</a:t>
            </a:r>
            <a:endParaRPr b="1"/>
          </a:p>
        </p:txBody>
      </p:sp>
      <p:sp>
        <p:nvSpPr>
          <p:cNvPr id="561" name="Google Shape;561;p3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©2021-2024 Literacy International</a:t>
            </a:r>
            <a:endParaRPr/>
          </a:p>
        </p:txBody>
      </p:sp>
      <p:sp>
        <p:nvSpPr>
          <p:cNvPr id="562" name="Google Shape;5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41</a:t>
            </a:fld>
            <a:endParaRPr sz="1400">
              <a:solidFill>
                <a:srgbClr val="000000"/>
              </a:solidFill>
              <a:latin typeface="Verdana"/>
              <a:ea typeface="Verdana"/>
              <a:cs typeface="Verdana"/>
              <a:sym typeface="Verdan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3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Homework 9. – I can statements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The student must be able to achieve all of these skills before the next lesson. If not, the lesson can be repeated or additional practice materials can be used.</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a:latin typeface="Verdana"/>
                <a:ea typeface="Verdana"/>
                <a:cs typeface="Verdana"/>
                <a:sym typeface="Verdana"/>
              </a:rPr>
              <a:t>Review all of the skills at the beginning of the next lesson. Be sure to give lots of praise and encouragement!</a:t>
            </a:r>
            <a:endParaRPr/>
          </a:p>
        </p:txBody>
      </p:sp>
      <p:sp>
        <p:nvSpPr>
          <p:cNvPr id="571" name="Google Shape;5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42</a:t>
            </a:fld>
            <a:endParaRPr sz="1400">
              <a:solidFill>
                <a:srgbClr val="000000"/>
              </a:solidFill>
              <a:latin typeface="Verdana"/>
              <a:ea typeface="Verdana"/>
              <a:cs typeface="Verdana"/>
              <a:sym typeface="Verdan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sz="1200">
                <a:solidFill>
                  <a:schemeClr val="accent5"/>
                </a:solidFill>
                <a:latin typeface="Verdana"/>
                <a:ea typeface="Verdana"/>
                <a:cs typeface="Verdana"/>
                <a:sym typeface="Verdana"/>
              </a:rPr>
              <a:t>Pray</a:t>
            </a: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sz="1200">
                <a:latin typeface="Verdana"/>
                <a:ea typeface="Verdana"/>
                <a:cs typeface="Verdana"/>
                <a:sym typeface="Verdana"/>
              </a:rPr>
              <a:t>You may want to ask for any special prayer requests, then pray for your students and bless them. Prayers may also be written on th</a:t>
            </a:r>
            <a:r>
              <a:rPr lang="en-US"/>
              <a:t>is slide.</a:t>
            </a: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a:latin typeface="Verdana"/>
                <a:ea typeface="Verdana"/>
                <a:cs typeface="Verdana"/>
                <a:sym typeface="Verdana"/>
              </a:rPr>
              <a:t> </a:t>
            </a:r>
            <a:endParaRPr>
              <a:latin typeface="Verdana"/>
              <a:ea typeface="Verdana"/>
              <a:cs typeface="Verdana"/>
              <a:sym typeface="Verdana"/>
            </a:endParaRPr>
          </a:p>
        </p:txBody>
      </p:sp>
      <p:sp>
        <p:nvSpPr>
          <p:cNvPr id="580" name="Google Shape;580;p3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©2020-2024 Literacy International</a:t>
            </a:r>
            <a:endParaRPr sz="1200" b="0" i="0" u="none" strike="noStrike" cap="none">
              <a:solidFill>
                <a:srgbClr val="000000"/>
              </a:solidFill>
              <a:latin typeface="Verdana"/>
              <a:ea typeface="Verdana"/>
              <a:cs typeface="Verdana"/>
              <a:sym typeface="Verdana"/>
            </a:endParaRPr>
          </a:p>
        </p:txBody>
      </p:sp>
      <p:sp>
        <p:nvSpPr>
          <p:cNvPr id="581" name="Google Shape;5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43</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3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p:txBody>
      </p:sp>
      <p:sp>
        <p:nvSpPr>
          <p:cNvPr id="590" name="Google Shape;59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44</a:t>
            </a:fld>
            <a:endParaRPr sz="1400">
              <a:solidFill>
                <a:srgbClr val="000000"/>
              </a:solidFill>
              <a:latin typeface="Verdana"/>
              <a:ea typeface="Verdana"/>
              <a:cs typeface="Verdana"/>
              <a:sym typeface="Verdan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3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Verdana"/>
              <a:buNone/>
            </a:pPr>
            <a:endParaRPr>
              <a:latin typeface="Verdana"/>
              <a:ea typeface="Verdana"/>
              <a:cs typeface="Verdana"/>
              <a:sym typeface="Verdana"/>
            </a:endParaRPr>
          </a:p>
        </p:txBody>
      </p:sp>
      <p:sp>
        <p:nvSpPr>
          <p:cNvPr id="600" name="Google Shape;600;p3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©2020-2024 Literacy International</a:t>
            </a:r>
            <a:endParaRPr sz="1200" b="0" i="0" u="none" strike="noStrike" cap="none">
              <a:solidFill>
                <a:srgbClr val="000000"/>
              </a:solidFill>
              <a:latin typeface="Verdana"/>
              <a:ea typeface="Verdana"/>
              <a:cs typeface="Verdana"/>
              <a:sym typeface="Verdana"/>
            </a:endParaRPr>
          </a:p>
        </p:txBody>
      </p:sp>
      <p:sp>
        <p:nvSpPr>
          <p:cNvPr id="601" name="Google Shape;601;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Verdana"/>
                <a:ea typeface="Verdana"/>
                <a:cs typeface="Verdana"/>
                <a:sym typeface="Verdana"/>
              </a:rPr>
              <a:t>45</a:t>
            </a:fld>
            <a:endParaRPr sz="140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2A. Vocabulary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word a few times</a:t>
            </a:r>
            <a:r>
              <a:rPr lang="en-US" sz="1200">
                <a:latin typeface="Verdana"/>
                <a:ea typeface="Verdana"/>
                <a:cs typeface="Verdana"/>
                <a:sym typeface="Verdana"/>
              </a:rPr>
              <a:t>, as you indicate the picture. For example, say, ”</a:t>
            </a:r>
            <a:r>
              <a:rPr lang="en-US"/>
              <a:t>shine, shine, shine</a:t>
            </a:r>
            <a:r>
              <a:rPr lang="en-US" sz="1200">
                <a:latin typeface="Verdana"/>
                <a:ea typeface="Verdana"/>
                <a:cs typeface="Verdana"/>
                <a:sym typeface="Verdana"/>
              </a:rPr>
              <a:t>.” Have your students then repeat the word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word to the correct definition and say the answer as a sentence</a:t>
            </a:r>
            <a:r>
              <a:rPr lang="en-US" sz="1200">
                <a:latin typeface="Verdana"/>
                <a:ea typeface="Verdana"/>
                <a:cs typeface="Verdana"/>
                <a:sym typeface="Verdana"/>
              </a:rPr>
              <a:t>. For example, “</a:t>
            </a:r>
            <a:r>
              <a:rPr lang="en-US"/>
              <a:t>To shine is to make or reflect bright light.”</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“Wh</a:t>
            </a:r>
            <a:r>
              <a:rPr lang="en-US"/>
              <a:t>at does a star do?</a:t>
            </a:r>
            <a:r>
              <a:rPr lang="en-US" sz="1200">
                <a:latin typeface="Verdana"/>
                <a:ea typeface="Verdana"/>
                <a:cs typeface="Verdana"/>
                <a:sym typeface="Verdana"/>
              </a:rPr>
              <a:t>” </a:t>
            </a:r>
            <a:r>
              <a:rPr lang="en-US"/>
              <a:t>“What are you when you know you have the right answer?</a:t>
            </a:r>
            <a:r>
              <a:rPr lang="en-US" sz="1200">
                <a:latin typeface="Verdana"/>
                <a:ea typeface="Verdana"/>
                <a:cs typeface="Verdana"/>
                <a:sym typeface="Verdana"/>
              </a:rPr>
              <a:t>” “</a:t>
            </a:r>
            <a:r>
              <a:rPr lang="en-US"/>
              <a:t>If a student asks lots of questions what are they?</a:t>
            </a:r>
            <a:r>
              <a:rPr lang="en-US" sz="1200">
                <a:latin typeface="Verdana"/>
                <a:ea typeface="Verdana"/>
                <a:cs typeface="Verdana"/>
                <a:sym typeface="Verdana"/>
              </a:rPr>
              <a:t>” </a:t>
            </a:r>
            <a:r>
              <a:rPr lang="en-US"/>
              <a:t>“What is a bus driver feeling when he drives the same route every day?”</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endParaRPr sz="1200" i="0">
              <a:latin typeface="Verdana"/>
              <a:ea typeface="Verdana"/>
              <a:cs typeface="Verdana"/>
              <a:sym typeface="Verdana"/>
            </a:endParaRPr>
          </a:p>
          <a:p>
            <a:pPr marL="457200" lvl="0" indent="-317500" algn="l" rtl="0">
              <a:spcBef>
                <a:spcPts val="0"/>
              </a:spcBef>
              <a:spcAft>
                <a:spcPts val="0"/>
              </a:spcAft>
              <a:buSzPts val="1400"/>
              <a:buAutoNum type="arabicPeriod"/>
            </a:pPr>
            <a:r>
              <a:rPr lang="en-US"/>
              <a:t>D</a:t>
            </a:r>
            <a:endParaRPr/>
          </a:p>
          <a:p>
            <a:pPr marL="457200" lvl="0" indent="-317500" algn="l" rtl="0">
              <a:spcBef>
                <a:spcPts val="0"/>
              </a:spcBef>
              <a:spcAft>
                <a:spcPts val="0"/>
              </a:spcAft>
              <a:buSzPts val="1400"/>
              <a:buAutoNum type="arabicPeriod"/>
            </a:pPr>
            <a:r>
              <a:rPr lang="en-US"/>
              <a:t>C</a:t>
            </a:r>
            <a:endParaRPr/>
          </a:p>
          <a:p>
            <a:pPr marL="457200" lvl="0" indent="-317500" algn="l" rtl="0">
              <a:spcBef>
                <a:spcPts val="0"/>
              </a:spcBef>
              <a:spcAft>
                <a:spcPts val="0"/>
              </a:spcAft>
              <a:buSzPts val="1400"/>
              <a:buAutoNum type="arabicPeriod"/>
            </a:pPr>
            <a:r>
              <a:rPr lang="en-US"/>
              <a:t>B</a:t>
            </a:r>
            <a:endParaRPr/>
          </a:p>
          <a:p>
            <a:pPr marL="457200" lvl="0" indent="-317500" algn="l" rtl="0">
              <a:spcBef>
                <a:spcPts val="0"/>
              </a:spcBef>
              <a:spcAft>
                <a:spcPts val="0"/>
              </a:spcAft>
              <a:buSzPts val="1400"/>
              <a:buAutoNum type="arabicPeriod"/>
            </a:pPr>
            <a:r>
              <a:rPr lang="en-US"/>
              <a:t>A</a:t>
            </a:r>
            <a:endParaRPr/>
          </a:p>
          <a:p>
            <a:pPr marL="0" lvl="0" indent="0" algn="l" rtl="0">
              <a:spcBef>
                <a:spcPts val="0"/>
              </a:spcBef>
              <a:spcAft>
                <a:spcPts val="0"/>
              </a:spcAft>
              <a:buNone/>
            </a:pPr>
            <a:endParaRPr/>
          </a:p>
          <a:p>
            <a:pPr marL="0" lvl="0" indent="0" algn="l" rtl="0">
              <a:spcBef>
                <a:spcPts val="0"/>
              </a:spcBef>
              <a:spcAft>
                <a:spcPts val="0"/>
              </a:spcAft>
              <a:buNone/>
            </a:pPr>
            <a:r>
              <a:rPr lang="en-US" sz="1000"/>
              <a:t>Star image: &lt;ahref="</a:t>
            </a:r>
            <a:r>
              <a:rPr lang="en-US" sz="1000" u="sng">
                <a:solidFill>
                  <a:schemeClr val="hlink"/>
                </a:solidFill>
                <a:hlinkClick r:id="rId3"/>
              </a:rPr>
              <a:t>https://www.freepik.com/free-vector/hand-drawn-sparkling-star-collection_15479380.htm#query=storyset%20shine%20star%20green&amp;position=46&amp;from_view=search&amp;track=ais</a:t>
            </a:r>
            <a:r>
              <a:rPr lang="en-US" sz="1000"/>
              <a:t>"&gt;Freepik&lt;/a&gt;</a:t>
            </a:r>
            <a:endParaRPr sz="1000"/>
          </a:p>
          <a:p>
            <a:pPr marL="0" lvl="0" indent="0" algn="l" rtl="0">
              <a:spcBef>
                <a:spcPts val="0"/>
              </a:spcBef>
              <a:spcAft>
                <a:spcPts val="0"/>
              </a:spcAft>
              <a:buNone/>
            </a:pPr>
            <a:r>
              <a:rPr lang="en-US" sz="1000"/>
              <a:t>Curious image: </a:t>
            </a:r>
            <a:endParaRPr sz="1000"/>
          </a:p>
          <a:p>
            <a:pPr marL="0" lvl="0" indent="0" algn="l" rtl="0">
              <a:spcBef>
                <a:spcPts val="0"/>
              </a:spcBef>
              <a:spcAft>
                <a:spcPts val="0"/>
              </a:spcAft>
              <a:buNone/>
            </a:pPr>
            <a:r>
              <a:rPr lang="en-US" sz="1000"/>
              <a:t>&lt;ahref="</a:t>
            </a:r>
            <a:r>
              <a:rPr lang="en-US" sz="1000" u="sng">
                <a:solidFill>
                  <a:schemeClr val="hlink"/>
                </a:solidFill>
                <a:hlinkClick r:id="rId4"/>
              </a:rPr>
              <a:t>https://www.freepik.com/free-vector/curiosity-child-concept-illustration_36242183.htm#query=curious%20magnifying%20glass&amp;position=0&amp;from_view=search&amp;track=ais</a:t>
            </a:r>
            <a:r>
              <a:rPr lang="en-US" sz="1000"/>
              <a:t>"&gt; Image by storyset&lt;/a&gt; on Freepik</a:t>
            </a:r>
            <a:endParaRPr sz="1000"/>
          </a:p>
          <a:p>
            <a:pPr marL="0" lvl="0" indent="0" algn="l" rtl="0">
              <a:spcBef>
                <a:spcPts val="0"/>
              </a:spcBef>
              <a:spcAft>
                <a:spcPts val="0"/>
              </a:spcAft>
              <a:buNone/>
            </a:pPr>
            <a:r>
              <a:rPr lang="en-US" sz="1000"/>
              <a:t>Father Image: &lt;ahref="</a:t>
            </a:r>
            <a:r>
              <a:rPr lang="en-US" sz="1000" u="sng">
                <a:solidFill>
                  <a:schemeClr val="hlink"/>
                </a:solidFill>
                <a:hlinkClick r:id="rId5"/>
              </a:rPr>
              <a:t>https://www.freepik.com/free-vector/fatherhood-concept-illustration_7140757.htm#query=confident%20dad&amp;position=9&amp;from_view=search&amp;track=ais</a:t>
            </a:r>
            <a:r>
              <a:rPr lang="en-US" sz="1000"/>
              <a:t>"&gt; Image by storyset&lt;/a&gt; on Freepik</a:t>
            </a:r>
            <a:endParaRPr sz="1000"/>
          </a:p>
          <a:p>
            <a:pPr marL="0" lvl="0" indent="0" algn="l" rtl="0">
              <a:spcBef>
                <a:spcPts val="0"/>
              </a:spcBef>
              <a:spcAft>
                <a:spcPts val="0"/>
              </a:spcAft>
              <a:buNone/>
            </a:pPr>
            <a:r>
              <a:rPr lang="en-US" sz="1000"/>
              <a:t>Self-certain Image:</a:t>
            </a:r>
            <a:endParaRPr sz="1000"/>
          </a:p>
          <a:p>
            <a:pPr marL="0" lvl="0" indent="0" algn="l" rtl="0">
              <a:spcBef>
                <a:spcPts val="0"/>
              </a:spcBef>
              <a:spcAft>
                <a:spcPts val="0"/>
              </a:spcAft>
              <a:buNone/>
            </a:pPr>
            <a:r>
              <a:rPr lang="en-US" sz="1000"/>
              <a:t>&lt;ahref="</a:t>
            </a:r>
            <a:r>
              <a:rPr lang="en-US" sz="1000" u="sng">
                <a:solidFill>
                  <a:schemeClr val="hlink"/>
                </a:solidFill>
                <a:hlinkClick r:id="rId6"/>
              </a:rPr>
              <a:t>https://www.freepik.com/free-vector/self-confidence-concept-illustration_15635888.htm#page=3&amp;query=certain%20correct%20confident&amp;position=41&amp;from_view=search&amp;track=ais</a:t>
            </a:r>
            <a:r>
              <a:rPr lang="en-US" sz="1000"/>
              <a:t>"&gt; Image by storyset&lt;/a&gt; on Freepik</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f6c0470539fea99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5f6c0470539fea99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2A. Vocabulary </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word a few times</a:t>
            </a:r>
            <a:r>
              <a:rPr lang="en-US" sz="1200">
                <a:latin typeface="Verdana"/>
                <a:ea typeface="Verdana"/>
                <a:cs typeface="Verdana"/>
                <a:sym typeface="Verdana"/>
              </a:rPr>
              <a:t>, as you indicate the picture. For example, say, ”a</a:t>
            </a:r>
            <a:r>
              <a:rPr lang="en-US"/>
              <a:t>nxiety, anxiety, anxiety</a:t>
            </a:r>
            <a:r>
              <a:rPr lang="en-US" sz="1200">
                <a:latin typeface="Verdana"/>
                <a:ea typeface="Verdana"/>
                <a:cs typeface="Verdana"/>
                <a:sym typeface="Verdana"/>
              </a:rPr>
              <a:t>” Have your students then repeat the word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word to the correct definition and say the answer as a sentence</a:t>
            </a:r>
            <a:r>
              <a:rPr lang="en-US" sz="1200">
                <a:latin typeface="Verdana"/>
                <a:ea typeface="Verdana"/>
                <a:cs typeface="Verdana"/>
                <a:sym typeface="Verdana"/>
              </a:rPr>
              <a:t>. For example, “A</a:t>
            </a:r>
            <a:r>
              <a:rPr lang="en-US"/>
              <a:t>nxiety is a feeling of worry because of something in the future</a:t>
            </a: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a:t>
            </a:r>
            <a:r>
              <a:rPr lang="en-US"/>
              <a:t>“What would you feel if you thought a tornado was coming toward your house?” </a:t>
            </a:r>
            <a:r>
              <a:rPr lang="en-US" sz="1200">
                <a:latin typeface="Verdana"/>
                <a:ea typeface="Verdana"/>
                <a:cs typeface="Verdana"/>
                <a:sym typeface="Verdana"/>
              </a:rPr>
              <a:t>“Whe</a:t>
            </a:r>
            <a:r>
              <a:rPr lang="en-US"/>
              <a:t>n you have a performance coming up what could you be feeling?</a:t>
            </a:r>
            <a:r>
              <a:rPr lang="en-US" sz="1200">
                <a:latin typeface="Verdana"/>
                <a:ea typeface="Verdana"/>
                <a:cs typeface="Verdana"/>
                <a:sym typeface="Verdana"/>
              </a:rPr>
              <a:t>” “</a:t>
            </a:r>
            <a:r>
              <a:rPr lang="en-US"/>
              <a:t>What would you feel is you made a mistake that hurt other people when you were younger?” “What would you feel if you thought something you believed wasn’t true any longer?”</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endParaRPr sz="1200"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1. </a:t>
            </a:r>
            <a:r>
              <a:rPr lang="en-US"/>
              <a:t>B</a:t>
            </a:r>
            <a:endParaRPr/>
          </a:p>
          <a:p>
            <a:pPr marL="0" lvl="0" indent="0" algn="l" rtl="0">
              <a:spcBef>
                <a:spcPts val="0"/>
              </a:spcBef>
              <a:spcAft>
                <a:spcPts val="0"/>
              </a:spcAft>
              <a:buClr>
                <a:schemeClr val="dk1"/>
              </a:buClr>
              <a:buSzPts val="1200"/>
              <a:buFont typeface="Verdana"/>
              <a:buNone/>
            </a:pPr>
            <a:r>
              <a:rPr lang="en-US"/>
              <a:t>2. D</a:t>
            </a:r>
            <a:endParaRPr/>
          </a:p>
          <a:p>
            <a:pPr marL="0" lvl="0" indent="0" algn="l" rtl="0">
              <a:spcBef>
                <a:spcPts val="0"/>
              </a:spcBef>
              <a:spcAft>
                <a:spcPts val="0"/>
              </a:spcAft>
              <a:buClr>
                <a:schemeClr val="dk1"/>
              </a:buClr>
              <a:buSzPts val="1200"/>
              <a:buFont typeface="Verdana"/>
              <a:buNone/>
            </a:pPr>
            <a:r>
              <a:rPr lang="en-US"/>
              <a:t>3. A</a:t>
            </a:r>
            <a:endParaRPr/>
          </a:p>
          <a:p>
            <a:pPr marL="0" lvl="0" indent="0" algn="l" rtl="0">
              <a:spcBef>
                <a:spcPts val="0"/>
              </a:spcBef>
              <a:spcAft>
                <a:spcPts val="0"/>
              </a:spcAft>
              <a:buClr>
                <a:schemeClr val="dk1"/>
              </a:buClr>
              <a:buSzPts val="1200"/>
              <a:buFont typeface="Verdana"/>
              <a:buNone/>
            </a:pPr>
            <a:r>
              <a:rPr lang="en-US"/>
              <a:t>4. C</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sz="1000"/>
              <a:t>Anxiety Image:</a:t>
            </a:r>
            <a:endParaRPr sz="1000"/>
          </a:p>
          <a:p>
            <a:pPr marL="0" lvl="0" indent="0" algn="l" rtl="0">
              <a:spcBef>
                <a:spcPts val="0"/>
              </a:spcBef>
              <a:spcAft>
                <a:spcPts val="0"/>
              </a:spcAft>
              <a:buClr>
                <a:schemeClr val="dk1"/>
              </a:buClr>
              <a:buSzPts val="1200"/>
              <a:buFont typeface="Verdana"/>
              <a:buNone/>
            </a:pPr>
            <a:r>
              <a:rPr lang="en-US" sz="1000"/>
              <a:t>&lt;a href="</a:t>
            </a:r>
            <a:r>
              <a:rPr lang="en-US" sz="1000" u="sng">
                <a:solidFill>
                  <a:schemeClr val="hlink"/>
                </a:solidFill>
                <a:hlinkClick r:id="rId3"/>
              </a:rPr>
              <a:t>https://www.freepik.com/free-vector/anxiety-concept-illustration_21118463.htm</a:t>
            </a:r>
            <a:r>
              <a:rPr lang="en-US" sz="1000"/>
              <a:t>"&gt; Image by storyset&lt;/a&gt; on Freepik</a:t>
            </a:r>
            <a:endParaRPr sz="1000"/>
          </a:p>
          <a:p>
            <a:pPr marL="0" lvl="0" indent="0" algn="l" rtl="0">
              <a:spcBef>
                <a:spcPts val="0"/>
              </a:spcBef>
              <a:spcAft>
                <a:spcPts val="0"/>
              </a:spcAft>
              <a:buClr>
                <a:schemeClr val="dk1"/>
              </a:buClr>
              <a:buSzPts val="1200"/>
              <a:buFont typeface="Verdana"/>
              <a:buNone/>
            </a:pPr>
            <a:r>
              <a:rPr lang="en-US" sz="1000"/>
              <a:t>Doubt Image:</a:t>
            </a:r>
            <a:endParaRPr sz="1000"/>
          </a:p>
          <a:p>
            <a:pPr marL="0" lvl="0" indent="0" algn="l" rtl="0">
              <a:spcBef>
                <a:spcPts val="0"/>
              </a:spcBef>
              <a:spcAft>
                <a:spcPts val="0"/>
              </a:spcAft>
              <a:buClr>
                <a:schemeClr val="dk1"/>
              </a:buClr>
              <a:buSzPts val="1200"/>
              <a:buFont typeface="Verdana"/>
              <a:buNone/>
            </a:pPr>
            <a:r>
              <a:rPr lang="en-US" sz="1000"/>
              <a:t>Image by &lt;ahref="</a:t>
            </a:r>
            <a:r>
              <a:rPr lang="en-US" sz="1000" u="sng">
                <a:solidFill>
                  <a:schemeClr val="hlink"/>
                </a:solidFill>
                <a:hlinkClick r:id="rId4"/>
              </a:rPr>
              <a:t>https://www.freepik.com/free-vector/hand-drawn-people-asking-questions-illustration_13233934.htm#query=hang%20drawn%20people%20asking%20questions%20pack&amp;position=2&amp;from_view=search&amp;track=ais</a:t>
            </a:r>
            <a:r>
              <a:rPr lang="en-US" sz="1000"/>
              <a:t>"&gt; Freepik&lt;/a&gt;</a:t>
            </a:r>
            <a:endParaRPr sz="1000"/>
          </a:p>
          <a:p>
            <a:pPr marL="0" lvl="0" indent="0" algn="l" rtl="0">
              <a:spcBef>
                <a:spcPts val="0"/>
              </a:spcBef>
              <a:spcAft>
                <a:spcPts val="0"/>
              </a:spcAft>
              <a:buClr>
                <a:schemeClr val="dk1"/>
              </a:buClr>
              <a:buSzPts val="1200"/>
              <a:buFont typeface="Verdana"/>
              <a:buNone/>
            </a:pPr>
            <a:r>
              <a:rPr lang="en-US" sz="1000"/>
              <a:t>Fear Image:</a:t>
            </a:r>
            <a:endParaRPr sz="1000"/>
          </a:p>
          <a:p>
            <a:pPr marL="0" lvl="0" indent="0" algn="l" rtl="0">
              <a:spcBef>
                <a:spcPts val="0"/>
              </a:spcBef>
              <a:spcAft>
                <a:spcPts val="0"/>
              </a:spcAft>
              <a:buClr>
                <a:schemeClr val="dk1"/>
              </a:buClr>
              <a:buSzPts val="1200"/>
              <a:buFont typeface="Verdana"/>
              <a:buNone/>
            </a:pPr>
            <a:r>
              <a:rPr lang="en-US" sz="1000"/>
              <a:t>&lt;ahref="</a:t>
            </a:r>
            <a:r>
              <a:rPr lang="en-US" sz="1000" u="sng">
                <a:solidFill>
                  <a:schemeClr val="hlink"/>
                </a:solidFill>
                <a:hlinkClick r:id="rId5"/>
              </a:rPr>
              <a:t>https://www.freepik.com/free-vector/scared-concept-illustration_10388488.htm#query=fear%20bed&amp;position=0&amp;from_view=search&amp;track=ais</a:t>
            </a:r>
            <a:r>
              <a:rPr lang="en-US" sz="1000"/>
              <a:t>"&gt; Image by storyset&lt;/a&gt; on Freepik</a:t>
            </a:r>
            <a:endParaRPr sz="1000"/>
          </a:p>
          <a:p>
            <a:pPr marL="0" lvl="0" indent="0" algn="l" rtl="0">
              <a:spcBef>
                <a:spcPts val="0"/>
              </a:spcBef>
              <a:spcAft>
                <a:spcPts val="0"/>
              </a:spcAft>
              <a:buClr>
                <a:schemeClr val="dk1"/>
              </a:buClr>
              <a:buSzPts val="1200"/>
              <a:buFont typeface="Verdana"/>
              <a:buNone/>
            </a:pPr>
            <a:r>
              <a:rPr lang="en-US" sz="1000"/>
              <a:t>Regret Image: &lt;ahref="</a:t>
            </a:r>
            <a:r>
              <a:rPr lang="en-US" sz="1000" u="sng">
                <a:solidFill>
                  <a:schemeClr val="hlink"/>
                </a:solidFill>
                <a:hlinkClick r:id="rId6"/>
              </a:rPr>
              <a:t>https://www.freepik.com/free-vector/overthinking-concept-illustration_37452331.htm#query=overthinking%20concept&amp;position=1&amp;from_view=search&amp;track=ais</a:t>
            </a:r>
            <a:r>
              <a:rPr lang="en-US" sz="1000"/>
              <a:t>"&gt; Image by storyset&lt;/a&gt; on Freepik </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2B. Vocabulary</a:t>
            </a:r>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beginning of the sentence a few times</a:t>
            </a:r>
            <a:r>
              <a:rPr lang="en-US" sz="1200">
                <a:latin typeface="Verdana"/>
                <a:ea typeface="Verdana"/>
                <a:cs typeface="Verdana"/>
                <a:sym typeface="Verdana"/>
              </a:rPr>
              <a:t>, as you indicate the picture. For example, say, ”</a:t>
            </a:r>
            <a:r>
              <a:rPr lang="en-US"/>
              <a:t>They continue, they continue</a:t>
            </a:r>
            <a:r>
              <a:rPr lang="en-US" sz="1200">
                <a:latin typeface="Verdana"/>
                <a:ea typeface="Verdana"/>
                <a:cs typeface="Verdana"/>
                <a:sym typeface="Verdana"/>
              </a:rPr>
              <a:t>.” Have your students then repeat the phrase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beginning and end of each sentence and say the complete sentence</a:t>
            </a:r>
            <a:r>
              <a:rPr lang="en-US" sz="1200">
                <a:latin typeface="Verdana"/>
                <a:ea typeface="Verdana"/>
                <a:cs typeface="Verdana"/>
                <a:sym typeface="Verdana"/>
              </a:rPr>
              <a:t>. For example, “</a:t>
            </a:r>
            <a:r>
              <a:rPr lang="en-US"/>
              <a:t>They continue walking in the park even as they get older.</a:t>
            </a: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a:t>
            </a:r>
            <a:r>
              <a:rPr lang="en-US"/>
              <a:t>“What do you continue to do?” “What makes you wonder?” </a:t>
            </a:r>
            <a:r>
              <a:rPr lang="en-US" sz="1200">
                <a:latin typeface="Verdana"/>
                <a:ea typeface="Verdana"/>
                <a:cs typeface="Verdana"/>
                <a:sym typeface="Verdana"/>
              </a:rPr>
              <a:t>“</a:t>
            </a:r>
            <a:r>
              <a:rPr lang="en-US"/>
              <a:t>What are you grateful for?</a:t>
            </a:r>
            <a:r>
              <a:rPr lang="en-US" sz="1200">
                <a:latin typeface="Verdana"/>
                <a:ea typeface="Verdana"/>
                <a:cs typeface="Verdana"/>
                <a:sym typeface="Verdana"/>
              </a:rPr>
              <a:t>” </a:t>
            </a:r>
            <a:r>
              <a:rPr lang="en-US"/>
              <a:t>“</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Verdana"/>
              <a:buNone/>
            </a:pPr>
            <a:endParaRPr sz="1200"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1. </a:t>
            </a:r>
            <a:r>
              <a:rPr lang="en-US"/>
              <a:t>C</a:t>
            </a:r>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2. </a:t>
            </a:r>
            <a:r>
              <a:rPr lang="en-US"/>
              <a:t>A</a:t>
            </a:r>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3. </a:t>
            </a:r>
            <a:r>
              <a:rPr lang="en-US"/>
              <a:t>B</a:t>
            </a:r>
            <a:endParaRPr/>
          </a:p>
          <a:p>
            <a:pPr marL="0" lvl="0" indent="0" algn="l" rtl="0">
              <a:spcBef>
                <a:spcPts val="0"/>
              </a:spcBef>
              <a:spcAft>
                <a:spcPts val="0"/>
              </a:spcAft>
              <a:buNone/>
            </a:pPr>
            <a:endParaRPr/>
          </a:p>
          <a:p>
            <a:pPr marL="0" lvl="0" indent="0" algn="l" rtl="0">
              <a:spcBef>
                <a:spcPts val="0"/>
              </a:spcBef>
              <a:spcAft>
                <a:spcPts val="0"/>
              </a:spcAft>
              <a:buNone/>
            </a:pPr>
            <a:r>
              <a:rPr lang="en-US" sz="1000"/>
              <a:t>Walking Image: &lt;ahref="</a:t>
            </a:r>
            <a:r>
              <a:rPr lang="en-US" sz="1000" u="sng">
                <a:solidFill>
                  <a:schemeClr val="hlink"/>
                </a:solidFill>
                <a:hlinkClick r:id="rId3"/>
              </a:rPr>
              <a:t>https://www.freepik.com/free-vector/active-elderly-people-concept-illustration_9930887.htm#query=elderly%20continue&amp;position=1&amp;from_view=search&amp;track=ais</a:t>
            </a:r>
            <a:r>
              <a:rPr lang="en-US" sz="1000"/>
              <a:t>"&gt; Image by storyset&lt;/a&gt; on Freepik</a:t>
            </a:r>
            <a:endParaRPr sz="1000"/>
          </a:p>
          <a:p>
            <a:pPr marL="0" lvl="0" indent="0" algn="l" rtl="0">
              <a:spcBef>
                <a:spcPts val="0"/>
              </a:spcBef>
              <a:spcAft>
                <a:spcPts val="0"/>
              </a:spcAft>
              <a:buNone/>
            </a:pPr>
            <a:r>
              <a:rPr lang="en-US" sz="1000"/>
              <a:t>Sunrise Image:</a:t>
            </a:r>
            <a:endParaRPr sz="1000"/>
          </a:p>
          <a:p>
            <a:pPr marL="0" lvl="0" indent="0" algn="l" rtl="0">
              <a:spcBef>
                <a:spcPts val="0"/>
              </a:spcBef>
              <a:spcAft>
                <a:spcPts val="0"/>
              </a:spcAft>
              <a:buNone/>
            </a:pPr>
            <a:r>
              <a:rPr lang="en-US" sz="1000"/>
              <a:t>Image by &lt;ahref="</a:t>
            </a:r>
            <a:r>
              <a:rPr lang="en-US" sz="1000" u="sng">
                <a:solidFill>
                  <a:schemeClr val="hlink"/>
                </a:solidFill>
                <a:hlinkClick r:id="rId4"/>
              </a:rPr>
              <a:t>https://www.freepik.com/free-vector/hand-drawn-people-asking-questions-illustration_13379595.htm#query=wonder&amp;position=5&amp;from_view=search&amp;track=sph</a:t>
            </a:r>
            <a:r>
              <a:rPr lang="en-US" sz="1000"/>
              <a:t>"&gt; Freepik&lt;/a&gt;</a:t>
            </a:r>
            <a:endParaRPr sz="1000"/>
          </a:p>
          <a:p>
            <a:pPr marL="0" lvl="0" indent="0" algn="l" rtl="0">
              <a:spcBef>
                <a:spcPts val="0"/>
              </a:spcBef>
              <a:spcAft>
                <a:spcPts val="0"/>
              </a:spcAft>
              <a:buNone/>
            </a:pPr>
            <a:r>
              <a:rPr lang="en-US" sz="1000"/>
              <a:t>Family Image: Image by &lt;ahref="</a:t>
            </a:r>
            <a:r>
              <a:rPr lang="en-US" sz="1000" u="sng">
                <a:solidFill>
                  <a:schemeClr val="hlink"/>
                </a:solidFill>
                <a:hlinkClick r:id="rId5"/>
              </a:rPr>
              <a:t>https://www.freepik.com/free-vector/hand-drawn-black-family-illustration_28203272.htm#query=grateful%20family%20hug&amp;position=7&amp;from_view=search&amp;track=ais</a:t>
            </a:r>
            <a:r>
              <a:rPr lang="en-US" sz="1000"/>
              <a:t>"&gt; Freepik&lt;/a&gt;</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4a94d0f8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94a94d0f89_0_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2D. Grammar</a:t>
            </a:r>
            <a:r>
              <a:rPr lang="en-US" sz="1200">
                <a:solidFill>
                  <a:srgbClr val="4472C4"/>
                </a:solidFill>
                <a:latin typeface="Verdana"/>
                <a:ea typeface="Verdana"/>
                <a:cs typeface="Verdana"/>
                <a:sym typeface="Verdana"/>
              </a:rPr>
              <a:t> – </a:t>
            </a:r>
            <a:r>
              <a:rPr lang="en-US" b="1">
                <a:solidFill>
                  <a:srgbClr val="4472C4"/>
                </a:solidFill>
              </a:rPr>
              <a:t>Present Continuous Tense</a:t>
            </a:r>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t>Use this slide to introduce present continuous verbs to your students. The following slides will be used for practice by plugging them into positive statements, negative statements and questions.</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100"/>
              <a:buFont typeface="Arial"/>
              <a:buNone/>
            </a:pPr>
            <a:r>
              <a:rPr lang="en-US"/>
              <a:t>Formula: Subject&gt;to be&gt;verb-ing&gt;ending&gt;time.</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We will refer to the categories on slides 10-11 by the words in bold: </a:t>
            </a:r>
            <a:r>
              <a:rPr lang="en-US" b="1"/>
              <a:t>Actions, Situations, Habits, Changing, and Plans.</a:t>
            </a:r>
            <a:endParaRPr b="1"/>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Model, Repeat, and Solo rows 1-2. Then ask students to complete the sentence for rows 3-5.</a:t>
            </a:r>
            <a:endParaRPr/>
          </a:p>
          <a:p>
            <a:pPr marL="0" lvl="0" indent="0" algn="l" rtl="0">
              <a:spcBef>
                <a:spcPts val="0"/>
              </a:spcBef>
              <a:spcAft>
                <a:spcPts val="0"/>
              </a:spcAft>
              <a:buClr>
                <a:schemeClr val="dk1"/>
              </a:buClr>
              <a:buSzPts val="1200"/>
              <a:buFont typeface="Verdana"/>
              <a:buNone/>
            </a:pPr>
            <a:endParaRPr/>
          </a:p>
          <a:p>
            <a:pPr marL="0" lvl="0" indent="0" algn="l" rtl="0">
              <a:spcBef>
                <a:spcPts val="0"/>
              </a:spcBef>
              <a:spcAft>
                <a:spcPts val="0"/>
              </a:spcAft>
              <a:buClr>
                <a:schemeClr val="dk1"/>
              </a:buClr>
              <a:buSzPts val="1200"/>
              <a:buFont typeface="Verdana"/>
              <a:buNone/>
            </a:pPr>
            <a:r>
              <a:rPr lang="en-US"/>
              <a:t>Answers may include:</a:t>
            </a:r>
            <a:endParaRPr/>
          </a:p>
          <a:p>
            <a:pPr marL="0" lvl="0" indent="0" algn="l" rtl="0">
              <a:spcBef>
                <a:spcPts val="0"/>
              </a:spcBef>
              <a:spcAft>
                <a:spcPts val="0"/>
              </a:spcAft>
              <a:buClr>
                <a:schemeClr val="dk1"/>
              </a:buClr>
              <a:buSzPts val="1200"/>
              <a:buFont typeface="Verdana"/>
              <a:buNone/>
            </a:pPr>
            <a:r>
              <a:rPr lang="en-US"/>
              <a:t>3. She </a:t>
            </a:r>
            <a:r>
              <a:rPr lang="en-US" b="1">
                <a:solidFill>
                  <a:srgbClr val="4A86E8"/>
                </a:solidFill>
              </a:rPr>
              <a:t>is eating </a:t>
            </a:r>
            <a:r>
              <a:rPr lang="en-US"/>
              <a:t>junk food when she’s stressed.</a:t>
            </a:r>
            <a:endParaRPr/>
          </a:p>
          <a:p>
            <a:pPr marL="0" lvl="0" indent="0" algn="l" rtl="0">
              <a:spcBef>
                <a:spcPts val="0"/>
              </a:spcBef>
              <a:spcAft>
                <a:spcPts val="0"/>
              </a:spcAft>
              <a:buClr>
                <a:schemeClr val="dk1"/>
              </a:buClr>
              <a:buSzPts val="1200"/>
              <a:buFont typeface="Verdana"/>
              <a:buNone/>
            </a:pPr>
            <a:r>
              <a:rPr lang="en-US"/>
              <a:t>4. We are </a:t>
            </a:r>
            <a:r>
              <a:rPr lang="en-US" b="1">
                <a:solidFill>
                  <a:srgbClr val="4A86E8"/>
                </a:solidFill>
              </a:rPr>
              <a:t>improving </a:t>
            </a:r>
            <a:r>
              <a:rPr lang="en-US"/>
              <a:t>in our speaking skills </a:t>
            </a:r>
            <a:r>
              <a:rPr lang="en-US" b="1">
                <a:solidFill>
                  <a:srgbClr val="4A86E8"/>
                </a:solidFill>
              </a:rPr>
              <a:t>every day</a:t>
            </a:r>
            <a:r>
              <a:rPr lang="en-US"/>
              <a:t>.</a:t>
            </a:r>
            <a:endParaRPr/>
          </a:p>
          <a:p>
            <a:pPr marL="0" lvl="0" indent="0" algn="l" rtl="0">
              <a:spcBef>
                <a:spcPts val="0"/>
              </a:spcBef>
              <a:spcAft>
                <a:spcPts val="0"/>
              </a:spcAft>
              <a:buClr>
                <a:schemeClr val="dk1"/>
              </a:buClr>
              <a:buSzPts val="1200"/>
              <a:buFont typeface="Verdana"/>
              <a:buNone/>
            </a:pPr>
            <a:r>
              <a:rPr lang="en-US"/>
              <a:t>5. They </a:t>
            </a:r>
            <a:r>
              <a:rPr lang="en-US" b="1">
                <a:solidFill>
                  <a:srgbClr val="4A86E8"/>
                </a:solidFill>
              </a:rPr>
              <a:t>are traveling </a:t>
            </a:r>
            <a:r>
              <a:rPr lang="en-US"/>
              <a:t>to Europe </a:t>
            </a:r>
            <a:r>
              <a:rPr lang="en-US" b="1">
                <a:solidFill>
                  <a:srgbClr val="4A86E8"/>
                </a:solidFill>
              </a:rPr>
              <a:t>in the summer</a:t>
            </a:r>
            <a:r>
              <a:rPr lang="en-US"/>
              <a:t>.</a:t>
            </a:r>
            <a:endParaRPr/>
          </a:p>
        </p:txBody>
      </p:sp>
      <p:sp>
        <p:nvSpPr>
          <p:cNvPr id="169" name="Google Shape;169;g294a94d0f89_0_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170" name="Google Shape;170;g294a94d0f89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8</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7248f992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97248f992a_0_8: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2D. Grammar</a:t>
            </a:r>
            <a:r>
              <a:rPr lang="en-US" sz="1200">
                <a:solidFill>
                  <a:srgbClr val="4472C4"/>
                </a:solidFill>
                <a:latin typeface="Verdana"/>
                <a:ea typeface="Verdana"/>
                <a:cs typeface="Verdana"/>
                <a:sym typeface="Verdana"/>
              </a:rPr>
              <a:t> – </a:t>
            </a:r>
            <a:r>
              <a:rPr lang="en-US" b="1">
                <a:solidFill>
                  <a:srgbClr val="4472C4"/>
                </a:solidFill>
              </a:rPr>
              <a:t>Present Continuous Tense</a:t>
            </a:r>
            <a:endParaRPr/>
          </a:p>
          <a:p>
            <a:pPr marL="0" lvl="0" indent="0" algn="l" rtl="0">
              <a:spcBef>
                <a:spcPts val="0"/>
              </a:spcBef>
              <a:spcAft>
                <a:spcPts val="0"/>
              </a:spcAft>
              <a:buClr>
                <a:schemeClr val="dk1"/>
              </a:buClr>
              <a:buSzPts val="1200"/>
              <a:buFont typeface="Verdana"/>
              <a:buNone/>
            </a:pPr>
            <a:endParaRPr sz="1200" b="1">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t>Use this slide to introduce present continuous verbs with their cue words to your students.</a:t>
            </a:r>
            <a:endParaRPr/>
          </a:p>
        </p:txBody>
      </p:sp>
      <p:sp>
        <p:nvSpPr>
          <p:cNvPr id="179" name="Google Shape;179;g297248f992a_0_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©2021-2024 Literacy International</a:t>
            </a:r>
            <a:endParaRPr/>
          </a:p>
        </p:txBody>
      </p:sp>
      <p:sp>
        <p:nvSpPr>
          <p:cNvPr id="180" name="Google Shape;180;g297248f992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9</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888888"/>
                </a:solidFill>
                <a:latin typeface="Verdana"/>
                <a:ea typeface="Verdana"/>
                <a:cs typeface="Verdana"/>
                <a:sym typeface="Verdana"/>
              </a:defRPr>
            </a:lvl1pPr>
            <a:lvl2pPr marL="0" lvl="1" indent="0" algn="r">
              <a:spcBef>
                <a:spcPts val="0"/>
              </a:spcBef>
              <a:buNone/>
              <a:defRPr sz="1800" b="0" i="0" u="none" strike="noStrike" cap="none">
                <a:solidFill>
                  <a:srgbClr val="888888"/>
                </a:solidFill>
                <a:latin typeface="Verdana"/>
                <a:ea typeface="Verdana"/>
                <a:cs typeface="Verdana"/>
                <a:sym typeface="Verdana"/>
              </a:defRPr>
            </a:lvl2pPr>
            <a:lvl3pPr marL="0" lvl="2" indent="0" algn="r">
              <a:spcBef>
                <a:spcPts val="0"/>
              </a:spcBef>
              <a:buNone/>
              <a:defRPr sz="1800" b="0" i="0" u="none" strike="noStrike" cap="none">
                <a:solidFill>
                  <a:srgbClr val="888888"/>
                </a:solidFill>
                <a:latin typeface="Verdana"/>
                <a:ea typeface="Verdana"/>
                <a:cs typeface="Verdana"/>
                <a:sym typeface="Verdana"/>
              </a:defRPr>
            </a:lvl3pPr>
            <a:lvl4pPr marL="0" lvl="3" indent="0" algn="r">
              <a:spcBef>
                <a:spcPts val="0"/>
              </a:spcBef>
              <a:buNone/>
              <a:defRPr sz="1800" b="0" i="0" u="none" strike="noStrike" cap="none">
                <a:solidFill>
                  <a:srgbClr val="888888"/>
                </a:solidFill>
                <a:latin typeface="Verdana"/>
                <a:ea typeface="Verdana"/>
                <a:cs typeface="Verdana"/>
                <a:sym typeface="Verdana"/>
              </a:defRPr>
            </a:lvl4pPr>
            <a:lvl5pPr marL="0" lvl="4" indent="0" algn="r">
              <a:spcBef>
                <a:spcPts val="0"/>
              </a:spcBef>
              <a:buNone/>
              <a:defRPr sz="1800" b="0" i="0" u="none" strike="noStrike" cap="none">
                <a:solidFill>
                  <a:srgbClr val="888888"/>
                </a:solidFill>
                <a:latin typeface="Verdana"/>
                <a:ea typeface="Verdana"/>
                <a:cs typeface="Verdana"/>
                <a:sym typeface="Verdana"/>
              </a:defRPr>
            </a:lvl5pPr>
            <a:lvl6pPr marL="0" lvl="5" indent="0" algn="r">
              <a:spcBef>
                <a:spcPts val="0"/>
              </a:spcBef>
              <a:buNone/>
              <a:defRPr sz="1800" b="0" i="0" u="none" strike="noStrike" cap="none">
                <a:solidFill>
                  <a:srgbClr val="888888"/>
                </a:solidFill>
                <a:latin typeface="Verdana"/>
                <a:ea typeface="Verdana"/>
                <a:cs typeface="Verdana"/>
                <a:sym typeface="Verdana"/>
              </a:defRPr>
            </a:lvl6pPr>
            <a:lvl7pPr marL="0" lvl="6" indent="0" algn="r">
              <a:spcBef>
                <a:spcPts val="0"/>
              </a:spcBef>
              <a:buNone/>
              <a:defRPr sz="1800" b="0" i="0" u="none" strike="noStrike" cap="none">
                <a:solidFill>
                  <a:srgbClr val="888888"/>
                </a:solidFill>
                <a:latin typeface="Verdana"/>
                <a:ea typeface="Verdana"/>
                <a:cs typeface="Verdana"/>
                <a:sym typeface="Verdana"/>
              </a:defRPr>
            </a:lvl7pPr>
            <a:lvl8pPr marL="0" lvl="7" indent="0" algn="r">
              <a:spcBef>
                <a:spcPts val="0"/>
              </a:spcBef>
              <a:buNone/>
              <a:defRPr sz="1800" b="0" i="0" u="none" strike="noStrike" cap="none">
                <a:solidFill>
                  <a:srgbClr val="888888"/>
                </a:solidFill>
                <a:latin typeface="Verdana"/>
                <a:ea typeface="Verdana"/>
                <a:cs typeface="Verdana"/>
                <a:sym typeface="Verdana"/>
              </a:defRPr>
            </a:lvl8pPr>
            <a:lvl9pPr marL="0" lvl="8" indent="0" algn="r">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6"/>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Verdana"/>
              <a:buNone/>
              <a:defRPr sz="32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Verdana"/>
                <a:ea typeface="Verdana"/>
                <a:cs typeface="Verdana"/>
                <a:sym typeface="Verdana"/>
              </a:defRPr>
            </a:lvl1pPr>
            <a:lvl2pPr marL="0" marR="0" lvl="1" indent="0" algn="r" rtl="0">
              <a:spcBef>
                <a:spcPts val="0"/>
              </a:spcBef>
              <a:buNone/>
              <a:defRPr sz="1800" b="0" i="0" u="none" strike="noStrike" cap="none">
                <a:solidFill>
                  <a:srgbClr val="888888"/>
                </a:solidFill>
                <a:latin typeface="Verdana"/>
                <a:ea typeface="Verdana"/>
                <a:cs typeface="Verdana"/>
                <a:sym typeface="Verdana"/>
              </a:defRPr>
            </a:lvl2pPr>
            <a:lvl3pPr marL="0" marR="0" lvl="2" indent="0" algn="r" rtl="0">
              <a:spcBef>
                <a:spcPts val="0"/>
              </a:spcBef>
              <a:buNone/>
              <a:defRPr sz="1800" b="0" i="0" u="none" strike="noStrike" cap="none">
                <a:solidFill>
                  <a:srgbClr val="888888"/>
                </a:solidFill>
                <a:latin typeface="Verdana"/>
                <a:ea typeface="Verdana"/>
                <a:cs typeface="Verdana"/>
                <a:sym typeface="Verdana"/>
              </a:defRPr>
            </a:lvl3pPr>
            <a:lvl4pPr marL="0" marR="0" lvl="3" indent="0" algn="r" rtl="0">
              <a:spcBef>
                <a:spcPts val="0"/>
              </a:spcBef>
              <a:buNone/>
              <a:defRPr sz="1800" b="0" i="0" u="none" strike="noStrike" cap="none">
                <a:solidFill>
                  <a:srgbClr val="888888"/>
                </a:solidFill>
                <a:latin typeface="Verdana"/>
                <a:ea typeface="Verdana"/>
                <a:cs typeface="Verdana"/>
                <a:sym typeface="Verdana"/>
              </a:defRPr>
            </a:lvl4pPr>
            <a:lvl5pPr marL="0" marR="0" lvl="4" indent="0" algn="r" rtl="0">
              <a:spcBef>
                <a:spcPts val="0"/>
              </a:spcBef>
              <a:buNone/>
              <a:defRPr sz="1800" b="0" i="0" u="none" strike="noStrike" cap="none">
                <a:solidFill>
                  <a:srgbClr val="888888"/>
                </a:solidFill>
                <a:latin typeface="Verdana"/>
                <a:ea typeface="Verdana"/>
                <a:cs typeface="Verdana"/>
                <a:sym typeface="Verdana"/>
              </a:defRPr>
            </a:lvl5pPr>
            <a:lvl6pPr marL="0" marR="0" lvl="5" indent="0" algn="r" rtl="0">
              <a:spcBef>
                <a:spcPts val="0"/>
              </a:spcBef>
              <a:buNone/>
              <a:defRPr sz="1800" b="0" i="0" u="none" strike="noStrike" cap="none">
                <a:solidFill>
                  <a:srgbClr val="888888"/>
                </a:solidFill>
                <a:latin typeface="Verdana"/>
                <a:ea typeface="Verdana"/>
                <a:cs typeface="Verdana"/>
                <a:sym typeface="Verdana"/>
              </a:defRPr>
            </a:lvl6pPr>
            <a:lvl7pPr marL="0" marR="0" lvl="6" indent="0" algn="r" rtl="0">
              <a:spcBef>
                <a:spcPts val="0"/>
              </a:spcBef>
              <a:buNone/>
              <a:defRPr sz="1800" b="0" i="0" u="none" strike="noStrike" cap="none">
                <a:solidFill>
                  <a:srgbClr val="888888"/>
                </a:solidFill>
                <a:latin typeface="Verdana"/>
                <a:ea typeface="Verdana"/>
                <a:cs typeface="Verdana"/>
                <a:sym typeface="Verdana"/>
              </a:defRPr>
            </a:lvl7pPr>
            <a:lvl8pPr marL="0" marR="0" lvl="7" indent="0" algn="r" rtl="0">
              <a:spcBef>
                <a:spcPts val="0"/>
              </a:spcBef>
              <a:buNone/>
              <a:defRPr sz="1800" b="0" i="0" u="none" strike="noStrike" cap="none">
                <a:solidFill>
                  <a:srgbClr val="888888"/>
                </a:solidFill>
                <a:latin typeface="Verdana"/>
                <a:ea typeface="Verdana"/>
                <a:cs typeface="Verdana"/>
                <a:sym typeface="Verdana"/>
              </a:defRPr>
            </a:lvl8pPr>
            <a:lvl9pPr marL="0" marR="0" lvl="8" indent="0" algn="r" rtl="0">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ive.bible.is/bible/EN1ESV/LUK/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12.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live.bible.is/bible/EN1ESV/LUK/2"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literacyevangelism.org/give/elm-curriculum-help-reach-15-billion"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6.jpg"/><Relationship Id="rId4" Type="http://schemas.openxmlformats.org/officeDocument/2006/relationships/hyperlink" Target="https://www.literacyinternational.net/"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bit.ly/FeedbackLOTW" TargetMode="External"/><Relationship Id="rId13" Type="http://schemas.openxmlformats.org/officeDocument/2006/relationships/hyperlink" Target="https://www.literacyinternational.net/" TargetMode="External"/><Relationship Id="rId3" Type="http://schemas.openxmlformats.org/officeDocument/2006/relationships/image" Target="../media/image2.png"/><Relationship Id="rId7" Type="http://schemas.openxmlformats.org/officeDocument/2006/relationships/hyperlink" Target="https://bit.ly/3PlPuRg" TargetMode="External"/><Relationship Id="rId12" Type="http://schemas.openxmlformats.org/officeDocument/2006/relationships/hyperlink" Target="https://bit.ly/VocabLOTW"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bit.ly/DownloadLOTW" TargetMode="External"/><Relationship Id="rId11" Type="http://schemas.openxmlformats.org/officeDocument/2006/relationships/hyperlink" Target="https://bit.ly/A2LessonVideos" TargetMode="External"/><Relationship Id="rId5" Type="http://schemas.openxmlformats.org/officeDocument/2006/relationships/hyperlink" Target="https://bit.ly/IrregVerb" TargetMode="External"/><Relationship Id="rId10" Type="http://schemas.openxmlformats.org/officeDocument/2006/relationships/hyperlink" Target="http://youtube.com/c/LiteracyInternational" TargetMode="External"/><Relationship Id="rId4" Type="http://schemas.openxmlformats.org/officeDocument/2006/relationships/hyperlink" Target="https://bit.ly/UsingLOTW" TargetMode="External"/><Relationship Id="rId9" Type="http://schemas.openxmlformats.org/officeDocument/2006/relationships/hyperlink" Target="https://bit.ly/ContentsLOTW" TargetMode="External"/><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a:picLocks noGrp="1"/>
          </p:cNvPicPr>
          <p:nvPr>
            <p:ph type="body" idx="1"/>
          </p:nvPr>
        </p:nvPicPr>
        <p:blipFill rotWithShape="1">
          <a:blip r:embed="rId3">
            <a:alphaModFix/>
          </a:blip>
          <a:srcRect l="287" t="258" r="417" b="199"/>
          <a:stretch/>
        </p:blipFill>
        <p:spPr>
          <a:xfrm>
            <a:off x="1588" y="-25400"/>
            <a:ext cx="12209400" cy="6908700"/>
          </a:xfrm>
          <a:prstGeom prst="rect">
            <a:avLst/>
          </a:prstGeom>
          <a:noFill/>
          <a:ln>
            <a:noFill/>
          </a:ln>
        </p:spPr>
      </p:pic>
      <p:sp>
        <p:nvSpPr>
          <p:cNvPr id="90" name="Google Shape;90;p13"/>
          <p:cNvSpPr txBox="1"/>
          <p:nvPr/>
        </p:nvSpPr>
        <p:spPr>
          <a:xfrm>
            <a:off x="80963" y="6365875"/>
            <a:ext cx="12030000" cy="342900"/>
          </a:xfrm>
          <a:prstGeom prst="rect">
            <a:avLst/>
          </a:prstGeom>
          <a:noFill/>
          <a:ln>
            <a:noFill/>
          </a:ln>
        </p:spPr>
        <p:txBody>
          <a:bodyPr spcFirstLastPara="1" wrap="square" lIns="91400" tIns="45675" rIns="91400" bIns="45675" anchor="t" anchorCtr="0">
            <a:noAutofit/>
          </a:bodyPr>
          <a:lstStyle/>
          <a:p>
            <a:pPr marL="0" marR="0" lvl="0" indent="0" algn="ctr" rtl="0">
              <a:lnSpc>
                <a:spcPct val="80000"/>
              </a:lnSpc>
              <a:spcBef>
                <a:spcPts val="0"/>
              </a:spcBef>
              <a:spcAft>
                <a:spcPts val="0"/>
              </a:spcAft>
              <a:buClr>
                <a:srgbClr val="000000"/>
              </a:buClr>
              <a:buSzPts val="2300"/>
              <a:buFont typeface="Arial"/>
              <a:buNone/>
            </a:pPr>
            <a:r>
              <a:rPr lang="en-US" sz="1400" b="0" i="0" u="none" strike="noStrike" cap="none">
                <a:solidFill>
                  <a:srgbClr val="000000"/>
                </a:solidFill>
                <a:latin typeface="Verdana"/>
                <a:ea typeface="Verdana"/>
                <a:cs typeface="Verdana"/>
                <a:sym typeface="Verdana"/>
              </a:rPr>
              <a:t>©2020-2024 Literacy International</a:t>
            </a:r>
            <a:endParaRPr sz="1400" b="0" i="1" u="none" strike="noStrike" cap="none">
              <a:solidFill>
                <a:srgbClr val="000000"/>
              </a:solidFill>
              <a:latin typeface="Verdana"/>
              <a:ea typeface="Verdana"/>
              <a:cs typeface="Verdana"/>
              <a:sym typeface="Verdana"/>
            </a:endParaRPr>
          </a:p>
        </p:txBody>
      </p:sp>
      <p:grpSp>
        <p:nvGrpSpPr>
          <p:cNvPr id="91" name="Google Shape;91;p13"/>
          <p:cNvGrpSpPr/>
          <p:nvPr/>
        </p:nvGrpSpPr>
        <p:grpSpPr>
          <a:xfrm>
            <a:off x="5144182" y="5830900"/>
            <a:ext cx="1904695" cy="342147"/>
            <a:chOff x="8033" y="9095"/>
            <a:chExt cx="3000" cy="639"/>
          </a:xfrm>
        </p:grpSpPr>
        <p:sp>
          <p:nvSpPr>
            <p:cNvPr id="92" name="Google Shape;92;p13"/>
            <p:cNvSpPr/>
            <p:nvPr/>
          </p:nvSpPr>
          <p:spPr>
            <a:xfrm>
              <a:off x="8033" y="9134"/>
              <a:ext cx="3000" cy="600"/>
            </a:xfrm>
            <a:prstGeom prst="plaque">
              <a:avLst>
                <a:gd name="adj" fmla="val 16667"/>
              </a:avLst>
            </a:prstGeom>
            <a:solidFill>
              <a:srgbClr val="92D050"/>
            </a:solidFill>
            <a:ln w="57150" cap="flat" cmpd="sng">
              <a:solidFill>
                <a:srgbClr val="4E74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799"/>
                <a:buFont typeface="Arial"/>
                <a:buNone/>
              </a:pPr>
              <a:endParaRPr sz="1799" b="0" i="0" u="none" strike="noStrike" cap="none">
                <a:solidFill>
                  <a:srgbClr val="92D050"/>
                </a:solidFill>
                <a:latin typeface="Verdana"/>
                <a:ea typeface="Verdana"/>
                <a:cs typeface="Verdana"/>
                <a:sym typeface="Verdana"/>
              </a:endParaRPr>
            </a:p>
          </p:txBody>
        </p:sp>
        <p:sp>
          <p:nvSpPr>
            <p:cNvPr id="93" name="Google Shape;93;p13"/>
            <p:cNvSpPr txBox="1"/>
            <p:nvPr/>
          </p:nvSpPr>
          <p:spPr>
            <a:xfrm>
              <a:off x="8137" y="9095"/>
              <a:ext cx="2700" cy="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999"/>
                <a:buFont typeface="Arial"/>
                <a:buNone/>
              </a:pPr>
              <a:r>
                <a:rPr lang="en-US" sz="1999">
                  <a:solidFill>
                    <a:schemeClr val="dk1"/>
                  </a:solidFill>
                  <a:latin typeface="Verdana"/>
                  <a:ea typeface="Verdana"/>
                  <a:cs typeface="Verdana"/>
                  <a:sym typeface="Verdana"/>
                </a:rPr>
                <a:t> </a:t>
              </a:r>
              <a:r>
                <a:rPr lang="en-US" sz="1999" b="0" i="0" u="none" strike="noStrike" cap="none">
                  <a:solidFill>
                    <a:schemeClr val="dk1"/>
                  </a:solidFill>
                  <a:latin typeface="Verdana"/>
                  <a:ea typeface="Verdana"/>
                  <a:cs typeface="Verdana"/>
                  <a:sym typeface="Verdana"/>
                </a:rPr>
                <a:t>Unit B1-</a:t>
              </a:r>
              <a:r>
                <a:rPr lang="en-US" sz="1999">
                  <a:solidFill>
                    <a:schemeClr val="dk1"/>
                  </a:solidFill>
                  <a:latin typeface="Verdana"/>
                  <a:ea typeface="Verdana"/>
                  <a:cs typeface="Verdana"/>
                  <a:sym typeface="Verdana"/>
                </a:rPr>
                <a:t>04</a:t>
              </a:r>
              <a:endParaRPr sz="1400" b="0" i="0" u="none" strike="noStrike" cap="none">
                <a:solidFill>
                  <a:schemeClr val="dk1"/>
                </a:solidFill>
                <a:latin typeface="Verdana"/>
                <a:ea typeface="Verdana"/>
                <a:cs typeface="Verdana"/>
                <a:sym typeface="Verdan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1"/>
        <p:cNvGrpSpPr/>
        <p:nvPr/>
      </p:nvGrpSpPr>
      <p:grpSpPr>
        <a:xfrm>
          <a:off x="0" y="0"/>
          <a:ext cx="0" cy="0"/>
          <a:chOff x="0" y="0"/>
          <a:chExt cx="0" cy="0"/>
        </a:xfrm>
      </p:grpSpPr>
      <p:graphicFrame>
        <p:nvGraphicFramePr>
          <p:cNvPr id="192" name="Google Shape;192;p22"/>
          <p:cNvGraphicFramePr/>
          <p:nvPr/>
        </p:nvGraphicFramePr>
        <p:xfrm>
          <a:off x="2" y="634750"/>
          <a:ext cx="3000000" cy="3000000"/>
        </p:xfrm>
        <a:graphic>
          <a:graphicData uri="http://schemas.openxmlformats.org/drawingml/2006/table">
            <a:tbl>
              <a:tblPr>
                <a:noFill/>
                <a:tableStyleId>{6B508A06-3986-4996-90A3-5B4A6CDE1A43}</a:tableStyleId>
              </a:tblPr>
              <a:tblGrid>
                <a:gridCol w="334825">
                  <a:extLst>
                    <a:ext uri="{9D8B030D-6E8A-4147-A177-3AD203B41FA5}">
                      <a16:colId xmlns:a16="http://schemas.microsoft.com/office/drawing/2014/main" val="20000"/>
                    </a:ext>
                  </a:extLst>
                </a:gridCol>
                <a:gridCol w="2209625">
                  <a:extLst>
                    <a:ext uri="{9D8B030D-6E8A-4147-A177-3AD203B41FA5}">
                      <a16:colId xmlns:a16="http://schemas.microsoft.com/office/drawing/2014/main" val="20001"/>
                    </a:ext>
                  </a:extLst>
                </a:gridCol>
                <a:gridCol w="1497475">
                  <a:extLst>
                    <a:ext uri="{9D8B030D-6E8A-4147-A177-3AD203B41FA5}">
                      <a16:colId xmlns:a16="http://schemas.microsoft.com/office/drawing/2014/main" val="20002"/>
                    </a:ext>
                  </a:extLst>
                </a:gridCol>
                <a:gridCol w="1922825">
                  <a:extLst>
                    <a:ext uri="{9D8B030D-6E8A-4147-A177-3AD203B41FA5}">
                      <a16:colId xmlns:a16="http://schemas.microsoft.com/office/drawing/2014/main" val="20003"/>
                    </a:ext>
                  </a:extLst>
                </a:gridCol>
                <a:gridCol w="1735125">
                  <a:extLst>
                    <a:ext uri="{9D8B030D-6E8A-4147-A177-3AD203B41FA5}">
                      <a16:colId xmlns:a16="http://schemas.microsoft.com/office/drawing/2014/main" val="20004"/>
                    </a:ext>
                  </a:extLst>
                </a:gridCol>
                <a:gridCol w="2316425">
                  <a:extLst>
                    <a:ext uri="{9D8B030D-6E8A-4147-A177-3AD203B41FA5}">
                      <a16:colId xmlns:a16="http://schemas.microsoft.com/office/drawing/2014/main" val="20005"/>
                    </a:ext>
                  </a:extLst>
                </a:gridCol>
                <a:gridCol w="2175675">
                  <a:extLst>
                    <a:ext uri="{9D8B030D-6E8A-4147-A177-3AD203B41FA5}">
                      <a16:colId xmlns:a16="http://schemas.microsoft.com/office/drawing/2014/main" val="20006"/>
                    </a:ext>
                  </a:extLst>
                </a:gridCol>
              </a:tblGrid>
              <a:tr h="840575">
                <a:tc>
                  <a:txBody>
                    <a:bodyPr/>
                    <a:lstStyle/>
                    <a:p>
                      <a:pPr marL="0" marR="0" lvl="0" indent="0" algn="l" rtl="0">
                        <a:lnSpc>
                          <a:spcPct val="100000"/>
                        </a:lnSpc>
                        <a:spcBef>
                          <a:spcPts val="0"/>
                        </a:spcBef>
                        <a:spcAft>
                          <a:spcPts val="0"/>
                        </a:spcAft>
                        <a:buClr>
                          <a:srgbClr val="000000"/>
                        </a:buClr>
                        <a:buSzPts val="2800"/>
                        <a:buFont typeface="Arial"/>
                        <a:buNone/>
                      </a:pP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Type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Subject</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am/is/are(not)</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verb-ing</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ending</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time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9400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1</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Situations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The sun</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is</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shining</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brightly</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today</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9477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2</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Plans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They</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are not</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continuing</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on the trip</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this week.</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586800">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3</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Situations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The students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are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_______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curious about the animals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_________.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532700">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4</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457200" marR="0" lvl="0" indent="-381000" algn="l" rtl="0">
                        <a:lnSpc>
                          <a:spcPct val="10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Actions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The teachers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____  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feeling</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certain about the lessons</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_________.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bl>
          </a:graphicData>
        </a:graphic>
      </p:graphicFrame>
      <p:sp>
        <p:nvSpPr>
          <p:cNvPr id="193" name="Google Shape;193;p22"/>
          <p:cNvSpPr txBox="1"/>
          <p:nvPr/>
        </p:nvSpPr>
        <p:spPr>
          <a:xfrm>
            <a:off x="751045" y="0"/>
            <a:ext cx="106899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Continuous Tense “+ &amp; -”</a:t>
            </a:r>
            <a:endParaRPr sz="3200" b="1">
              <a:solidFill>
                <a:schemeClr val="dk1"/>
              </a:solidFill>
              <a:latin typeface="Verdana"/>
              <a:ea typeface="Verdana"/>
              <a:cs typeface="Verdana"/>
              <a:sym typeface="Verdana"/>
            </a:endParaRPr>
          </a:p>
        </p:txBody>
      </p:sp>
      <p:sp>
        <p:nvSpPr>
          <p:cNvPr id="194" name="Google Shape;194;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10</a:t>
            </a:fld>
            <a:endParaRPr/>
          </a:p>
        </p:txBody>
      </p:sp>
      <p:sp>
        <p:nvSpPr>
          <p:cNvPr id="195" name="Google Shape;195;p22"/>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1"/>
        <p:cNvGrpSpPr/>
        <p:nvPr/>
      </p:nvGrpSpPr>
      <p:grpSpPr>
        <a:xfrm>
          <a:off x="0" y="0"/>
          <a:ext cx="0" cy="0"/>
          <a:chOff x="0" y="0"/>
          <a:chExt cx="0" cy="0"/>
        </a:xfrm>
      </p:grpSpPr>
      <p:graphicFrame>
        <p:nvGraphicFramePr>
          <p:cNvPr id="202" name="Google Shape;202;p23"/>
          <p:cNvGraphicFramePr/>
          <p:nvPr/>
        </p:nvGraphicFramePr>
        <p:xfrm>
          <a:off x="2" y="634750"/>
          <a:ext cx="3000000" cy="3000000"/>
        </p:xfrm>
        <a:graphic>
          <a:graphicData uri="http://schemas.openxmlformats.org/drawingml/2006/table">
            <a:tbl>
              <a:tblPr>
                <a:noFill/>
                <a:tableStyleId>{6B508A06-3986-4996-90A3-5B4A6CDE1A43}</a:tableStyleId>
              </a:tblPr>
              <a:tblGrid>
                <a:gridCol w="334825">
                  <a:extLst>
                    <a:ext uri="{9D8B030D-6E8A-4147-A177-3AD203B41FA5}">
                      <a16:colId xmlns:a16="http://schemas.microsoft.com/office/drawing/2014/main" val="20000"/>
                    </a:ext>
                  </a:extLst>
                </a:gridCol>
                <a:gridCol w="1855700">
                  <a:extLst>
                    <a:ext uri="{9D8B030D-6E8A-4147-A177-3AD203B41FA5}">
                      <a16:colId xmlns:a16="http://schemas.microsoft.com/office/drawing/2014/main" val="20001"/>
                    </a:ext>
                  </a:extLst>
                </a:gridCol>
                <a:gridCol w="1278950">
                  <a:extLst>
                    <a:ext uri="{9D8B030D-6E8A-4147-A177-3AD203B41FA5}">
                      <a16:colId xmlns:a16="http://schemas.microsoft.com/office/drawing/2014/main" val="20002"/>
                    </a:ext>
                  </a:extLst>
                </a:gridCol>
                <a:gridCol w="1416350">
                  <a:extLst>
                    <a:ext uri="{9D8B030D-6E8A-4147-A177-3AD203B41FA5}">
                      <a16:colId xmlns:a16="http://schemas.microsoft.com/office/drawing/2014/main" val="20003"/>
                    </a:ext>
                  </a:extLst>
                </a:gridCol>
                <a:gridCol w="1823150">
                  <a:extLst>
                    <a:ext uri="{9D8B030D-6E8A-4147-A177-3AD203B41FA5}">
                      <a16:colId xmlns:a16="http://schemas.microsoft.com/office/drawing/2014/main" val="20004"/>
                    </a:ext>
                  </a:extLst>
                </a:gridCol>
                <a:gridCol w="3118150">
                  <a:extLst>
                    <a:ext uri="{9D8B030D-6E8A-4147-A177-3AD203B41FA5}">
                      <a16:colId xmlns:a16="http://schemas.microsoft.com/office/drawing/2014/main" val="20005"/>
                    </a:ext>
                  </a:extLst>
                </a:gridCol>
                <a:gridCol w="2364850">
                  <a:extLst>
                    <a:ext uri="{9D8B030D-6E8A-4147-A177-3AD203B41FA5}">
                      <a16:colId xmlns:a16="http://schemas.microsoft.com/office/drawing/2014/main" val="20006"/>
                    </a:ext>
                  </a:extLst>
                </a:gridCol>
              </a:tblGrid>
              <a:tr h="633200">
                <a:tc>
                  <a:txBody>
                    <a:bodyPr/>
                    <a:lstStyle/>
                    <a:p>
                      <a:pPr marL="0" marR="0" lvl="0" indent="0" algn="l" rtl="0">
                        <a:lnSpc>
                          <a:spcPct val="100000"/>
                        </a:lnSpc>
                        <a:spcBef>
                          <a:spcPts val="0"/>
                        </a:spcBef>
                        <a:spcAft>
                          <a:spcPts val="0"/>
                        </a:spcAft>
                        <a:buNone/>
                      </a:pP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b="1">
                          <a:solidFill>
                            <a:schemeClr val="dk1"/>
                          </a:solidFill>
                          <a:latin typeface="Verdana"/>
                          <a:ea typeface="Verdana"/>
                          <a:cs typeface="Verdana"/>
                          <a:sym typeface="Verdana"/>
                        </a:rPr>
                        <a:t>Type</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b="1">
                          <a:solidFill>
                            <a:schemeClr val="dk1"/>
                          </a:solidFill>
                          <a:latin typeface="Verdana"/>
                          <a:ea typeface="Verdana"/>
                          <a:cs typeface="Verdana"/>
                          <a:sym typeface="Verdana"/>
                        </a:rPr>
                        <a:t>Is/Are</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b="1">
                          <a:solidFill>
                            <a:schemeClr val="dk1"/>
                          </a:solidFill>
                          <a:latin typeface="Verdana"/>
                          <a:ea typeface="Verdana"/>
                          <a:cs typeface="Verdana"/>
                          <a:sym typeface="Verdana"/>
                        </a:rPr>
                        <a:t>subject</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verb-ing</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ending</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time?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532700">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5</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 Changing</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Are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you</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wondering</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if your grades will improve</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this month?</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840575">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6</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 Habits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Is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she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400"/>
                        <a:t>f</a:t>
                      </a:r>
                      <a:r>
                        <a:rPr lang="en-US" sz="2400">
                          <a:latin typeface="Verdana"/>
                          <a:ea typeface="Verdana"/>
                          <a:cs typeface="Verdana"/>
                          <a:sym typeface="Verdana"/>
                        </a:rPr>
                        <a:t>eeling anxiety</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about rehearsals</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these days?</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840575">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7</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 Actions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Are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they</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400">
                          <a:latin typeface="Verdana"/>
                          <a:ea typeface="Verdana"/>
                          <a:cs typeface="Verdana"/>
                          <a:sym typeface="Verdana"/>
                        </a:rPr>
                        <a:t>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the conversation</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840575">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8</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 Habits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Is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he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400">
                          <a:latin typeface="Verdana"/>
                          <a:ea typeface="Verdana"/>
                          <a:cs typeface="Verdana"/>
                          <a:sym typeface="Verdana"/>
                        </a:rPr>
                        <a:t>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his decisions</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bl>
          </a:graphicData>
        </a:graphic>
      </p:graphicFrame>
      <p:sp>
        <p:nvSpPr>
          <p:cNvPr id="203" name="Google Shape;203;p23"/>
          <p:cNvSpPr txBox="1"/>
          <p:nvPr/>
        </p:nvSpPr>
        <p:spPr>
          <a:xfrm>
            <a:off x="751045" y="0"/>
            <a:ext cx="106899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Continuous Tense “?’s”</a:t>
            </a:r>
            <a:endParaRPr sz="3200" b="1">
              <a:solidFill>
                <a:schemeClr val="dk1"/>
              </a:solidFill>
              <a:latin typeface="Verdana"/>
              <a:ea typeface="Verdana"/>
              <a:cs typeface="Verdana"/>
              <a:sym typeface="Verdana"/>
            </a:endParaRPr>
          </a:p>
        </p:txBody>
      </p:sp>
      <p:sp>
        <p:nvSpPr>
          <p:cNvPr id="204" name="Google Shape;20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11</a:t>
            </a:fld>
            <a:endParaRPr/>
          </a:p>
        </p:txBody>
      </p:sp>
      <p:sp>
        <p:nvSpPr>
          <p:cNvPr id="205" name="Google Shape;205;p23"/>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0"/>
        <p:cNvGrpSpPr/>
        <p:nvPr/>
      </p:nvGrpSpPr>
      <p:grpSpPr>
        <a:xfrm>
          <a:off x="0" y="0"/>
          <a:ext cx="0" cy="0"/>
          <a:chOff x="0" y="0"/>
          <a:chExt cx="0" cy="0"/>
        </a:xfrm>
      </p:grpSpPr>
      <p:sp>
        <p:nvSpPr>
          <p:cNvPr id="211" name="Google Shape;211;p24"/>
          <p:cNvSpPr txBox="1">
            <a:spLocks noGrp="1"/>
          </p:cNvSpPr>
          <p:nvPr>
            <p:ph type="sldNum" idx="12"/>
          </p:nvPr>
        </p:nvSpPr>
        <p:spPr>
          <a:xfrm>
            <a:off x="725488" y="6176963"/>
            <a:ext cx="10628400" cy="54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12</a:t>
            </a:fld>
            <a:endParaRPr>
              <a:solidFill>
                <a:schemeClr val="dk1"/>
              </a:solidFill>
            </a:endParaRPr>
          </a:p>
        </p:txBody>
      </p:sp>
      <p:graphicFrame>
        <p:nvGraphicFramePr>
          <p:cNvPr id="212" name="Google Shape;212;p24"/>
          <p:cNvGraphicFramePr/>
          <p:nvPr/>
        </p:nvGraphicFramePr>
        <p:xfrm>
          <a:off x="244867" y="775640"/>
          <a:ext cx="3000000" cy="3000000"/>
        </p:xfrm>
        <a:graphic>
          <a:graphicData uri="http://schemas.openxmlformats.org/drawingml/2006/table">
            <a:tbl>
              <a:tblPr>
                <a:noFill/>
                <a:tableStyleId>{6B508A06-3986-4996-90A3-5B4A6CDE1A43}</a:tableStyleId>
              </a:tblPr>
              <a:tblGrid>
                <a:gridCol w="376100">
                  <a:extLst>
                    <a:ext uri="{9D8B030D-6E8A-4147-A177-3AD203B41FA5}">
                      <a16:colId xmlns:a16="http://schemas.microsoft.com/office/drawing/2014/main" val="20000"/>
                    </a:ext>
                  </a:extLst>
                </a:gridCol>
                <a:gridCol w="2047925">
                  <a:extLst>
                    <a:ext uri="{9D8B030D-6E8A-4147-A177-3AD203B41FA5}">
                      <a16:colId xmlns:a16="http://schemas.microsoft.com/office/drawing/2014/main" val="20001"/>
                    </a:ext>
                  </a:extLst>
                </a:gridCol>
                <a:gridCol w="3579500">
                  <a:extLst>
                    <a:ext uri="{9D8B030D-6E8A-4147-A177-3AD203B41FA5}">
                      <a16:colId xmlns:a16="http://schemas.microsoft.com/office/drawing/2014/main" val="20002"/>
                    </a:ext>
                  </a:extLst>
                </a:gridCol>
                <a:gridCol w="5770800">
                  <a:extLst>
                    <a:ext uri="{9D8B030D-6E8A-4147-A177-3AD203B41FA5}">
                      <a16:colId xmlns:a16="http://schemas.microsoft.com/office/drawing/2014/main" val="20003"/>
                    </a:ext>
                  </a:extLst>
                </a:gridCol>
              </a:tblGrid>
              <a:tr h="680725">
                <a:tc gridSpan="2">
                  <a:txBody>
                    <a:bodyPr/>
                    <a:lstStyle/>
                    <a:p>
                      <a:pPr marL="0" lvl="0" indent="0" algn="l" rtl="0">
                        <a:spcBef>
                          <a:spcPts val="0"/>
                        </a:spcBef>
                        <a:spcAft>
                          <a:spcPts val="0"/>
                        </a:spcAft>
                        <a:buNone/>
                      </a:pPr>
                      <a:r>
                        <a:rPr lang="en-US" sz="2600" b="1">
                          <a:latin typeface="Verdana"/>
                          <a:ea typeface="Verdana"/>
                          <a:cs typeface="Verdana"/>
                          <a:sym typeface="Verdana"/>
                        </a:rPr>
                        <a:t>Conjunction</a:t>
                      </a:r>
                      <a:endParaRPr sz="2600" b="1">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2600" b="1">
                          <a:latin typeface="Verdana"/>
                          <a:ea typeface="Verdana"/>
                          <a:cs typeface="Verdana"/>
                          <a:sym typeface="Verdana"/>
                        </a:rPr>
                        <a:t> Use</a:t>
                      </a:r>
                      <a:endParaRPr sz="2600" b="1"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600" b="1">
                          <a:latin typeface="Verdana"/>
                          <a:ea typeface="Verdana"/>
                          <a:cs typeface="Verdana"/>
                          <a:sym typeface="Verdana"/>
                        </a:rPr>
                        <a:t>Examples</a:t>
                      </a:r>
                      <a:endParaRPr sz="2600" b="1"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8575">
                <a:tc>
                  <a:txBody>
                    <a:bodyPr/>
                    <a:lstStyle/>
                    <a:p>
                      <a:pPr marL="0" marR="0" lvl="0" indent="0" algn="l" rtl="0">
                        <a:lnSpc>
                          <a:spcPct val="100000"/>
                        </a:lnSpc>
                        <a:spcBef>
                          <a:spcPts val="0"/>
                        </a:spcBef>
                        <a:spcAft>
                          <a:spcPts val="0"/>
                        </a:spcAft>
                        <a:buNone/>
                      </a:pPr>
                      <a:r>
                        <a:rPr lang="en-US" sz="2600">
                          <a:solidFill>
                            <a:schemeClr val="dk1"/>
                          </a:solidFill>
                          <a:latin typeface="Verdana"/>
                          <a:ea typeface="Verdana"/>
                          <a:cs typeface="Verdana"/>
                          <a:sym typeface="Verdana"/>
                        </a:rPr>
                        <a:t>1</a:t>
                      </a:r>
                      <a:endParaRPr sz="26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2E75B6"/>
                          </a:solidFill>
                          <a:latin typeface="Verdana"/>
                          <a:ea typeface="Verdana"/>
                          <a:cs typeface="Verdana"/>
                          <a:sym typeface="Verdana"/>
                        </a:rPr>
                        <a:t>So</a:t>
                      </a:r>
                      <a:endParaRPr sz="2800" b="1">
                        <a:solidFill>
                          <a:srgbClr val="2E75B6"/>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Introduces a result or decision</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It rained, </a:t>
                      </a:r>
                      <a:r>
                        <a:rPr lang="en-US" sz="2800" b="1">
                          <a:solidFill>
                            <a:srgbClr val="2E75B6"/>
                          </a:solidFill>
                          <a:latin typeface="Verdana"/>
                          <a:ea typeface="Verdana"/>
                          <a:cs typeface="Verdana"/>
                          <a:sym typeface="Verdana"/>
                        </a:rPr>
                        <a:t>so</a:t>
                      </a:r>
                      <a:r>
                        <a:rPr lang="en-US" sz="2800">
                          <a:solidFill>
                            <a:schemeClr val="dk1"/>
                          </a:solidFill>
                          <a:latin typeface="Verdana"/>
                          <a:ea typeface="Verdana"/>
                          <a:cs typeface="Verdana"/>
                          <a:sym typeface="Verdana"/>
                        </a:rPr>
                        <a:t> we got wet.</a:t>
                      </a:r>
                      <a:endParaRPr sz="2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I was hungry, </a:t>
                      </a:r>
                      <a:r>
                        <a:rPr lang="en-US" sz="2800" b="1">
                          <a:solidFill>
                            <a:srgbClr val="2E75B6"/>
                          </a:solidFill>
                          <a:latin typeface="Verdana"/>
                          <a:ea typeface="Verdana"/>
                          <a:cs typeface="Verdana"/>
                          <a:sym typeface="Verdana"/>
                        </a:rPr>
                        <a:t>so</a:t>
                      </a:r>
                      <a:r>
                        <a:rPr lang="en-US" sz="2800">
                          <a:solidFill>
                            <a:schemeClr val="dk1"/>
                          </a:solidFill>
                          <a:latin typeface="Verdana"/>
                          <a:ea typeface="Verdana"/>
                          <a:cs typeface="Verdana"/>
                          <a:sym typeface="Verdana"/>
                        </a:rPr>
                        <a:t> I ate.</a:t>
                      </a:r>
                      <a:endParaRPr sz="28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593875">
                <a:tc>
                  <a:txBody>
                    <a:bodyPr/>
                    <a:lstStyle/>
                    <a:p>
                      <a:pPr marL="0" marR="0" lvl="0" indent="0" algn="l" rtl="0">
                        <a:lnSpc>
                          <a:spcPct val="100000"/>
                        </a:lnSpc>
                        <a:spcBef>
                          <a:spcPts val="0"/>
                        </a:spcBef>
                        <a:spcAft>
                          <a:spcPts val="0"/>
                        </a:spcAft>
                        <a:buNone/>
                      </a:pPr>
                      <a:r>
                        <a:rPr lang="en-US" sz="2600">
                          <a:solidFill>
                            <a:schemeClr val="dk1"/>
                          </a:solidFill>
                          <a:latin typeface="Verdana"/>
                          <a:ea typeface="Verdana"/>
                          <a:cs typeface="Verdana"/>
                          <a:sym typeface="Verdana"/>
                        </a:rPr>
                        <a:t>2</a:t>
                      </a:r>
                      <a:endParaRPr sz="26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2E75B6"/>
                          </a:solidFill>
                          <a:latin typeface="Verdana"/>
                          <a:ea typeface="Verdana"/>
                          <a:cs typeface="Verdana"/>
                          <a:sym typeface="Verdana"/>
                        </a:rPr>
                        <a:t>Then</a:t>
                      </a:r>
                      <a:endParaRPr sz="2800" b="1">
                        <a:solidFill>
                          <a:srgbClr val="2E75B6"/>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800">
                          <a:latin typeface="Verdana"/>
                          <a:ea typeface="Verdana"/>
                          <a:cs typeface="Verdana"/>
                          <a:sym typeface="Verdana"/>
                        </a:rPr>
                        <a:t>Show progression to the next action</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She will read, </a:t>
                      </a:r>
                      <a:r>
                        <a:rPr lang="en-US" sz="2800">
                          <a:solidFill>
                            <a:srgbClr val="2E75B6"/>
                          </a:solidFill>
                          <a:latin typeface="Verdana"/>
                          <a:ea typeface="Verdana"/>
                          <a:cs typeface="Verdana"/>
                          <a:sym typeface="Verdana"/>
                        </a:rPr>
                        <a:t>____ </a:t>
                      </a:r>
                      <a:r>
                        <a:rPr lang="en-US" sz="2800">
                          <a:solidFill>
                            <a:schemeClr val="dk1"/>
                          </a:solidFill>
                          <a:latin typeface="Verdana"/>
                          <a:ea typeface="Verdana"/>
                          <a:cs typeface="Verdana"/>
                          <a:sym typeface="Verdana"/>
                        </a:rPr>
                        <a:t>she will answer.</a:t>
                      </a:r>
                      <a:endParaRPr sz="2800" b="0" i="0" u="none" strike="noStrike" cap="none">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596450">
                <a:tc>
                  <a:txBody>
                    <a:bodyPr/>
                    <a:lstStyle/>
                    <a:p>
                      <a:pPr marL="0" marR="0" lvl="0" indent="0" algn="l" rtl="0">
                        <a:lnSpc>
                          <a:spcPct val="100000"/>
                        </a:lnSpc>
                        <a:spcBef>
                          <a:spcPts val="0"/>
                        </a:spcBef>
                        <a:spcAft>
                          <a:spcPts val="0"/>
                        </a:spcAft>
                        <a:buNone/>
                      </a:pPr>
                      <a:r>
                        <a:rPr lang="en-US" sz="2600">
                          <a:solidFill>
                            <a:schemeClr val="dk1"/>
                          </a:solidFill>
                          <a:latin typeface="Verdana"/>
                          <a:ea typeface="Verdana"/>
                          <a:cs typeface="Verdana"/>
                          <a:sym typeface="Verdana"/>
                        </a:rPr>
                        <a:t>3</a:t>
                      </a:r>
                      <a:endParaRPr sz="26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2E75B6"/>
                          </a:solidFill>
                          <a:latin typeface="Verdana"/>
                          <a:ea typeface="Verdana"/>
                          <a:cs typeface="Verdana"/>
                          <a:sym typeface="Verdana"/>
                        </a:rPr>
                        <a:t>Plus</a:t>
                      </a:r>
                      <a:endParaRPr sz="2800" b="1">
                        <a:solidFill>
                          <a:srgbClr val="2E75B6"/>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800">
                          <a:latin typeface="Verdana"/>
                          <a:ea typeface="Verdana"/>
                          <a:cs typeface="Verdana"/>
                          <a:sym typeface="Verdana"/>
                        </a:rPr>
                        <a:t>Adds something to the beginning</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We like walking, </a:t>
                      </a:r>
                      <a:r>
                        <a:rPr lang="en-US" sz="2800">
                          <a:solidFill>
                            <a:srgbClr val="2E75B6"/>
                          </a:solidFill>
                          <a:latin typeface="Verdana"/>
                          <a:ea typeface="Verdana"/>
                          <a:cs typeface="Verdana"/>
                          <a:sym typeface="Verdana"/>
                        </a:rPr>
                        <a:t>____ </a:t>
                      </a:r>
                      <a:r>
                        <a:rPr lang="en-US" sz="2800">
                          <a:solidFill>
                            <a:schemeClr val="dk1"/>
                          </a:solidFill>
                          <a:latin typeface="Verdana"/>
                          <a:ea typeface="Verdana"/>
                          <a:cs typeface="Verdana"/>
                          <a:sym typeface="Verdana"/>
                        </a:rPr>
                        <a:t>we get exercise.</a:t>
                      </a:r>
                      <a:endParaRPr sz="28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614400">
                <a:tc>
                  <a:txBody>
                    <a:bodyPr/>
                    <a:lstStyle/>
                    <a:p>
                      <a:pPr marL="0" marR="0" lvl="0" indent="0" algn="l" rtl="0">
                        <a:lnSpc>
                          <a:spcPct val="100000"/>
                        </a:lnSpc>
                        <a:spcBef>
                          <a:spcPts val="0"/>
                        </a:spcBef>
                        <a:spcAft>
                          <a:spcPts val="0"/>
                        </a:spcAft>
                        <a:buNone/>
                      </a:pPr>
                      <a:r>
                        <a:rPr lang="en-US" sz="2600">
                          <a:solidFill>
                            <a:schemeClr val="dk1"/>
                          </a:solidFill>
                          <a:latin typeface="Verdana"/>
                          <a:ea typeface="Verdana"/>
                          <a:cs typeface="Verdana"/>
                          <a:sym typeface="Verdana"/>
                        </a:rPr>
                        <a:t>4</a:t>
                      </a:r>
                      <a:endParaRPr sz="26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2E75B6"/>
                          </a:solidFill>
                          <a:latin typeface="Verdana"/>
                          <a:ea typeface="Verdana"/>
                          <a:cs typeface="Verdana"/>
                          <a:sym typeface="Verdana"/>
                        </a:rPr>
                        <a:t>But</a:t>
                      </a:r>
                      <a:endParaRPr sz="2800" b="1">
                        <a:solidFill>
                          <a:srgbClr val="2E75B6"/>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800">
                          <a:latin typeface="Verdana"/>
                          <a:ea typeface="Verdana"/>
                          <a:cs typeface="Verdana"/>
                          <a:sym typeface="Verdana"/>
                        </a:rPr>
                        <a:t>Contrasts the previous point</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They wish they could visit, </a:t>
                      </a:r>
                      <a:r>
                        <a:rPr lang="en-US" sz="2800">
                          <a:solidFill>
                            <a:srgbClr val="2E75B6"/>
                          </a:solidFill>
                          <a:latin typeface="Verdana"/>
                          <a:ea typeface="Verdana"/>
                          <a:cs typeface="Verdana"/>
                          <a:sym typeface="Verdana"/>
                        </a:rPr>
                        <a:t>____</a:t>
                      </a:r>
                      <a:r>
                        <a:rPr lang="en-US" sz="2800">
                          <a:solidFill>
                            <a:schemeClr val="dk1"/>
                          </a:solidFill>
                          <a:latin typeface="Verdana"/>
                          <a:ea typeface="Verdana"/>
                          <a:cs typeface="Verdana"/>
                          <a:sym typeface="Verdana"/>
                        </a:rPr>
                        <a:t>they can’t.</a:t>
                      </a:r>
                      <a:endParaRPr sz="28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r h="532275">
                <a:tc>
                  <a:txBody>
                    <a:bodyPr/>
                    <a:lstStyle/>
                    <a:p>
                      <a:pPr marL="0" marR="0" lvl="0" indent="0" algn="l" rtl="0">
                        <a:lnSpc>
                          <a:spcPct val="100000"/>
                        </a:lnSpc>
                        <a:spcBef>
                          <a:spcPts val="0"/>
                        </a:spcBef>
                        <a:spcAft>
                          <a:spcPts val="0"/>
                        </a:spcAft>
                        <a:buNone/>
                      </a:pPr>
                      <a:r>
                        <a:rPr lang="en-US" sz="2600">
                          <a:solidFill>
                            <a:schemeClr val="dk1"/>
                          </a:solidFill>
                          <a:latin typeface="Verdana"/>
                          <a:ea typeface="Verdana"/>
                          <a:cs typeface="Verdana"/>
                          <a:sym typeface="Verdana"/>
                        </a:rPr>
                        <a:t>5</a:t>
                      </a:r>
                      <a:endParaRPr sz="2600">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2E75B6"/>
                          </a:solidFill>
                          <a:latin typeface="Verdana"/>
                          <a:ea typeface="Verdana"/>
                          <a:cs typeface="Verdana"/>
                          <a:sym typeface="Verdana"/>
                        </a:rPr>
                        <a:t>Finally</a:t>
                      </a:r>
                      <a:endParaRPr sz="2800" b="1">
                        <a:solidFill>
                          <a:srgbClr val="2E75B6"/>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None/>
                      </a:pPr>
                      <a:r>
                        <a:rPr lang="en-US" sz="2800">
                          <a:latin typeface="Verdana"/>
                          <a:ea typeface="Verdana"/>
                          <a:cs typeface="Verdana"/>
                          <a:sym typeface="Verdana"/>
                        </a:rPr>
                        <a:t>Concludes the thought</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We waited for hours, </a:t>
                      </a:r>
                      <a:r>
                        <a:rPr lang="en-US" sz="2800">
                          <a:solidFill>
                            <a:srgbClr val="2E75B6"/>
                          </a:solidFill>
                          <a:latin typeface="Verdana"/>
                          <a:ea typeface="Verdana"/>
                          <a:cs typeface="Verdana"/>
                          <a:sym typeface="Verdana"/>
                        </a:rPr>
                        <a:t>______</a:t>
                      </a:r>
                      <a:r>
                        <a:rPr lang="en-US" sz="2800">
                          <a:solidFill>
                            <a:srgbClr val="212529"/>
                          </a:solidFill>
                          <a:latin typeface="Verdana"/>
                          <a:ea typeface="Verdana"/>
                          <a:cs typeface="Verdana"/>
                          <a:sym typeface="Verdana"/>
                        </a:rPr>
                        <a:t>we went inside.</a:t>
                      </a:r>
                      <a:endParaRPr sz="2800">
                        <a:solidFill>
                          <a:srgbClr val="212529"/>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5"/>
                  </a:ext>
                </a:extLst>
              </a:tr>
            </a:tbl>
          </a:graphicData>
        </a:graphic>
      </p:graphicFrame>
      <p:sp>
        <p:nvSpPr>
          <p:cNvPr id="213" name="Google Shape;213;p24"/>
          <p:cNvSpPr txBox="1"/>
          <p:nvPr/>
        </p:nvSpPr>
        <p:spPr>
          <a:xfrm>
            <a:off x="725488" y="136525"/>
            <a:ext cx="106284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Conjunctions: So, then, plus, but, finally</a:t>
            </a:r>
            <a:endParaRPr sz="3200" b="1">
              <a:solidFill>
                <a:schemeClr val="dk1"/>
              </a:solidFill>
              <a:latin typeface="Verdana"/>
              <a:ea typeface="Verdana"/>
              <a:cs typeface="Verdana"/>
              <a:sym typeface="Verdana"/>
            </a:endParaRPr>
          </a:p>
        </p:txBody>
      </p:sp>
      <p:sp>
        <p:nvSpPr>
          <p:cNvPr id="214" name="Google Shape;214;p24"/>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0"/>
        <p:cNvGrpSpPr/>
        <p:nvPr/>
      </p:nvGrpSpPr>
      <p:grpSpPr>
        <a:xfrm>
          <a:off x="0" y="0"/>
          <a:ext cx="0" cy="0"/>
          <a:chOff x="0" y="0"/>
          <a:chExt cx="0" cy="0"/>
        </a:xfrm>
      </p:grpSpPr>
      <p:sp>
        <p:nvSpPr>
          <p:cNvPr id="221" name="Google Shape;221;p25"/>
          <p:cNvSpPr/>
          <p:nvPr/>
        </p:nvSpPr>
        <p:spPr>
          <a:xfrm>
            <a:off x="10148657" y="0"/>
            <a:ext cx="2043300" cy="6858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22" name="Google Shape;222;p25"/>
          <p:cNvSpPr/>
          <p:nvPr/>
        </p:nvSpPr>
        <p:spPr>
          <a:xfrm>
            <a:off x="327325" y="1331475"/>
            <a:ext cx="9821400" cy="5710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A: You seem _____. </a:t>
            </a:r>
            <a:r>
              <a:rPr lang="en-US" sz="2800">
                <a:latin typeface="Verdana"/>
                <a:ea typeface="Verdana"/>
                <a:cs typeface="Verdana"/>
                <a:sym typeface="Verdana"/>
              </a:rPr>
              <a:t>What are you thinking about?</a:t>
            </a:r>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B: I</a:t>
            </a:r>
            <a:r>
              <a:rPr lang="en-US" sz="2800">
                <a:latin typeface="Verdana"/>
                <a:ea typeface="Verdana"/>
                <a:cs typeface="Verdana"/>
                <a:sym typeface="Verdana"/>
              </a:rPr>
              <a:t> _______________________.</a:t>
            </a:r>
            <a:endParaRPr sz="2800">
              <a:solidFill>
                <a:schemeClr val="accent5"/>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i="0" u="none" strike="noStrike" cap="none">
                <a:solidFill>
                  <a:srgbClr val="000000"/>
                </a:solidFill>
                <a:latin typeface="Verdana"/>
                <a:ea typeface="Verdana"/>
                <a:cs typeface="Verdana"/>
                <a:sym typeface="Verdana"/>
              </a:rPr>
              <a:t>A: </a:t>
            </a:r>
            <a:r>
              <a:rPr lang="en-US" sz="2800">
                <a:latin typeface="Verdana"/>
                <a:ea typeface="Verdana"/>
                <a:cs typeface="Verdana"/>
                <a:sym typeface="Verdana"/>
              </a:rPr>
              <a:t>Wow, that’s ___________ What happened?</a:t>
            </a:r>
            <a:endParaRPr/>
          </a:p>
          <a:p>
            <a:pPr marL="0" marR="0" lvl="0" indent="0" algn="l" rtl="0">
              <a:lnSpc>
                <a:spcPct val="150000"/>
              </a:lnSpc>
              <a:spcBef>
                <a:spcPts val="0"/>
              </a:spcBef>
              <a:spcAft>
                <a:spcPts val="0"/>
              </a:spcAft>
              <a:buClr>
                <a:srgbClr val="000000"/>
              </a:buClr>
              <a:buSzPts val="1100"/>
              <a:buFont typeface="Arial"/>
              <a:buNone/>
            </a:pPr>
            <a:r>
              <a:rPr lang="en-US" sz="2800">
                <a:solidFill>
                  <a:srgbClr val="000000"/>
                </a:solidFill>
                <a:latin typeface="Verdana"/>
                <a:ea typeface="Verdana"/>
                <a:cs typeface="Verdana"/>
                <a:sym typeface="Verdana"/>
              </a:rPr>
              <a:t>B: </a:t>
            </a:r>
            <a:r>
              <a:rPr lang="en-US" sz="2800">
                <a:latin typeface="Verdana"/>
                <a:ea typeface="Verdana"/>
                <a:cs typeface="Verdana"/>
                <a:sym typeface="Verdana"/>
              </a:rPr>
              <a:t>_________ because _____  so ____________.</a:t>
            </a:r>
            <a:endParaRPr sz="2800">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i="0" u="none" strike="noStrike" cap="none">
                <a:solidFill>
                  <a:srgbClr val="000000"/>
                </a:solidFill>
                <a:latin typeface="Verdana"/>
                <a:ea typeface="Verdana"/>
                <a:cs typeface="Verdana"/>
                <a:sym typeface="Verdana"/>
              </a:rPr>
              <a:t>A: </a:t>
            </a:r>
            <a:r>
              <a:rPr lang="en-US" sz="2800">
                <a:latin typeface="Verdana"/>
                <a:ea typeface="Verdana"/>
                <a:cs typeface="Verdana"/>
                <a:sym typeface="Verdana"/>
              </a:rPr>
              <a:t>How do you feel?</a:t>
            </a:r>
            <a:endParaRPr sz="2800">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B: </a:t>
            </a:r>
            <a:r>
              <a:rPr lang="en-US" sz="2800">
                <a:latin typeface="Verdana"/>
                <a:ea typeface="Verdana"/>
                <a:cs typeface="Verdana"/>
                <a:sym typeface="Verdana"/>
              </a:rPr>
              <a:t>I felt _______ at first, but now I’m feeling _____. </a:t>
            </a:r>
            <a:endParaRPr sz="2800">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a:latin typeface="Verdana"/>
                <a:ea typeface="Verdana"/>
                <a:cs typeface="Verdana"/>
                <a:sym typeface="Verdana"/>
              </a:rPr>
              <a:t>A: I’m so glad you told me.</a:t>
            </a:r>
            <a:endParaRPr sz="2800">
              <a:latin typeface="Verdana"/>
              <a:ea typeface="Verdana"/>
              <a:cs typeface="Verdana"/>
              <a:sym typeface="Verdana"/>
            </a:endParaRPr>
          </a:p>
        </p:txBody>
      </p:sp>
      <p:sp>
        <p:nvSpPr>
          <p:cNvPr id="223" name="Google Shape;223;p25"/>
          <p:cNvSpPr txBox="1"/>
          <p:nvPr/>
        </p:nvSpPr>
        <p:spPr>
          <a:xfrm>
            <a:off x="2111555" y="100012"/>
            <a:ext cx="69153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Listen and repeat.</a:t>
            </a:r>
            <a:endParaRPr sz="3200" b="1">
              <a:solidFill>
                <a:schemeClr val="dk1"/>
              </a:solidFill>
              <a:latin typeface="Verdana"/>
              <a:ea typeface="Verdana"/>
              <a:cs typeface="Verdana"/>
              <a:sym typeface="Verdana"/>
            </a:endParaRPr>
          </a:p>
          <a:p>
            <a:pPr marL="0" marR="0" lvl="0" indent="0" algn="ctr" rtl="0">
              <a:spcBef>
                <a:spcPts val="0"/>
              </a:spcBef>
              <a:spcAft>
                <a:spcPts val="0"/>
              </a:spcAft>
              <a:buClr>
                <a:srgbClr val="000000"/>
              </a:buClr>
              <a:buSzPts val="4400"/>
              <a:buFont typeface="Arial"/>
              <a:buNone/>
            </a:pPr>
            <a:endParaRPr sz="3200" b="1">
              <a:solidFill>
                <a:schemeClr val="dk1"/>
              </a:solidFill>
              <a:latin typeface="Verdana"/>
              <a:ea typeface="Verdana"/>
              <a:cs typeface="Verdana"/>
              <a:sym typeface="Verdana"/>
            </a:endParaRPr>
          </a:p>
        </p:txBody>
      </p:sp>
      <p:sp>
        <p:nvSpPr>
          <p:cNvPr id="224" name="Google Shape;224;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225" name="Google Shape;225;p25"/>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pic>
        <p:nvPicPr>
          <p:cNvPr id="226" name="Google Shape;226;p25"/>
          <p:cNvPicPr preferRelativeResize="0"/>
          <p:nvPr/>
        </p:nvPicPr>
        <p:blipFill>
          <a:blip r:embed="rId3">
            <a:alphaModFix/>
          </a:blip>
          <a:stretch>
            <a:fillRect/>
          </a:stretch>
        </p:blipFill>
        <p:spPr>
          <a:xfrm>
            <a:off x="10237624" y="99999"/>
            <a:ext cx="1865401" cy="1865401"/>
          </a:xfrm>
          <a:prstGeom prst="rect">
            <a:avLst/>
          </a:prstGeom>
          <a:noFill/>
          <a:ln w="9525" cap="flat" cmpd="sng">
            <a:solidFill>
              <a:schemeClr val="dk1"/>
            </a:solidFill>
            <a:prstDash val="solid"/>
            <a:round/>
            <a:headEnd type="none" w="sm" len="sm"/>
            <a:tailEnd type="none" w="sm" len="sm"/>
          </a:ln>
        </p:spPr>
      </p:pic>
      <p:pic>
        <p:nvPicPr>
          <p:cNvPr id="227" name="Google Shape;227;p25"/>
          <p:cNvPicPr preferRelativeResize="0"/>
          <p:nvPr/>
        </p:nvPicPr>
        <p:blipFill>
          <a:blip r:embed="rId4">
            <a:alphaModFix/>
          </a:blip>
          <a:stretch>
            <a:fillRect/>
          </a:stretch>
        </p:blipFill>
        <p:spPr>
          <a:xfrm>
            <a:off x="10237625" y="2266865"/>
            <a:ext cx="1865401" cy="2099059"/>
          </a:xfrm>
          <a:prstGeom prst="rect">
            <a:avLst/>
          </a:prstGeom>
          <a:noFill/>
          <a:ln w="9525" cap="flat" cmpd="sng">
            <a:solidFill>
              <a:schemeClr val="dk1"/>
            </a:solidFill>
            <a:prstDash val="solid"/>
            <a:round/>
            <a:headEnd type="none" w="sm" len="sm"/>
            <a:tailEnd type="none" w="sm" len="sm"/>
          </a:ln>
        </p:spPr>
      </p:pic>
      <p:pic>
        <p:nvPicPr>
          <p:cNvPr id="228" name="Google Shape;228;p25"/>
          <p:cNvPicPr preferRelativeResize="0"/>
          <p:nvPr/>
        </p:nvPicPr>
        <p:blipFill>
          <a:blip r:embed="rId5">
            <a:alphaModFix/>
          </a:blip>
          <a:stretch>
            <a:fillRect/>
          </a:stretch>
        </p:blipFill>
        <p:spPr>
          <a:xfrm>
            <a:off x="10307588" y="4667412"/>
            <a:ext cx="1725475" cy="1725475"/>
          </a:xfrm>
          <a:prstGeom prst="rect">
            <a:avLst/>
          </a:prstGeom>
          <a:noFill/>
          <a:ln w="9525" cap="flat" cmpd="sng">
            <a:solidFill>
              <a:schemeClr val="dk1"/>
            </a:solidFill>
            <a:prstDash val="solid"/>
            <a:miter lim="8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4"/>
        <p:cNvGrpSpPr/>
        <p:nvPr/>
      </p:nvGrpSpPr>
      <p:grpSpPr>
        <a:xfrm>
          <a:off x="0" y="0"/>
          <a:ext cx="0" cy="0"/>
          <a:chOff x="0" y="0"/>
          <a:chExt cx="0" cy="0"/>
        </a:xfrm>
      </p:grpSpPr>
      <p:graphicFrame>
        <p:nvGraphicFramePr>
          <p:cNvPr id="235" name="Google Shape;235;p26"/>
          <p:cNvGraphicFramePr/>
          <p:nvPr/>
        </p:nvGraphicFramePr>
        <p:xfrm>
          <a:off x="1481175" y="1185591"/>
          <a:ext cx="3000000" cy="3000000"/>
        </p:xfrm>
        <a:graphic>
          <a:graphicData uri="http://schemas.openxmlformats.org/drawingml/2006/table">
            <a:tbl>
              <a:tblPr>
                <a:noFill/>
                <a:tableStyleId>{6B508A06-3986-4996-90A3-5B4A6CDE1A43}</a:tableStyleId>
              </a:tblPr>
              <a:tblGrid>
                <a:gridCol w="442875">
                  <a:extLst>
                    <a:ext uri="{9D8B030D-6E8A-4147-A177-3AD203B41FA5}">
                      <a16:colId xmlns:a16="http://schemas.microsoft.com/office/drawing/2014/main" val="20000"/>
                    </a:ext>
                  </a:extLst>
                </a:gridCol>
                <a:gridCol w="2357425">
                  <a:extLst>
                    <a:ext uri="{9D8B030D-6E8A-4147-A177-3AD203B41FA5}">
                      <a16:colId xmlns:a16="http://schemas.microsoft.com/office/drawing/2014/main" val="20001"/>
                    </a:ext>
                  </a:extLst>
                </a:gridCol>
                <a:gridCol w="2357425">
                  <a:extLst>
                    <a:ext uri="{9D8B030D-6E8A-4147-A177-3AD203B41FA5}">
                      <a16:colId xmlns:a16="http://schemas.microsoft.com/office/drawing/2014/main" val="20002"/>
                    </a:ext>
                  </a:extLst>
                </a:gridCol>
                <a:gridCol w="2357425">
                  <a:extLst>
                    <a:ext uri="{9D8B030D-6E8A-4147-A177-3AD203B41FA5}">
                      <a16:colId xmlns:a16="http://schemas.microsoft.com/office/drawing/2014/main" val="20003"/>
                    </a:ext>
                  </a:extLst>
                </a:gridCol>
                <a:gridCol w="2357425">
                  <a:extLst>
                    <a:ext uri="{9D8B030D-6E8A-4147-A177-3AD203B41FA5}">
                      <a16:colId xmlns:a16="http://schemas.microsoft.com/office/drawing/2014/main" val="20004"/>
                    </a:ext>
                  </a:extLst>
                </a:gridCol>
              </a:tblGrid>
              <a:tr h="704525">
                <a:tc>
                  <a:txBody>
                    <a:bodyPr/>
                    <a:lstStyle/>
                    <a:p>
                      <a:pPr marL="0" marR="0" lvl="0" indent="0" algn="l" rtl="0">
                        <a:lnSpc>
                          <a:spcPct val="100000"/>
                        </a:lnSpc>
                        <a:spcBef>
                          <a:spcPts val="0"/>
                        </a:spcBef>
                        <a:spcAft>
                          <a:spcPts val="0"/>
                        </a:spcAft>
                        <a:buClr>
                          <a:srgbClr val="000000"/>
                        </a:buClr>
                        <a:buSzPts val="2800"/>
                        <a:buFont typeface="Arial"/>
                        <a:buNone/>
                      </a:pP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Verdana"/>
                          <a:ea typeface="Verdana"/>
                          <a:cs typeface="Verdana"/>
                          <a:sym typeface="Verdana"/>
                        </a:rPr>
                        <a:t>/</a:t>
                      </a:r>
                      <a:r>
                        <a:rPr lang="en-US" sz="2800" b="1">
                          <a:latin typeface="Verdana"/>
                          <a:ea typeface="Verdana"/>
                          <a:cs typeface="Verdana"/>
                          <a:sym typeface="Verdana"/>
                        </a:rPr>
                        <a:t>a</a:t>
                      </a:r>
                      <a:r>
                        <a:rPr lang="en-US" sz="2800" b="1" i="0" u="none" strike="noStrike" cap="none">
                          <a:solidFill>
                            <a:srgbClr val="000000"/>
                          </a:solidFill>
                          <a:latin typeface="Verdana"/>
                          <a:ea typeface="Verdana"/>
                          <a:cs typeface="Verdana"/>
                          <a:sym typeface="Verdana"/>
                        </a:rPr>
                        <a:t>/ </a:t>
                      </a: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Verdana"/>
                          <a:ea typeface="Verdana"/>
                          <a:cs typeface="Verdana"/>
                          <a:sym typeface="Verdana"/>
                        </a:rPr>
                        <a:t>/</a:t>
                      </a:r>
                      <a:r>
                        <a:rPr lang="en-US" sz="2800" b="1">
                          <a:latin typeface="Verdana"/>
                          <a:ea typeface="Verdana"/>
                          <a:cs typeface="Verdana"/>
                          <a:sym typeface="Verdana"/>
                        </a:rPr>
                        <a:t>o</a:t>
                      </a:r>
                      <a:r>
                        <a:rPr lang="en-US" sz="2800" b="1" i="0" u="none" strike="noStrike" cap="none">
                          <a:solidFill>
                            <a:srgbClr val="000000"/>
                          </a:solidFill>
                          <a:latin typeface="Verdana"/>
                          <a:ea typeface="Verdana"/>
                          <a:cs typeface="Verdana"/>
                          <a:sym typeface="Verdana"/>
                        </a:rPr>
                        <a:t>/ </a:t>
                      </a: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chemeClr val="dk1"/>
                        </a:solidFill>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9239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1</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hat</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hot</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9239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2</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black</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block</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9239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3</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rat</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rot</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9239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4</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map</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mop</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r h="9239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5</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stamp</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stomp</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5"/>
                  </a:ext>
                </a:extLst>
              </a:tr>
            </a:tbl>
          </a:graphicData>
        </a:graphic>
      </p:graphicFrame>
      <p:sp>
        <p:nvSpPr>
          <p:cNvPr id="236" name="Google Shape;236;p26"/>
          <p:cNvSpPr txBox="1"/>
          <p:nvPr/>
        </p:nvSpPr>
        <p:spPr>
          <a:xfrm>
            <a:off x="895350" y="85739"/>
            <a:ext cx="11239500" cy="77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Practice the /a/ and /o/ sounds. Then listen to the sentences and circle the word you hear.</a:t>
            </a:r>
            <a:endParaRPr sz="3200" b="1">
              <a:solidFill>
                <a:schemeClr val="dk1"/>
              </a:solidFill>
              <a:latin typeface="Verdana"/>
              <a:ea typeface="Verdana"/>
              <a:cs typeface="Verdana"/>
              <a:sym typeface="Verdana"/>
            </a:endParaRPr>
          </a:p>
        </p:txBody>
      </p:sp>
      <p:sp>
        <p:nvSpPr>
          <p:cNvPr id="237" name="Google Shape;237;p26"/>
          <p:cNvSpPr txBox="1">
            <a:spLocks noGrp="1"/>
          </p:cNvSpPr>
          <p:nvPr>
            <p:ph type="sldNum" idx="12"/>
          </p:nvPr>
        </p:nvSpPr>
        <p:spPr>
          <a:xfrm>
            <a:off x="8610600" y="6391275"/>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14</a:t>
            </a:fld>
            <a:endParaRPr>
              <a:solidFill>
                <a:schemeClr val="dk1"/>
              </a:solidFill>
            </a:endParaRPr>
          </a:p>
        </p:txBody>
      </p:sp>
      <p:sp>
        <p:nvSpPr>
          <p:cNvPr id="238" name="Google Shape;238;p26"/>
          <p:cNvSpPr txBox="1">
            <a:spLocks noGrp="1"/>
          </p:cNvSpPr>
          <p:nvPr>
            <p:ph type="ftr" idx="11"/>
          </p:nvPr>
        </p:nvSpPr>
        <p:spPr>
          <a:xfrm>
            <a:off x="603250" y="6473545"/>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pic>
        <p:nvPicPr>
          <p:cNvPr id="239" name="Google Shape;239;p26"/>
          <p:cNvPicPr preferRelativeResize="0"/>
          <p:nvPr/>
        </p:nvPicPr>
        <p:blipFill>
          <a:blip r:embed="rId3">
            <a:alphaModFix/>
          </a:blip>
          <a:stretch>
            <a:fillRect/>
          </a:stretch>
        </p:blipFill>
        <p:spPr>
          <a:xfrm>
            <a:off x="2634326" y="2814050"/>
            <a:ext cx="923924" cy="923924"/>
          </a:xfrm>
          <a:prstGeom prst="rect">
            <a:avLst/>
          </a:prstGeom>
          <a:noFill/>
          <a:ln>
            <a:noFill/>
          </a:ln>
        </p:spPr>
      </p:pic>
      <p:pic>
        <p:nvPicPr>
          <p:cNvPr id="240" name="Google Shape;240;p26"/>
          <p:cNvPicPr preferRelativeResize="0"/>
          <p:nvPr/>
        </p:nvPicPr>
        <p:blipFill>
          <a:blip r:embed="rId4">
            <a:alphaModFix/>
          </a:blip>
          <a:stretch>
            <a:fillRect/>
          </a:stretch>
        </p:blipFill>
        <p:spPr>
          <a:xfrm>
            <a:off x="2634325" y="3848313"/>
            <a:ext cx="923924" cy="923924"/>
          </a:xfrm>
          <a:prstGeom prst="rect">
            <a:avLst/>
          </a:prstGeom>
          <a:noFill/>
          <a:ln>
            <a:noFill/>
          </a:ln>
        </p:spPr>
      </p:pic>
      <p:pic>
        <p:nvPicPr>
          <p:cNvPr id="241" name="Google Shape;241;p26"/>
          <p:cNvPicPr preferRelativeResize="0"/>
          <p:nvPr/>
        </p:nvPicPr>
        <p:blipFill>
          <a:blip r:embed="rId5">
            <a:alphaModFix/>
          </a:blip>
          <a:stretch>
            <a:fillRect/>
          </a:stretch>
        </p:blipFill>
        <p:spPr>
          <a:xfrm>
            <a:off x="2634326" y="1890125"/>
            <a:ext cx="923924" cy="923924"/>
          </a:xfrm>
          <a:prstGeom prst="rect">
            <a:avLst/>
          </a:prstGeom>
          <a:noFill/>
          <a:ln>
            <a:noFill/>
          </a:ln>
        </p:spPr>
      </p:pic>
      <p:pic>
        <p:nvPicPr>
          <p:cNvPr id="242" name="Google Shape;242;p26"/>
          <p:cNvPicPr preferRelativeResize="0"/>
          <p:nvPr/>
        </p:nvPicPr>
        <p:blipFill>
          <a:blip r:embed="rId6">
            <a:alphaModFix/>
          </a:blip>
          <a:stretch>
            <a:fillRect/>
          </a:stretch>
        </p:blipFill>
        <p:spPr>
          <a:xfrm>
            <a:off x="9592687" y="1834950"/>
            <a:ext cx="923924" cy="923924"/>
          </a:xfrm>
          <a:prstGeom prst="rect">
            <a:avLst/>
          </a:prstGeom>
          <a:noFill/>
          <a:ln>
            <a:noFill/>
          </a:ln>
        </p:spPr>
      </p:pic>
      <p:pic>
        <p:nvPicPr>
          <p:cNvPr id="243" name="Google Shape;243;p26"/>
          <p:cNvPicPr preferRelativeResize="0"/>
          <p:nvPr/>
        </p:nvPicPr>
        <p:blipFill>
          <a:blip r:embed="rId7">
            <a:alphaModFix/>
          </a:blip>
          <a:stretch>
            <a:fillRect/>
          </a:stretch>
        </p:blipFill>
        <p:spPr>
          <a:xfrm>
            <a:off x="9592675" y="2814050"/>
            <a:ext cx="923924" cy="923924"/>
          </a:xfrm>
          <a:prstGeom prst="rect">
            <a:avLst/>
          </a:prstGeom>
          <a:noFill/>
          <a:ln>
            <a:noFill/>
          </a:ln>
        </p:spPr>
      </p:pic>
      <p:pic>
        <p:nvPicPr>
          <p:cNvPr id="244" name="Google Shape;244;p26"/>
          <p:cNvPicPr preferRelativeResize="0"/>
          <p:nvPr/>
        </p:nvPicPr>
        <p:blipFill>
          <a:blip r:embed="rId8">
            <a:alphaModFix/>
          </a:blip>
          <a:stretch>
            <a:fillRect/>
          </a:stretch>
        </p:blipFill>
        <p:spPr>
          <a:xfrm>
            <a:off x="9592675" y="3737974"/>
            <a:ext cx="923924" cy="923946"/>
          </a:xfrm>
          <a:prstGeom prst="rect">
            <a:avLst/>
          </a:prstGeom>
          <a:noFill/>
          <a:ln>
            <a:noFill/>
          </a:ln>
        </p:spPr>
      </p:pic>
      <p:pic>
        <p:nvPicPr>
          <p:cNvPr id="245" name="Google Shape;245;p26"/>
          <p:cNvPicPr preferRelativeResize="0"/>
          <p:nvPr/>
        </p:nvPicPr>
        <p:blipFill>
          <a:blip r:embed="rId9">
            <a:alphaModFix/>
          </a:blip>
          <a:stretch>
            <a:fillRect/>
          </a:stretch>
        </p:blipFill>
        <p:spPr>
          <a:xfrm>
            <a:off x="2711237" y="4772237"/>
            <a:ext cx="770100" cy="770100"/>
          </a:xfrm>
          <a:prstGeom prst="rect">
            <a:avLst/>
          </a:prstGeom>
          <a:noFill/>
          <a:ln>
            <a:noFill/>
          </a:ln>
        </p:spPr>
      </p:pic>
      <p:pic>
        <p:nvPicPr>
          <p:cNvPr id="246" name="Google Shape;246;p26"/>
          <p:cNvPicPr preferRelativeResize="0"/>
          <p:nvPr/>
        </p:nvPicPr>
        <p:blipFill>
          <a:blip r:embed="rId10">
            <a:alphaModFix/>
          </a:blip>
          <a:stretch>
            <a:fillRect/>
          </a:stretch>
        </p:blipFill>
        <p:spPr>
          <a:xfrm>
            <a:off x="9669575" y="4772237"/>
            <a:ext cx="770125" cy="770125"/>
          </a:xfrm>
          <a:prstGeom prst="rect">
            <a:avLst/>
          </a:prstGeom>
          <a:noFill/>
          <a:ln>
            <a:noFill/>
          </a:ln>
        </p:spPr>
      </p:pic>
      <p:pic>
        <p:nvPicPr>
          <p:cNvPr id="247" name="Google Shape;247;p26"/>
          <p:cNvPicPr preferRelativeResize="0"/>
          <p:nvPr/>
        </p:nvPicPr>
        <p:blipFill>
          <a:blip r:embed="rId11">
            <a:alphaModFix/>
          </a:blip>
          <a:stretch>
            <a:fillRect/>
          </a:stretch>
        </p:blipFill>
        <p:spPr>
          <a:xfrm>
            <a:off x="9592675" y="5585825"/>
            <a:ext cx="923924" cy="923924"/>
          </a:xfrm>
          <a:prstGeom prst="rect">
            <a:avLst/>
          </a:prstGeom>
          <a:noFill/>
          <a:ln>
            <a:noFill/>
          </a:ln>
        </p:spPr>
      </p:pic>
      <p:pic>
        <p:nvPicPr>
          <p:cNvPr id="248" name="Google Shape;248;p26"/>
          <p:cNvPicPr preferRelativeResize="0"/>
          <p:nvPr/>
        </p:nvPicPr>
        <p:blipFill>
          <a:blip r:embed="rId12">
            <a:alphaModFix/>
          </a:blip>
          <a:stretch>
            <a:fillRect/>
          </a:stretch>
        </p:blipFill>
        <p:spPr>
          <a:xfrm>
            <a:off x="2634325" y="5552600"/>
            <a:ext cx="990375" cy="99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4"/>
        <p:cNvGrpSpPr/>
        <p:nvPr/>
      </p:nvGrpSpPr>
      <p:grpSpPr>
        <a:xfrm>
          <a:off x="0" y="0"/>
          <a:ext cx="0" cy="0"/>
          <a:chOff x="0" y="0"/>
          <a:chExt cx="0" cy="0"/>
        </a:xfrm>
      </p:grpSpPr>
      <p:graphicFrame>
        <p:nvGraphicFramePr>
          <p:cNvPr id="255" name="Google Shape;255;p27"/>
          <p:cNvGraphicFramePr/>
          <p:nvPr/>
        </p:nvGraphicFramePr>
        <p:xfrm>
          <a:off x="579117" y="1422563"/>
          <a:ext cx="3000000" cy="3000000"/>
        </p:xfrm>
        <a:graphic>
          <a:graphicData uri="http://schemas.openxmlformats.org/drawingml/2006/table">
            <a:tbl>
              <a:tblPr>
                <a:noFill/>
                <a:tableStyleId>{6B508A06-3986-4996-90A3-5B4A6CDE1A43}</a:tableStyleId>
              </a:tblPr>
              <a:tblGrid>
                <a:gridCol w="548700">
                  <a:extLst>
                    <a:ext uri="{9D8B030D-6E8A-4147-A177-3AD203B41FA5}">
                      <a16:colId xmlns:a16="http://schemas.microsoft.com/office/drawing/2014/main" val="20000"/>
                    </a:ext>
                  </a:extLst>
                </a:gridCol>
                <a:gridCol w="2014050">
                  <a:extLst>
                    <a:ext uri="{9D8B030D-6E8A-4147-A177-3AD203B41FA5}">
                      <a16:colId xmlns:a16="http://schemas.microsoft.com/office/drawing/2014/main" val="20001"/>
                    </a:ext>
                  </a:extLst>
                </a:gridCol>
                <a:gridCol w="709450">
                  <a:extLst>
                    <a:ext uri="{9D8B030D-6E8A-4147-A177-3AD203B41FA5}">
                      <a16:colId xmlns:a16="http://schemas.microsoft.com/office/drawing/2014/main" val="20002"/>
                    </a:ext>
                  </a:extLst>
                </a:gridCol>
                <a:gridCol w="2007300">
                  <a:extLst>
                    <a:ext uri="{9D8B030D-6E8A-4147-A177-3AD203B41FA5}">
                      <a16:colId xmlns:a16="http://schemas.microsoft.com/office/drawing/2014/main" val="20003"/>
                    </a:ext>
                  </a:extLst>
                </a:gridCol>
                <a:gridCol w="685050">
                  <a:extLst>
                    <a:ext uri="{9D8B030D-6E8A-4147-A177-3AD203B41FA5}">
                      <a16:colId xmlns:a16="http://schemas.microsoft.com/office/drawing/2014/main" val="20004"/>
                    </a:ext>
                  </a:extLst>
                </a:gridCol>
                <a:gridCol w="2038150">
                  <a:extLst>
                    <a:ext uri="{9D8B030D-6E8A-4147-A177-3AD203B41FA5}">
                      <a16:colId xmlns:a16="http://schemas.microsoft.com/office/drawing/2014/main" val="20005"/>
                    </a:ext>
                  </a:extLst>
                </a:gridCol>
                <a:gridCol w="668050">
                  <a:extLst>
                    <a:ext uri="{9D8B030D-6E8A-4147-A177-3AD203B41FA5}">
                      <a16:colId xmlns:a16="http://schemas.microsoft.com/office/drawing/2014/main" val="20006"/>
                    </a:ext>
                  </a:extLst>
                </a:gridCol>
                <a:gridCol w="2363000">
                  <a:extLst>
                    <a:ext uri="{9D8B030D-6E8A-4147-A177-3AD203B41FA5}">
                      <a16:colId xmlns:a16="http://schemas.microsoft.com/office/drawing/2014/main" val="20007"/>
                    </a:ext>
                  </a:extLst>
                </a:gridCol>
              </a:tblGrid>
              <a:tr h="881950">
                <a:tc>
                  <a:txBody>
                    <a:bodyPr/>
                    <a:lstStyle/>
                    <a:p>
                      <a:pPr marL="0" marR="0" lvl="0" indent="0" algn="l" rtl="0">
                        <a:lnSpc>
                          <a:spcPct val="107000"/>
                        </a:lnSpc>
                        <a:spcBef>
                          <a:spcPts val="0"/>
                        </a:spcBef>
                        <a:spcAft>
                          <a:spcPts val="0"/>
                        </a:spcAft>
                        <a:buClr>
                          <a:srgbClr val="000000"/>
                        </a:buClr>
                        <a:buSzPts val="2800"/>
                        <a:buFont typeface="Arial"/>
                        <a:buNone/>
                      </a:pPr>
                      <a:endParaRPr sz="2800"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457200" marR="0" lvl="0" indent="-406400" algn="ctr" rtl="0">
                        <a:lnSpc>
                          <a:spcPct val="107000"/>
                        </a:lnSpc>
                        <a:spcBef>
                          <a:spcPts val="0"/>
                        </a:spcBef>
                        <a:spcAft>
                          <a:spcPts val="0"/>
                        </a:spcAft>
                        <a:buClr>
                          <a:srgbClr val="4E74A3"/>
                        </a:buClr>
                        <a:buSzPts val="2800"/>
                        <a:buFont typeface="Verdana"/>
                        <a:buAutoNum type="alphaUcPeriod"/>
                      </a:pPr>
                      <a:r>
                        <a:rPr lang="en-US" sz="2800">
                          <a:solidFill>
                            <a:schemeClr val="dk1"/>
                          </a:solidFill>
                          <a:latin typeface="Verdana"/>
                          <a:ea typeface="Verdana"/>
                          <a:cs typeface="Verdana"/>
                          <a:sym typeface="Verdana"/>
                        </a:rPr>
                        <a:t>- </a:t>
                      </a:r>
                      <a:r>
                        <a:rPr lang="en-US" sz="2800" b="1">
                          <a:solidFill>
                            <a:schemeClr val="dk1"/>
                          </a:solidFill>
                          <a:latin typeface="Verdana"/>
                          <a:ea typeface="Verdana"/>
                          <a:cs typeface="Verdana"/>
                          <a:sym typeface="Verdana"/>
                        </a:rPr>
                        <a:t>▔</a:t>
                      </a:r>
                      <a:endParaRPr sz="2800" b="1">
                        <a:solidFill>
                          <a:schemeClr val="dk1"/>
                        </a:solidFill>
                        <a:latin typeface="Verdana"/>
                        <a:ea typeface="Verdana"/>
                        <a:cs typeface="Verdana"/>
                        <a:sym typeface="Verdana"/>
                      </a:endParaRPr>
                    </a:p>
                    <a:p>
                      <a:pPr marL="0" marR="0" lvl="0" indent="0" algn="l" rtl="0">
                        <a:lnSpc>
                          <a:spcPct val="107000"/>
                        </a:lnSpc>
                        <a:spcBef>
                          <a:spcPts val="0"/>
                        </a:spcBef>
                        <a:spcAft>
                          <a:spcPts val="0"/>
                        </a:spcAft>
                        <a:buNone/>
                      </a:pPr>
                      <a:r>
                        <a:rPr lang="en-US" sz="2800" b="1">
                          <a:solidFill>
                            <a:schemeClr val="dk1"/>
                          </a:solidFill>
                          <a:latin typeface="Verdana"/>
                          <a:ea typeface="Verdana"/>
                          <a:cs typeface="Verdana"/>
                          <a:sym typeface="Verdana"/>
                        </a:rPr>
                        <a:t>Common</a:t>
                      </a:r>
                      <a:r>
                        <a:rPr lang="en-US" sz="2800" b="1" u="none" strike="noStrike" cap="none">
                          <a:solidFill>
                            <a:srgbClr val="4E74A3"/>
                          </a:solidFill>
                          <a:latin typeface="Verdana"/>
                          <a:ea typeface="Verdana"/>
                          <a:cs typeface="Verdana"/>
                          <a:sym typeface="Verdana"/>
                        </a:rPr>
                        <a:t> </a:t>
                      </a:r>
                      <a:endParaRPr sz="2800" b="1"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457200" marR="0" lvl="0" indent="-228600" algn="ctr" rtl="0">
                        <a:lnSpc>
                          <a:spcPct val="107000"/>
                        </a:lnSpc>
                        <a:spcBef>
                          <a:spcPts val="0"/>
                        </a:spcBef>
                        <a:spcAft>
                          <a:spcPts val="0"/>
                        </a:spcAft>
                        <a:buNone/>
                      </a:pPr>
                      <a:endParaRPr sz="2800">
                        <a:solidFill>
                          <a:schemeClr val="dk1"/>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r>
                        <a:rPr lang="en-US" sz="2800" b="1" u="none" strike="noStrike" cap="none">
                          <a:solidFill>
                            <a:srgbClr val="4E74A3"/>
                          </a:solidFill>
                          <a:latin typeface="Verdana"/>
                          <a:ea typeface="Verdana"/>
                          <a:cs typeface="Verdana"/>
                          <a:sym typeface="Verdana"/>
                        </a:rPr>
                        <a:t>B. </a:t>
                      </a:r>
                      <a:r>
                        <a:rPr lang="en-US" sz="2800" u="none" strike="noStrike" cap="none">
                          <a:solidFill>
                            <a:srgbClr val="000000"/>
                          </a:solidFill>
                          <a:latin typeface="Verdana"/>
                          <a:ea typeface="Verdana"/>
                          <a:cs typeface="Verdana"/>
                          <a:sym typeface="Verdana"/>
                        </a:rPr>
                        <a:t>- </a:t>
                      </a:r>
                      <a:r>
                        <a:rPr lang="en-US" sz="2800" b="1" u="none" strike="noStrike" cap="none">
                          <a:solidFill>
                            <a:srgbClr val="000000"/>
                          </a:solidFill>
                          <a:latin typeface="Verdana"/>
                          <a:ea typeface="Verdana"/>
                          <a:cs typeface="Verdana"/>
                          <a:sym typeface="Verdana"/>
                        </a:rPr>
                        <a:t>▔</a:t>
                      </a:r>
                      <a:endParaRPr sz="2800" b="1" u="none" strike="noStrike" cap="none">
                        <a:solidFill>
                          <a:srgbClr val="000000"/>
                        </a:solidFill>
                        <a:latin typeface="Verdana"/>
                        <a:ea typeface="Verdana"/>
                        <a:cs typeface="Verdana"/>
                        <a:sym typeface="Verdana"/>
                      </a:endParaRPr>
                    </a:p>
                    <a:p>
                      <a:pPr marL="0" marR="0" lvl="0" indent="0" algn="ctr" rtl="0">
                        <a:lnSpc>
                          <a:spcPct val="107000"/>
                        </a:lnSpc>
                        <a:spcBef>
                          <a:spcPts val="0"/>
                        </a:spcBef>
                        <a:spcAft>
                          <a:spcPts val="0"/>
                        </a:spcAft>
                        <a:buClr>
                          <a:srgbClr val="000000"/>
                        </a:buClr>
                        <a:buSzPts val="2800"/>
                        <a:buFont typeface="Arial"/>
                        <a:buNone/>
                      </a:pPr>
                      <a:r>
                        <a:rPr lang="en-US" sz="2800" b="1">
                          <a:latin typeface="Verdana"/>
                          <a:ea typeface="Verdana"/>
                          <a:cs typeface="Verdana"/>
                          <a:sym typeface="Verdana"/>
                        </a:rPr>
                        <a:t>Common</a:t>
                      </a:r>
                      <a:endParaRPr sz="2800" b="1">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None/>
                      </a:pPr>
                      <a:endParaRPr sz="2800" b="1" u="none" strike="noStrike" cap="none">
                        <a:solidFill>
                          <a:srgbClr val="4E74A3"/>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None/>
                      </a:pPr>
                      <a:r>
                        <a:rPr lang="en-US" sz="2800" b="1">
                          <a:solidFill>
                            <a:srgbClr val="4E74A3"/>
                          </a:solidFill>
                          <a:latin typeface="Verdana"/>
                          <a:ea typeface="Verdana"/>
                          <a:cs typeface="Verdana"/>
                          <a:sym typeface="Verdana"/>
                        </a:rPr>
                        <a:t>C.</a:t>
                      </a:r>
                      <a:r>
                        <a:rPr lang="en-US" sz="2800">
                          <a:solidFill>
                            <a:schemeClr val="dk1"/>
                          </a:solidFill>
                          <a:latin typeface="Verdana"/>
                          <a:ea typeface="Verdana"/>
                          <a:cs typeface="Verdana"/>
                          <a:sym typeface="Verdana"/>
                        </a:rPr>
                        <a:t>- </a:t>
                      </a:r>
                      <a:r>
                        <a:rPr lang="en-US" sz="2800" b="1">
                          <a:solidFill>
                            <a:schemeClr val="dk1"/>
                          </a:solidFill>
                          <a:latin typeface="Verdana"/>
                          <a:ea typeface="Verdana"/>
                          <a:cs typeface="Verdana"/>
                          <a:sym typeface="Verdana"/>
                        </a:rPr>
                        <a:t>▔</a:t>
                      </a:r>
                      <a:endParaRPr sz="2800" b="1">
                        <a:solidFill>
                          <a:schemeClr val="dk1"/>
                        </a:solidFill>
                        <a:latin typeface="Verdana"/>
                        <a:ea typeface="Verdana"/>
                        <a:cs typeface="Verdana"/>
                        <a:sym typeface="Verdana"/>
                      </a:endParaRPr>
                    </a:p>
                    <a:p>
                      <a:pPr marL="0" marR="0" lvl="0" indent="0" algn="ctr" rtl="0">
                        <a:lnSpc>
                          <a:spcPct val="107000"/>
                        </a:lnSpc>
                        <a:spcBef>
                          <a:spcPts val="0"/>
                        </a:spcBef>
                        <a:spcAft>
                          <a:spcPts val="0"/>
                        </a:spcAft>
                        <a:buNone/>
                      </a:pPr>
                      <a:r>
                        <a:rPr lang="en-US" sz="2800" b="1">
                          <a:solidFill>
                            <a:schemeClr val="dk1"/>
                          </a:solidFill>
                          <a:latin typeface="Verdana"/>
                          <a:ea typeface="Verdana"/>
                          <a:cs typeface="Verdana"/>
                          <a:sym typeface="Verdana"/>
                        </a:rPr>
                        <a:t>Common</a:t>
                      </a:r>
                      <a:endParaRPr sz="2800" b="1">
                        <a:solidFill>
                          <a:schemeClr val="dk1"/>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endParaRPr sz="2800"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r>
                        <a:rPr lang="en-US" sz="2800" b="1">
                          <a:solidFill>
                            <a:srgbClr val="4E74A3"/>
                          </a:solidFill>
                          <a:latin typeface="Verdana"/>
                          <a:ea typeface="Verdana"/>
                          <a:cs typeface="Verdana"/>
                          <a:sym typeface="Verdana"/>
                        </a:rPr>
                        <a:t>D.</a:t>
                      </a:r>
                      <a:r>
                        <a:rPr lang="en-US" sz="2800" b="1" u="none" strike="noStrike" cap="none">
                          <a:solidFill>
                            <a:srgbClr val="4E74A3"/>
                          </a:solidFill>
                          <a:latin typeface="Verdana"/>
                          <a:ea typeface="Verdana"/>
                          <a:cs typeface="Verdana"/>
                          <a:sym typeface="Verdana"/>
                        </a:rPr>
                        <a:t> </a:t>
                      </a:r>
                      <a:r>
                        <a:rPr lang="en-US" sz="2800" b="1" u="none" strike="noStrike" cap="none">
                          <a:solidFill>
                            <a:srgbClr val="000000"/>
                          </a:solidFill>
                          <a:latin typeface="Verdana"/>
                          <a:ea typeface="Verdana"/>
                          <a:cs typeface="Verdana"/>
                          <a:sym typeface="Verdana"/>
                        </a:rPr>
                        <a:t>▔ </a:t>
                      </a:r>
                      <a:r>
                        <a:rPr lang="en-US" sz="2800">
                          <a:solidFill>
                            <a:schemeClr val="dk1"/>
                          </a:solidFill>
                          <a:latin typeface="Verdana"/>
                          <a:ea typeface="Verdana"/>
                          <a:cs typeface="Verdana"/>
                          <a:sym typeface="Verdana"/>
                        </a:rPr>
                        <a:t>-</a:t>
                      </a:r>
                      <a:endParaRPr sz="2800">
                        <a:solidFill>
                          <a:schemeClr val="dk1"/>
                        </a:solidFill>
                        <a:latin typeface="Verdana"/>
                        <a:ea typeface="Verdana"/>
                        <a:cs typeface="Verdana"/>
                        <a:sym typeface="Verdana"/>
                      </a:endParaRPr>
                    </a:p>
                    <a:p>
                      <a:pPr marL="0" marR="0" lvl="0" indent="0" algn="ctr" rtl="0">
                        <a:lnSpc>
                          <a:spcPct val="107000"/>
                        </a:lnSpc>
                        <a:spcBef>
                          <a:spcPts val="0"/>
                        </a:spcBef>
                        <a:spcAft>
                          <a:spcPts val="0"/>
                        </a:spcAft>
                        <a:buClr>
                          <a:srgbClr val="000000"/>
                        </a:buClr>
                        <a:buSzPts val="2800"/>
                        <a:buFont typeface="Arial"/>
                        <a:buNone/>
                      </a:pPr>
                      <a:r>
                        <a:rPr lang="en-US" sz="2800" b="1">
                          <a:solidFill>
                            <a:schemeClr val="dk1"/>
                          </a:solidFill>
                          <a:latin typeface="Verdana"/>
                          <a:ea typeface="Verdana"/>
                          <a:cs typeface="Verdana"/>
                          <a:sym typeface="Verdana"/>
                        </a:rPr>
                        <a:t>Exception</a:t>
                      </a:r>
                      <a:r>
                        <a:rPr lang="en-US" sz="2800">
                          <a:solidFill>
                            <a:schemeClr val="dk1"/>
                          </a:solidFill>
                          <a:latin typeface="Verdana"/>
                          <a:ea typeface="Verdana"/>
                          <a:cs typeface="Verdana"/>
                          <a:sym typeface="Verdana"/>
                        </a:rPr>
                        <a:t> </a:t>
                      </a:r>
                      <a:endParaRPr sz="2800" b="1"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extLst>
                  <a:ext uri="{0D108BD9-81ED-4DB2-BD59-A6C34878D82A}">
                    <a16:rowId xmlns:a16="http://schemas.microsoft.com/office/drawing/2014/main" val="10000"/>
                  </a:ext>
                </a:extLst>
              </a:tr>
              <a:tr h="7406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a</a:t>
                      </a:r>
                      <a:r>
                        <a:rPr lang="en-US" sz="2800" b="1">
                          <a:solidFill>
                            <a:schemeClr val="dk1"/>
                          </a:solidFill>
                          <a:latin typeface="Verdana"/>
                          <a:ea typeface="Verdana"/>
                          <a:cs typeface="Verdana"/>
                          <a:sym typeface="Verdana"/>
                        </a:rPr>
                        <a:t>gree</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6</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dis</a:t>
                      </a:r>
                      <a:r>
                        <a:rPr lang="en-US" sz="2800" b="1">
                          <a:solidFill>
                            <a:schemeClr val="dk1"/>
                          </a:solidFill>
                          <a:latin typeface="Verdana"/>
                          <a:ea typeface="Verdana"/>
                          <a:cs typeface="Verdana"/>
                          <a:sym typeface="Verdana"/>
                        </a:rPr>
                        <a:t>cuss</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11</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pre</a:t>
                      </a:r>
                      <a:r>
                        <a:rPr lang="en-US" sz="2800" b="1">
                          <a:solidFill>
                            <a:schemeClr val="dk1"/>
                          </a:solidFill>
                          <a:latin typeface="Verdana"/>
                          <a:ea typeface="Verdana"/>
                          <a:cs typeface="Verdana"/>
                          <a:sym typeface="Verdana"/>
                        </a:rPr>
                        <a:t>tend</a:t>
                      </a:r>
                      <a:endParaRPr sz="2800" b="1" i="0" u="none" strike="noStrike" cap="none">
                        <a:solidFill>
                          <a:srgbClr val="000000"/>
                        </a:solidFill>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16</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won</a:t>
                      </a:r>
                      <a:r>
                        <a:rPr lang="en-US" sz="2800">
                          <a:latin typeface="Verdana"/>
                          <a:ea typeface="Verdana"/>
                          <a:cs typeface="Verdana"/>
                          <a:sym typeface="Verdana"/>
                        </a:rPr>
                        <a:t>der</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7406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2</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be</a:t>
                      </a:r>
                      <a:r>
                        <a:rPr lang="en-US" sz="2800" b="1">
                          <a:latin typeface="Verdana"/>
                          <a:ea typeface="Verdana"/>
                          <a:cs typeface="Verdana"/>
                          <a:sym typeface="Verdana"/>
                        </a:rPr>
                        <a:t>lieve</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7</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en</a:t>
                      </a:r>
                      <a:r>
                        <a:rPr lang="en-US" sz="2800" b="1">
                          <a:solidFill>
                            <a:schemeClr val="dk1"/>
                          </a:solidFill>
                          <a:latin typeface="Verdana"/>
                          <a:ea typeface="Verdana"/>
                          <a:cs typeface="Verdana"/>
                          <a:sym typeface="Verdana"/>
                        </a:rPr>
                        <a:t>joy</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12</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pro</a:t>
                      </a:r>
                      <a:r>
                        <a:rPr lang="en-US" sz="2800" b="1">
                          <a:latin typeface="Verdana"/>
                          <a:ea typeface="Verdana"/>
                          <a:cs typeface="Verdana"/>
                          <a:sym typeface="Verdana"/>
                        </a:rPr>
                        <a:t>vide</a:t>
                      </a:r>
                      <a:endParaRPr sz="2800" b="1" i="0" u="none" strike="noStrike" cap="none">
                        <a:solidFill>
                          <a:srgbClr val="000000"/>
                        </a:solidFill>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17</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fin</a:t>
                      </a:r>
                      <a:r>
                        <a:rPr lang="en-US" sz="2800">
                          <a:latin typeface="Verdana"/>
                          <a:ea typeface="Verdana"/>
                          <a:cs typeface="Verdana"/>
                          <a:sym typeface="Verdana"/>
                        </a:rPr>
                        <a:t>ish</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7406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3</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com</a:t>
                      </a:r>
                      <a:r>
                        <a:rPr lang="en-US" sz="2800" b="1">
                          <a:solidFill>
                            <a:schemeClr val="dk1"/>
                          </a:solidFill>
                          <a:latin typeface="Verdana"/>
                          <a:ea typeface="Verdana"/>
                          <a:cs typeface="Verdana"/>
                          <a:sym typeface="Verdana"/>
                        </a:rPr>
                        <a:t>plain</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8</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ex</a:t>
                      </a:r>
                      <a:r>
                        <a:rPr lang="en-US" sz="2800" b="1">
                          <a:solidFill>
                            <a:schemeClr val="dk1"/>
                          </a:solidFill>
                          <a:latin typeface="Verdana"/>
                          <a:ea typeface="Verdana"/>
                          <a:cs typeface="Verdana"/>
                          <a:sym typeface="Verdana"/>
                        </a:rPr>
                        <a:t>plain</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13</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re</a:t>
                      </a:r>
                      <a:r>
                        <a:rPr lang="en-US" sz="2800" b="1">
                          <a:solidFill>
                            <a:schemeClr val="dk1"/>
                          </a:solidFill>
                          <a:latin typeface="Verdana"/>
                          <a:ea typeface="Verdana"/>
                          <a:cs typeface="Verdana"/>
                          <a:sym typeface="Verdana"/>
                        </a:rPr>
                        <a:t>gret</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18</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bor</a:t>
                      </a:r>
                      <a:r>
                        <a:rPr lang="en-US" sz="2800">
                          <a:latin typeface="Verdana"/>
                          <a:ea typeface="Verdana"/>
                          <a:cs typeface="Verdana"/>
                          <a:sym typeface="Verdana"/>
                        </a:rPr>
                        <a:t>row</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r h="7406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4</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con</a:t>
                      </a:r>
                      <a:r>
                        <a:rPr lang="en-US" sz="2800" b="1">
                          <a:solidFill>
                            <a:schemeClr val="dk1"/>
                          </a:solidFill>
                          <a:latin typeface="Verdana"/>
                          <a:ea typeface="Verdana"/>
                          <a:cs typeface="Verdana"/>
                          <a:sym typeface="Verdana"/>
                        </a:rPr>
                        <a:t>vince</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9</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im</a:t>
                      </a:r>
                      <a:r>
                        <a:rPr lang="en-US" sz="2800" b="1">
                          <a:solidFill>
                            <a:schemeClr val="dk1"/>
                          </a:solidFill>
                          <a:latin typeface="Verdana"/>
                          <a:ea typeface="Verdana"/>
                          <a:cs typeface="Verdana"/>
                          <a:sym typeface="Verdana"/>
                        </a:rPr>
                        <a:t>press</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14</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latin typeface="Verdana"/>
                          <a:ea typeface="Verdana"/>
                          <a:cs typeface="Verdana"/>
                          <a:sym typeface="Verdana"/>
                        </a:rPr>
                        <a:t>sub</a:t>
                      </a:r>
                      <a:r>
                        <a:rPr lang="en-US" sz="2800" b="1">
                          <a:latin typeface="Verdana"/>
                          <a:ea typeface="Verdana"/>
                          <a:cs typeface="Verdana"/>
                          <a:sym typeface="Verdana"/>
                        </a:rPr>
                        <a:t>mit</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19</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car</a:t>
                      </a:r>
                      <a:r>
                        <a:rPr lang="en-US" sz="2800">
                          <a:latin typeface="Verdana"/>
                          <a:ea typeface="Verdana"/>
                          <a:cs typeface="Verdana"/>
                          <a:sym typeface="Verdana"/>
                        </a:rPr>
                        <a:t>ry</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4"/>
                  </a:ext>
                </a:extLst>
              </a:tr>
              <a:tr h="85490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5</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de</a:t>
                      </a:r>
                      <a:r>
                        <a:rPr lang="en-US" sz="2800" b="1">
                          <a:solidFill>
                            <a:schemeClr val="dk1"/>
                          </a:solidFill>
                          <a:latin typeface="Verdana"/>
                          <a:ea typeface="Verdana"/>
                          <a:cs typeface="Verdana"/>
                          <a:sym typeface="Verdana"/>
                        </a:rPr>
                        <a:t>cide</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10</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in</a:t>
                      </a:r>
                      <a:r>
                        <a:rPr lang="en-US" sz="2800" b="1">
                          <a:solidFill>
                            <a:schemeClr val="dk1"/>
                          </a:solidFill>
                          <a:latin typeface="Verdana"/>
                          <a:ea typeface="Verdana"/>
                          <a:cs typeface="Verdana"/>
                          <a:sym typeface="Verdana"/>
                        </a:rPr>
                        <a:t>vent</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15</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a:latin typeface="Verdana"/>
                          <a:ea typeface="Verdana"/>
                          <a:cs typeface="Verdana"/>
                          <a:sym typeface="Verdana"/>
                        </a:rPr>
                        <a:t>un</a:t>
                      </a:r>
                      <a:r>
                        <a:rPr lang="en-US" sz="2800" b="1">
                          <a:latin typeface="Verdana"/>
                          <a:ea typeface="Verdana"/>
                          <a:cs typeface="Verdana"/>
                          <a:sym typeface="Verdana"/>
                        </a:rPr>
                        <a:t>lock</a:t>
                      </a:r>
                      <a:endParaRPr sz="2800" b="1" i="0" u="none" strike="noStrike" cap="none">
                        <a:solidFill>
                          <a:srgbClr val="000000"/>
                        </a:solidFill>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20</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em</a:t>
                      </a:r>
                      <a:r>
                        <a:rPr lang="en-US" sz="2800">
                          <a:latin typeface="Verdana"/>
                          <a:ea typeface="Verdana"/>
                          <a:cs typeface="Verdana"/>
                          <a:sym typeface="Verdana"/>
                        </a:rPr>
                        <a:t>pty</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56" name="Google Shape;256;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15</a:t>
            </a:fld>
            <a:endParaRPr/>
          </a:p>
        </p:txBody>
      </p:sp>
      <p:sp>
        <p:nvSpPr>
          <p:cNvPr id="257" name="Google Shape;257;p27"/>
          <p:cNvSpPr txBox="1"/>
          <p:nvPr/>
        </p:nvSpPr>
        <p:spPr>
          <a:xfrm>
            <a:off x="-111210" y="100012"/>
            <a:ext cx="11973600" cy="7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Most two-syllable verbs are stressed </a:t>
            </a:r>
            <a:endParaRPr sz="3200" b="1">
              <a:solidFill>
                <a:schemeClr val="dk1"/>
              </a:solidFill>
              <a:latin typeface="Verdana"/>
              <a:ea typeface="Verdana"/>
              <a:cs typeface="Verdana"/>
              <a:sym typeface="Verdana"/>
            </a:endParaRPr>
          </a:p>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on the 2nd syllable</a:t>
            </a:r>
            <a:endParaRPr sz="3200" b="1">
              <a:solidFill>
                <a:schemeClr val="dk1"/>
              </a:solidFill>
              <a:latin typeface="Verdana"/>
              <a:ea typeface="Verdana"/>
              <a:cs typeface="Verdana"/>
              <a:sym typeface="Verdana"/>
            </a:endParaRPr>
          </a:p>
        </p:txBody>
      </p:sp>
      <p:sp>
        <p:nvSpPr>
          <p:cNvPr id="258" name="Google Shape;258;p27"/>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4"/>
        <p:cNvGrpSpPr/>
        <p:nvPr/>
      </p:nvGrpSpPr>
      <p:grpSpPr>
        <a:xfrm>
          <a:off x="0" y="0"/>
          <a:ext cx="0" cy="0"/>
          <a:chOff x="0" y="0"/>
          <a:chExt cx="0" cy="0"/>
        </a:xfrm>
      </p:grpSpPr>
      <p:sp>
        <p:nvSpPr>
          <p:cNvPr id="265" name="Google Shape;265;p28"/>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66" name="Google Shape;266;p28"/>
          <p:cNvSpPr txBox="1"/>
          <p:nvPr/>
        </p:nvSpPr>
        <p:spPr>
          <a:xfrm>
            <a:off x="310500" y="162824"/>
            <a:ext cx="7512600" cy="110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i="0" u="sng" strike="noStrike" cap="none">
                <a:solidFill>
                  <a:schemeClr val="hlink"/>
                </a:solidFill>
                <a:latin typeface="Verdana"/>
                <a:ea typeface="Verdana"/>
                <a:cs typeface="Verdana"/>
                <a:sym typeface="Verdana"/>
                <a:hlinkClick r:id="rId3"/>
              </a:rPr>
              <a:t>Luke </a:t>
            </a:r>
            <a:r>
              <a:rPr lang="en-US" sz="3200" b="1" u="sng">
                <a:solidFill>
                  <a:schemeClr val="hlink"/>
                </a:solidFill>
                <a:latin typeface="Verdana"/>
                <a:ea typeface="Verdana"/>
                <a:cs typeface="Verdana"/>
                <a:sym typeface="Verdana"/>
                <a:hlinkClick r:id="rId3"/>
              </a:rPr>
              <a:t>1:57-80 </a:t>
            </a:r>
            <a:r>
              <a:rPr lang="en-US" sz="3200" b="1" i="0" u="none" strike="noStrike" cap="none">
                <a:solidFill>
                  <a:srgbClr val="000000"/>
                </a:solidFill>
                <a:latin typeface="Verdana"/>
                <a:ea typeface="Verdana"/>
                <a:cs typeface="Verdana"/>
                <a:sym typeface="Verdana"/>
              </a:rPr>
              <a:t>ERV</a:t>
            </a:r>
            <a:endParaRPr/>
          </a:p>
          <a:p>
            <a:pPr marL="0" marR="0" lvl="0" indent="0" algn="l" rtl="0">
              <a:spcBef>
                <a:spcPts val="0"/>
              </a:spcBef>
              <a:spcAft>
                <a:spcPts val="0"/>
              </a:spcAft>
              <a:buClr>
                <a:srgbClr val="000000"/>
              </a:buClr>
              <a:buSzPts val="4400"/>
              <a:buFont typeface="Arial"/>
              <a:buNone/>
            </a:pPr>
            <a:r>
              <a:rPr lang="en-US" sz="2800" b="1">
                <a:latin typeface="Verdana"/>
                <a:ea typeface="Verdana"/>
                <a:cs typeface="Verdana"/>
                <a:sym typeface="Verdana"/>
              </a:rPr>
              <a:t>The Birth of John</a:t>
            </a:r>
            <a:endParaRPr sz="2800" b="1"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p:txBody>
      </p:sp>
      <p:sp>
        <p:nvSpPr>
          <p:cNvPr id="267" name="Google Shape;26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16</a:t>
            </a:fld>
            <a:endParaRPr>
              <a:solidFill>
                <a:schemeClr val="dk1"/>
              </a:solidFill>
            </a:endParaRPr>
          </a:p>
        </p:txBody>
      </p:sp>
      <p:sp>
        <p:nvSpPr>
          <p:cNvPr id="268" name="Google Shape;268;p28"/>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69" name="Google Shape;269;p28"/>
          <p:cNvSpPr txBox="1">
            <a:spLocks noGrp="1"/>
          </p:cNvSpPr>
          <p:nvPr>
            <p:ph type="ftr" idx="11"/>
          </p:nvPr>
        </p:nvSpPr>
        <p:spPr>
          <a:xfrm>
            <a:off x="185738" y="655478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Bible League International</a:t>
            </a:r>
            <a:endParaRPr/>
          </a:p>
        </p:txBody>
      </p:sp>
      <p:sp>
        <p:nvSpPr>
          <p:cNvPr id="270" name="Google Shape;270;p28"/>
          <p:cNvSpPr txBox="1"/>
          <p:nvPr/>
        </p:nvSpPr>
        <p:spPr>
          <a:xfrm>
            <a:off x="272100" y="3299351"/>
            <a:ext cx="11609400" cy="45462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Font typeface="Arial"/>
              <a:buNone/>
            </a:pPr>
            <a:r>
              <a:rPr lang="en-US" sz="2800" b="1" baseline="30000">
                <a:latin typeface="Verdana"/>
                <a:ea typeface="Verdana"/>
                <a:cs typeface="Verdana"/>
                <a:sym typeface="Verdana"/>
              </a:rPr>
              <a:t>59</a:t>
            </a:r>
            <a:r>
              <a:rPr lang="en-US" sz="2800">
                <a:latin typeface="Verdana"/>
                <a:ea typeface="Verdana"/>
                <a:cs typeface="Verdana"/>
                <a:sym typeface="Verdana"/>
              </a:rPr>
              <a:t> When the baby was eight days old, they came to circumcise him. They wanted to name him Zechariah because this was his father’s name. </a:t>
            </a:r>
            <a:r>
              <a:rPr lang="en-US" sz="2800" b="1" baseline="30000">
                <a:latin typeface="Verdana"/>
                <a:ea typeface="Verdana"/>
                <a:cs typeface="Verdana"/>
                <a:sym typeface="Verdana"/>
              </a:rPr>
              <a:t>60</a:t>
            </a:r>
            <a:r>
              <a:rPr lang="en-US" sz="2800">
                <a:latin typeface="Verdana"/>
                <a:ea typeface="Verdana"/>
                <a:cs typeface="Verdana"/>
                <a:sym typeface="Verdana"/>
              </a:rPr>
              <a:t> But his mother said, “No, he will be named John.” </a:t>
            </a:r>
            <a:r>
              <a:rPr lang="en-US" sz="2800" b="1" baseline="30000">
                <a:latin typeface="Verdana"/>
                <a:ea typeface="Verdana"/>
                <a:cs typeface="Verdana"/>
                <a:sym typeface="Verdana"/>
              </a:rPr>
              <a:t>61</a:t>
            </a:r>
            <a:r>
              <a:rPr lang="en-US" sz="2800">
                <a:latin typeface="Verdana"/>
                <a:ea typeface="Verdana"/>
                <a:cs typeface="Verdana"/>
                <a:sym typeface="Verdana"/>
              </a:rPr>
              <a:t> The people said to Elizabeth, “But no one in your family has that name.” </a:t>
            </a:r>
            <a:r>
              <a:rPr lang="en-US" sz="2800" b="1" baseline="30000">
                <a:latin typeface="Verdana"/>
                <a:ea typeface="Verdana"/>
                <a:cs typeface="Verdana"/>
                <a:sym typeface="Verdana"/>
              </a:rPr>
              <a:t>62</a:t>
            </a:r>
            <a:r>
              <a:rPr lang="en-US" sz="2800">
                <a:latin typeface="Verdana"/>
                <a:ea typeface="Verdana"/>
                <a:cs typeface="Verdana"/>
                <a:sym typeface="Verdana"/>
              </a:rPr>
              <a:t> Then they made signs to his father, “What would you like to name him?” </a:t>
            </a:r>
            <a:r>
              <a:rPr lang="en-US" sz="2800" b="1" baseline="30000">
                <a:latin typeface="Verdana"/>
                <a:ea typeface="Verdana"/>
                <a:cs typeface="Verdana"/>
                <a:sym typeface="Verdana"/>
              </a:rPr>
              <a:t>63</a:t>
            </a:r>
            <a:r>
              <a:rPr lang="en-US" sz="2800">
                <a:latin typeface="Verdana"/>
                <a:ea typeface="Verdana"/>
                <a:cs typeface="Verdana"/>
                <a:sym typeface="Verdana"/>
              </a:rPr>
              <a:t> Zechariah asked for</a:t>
            </a:r>
            <a:endParaRPr sz="2800">
              <a:latin typeface="Verdana"/>
              <a:ea typeface="Verdana"/>
              <a:cs typeface="Verdana"/>
              <a:sym typeface="Verdana"/>
            </a:endParaRPr>
          </a:p>
          <a:p>
            <a:pPr marL="0" marR="0" lvl="0" indent="0" algn="l" rtl="0">
              <a:lnSpc>
                <a:spcPct val="114000"/>
              </a:lnSpc>
              <a:spcBef>
                <a:spcPts val="0"/>
              </a:spcBef>
              <a:spcAft>
                <a:spcPts val="0"/>
              </a:spcAft>
              <a:buClr>
                <a:srgbClr val="000000"/>
              </a:buClr>
              <a:buFont typeface="Arial"/>
              <a:buNone/>
            </a:pPr>
            <a:endParaRPr sz="2800">
              <a:latin typeface="Verdana"/>
              <a:ea typeface="Verdana"/>
              <a:cs typeface="Verdana"/>
              <a:sym typeface="Verdana"/>
            </a:endParaRPr>
          </a:p>
          <a:p>
            <a:pPr marL="0" lvl="0" indent="0" algn="l" rtl="0">
              <a:lnSpc>
                <a:spcPct val="114000"/>
              </a:lnSpc>
              <a:spcBef>
                <a:spcPts val="0"/>
              </a:spcBef>
              <a:spcAft>
                <a:spcPts val="0"/>
              </a:spcAft>
              <a:buClr>
                <a:schemeClr val="dk1"/>
              </a:buClr>
              <a:buSzPts val="1100"/>
              <a:buFont typeface="Arial"/>
              <a:buNone/>
            </a:pPr>
            <a:endParaRPr sz="2800">
              <a:latin typeface="Verdana"/>
              <a:ea typeface="Verdana"/>
              <a:cs typeface="Verdana"/>
              <a:sym typeface="Verdana"/>
            </a:endParaRPr>
          </a:p>
          <a:p>
            <a:pPr marL="0" marR="0" lvl="0" indent="0" algn="l" rtl="0">
              <a:lnSpc>
                <a:spcPct val="114000"/>
              </a:lnSpc>
              <a:spcBef>
                <a:spcPts val="0"/>
              </a:spcBef>
              <a:spcAft>
                <a:spcPts val="0"/>
              </a:spcAft>
              <a:buClr>
                <a:srgbClr val="000000"/>
              </a:buClr>
              <a:buFont typeface="Arial"/>
              <a:buNone/>
            </a:pPr>
            <a:endParaRPr sz="2800">
              <a:latin typeface="Verdana"/>
              <a:ea typeface="Verdana"/>
              <a:cs typeface="Verdana"/>
              <a:sym typeface="Verdana"/>
            </a:endParaRPr>
          </a:p>
        </p:txBody>
      </p:sp>
      <p:sp>
        <p:nvSpPr>
          <p:cNvPr id="271" name="Google Shape;271;p28"/>
          <p:cNvSpPr txBox="1"/>
          <p:nvPr/>
        </p:nvSpPr>
        <p:spPr>
          <a:xfrm>
            <a:off x="310500" y="1265068"/>
            <a:ext cx="7455600" cy="20895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Font typeface="Arial"/>
              <a:buNone/>
            </a:pPr>
            <a:r>
              <a:rPr lang="en-US" sz="2800" b="1" baseline="30000">
                <a:latin typeface="Verdana"/>
                <a:ea typeface="Verdana"/>
                <a:cs typeface="Verdana"/>
                <a:sym typeface="Verdana"/>
              </a:rPr>
              <a:t>57 </a:t>
            </a:r>
            <a:r>
              <a:rPr lang="en-US" sz="2800">
                <a:latin typeface="Verdana"/>
                <a:ea typeface="Verdana"/>
                <a:cs typeface="Verdana"/>
                <a:sym typeface="Verdana"/>
              </a:rPr>
              <a:t>When it was time for Elizabeth to give birth, she had a boy. </a:t>
            </a:r>
            <a:r>
              <a:rPr lang="en-US" sz="2800" b="1" baseline="30000">
                <a:latin typeface="Verdana"/>
                <a:ea typeface="Verdana"/>
                <a:cs typeface="Verdana"/>
                <a:sym typeface="Verdana"/>
              </a:rPr>
              <a:t>58</a:t>
            </a:r>
            <a:r>
              <a:rPr lang="en-US" sz="2800">
                <a:latin typeface="Verdana"/>
                <a:ea typeface="Verdana"/>
                <a:cs typeface="Verdana"/>
                <a:sym typeface="Verdana"/>
              </a:rPr>
              <a:t> Her neighbors and relatives heard that the Lord was very good to her, and they were happy.</a:t>
            </a:r>
            <a:endParaRPr sz="2800">
              <a:latin typeface="Verdana"/>
              <a:ea typeface="Verdana"/>
              <a:cs typeface="Verdana"/>
              <a:sym typeface="Verdana"/>
            </a:endParaRPr>
          </a:p>
        </p:txBody>
      </p:sp>
      <p:pic>
        <p:nvPicPr>
          <p:cNvPr id="272" name="Google Shape;272;p28"/>
          <p:cNvPicPr preferRelativeResize="0"/>
          <p:nvPr/>
        </p:nvPicPr>
        <p:blipFill>
          <a:blip r:embed="rId4">
            <a:alphaModFix/>
          </a:blip>
          <a:stretch>
            <a:fillRect/>
          </a:stretch>
        </p:blipFill>
        <p:spPr>
          <a:xfrm>
            <a:off x="7719233" y="0"/>
            <a:ext cx="4472767" cy="3354575"/>
          </a:xfrm>
          <a:prstGeom prst="rect">
            <a:avLst/>
          </a:prstGeom>
          <a:noFill/>
          <a:ln w="9525" cap="flat" cmpd="sng">
            <a:solidFill>
              <a:srgbClr val="4B376B"/>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8"/>
        <p:cNvGrpSpPr/>
        <p:nvPr/>
      </p:nvGrpSpPr>
      <p:grpSpPr>
        <a:xfrm>
          <a:off x="0" y="0"/>
          <a:ext cx="0" cy="0"/>
          <a:chOff x="0" y="0"/>
          <a:chExt cx="0" cy="0"/>
        </a:xfrm>
      </p:grpSpPr>
      <p:sp>
        <p:nvSpPr>
          <p:cNvPr id="279" name="Google Shape;279;p29"/>
          <p:cNvSpPr txBox="1"/>
          <p:nvPr/>
        </p:nvSpPr>
        <p:spPr>
          <a:xfrm>
            <a:off x="279850" y="347525"/>
            <a:ext cx="7134900" cy="29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4400"/>
              <a:buNone/>
            </a:pPr>
            <a:r>
              <a:rPr lang="en-US" sz="2800">
                <a:latin typeface="Verdana"/>
                <a:ea typeface="Verdana"/>
                <a:cs typeface="Verdana"/>
                <a:sym typeface="Verdana"/>
              </a:rPr>
              <a:t>something to write on. Then he wrote, “His name is John.” Everyone was surprised. </a:t>
            </a:r>
            <a:r>
              <a:rPr lang="en-US" sz="2800" b="1" baseline="30000">
                <a:latin typeface="Verdana"/>
                <a:ea typeface="Verdana"/>
                <a:cs typeface="Verdana"/>
                <a:sym typeface="Verdana"/>
              </a:rPr>
              <a:t>64</a:t>
            </a:r>
            <a:r>
              <a:rPr lang="en-US" sz="2800">
                <a:latin typeface="Verdana"/>
                <a:ea typeface="Verdana"/>
                <a:cs typeface="Verdana"/>
                <a:sym typeface="Verdana"/>
              </a:rPr>
              <a:t> Then Zechariah could talk again, and he began praising God. </a:t>
            </a:r>
            <a:r>
              <a:rPr lang="en-US" sz="2800" b="1" baseline="30000">
                <a:latin typeface="Verdana"/>
                <a:ea typeface="Verdana"/>
                <a:cs typeface="Verdana"/>
                <a:sym typeface="Verdana"/>
              </a:rPr>
              <a:t>65</a:t>
            </a:r>
            <a:r>
              <a:rPr lang="en-US" sz="2800">
                <a:latin typeface="Verdana"/>
                <a:ea typeface="Verdana"/>
                <a:cs typeface="Verdana"/>
                <a:sym typeface="Verdana"/>
              </a:rPr>
              <a:t> And all their neighbors were afraid. In all the hill country of Judea, people continued talking about these</a:t>
            </a:r>
            <a:endParaRPr sz="2800" b="0" i="0" u="none" strike="noStrike" cap="none">
              <a:solidFill>
                <a:srgbClr val="000000"/>
              </a:solidFill>
              <a:latin typeface="Verdana"/>
              <a:ea typeface="Verdana"/>
              <a:cs typeface="Verdana"/>
              <a:sym typeface="Verdana"/>
            </a:endParaRPr>
          </a:p>
        </p:txBody>
      </p:sp>
      <p:sp>
        <p:nvSpPr>
          <p:cNvPr id="280" name="Google Shape;280;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17</a:t>
            </a:fld>
            <a:endParaRPr>
              <a:solidFill>
                <a:schemeClr val="dk1"/>
              </a:solidFill>
            </a:endParaRPr>
          </a:p>
        </p:txBody>
      </p:sp>
      <p:sp>
        <p:nvSpPr>
          <p:cNvPr id="281" name="Google Shape;281;p29"/>
          <p:cNvSpPr txBox="1"/>
          <p:nvPr/>
        </p:nvSpPr>
        <p:spPr>
          <a:xfrm>
            <a:off x="8367713" y="3128963"/>
            <a:ext cx="3211500" cy="401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2" name="Google Shape;282;p29"/>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Bible League International</a:t>
            </a:r>
            <a:endParaRPr/>
          </a:p>
        </p:txBody>
      </p:sp>
      <p:sp>
        <p:nvSpPr>
          <p:cNvPr id="283" name="Google Shape;283;p29"/>
          <p:cNvSpPr txBox="1"/>
          <p:nvPr/>
        </p:nvSpPr>
        <p:spPr>
          <a:xfrm>
            <a:off x="301275" y="3429000"/>
            <a:ext cx="11632200" cy="30120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None/>
            </a:pPr>
            <a:r>
              <a:rPr lang="en-US" sz="2800" b="1" baseline="30000">
                <a:latin typeface="Verdana"/>
                <a:ea typeface="Verdana"/>
                <a:cs typeface="Verdana"/>
                <a:sym typeface="Verdana"/>
              </a:rPr>
              <a:t>66</a:t>
            </a:r>
            <a:r>
              <a:rPr lang="en-US" sz="2800">
                <a:latin typeface="Verdana"/>
                <a:ea typeface="Verdana"/>
                <a:cs typeface="Verdana"/>
                <a:sym typeface="Verdana"/>
              </a:rPr>
              <a:t> Everyone who heard about these things wondered about them. They thought, “What will this child be?” They could see that the Lord was with him.</a:t>
            </a:r>
            <a:endParaRPr sz="2800">
              <a:latin typeface="Verdana"/>
              <a:ea typeface="Verdana"/>
              <a:cs typeface="Verdana"/>
              <a:sym typeface="Verdana"/>
            </a:endParaRPr>
          </a:p>
          <a:p>
            <a:pPr marL="0" lvl="0" indent="0" algn="l" rtl="0">
              <a:spcBef>
                <a:spcPts val="0"/>
              </a:spcBef>
              <a:spcAft>
                <a:spcPts val="0"/>
              </a:spcAft>
              <a:buClr>
                <a:schemeClr val="dk1"/>
              </a:buClr>
              <a:buSzPts val="4400"/>
              <a:buFont typeface="Arial"/>
              <a:buNone/>
            </a:pPr>
            <a:r>
              <a:rPr lang="en-US" sz="2800" b="1">
                <a:solidFill>
                  <a:schemeClr val="dk1"/>
                </a:solidFill>
                <a:latin typeface="Verdana"/>
                <a:ea typeface="Verdana"/>
                <a:cs typeface="Verdana"/>
                <a:sym typeface="Verdana"/>
              </a:rPr>
              <a:t>Zechariah Praises God</a:t>
            </a:r>
            <a:endParaRPr>
              <a:solidFill>
                <a:schemeClr val="dk1"/>
              </a:solidFill>
            </a:endParaRPr>
          </a:p>
          <a:p>
            <a:pPr marL="0" marR="0" lvl="0" indent="0" algn="l" rtl="0">
              <a:lnSpc>
                <a:spcPct val="114000"/>
              </a:lnSpc>
              <a:spcBef>
                <a:spcPts val="0"/>
              </a:spcBef>
              <a:spcAft>
                <a:spcPts val="0"/>
              </a:spcAft>
              <a:buNone/>
            </a:pPr>
            <a:r>
              <a:rPr lang="en-US" sz="2800" b="1" baseline="30000">
                <a:latin typeface="Verdana"/>
                <a:ea typeface="Verdana"/>
                <a:cs typeface="Verdana"/>
                <a:sym typeface="Verdana"/>
              </a:rPr>
              <a:t>67</a:t>
            </a:r>
            <a:r>
              <a:rPr lang="en-US" sz="2800">
                <a:latin typeface="Verdana"/>
                <a:ea typeface="Verdana"/>
                <a:cs typeface="Verdana"/>
                <a:sym typeface="Verdana"/>
              </a:rPr>
              <a:t> Then Zechariah, John’s father, was filled with the Holy Spirit and told the people a message from God</a:t>
            </a:r>
            <a:endParaRPr sz="2800">
              <a:latin typeface="Verdana"/>
              <a:ea typeface="Verdana"/>
              <a:cs typeface="Verdana"/>
              <a:sym typeface="Verdana"/>
            </a:endParaRPr>
          </a:p>
        </p:txBody>
      </p:sp>
      <p:pic>
        <p:nvPicPr>
          <p:cNvPr id="284" name="Google Shape;284;p29"/>
          <p:cNvPicPr preferRelativeResize="0"/>
          <p:nvPr/>
        </p:nvPicPr>
        <p:blipFill>
          <a:blip r:embed="rId3">
            <a:alphaModFix/>
          </a:blip>
          <a:stretch>
            <a:fillRect/>
          </a:stretch>
        </p:blipFill>
        <p:spPr>
          <a:xfrm>
            <a:off x="7620000" y="0"/>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8"/>
        <p:cNvGrpSpPr/>
        <p:nvPr/>
      </p:nvGrpSpPr>
      <p:grpSpPr>
        <a:xfrm>
          <a:off x="0" y="0"/>
          <a:ext cx="0" cy="0"/>
          <a:chOff x="0" y="0"/>
          <a:chExt cx="0" cy="0"/>
        </a:xfrm>
      </p:grpSpPr>
      <p:sp>
        <p:nvSpPr>
          <p:cNvPr id="289" name="Google Shape;289;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800"/>
              <a:buFont typeface="Verdana"/>
              <a:buNone/>
            </a:pPr>
            <a:fld id="{00000000-1234-1234-1234-123412341234}" type="slidenum">
              <a:rPr lang="en-US">
                <a:solidFill>
                  <a:schemeClr val="dk1"/>
                </a:solidFill>
              </a:rPr>
              <a:t>18</a:t>
            </a:fld>
            <a:endParaRPr>
              <a:solidFill>
                <a:schemeClr val="dk1"/>
              </a:solidFill>
            </a:endParaRPr>
          </a:p>
        </p:txBody>
      </p:sp>
      <p:sp>
        <p:nvSpPr>
          <p:cNvPr id="290" name="Google Shape;290;p30"/>
          <p:cNvSpPr txBox="1"/>
          <p:nvPr/>
        </p:nvSpPr>
        <p:spPr>
          <a:xfrm>
            <a:off x="372125" y="66950"/>
            <a:ext cx="7407300" cy="45765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Clr>
                <a:schemeClr val="dk1"/>
              </a:buClr>
              <a:buFont typeface="Arial"/>
              <a:buNone/>
            </a:pPr>
            <a:r>
              <a:rPr lang="en-US" sz="2800" b="1" baseline="30000">
                <a:solidFill>
                  <a:schemeClr val="dk1"/>
                </a:solidFill>
                <a:latin typeface="Verdana"/>
                <a:ea typeface="Verdana"/>
                <a:cs typeface="Verdana"/>
                <a:sym typeface="Verdana"/>
              </a:rPr>
              <a:t>68</a:t>
            </a:r>
            <a:r>
              <a:rPr lang="en-US" sz="2800">
                <a:solidFill>
                  <a:schemeClr val="dk1"/>
                </a:solidFill>
                <a:latin typeface="Verdana"/>
                <a:ea typeface="Verdana"/>
                <a:cs typeface="Verdana"/>
                <a:sym typeface="Verdana"/>
              </a:rPr>
              <a:t> “Praise to the Lord God of Israel.</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He has come to help his people</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and has given them freedom.</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b="1" baseline="30000">
                <a:solidFill>
                  <a:schemeClr val="dk1"/>
                </a:solidFill>
                <a:latin typeface="Verdana"/>
                <a:ea typeface="Verdana"/>
                <a:cs typeface="Verdana"/>
                <a:sym typeface="Verdana"/>
              </a:rPr>
              <a:t>69</a:t>
            </a:r>
            <a:r>
              <a:rPr lang="en-US" sz="2800">
                <a:solidFill>
                  <a:schemeClr val="dk1"/>
                </a:solidFill>
                <a:latin typeface="Verdana"/>
                <a:ea typeface="Verdana"/>
                <a:cs typeface="Verdana"/>
                <a:sym typeface="Verdana"/>
              </a:rPr>
              <a:t> He has given us a powerful Savior</a:t>
            </a:r>
            <a:endParaRPr sz="2800">
              <a:solidFill>
                <a:schemeClr val="dk1"/>
              </a:solidFill>
              <a:latin typeface="Verdana"/>
              <a:ea typeface="Verdana"/>
              <a:cs typeface="Verdana"/>
              <a:sym typeface="Verdana"/>
            </a:endParaRPr>
          </a:p>
          <a:p>
            <a:pPr marL="91440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from the family of his servant David.</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800" b="1" baseline="30000">
                <a:solidFill>
                  <a:schemeClr val="dk1"/>
                </a:solidFill>
                <a:latin typeface="Verdana"/>
                <a:ea typeface="Verdana"/>
                <a:cs typeface="Verdana"/>
                <a:sym typeface="Verdana"/>
              </a:rPr>
              <a:t>70</a:t>
            </a:r>
            <a:r>
              <a:rPr lang="en-US" sz="2800">
                <a:solidFill>
                  <a:schemeClr val="dk1"/>
                </a:solidFill>
                <a:latin typeface="Verdana"/>
                <a:ea typeface="Verdana"/>
                <a:cs typeface="Verdana"/>
                <a:sym typeface="Verdana"/>
              </a:rPr>
              <a:t> This is what he promised through his</a:t>
            </a:r>
            <a:endParaRPr sz="2800">
              <a:solidFill>
                <a:schemeClr val="dk1"/>
              </a:solidFill>
              <a:latin typeface="Verdana"/>
              <a:ea typeface="Verdana"/>
              <a:cs typeface="Verdana"/>
              <a:sym typeface="Verdana"/>
            </a:endParaRPr>
          </a:p>
          <a:p>
            <a:pPr marL="914400" lvl="0" indent="0" algn="l" rtl="0">
              <a:lnSpc>
                <a:spcPct val="115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2800"/>
              <a:buFont typeface="Arial"/>
              <a:buNone/>
            </a:pPr>
            <a:endParaRPr sz="2800">
              <a:solidFill>
                <a:schemeClr val="dk1"/>
              </a:solidFill>
              <a:latin typeface="Verdana"/>
              <a:ea typeface="Verdana"/>
              <a:cs typeface="Verdana"/>
              <a:sym typeface="Verdana"/>
            </a:endParaRPr>
          </a:p>
        </p:txBody>
      </p:sp>
      <p:sp>
        <p:nvSpPr>
          <p:cNvPr id="291" name="Google Shape;291;p30"/>
          <p:cNvSpPr txBox="1"/>
          <p:nvPr/>
        </p:nvSpPr>
        <p:spPr>
          <a:xfrm>
            <a:off x="357125" y="3656450"/>
            <a:ext cx="10981800" cy="2598300"/>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holy prophets long ago.</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800" b="1" baseline="30000">
                <a:solidFill>
                  <a:schemeClr val="dk1"/>
                </a:solidFill>
                <a:latin typeface="Verdana"/>
                <a:ea typeface="Verdana"/>
                <a:cs typeface="Verdana"/>
                <a:sym typeface="Verdana"/>
              </a:rPr>
              <a:t>71</a:t>
            </a:r>
            <a:r>
              <a:rPr lang="en-US" sz="2800">
                <a:solidFill>
                  <a:schemeClr val="dk1"/>
                </a:solidFill>
                <a:latin typeface="Verdana"/>
                <a:ea typeface="Verdana"/>
                <a:cs typeface="Verdana"/>
                <a:sym typeface="Verdana"/>
              </a:rPr>
              <a:t> He will save us from our enemies</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and from the power of all those who hate us.</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sz="2800" b="1" baseline="30000">
                <a:solidFill>
                  <a:schemeClr val="dk1"/>
                </a:solidFill>
                <a:latin typeface="Verdana"/>
                <a:ea typeface="Verdana"/>
                <a:cs typeface="Verdana"/>
                <a:sym typeface="Verdana"/>
              </a:rPr>
              <a:t>72</a:t>
            </a:r>
            <a:r>
              <a:rPr lang="en-US" sz="2800">
                <a:solidFill>
                  <a:schemeClr val="dk1"/>
                </a:solidFill>
                <a:latin typeface="Verdana"/>
                <a:ea typeface="Verdana"/>
                <a:cs typeface="Verdana"/>
                <a:sym typeface="Verdana"/>
              </a:rPr>
              <a:t> God said he would show mercy to our fathers,</a:t>
            </a:r>
            <a:endParaRPr sz="2800">
              <a:solidFill>
                <a:schemeClr val="dk1"/>
              </a:solidFill>
              <a:latin typeface="Verdana"/>
              <a:ea typeface="Verdana"/>
              <a:cs typeface="Verdana"/>
              <a:sym typeface="Verdana"/>
            </a:endParaRPr>
          </a:p>
          <a:p>
            <a:pPr marL="457200" lvl="0" indent="45720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and he remembered his holy agreement.</a:t>
            </a:r>
            <a:endParaRPr sz="2800">
              <a:solidFill>
                <a:schemeClr val="dk1"/>
              </a:solidFill>
              <a:latin typeface="Verdana"/>
              <a:ea typeface="Verdana"/>
              <a:cs typeface="Verdana"/>
              <a:sym typeface="Verdana"/>
            </a:endParaRPr>
          </a:p>
        </p:txBody>
      </p:sp>
      <p:sp>
        <p:nvSpPr>
          <p:cNvPr id="292" name="Google Shape;292;p30"/>
          <p:cNvSpPr txBox="1"/>
          <p:nvPr/>
        </p:nvSpPr>
        <p:spPr>
          <a:xfrm>
            <a:off x="342266" y="6514055"/>
            <a:ext cx="6093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1400"/>
              <a:buFont typeface="Verdana"/>
              <a:buNone/>
            </a:pPr>
            <a:r>
              <a:rPr lang="en-US" sz="1200">
                <a:solidFill>
                  <a:srgbClr val="7F7F7F"/>
                </a:solidFill>
                <a:latin typeface="Verdana"/>
                <a:ea typeface="Verdana"/>
                <a:cs typeface="Verdana"/>
                <a:sym typeface="Verdana"/>
              </a:rPr>
              <a:t>©2020-2024 Bible League International</a:t>
            </a:r>
            <a:endParaRPr/>
          </a:p>
        </p:txBody>
      </p:sp>
      <p:pic>
        <p:nvPicPr>
          <p:cNvPr id="293" name="Google Shape;293;p30"/>
          <p:cNvPicPr preferRelativeResize="0"/>
          <p:nvPr/>
        </p:nvPicPr>
        <p:blipFill>
          <a:blip r:embed="rId3">
            <a:alphaModFix/>
          </a:blip>
          <a:stretch>
            <a:fillRect/>
          </a:stretch>
        </p:blipFill>
        <p:spPr>
          <a:xfrm>
            <a:off x="7779425" y="0"/>
            <a:ext cx="4412575" cy="3309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9"/>
        <p:cNvGrpSpPr/>
        <p:nvPr/>
      </p:nvGrpSpPr>
      <p:grpSpPr>
        <a:xfrm>
          <a:off x="0" y="0"/>
          <a:ext cx="0" cy="0"/>
          <a:chOff x="0" y="0"/>
          <a:chExt cx="0" cy="0"/>
        </a:xfrm>
      </p:grpSpPr>
      <p:sp>
        <p:nvSpPr>
          <p:cNvPr id="300" name="Google Shape;300;p31"/>
          <p:cNvSpPr/>
          <p:nvPr/>
        </p:nvSpPr>
        <p:spPr>
          <a:xfrm>
            <a:off x="251525" y="368051"/>
            <a:ext cx="7125300" cy="3200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800" b="1" baseline="30000">
                <a:solidFill>
                  <a:schemeClr val="dk1"/>
                </a:solidFill>
                <a:latin typeface="Verdana"/>
                <a:ea typeface="Verdana"/>
                <a:cs typeface="Verdana"/>
                <a:sym typeface="Verdana"/>
              </a:rPr>
              <a:t>73</a:t>
            </a:r>
            <a:r>
              <a:rPr lang="en-US" sz="2800">
                <a:solidFill>
                  <a:schemeClr val="dk1"/>
                </a:solidFill>
                <a:latin typeface="Verdana"/>
                <a:ea typeface="Verdana"/>
                <a:cs typeface="Verdana"/>
                <a:sym typeface="Verdana"/>
              </a:rPr>
              <a:t> This was the promise he made to</a:t>
            </a:r>
            <a:endParaRPr sz="2800">
              <a:solidFill>
                <a:schemeClr val="dk1"/>
              </a:solidFill>
              <a:latin typeface="Verdana"/>
              <a:ea typeface="Verdana"/>
              <a:cs typeface="Verdana"/>
              <a:sym typeface="Verdana"/>
            </a:endParaRPr>
          </a:p>
          <a:p>
            <a:pPr marL="457200" marR="0" lvl="0" indent="457200" algn="l" rtl="0">
              <a:lnSpc>
                <a:spcPct val="115000"/>
              </a:lnSpc>
              <a:spcBef>
                <a:spcPts val="0"/>
              </a:spcBef>
              <a:spcAft>
                <a:spcPts val="0"/>
              </a:spcAft>
              <a:buNone/>
            </a:pPr>
            <a:r>
              <a:rPr lang="en-US" sz="2800">
                <a:solidFill>
                  <a:schemeClr val="dk1"/>
                </a:solidFill>
                <a:latin typeface="Verdana"/>
                <a:ea typeface="Verdana"/>
                <a:cs typeface="Verdana"/>
                <a:sym typeface="Verdana"/>
              </a:rPr>
              <a:t>our father Abraham,</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Font typeface="Arial"/>
              <a:buNone/>
            </a:pPr>
            <a:r>
              <a:rPr lang="en-US" sz="2800" b="1" baseline="30000">
                <a:solidFill>
                  <a:schemeClr val="dk1"/>
                </a:solidFill>
                <a:latin typeface="Verdana"/>
                <a:ea typeface="Verdana"/>
                <a:cs typeface="Verdana"/>
                <a:sym typeface="Verdana"/>
              </a:rPr>
              <a:t>74</a:t>
            </a:r>
            <a:r>
              <a:rPr lang="en-US" sz="2800">
                <a:solidFill>
                  <a:schemeClr val="dk1"/>
                </a:solidFill>
                <a:latin typeface="Verdana"/>
                <a:ea typeface="Verdana"/>
                <a:cs typeface="Verdana"/>
                <a:sym typeface="Verdana"/>
              </a:rPr>
              <a:t>a promise to free us from the power</a:t>
            </a:r>
            <a:endParaRPr sz="2800">
              <a:solidFill>
                <a:schemeClr val="dk1"/>
              </a:solidFill>
              <a:latin typeface="Verdana"/>
              <a:ea typeface="Verdana"/>
              <a:cs typeface="Verdana"/>
              <a:sym typeface="Verdana"/>
            </a:endParaRPr>
          </a:p>
          <a:p>
            <a:pPr marL="457200" marR="0" lvl="0" indent="457200" algn="l" rtl="0">
              <a:lnSpc>
                <a:spcPct val="115000"/>
              </a:lnSpc>
              <a:spcBef>
                <a:spcPts val="0"/>
              </a:spcBef>
              <a:spcAft>
                <a:spcPts val="0"/>
              </a:spcAft>
              <a:buClr>
                <a:srgbClr val="000000"/>
              </a:buClr>
              <a:buFont typeface="Arial"/>
              <a:buNone/>
            </a:pPr>
            <a:r>
              <a:rPr lang="en-US" sz="2800">
                <a:solidFill>
                  <a:schemeClr val="dk1"/>
                </a:solidFill>
                <a:latin typeface="Verdana"/>
                <a:ea typeface="Verdana"/>
                <a:cs typeface="Verdana"/>
                <a:sym typeface="Verdana"/>
              </a:rPr>
              <a:t>of our enemies,</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so that we could serve him without </a:t>
            </a:r>
            <a:endParaRPr sz="2800">
              <a:solidFill>
                <a:schemeClr val="dk1"/>
              </a:solidFill>
              <a:latin typeface="Verdana"/>
              <a:ea typeface="Verdana"/>
              <a:cs typeface="Verdana"/>
              <a:sym typeface="Verdana"/>
            </a:endParaRPr>
          </a:p>
          <a:p>
            <a:pPr marL="457200" lvl="0" indent="45720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fear</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endParaRPr sz="28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1100"/>
              <a:buFont typeface="Arial"/>
              <a:buNone/>
            </a:pPr>
            <a:endParaRPr sz="2800" u="none" strike="noStrike" cap="none">
              <a:solidFill>
                <a:srgbClr val="000000"/>
              </a:solidFill>
              <a:latin typeface="Verdana"/>
              <a:ea typeface="Verdana"/>
              <a:cs typeface="Verdana"/>
              <a:sym typeface="Verdana"/>
            </a:endParaRPr>
          </a:p>
        </p:txBody>
      </p:sp>
      <p:sp>
        <p:nvSpPr>
          <p:cNvPr id="301" name="Google Shape;30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19</a:t>
            </a:fld>
            <a:endParaRPr>
              <a:solidFill>
                <a:schemeClr val="dk1"/>
              </a:solidFill>
            </a:endParaRPr>
          </a:p>
        </p:txBody>
      </p:sp>
      <p:sp>
        <p:nvSpPr>
          <p:cNvPr id="302" name="Google Shape;302;p31"/>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Bible League International</a:t>
            </a:r>
            <a:endParaRPr/>
          </a:p>
        </p:txBody>
      </p:sp>
      <p:pic>
        <p:nvPicPr>
          <p:cNvPr id="303" name="Google Shape;303;p31"/>
          <p:cNvPicPr preferRelativeResize="0"/>
          <p:nvPr/>
        </p:nvPicPr>
        <p:blipFill rotWithShape="1">
          <a:blip r:embed="rId3">
            <a:alphaModFix/>
          </a:blip>
          <a:srcRect/>
          <a:stretch/>
        </p:blipFill>
        <p:spPr>
          <a:xfrm>
            <a:off x="7620000" y="0"/>
            <a:ext cx="4572001" cy="3429001"/>
          </a:xfrm>
          <a:prstGeom prst="rect">
            <a:avLst/>
          </a:prstGeom>
          <a:noFill/>
          <a:ln w="9525" cap="flat" cmpd="sng">
            <a:solidFill>
              <a:srgbClr val="4E74A3"/>
            </a:solidFill>
            <a:prstDash val="solid"/>
            <a:round/>
            <a:headEnd type="none" w="sm" len="sm"/>
            <a:tailEnd type="none" w="sm" len="sm"/>
          </a:ln>
        </p:spPr>
      </p:pic>
      <p:sp>
        <p:nvSpPr>
          <p:cNvPr id="304" name="Google Shape;304;p31"/>
          <p:cNvSpPr txBox="1"/>
          <p:nvPr/>
        </p:nvSpPr>
        <p:spPr>
          <a:xfrm>
            <a:off x="251525" y="3470725"/>
            <a:ext cx="11703300" cy="26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Font typeface="Arial"/>
              <a:buNone/>
            </a:pPr>
            <a:r>
              <a:rPr lang="en-US" sz="2800" b="1" baseline="30000">
                <a:solidFill>
                  <a:schemeClr val="dk1"/>
                </a:solidFill>
                <a:latin typeface="Verdana"/>
                <a:ea typeface="Verdana"/>
                <a:cs typeface="Verdana"/>
                <a:sym typeface="Verdana"/>
              </a:rPr>
              <a:t>75</a:t>
            </a:r>
            <a:r>
              <a:rPr lang="en-US" sz="2800">
                <a:solidFill>
                  <a:schemeClr val="dk1"/>
                </a:solidFill>
                <a:latin typeface="Verdana"/>
                <a:ea typeface="Verdana"/>
                <a:cs typeface="Verdana"/>
                <a:sym typeface="Verdana"/>
              </a:rPr>
              <a:t>in a way that is holy and right for as </a:t>
            </a:r>
            <a:endParaRPr sz="2800">
              <a:solidFill>
                <a:schemeClr val="dk1"/>
              </a:solidFill>
              <a:latin typeface="Verdana"/>
              <a:ea typeface="Verdana"/>
              <a:cs typeface="Verdana"/>
              <a:sym typeface="Verdana"/>
            </a:endParaRPr>
          </a:p>
          <a:p>
            <a:pPr marL="457200" lvl="0" indent="457200" algn="l" rtl="0">
              <a:lnSpc>
                <a:spcPct val="115000"/>
              </a:lnSpc>
              <a:spcBef>
                <a:spcPts val="0"/>
              </a:spcBef>
              <a:spcAft>
                <a:spcPts val="0"/>
              </a:spcAft>
              <a:buNone/>
            </a:pPr>
            <a:r>
              <a:rPr lang="en-US" sz="2800">
                <a:solidFill>
                  <a:schemeClr val="dk1"/>
                </a:solidFill>
                <a:latin typeface="Verdana"/>
                <a:ea typeface="Verdana"/>
                <a:cs typeface="Verdana"/>
                <a:sym typeface="Verdana"/>
              </a:rPr>
              <a:t>long as we live.</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Font typeface="Arial"/>
              <a:buNone/>
            </a:pPr>
            <a:r>
              <a:rPr lang="en-US" sz="2800" b="1" baseline="30000">
                <a:solidFill>
                  <a:schemeClr val="dk1"/>
                </a:solidFill>
                <a:latin typeface="Verdana"/>
                <a:ea typeface="Verdana"/>
                <a:cs typeface="Verdana"/>
                <a:sym typeface="Verdana"/>
              </a:rPr>
              <a:t>76</a:t>
            </a:r>
            <a:r>
              <a:rPr lang="en-US" sz="2800">
                <a:solidFill>
                  <a:schemeClr val="dk1"/>
                </a:solidFill>
                <a:latin typeface="Verdana"/>
                <a:ea typeface="Verdana"/>
                <a:cs typeface="Verdana"/>
                <a:sym typeface="Verdana"/>
              </a:rPr>
              <a:t> “Now you, little boy, will be called a prophet of the Most High God.</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rgbClr val="000000"/>
              </a:buClr>
              <a:buSzPts val="1100"/>
              <a:buFont typeface="Arial"/>
              <a:buNone/>
            </a:pPr>
            <a:r>
              <a:rPr lang="en-US" sz="2800">
                <a:solidFill>
                  <a:schemeClr val="dk1"/>
                </a:solidFill>
                <a:latin typeface="Verdana"/>
                <a:ea typeface="Verdana"/>
                <a:cs typeface="Verdana"/>
                <a:sym typeface="Verdana"/>
              </a:rPr>
              <a:t>    You will go first before the Lord to prepare the way for him.</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Font typeface="Arial"/>
              <a:buNone/>
            </a:pPr>
            <a:endParaRPr sz="28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838200" y="465138"/>
            <a:ext cx="10515600" cy="1019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4400"/>
              <a:buFont typeface="Verdana"/>
              <a:buNone/>
            </a:pPr>
            <a:r>
              <a:rPr lang="en-US" sz="3200" b="1">
                <a:latin typeface="Verdana"/>
                <a:ea typeface="Verdana"/>
                <a:cs typeface="Verdana"/>
                <a:sym typeface="Verdana"/>
              </a:rPr>
              <a:t>Pray, Review, and Preview</a:t>
            </a:r>
            <a:endParaRPr sz="4800" b="1"/>
          </a:p>
        </p:txBody>
      </p:sp>
      <p:sp>
        <p:nvSpPr>
          <p:cNvPr id="101" name="Google Shape;101;p14"/>
          <p:cNvSpPr txBox="1"/>
          <p:nvPr/>
        </p:nvSpPr>
        <p:spPr>
          <a:xfrm>
            <a:off x="1509000" y="1906850"/>
            <a:ext cx="10683000" cy="4449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4E74A3"/>
                </a:solidFill>
                <a:latin typeface="Verdana"/>
                <a:ea typeface="Verdana"/>
                <a:cs typeface="Verdana"/>
                <a:sym typeface="Verdana"/>
              </a:rPr>
              <a:t>Bible Reading:</a:t>
            </a:r>
            <a:r>
              <a:rPr lang="en-US" sz="2800" b="0" i="0" u="none" strike="noStrike" cap="none">
                <a:solidFill>
                  <a:srgbClr val="4E74A3"/>
                </a:solidFill>
                <a:latin typeface="Verdana"/>
                <a:ea typeface="Verdana"/>
                <a:cs typeface="Verdana"/>
                <a:sym typeface="Verdana"/>
              </a:rPr>
              <a:t> </a:t>
            </a:r>
            <a:r>
              <a:rPr lang="en-US" sz="2800">
                <a:latin typeface="Verdana"/>
                <a:ea typeface="Verdana"/>
                <a:cs typeface="Verdana"/>
                <a:sym typeface="Verdana"/>
              </a:rPr>
              <a:t>The Birth of John the Baptist</a:t>
            </a:r>
            <a:r>
              <a:rPr lang="en-US" sz="2800" b="0" i="0" u="none" strike="noStrike" cap="none">
                <a:solidFill>
                  <a:srgbClr val="000000"/>
                </a:solidFill>
                <a:latin typeface="Verdana"/>
                <a:ea typeface="Verdana"/>
                <a:cs typeface="Verdana"/>
                <a:sym typeface="Verdana"/>
              </a:rPr>
              <a:t> </a:t>
            </a:r>
            <a:r>
              <a:rPr lang="en-US" sz="2800" u="sng">
                <a:solidFill>
                  <a:srgbClr val="4E74A3"/>
                </a:solidFill>
                <a:latin typeface="Verdana"/>
                <a:ea typeface="Verdana"/>
                <a:cs typeface="Verdana"/>
                <a:sym typeface="Verdana"/>
              </a:rPr>
              <a:t>Luke 1:57-80</a:t>
            </a:r>
            <a:endParaRPr sz="2800" b="0" i="0" u="sng" strike="noStrike" cap="none">
              <a:solidFill>
                <a:srgbClr val="4E74A3"/>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b="1" i="0" u="none" strike="noStrike" cap="none">
                <a:solidFill>
                  <a:srgbClr val="4E74A3"/>
                </a:solidFill>
                <a:latin typeface="Verdana"/>
                <a:ea typeface="Verdana"/>
                <a:cs typeface="Verdana"/>
                <a:sym typeface="Verdana"/>
              </a:rPr>
              <a:t>Theme: </a:t>
            </a:r>
            <a:r>
              <a:rPr lang="en-US" sz="2800" b="0" i="0" u="none" strike="noStrike" cap="none">
                <a:solidFill>
                  <a:srgbClr val="000000"/>
                </a:solidFill>
                <a:latin typeface="Verdana"/>
                <a:ea typeface="Verdana"/>
                <a:cs typeface="Verdana"/>
                <a:sym typeface="Verdana"/>
              </a:rPr>
              <a:t>Emotions</a:t>
            </a:r>
            <a:endParaRPr sz="1800" b="0" i="0" u="none" strike="noStrike" cap="none">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4E74A3"/>
                </a:solidFill>
                <a:latin typeface="Verdana"/>
                <a:ea typeface="Verdana"/>
                <a:cs typeface="Verdana"/>
                <a:sym typeface="Verdana"/>
              </a:rPr>
              <a:t>Pronunciation: </a:t>
            </a:r>
            <a:r>
              <a:rPr lang="en-US" sz="2800">
                <a:latin typeface="Verdana"/>
                <a:ea typeface="Verdana"/>
                <a:cs typeface="Verdana"/>
                <a:sym typeface="Verdana"/>
              </a:rPr>
              <a:t>/a/ &amp; /o/ </a:t>
            </a:r>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4E74A3"/>
                </a:solidFill>
                <a:latin typeface="Verdana"/>
                <a:ea typeface="Verdana"/>
                <a:cs typeface="Verdana"/>
                <a:sym typeface="Verdana"/>
              </a:rPr>
              <a:t>Grammar: </a:t>
            </a:r>
            <a:r>
              <a:rPr lang="en-US" sz="2800">
                <a:latin typeface="Verdana"/>
                <a:ea typeface="Verdana"/>
                <a:cs typeface="Verdana"/>
                <a:sym typeface="Verdana"/>
              </a:rPr>
              <a:t>P</a:t>
            </a:r>
            <a:r>
              <a:rPr lang="en-US" sz="2800" b="0" i="0" u="none" strike="noStrike" cap="none">
                <a:solidFill>
                  <a:srgbClr val="000000"/>
                </a:solidFill>
                <a:latin typeface="Verdana"/>
                <a:ea typeface="Verdana"/>
                <a:cs typeface="Verdana"/>
                <a:sym typeface="Verdana"/>
              </a:rPr>
              <a:t>resent continuous tense;</a:t>
            </a:r>
            <a:r>
              <a:rPr lang="en-US" sz="2800">
                <a:latin typeface="Verdana"/>
                <a:ea typeface="Verdana"/>
                <a:cs typeface="Verdana"/>
                <a:sym typeface="Verdana"/>
              </a:rPr>
              <a:t> </a:t>
            </a:r>
            <a:r>
              <a:rPr lang="en-US" sz="2800" b="0" i="0" u="none" strike="noStrike" cap="none">
                <a:solidFill>
                  <a:srgbClr val="000000"/>
                </a:solidFill>
                <a:latin typeface="Verdana"/>
                <a:ea typeface="Verdana"/>
                <a:cs typeface="Verdana"/>
                <a:sym typeface="Verdana"/>
              </a:rPr>
              <a:t>conjunctions so,</a:t>
            </a:r>
            <a:r>
              <a:rPr lang="en-US" sz="2800">
                <a:latin typeface="Verdana"/>
                <a:ea typeface="Verdana"/>
                <a:cs typeface="Verdana"/>
                <a:sym typeface="Verdana"/>
              </a:rPr>
              <a:t> </a:t>
            </a:r>
            <a:r>
              <a:rPr lang="en-US" sz="2800" b="0" i="0" u="none" strike="noStrike" cap="none">
                <a:solidFill>
                  <a:srgbClr val="000000"/>
                </a:solidFill>
                <a:latin typeface="Verdana"/>
                <a:ea typeface="Verdana"/>
                <a:cs typeface="Verdana"/>
                <a:sym typeface="Verdana"/>
              </a:rPr>
              <a:t>then, plus, but, finally</a:t>
            </a:r>
            <a:endParaRPr sz="1800" b="0" i="0" u="none" strike="noStrike" cap="none">
              <a:solidFill>
                <a:srgbClr val="FF0000"/>
              </a:solidFill>
              <a:latin typeface="Verdana"/>
              <a:ea typeface="Verdana"/>
              <a:cs typeface="Verdana"/>
              <a:sym typeface="Verdana"/>
            </a:endParaRPr>
          </a:p>
        </p:txBody>
      </p:sp>
      <p:sp>
        <p:nvSpPr>
          <p:cNvPr id="102" name="Google Shape;102;p14"/>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a:solidFill>
                  <a:srgbClr val="888888"/>
                </a:solidFill>
                <a:latin typeface="Verdana"/>
                <a:ea typeface="Verdana"/>
                <a:cs typeface="Verdana"/>
                <a:sym typeface="Verdana"/>
              </a:rPr>
              <a:t>©2020-2024 Literacy International</a:t>
            </a:r>
            <a:endParaRPr/>
          </a:p>
        </p:txBody>
      </p:sp>
      <p:sp>
        <p:nvSpPr>
          <p:cNvPr id="103" name="Google Shape;10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0"/>
        <p:cNvGrpSpPr/>
        <p:nvPr/>
      </p:nvGrpSpPr>
      <p:grpSpPr>
        <a:xfrm>
          <a:off x="0" y="0"/>
          <a:ext cx="0" cy="0"/>
          <a:chOff x="0" y="0"/>
          <a:chExt cx="0" cy="0"/>
        </a:xfrm>
      </p:grpSpPr>
      <p:sp>
        <p:nvSpPr>
          <p:cNvPr id="311" name="Google Shape;311;p32"/>
          <p:cNvSpPr/>
          <p:nvPr/>
        </p:nvSpPr>
        <p:spPr>
          <a:xfrm>
            <a:off x="251525" y="209400"/>
            <a:ext cx="7125300" cy="3219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2800" b="1" baseline="30000">
                <a:solidFill>
                  <a:schemeClr val="dk1"/>
                </a:solidFill>
                <a:latin typeface="Verdana"/>
                <a:ea typeface="Verdana"/>
                <a:cs typeface="Verdana"/>
                <a:sym typeface="Verdana"/>
              </a:rPr>
              <a:t>77</a:t>
            </a:r>
            <a:r>
              <a:rPr lang="en-US" sz="2800">
                <a:solidFill>
                  <a:schemeClr val="dk1"/>
                </a:solidFill>
                <a:latin typeface="Verdana"/>
                <a:ea typeface="Verdana"/>
                <a:cs typeface="Verdana"/>
                <a:sym typeface="Verdana"/>
              </a:rPr>
              <a:t> You will make his people </a:t>
            </a:r>
            <a:endParaRPr sz="2800">
              <a:solidFill>
                <a:schemeClr val="dk1"/>
              </a:solidFill>
              <a:latin typeface="Verdana"/>
              <a:ea typeface="Verdana"/>
              <a:cs typeface="Verdana"/>
              <a:sym typeface="Verdana"/>
            </a:endParaRPr>
          </a:p>
          <a:p>
            <a:pPr marL="914400" marR="0" lvl="0" indent="0" algn="l" rtl="0">
              <a:lnSpc>
                <a:spcPct val="115000"/>
              </a:lnSpc>
              <a:spcBef>
                <a:spcPts val="0"/>
              </a:spcBef>
              <a:spcAft>
                <a:spcPts val="0"/>
              </a:spcAft>
              <a:buNone/>
            </a:pPr>
            <a:r>
              <a:rPr lang="en-US" sz="2800">
                <a:solidFill>
                  <a:schemeClr val="dk1"/>
                </a:solidFill>
                <a:latin typeface="Verdana"/>
                <a:ea typeface="Verdana"/>
                <a:cs typeface="Verdana"/>
                <a:sym typeface="Verdana"/>
              </a:rPr>
              <a:t>understand that they will be saved by having their sins forgiven.</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r>
              <a:rPr lang="en-US" sz="2800" b="1" baseline="30000">
                <a:solidFill>
                  <a:schemeClr val="dk1"/>
                </a:solidFill>
                <a:latin typeface="Verdana"/>
                <a:ea typeface="Verdana"/>
                <a:cs typeface="Verdana"/>
                <a:sym typeface="Verdana"/>
              </a:rPr>
              <a:t>78</a:t>
            </a:r>
            <a:r>
              <a:rPr lang="en-US" sz="2800">
                <a:solidFill>
                  <a:schemeClr val="dk1"/>
                </a:solidFill>
                <a:latin typeface="Verdana"/>
                <a:ea typeface="Verdana"/>
                <a:cs typeface="Verdana"/>
                <a:sym typeface="Verdana"/>
              </a:rPr>
              <a:t> “With the loving mercy of our God,</a:t>
            </a:r>
            <a:endParaRPr sz="2800">
              <a:solidFill>
                <a:schemeClr val="dk1"/>
              </a:solidFill>
              <a:latin typeface="Verdana"/>
              <a:ea typeface="Verdana"/>
              <a:cs typeface="Verdana"/>
              <a:sym typeface="Verdana"/>
            </a:endParaRPr>
          </a:p>
          <a:p>
            <a:pPr marL="914400" marR="0" lvl="0" indent="0" algn="l" rtl="0">
              <a:lnSpc>
                <a:spcPct val="115000"/>
              </a:lnSpc>
              <a:spcBef>
                <a:spcPts val="0"/>
              </a:spcBef>
              <a:spcAft>
                <a:spcPts val="0"/>
              </a:spcAft>
              <a:buNone/>
            </a:pPr>
            <a:r>
              <a:rPr lang="en-US" sz="2800">
                <a:solidFill>
                  <a:schemeClr val="dk1"/>
                </a:solidFill>
                <a:latin typeface="Verdana"/>
                <a:ea typeface="Verdana"/>
                <a:cs typeface="Verdana"/>
                <a:sym typeface="Verdana"/>
              </a:rPr>
              <a:t>a new day</a:t>
            </a:r>
            <a:r>
              <a:rPr lang="en-US" sz="2800" b="1" baseline="30000">
                <a:solidFill>
                  <a:schemeClr val="dk1"/>
                </a:solidFill>
                <a:latin typeface="Verdana"/>
                <a:ea typeface="Verdana"/>
                <a:cs typeface="Verdana"/>
                <a:sym typeface="Verdana"/>
              </a:rPr>
              <a:t>[b]</a:t>
            </a:r>
            <a:r>
              <a:rPr lang="en-US" sz="2800">
                <a:solidFill>
                  <a:schemeClr val="dk1"/>
                </a:solidFill>
                <a:latin typeface="Verdana"/>
                <a:ea typeface="Verdana"/>
                <a:cs typeface="Verdana"/>
                <a:sym typeface="Verdana"/>
              </a:rPr>
              <a:t> from heaven will shine on us.</a:t>
            </a: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endParaRPr sz="28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1100"/>
              <a:buFont typeface="Arial"/>
              <a:buNone/>
            </a:pPr>
            <a:endParaRPr sz="2800" u="none" strike="noStrike" cap="none">
              <a:solidFill>
                <a:srgbClr val="000000"/>
              </a:solidFill>
              <a:latin typeface="Verdana"/>
              <a:ea typeface="Verdana"/>
              <a:cs typeface="Verdana"/>
              <a:sym typeface="Verdana"/>
            </a:endParaRPr>
          </a:p>
        </p:txBody>
      </p:sp>
      <p:sp>
        <p:nvSpPr>
          <p:cNvPr id="312" name="Google Shape;312;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20</a:t>
            </a:fld>
            <a:endParaRPr>
              <a:solidFill>
                <a:schemeClr val="dk1"/>
              </a:solidFill>
            </a:endParaRPr>
          </a:p>
        </p:txBody>
      </p:sp>
      <p:sp>
        <p:nvSpPr>
          <p:cNvPr id="313" name="Google Shape;313;p32"/>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Bible League International</a:t>
            </a:r>
            <a:endParaRPr/>
          </a:p>
        </p:txBody>
      </p:sp>
      <p:sp>
        <p:nvSpPr>
          <p:cNvPr id="314" name="Google Shape;314;p32"/>
          <p:cNvSpPr txBox="1"/>
          <p:nvPr/>
        </p:nvSpPr>
        <p:spPr>
          <a:xfrm>
            <a:off x="244350" y="3638875"/>
            <a:ext cx="11703300" cy="311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800" b="1" baseline="30000">
                <a:solidFill>
                  <a:schemeClr val="dk1"/>
                </a:solidFill>
                <a:latin typeface="Verdana"/>
                <a:ea typeface="Verdana"/>
                <a:cs typeface="Verdana"/>
                <a:sym typeface="Verdana"/>
              </a:rPr>
              <a:t>79</a:t>
            </a:r>
            <a:r>
              <a:rPr lang="en-US" sz="2800">
                <a:solidFill>
                  <a:schemeClr val="dk1"/>
                </a:solidFill>
                <a:latin typeface="Verdana"/>
                <a:ea typeface="Verdana"/>
                <a:cs typeface="Verdana"/>
                <a:sym typeface="Verdana"/>
              </a:rPr>
              <a:t> It will bring light to those who live in darkness, in the fear of </a:t>
            </a:r>
            <a:endParaRPr sz="2800">
              <a:solidFill>
                <a:schemeClr val="dk1"/>
              </a:solidFill>
              <a:latin typeface="Verdana"/>
              <a:ea typeface="Verdana"/>
              <a:cs typeface="Verdana"/>
              <a:sym typeface="Verdana"/>
            </a:endParaRPr>
          </a:p>
          <a:p>
            <a:pPr marL="457200" marR="0" lvl="0" indent="457200" algn="l" rtl="0">
              <a:lnSpc>
                <a:spcPct val="115000"/>
              </a:lnSpc>
              <a:spcBef>
                <a:spcPts val="0"/>
              </a:spcBef>
              <a:spcAft>
                <a:spcPts val="0"/>
              </a:spcAft>
              <a:buNone/>
            </a:pPr>
            <a:r>
              <a:rPr lang="en-US" sz="2800">
                <a:solidFill>
                  <a:schemeClr val="dk1"/>
                </a:solidFill>
                <a:latin typeface="Verdana"/>
                <a:ea typeface="Verdana"/>
                <a:cs typeface="Verdana"/>
                <a:sym typeface="Verdana"/>
              </a:rPr>
              <a:t>death.</a:t>
            </a:r>
            <a:endParaRPr sz="280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r>
              <a:rPr lang="en-US" sz="2800">
                <a:solidFill>
                  <a:schemeClr val="dk1"/>
                </a:solidFill>
                <a:latin typeface="Verdana"/>
                <a:ea typeface="Verdana"/>
                <a:cs typeface="Verdana"/>
                <a:sym typeface="Verdana"/>
              </a:rPr>
              <a:t>It will guide us into the way that brings peace.”</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rgbClr val="212529"/>
              </a:buClr>
              <a:buSzPts val="2400"/>
              <a:buFont typeface="Verdana"/>
              <a:buNone/>
            </a:pPr>
            <a:endParaRPr sz="2400" i="1">
              <a:solidFill>
                <a:srgbClr val="212529"/>
              </a:solidFill>
              <a:latin typeface="Verdana"/>
              <a:ea typeface="Verdana"/>
              <a:cs typeface="Verdana"/>
              <a:sym typeface="Verdana"/>
            </a:endParaRPr>
          </a:p>
          <a:p>
            <a:pPr marL="0" lvl="0" indent="0" algn="l" rtl="0">
              <a:lnSpc>
                <a:spcPct val="115000"/>
              </a:lnSpc>
              <a:spcBef>
                <a:spcPts val="0"/>
              </a:spcBef>
              <a:spcAft>
                <a:spcPts val="0"/>
              </a:spcAft>
              <a:buClr>
                <a:srgbClr val="212529"/>
              </a:buClr>
              <a:buSzPts val="2400"/>
              <a:buFont typeface="Verdana"/>
              <a:buNone/>
            </a:pPr>
            <a:r>
              <a:rPr lang="en-US" sz="2400" i="1">
                <a:solidFill>
                  <a:srgbClr val="212529"/>
                </a:solidFill>
                <a:latin typeface="Verdana"/>
                <a:ea typeface="Verdana"/>
                <a:cs typeface="Verdana"/>
                <a:sym typeface="Verdana"/>
              </a:rPr>
              <a:t>b: Luke 1:78 new day Literally, “dawn,” used here as a symbol, probably meaning the Lord’s Messiah </a:t>
            </a:r>
            <a:endParaRPr sz="2800">
              <a:solidFill>
                <a:schemeClr val="dk1"/>
              </a:solidFill>
              <a:latin typeface="Verdana"/>
              <a:ea typeface="Verdana"/>
              <a:cs typeface="Verdana"/>
              <a:sym typeface="Verdana"/>
            </a:endParaRPr>
          </a:p>
        </p:txBody>
      </p:sp>
      <p:pic>
        <p:nvPicPr>
          <p:cNvPr id="315" name="Google Shape;315;p32"/>
          <p:cNvPicPr preferRelativeResize="0"/>
          <p:nvPr/>
        </p:nvPicPr>
        <p:blipFill>
          <a:blip r:embed="rId3">
            <a:alphaModFix/>
          </a:blip>
          <a:stretch>
            <a:fillRect/>
          </a:stretch>
        </p:blipFill>
        <p:spPr>
          <a:xfrm>
            <a:off x="7376825" y="0"/>
            <a:ext cx="4815175" cy="36113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1"/>
        <p:cNvGrpSpPr/>
        <p:nvPr/>
      </p:nvGrpSpPr>
      <p:grpSpPr>
        <a:xfrm>
          <a:off x="0" y="0"/>
          <a:ext cx="0" cy="0"/>
          <a:chOff x="0" y="0"/>
          <a:chExt cx="0" cy="0"/>
        </a:xfrm>
      </p:grpSpPr>
      <p:sp>
        <p:nvSpPr>
          <p:cNvPr id="322" name="Google Shape;322;p33"/>
          <p:cNvSpPr/>
          <p:nvPr/>
        </p:nvSpPr>
        <p:spPr>
          <a:xfrm>
            <a:off x="251525" y="368051"/>
            <a:ext cx="7125300" cy="320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b="1" baseline="30000">
                <a:solidFill>
                  <a:schemeClr val="dk1"/>
                </a:solidFill>
                <a:latin typeface="Verdana"/>
                <a:ea typeface="Verdana"/>
                <a:cs typeface="Verdana"/>
                <a:sym typeface="Verdana"/>
              </a:rPr>
              <a:t>80</a:t>
            </a:r>
            <a:r>
              <a:rPr lang="en-US" sz="2800">
                <a:solidFill>
                  <a:schemeClr val="dk1"/>
                </a:solidFill>
                <a:latin typeface="Verdana"/>
                <a:ea typeface="Verdana"/>
                <a:cs typeface="Verdana"/>
                <a:sym typeface="Verdana"/>
              </a:rPr>
              <a:t> And so the little boy John grew up and became stronger in spirit. Then he lived in areas away from other people until the time when he came out to tell God’s message to the people of Israel.</a:t>
            </a:r>
            <a:endParaRPr sz="2800">
              <a:solidFill>
                <a:schemeClr val="dk1"/>
              </a:solidFill>
              <a:latin typeface="Verdana"/>
              <a:ea typeface="Verdana"/>
              <a:cs typeface="Verdana"/>
              <a:sym typeface="Verdana"/>
            </a:endParaRPr>
          </a:p>
          <a:p>
            <a:pPr marL="457200" marR="0" lvl="0" indent="457200" algn="l" rtl="0">
              <a:lnSpc>
                <a:spcPct val="115000"/>
              </a:lnSpc>
              <a:spcBef>
                <a:spcPts val="0"/>
              </a:spcBef>
              <a:spcAft>
                <a:spcPts val="0"/>
              </a:spcAft>
              <a:buNone/>
            </a:pPr>
            <a:endParaRPr sz="2800" b="1" baseline="300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None/>
            </a:pPr>
            <a:endParaRPr sz="28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1100"/>
              <a:buFont typeface="Arial"/>
              <a:buNone/>
            </a:pPr>
            <a:endParaRPr sz="2800" u="none" strike="noStrike" cap="none">
              <a:solidFill>
                <a:srgbClr val="000000"/>
              </a:solidFill>
              <a:latin typeface="Verdana"/>
              <a:ea typeface="Verdana"/>
              <a:cs typeface="Verdana"/>
              <a:sym typeface="Verdana"/>
            </a:endParaRPr>
          </a:p>
        </p:txBody>
      </p:sp>
      <p:sp>
        <p:nvSpPr>
          <p:cNvPr id="323" name="Google Shape;323;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21</a:t>
            </a:fld>
            <a:endParaRPr>
              <a:solidFill>
                <a:schemeClr val="dk1"/>
              </a:solidFill>
            </a:endParaRPr>
          </a:p>
        </p:txBody>
      </p:sp>
      <p:sp>
        <p:nvSpPr>
          <p:cNvPr id="324" name="Google Shape;324;p33"/>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Bible League International</a:t>
            </a:r>
            <a:endParaRPr/>
          </a:p>
        </p:txBody>
      </p:sp>
      <p:pic>
        <p:nvPicPr>
          <p:cNvPr id="325" name="Google Shape;325;p33"/>
          <p:cNvPicPr preferRelativeResize="0"/>
          <p:nvPr/>
        </p:nvPicPr>
        <p:blipFill>
          <a:blip r:embed="rId3">
            <a:alphaModFix/>
          </a:blip>
          <a:stretch>
            <a:fillRect/>
          </a:stretch>
        </p:blipFill>
        <p:spPr>
          <a:xfrm>
            <a:off x="7118500" y="0"/>
            <a:ext cx="5118900" cy="3839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1"/>
        <p:cNvGrpSpPr/>
        <p:nvPr/>
      </p:nvGrpSpPr>
      <p:grpSpPr>
        <a:xfrm>
          <a:off x="0" y="0"/>
          <a:ext cx="0" cy="0"/>
          <a:chOff x="0" y="0"/>
          <a:chExt cx="0" cy="0"/>
        </a:xfrm>
      </p:grpSpPr>
      <p:sp>
        <p:nvSpPr>
          <p:cNvPr id="332" name="Google Shape;332;p34"/>
          <p:cNvSpPr/>
          <p:nvPr/>
        </p:nvSpPr>
        <p:spPr>
          <a:xfrm>
            <a:off x="102350" y="1019500"/>
            <a:ext cx="7677000" cy="290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n-US" sz="2600" b="0" i="0" u="none" strike="noStrike" cap="none">
                <a:solidFill>
                  <a:srgbClr val="000000"/>
                </a:solidFill>
                <a:latin typeface="Verdana"/>
                <a:ea typeface="Verdana"/>
                <a:cs typeface="Verdana"/>
                <a:sym typeface="Verdana"/>
              </a:rPr>
              <a:t>1.</a:t>
            </a:r>
            <a:r>
              <a:rPr lang="en-US" sz="2600">
                <a:latin typeface="Verdana"/>
                <a:ea typeface="Verdana"/>
                <a:cs typeface="Verdana"/>
                <a:sym typeface="Verdana"/>
              </a:rPr>
              <a:t> How did Elizabeth’s neighbors and relatives feel when they heard about the baby and why did they feel that way?</a:t>
            </a:r>
            <a:endParaRPr sz="2600">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r>
              <a:rPr lang="en-US" sz="2600">
                <a:latin typeface="Verdana"/>
                <a:ea typeface="Verdana"/>
                <a:cs typeface="Verdana"/>
                <a:sym typeface="Verdana"/>
              </a:rPr>
              <a:t>2. When is a time your neighbors or relatives celebrated with you?</a:t>
            </a:r>
            <a:endParaRPr sz="2600">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r>
              <a:rPr lang="en-US" sz="2600">
                <a:latin typeface="Verdana"/>
                <a:ea typeface="Verdana"/>
                <a:cs typeface="Verdana"/>
                <a:sym typeface="Verdana"/>
              </a:rPr>
              <a:t>3</a:t>
            </a:r>
            <a:r>
              <a:rPr lang="en-US" sz="2600" b="0" i="0" u="none" strike="noStrike" cap="none">
                <a:solidFill>
                  <a:srgbClr val="000000"/>
                </a:solidFill>
                <a:latin typeface="Verdana"/>
                <a:ea typeface="Verdana"/>
                <a:cs typeface="Verdana"/>
                <a:sym typeface="Verdana"/>
              </a:rPr>
              <a:t>. </a:t>
            </a:r>
            <a:r>
              <a:rPr lang="en-US" sz="2600">
                <a:latin typeface="Verdana"/>
                <a:ea typeface="Verdana"/>
                <a:cs typeface="Verdana"/>
                <a:sym typeface="Verdana"/>
              </a:rPr>
              <a:t>How did Zechariah confirm the name of the baby was John?</a:t>
            </a:r>
            <a:endParaRPr sz="2600">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a:p>
          <a:p>
            <a:pPr marL="0" marR="0" lvl="0" indent="0" algn="l" rtl="0">
              <a:lnSpc>
                <a:spcPct val="115000"/>
              </a:lnSpc>
              <a:spcBef>
                <a:spcPts val="0"/>
              </a:spcBef>
              <a:spcAft>
                <a:spcPts val="0"/>
              </a:spcAft>
              <a:buClr>
                <a:srgbClr val="000000"/>
              </a:buClr>
              <a:buSzPts val="1100"/>
              <a:buFont typeface="Arial"/>
              <a:buNone/>
            </a:pPr>
            <a:r>
              <a:rPr lang="en-US" sz="2600">
                <a:solidFill>
                  <a:schemeClr val="dk1"/>
                </a:solidFill>
                <a:latin typeface="Verdana"/>
                <a:ea typeface="Verdana"/>
                <a:cs typeface="Verdana"/>
                <a:sym typeface="Verdana"/>
              </a:rPr>
              <a:t> </a:t>
            </a:r>
            <a:endParaRPr sz="28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br>
              <a:rPr lang="en-US" sz="2800" b="0" i="0" u="none" strike="noStrike" cap="none">
                <a:solidFill>
                  <a:srgbClr val="000000"/>
                </a:solidFill>
                <a:latin typeface="Verdana"/>
                <a:ea typeface="Verdana"/>
                <a:cs typeface="Verdana"/>
                <a:sym typeface="Verdana"/>
              </a:rPr>
            </a:br>
            <a:endParaRPr sz="2800" b="0" i="0" u="none" strike="noStrike" cap="none">
              <a:solidFill>
                <a:srgbClr val="000000"/>
              </a:solidFill>
              <a:latin typeface="Verdana"/>
              <a:ea typeface="Verdana"/>
              <a:cs typeface="Verdana"/>
              <a:sym typeface="Verdana"/>
            </a:endParaRPr>
          </a:p>
        </p:txBody>
      </p:sp>
      <p:sp>
        <p:nvSpPr>
          <p:cNvPr id="333" name="Google Shape;333;p34"/>
          <p:cNvSpPr txBox="1"/>
          <p:nvPr/>
        </p:nvSpPr>
        <p:spPr>
          <a:xfrm>
            <a:off x="-192378" y="249709"/>
            <a:ext cx="97980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Answer the questions.</a:t>
            </a:r>
            <a:endParaRPr sz="3200" b="1">
              <a:solidFill>
                <a:schemeClr val="dk1"/>
              </a:solidFill>
              <a:latin typeface="Verdana"/>
              <a:ea typeface="Verdana"/>
              <a:cs typeface="Verdana"/>
              <a:sym typeface="Verdana"/>
            </a:endParaRPr>
          </a:p>
        </p:txBody>
      </p:sp>
      <p:sp>
        <p:nvSpPr>
          <p:cNvPr id="334" name="Google Shape;334;p34"/>
          <p:cNvSpPr txBox="1">
            <a:spLocks noGrp="1"/>
          </p:cNvSpPr>
          <p:nvPr>
            <p:ph type="sldNum" idx="12"/>
          </p:nvPr>
        </p:nvSpPr>
        <p:spPr>
          <a:xfrm>
            <a:off x="9291638" y="64023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22</a:t>
            </a:fld>
            <a:endParaRPr>
              <a:solidFill>
                <a:schemeClr val="dk1"/>
              </a:solidFill>
            </a:endParaRPr>
          </a:p>
        </p:txBody>
      </p:sp>
      <p:sp>
        <p:nvSpPr>
          <p:cNvPr id="335" name="Google Shape;335;p34"/>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pic>
        <p:nvPicPr>
          <p:cNvPr id="336" name="Google Shape;336;p34"/>
          <p:cNvPicPr preferRelativeResize="0"/>
          <p:nvPr/>
        </p:nvPicPr>
        <p:blipFill>
          <a:blip r:embed="rId3">
            <a:alphaModFix/>
          </a:blip>
          <a:stretch>
            <a:fillRect/>
          </a:stretch>
        </p:blipFill>
        <p:spPr>
          <a:xfrm>
            <a:off x="7719233" y="0"/>
            <a:ext cx="4472767" cy="3354575"/>
          </a:xfrm>
          <a:prstGeom prst="rect">
            <a:avLst/>
          </a:prstGeom>
          <a:noFill/>
          <a:ln w="9525" cap="flat" cmpd="sng">
            <a:solidFill>
              <a:srgbClr val="4B376B"/>
            </a:solidFill>
            <a:prstDash val="solid"/>
            <a:round/>
            <a:headEnd type="none" w="sm" len="sm"/>
            <a:tailEnd type="none" w="sm" len="sm"/>
          </a:ln>
        </p:spPr>
      </p:pic>
      <p:sp>
        <p:nvSpPr>
          <p:cNvPr id="337" name="Google Shape;337;p34"/>
          <p:cNvSpPr txBox="1"/>
          <p:nvPr/>
        </p:nvSpPr>
        <p:spPr>
          <a:xfrm>
            <a:off x="102350" y="4156688"/>
            <a:ext cx="11661900" cy="209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solidFill>
                  <a:schemeClr val="dk1"/>
                </a:solidFill>
                <a:latin typeface="Verdana"/>
                <a:ea typeface="Verdana"/>
                <a:cs typeface="Verdana"/>
                <a:sym typeface="Verdana"/>
              </a:rPr>
              <a:t>4. What happened to Zechariah after they named the baby?</a:t>
            </a:r>
            <a:endParaRPr sz="26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US" sz="2600">
                <a:solidFill>
                  <a:schemeClr val="dk1"/>
                </a:solidFill>
                <a:latin typeface="Verdana"/>
                <a:ea typeface="Verdana"/>
                <a:cs typeface="Verdana"/>
                <a:sym typeface="Verdana"/>
              </a:rPr>
              <a:t>5. What would John do and help people understand?</a:t>
            </a:r>
            <a:endParaRPr sz="26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US" sz="2600">
                <a:solidFill>
                  <a:schemeClr val="dk1"/>
                </a:solidFill>
                <a:latin typeface="Verdana"/>
                <a:ea typeface="Verdana"/>
                <a:cs typeface="Verdana"/>
                <a:sym typeface="Verdana"/>
              </a:rPr>
              <a:t>6. Where did John live and what was he waiting for?</a:t>
            </a:r>
            <a:endParaRPr sz="26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Verdana"/>
                <a:ea typeface="Verdana"/>
                <a:cs typeface="Verdana"/>
                <a:sym typeface="Verdana"/>
              </a:rPr>
              <a:t>7. What do you hope in for the future?</a:t>
            </a:r>
            <a:endParaRPr sz="26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endParaRPr sz="2600">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1"/>
        <p:cNvGrpSpPr/>
        <p:nvPr/>
      </p:nvGrpSpPr>
      <p:grpSpPr>
        <a:xfrm>
          <a:off x="0" y="0"/>
          <a:ext cx="0" cy="0"/>
          <a:chOff x="0" y="0"/>
          <a:chExt cx="0" cy="0"/>
        </a:xfrm>
      </p:grpSpPr>
      <p:sp>
        <p:nvSpPr>
          <p:cNvPr id="342" name="Google Shape;342;p35"/>
          <p:cNvSpPr txBox="1">
            <a:spLocks noGrp="1"/>
          </p:cNvSpPr>
          <p:nvPr>
            <p:ph type="title" idx="4294967295"/>
          </p:nvPr>
        </p:nvSpPr>
        <p:spPr>
          <a:xfrm>
            <a:off x="0" y="-127350"/>
            <a:ext cx="8610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en-US" sz="3200" b="1">
                <a:latin typeface="Verdana"/>
                <a:ea typeface="Verdana"/>
                <a:cs typeface="Verdana"/>
                <a:sym typeface="Verdana"/>
              </a:rPr>
              <a:t>Listen and complete the sentences.</a:t>
            </a:r>
            <a:endParaRPr sz="3200" b="1">
              <a:latin typeface="Verdana"/>
              <a:ea typeface="Verdana"/>
              <a:cs typeface="Verdana"/>
              <a:sym typeface="Verdana"/>
            </a:endParaRPr>
          </a:p>
        </p:txBody>
      </p:sp>
      <p:sp>
        <p:nvSpPr>
          <p:cNvPr id="343" name="Google Shape;343;p35"/>
          <p:cNvSpPr txBox="1">
            <a:spLocks noGrp="1"/>
          </p:cNvSpPr>
          <p:nvPr>
            <p:ph type="body" idx="4294967295"/>
          </p:nvPr>
        </p:nvSpPr>
        <p:spPr>
          <a:xfrm>
            <a:off x="100" y="2815000"/>
            <a:ext cx="12192000" cy="3906300"/>
          </a:xfrm>
          <a:prstGeom prst="rect">
            <a:avLst/>
          </a:prstGeom>
          <a:noFill/>
          <a:ln>
            <a:noFill/>
          </a:ln>
        </p:spPr>
        <p:txBody>
          <a:bodyPr spcFirstLastPara="1" wrap="square" lIns="91425" tIns="45700" rIns="91425" bIns="45700" anchor="t" anchorCtr="0">
            <a:noAutofit/>
          </a:bodyPr>
          <a:lstStyle/>
          <a:p>
            <a:pPr marL="0" lvl="0" indent="0" algn="l" rtl="0">
              <a:lnSpc>
                <a:spcPct val="50000"/>
              </a:lnSpc>
              <a:spcBef>
                <a:spcPts val="0"/>
              </a:spcBef>
              <a:spcAft>
                <a:spcPts val="0"/>
              </a:spcAft>
              <a:buClr>
                <a:schemeClr val="dk1"/>
              </a:buClr>
              <a:buSzPts val="2800"/>
              <a:buNone/>
            </a:pPr>
            <a:r>
              <a:rPr lang="en-US"/>
              <a:t>3. Every summer the city gets really _____ and the _____ streets </a:t>
            </a: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r>
              <a:rPr lang="en-US"/>
              <a:t>shimmer in the heat.</a:t>
            </a: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r>
              <a:rPr lang="en-US"/>
              <a:t>4. They are riding their bikes around the _______.</a:t>
            </a: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r>
              <a:rPr lang="en-US"/>
              <a:t>5. Sometimes ____ run by them and they _____ their feet.</a:t>
            </a: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r>
              <a:rPr lang="en-US"/>
              <a:t>6. She is looking at the  _____ of their neighborhood.</a:t>
            </a: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endParaRPr/>
          </a:p>
          <a:p>
            <a:pPr marL="0" lvl="0" indent="0" algn="l" rtl="0">
              <a:lnSpc>
                <a:spcPct val="50000"/>
              </a:lnSpc>
              <a:spcBef>
                <a:spcPts val="0"/>
              </a:spcBef>
              <a:spcAft>
                <a:spcPts val="0"/>
              </a:spcAft>
              <a:buClr>
                <a:schemeClr val="dk1"/>
              </a:buClr>
              <a:buSzPts val="2800"/>
              <a:buNone/>
            </a:pPr>
            <a:r>
              <a:rPr lang="en-US"/>
              <a:t>7.Her job is to ________   the kitchen.</a:t>
            </a:r>
            <a:endParaRPr/>
          </a:p>
        </p:txBody>
      </p:sp>
      <p:sp>
        <p:nvSpPr>
          <p:cNvPr id="344" name="Google Shape;344;p35"/>
          <p:cNvSpPr txBox="1">
            <a:spLocks noGrp="1"/>
          </p:cNvSpPr>
          <p:nvPr>
            <p:ph type="ftr" idx="11"/>
          </p:nvPr>
        </p:nvSpPr>
        <p:spPr>
          <a:xfrm>
            <a:off x="-247562" y="6356183"/>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345" name="Google Shape;34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800"/>
              <a:buFont typeface="Verdana"/>
              <a:buNone/>
            </a:pPr>
            <a:fld id="{00000000-1234-1234-1234-123412341234}" type="slidenum">
              <a:rPr lang="en-US">
                <a:solidFill>
                  <a:schemeClr val="dk1"/>
                </a:solidFill>
              </a:rPr>
              <a:t>23</a:t>
            </a:fld>
            <a:endParaRPr>
              <a:solidFill>
                <a:schemeClr val="dk1"/>
              </a:solidFill>
            </a:endParaRPr>
          </a:p>
        </p:txBody>
      </p:sp>
      <p:pic>
        <p:nvPicPr>
          <p:cNvPr id="346" name="Google Shape;346;p35"/>
          <p:cNvPicPr preferRelativeResize="0"/>
          <p:nvPr/>
        </p:nvPicPr>
        <p:blipFill>
          <a:blip r:embed="rId3">
            <a:alphaModFix/>
          </a:blip>
          <a:stretch>
            <a:fillRect/>
          </a:stretch>
        </p:blipFill>
        <p:spPr>
          <a:xfrm>
            <a:off x="8160600" y="0"/>
            <a:ext cx="4031400" cy="2685775"/>
          </a:xfrm>
          <a:prstGeom prst="rect">
            <a:avLst/>
          </a:prstGeom>
          <a:noFill/>
          <a:ln>
            <a:noFill/>
          </a:ln>
        </p:spPr>
      </p:pic>
      <p:sp>
        <p:nvSpPr>
          <p:cNvPr id="347" name="Google Shape;347;p35"/>
          <p:cNvSpPr txBox="1"/>
          <p:nvPr/>
        </p:nvSpPr>
        <p:spPr>
          <a:xfrm>
            <a:off x="100" y="833550"/>
            <a:ext cx="8160600" cy="18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Verdana"/>
                <a:ea typeface="Verdana"/>
                <a:cs typeface="Verdana"/>
                <a:sym typeface="Verdana"/>
              </a:rPr>
              <a:t>1. Her father always wears his _____ to work.</a:t>
            </a:r>
            <a:endParaRPr sz="2800">
              <a:solidFill>
                <a:schemeClr val="dk1"/>
              </a:solidFill>
              <a:latin typeface="Verdana"/>
              <a:ea typeface="Verdana"/>
              <a:cs typeface="Verdana"/>
              <a:sym typeface="Verdana"/>
            </a:endParaRPr>
          </a:p>
          <a:p>
            <a:pPr marL="0" lvl="0" indent="0" algn="l" rtl="0">
              <a:spcBef>
                <a:spcPts val="0"/>
              </a:spcBef>
              <a:spcAft>
                <a:spcPts val="0"/>
              </a:spcAft>
              <a:buNone/>
            </a:pPr>
            <a:r>
              <a:rPr lang="en-US" sz="2800">
                <a:solidFill>
                  <a:schemeClr val="dk1"/>
                </a:solidFill>
                <a:latin typeface="Verdana"/>
                <a:ea typeface="Verdana"/>
                <a:cs typeface="Verdana"/>
                <a:sym typeface="Verdana"/>
              </a:rPr>
              <a:t>2. Her mother always lets her _____ the envelopes.</a:t>
            </a:r>
            <a:endParaRPr sz="2800">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3"/>
        <p:cNvGrpSpPr/>
        <p:nvPr/>
      </p:nvGrpSpPr>
      <p:grpSpPr>
        <a:xfrm>
          <a:off x="0" y="0"/>
          <a:ext cx="0" cy="0"/>
          <a:chOff x="0" y="0"/>
          <a:chExt cx="0" cy="0"/>
        </a:xfrm>
      </p:grpSpPr>
      <p:sp>
        <p:nvSpPr>
          <p:cNvPr id="354" name="Google Shape;354;p36"/>
          <p:cNvSpPr txBox="1">
            <a:spLocks noGrp="1"/>
          </p:cNvSpPr>
          <p:nvPr>
            <p:ph type="ftr" idx="11"/>
          </p:nvPr>
        </p:nvSpPr>
        <p:spPr>
          <a:xfrm>
            <a:off x="302623" y="6529137"/>
            <a:ext cx="3278700" cy="21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400"/>
              <a:buFont typeface="Verdana"/>
              <a:buNone/>
            </a:pPr>
            <a:r>
              <a:rPr lang="en-US"/>
              <a:t>©2020-2023 Literacy International</a:t>
            </a:r>
            <a:endParaRPr/>
          </a:p>
        </p:txBody>
      </p:sp>
      <p:sp>
        <p:nvSpPr>
          <p:cNvPr id="355" name="Google Shape;355;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24</a:t>
            </a:fld>
            <a:endParaRPr>
              <a:solidFill>
                <a:schemeClr val="dk1"/>
              </a:solidFill>
            </a:endParaRPr>
          </a:p>
        </p:txBody>
      </p:sp>
      <p:sp>
        <p:nvSpPr>
          <p:cNvPr id="356" name="Google Shape;356;p36"/>
          <p:cNvSpPr txBox="1"/>
          <p:nvPr/>
        </p:nvSpPr>
        <p:spPr>
          <a:xfrm>
            <a:off x="158262" y="22107"/>
            <a:ext cx="12033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a:solidFill>
                  <a:schemeClr val="dk1"/>
                </a:solidFill>
                <a:latin typeface="Verdana"/>
                <a:ea typeface="Verdana"/>
                <a:cs typeface="Verdana"/>
                <a:sym typeface="Verdana"/>
              </a:rPr>
              <a:t> </a:t>
            </a:r>
            <a:r>
              <a:rPr lang="en-US" sz="3200" b="1">
                <a:solidFill>
                  <a:srgbClr val="2E75B6"/>
                </a:solidFill>
                <a:latin typeface="Verdana"/>
                <a:ea typeface="Verdana"/>
                <a:cs typeface="Verdana"/>
                <a:sym typeface="Verdana"/>
              </a:rPr>
              <a:t>A.</a:t>
            </a:r>
            <a:r>
              <a:rPr lang="en-US" sz="3200" b="1">
                <a:solidFill>
                  <a:schemeClr val="dk1"/>
                </a:solidFill>
                <a:latin typeface="Verdana"/>
                <a:ea typeface="Verdana"/>
                <a:cs typeface="Verdana"/>
                <a:sym typeface="Verdana"/>
              </a:rPr>
              <a:t> Role-Play – Exam Preparation </a:t>
            </a:r>
            <a:endParaRPr sz="3200" b="1" i="0" u="none" strike="noStrike" cap="none">
              <a:solidFill>
                <a:schemeClr val="dk1"/>
              </a:solidFill>
              <a:latin typeface="Verdana"/>
              <a:ea typeface="Verdana"/>
              <a:cs typeface="Verdana"/>
              <a:sym typeface="Verdana"/>
            </a:endParaRPr>
          </a:p>
        </p:txBody>
      </p:sp>
      <p:sp>
        <p:nvSpPr>
          <p:cNvPr id="357" name="Google Shape;357;p36"/>
          <p:cNvSpPr txBox="1"/>
          <p:nvPr/>
        </p:nvSpPr>
        <p:spPr>
          <a:xfrm>
            <a:off x="0" y="736050"/>
            <a:ext cx="9783600" cy="6649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2600" b="0" i="0">
                <a:solidFill>
                  <a:schemeClr val="dk1"/>
                </a:solidFill>
                <a:latin typeface="Verdana"/>
                <a:ea typeface="Verdana"/>
                <a:cs typeface="Verdana"/>
                <a:sym typeface="Verdana"/>
              </a:rPr>
              <a:t>You are talking to </a:t>
            </a:r>
            <a:r>
              <a:rPr lang="en-US" sz="2600">
                <a:solidFill>
                  <a:schemeClr val="dk1"/>
                </a:solidFill>
                <a:latin typeface="Verdana"/>
                <a:ea typeface="Verdana"/>
                <a:cs typeface="Verdana"/>
                <a:sym typeface="Verdana"/>
              </a:rPr>
              <a:t>your a friend who is preparing for </a:t>
            </a:r>
            <a:endParaRPr sz="2600">
              <a:solidFill>
                <a:schemeClr val="dk1"/>
              </a:solidFill>
              <a:latin typeface="Verdana"/>
              <a:ea typeface="Verdana"/>
              <a:cs typeface="Verdana"/>
              <a:sym typeface="Verdana"/>
            </a:endParaRPr>
          </a:p>
          <a:p>
            <a:pPr marL="0" marR="0" lvl="0" indent="0" algn="l" rtl="0">
              <a:spcBef>
                <a:spcPts val="0"/>
              </a:spcBef>
              <a:spcAft>
                <a:spcPts val="0"/>
              </a:spcAft>
              <a:buNone/>
            </a:pPr>
            <a:r>
              <a:rPr lang="en-US" sz="2600">
                <a:solidFill>
                  <a:schemeClr val="dk1"/>
                </a:solidFill>
                <a:latin typeface="Verdana"/>
                <a:ea typeface="Verdana"/>
                <a:cs typeface="Verdana"/>
                <a:sym typeface="Verdana"/>
              </a:rPr>
              <a:t>a big school exam. You took this exam last year. </a:t>
            </a:r>
            <a:endParaRPr sz="2600">
              <a:solidFill>
                <a:schemeClr val="dk1"/>
              </a:solidFill>
              <a:latin typeface="Verdana"/>
              <a:ea typeface="Verdana"/>
              <a:cs typeface="Verdana"/>
              <a:sym typeface="Verdana"/>
            </a:endParaRPr>
          </a:p>
          <a:p>
            <a:pPr marL="0" marR="0" lvl="0" indent="0" algn="l" rtl="0">
              <a:spcBef>
                <a:spcPts val="0"/>
              </a:spcBef>
              <a:spcAft>
                <a:spcPts val="0"/>
              </a:spcAft>
              <a:buNone/>
            </a:pPr>
            <a:r>
              <a:rPr lang="en-US" sz="2600">
                <a:solidFill>
                  <a:schemeClr val="dk1"/>
                </a:solidFill>
                <a:latin typeface="Verdana"/>
                <a:ea typeface="Verdana"/>
                <a:cs typeface="Verdana"/>
                <a:sym typeface="Verdana"/>
              </a:rPr>
              <a:t>You want to make sure your friend is supported and prepared by asking how they are doing and giving </a:t>
            </a:r>
            <a:endParaRPr sz="2600">
              <a:solidFill>
                <a:schemeClr val="dk1"/>
              </a:solidFill>
              <a:latin typeface="Verdana"/>
              <a:ea typeface="Verdana"/>
              <a:cs typeface="Verdana"/>
              <a:sym typeface="Verdana"/>
            </a:endParaRPr>
          </a:p>
          <a:p>
            <a:pPr marL="0" marR="0" lvl="0" indent="0" algn="l" rtl="0">
              <a:spcBef>
                <a:spcPts val="0"/>
              </a:spcBef>
              <a:spcAft>
                <a:spcPts val="0"/>
              </a:spcAft>
              <a:buNone/>
            </a:pPr>
            <a:r>
              <a:rPr lang="en-US" sz="2600">
                <a:solidFill>
                  <a:schemeClr val="dk1"/>
                </a:solidFill>
                <a:latin typeface="Verdana"/>
                <a:ea typeface="Verdana"/>
                <a:cs typeface="Verdana"/>
                <a:sym typeface="Verdana"/>
              </a:rPr>
              <a:t>advice for preparation.</a:t>
            </a:r>
            <a:endParaRPr/>
          </a:p>
          <a:p>
            <a:pPr marL="0" marR="0" lvl="0" indent="0" algn="l" rtl="0">
              <a:spcBef>
                <a:spcPts val="0"/>
              </a:spcBef>
              <a:spcAft>
                <a:spcPts val="0"/>
              </a:spcAft>
              <a:buNone/>
            </a:pP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First, what have you been hearing about this exam?</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Next, how does this exam impact your future?</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How do you usually prepare for exams?</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Then, how are you preparing this time?</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are you feeling good about?</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But, what are you feeling nervous about?</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Who are you studying with and when can they study?</a:t>
            </a:r>
            <a:endParaRPr sz="2600">
              <a:solidFill>
                <a:schemeClr val="dk1"/>
              </a:solidFill>
              <a:latin typeface="Verdana"/>
              <a:ea typeface="Verdana"/>
              <a:cs typeface="Verdana"/>
              <a:sym typeface="Verdana"/>
            </a:endParaRPr>
          </a:p>
          <a:p>
            <a:pPr marL="457200" lvl="0" indent="-393700" algn="l" rtl="0">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Finally, how can I support you while you study?</a:t>
            </a:r>
            <a:endParaRPr sz="2600">
              <a:solidFill>
                <a:schemeClr val="dk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b="0" i="0">
                <a:solidFill>
                  <a:schemeClr val="dk1"/>
                </a:solidFill>
                <a:latin typeface="Verdana"/>
                <a:ea typeface="Verdana"/>
                <a:cs typeface="Verdana"/>
                <a:sym typeface="Verdana"/>
              </a:rPr>
              <a:t>  </a:t>
            </a:r>
            <a:endParaRPr/>
          </a:p>
        </p:txBody>
      </p:sp>
      <p:pic>
        <p:nvPicPr>
          <p:cNvPr id="358" name="Google Shape;358;p36"/>
          <p:cNvPicPr preferRelativeResize="0"/>
          <p:nvPr/>
        </p:nvPicPr>
        <p:blipFill>
          <a:blip r:embed="rId3">
            <a:alphaModFix/>
          </a:blip>
          <a:stretch>
            <a:fillRect/>
          </a:stretch>
        </p:blipFill>
        <p:spPr>
          <a:xfrm>
            <a:off x="9448650" y="736050"/>
            <a:ext cx="2743199" cy="2743199"/>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4"/>
        <p:cNvGrpSpPr/>
        <p:nvPr/>
      </p:nvGrpSpPr>
      <p:grpSpPr>
        <a:xfrm>
          <a:off x="0" y="0"/>
          <a:ext cx="0" cy="0"/>
          <a:chOff x="0" y="0"/>
          <a:chExt cx="0" cy="0"/>
        </a:xfrm>
      </p:grpSpPr>
      <p:sp>
        <p:nvSpPr>
          <p:cNvPr id="365" name="Google Shape;365;p37"/>
          <p:cNvSpPr txBox="1">
            <a:spLocks noGrp="1"/>
          </p:cNvSpPr>
          <p:nvPr>
            <p:ph type="ftr" idx="11"/>
          </p:nvPr>
        </p:nvSpPr>
        <p:spPr>
          <a:xfrm>
            <a:off x="302623" y="6529137"/>
            <a:ext cx="3278778" cy="2130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400"/>
              <a:buFont typeface="Verdana"/>
              <a:buNone/>
            </a:pPr>
            <a:r>
              <a:rPr lang="en-US"/>
              <a:t>©2020-2023 Literacy International</a:t>
            </a:r>
            <a:endParaRPr/>
          </a:p>
        </p:txBody>
      </p:sp>
      <p:sp>
        <p:nvSpPr>
          <p:cNvPr id="366" name="Google Shape;366;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25</a:t>
            </a:fld>
            <a:endParaRPr>
              <a:solidFill>
                <a:schemeClr val="dk1"/>
              </a:solidFill>
            </a:endParaRPr>
          </a:p>
        </p:txBody>
      </p:sp>
      <p:sp>
        <p:nvSpPr>
          <p:cNvPr id="367" name="Google Shape;367;p37"/>
          <p:cNvSpPr txBox="1"/>
          <p:nvPr/>
        </p:nvSpPr>
        <p:spPr>
          <a:xfrm>
            <a:off x="158262" y="22107"/>
            <a:ext cx="12033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a:solidFill>
                  <a:srgbClr val="2E75B6"/>
                </a:solidFill>
                <a:latin typeface="Verdana"/>
                <a:ea typeface="Verdana"/>
                <a:cs typeface="Verdana"/>
                <a:sym typeface="Verdana"/>
              </a:rPr>
              <a:t>B.</a:t>
            </a:r>
            <a:r>
              <a:rPr lang="en-US" sz="3200" b="1">
                <a:solidFill>
                  <a:schemeClr val="dk1"/>
                </a:solidFill>
                <a:latin typeface="Verdana"/>
                <a:ea typeface="Verdana"/>
                <a:cs typeface="Verdana"/>
                <a:sym typeface="Verdana"/>
              </a:rPr>
              <a:t> </a:t>
            </a:r>
            <a:r>
              <a:rPr lang="en-US" sz="3200" b="1" i="0" u="none" strike="noStrike" cap="none">
                <a:solidFill>
                  <a:schemeClr val="dk1"/>
                </a:solidFill>
                <a:latin typeface="Verdana"/>
                <a:ea typeface="Verdana"/>
                <a:cs typeface="Verdana"/>
                <a:sym typeface="Verdana"/>
              </a:rPr>
              <a:t>Role Play –</a:t>
            </a:r>
            <a:r>
              <a:rPr lang="en-US" sz="3200" b="1">
                <a:solidFill>
                  <a:schemeClr val="dk1"/>
                </a:solidFill>
                <a:latin typeface="Verdana"/>
                <a:ea typeface="Verdana"/>
                <a:cs typeface="Verdana"/>
                <a:sym typeface="Verdana"/>
              </a:rPr>
              <a:t> Exam Preparation</a:t>
            </a:r>
            <a:r>
              <a:rPr lang="en-US" sz="3200" b="1" i="0" u="none" strike="noStrike" cap="none">
                <a:solidFill>
                  <a:schemeClr val="dk1"/>
                </a:solidFill>
                <a:latin typeface="Verdana"/>
                <a:ea typeface="Verdana"/>
                <a:cs typeface="Verdana"/>
                <a:sym typeface="Verdana"/>
              </a:rPr>
              <a:t> </a:t>
            </a:r>
            <a:endParaRPr sz="3200" b="1" i="0" u="none" strike="noStrike" cap="none">
              <a:solidFill>
                <a:schemeClr val="dk1"/>
              </a:solidFill>
              <a:latin typeface="Verdana"/>
              <a:ea typeface="Verdana"/>
              <a:cs typeface="Verdana"/>
              <a:sym typeface="Verdana"/>
            </a:endParaRPr>
          </a:p>
        </p:txBody>
      </p:sp>
      <p:sp>
        <p:nvSpPr>
          <p:cNvPr id="368" name="Google Shape;368;p37"/>
          <p:cNvSpPr txBox="1"/>
          <p:nvPr/>
        </p:nvSpPr>
        <p:spPr>
          <a:xfrm>
            <a:off x="230500" y="2017125"/>
            <a:ext cx="11624400" cy="4512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2800">
              <a:solidFill>
                <a:schemeClr val="dk1"/>
              </a:solidFill>
              <a:latin typeface="Verdana"/>
              <a:ea typeface="Verdana"/>
              <a:cs typeface="Verdana"/>
              <a:sym typeface="Verdana"/>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was the exam like for you? How hard was it?</a:t>
            </a:r>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do you think of how I’m preparing?</a:t>
            </a:r>
            <a:endParaRPr sz="2600">
              <a:solidFill>
                <a:schemeClr val="dk1"/>
              </a:solidFill>
              <a:latin typeface="Verdana"/>
              <a:ea typeface="Verdana"/>
              <a:cs typeface="Verdana"/>
              <a:sym typeface="Verdana"/>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else should I do to prepare?</a:t>
            </a:r>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do I do if I get a low score or even fail it?</a:t>
            </a:r>
            <a:endParaRPr sz="2600">
              <a:solidFill>
                <a:schemeClr val="dk1"/>
              </a:solidFill>
              <a:latin typeface="Verdana"/>
              <a:ea typeface="Verdana"/>
              <a:cs typeface="Verdana"/>
              <a:sym typeface="Verdana"/>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How do I respond to feeling nervous and doubtful?</a:t>
            </a:r>
            <a:endParaRPr sz="2600">
              <a:solidFill>
                <a:schemeClr val="dk1"/>
              </a:solidFill>
              <a:latin typeface="Verdana"/>
              <a:ea typeface="Verdana"/>
              <a:cs typeface="Verdana"/>
              <a:sym typeface="Verdana"/>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b="0" i="0">
                <a:solidFill>
                  <a:schemeClr val="dk1"/>
                </a:solidFill>
                <a:latin typeface="Verdana"/>
                <a:ea typeface="Verdana"/>
                <a:cs typeface="Verdana"/>
                <a:sym typeface="Verdana"/>
              </a:rPr>
              <a:t>What </a:t>
            </a:r>
            <a:r>
              <a:rPr lang="en-US" sz="2600">
                <a:solidFill>
                  <a:schemeClr val="dk1"/>
                </a:solidFill>
                <a:latin typeface="Verdana"/>
                <a:ea typeface="Verdana"/>
                <a:cs typeface="Verdana"/>
                <a:sym typeface="Verdana"/>
              </a:rPr>
              <a:t>do I do if my classmates and I fight about our scores?</a:t>
            </a:r>
            <a:endParaRPr/>
          </a:p>
          <a:p>
            <a:pPr marL="514350" marR="0" lvl="0" indent="-514350" algn="l" rtl="0">
              <a:lnSpc>
                <a:spcPct val="129230"/>
              </a:lnSpc>
              <a:spcBef>
                <a:spcPts val="0"/>
              </a:spcBef>
              <a:spcAft>
                <a:spcPts val="0"/>
              </a:spcAft>
              <a:buClr>
                <a:schemeClr val="dk1"/>
              </a:buClr>
              <a:buSzPts val="2600"/>
              <a:buFont typeface="Arial"/>
              <a:buAutoNum type="arabicPeriod"/>
            </a:pPr>
            <a:r>
              <a:rPr lang="en-US" sz="2600">
                <a:solidFill>
                  <a:schemeClr val="dk1"/>
                </a:solidFill>
                <a:latin typeface="Verdana"/>
                <a:ea typeface="Verdana"/>
                <a:cs typeface="Verdana"/>
                <a:sym typeface="Verdana"/>
              </a:rPr>
              <a:t>What was the best part about taking the exam?</a:t>
            </a:r>
            <a:endParaRPr sz="2600">
              <a:solidFill>
                <a:schemeClr val="dk1"/>
              </a:solidFill>
              <a:latin typeface="Verdana"/>
              <a:ea typeface="Verdana"/>
              <a:cs typeface="Verdana"/>
              <a:sym typeface="Verdana"/>
            </a:endParaRPr>
          </a:p>
          <a:p>
            <a:pPr marL="514350" marR="0" lvl="0" indent="-514350" algn="l" rtl="0">
              <a:lnSpc>
                <a:spcPct val="129230"/>
              </a:lnSpc>
              <a:spcBef>
                <a:spcPts val="0"/>
              </a:spcBef>
              <a:spcAft>
                <a:spcPts val="0"/>
              </a:spcAft>
              <a:buClr>
                <a:schemeClr val="dk1"/>
              </a:buClr>
              <a:buSzPts val="2600"/>
              <a:buFont typeface="Verdana"/>
              <a:buAutoNum type="arabicPeriod"/>
            </a:pPr>
            <a:r>
              <a:rPr lang="en-US" sz="2600">
                <a:solidFill>
                  <a:schemeClr val="dk1"/>
                </a:solidFill>
                <a:latin typeface="Verdana"/>
                <a:ea typeface="Verdana"/>
                <a:cs typeface="Verdana"/>
                <a:sym typeface="Verdana"/>
              </a:rPr>
              <a:t>What other advice or encouragement you have?</a:t>
            </a:r>
            <a:endParaRPr sz="2600">
              <a:solidFill>
                <a:schemeClr val="dk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b="0" i="0">
              <a:solidFill>
                <a:schemeClr val="dk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a:solidFill>
                <a:srgbClr val="374151"/>
              </a:solidFill>
              <a:latin typeface="Verdana"/>
              <a:ea typeface="Verdana"/>
              <a:cs typeface="Verdana"/>
              <a:sym typeface="Verdana"/>
            </a:endParaRPr>
          </a:p>
          <a:p>
            <a:pPr marL="177800" marR="0" lvl="0" indent="0" algn="l" rtl="0">
              <a:spcBef>
                <a:spcPts val="0"/>
              </a:spcBef>
              <a:spcAft>
                <a:spcPts val="0"/>
              </a:spcAft>
              <a:buClr>
                <a:schemeClr val="dk1"/>
              </a:buClr>
              <a:buSzPts val="2800"/>
              <a:buFont typeface="Calibri"/>
              <a:buNone/>
            </a:pPr>
            <a:endParaRPr sz="2800">
              <a:solidFill>
                <a:srgbClr val="37415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a:solidFill>
                <a:srgbClr val="374151"/>
              </a:solidFill>
              <a:latin typeface="Verdana"/>
              <a:ea typeface="Verdana"/>
              <a:cs typeface="Verdana"/>
              <a:sym typeface="Verdana"/>
            </a:endParaRPr>
          </a:p>
        </p:txBody>
      </p:sp>
      <p:sp>
        <p:nvSpPr>
          <p:cNvPr id="369" name="Google Shape;369;p37"/>
          <p:cNvSpPr txBox="1"/>
          <p:nvPr/>
        </p:nvSpPr>
        <p:spPr>
          <a:xfrm>
            <a:off x="0" y="505500"/>
            <a:ext cx="10076400" cy="20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a:solidFill>
                  <a:schemeClr val="dk1"/>
                </a:solidFill>
                <a:latin typeface="Verdana"/>
                <a:ea typeface="Verdana"/>
                <a:cs typeface="Verdana"/>
                <a:sym typeface="Verdana"/>
              </a:rPr>
              <a:t>You are a </a:t>
            </a:r>
            <a:r>
              <a:rPr lang="en-US" sz="2600">
                <a:solidFill>
                  <a:schemeClr val="dk1"/>
                </a:solidFill>
                <a:latin typeface="Verdana"/>
                <a:ea typeface="Verdana"/>
                <a:cs typeface="Verdana"/>
                <a:sym typeface="Verdana"/>
              </a:rPr>
              <a:t>student about to take a big exam</a:t>
            </a:r>
            <a:r>
              <a:rPr lang="en-US" sz="2600" b="0" i="0">
                <a:solidFill>
                  <a:schemeClr val="dk1"/>
                </a:solidFill>
                <a:latin typeface="Verdana"/>
                <a:ea typeface="Verdana"/>
                <a:cs typeface="Verdana"/>
                <a:sym typeface="Verdana"/>
              </a:rPr>
              <a:t>. </a:t>
            </a:r>
            <a:r>
              <a:rPr lang="en-US" sz="2600">
                <a:solidFill>
                  <a:schemeClr val="dk1"/>
                </a:solidFill>
                <a:latin typeface="Verdana"/>
                <a:ea typeface="Verdana"/>
                <a:cs typeface="Verdana"/>
                <a:sym typeface="Verdana"/>
              </a:rPr>
              <a:t>You want to be as prepared as possible and you trust your friend’s advice</a:t>
            </a:r>
            <a:r>
              <a:rPr lang="en-US" sz="2600" b="0" i="0">
                <a:solidFill>
                  <a:schemeClr val="dk1"/>
                </a:solidFill>
                <a:latin typeface="Verdana"/>
                <a:ea typeface="Verdana"/>
                <a:cs typeface="Verdana"/>
                <a:sym typeface="Verdana"/>
              </a:rPr>
              <a:t>. You </a:t>
            </a:r>
            <a:r>
              <a:rPr lang="en-US" sz="2600">
                <a:solidFill>
                  <a:schemeClr val="dk1"/>
                </a:solidFill>
                <a:latin typeface="Verdana"/>
                <a:ea typeface="Verdana"/>
                <a:cs typeface="Verdana"/>
                <a:sym typeface="Verdana"/>
              </a:rPr>
              <a:t>have been studying but not as much as you could and you are nervous you’re not ready</a:t>
            </a:r>
            <a:r>
              <a:rPr lang="en-US" sz="2600" b="0" i="0">
                <a:solidFill>
                  <a:schemeClr val="dk1"/>
                </a:solidFill>
                <a:latin typeface="Verdana"/>
                <a:ea typeface="Verdana"/>
                <a:cs typeface="Verdana"/>
                <a:sym typeface="Verdana"/>
              </a:rPr>
              <a:t>. Ask your </a:t>
            </a:r>
            <a:r>
              <a:rPr lang="en-US" sz="2600">
                <a:solidFill>
                  <a:schemeClr val="dk1"/>
                </a:solidFill>
                <a:latin typeface="Verdana"/>
                <a:ea typeface="Verdana"/>
                <a:cs typeface="Verdana"/>
                <a:sym typeface="Verdana"/>
              </a:rPr>
              <a:t>friend </a:t>
            </a:r>
            <a:r>
              <a:rPr lang="en-US" sz="2600" b="0" i="0">
                <a:solidFill>
                  <a:schemeClr val="dk1"/>
                </a:solidFill>
                <a:latin typeface="Verdana"/>
                <a:ea typeface="Verdana"/>
                <a:cs typeface="Verdana"/>
                <a:sym typeface="Verdana"/>
              </a:rPr>
              <a:t>these questions.</a:t>
            </a:r>
            <a:endParaRPr/>
          </a:p>
        </p:txBody>
      </p:sp>
      <p:pic>
        <p:nvPicPr>
          <p:cNvPr id="370" name="Google Shape;370;p37"/>
          <p:cNvPicPr preferRelativeResize="0"/>
          <p:nvPr/>
        </p:nvPicPr>
        <p:blipFill>
          <a:blip r:embed="rId3">
            <a:alphaModFix/>
          </a:blip>
          <a:stretch>
            <a:fillRect/>
          </a:stretch>
        </p:blipFill>
        <p:spPr>
          <a:xfrm>
            <a:off x="9664305" y="598624"/>
            <a:ext cx="2527549" cy="2521374"/>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6"/>
        <p:cNvGrpSpPr/>
        <p:nvPr/>
      </p:nvGrpSpPr>
      <p:grpSpPr>
        <a:xfrm>
          <a:off x="0" y="0"/>
          <a:ext cx="0" cy="0"/>
          <a:chOff x="0" y="0"/>
          <a:chExt cx="0" cy="0"/>
        </a:xfrm>
      </p:grpSpPr>
      <p:sp>
        <p:nvSpPr>
          <p:cNvPr id="377" name="Google Shape;377;p38"/>
          <p:cNvSpPr/>
          <p:nvPr/>
        </p:nvSpPr>
        <p:spPr>
          <a:xfrm>
            <a:off x="-220475" y="1225575"/>
            <a:ext cx="5767800" cy="652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br>
              <a:rPr lang="en-US" sz="3200" b="0" i="0" u="none" strike="noStrike" cap="none">
                <a:solidFill>
                  <a:srgbClr val="000000"/>
                </a:solidFill>
                <a:latin typeface="Verdana"/>
                <a:ea typeface="Verdana"/>
                <a:cs typeface="Verdana"/>
                <a:sym typeface="Verdana"/>
              </a:rPr>
            </a:br>
            <a:endParaRPr sz="1800" b="0" i="0" u="none" strike="noStrike" cap="none">
              <a:solidFill>
                <a:schemeClr val="dk1"/>
              </a:solidFill>
              <a:latin typeface="Verdana"/>
              <a:ea typeface="Verdana"/>
              <a:cs typeface="Verdana"/>
              <a:sym typeface="Verdana"/>
            </a:endParaRPr>
          </a:p>
        </p:txBody>
      </p:sp>
      <p:sp>
        <p:nvSpPr>
          <p:cNvPr id="378" name="Google Shape;378;p38"/>
          <p:cNvSpPr/>
          <p:nvPr/>
        </p:nvSpPr>
        <p:spPr>
          <a:xfrm>
            <a:off x="5547361" y="1471910"/>
            <a:ext cx="6827520" cy="53860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Verdana"/>
                <a:ea typeface="Verdana"/>
                <a:cs typeface="Verdana"/>
                <a:sym typeface="Verdana"/>
              </a:rPr>
            </a:br>
            <a:endParaRPr sz="1800" b="0" i="0" u="none" strike="noStrike" cap="none">
              <a:solidFill>
                <a:schemeClr val="dk1"/>
              </a:solidFill>
              <a:latin typeface="Verdana"/>
              <a:ea typeface="Verdana"/>
              <a:cs typeface="Verdana"/>
              <a:sym typeface="Verdana"/>
            </a:endParaRPr>
          </a:p>
        </p:txBody>
      </p:sp>
      <p:sp>
        <p:nvSpPr>
          <p:cNvPr id="379" name="Google Shape;379;p38"/>
          <p:cNvSpPr txBox="1">
            <a:spLocks noGrp="1"/>
          </p:cNvSpPr>
          <p:nvPr>
            <p:ph type="ftr" idx="11"/>
          </p:nvPr>
        </p:nvSpPr>
        <p:spPr>
          <a:xfrm>
            <a:off x="-178702" y="636952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400"/>
              <a:buFont typeface="Verdana"/>
              <a:buNone/>
            </a:pPr>
            <a:r>
              <a:rPr lang="en-US"/>
              <a:t>©2020-2024 Literacy International</a:t>
            </a:r>
            <a:endParaRPr/>
          </a:p>
        </p:txBody>
      </p:sp>
      <p:sp>
        <p:nvSpPr>
          <p:cNvPr id="380" name="Google Shape;380;p38"/>
          <p:cNvSpPr txBox="1">
            <a:spLocks noGrp="1"/>
          </p:cNvSpPr>
          <p:nvPr>
            <p:ph type="sldNum" idx="12"/>
          </p:nvPr>
        </p:nvSpPr>
        <p:spPr>
          <a:xfrm>
            <a:off x="8610600" y="636952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26</a:t>
            </a:fld>
            <a:endParaRPr>
              <a:solidFill>
                <a:schemeClr val="dk1"/>
              </a:solidFill>
            </a:endParaRPr>
          </a:p>
        </p:txBody>
      </p:sp>
      <p:sp>
        <p:nvSpPr>
          <p:cNvPr id="381" name="Google Shape;381;p38"/>
          <p:cNvSpPr txBox="1"/>
          <p:nvPr/>
        </p:nvSpPr>
        <p:spPr>
          <a:xfrm>
            <a:off x="842001" y="-88223"/>
            <a:ext cx="10719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Verdana"/>
                <a:ea typeface="Verdana"/>
                <a:cs typeface="Verdana"/>
                <a:sym typeface="Verdana"/>
              </a:rPr>
              <a:t>Game – </a:t>
            </a:r>
            <a:r>
              <a:rPr lang="en-US" sz="4400">
                <a:solidFill>
                  <a:schemeClr val="dk1"/>
                </a:solidFill>
                <a:latin typeface="Verdana"/>
                <a:ea typeface="Verdana"/>
                <a:cs typeface="Verdana"/>
                <a:sym typeface="Verdana"/>
              </a:rPr>
              <a:t>Finish the Feeling!</a:t>
            </a:r>
            <a:endParaRPr sz="4400" b="0" i="0" u="none" strike="noStrike" cap="none">
              <a:solidFill>
                <a:schemeClr val="dk1"/>
              </a:solidFill>
              <a:latin typeface="Verdana"/>
              <a:ea typeface="Verdana"/>
              <a:cs typeface="Verdana"/>
              <a:sym typeface="Verdana"/>
            </a:endParaRPr>
          </a:p>
        </p:txBody>
      </p:sp>
      <p:sp>
        <p:nvSpPr>
          <p:cNvPr id="382" name="Google Shape;382;p38"/>
          <p:cNvSpPr txBox="1"/>
          <p:nvPr/>
        </p:nvSpPr>
        <p:spPr>
          <a:xfrm>
            <a:off x="3391382" y="5741043"/>
            <a:ext cx="1761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383" name="Google Shape;383;p38"/>
          <p:cNvPicPr preferRelativeResize="0"/>
          <p:nvPr/>
        </p:nvPicPr>
        <p:blipFill>
          <a:blip r:embed="rId3">
            <a:alphaModFix/>
          </a:blip>
          <a:stretch>
            <a:fillRect/>
          </a:stretch>
        </p:blipFill>
        <p:spPr>
          <a:xfrm>
            <a:off x="40569" y="3622979"/>
            <a:ext cx="2450900" cy="2415345"/>
          </a:xfrm>
          <a:prstGeom prst="rect">
            <a:avLst/>
          </a:prstGeom>
          <a:noFill/>
          <a:ln w="38100" cap="flat" cmpd="sng">
            <a:solidFill>
              <a:schemeClr val="accent6"/>
            </a:solidFill>
            <a:prstDash val="solid"/>
            <a:round/>
            <a:headEnd type="none" w="sm" len="sm"/>
            <a:tailEnd type="none" w="sm" len="sm"/>
          </a:ln>
        </p:spPr>
      </p:pic>
      <p:pic>
        <p:nvPicPr>
          <p:cNvPr id="384" name="Google Shape;384;p38"/>
          <p:cNvPicPr preferRelativeResize="0"/>
          <p:nvPr/>
        </p:nvPicPr>
        <p:blipFill>
          <a:blip r:embed="rId4">
            <a:alphaModFix/>
          </a:blip>
          <a:stretch>
            <a:fillRect/>
          </a:stretch>
        </p:blipFill>
        <p:spPr>
          <a:xfrm>
            <a:off x="9688250" y="3627325"/>
            <a:ext cx="2450898" cy="2450877"/>
          </a:xfrm>
          <a:prstGeom prst="rect">
            <a:avLst/>
          </a:prstGeom>
          <a:noFill/>
          <a:ln w="38100" cap="flat" cmpd="sng">
            <a:solidFill>
              <a:schemeClr val="accent6"/>
            </a:solidFill>
            <a:prstDash val="solid"/>
            <a:round/>
            <a:headEnd type="none" w="sm" len="sm"/>
            <a:tailEnd type="none" w="sm" len="sm"/>
          </a:ln>
        </p:spPr>
      </p:pic>
      <p:pic>
        <p:nvPicPr>
          <p:cNvPr id="385" name="Google Shape;385;p38"/>
          <p:cNvPicPr preferRelativeResize="0"/>
          <p:nvPr/>
        </p:nvPicPr>
        <p:blipFill rotWithShape="1">
          <a:blip r:embed="rId5">
            <a:alphaModFix/>
          </a:blip>
          <a:srcRect b="8189"/>
          <a:stretch/>
        </p:blipFill>
        <p:spPr>
          <a:xfrm>
            <a:off x="0" y="920375"/>
            <a:ext cx="2450902" cy="2371389"/>
          </a:xfrm>
          <a:prstGeom prst="rect">
            <a:avLst/>
          </a:prstGeom>
          <a:noFill/>
          <a:ln w="38100" cap="flat" cmpd="sng">
            <a:solidFill>
              <a:schemeClr val="accent6"/>
            </a:solidFill>
            <a:prstDash val="solid"/>
            <a:round/>
            <a:headEnd type="none" w="sm" len="sm"/>
            <a:tailEnd type="none" w="sm" len="sm"/>
          </a:ln>
        </p:spPr>
      </p:pic>
      <p:pic>
        <p:nvPicPr>
          <p:cNvPr id="386" name="Google Shape;386;p38"/>
          <p:cNvPicPr preferRelativeResize="0"/>
          <p:nvPr/>
        </p:nvPicPr>
        <p:blipFill>
          <a:blip r:embed="rId6">
            <a:alphaModFix/>
          </a:blip>
          <a:stretch>
            <a:fillRect/>
          </a:stretch>
        </p:blipFill>
        <p:spPr>
          <a:xfrm>
            <a:off x="9688250" y="885100"/>
            <a:ext cx="2450902" cy="2450902"/>
          </a:xfrm>
          <a:prstGeom prst="rect">
            <a:avLst/>
          </a:prstGeom>
          <a:noFill/>
          <a:ln w="38100" cap="flat" cmpd="sng">
            <a:solidFill>
              <a:schemeClr val="accent6"/>
            </a:solidFill>
            <a:prstDash val="solid"/>
            <a:miter lim="8000"/>
            <a:headEnd type="none" w="sm" len="sm"/>
            <a:tailEnd type="none" w="sm" len="sm"/>
          </a:ln>
        </p:spPr>
      </p:pic>
      <p:grpSp>
        <p:nvGrpSpPr>
          <p:cNvPr id="387" name="Google Shape;387;p38"/>
          <p:cNvGrpSpPr/>
          <p:nvPr/>
        </p:nvGrpSpPr>
        <p:grpSpPr>
          <a:xfrm>
            <a:off x="2653927" y="844025"/>
            <a:ext cx="6831298" cy="5362750"/>
            <a:chOff x="2811280" y="445146"/>
            <a:chExt cx="6831298" cy="5362750"/>
          </a:xfrm>
        </p:grpSpPr>
        <p:sp>
          <p:nvSpPr>
            <p:cNvPr id="388" name="Google Shape;388;p38"/>
            <p:cNvSpPr/>
            <p:nvPr/>
          </p:nvSpPr>
          <p:spPr>
            <a:xfrm>
              <a:off x="2811280" y="445149"/>
              <a:ext cx="3206100" cy="2164200"/>
            </a:xfrm>
            <a:prstGeom prst="wedgeRectCallout">
              <a:avLst>
                <a:gd name="adj1" fmla="val -87371"/>
                <a:gd name="adj2" fmla="val 28804"/>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Verdana"/>
                  <a:ea typeface="Verdana"/>
                  <a:cs typeface="Verdana"/>
                  <a:sym typeface="Verdana"/>
                </a:rPr>
                <a:t>I passed my exam today! </a:t>
              </a:r>
              <a:endParaRPr sz="280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u="sng">
                  <a:solidFill>
                    <a:srgbClr val="2E75B6"/>
                  </a:solidFill>
                  <a:latin typeface="Verdana"/>
                  <a:ea typeface="Verdana"/>
                  <a:cs typeface="Verdana"/>
                  <a:sym typeface="Verdana"/>
                </a:rPr>
                <a:t>So</a:t>
              </a:r>
              <a:r>
                <a:rPr lang="en-US" sz="2800">
                  <a:solidFill>
                    <a:srgbClr val="2E75B6"/>
                  </a:solidFill>
                  <a:latin typeface="Verdana"/>
                  <a:ea typeface="Verdana"/>
                  <a:cs typeface="Verdana"/>
                  <a:sym typeface="Verdana"/>
                </a:rPr>
                <a:t> </a:t>
              </a:r>
              <a:r>
                <a:rPr lang="en-US" sz="2800">
                  <a:solidFill>
                    <a:srgbClr val="4A86E8"/>
                  </a:solidFill>
                  <a:latin typeface="Verdana"/>
                  <a:ea typeface="Verdana"/>
                  <a:cs typeface="Verdana"/>
                  <a:sym typeface="Verdana"/>
                </a:rPr>
                <a:t>I’m feeling relieved!</a:t>
              </a:r>
              <a:endParaRPr sz="1800">
                <a:solidFill>
                  <a:srgbClr val="4A86E8"/>
                </a:solidFill>
                <a:latin typeface="Verdana"/>
                <a:ea typeface="Verdana"/>
                <a:cs typeface="Verdana"/>
                <a:sym typeface="Verdana"/>
              </a:endParaRPr>
            </a:p>
          </p:txBody>
        </p:sp>
        <p:sp>
          <p:nvSpPr>
            <p:cNvPr id="389" name="Google Shape;389;p38"/>
            <p:cNvSpPr/>
            <p:nvPr/>
          </p:nvSpPr>
          <p:spPr>
            <a:xfrm>
              <a:off x="6108278" y="445146"/>
              <a:ext cx="3534300" cy="2164200"/>
            </a:xfrm>
            <a:prstGeom prst="wedgeRectCallout">
              <a:avLst>
                <a:gd name="adj1" fmla="val 74896"/>
                <a:gd name="adj2" fmla="val 14055"/>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2E75B6"/>
                  </a:solidFill>
                  <a:latin typeface="Verdana"/>
                  <a:ea typeface="Verdana"/>
                  <a:cs typeface="Verdana"/>
                  <a:sym typeface="Verdana"/>
                </a:rPr>
                <a:t>That’s amazing </a:t>
              </a:r>
              <a:r>
                <a:rPr lang="en-US" sz="2800" u="sng">
                  <a:solidFill>
                    <a:srgbClr val="2E75B6"/>
                  </a:solidFill>
                  <a:latin typeface="Verdana"/>
                  <a:ea typeface="Verdana"/>
                  <a:cs typeface="Verdana"/>
                  <a:sym typeface="Verdana"/>
                </a:rPr>
                <a:t>that</a:t>
              </a:r>
              <a:r>
                <a:rPr lang="en-US" sz="2800">
                  <a:solidFill>
                    <a:schemeClr val="dk1"/>
                  </a:solidFill>
                  <a:latin typeface="Verdana"/>
                  <a:ea typeface="Verdana"/>
                  <a:cs typeface="Verdana"/>
                  <a:sym typeface="Verdana"/>
                </a:rPr>
                <a:t> you’re feeling relieved about passing your exam! </a:t>
              </a:r>
              <a:endParaRPr sz="2800">
                <a:solidFill>
                  <a:schemeClr val="dk1"/>
                </a:solidFill>
                <a:latin typeface="Verdana"/>
                <a:ea typeface="Verdana"/>
                <a:cs typeface="Verdana"/>
                <a:sym typeface="Verdana"/>
              </a:endParaRPr>
            </a:p>
          </p:txBody>
        </p:sp>
        <p:sp>
          <p:nvSpPr>
            <p:cNvPr id="390" name="Google Shape;390;p38"/>
            <p:cNvSpPr/>
            <p:nvPr/>
          </p:nvSpPr>
          <p:spPr>
            <a:xfrm>
              <a:off x="2842478" y="3140896"/>
              <a:ext cx="3206100" cy="2667000"/>
            </a:xfrm>
            <a:prstGeom prst="wedgeRectCallout">
              <a:avLst>
                <a:gd name="adj1" fmla="val -80961"/>
                <a:gd name="adj2" fmla="val 13893"/>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Verdana"/>
                  <a:ea typeface="Verdana"/>
                  <a:cs typeface="Verdana"/>
                  <a:sym typeface="Verdana"/>
                </a:rPr>
                <a:t>My grandma is in the hospital </a:t>
              </a:r>
              <a:r>
                <a:rPr lang="en-US" sz="2800" u="sng">
                  <a:solidFill>
                    <a:srgbClr val="2E75B6"/>
                  </a:solidFill>
                  <a:latin typeface="Verdana"/>
                  <a:ea typeface="Verdana"/>
                  <a:cs typeface="Verdana"/>
                  <a:sym typeface="Verdana"/>
                </a:rPr>
                <a:t>so</a:t>
              </a:r>
              <a:r>
                <a:rPr lang="en-US" sz="2800">
                  <a:solidFill>
                    <a:srgbClr val="2E75B6"/>
                  </a:solidFill>
                  <a:latin typeface="Verdana"/>
                  <a:ea typeface="Verdana"/>
                  <a:cs typeface="Verdana"/>
                  <a:sym typeface="Verdana"/>
                </a:rPr>
                <a:t> I am feeling afraid of what will happen to her.</a:t>
              </a:r>
              <a:endParaRPr sz="1800">
                <a:solidFill>
                  <a:srgbClr val="2E75B6"/>
                </a:solidFill>
                <a:latin typeface="Verdana"/>
                <a:ea typeface="Verdana"/>
                <a:cs typeface="Verdana"/>
                <a:sym typeface="Verdana"/>
              </a:endParaRPr>
            </a:p>
          </p:txBody>
        </p:sp>
        <p:sp>
          <p:nvSpPr>
            <p:cNvPr id="391" name="Google Shape;391;p38"/>
            <p:cNvSpPr/>
            <p:nvPr/>
          </p:nvSpPr>
          <p:spPr>
            <a:xfrm>
              <a:off x="6108278" y="3140896"/>
              <a:ext cx="3534300" cy="2667000"/>
            </a:xfrm>
            <a:prstGeom prst="wedgeRectCallout">
              <a:avLst>
                <a:gd name="adj1" fmla="val 71477"/>
                <a:gd name="adj2" fmla="val 17152"/>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2E75B6"/>
                  </a:solidFill>
                  <a:latin typeface="Verdana"/>
                  <a:ea typeface="Verdana"/>
                  <a:cs typeface="Verdana"/>
                  <a:sym typeface="Verdana"/>
                </a:rPr>
                <a:t>I’m so sorry </a:t>
              </a:r>
              <a:r>
                <a:rPr lang="en-US" sz="2800" u="sng">
                  <a:solidFill>
                    <a:srgbClr val="2E75B6"/>
                  </a:solidFill>
                  <a:latin typeface="Verdana"/>
                  <a:ea typeface="Verdana"/>
                  <a:cs typeface="Verdana"/>
                  <a:sym typeface="Verdana"/>
                </a:rPr>
                <a:t>that</a:t>
              </a:r>
              <a:r>
                <a:rPr lang="en-US" sz="2800" u="sng">
                  <a:solidFill>
                    <a:schemeClr val="dk1"/>
                  </a:solidFill>
                  <a:latin typeface="Verdana"/>
                  <a:ea typeface="Verdana"/>
                  <a:cs typeface="Verdana"/>
                  <a:sym typeface="Verdana"/>
                </a:rPr>
                <a:t> </a:t>
              </a:r>
              <a:r>
                <a:rPr lang="en-US" sz="2800">
                  <a:solidFill>
                    <a:schemeClr val="dk1"/>
                  </a:solidFill>
                  <a:latin typeface="Verdana"/>
                  <a:ea typeface="Verdana"/>
                  <a:cs typeface="Verdana"/>
                  <a:sym typeface="Verdana"/>
                </a:rPr>
                <a:t>you’re feeling afraid of what will happen to your grandmother.</a:t>
              </a:r>
              <a:endParaRPr sz="1800">
                <a:solidFill>
                  <a:schemeClr val="dk1"/>
                </a:solidFill>
                <a:latin typeface="Verdana"/>
                <a:ea typeface="Verdana"/>
                <a:cs typeface="Verdana"/>
                <a:sym typeface="Verdana"/>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6"/>
        <p:cNvGrpSpPr/>
        <p:nvPr/>
      </p:nvGrpSpPr>
      <p:grpSpPr>
        <a:xfrm>
          <a:off x="0" y="0"/>
          <a:ext cx="0" cy="0"/>
          <a:chOff x="0" y="0"/>
          <a:chExt cx="0" cy="0"/>
        </a:xfrm>
      </p:grpSpPr>
      <p:sp>
        <p:nvSpPr>
          <p:cNvPr id="397" name="Google Shape;397;p39"/>
          <p:cNvSpPr txBox="1">
            <a:spLocks noGrp="1"/>
          </p:cNvSpPr>
          <p:nvPr>
            <p:ph type="sldNum" idx="12"/>
          </p:nvPr>
        </p:nvSpPr>
        <p:spPr>
          <a:xfrm>
            <a:off x="268288" y="6350000"/>
            <a:ext cx="11655300" cy="37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27</a:t>
            </a:fld>
            <a:endParaRPr>
              <a:solidFill>
                <a:schemeClr val="dk1"/>
              </a:solidFill>
            </a:endParaRPr>
          </a:p>
        </p:txBody>
      </p:sp>
      <p:graphicFrame>
        <p:nvGraphicFramePr>
          <p:cNvPr id="398" name="Google Shape;398;p39"/>
          <p:cNvGraphicFramePr/>
          <p:nvPr/>
        </p:nvGraphicFramePr>
        <p:xfrm>
          <a:off x="73362" y="1142425"/>
          <a:ext cx="3000000" cy="3000000"/>
        </p:xfrm>
        <a:graphic>
          <a:graphicData uri="http://schemas.openxmlformats.org/drawingml/2006/table">
            <a:tbl>
              <a:tblPr>
                <a:noFill/>
                <a:tableStyleId>{6B508A06-3986-4996-90A3-5B4A6CDE1A43}</a:tableStyleId>
              </a:tblPr>
              <a:tblGrid>
                <a:gridCol w="2311875">
                  <a:extLst>
                    <a:ext uri="{9D8B030D-6E8A-4147-A177-3AD203B41FA5}">
                      <a16:colId xmlns:a16="http://schemas.microsoft.com/office/drawing/2014/main" val="20000"/>
                    </a:ext>
                  </a:extLst>
                </a:gridCol>
                <a:gridCol w="3805325">
                  <a:extLst>
                    <a:ext uri="{9D8B030D-6E8A-4147-A177-3AD203B41FA5}">
                      <a16:colId xmlns:a16="http://schemas.microsoft.com/office/drawing/2014/main" val="20001"/>
                    </a:ext>
                  </a:extLst>
                </a:gridCol>
                <a:gridCol w="2410600">
                  <a:extLst>
                    <a:ext uri="{9D8B030D-6E8A-4147-A177-3AD203B41FA5}">
                      <a16:colId xmlns:a16="http://schemas.microsoft.com/office/drawing/2014/main" val="20002"/>
                    </a:ext>
                  </a:extLst>
                </a:gridCol>
                <a:gridCol w="3508650">
                  <a:extLst>
                    <a:ext uri="{9D8B030D-6E8A-4147-A177-3AD203B41FA5}">
                      <a16:colId xmlns:a16="http://schemas.microsoft.com/office/drawing/2014/main" val="20003"/>
                    </a:ext>
                  </a:extLst>
                </a:gridCol>
              </a:tblGrid>
              <a:tr h="2711625">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4472C4"/>
                          </a:solidFill>
                          <a:latin typeface="Verdana"/>
                          <a:ea typeface="Verdana"/>
                          <a:cs typeface="Verdana"/>
                          <a:sym typeface="Verdana"/>
                        </a:rPr>
                        <a:t>1</a:t>
                      </a:r>
                      <a:endParaRPr sz="18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0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2E75B6"/>
                          </a:solidFill>
                          <a:latin typeface="Verdana"/>
                          <a:ea typeface="Verdana"/>
                          <a:cs typeface="Verdana"/>
                          <a:sym typeface="Verdana"/>
                        </a:rPr>
                        <a:t>Why is she </a:t>
                      </a:r>
                      <a:r>
                        <a:rPr lang="en-US" sz="2800" b="1" i="1">
                          <a:solidFill>
                            <a:srgbClr val="2E75B6"/>
                          </a:solidFill>
                          <a:latin typeface="Verdana"/>
                          <a:ea typeface="Verdana"/>
                          <a:cs typeface="Verdana"/>
                          <a:sym typeface="Verdana"/>
                        </a:rPr>
                        <a:t>curious </a:t>
                      </a:r>
                      <a:r>
                        <a:rPr lang="en-US" sz="2800">
                          <a:solidFill>
                            <a:srgbClr val="2E75B6"/>
                          </a:solidFill>
                          <a:latin typeface="Verdana"/>
                          <a:ea typeface="Verdana"/>
                          <a:cs typeface="Verdana"/>
                          <a:sym typeface="Verdana"/>
                        </a:rPr>
                        <a:t>about that plant?</a:t>
                      </a:r>
                      <a:endParaRPr sz="2800">
                        <a:solidFill>
                          <a:srgbClr val="2E75B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a:solidFill>
                            <a:srgbClr val="2E75B6"/>
                          </a:solidFill>
                          <a:latin typeface="Verdana"/>
                          <a:ea typeface="Verdana"/>
                          <a:cs typeface="Verdana"/>
                          <a:sym typeface="Verdana"/>
                        </a:rPr>
                        <a:t>Why is she feeling happy?</a:t>
                      </a:r>
                      <a:endParaRPr sz="2800">
                        <a:solidFill>
                          <a:srgbClr val="2E75B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a:solidFill>
                            <a:srgbClr val="2E75B6"/>
                          </a:solidFill>
                          <a:latin typeface="Verdana"/>
                          <a:ea typeface="Verdana"/>
                          <a:cs typeface="Verdana"/>
                          <a:sym typeface="Verdana"/>
                        </a:rPr>
                        <a:t>What is she thinking about?</a:t>
                      </a:r>
                      <a:endParaRPr sz="2800">
                        <a:solidFill>
                          <a:srgbClr val="2E75B6"/>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2</a:t>
                      </a:r>
                      <a:endParaRPr sz="18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49595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3</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4</a:t>
                      </a:r>
                      <a:endParaRPr sz="18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9" name="Google Shape;399;p39"/>
          <p:cNvSpPr txBox="1"/>
          <p:nvPr/>
        </p:nvSpPr>
        <p:spPr>
          <a:xfrm>
            <a:off x="-239713" y="0"/>
            <a:ext cx="124317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2E75B6"/>
                </a:solidFill>
                <a:latin typeface="Verdana"/>
                <a:ea typeface="Verdana"/>
                <a:cs typeface="Verdana"/>
                <a:sym typeface="Verdana"/>
              </a:rPr>
              <a:t>1A.</a:t>
            </a:r>
            <a:r>
              <a:rPr lang="en-US" sz="3200" b="1">
                <a:solidFill>
                  <a:schemeClr val="dk1"/>
                </a:solidFill>
                <a:latin typeface="Verdana"/>
                <a:ea typeface="Verdana"/>
                <a:cs typeface="Verdana"/>
                <a:sym typeface="Verdana"/>
              </a:rPr>
              <a:t> Homework – Write questions about the pictures in present continuous.</a:t>
            </a:r>
            <a:endParaRPr sz="3200" b="1">
              <a:solidFill>
                <a:schemeClr val="dk1"/>
              </a:solidFill>
              <a:latin typeface="Verdana"/>
              <a:ea typeface="Verdana"/>
              <a:cs typeface="Verdana"/>
              <a:sym typeface="Verdana"/>
            </a:endParaRPr>
          </a:p>
        </p:txBody>
      </p:sp>
      <p:sp>
        <p:nvSpPr>
          <p:cNvPr id="400" name="Google Shape;400;p39"/>
          <p:cNvSpPr txBox="1"/>
          <p:nvPr/>
        </p:nvSpPr>
        <p:spPr>
          <a:xfrm>
            <a:off x="268288" y="965200"/>
            <a:ext cx="2016000" cy="369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200"/>
              <a:buFont typeface="Arial"/>
              <a:buNone/>
            </a:pPr>
            <a:endParaRPr sz="1200">
              <a:solidFill>
                <a:schemeClr val="accent5"/>
              </a:solidFill>
              <a:latin typeface="Verdana"/>
              <a:ea typeface="Verdana"/>
              <a:cs typeface="Verdana"/>
              <a:sym typeface="Verdana"/>
            </a:endParaRPr>
          </a:p>
        </p:txBody>
      </p:sp>
      <p:sp>
        <p:nvSpPr>
          <p:cNvPr id="401" name="Google Shape;401;p39"/>
          <p:cNvSpPr txBox="1">
            <a:spLocks noGrp="1"/>
          </p:cNvSpPr>
          <p:nvPr>
            <p:ph type="ftr" idx="11"/>
          </p:nvPr>
        </p:nvSpPr>
        <p:spPr>
          <a:xfrm>
            <a:off x="2441344" y="6446020"/>
            <a:ext cx="3522600" cy="27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pic>
        <p:nvPicPr>
          <p:cNvPr id="402" name="Google Shape;402;p39"/>
          <p:cNvPicPr preferRelativeResize="0"/>
          <p:nvPr/>
        </p:nvPicPr>
        <p:blipFill>
          <a:blip r:embed="rId3">
            <a:alphaModFix/>
          </a:blip>
          <a:stretch>
            <a:fillRect/>
          </a:stretch>
        </p:blipFill>
        <p:spPr>
          <a:xfrm>
            <a:off x="386388" y="1678479"/>
            <a:ext cx="1779813" cy="1779813"/>
          </a:xfrm>
          <a:prstGeom prst="rect">
            <a:avLst/>
          </a:prstGeom>
          <a:noFill/>
          <a:ln>
            <a:noFill/>
          </a:ln>
        </p:spPr>
      </p:pic>
      <p:pic>
        <p:nvPicPr>
          <p:cNvPr id="403" name="Google Shape;403;p39"/>
          <p:cNvPicPr preferRelativeResize="0"/>
          <p:nvPr/>
        </p:nvPicPr>
        <p:blipFill>
          <a:blip r:embed="rId4">
            <a:alphaModFix/>
          </a:blip>
          <a:stretch>
            <a:fillRect/>
          </a:stretch>
        </p:blipFill>
        <p:spPr>
          <a:xfrm>
            <a:off x="6447275" y="1537688"/>
            <a:ext cx="1903874" cy="1903874"/>
          </a:xfrm>
          <a:prstGeom prst="rect">
            <a:avLst/>
          </a:prstGeom>
          <a:noFill/>
          <a:ln>
            <a:noFill/>
          </a:ln>
        </p:spPr>
      </p:pic>
      <p:pic>
        <p:nvPicPr>
          <p:cNvPr id="404" name="Google Shape;404;p39"/>
          <p:cNvPicPr preferRelativeResize="0"/>
          <p:nvPr/>
        </p:nvPicPr>
        <p:blipFill rotWithShape="1">
          <a:blip r:embed="rId5">
            <a:alphaModFix/>
          </a:blip>
          <a:srcRect l="7763" t="11444" r="27812" b="33131"/>
          <a:stretch/>
        </p:blipFill>
        <p:spPr>
          <a:xfrm>
            <a:off x="241876" y="4271475"/>
            <a:ext cx="2068845" cy="1779826"/>
          </a:xfrm>
          <a:prstGeom prst="rect">
            <a:avLst/>
          </a:prstGeom>
          <a:noFill/>
          <a:ln>
            <a:noFill/>
          </a:ln>
        </p:spPr>
      </p:pic>
      <p:pic>
        <p:nvPicPr>
          <p:cNvPr id="405" name="Google Shape;405;p39"/>
          <p:cNvPicPr preferRelativeResize="0"/>
          <p:nvPr/>
        </p:nvPicPr>
        <p:blipFill>
          <a:blip r:embed="rId6">
            <a:alphaModFix/>
          </a:blip>
          <a:stretch>
            <a:fillRect/>
          </a:stretch>
        </p:blipFill>
        <p:spPr>
          <a:xfrm>
            <a:off x="6447275" y="4209449"/>
            <a:ext cx="1903876" cy="1903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0"/>
        <p:cNvGrpSpPr/>
        <p:nvPr/>
      </p:nvGrpSpPr>
      <p:grpSpPr>
        <a:xfrm>
          <a:off x="0" y="0"/>
          <a:ext cx="0" cy="0"/>
          <a:chOff x="0" y="0"/>
          <a:chExt cx="0" cy="0"/>
        </a:xfrm>
      </p:grpSpPr>
      <p:sp>
        <p:nvSpPr>
          <p:cNvPr id="411" name="Google Shape;411;p40"/>
          <p:cNvSpPr txBox="1">
            <a:spLocks noGrp="1"/>
          </p:cNvSpPr>
          <p:nvPr>
            <p:ph type="sldNum" idx="12"/>
          </p:nvPr>
        </p:nvSpPr>
        <p:spPr>
          <a:xfrm>
            <a:off x="268288" y="6350000"/>
            <a:ext cx="11655300" cy="371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28</a:t>
            </a:fld>
            <a:endParaRPr>
              <a:solidFill>
                <a:schemeClr val="dk1"/>
              </a:solidFill>
            </a:endParaRPr>
          </a:p>
        </p:txBody>
      </p:sp>
      <p:graphicFrame>
        <p:nvGraphicFramePr>
          <p:cNvPr id="412" name="Google Shape;412;p40"/>
          <p:cNvGraphicFramePr/>
          <p:nvPr/>
        </p:nvGraphicFramePr>
        <p:xfrm>
          <a:off x="268287" y="1235075"/>
          <a:ext cx="3000000" cy="3000000"/>
        </p:xfrm>
        <a:graphic>
          <a:graphicData uri="http://schemas.openxmlformats.org/drawingml/2006/table">
            <a:tbl>
              <a:tblPr>
                <a:noFill/>
                <a:tableStyleId>{6B508A06-3986-4996-90A3-5B4A6CDE1A43}</a:tableStyleId>
              </a:tblPr>
              <a:tblGrid>
                <a:gridCol w="2081200">
                  <a:extLst>
                    <a:ext uri="{9D8B030D-6E8A-4147-A177-3AD203B41FA5}">
                      <a16:colId xmlns:a16="http://schemas.microsoft.com/office/drawing/2014/main" val="20000"/>
                    </a:ext>
                  </a:extLst>
                </a:gridCol>
                <a:gridCol w="3746500">
                  <a:extLst>
                    <a:ext uri="{9D8B030D-6E8A-4147-A177-3AD203B41FA5}">
                      <a16:colId xmlns:a16="http://schemas.microsoft.com/office/drawing/2014/main" val="20001"/>
                    </a:ext>
                  </a:extLst>
                </a:gridCol>
                <a:gridCol w="2373325">
                  <a:extLst>
                    <a:ext uri="{9D8B030D-6E8A-4147-A177-3AD203B41FA5}">
                      <a16:colId xmlns:a16="http://schemas.microsoft.com/office/drawing/2014/main" val="20002"/>
                    </a:ext>
                  </a:extLst>
                </a:gridCol>
                <a:gridCol w="3454400">
                  <a:extLst>
                    <a:ext uri="{9D8B030D-6E8A-4147-A177-3AD203B41FA5}">
                      <a16:colId xmlns:a16="http://schemas.microsoft.com/office/drawing/2014/main" val="20003"/>
                    </a:ext>
                  </a:extLst>
                </a:gridCol>
              </a:tblGrid>
              <a:tr h="2454650">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4472C4"/>
                          </a:solidFill>
                          <a:latin typeface="Verdana"/>
                          <a:ea typeface="Verdana"/>
                          <a:cs typeface="Verdana"/>
                          <a:sym typeface="Verdana"/>
                        </a:rPr>
                        <a:t>1</a:t>
                      </a:r>
                      <a:endParaRPr sz="18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0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2E75B6"/>
                          </a:solidFill>
                          <a:latin typeface="Verdana"/>
                          <a:ea typeface="Verdana"/>
                          <a:cs typeface="Verdana"/>
                          <a:sym typeface="Verdana"/>
                        </a:rPr>
                        <a:t>The</a:t>
                      </a:r>
                      <a:r>
                        <a:rPr lang="en-US" sz="2800" b="1" i="1">
                          <a:solidFill>
                            <a:srgbClr val="2E75B6"/>
                          </a:solidFill>
                          <a:latin typeface="Verdana"/>
                          <a:ea typeface="Verdana"/>
                          <a:cs typeface="Verdana"/>
                          <a:sym typeface="Verdana"/>
                        </a:rPr>
                        <a:t> stars </a:t>
                      </a:r>
                      <a:r>
                        <a:rPr lang="en-US" sz="2800">
                          <a:solidFill>
                            <a:srgbClr val="2E75B6"/>
                          </a:solidFill>
                          <a:latin typeface="Verdana"/>
                          <a:ea typeface="Verdana"/>
                          <a:cs typeface="Verdana"/>
                          <a:sym typeface="Verdana"/>
                        </a:rPr>
                        <a:t>are </a:t>
                      </a:r>
                      <a:r>
                        <a:rPr lang="en-US" sz="2800" b="1" i="1">
                          <a:solidFill>
                            <a:srgbClr val="2E75B6"/>
                          </a:solidFill>
                          <a:latin typeface="Verdana"/>
                          <a:ea typeface="Verdana"/>
                          <a:cs typeface="Verdana"/>
                          <a:sym typeface="Verdana"/>
                        </a:rPr>
                        <a:t>not</a:t>
                      </a:r>
                      <a:r>
                        <a:rPr lang="en-US" sz="2800">
                          <a:solidFill>
                            <a:srgbClr val="2E75B6"/>
                          </a:solidFill>
                          <a:latin typeface="Verdana"/>
                          <a:ea typeface="Verdana"/>
                          <a:cs typeface="Verdana"/>
                          <a:sym typeface="Verdana"/>
                        </a:rPr>
                        <a:t> shining tonight, so the sky is dark.</a:t>
                      </a:r>
                      <a:endParaRPr sz="1800" b="0" i="0">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2</a:t>
                      </a:r>
                      <a:endParaRPr sz="18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447625">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3</a:t>
                      </a: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472C4"/>
                          </a:solidFill>
                          <a:latin typeface="Verdana"/>
                          <a:ea typeface="Verdana"/>
                          <a:cs typeface="Verdana"/>
                          <a:sym typeface="Verdana"/>
                        </a:rPr>
                        <a:t>4</a:t>
                      </a:r>
                      <a:endParaRPr sz="1800" b="0" i="0">
                        <a:latin typeface="Verdana"/>
                        <a:ea typeface="Verdana"/>
                        <a:cs typeface="Verdana"/>
                        <a:sym typeface="Verdana"/>
                      </a:endParaRPr>
                    </a:p>
                    <a:p>
                      <a:pPr marL="0" lvl="0" indent="0" algn="l" rtl="0">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SzPts val="2800"/>
                        <a:buFont typeface="Arial"/>
                        <a:buNone/>
                      </a:pPr>
                      <a:endParaRPr sz="1200">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3" name="Google Shape;413;p40"/>
          <p:cNvSpPr txBox="1"/>
          <p:nvPr/>
        </p:nvSpPr>
        <p:spPr>
          <a:xfrm>
            <a:off x="-239713" y="0"/>
            <a:ext cx="124317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2E75B6"/>
                </a:solidFill>
                <a:latin typeface="Verdana"/>
                <a:ea typeface="Verdana"/>
                <a:cs typeface="Verdana"/>
                <a:sym typeface="Verdana"/>
              </a:rPr>
              <a:t>1B.</a:t>
            </a:r>
            <a:r>
              <a:rPr lang="en-US" sz="3200" b="1">
                <a:solidFill>
                  <a:schemeClr val="accent5"/>
                </a:solidFill>
                <a:latin typeface="Verdana"/>
                <a:ea typeface="Verdana"/>
                <a:cs typeface="Verdana"/>
                <a:sym typeface="Verdana"/>
              </a:rPr>
              <a:t> </a:t>
            </a:r>
            <a:r>
              <a:rPr lang="en-US" sz="3200" b="1">
                <a:solidFill>
                  <a:schemeClr val="dk1"/>
                </a:solidFill>
                <a:latin typeface="Verdana"/>
                <a:ea typeface="Verdana"/>
                <a:cs typeface="Verdana"/>
                <a:sym typeface="Verdana"/>
              </a:rPr>
              <a:t>Homework – Write positive or negative sentences about the pictures in present continuous.</a:t>
            </a:r>
            <a:endParaRPr sz="3200" b="1">
              <a:solidFill>
                <a:schemeClr val="dk1"/>
              </a:solidFill>
              <a:latin typeface="Verdana"/>
              <a:ea typeface="Verdana"/>
              <a:cs typeface="Verdana"/>
              <a:sym typeface="Verdana"/>
            </a:endParaRPr>
          </a:p>
        </p:txBody>
      </p:sp>
      <p:sp>
        <p:nvSpPr>
          <p:cNvPr id="414" name="Google Shape;414;p40"/>
          <p:cNvSpPr txBox="1"/>
          <p:nvPr/>
        </p:nvSpPr>
        <p:spPr>
          <a:xfrm>
            <a:off x="268288" y="965200"/>
            <a:ext cx="2016000" cy="369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200"/>
              <a:buFont typeface="Arial"/>
              <a:buNone/>
            </a:pPr>
            <a:endParaRPr sz="1200">
              <a:solidFill>
                <a:schemeClr val="accent5"/>
              </a:solidFill>
              <a:latin typeface="Verdana"/>
              <a:ea typeface="Verdana"/>
              <a:cs typeface="Verdana"/>
              <a:sym typeface="Verdana"/>
            </a:endParaRPr>
          </a:p>
        </p:txBody>
      </p:sp>
      <p:sp>
        <p:nvSpPr>
          <p:cNvPr id="415" name="Google Shape;415;p40"/>
          <p:cNvSpPr txBox="1">
            <a:spLocks noGrp="1"/>
          </p:cNvSpPr>
          <p:nvPr>
            <p:ph type="ftr" idx="11"/>
          </p:nvPr>
        </p:nvSpPr>
        <p:spPr>
          <a:xfrm>
            <a:off x="2441344" y="6446020"/>
            <a:ext cx="3522600" cy="27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sp>
        <p:nvSpPr>
          <p:cNvPr id="416" name="Google Shape;416;p40"/>
          <p:cNvSpPr txBox="1"/>
          <p:nvPr/>
        </p:nvSpPr>
        <p:spPr>
          <a:xfrm>
            <a:off x="7997400" y="1334502"/>
            <a:ext cx="471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Verdana"/>
                <a:ea typeface="Verdana"/>
                <a:cs typeface="Verdana"/>
                <a:sym typeface="Verdana"/>
              </a:rPr>
              <a:t>+</a:t>
            </a:r>
            <a:endParaRPr/>
          </a:p>
        </p:txBody>
      </p:sp>
      <p:sp>
        <p:nvSpPr>
          <p:cNvPr id="417" name="Google Shape;417;p40"/>
          <p:cNvSpPr txBox="1"/>
          <p:nvPr/>
        </p:nvSpPr>
        <p:spPr>
          <a:xfrm>
            <a:off x="1877563" y="1334496"/>
            <a:ext cx="471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Verdana"/>
                <a:ea typeface="Verdana"/>
                <a:cs typeface="Verdana"/>
                <a:sym typeface="Verdana"/>
              </a:rPr>
              <a:t>-</a:t>
            </a:r>
            <a:endParaRPr/>
          </a:p>
        </p:txBody>
      </p:sp>
      <p:pic>
        <p:nvPicPr>
          <p:cNvPr id="418" name="Google Shape;418;p40"/>
          <p:cNvPicPr preferRelativeResize="0"/>
          <p:nvPr/>
        </p:nvPicPr>
        <p:blipFill>
          <a:blip r:embed="rId3">
            <a:alphaModFix/>
          </a:blip>
          <a:stretch>
            <a:fillRect/>
          </a:stretch>
        </p:blipFill>
        <p:spPr>
          <a:xfrm>
            <a:off x="416299" y="1763700"/>
            <a:ext cx="1720000" cy="1720000"/>
          </a:xfrm>
          <a:prstGeom prst="rect">
            <a:avLst/>
          </a:prstGeom>
          <a:noFill/>
          <a:ln>
            <a:noFill/>
          </a:ln>
        </p:spPr>
      </p:pic>
      <p:pic>
        <p:nvPicPr>
          <p:cNvPr id="419" name="Google Shape;419;p40"/>
          <p:cNvPicPr preferRelativeResize="0"/>
          <p:nvPr/>
        </p:nvPicPr>
        <p:blipFill>
          <a:blip r:embed="rId4">
            <a:alphaModFix/>
          </a:blip>
          <a:stretch>
            <a:fillRect/>
          </a:stretch>
        </p:blipFill>
        <p:spPr>
          <a:xfrm>
            <a:off x="6330675" y="1733525"/>
            <a:ext cx="1844175" cy="1844175"/>
          </a:xfrm>
          <a:prstGeom prst="rect">
            <a:avLst/>
          </a:prstGeom>
          <a:noFill/>
          <a:ln>
            <a:noFill/>
          </a:ln>
        </p:spPr>
      </p:pic>
      <p:pic>
        <p:nvPicPr>
          <p:cNvPr id="420" name="Google Shape;420;p40"/>
          <p:cNvPicPr preferRelativeResize="0"/>
          <p:nvPr/>
        </p:nvPicPr>
        <p:blipFill>
          <a:blip r:embed="rId5">
            <a:alphaModFix/>
          </a:blip>
          <a:stretch>
            <a:fillRect/>
          </a:stretch>
        </p:blipFill>
        <p:spPr>
          <a:xfrm>
            <a:off x="268299" y="4188888"/>
            <a:ext cx="2016000" cy="1824412"/>
          </a:xfrm>
          <a:prstGeom prst="rect">
            <a:avLst/>
          </a:prstGeom>
          <a:noFill/>
          <a:ln>
            <a:noFill/>
          </a:ln>
        </p:spPr>
      </p:pic>
      <p:sp>
        <p:nvSpPr>
          <p:cNvPr id="421" name="Google Shape;421;p40"/>
          <p:cNvSpPr txBox="1"/>
          <p:nvPr/>
        </p:nvSpPr>
        <p:spPr>
          <a:xfrm>
            <a:off x="1812400" y="3724950"/>
            <a:ext cx="4719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US" sz="2800" b="1">
                <a:solidFill>
                  <a:srgbClr val="FF0000"/>
                </a:solidFill>
                <a:latin typeface="Verdana"/>
                <a:ea typeface="Verdana"/>
                <a:cs typeface="Verdana"/>
                <a:sym typeface="Verdana"/>
              </a:rPr>
              <a:t>+</a:t>
            </a:r>
            <a:endParaRPr sz="2800">
              <a:solidFill>
                <a:schemeClr val="dk1"/>
              </a:solidFill>
              <a:latin typeface="Verdana"/>
              <a:ea typeface="Verdana"/>
              <a:cs typeface="Verdana"/>
              <a:sym typeface="Verdana"/>
            </a:endParaRPr>
          </a:p>
        </p:txBody>
      </p:sp>
      <p:sp>
        <p:nvSpPr>
          <p:cNvPr id="422" name="Google Shape;422;p40"/>
          <p:cNvSpPr txBox="1"/>
          <p:nvPr/>
        </p:nvSpPr>
        <p:spPr>
          <a:xfrm>
            <a:off x="8021550" y="3647800"/>
            <a:ext cx="42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2800" b="1">
                <a:solidFill>
                  <a:srgbClr val="FF0000"/>
                </a:solidFill>
                <a:latin typeface="Verdana"/>
                <a:ea typeface="Verdana"/>
                <a:cs typeface="Verdana"/>
                <a:sym typeface="Verdana"/>
              </a:rPr>
              <a:t>-</a:t>
            </a:r>
            <a:endParaRPr/>
          </a:p>
          <a:p>
            <a:pPr marL="0" lvl="0" indent="0" algn="l" rtl="0">
              <a:spcBef>
                <a:spcPts val="0"/>
              </a:spcBef>
              <a:spcAft>
                <a:spcPts val="0"/>
              </a:spcAft>
              <a:buNone/>
            </a:pPr>
            <a:endParaRPr sz="2800">
              <a:solidFill>
                <a:schemeClr val="dk1"/>
              </a:solidFill>
              <a:latin typeface="Verdana"/>
              <a:ea typeface="Verdana"/>
              <a:cs typeface="Verdana"/>
              <a:sym typeface="Verdana"/>
            </a:endParaRPr>
          </a:p>
        </p:txBody>
      </p:sp>
      <p:pic>
        <p:nvPicPr>
          <p:cNvPr id="423" name="Google Shape;423;p40"/>
          <p:cNvPicPr preferRelativeResize="0"/>
          <p:nvPr/>
        </p:nvPicPr>
        <p:blipFill rotWithShape="1">
          <a:blip r:embed="rId6">
            <a:alphaModFix/>
          </a:blip>
          <a:srcRect l="26253" t="16578" r="21852" b="33288"/>
          <a:stretch/>
        </p:blipFill>
        <p:spPr>
          <a:xfrm>
            <a:off x="6394492" y="4241100"/>
            <a:ext cx="1780346" cy="17200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8"/>
        <p:cNvGrpSpPr/>
        <p:nvPr/>
      </p:nvGrpSpPr>
      <p:grpSpPr>
        <a:xfrm>
          <a:off x="0" y="0"/>
          <a:ext cx="0" cy="0"/>
          <a:chOff x="0" y="0"/>
          <a:chExt cx="0" cy="0"/>
        </a:xfrm>
      </p:grpSpPr>
      <p:sp>
        <p:nvSpPr>
          <p:cNvPr id="429" name="Google Shape;429;p41"/>
          <p:cNvSpPr txBox="1">
            <a:spLocks noGrp="1"/>
          </p:cNvSpPr>
          <p:nvPr>
            <p:ph type="title"/>
          </p:nvPr>
        </p:nvSpPr>
        <p:spPr>
          <a:xfrm>
            <a:off x="252891" y="-221746"/>
            <a:ext cx="11686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en-US">
                <a:solidFill>
                  <a:srgbClr val="2E75B6"/>
                </a:solidFill>
              </a:rPr>
              <a:t>1C.</a:t>
            </a:r>
            <a:r>
              <a:rPr lang="en-US">
                <a:solidFill>
                  <a:schemeClr val="accent5"/>
                </a:solidFill>
              </a:rPr>
              <a:t> </a:t>
            </a:r>
            <a:r>
              <a:rPr lang="en-US"/>
              <a:t>Homework: Write about emotional response in your culture.</a:t>
            </a:r>
            <a:endParaRPr/>
          </a:p>
        </p:txBody>
      </p:sp>
      <p:pic>
        <p:nvPicPr>
          <p:cNvPr id="430" name="Google Shape;430;p41"/>
          <p:cNvPicPr preferRelativeResize="0"/>
          <p:nvPr/>
        </p:nvPicPr>
        <p:blipFill rotWithShape="1">
          <a:blip r:embed="rId3">
            <a:alphaModFix/>
          </a:blip>
          <a:srcRect/>
          <a:stretch/>
        </p:blipFill>
        <p:spPr>
          <a:xfrm>
            <a:off x="0" y="636587"/>
            <a:ext cx="3810000" cy="2679700"/>
          </a:xfrm>
          <a:prstGeom prst="rect">
            <a:avLst/>
          </a:prstGeom>
          <a:noFill/>
          <a:ln>
            <a:noFill/>
          </a:ln>
        </p:spPr>
      </p:pic>
      <p:sp>
        <p:nvSpPr>
          <p:cNvPr id="431" name="Google Shape;431;p41"/>
          <p:cNvSpPr/>
          <p:nvPr/>
        </p:nvSpPr>
        <p:spPr>
          <a:xfrm>
            <a:off x="380950" y="1103950"/>
            <a:ext cx="4988400" cy="2589000"/>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Verdana"/>
              <a:buNone/>
            </a:pPr>
            <a:r>
              <a:rPr lang="en-US" sz="2600">
                <a:solidFill>
                  <a:schemeClr val="dk1"/>
                </a:solidFill>
                <a:latin typeface="Verdana"/>
                <a:ea typeface="Verdana"/>
                <a:cs typeface="Verdana"/>
                <a:sym typeface="Verdana"/>
              </a:rPr>
              <a:t>1. What do people mean when they say “anxiety” in your culture and how do they respond to it?</a:t>
            </a:r>
            <a:endParaRPr/>
          </a:p>
        </p:txBody>
      </p:sp>
      <p:sp>
        <p:nvSpPr>
          <p:cNvPr id="432" name="Google Shape;432;p41"/>
          <p:cNvSpPr/>
          <p:nvPr/>
        </p:nvSpPr>
        <p:spPr>
          <a:xfrm>
            <a:off x="6096000" y="1103950"/>
            <a:ext cx="5415300" cy="2589000"/>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2. What do people mean when they say “regret” in your culture and how do they respond to it?</a:t>
            </a:r>
            <a:endParaRPr/>
          </a:p>
        </p:txBody>
      </p:sp>
      <p:sp>
        <p:nvSpPr>
          <p:cNvPr id="433" name="Google Shape;433;p41"/>
          <p:cNvSpPr/>
          <p:nvPr/>
        </p:nvSpPr>
        <p:spPr>
          <a:xfrm>
            <a:off x="6096000" y="3971325"/>
            <a:ext cx="5415300" cy="2589000"/>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5. What is an example of something people generally believe in your culture and why do you think they believe this?</a:t>
            </a:r>
            <a:endParaRPr sz="2600"/>
          </a:p>
        </p:txBody>
      </p:sp>
      <p:sp>
        <p:nvSpPr>
          <p:cNvPr id="434" name="Google Shape;434;p41"/>
          <p:cNvSpPr/>
          <p:nvPr/>
        </p:nvSpPr>
        <p:spPr>
          <a:xfrm>
            <a:off x="380950" y="3971325"/>
            <a:ext cx="4988400" cy="2589000"/>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4. What is an example of something people wonder about in your culture and why do you think they wonder about it?</a:t>
            </a:r>
            <a:endParaRPr/>
          </a:p>
        </p:txBody>
      </p:sp>
      <p:sp>
        <p:nvSpPr>
          <p:cNvPr id="435" name="Google Shape;435;p41"/>
          <p:cNvSpPr txBox="1">
            <a:spLocks noGrp="1"/>
          </p:cNvSpPr>
          <p:nvPr>
            <p:ph type="ftr" idx="11"/>
          </p:nvPr>
        </p:nvSpPr>
        <p:spPr>
          <a:xfrm>
            <a:off x="-45922" y="6560331"/>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436" name="Google Shape;436;p41"/>
          <p:cNvSpPr txBox="1">
            <a:spLocks noGrp="1"/>
          </p:cNvSpPr>
          <p:nvPr>
            <p:ph type="sldNum" idx="12"/>
          </p:nvPr>
        </p:nvSpPr>
        <p:spPr>
          <a:xfrm>
            <a:off x="8610600" y="656033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29</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0" y="229250"/>
            <a:ext cx="12192000" cy="81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4400"/>
              <a:buFont typeface="Verdana"/>
              <a:buNone/>
            </a:pPr>
            <a:r>
              <a:rPr lang="en-US" sz="4400">
                <a:latin typeface="Verdana"/>
                <a:ea typeface="Verdana"/>
                <a:cs typeface="Verdana"/>
                <a:sym typeface="Verdana"/>
              </a:rPr>
              <a:t> </a:t>
            </a:r>
            <a:r>
              <a:rPr lang="en-US" sz="3200" b="1">
                <a:latin typeface="Verdana"/>
                <a:ea typeface="Verdana"/>
                <a:cs typeface="Verdana"/>
                <a:sym typeface="Verdana"/>
              </a:rPr>
              <a:t>What </a:t>
            </a:r>
            <a:r>
              <a:rPr lang="en-US"/>
              <a:t>do you see? How do they feel?</a:t>
            </a:r>
            <a:endParaRPr sz="200" b="1"/>
          </a:p>
        </p:txBody>
      </p:sp>
      <p:sp>
        <p:nvSpPr>
          <p:cNvPr id="111" name="Google Shape;111;p15"/>
          <p:cNvSpPr txBox="1">
            <a:spLocks noGrp="1"/>
          </p:cNvSpPr>
          <p:nvPr>
            <p:ph type="sldNum" idx="12"/>
          </p:nvPr>
        </p:nvSpPr>
        <p:spPr>
          <a:xfrm>
            <a:off x="8786813" y="6492875"/>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3</a:t>
            </a:fld>
            <a:endParaRPr>
              <a:solidFill>
                <a:schemeClr val="dk1"/>
              </a:solidFill>
            </a:endParaRPr>
          </a:p>
        </p:txBody>
      </p:sp>
      <p:sp>
        <p:nvSpPr>
          <p:cNvPr id="112" name="Google Shape;112;p15"/>
          <p:cNvSpPr txBox="1">
            <a:spLocks noGrp="1"/>
          </p:cNvSpPr>
          <p:nvPr>
            <p:ph type="ftr" idx="11"/>
          </p:nvPr>
        </p:nvSpPr>
        <p:spPr>
          <a:xfrm>
            <a:off x="92075" y="6515100"/>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pic>
        <p:nvPicPr>
          <p:cNvPr id="113" name="Google Shape;113;p15"/>
          <p:cNvPicPr preferRelativeResize="0"/>
          <p:nvPr/>
        </p:nvPicPr>
        <p:blipFill>
          <a:blip r:embed="rId3">
            <a:alphaModFix/>
          </a:blip>
          <a:stretch>
            <a:fillRect/>
          </a:stretch>
        </p:blipFill>
        <p:spPr>
          <a:xfrm>
            <a:off x="341200" y="853574"/>
            <a:ext cx="5295100" cy="5295100"/>
          </a:xfrm>
          <a:prstGeom prst="rect">
            <a:avLst/>
          </a:prstGeom>
          <a:noFill/>
          <a:ln>
            <a:noFill/>
          </a:ln>
        </p:spPr>
      </p:pic>
      <p:pic>
        <p:nvPicPr>
          <p:cNvPr id="114" name="Google Shape;114;p15"/>
          <p:cNvPicPr preferRelativeResize="0"/>
          <p:nvPr/>
        </p:nvPicPr>
        <p:blipFill>
          <a:blip r:embed="rId4">
            <a:alphaModFix/>
          </a:blip>
          <a:stretch>
            <a:fillRect/>
          </a:stretch>
        </p:blipFill>
        <p:spPr>
          <a:xfrm>
            <a:off x="6249175" y="1045250"/>
            <a:ext cx="5103425" cy="5103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1"/>
        <p:cNvGrpSpPr/>
        <p:nvPr/>
      </p:nvGrpSpPr>
      <p:grpSpPr>
        <a:xfrm>
          <a:off x="0" y="0"/>
          <a:ext cx="0" cy="0"/>
          <a:chOff x="0" y="0"/>
          <a:chExt cx="0" cy="0"/>
        </a:xfrm>
      </p:grpSpPr>
      <p:sp>
        <p:nvSpPr>
          <p:cNvPr id="442" name="Google Shape;442;p42"/>
          <p:cNvSpPr txBox="1">
            <a:spLocks noGrp="1"/>
          </p:cNvSpPr>
          <p:nvPr>
            <p:ph type="title"/>
          </p:nvPr>
        </p:nvSpPr>
        <p:spPr>
          <a:xfrm>
            <a:off x="3409798" y="0"/>
            <a:ext cx="8455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en-US">
                <a:solidFill>
                  <a:srgbClr val="2E75B6"/>
                </a:solidFill>
              </a:rPr>
              <a:t>2A.</a:t>
            </a:r>
            <a:r>
              <a:rPr lang="en-US">
                <a:solidFill>
                  <a:schemeClr val="accent5"/>
                </a:solidFill>
              </a:rPr>
              <a:t> </a:t>
            </a:r>
            <a:r>
              <a:rPr lang="en-US"/>
              <a:t>Use the verbs in the present continuous tense.</a:t>
            </a:r>
            <a:endParaRPr/>
          </a:p>
        </p:txBody>
      </p:sp>
      <p:sp>
        <p:nvSpPr>
          <p:cNvPr id="443" name="Google Shape;443;p42"/>
          <p:cNvSpPr txBox="1"/>
          <p:nvPr/>
        </p:nvSpPr>
        <p:spPr>
          <a:xfrm>
            <a:off x="3479175" y="1325700"/>
            <a:ext cx="8712900" cy="5356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I (feel)______now because _____. </a:t>
            </a:r>
            <a:endParaRPr sz="2500">
              <a:solidFill>
                <a:schemeClr val="dk1"/>
              </a:solidFill>
              <a:latin typeface="Verdana"/>
              <a:ea typeface="Verdana"/>
              <a:cs typeface="Verdana"/>
              <a:sym typeface="Verdana"/>
            </a:endParaRPr>
          </a:p>
          <a:p>
            <a:pPr marL="457200" marR="0" lvl="0" indent="0" algn="l" rtl="0">
              <a:lnSpc>
                <a:spcPct val="150000"/>
              </a:lnSpc>
              <a:spcBef>
                <a:spcPts val="0"/>
              </a:spcBef>
              <a:spcAft>
                <a:spcPts val="0"/>
              </a:spcAft>
              <a:buNone/>
            </a:pPr>
            <a:r>
              <a:rPr lang="en-US" sz="2500">
                <a:solidFill>
                  <a:srgbClr val="2E75B6"/>
                </a:solidFill>
                <a:latin typeface="Verdana"/>
                <a:ea typeface="Verdana"/>
                <a:cs typeface="Verdana"/>
                <a:sym typeface="Verdana"/>
              </a:rPr>
              <a:t>I </a:t>
            </a:r>
            <a:r>
              <a:rPr lang="en-US" sz="2500" b="1" i="1">
                <a:solidFill>
                  <a:srgbClr val="2E75B6"/>
                </a:solidFill>
                <a:latin typeface="Verdana"/>
                <a:ea typeface="Verdana"/>
                <a:cs typeface="Verdana"/>
                <a:sym typeface="Verdana"/>
              </a:rPr>
              <a:t>am feeling </a:t>
            </a:r>
            <a:r>
              <a:rPr lang="en-US" sz="2500">
                <a:solidFill>
                  <a:srgbClr val="2E75B6"/>
                </a:solidFill>
                <a:latin typeface="Verdana"/>
                <a:ea typeface="Verdana"/>
                <a:cs typeface="Verdana"/>
                <a:sym typeface="Verdana"/>
              </a:rPr>
              <a:t>better now because I drank some water.</a:t>
            </a:r>
            <a:endParaRPr>
              <a:solidFill>
                <a:srgbClr val="2E75B6"/>
              </a:solidFill>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She (work) ______ today because ______.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You (answer) ____ at the moment because 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They (ask) ______ constantly because _______.</a:t>
            </a:r>
            <a:endParaRPr sz="2500">
              <a:solidFill>
                <a:schemeClr val="dk1"/>
              </a:solidFill>
              <a:latin typeface="Verdana"/>
              <a:ea typeface="Verdana"/>
              <a:cs typeface="Verdana"/>
              <a:sym typeface="Verdana"/>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He (call) ______ every day because _______.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We (plan) ______ soon because ______.</a:t>
            </a:r>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Verdana"/>
              <a:ea typeface="Verdana"/>
              <a:cs typeface="Verdana"/>
              <a:sym typeface="Verdana"/>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Verdana"/>
              <a:ea typeface="Verdana"/>
              <a:cs typeface="Verdana"/>
              <a:sym typeface="Verdana"/>
            </a:endParaRPr>
          </a:p>
        </p:txBody>
      </p:sp>
      <p:sp>
        <p:nvSpPr>
          <p:cNvPr id="444" name="Google Shape;444;p42"/>
          <p:cNvSpPr txBox="1">
            <a:spLocks noGrp="1"/>
          </p:cNvSpPr>
          <p:nvPr>
            <p:ph type="ftr" idx="11"/>
          </p:nvPr>
        </p:nvSpPr>
        <p:spPr>
          <a:xfrm>
            <a:off x="3322700" y="64928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445" name="Google Shape;445;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30</a:t>
            </a:fld>
            <a:endParaRPr>
              <a:solidFill>
                <a:schemeClr val="dk1"/>
              </a:solidFill>
            </a:endParaRPr>
          </a:p>
        </p:txBody>
      </p:sp>
      <p:pic>
        <p:nvPicPr>
          <p:cNvPr id="446" name="Google Shape;446;p42"/>
          <p:cNvPicPr preferRelativeResize="0"/>
          <p:nvPr/>
        </p:nvPicPr>
        <p:blipFill rotWithShape="1">
          <a:blip r:embed="rId3">
            <a:alphaModFix/>
          </a:blip>
          <a:srcRect l="7892" r="21887"/>
          <a:stretch/>
        </p:blipFill>
        <p:spPr>
          <a:xfrm>
            <a:off x="-6350" y="-175"/>
            <a:ext cx="3209600" cy="6858348"/>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1"/>
        <p:cNvGrpSpPr/>
        <p:nvPr/>
      </p:nvGrpSpPr>
      <p:grpSpPr>
        <a:xfrm>
          <a:off x="0" y="0"/>
          <a:ext cx="0" cy="0"/>
          <a:chOff x="0" y="0"/>
          <a:chExt cx="0" cy="0"/>
        </a:xfrm>
      </p:grpSpPr>
      <p:sp>
        <p:nvSpPr>
          <p:cNvPr id="452" name="Google Shape;452;p43"/>
          <p:cNvSpPr txBox="1">
            <a:spLocks noGrp="1"/>
          </p:cNvSpPr>
          <p:nvPr>
            <p:ph type="title"/>
          </p:nvPr>
        </p:nvSpPr>
        <p:spPr>
          <a:xfrm>
            <a:off x="3409800" y="0"/>
            <a:ext cx="87129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en-US">
                <a:solidFill>
                  <a:srgbClr val="2E75B6"/>
                </a:solidFill>
              </a:rPr>
              <a:t>2B.</a:t>
            </a:r>
            <a:r>
              <a:rPr lang="en-US"/>
              <a:t> Use conjunctions to connect the phrases and complete the sentences.</a:t>
            </a:r>
            <a:endParaRPr/>
          </a:p>
        </p:txBody>
      </p:sp>
      <p:sp>
        <p:nvSpPr>
          <p:cNvPr id="453" name="Google Shape;453;p43"/>
          <p:cNvSpPr txBox="1"/>
          <p:nvPr/>
        </p:nvSpPr>
        <p:spPr>
          <a:xfrm>
            <a:off x="3409800" y="1951975"/>
            <a:ext cx="8712900" cy="5356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I am worrying ___________________________.</a:t>
            </a:r>
            <a:endParaRPr sz="2500">
              <a:solidFill>
                <a:schemeClr val="dk1"/>
              </a:solidFill>
              <a:latin typeface="Verdana"/>
              <a:ea typeface="Verdana"/>
              <a:cs typeface="Verdana"/>
              <a:sym typeface="Verdana"/>
            </a:endParaRPr>
          </a:p>
          <a:p>
            <a:pPr marL="457200" marR="0" lvl="0" indent="0" algn="l" rtl="0">
              <a:lnSpc>
                <a:spcPct val="150000"/>
              </a:lnSpc>
              <a:spcBef>
                <a:spcPts val="0"/>
              </a:spcBef>
              <a:spcAft>
                <a:spcPts val="0"/>
              </a:spcAft>
              <a:buNone/>
            </a:pPr>
            <a:r>
              <a:rPr lang="en-US" sz="2500">
                <a:solidFill>
                  <a:srgbClr val="2E75B6"/>
                </a:solidFill>
                <a:latin typeface="Verdana"/>
                <a:ea typeface="Verdana"/>
                <a:cs typeface="Verdana"/>
                <a:sym typeface="Verdana"/>
              </a:rPr>
              <a:t>I am worrying about my mother </a:t>
            </a:r>
            <a:r>
              <a:rPr lang="en-US" sz="2500" b="1" i="1">
                <a:solidFill>
                  <a:srgbClr val="2E75B6"/>
                </a:solidFill>
                <a:latin typeface="Verdana"/>
                <a:ea typeface="Verdana"/>
                <a:cs typeface="Verdana"/>
                <a:sym typeface="Verdana"/>
              </a:rPr>
              <a:t>so </a:t>
            </a:r>
            <a:r>
              <a:rPr lang="en-US" sz="2500">
                <a:solidFill>
                  <a:srgbClr val="2E75B6"/>
                </a:solidFill>
                <a:latin typeface="Verdana"/>
                <a:ea typeface="Verdana"/>
                <a:cs typeface="Verdana"/>
                <a:sym typeface="Verdana"/>
              </a:rPr>
              <a:t>I will call her to ask how she is doing.</a:t>
            </a:r>
            <a:endParaRPr>
              <a:solidFill>
                <a:srgbClr val="2E75B6"/>
              </a:solidFill>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She is walking ___________________________.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You are thinking __________________________.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They are grieving _________________________.</a:t>
            </a:r>
            <a:endParaRPr sz="2500">
              <a:solidFill>
                <a:schemeClr val="dk1"/>
              </a:solidFill>
              <a:latin typeface="Verdana"/>
              <a:ea typeface="Verdana"/>
              <a:cs typeface="Verdana"/>
              <a:sym typeface="Verdana"/>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He is screaming __________________________.</a:t>
            </a:r>
            <a:endParaRPr/>
          </a:p>
          <a:p>
            <a:pPr marL="342900" marR="0" lvl="0" indent="-342900" algn="l" rtl="0">
              <a:lnSpc>
                <a:spcPct val="150000"/>
              </a:lnSpc>
              <a:spcBef>
                <a:spcPts val="0"/>
              </a:spcBef>
              <a:spcAft>
                <a:spcPts val="0"/>
              </a:spcAft>
              <a:buClr>
                <a:schemeClr val="dk1"/>
              </a:buClr>
              <a:buSzPts val="2500"/>
              <a:buFont typeface="Verdana"/>
              <a:buAutoNum type="arabicPeriod"/>
            </a:pPr>
            <a:r>
              <a:rPr lang="en-US" sz="2500">
                <a:solidFill>
                  <a:schemeClr val="dk1"/>
                </a:solidFill>
                <a:latin typeface="Verdana"/>
                <a:ea typeface="Verdana"/>
                <a:cs typeface="Verdana"/>
                <a:sym typeface="Verdana"/>
              </a:rPr>
              <a:t> We are celebrating ________________________.</a:t>
            </a:r>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Verdana"/>
              <a:ea typeface="Verdana"/>
              <a:cs typeface="Verdana"/>
              <a:sym typeface="Verdana"/>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Verdana"/>
              <a:ea typeface="Verdana"/>
              <a:cs typeface="Verdana"/>
              <a:sym typeface="Verdana"/>
            </a:endParaRPr>
          </a:p>
        </p:txBody>
      </p:sp>
      <p:sp>
        <p:nvSpPr>
          <p:cNvPr id="454" name="Google Shape;454;p43"/>
          <p:cNvSpPr txBox="1">
            <a:spLocks noGrp="1"/>
          </p:cNvSpPr>
          <p:nvPr>
            <p:ph type="ftr" idx="11"/>
          </p:nvPr>
        </p:nvSpPr>
        <p:spPr>
          <a:xfrm>
            <a:off x="3322700" y="64928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455" name="Google Shape;455;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31</a:t>
            </a:fld>
            <a:endParaRPr>
              <a:solidFill>
                <a:schemeClr val="dk1"/>
              </a:solidFill>
            </a:endParaRPr>
          </a:p>
        </p:txBody>
      </p:sp>
      <p:pic>
        <p:nvPicPr>
          <p:cNvPr id="456" name="Google Shape;456;p43"/>
          <p:cNvPicPr preferRelativeResize="0"/>
          <p:nvPr/>
        </p:nvPicPr>
        <p:blipFill rotWithShape="1">
          <a:blip r:embed="rId3">
            <a:alphaModFix/>
          </a:blip>
          <a:srcRect l="7892" r="21887"/>
          <a:stretch/>
        </p:blipFill>
        <p:spPr>
          <a:xfrm>
            <a:off x="-6350" y="-175"/>
            <a:ext cx="3209600" cy="6858348"/>
          </a:xfrm>
          <a:prstGeom prst="rect">
            <a:avLst/>
          </a:prstGeom>
          <a:noFill/>
          <a:ln w="38100" cap="flat" cmpd="sng">
            <a:solidFill>
              <a:schemeClr val="accent6"/>
            </a:solidFill>
            <a:prstDash val="solid"/>
            <a:round/>
            <a:headEnd type="none" w="sm" len="sm"/>
            <a:tailEnd type="none" w="sm" len="sm"/>
          </a:ln>
        </p:spPr>
      </p:pic>
      <p:sp>
        <p:nvSpPr>
          <p:cNvPr id="457" name="Google Shape;457;p43"/>
          <p:cNvSpPr/>
          <p:nvPr/>
        </p:nvSpPr>
        <p:spPr>
          <a:xfrm>
            <a:off x="5364875" y="1145875"/>
            <a:ext cx="4479300" cy="6423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latin typeface="Verdana"/>
                <a:ea typeface="Verdana"/>
                <a:cs typeface="Verdana"/>
                <a:sym typeface="Verdana"/>
              </a:rPr>
              <a:t>So, then, plus, but, finally</a:t>
            </a:r>
            <a:endParaRPr sz="25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2"/>
        <p:cNvGrpSpPr/>
        <p:nvPr/>
      </p:nvGrpSpPr>
      <p:grpSpPr>
        <a:xfrm>
          <a:off x="0" y="0"/>
          <a:ext cx="0" cy="0"/>
          <a:chOff x="0" y="0"/>
          <a:chExt cx="0" cy="0"/>
        </a:xfrm>
      </p:grpSpPr>
      <p:sp>
        <p:nvSpPr>
          <p:cNvPr id="463" name="Google Shape;463;p44"/>
          <p:cNvSpPr txBox="1">
            <a:spLocks noGrp="1"/>
          </p:cNvSpPr>
          <p:nvPr>
            <p:ph type="title"/>
          </p:nvPr>
        </p:nvSpPr>
        <p:spPr>
          <a:xfrm>
            <a:off x="3583625" y="0"/>
            <a:ext cx="8608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1200"/>
              <a:buFont typeface="Calibri"/>
              <a:buNone/>
            </a:pPr>
            <a:r>
              <a:rPr lang="en-US">
                <a:solidFill>
                  <a:srgbClr val="2E75B6"/>
                </a:solidFill>
              </a:rPr>
              <a:t>3.</a:t>
            </a:r>
            <a:r>
              <a:rPr lang="en-US"/>
              <a:t> With a partner, discuss a current event in the world.</a:t>
            </a:r>
            <a:endParaRPr/>
          </a:p>
        </p:txBody>
      </p:sp>
      <p:sp>
        <p:nvSpPr>
          <p:cNvPr id="464" name="Google Shape;464;p44"/>
          <p:cNvSpPr txBox="1"/>
          <p:nvPr/>
        </p:nvSpPr>
        <p:spPr>
          <a:xfrm>
            <a:off x="3583400" y="1080750"/>
            <a:ext cx="8608500" cy="5448900"/>
          </a:xfrm>
          <a:prstGeom prst="rect">
            <a:avLst/>
          </a:prstGeom>
          <a:noFill/>
          <a:ln>
            <a:noFill/>
          </a:ln>
        </p:spPr>
        <p:txBody>
          <a:bodyPr spcFirstLastPara="1" wrap="square" lIns="91425" tIns="45700" rIns="91425" bIns="45700" anchor="t" anchorCtr="0">
            <a:spAutoFit/>
          </a:bodyPr>
          <a:lstStyle/>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Where is this happening?</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What is a quick summary of the circumstances?</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Who is part of this situation?</a:t>
            </a:r>
            <a:r>
              <a:rPr lang="en-US"/>
              <a:t> </a:t>
            </a:r>
            <a:r>
              <a:rPr lang="en-US" sz="2400">
                <a:solidFill>
                  <a:schemeClr val="dk1"/>
                </a:solidFill>
                <a:latin typeface="Verdana"/>
                <a:ea typeface="Verdana"/>
                <a:cs typeface="Verdana"/>
                <a:sym typeface="Verdana"/>
              </a:rPr>
              <a:t>Who do you know personally that is part of this?</a:t>
            </a:r>
            <a:endParaRPr/>
          </a:p>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When did this start? How long might it continue?</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Why do you think this is happening? What do you hope will change?</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How are people feeling now? How are you feeling?</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AutoNum type="arabicPeriod"/>
            </a:pPr>
            <a:endParaRPr sz="2400">
              <a:solidFill>
                <a:schemeClr val="dk1"/>
              </a:solidFill>
              <a:latin typeface="Verdana"/>
              <a:ea typeface="Verdana"/>
              <a:cs typeface="Verdana"/>
              <a:sym typeface="Verdana"/>
            </a:endParaRPr>
          </a:p>
        </p:txBody>
      </p:sp>
      <p:sp>
        <p:nvSpPr>
          <p:cNvPr id="465" name="Google Shape;465;p44"/>
          <p:cNvSpPr txBox="1">
            <a:spLocks noGrp="1"/>
          </p:cNvSpPr>
          <p:nvPr>
            <p:ph type="ftr" idx="11"/>
          </p:nvPr>
        </p:nvSpPr>
        <p:spPr>
          <a:xfrm>
            <a:off x="2943925" y="6529650"/>
            <a:ext cx="5419500" cy="32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466" name="Google Shape;46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32</a:t>
            </a:fld>
            <a:endParaRPr>
              <a:solidFill>
                <a:schemeClr val="dk1"/>
              </a:solidFill>
            </a:endParaRPr>
          </a:p>
        </p:txBody>
      </p:sp>
      <p:graphicFrame>
        <p:nvGraphicFramePr>
          <p:cNvPr id="467" name="Google Shape;467;p44"/>
          <p:cNvGraphicFramePr/>
          <p:nvPr/>
        </p:nvGraphicFramePr>
        <p:xfrm>
          <a:off x="4172172" y="5291987"/>
          <a:ext cx="3000000" cy="3000000"/>
        </p:xfrm>
        <a:graphic>
          <a:graphicData uri="http://schemas.openxmlformats.org/drawingml/2006/table">
            <a:tbl>
              <a:tblPr firstRow="1" bandRow="1">
                <a:noFill/>
                <a:tableStyleId>{CB0068B8-256A-40D7-9B1A-428ADF1C3D37}</a:tableStyleId>
              </a:tblPr>
              <a:tblGrid>
                <a:gridCol w="7829900">
                  <a:extLst>
                    <a:ext uri="{9D8B030D-6E8A-4147-A177-3AD203B41FA5}">
                      <a16:colId xmlns:a16="http://schemas.microsoft.com/office/drawing/2014/main" val="20000"/>
                    </a:ext>
                  </a:extLst>
                </a:gridCol>
              </a:tblGrid>
              <a:tr h="49155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E74A3"/>
                      </a:solidFill>
                      <a:prstDash val="solid"/>
                      <a:round/>
                      <a:headEnd type="none" w="sm" len="sm"/>
                      <a:tailEnd type="none" w="sm" len="sm"/>
                    </a:lnB>
                  </a:tcPr>
                </a:tc>
                <a:extLst>
                  <a:ext uri="{0D108BD9-81ED-4DB2-BD59-A6C34878D82A}">
                    <a16:rowId xmlns:a16="http://schemas.microsoft.com/office/drawing/2014/main" val="10000"/>
                  </a:ext>
                </a:extLst>
              </a:tr>
              <a:tr h="5728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68" name="Google Shape;468;p44"/>
          <p:cNvPicPr preferRelativeResize="0"/>
          <p:nvPr/>
        </p:nvPicPr>
        <p:blipFill rotWithShape="1">
          <a:blip r:embed="rId3">
            <a:alphaModFix/>
          </a:blip>
          <a:srcRect l="29947"/>
          <a:stretch/>
        </p:blipFill>
        <p:spPr>
          <a:xfrm>
            <a:off x="0" y="0"/>
            <a:ext cx="3431949" cy="6857999"/>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4"/>
        <p:cNvGrpSpPr/>
        <p:nvPr/>
      </p:nvGrpSpPr>
      <p:grpSpPr>
        <a:xfrm>
          <a:off x="0" y="0"/>
          <a:ext cx="0" cy="0"/>
          <a:chOff x="0" y="0"/>
          <a:chExt cx="0" cy="0"/>
        </a:xfrm>
      </p:grpSpPr>
      <p:sp>
        <p:nvSpPr>
          <p:cNvPr id="475" name="Google Shape;475;p45"/>
          <p:cNvSpPr txBox="1"/>
          <p:nvPr/>
        </p:nvSpPr>
        <p:spPr>
          <a:xfrm>
            <a:off x="83625" y="94150"/>
            <a:ext cx="12108300" cy="15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2E75B6"/>
                </a:solidFill>
                <a:latin typeface="Verdana"/>
                <a:ea typeface="Verdana"/>
                <a:cs typeface="Verdana"/>
                <a:sym typeface="Verdana"/>
              </a:rPr>
              <a:t>4.</a:t>
            </a:r>
            <a:r>
              <a:rPr lang="en-US" sz="3200" b="1">
                <a:solidFill>
                  <a:srgbClr val="4472C4"/>
                </a:solidFill>
                <a:latin typeface="Verdana"/>
                <a:ea typeface="Verdana"/>
                <a:cs typeface="Verdana"/>
                <a:sym typeface="Verdana"/>
              </a:rPr>
              <a:t> </a:t>
            </a:r>
            <a:r>
              <a:rPr lang="en-US" sz="3200" b="1">
                <a:solidFill>
                  <a:schemeClr val="dk1"/>
                </a:solidFill>
                <a:latin typeface="Verdana"/>
                <a:ea typeface="Verdana"/>
                <a:cs typeface="Verdana"/>
                <a:sym typeface="Verdana"/>
              </a:rPr>
              <a:t>Say and write the words in the correct columns.         </a:t>
            </a:r>
            <a:endParaRPr sz="3200" b="1">
              <a:solidFill>
                <a:schemeClr val="dk1"/>
              </a:solidFill>
              <a:latin typeface="Verdana"/>
              <a:ea typeface="Verdana"/>
              <a:cs typeface="Verdana"/>
              <a:sym typeface="Verdana"/>
            </a:endParaRPr>
          </a:p>
        </p:txBody>
      </p:sp>
      <p:sp>
        <p:nvSpPr>
          <p:cNvPr id="476" name="Google Shape;476;p45"/>
          <p:cNvSpPr txBox="1">
            <a:spLocks noGrp="1"/>
          </p:cNvSpPr>
          <p:nvPr>
            <p:ph type="sldNum" idx="12"/>
          </p:nvPr>
        </p:nvSpPr>
        <p:spPr>
          <a:xfrm>
            <a:off x="8628063" y="63547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33</a:t>
            </a:fld>
            <a:endParaRPr>
              <a:solidFill>
                <a:schemeClr val="dk1"/>
              </a:solidFill>
            </a:endParaRPr>
          </a:p>
        </p:txBody>
      </p:sp>
      <p:graphicFrame>
        <p:nvGraphicFramePr>
          <p:cNvPr id="477" name="Google Shape;477;p45"/>
          <p:cNvGraphicFramePr/>
          <p:nvPr/>
        </p:nvGraphicFramePr>
        <p:xfrm>
          <a:off x="554025" y="1013400"/>
          <a:ext cx="3000000" cy="3000000"/>
        </p:xfrm>
        <a:graphic>
          <a:graphicData uri="http://schemas.openxmlformats.org/drawingml/2006/table">
            <a:tbl>
              <a:tblPr>
                <a:noFill/>
                <a:tableStyleId>{6B508A06-3986-4996-90A3-5B4A6CDE1A43}</a:tableStyleId>
              </a:tblPr>
              <a:tblGrid>
                <a:gridCol w="2255825">
                  <a:extLst>
                    <a:ext uri="{9D8B030D-6E8A-4147-A177-3AD203B41FA5}">
                      <a16:colId xmlns:a16="http://schemas.microsoft.com/office/drawing/2014/main" val="20000"/>
                    </a:ext>
                  </a:extLst>
                </a:gridCol>
                <a:gridCol w="2773975">
                  <a:extLst>
                    <a:ext uri="{9D8B030D-6E8A-4147-A177-3AD203B41FA5}">
                      <a16:colId xmlns:a16="http://schemas.microsoft.com/office/drawing/2014/main" val="20001"/>
                    </a:ext>
                  </a:extLst>
                </a:gridCol>
              </a:tblGrid>
              <a:tr h="589550">
                <a:tc gridSpan="2">
                  <a:txBody>
                    <a:bodyPr/>
                    <a:lstStyle/>
                    <a:p>
                      <a:pPr marL="0" marR="0" lvl="0" indent="0" algn="ctr" rtl="0">
                        <a:lnSpc>
                          <a:spcPct val="100000"/>
                        </a:lnSpc>
                        <a:spcBef>
                          <a:spcPts val="0"/>
                        </a:spcBef>
                        <a:spcAft>
                          <a:spcPts val="0"/>
                        </a:spcAft>
                        <a:buNone/>
                      </a:pPr>
                      <a:r>
                        <a:rPr lang="en-US" sz="2800" b="1">
                          <a:latin typeface="Verdana"/>
                          <a:ea typeface="Verdana"/>
                          <a:cs typeface="Verdana"/>
                          <a:sym typeface="Verdana"/>
                        </a:rPr>
                        <a:t>Words</a:t>
                      </a:r>
                      <a:endParaRPr sz="2800" b="1">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confident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family</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answer</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cost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loss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sad</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exam</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solid</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happening</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offer</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optimistic</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plan</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89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shot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happy</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8955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grandma</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offer</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478" name="Google Shape;478;p45"/>
          <p:cNvGraphicFramePr/>
          <p:nvPr/>
        </p:nvGraphicFramePr>
        <p:xfrm>
          <a:off x="5792763" y="1013288"/>
          <a:ext cx="3000000" cy="3000000"/>
        </p:xfrm>
        <a:graphic>
          <a:graphicData uri="http://schemas.openxmlformats.org/drawingml/2006/table">
            <a:tbl>
              <a:tblPr>
                <a:noFill/>
                <a:tableStyleId>{6B508A06-3986-4996-90A3-5B4A6CDE1A43}</a:tableStyleId>
              </a:tblPr>
              <a:tblGrid>
                <a:gridCol w="2606750">
                  <a:extLst>
                    <a:ext uri="{9D8B030D-6E8A-4147-A177-3AD203B41FA5}">
                      <a16:colId xmlns:a16="http://schemas.microsoft.com/office/drawing/2014/main" val="20000"/>
                    </a:ext>
                  </a:extLst>
                </a:gridCol>
                <a:gridCol w="2497175">
                  <a:extLst>
                    <a:ext uri="{9D8B030D-6E8A-4147-A177-3AD203B41FA5}">
                      <a16:colId xmlns:a16="http://schemas.microsoft.com/office/drawing/2014/main" val="20001"/>
                    </a:ext>
                  </a:extLst>
                </a:gridCol>
              </a:tblGrid>
              <a:tr h="609650">
                <a:tc>
                  <a:txBody>
                    <a:bodyPr/>
                    <a:lstStyle/>
                    <a:p>
                      <a:pPr marL="457200" lvl="0" indent="-406400" algn="ctr" rtl="0">
                        <a:lnSpc>
                          <a:spcPct val="107000"/>
                        </a:lnSpc>
                        <a:spcBef>
                          <a:spcPts val="0"/>
                        </a:spcBef>
                        <a:spcAft>
                          <a:spcPts val="0"/>
                        </a:spcAft>
                        <a:buClr>
                          <a:schemeClr val="dk1"/>
                        </a:buClr>
                        <a:buSzPts val="2800"/>
                        <a:buFont typeface="Verdana"/>
                        <a:buAutoNum type="alphaUcPeriod"/>
                      </a:pPr>
                      <a:r>
                        <a:rPr lang="en-US" sz="2800" b="1">
                          <a:solidFill>
                            <a:schemeClr val="dk1"/>
                          </a:solidFill>
                          <a:latin typeface="Verdana"/>
                          <a:ea typeface="Verdana"/>
                          <a:cs typeface="Verdana"/>
                          <a:sym typeface="Verdana"/>
                        </a:rPr>
                        <a:t>/a/</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lnSpc>
                          <a:spcPct val="107000"/>
                        </a:lnSpc>
                        <a:spcBef>
                          <a:spcPts val="0"/>
                        </a:spcBef>
                        <a:spcAft>
                          <a:spcPts val="0"/>
                        </a:spcAft>
                        <a:buClr>
                          <a:schemeClr val="dk1"/>
                        </a:buClr>
                        <a:buSzPts val="2800"/>
                        <a:buFont typeface="Arial"/>
                        <a:buNone/>
                      </a:pPr>
                      <a:r>
                        <a:rPr lang="en-US" sz="2800" b="1">
                          <a:solidFill>
                            <a:schemeClr val="dk1"/>
                          </a:solidFill>
                          <a:latin typeface="Verdana"/>
                          <a:ea typeface="Verdana"/>
                          <a:cs typeface="Verdana"/>
                          <a:sym typeface="Verdana"/>
                        </a:rPr>
                        <a:t>B. /o/</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r>
                        <a:rPr lang="en-US" sz="2800" b="1" i="1">
                          <a:solidFill>
                            <a:srgbClr val="2E75B6"/>
                          </a:solidFill>
                          <a:latin typeface="Verdana"/>
                          <a:ea typeface="Verdana"/>
                          <a:cs typeface="Verdana"/>
                          <a:sym typeface="Verdana"/>
                        </a:rPr>
                        <a:t>answer</a:t>
                      </a:r>
                      <a:endParaRPr sz="2800" b="1" i="1" u="none" strike="noStrike" cap="none">
                        <a:solidFill>
                          <a:srgbClr val="2E75B6"/>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1">
                          <a:solidFill>
                            <a:srgbClr val="2E75B6"/>
                          </a:solidFill>
                          <a:latin typeface="Verdana"/>
                          <a:ea typeface="Verdana"/>
                          <a:cs typeface="Verdana"/>
                          <a:sym typeface="Verdana"/>
                        </a:rPr>
                        <a:t>confident</a:t>
                      </a:r>
                      <a:endParaRPr sz="2800" b="1" i="1" u="none" strike="noStrike" cap="none">
                        <a:solidFill>
                          <a:srgbClr val="2E75B6"/>
                        </a:solidFill>
                        <a:latin typeface="Verdana"/>
                        <a:ea typeface="Verdana"/>
                        <a:cs typeface="Verdana"/>
                        <a:sym typeface="Verdana"/>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609550">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6095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612900">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79" name="Google Shape;479;p45"/>
          <p:cNvSpPr txBox="1">
            <a:spLocks noGrp="1"/>
          </p:cNvSpPr>
          <p:nvPr>
            <p:ph type="ftr" idx="11"/>
          </p:nvPr>
        </p:nvSpPr>
        <p:spPr>
          <a:xfrm>
            <a:off x="428625" y="652780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5"/>
        <p:cNvGrpSpPr/>
        <p:nvPr/>
      </p:nvGrpSpPr>
      <p:grpSpPr>
        <a:xfrm>
          <a:off x="0" y="0"/>
          <a:ext cx="0" cy="0"/>
          <a:chOff x="0" y="0"/>
          <a:chExt cx="0" cy="0"/>
        </a:xfrm>
      </p:grpSpPr>
      <p:sp>
        <p:nvSpPr>
          <p:cNvPr id="486" name="Google Shape;486;p46"/>
          <p:cNvSpPr txBox="1"/>
          <p:nvPr/>
        </p:nvSpPr>
        <p:spPr>
          <a:xfrm>
            <a:off x="-511200" y="138112"/>
            <a:ext cx="13214400" cy="15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4472C4"/>
                </a:solidFill>
                <a:latin typeface="Verdana"/>
                <a:ea typeface="Verdana"/>
                <a:cs typeface="Verdana"/>
                <a:sym typeface="Verdana"/>
              </a:rPr>
              <a:t>4. </a:t>
            </a:r>
            <a:r>
              <a:rPr lang="en-US" sz="3200" b="1">
                <a:solidFill>
                  <a:schemeClr val="dk1"/>
                </a:solidFill>
                <a:latin typeface="Verdana"/>
                <a:ea typeface="Verdana"/>
                <a:cs typeface="Verdana"/>
                <a:sym typeface="Verdana"/>
              </a:rPr>
              <a:t>Say and write the words in the correct columns.         </a:t>
            </a:r>
            <a:endParaRPr sz="3200" b="1">
              <a:solidFill>
                <a:schemeClr val="dk1"/>
              </a:solidFill>
              <a:latin typeface="Verdana"/>
              <a:ea typeface="Verdana"/>
              <a:cs typeface="Verdana"/>
              <a:sym typeface="Verdana"/>
            </a:endParaRPr>
          </a:p>
        </p:txBody>
      </p:sp>
      <p:sp>
        <p:nvSpPr>
          <p:cNvPr id="487" name="Google Shape;487;p46"/>
          <p:cNvSpPr txBox="1">
            <a:spLocks noGrp="1"/>
          </p:cNvSpPr>
          <p:nvPr>
            <p:ph type="sldNum" idx="12"/>
          </p:nvPr>
        </p:nvSpPr>
        <p:spPr>
          <a:xfrm>
            <a:off x="8628063" y="6354763"/>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34</a:t>
            </a:fld>
            <a:endParaRPr>
              <a:solidFill>
                <a:schemeClr val="dk1"/>
              </a:solidFill>
            </a:endParaRPr>
          </a:p>
        </p:txBody>
      </p:sp>
      <p:graphicFrame>
        <p:nvGraphicFramePr>
          <p:cNvPr id="488" name="Google Shape;488;p46"/>
          <p:cNvGraphicFramePr/>
          <p:nvPr/>
        </p:nvGraphicFramePr>
        <p:xfrm>
          <a:off x="460375" y="968375"/>
          <a:ext cx="3000000" cy="3000000"/>
        </p:xfrm>
        <a:graphic>
          <a:graphicData uri="http://schemas.openxmlformats.org/drawingml/2006/table">
            <a:tbl>
              <a:tblPr>
                <a:noFill/>
                <a:tableStyleId>{6B508A06-3986-4996-90A3-5B4A6CDE1A43}</a:tableStyleId>
              </a:tblPr>
              <a:tblGrid>
                <a:gridCol w="1787100">
                  <a:extLst>
                    <a:ext uri="{9D8B030D-6E8A-4147-A177-3AD203B41FA5}">
                      <a16:colId xmlns:a16="http://schemas.microsoft.com/office/drawing/2014/main" val="20000"/>
                    </a:ext>
                  </a:extLst>
                </a:gridCol>
                <a:gridCol w="2076900">
                  <a:extLst>
                    <a:ext uri="{9D8B030D-6E8A-4147-A177-3AD203B41FA5}">
                      <a16:colId xmlns:a16="http://schemas.microsoft.com/office/drawing/2014/main" val="20001"/>
                    </a:ext>
                  </a:extLst>
                </a:gridCol>
              </a:tblGrid>
              <a:tr h="619450">
                <a:tc>
                  <a:txBody>
                    <a:bodyPr/>
                    <a:lstStyle/>
                    <a:p>
                      <a:pPr marL="0" lvl="0" indent="0" algn="l" rtl="0">
                        <a:spcBef>
                          <a:spcPts val="0"/>
                        </a:spcBef>
                        <a:spcAft>
                          <a:spcPts val="0"/>
                        </a:spcAft>
                        <a:buClr>
                          <a:schemeClr val="dk1"/>
                        </a:buClr>
                        <a:buSzPts val="2800"/>
                        <a:buFont typeface="Arial"/>
                        <a:buNone/>
                      </a:pPr>
                      <a:r>
                        <a:rPr lang="en-US" sz="2800">
                          <a:latin typeface="Verdana"/>
                          <a:ea typeface="Verdana"/>
                          <a:cs typeface="Verdana"/>
                          <a:sym typeface="Verdana"/>
                        </a:rPr>
                        <a:t>invite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conclude</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19450">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repeat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confide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19450">
                <a:tc>
                  <a:txBody>
                    <a:bodyPr/>
                    <a:lstStyle/>
                    <a:p>
                      <a:pPr marL="0" lvl="0" indent="0" algn="l" rtl="0">
                        <a:spcBef>
                          <a:spcPts val="0"/>
                        </a:spcBef>
                        <a:spcAft>
                          <a:spcPts val="0"/>
                        </a:spcAft>
                        <a:buClr>
                          <a:schemeClr val="dk1"/>
                        </a:buClr>
                        <a:buSzPts val="2800"/>
                        <a:buFont typeface="Arial"/>
                        <a:buNone/>
                      </a:pPr>
                      <a:r>
                        <a:rPr lang="en-US" sz="2800">
                          <a:latin typeface="Verdana"/>
                          <a:ea typeface="Verdana"/>
                          <a:cs typeface="Verdana"/>
                          <a:sym typeface="Verdana"/>
                        </a:rPr>
                        <a:t>argue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regret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19450">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review</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impact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19450">
                <a:tc>
                  <a:txBody>
                    <a:bodyPr/>
                    <a:lstStyle/>
                    <a:p>
                      <a:pPr marL="0" lvl="0" indent="0" algn="l" rtl="0">
                        <a:spcBef>
                          <a:spcPts val="0"/>
                        </a:spcBef>
                        <a:spcAft>
                          <a:spcPts val="0"/>
                        </a:spcAft>
                        <a:buClr>
                          <a:schemeClr val="dk1"/>
                        </a:buClr>
                        <a:buSzPts val="2800"/>
                        <a:buFont typeface="Arial"/>
                        <a:buNone/>
                      </a:pPr>
                      <a:r>
                        <a:rPr lang="en-US" sz="2800">
                          <a:latin typeface="Verdana"/>
                          <a:ea typeface="Verdana"/>
                          <a:cs typeface="Verdana"/>
                          <a:sym typeface="Verdana"/>
                        </a:rPr>
                        <a:t>recite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express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19450">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support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follow</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194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contact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wonder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6194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begin</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believe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6194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listen</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prepare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489" name="Google Shape;489;p46"/>
          <p:cNvGraphicFramePr/>
          <p:nvPr/>
        </p:nvGraphicFramePr>
        <p:xfrm>
          <a:off x="4935538" y="966788"/>
          <a:ext cx="3000000" cy="3000000"/>
        </p:xfrm>
        <a:graphic>
          <a:graphicData uri="http://schemas.openxmlformats.org/drawingml/2006/table">
            <a:tbl>
              <a:tblPr>
                <a:noFill/>
                <a:tableStyleId>{6B508A06-3986-4996-90A3-5B4A6CDE1A43}</a:tableStyleId>
              </a:tblPr>
              <a:tblGrid>
                <a:gridCol w="2462200">
                  <a:extLst>
                    <a:ext uri="{9D8B030D-6E8A-4147-A177-3AD203B41FA5}">
                      <a16:colId xmlns:a16="http://schemas.microsoft.com/office/drawing/2014/main" val="20000"/>
                    </a:ext>
                  </a:extLst>
                </a:gridCol>
                <a:gridCol w="2125675">
                  <a:extLst>
                    <a:ext uri="{9D8B030D-6E8A-4147-A177-3AD203B41FA5}">
                      <a16:colId xmlns:a16="http://schemas.microsoft.com/office/drawing/2014/main" val="20001"/>
                    </a:ext>
                  </a:extLst>
                </a:gridCol>
                <a:gridCol w="2211375">
                  <a:extLst>
                    <a:ext uri="{9D8B030D-6E8A-4147-A177-3AD203B41FA5}">
                      <a16:colId xmlns:a16="http://schemas.microsoft.com/office/drawing/2014/main" val="20002"/>
                    </a:ext>
                  </a:extLst>
                </a:gridCol>
              </a:tblGrid>
              <a:tr h="671525">
                <a:tc>
                  <a:txBody>
                    <a:bodyPr/>
                    <a:lstStyle/>
                    <a:p>
                      <a:pPr marL="457200" lvl="0" indent="-406400" algn="ctr" rtl="0">
                        <a:lnSpc>
                          <a:spcPct val="107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a:t>
                      </a:r>
                      <a:r>
                        <a:rPr lang="en-US" sz="2800" b="1">
                          <a:solidFill>
                            <a:schemeClr val="dk1"/>
                          </a:solidFill>
                          <a:latin typeface="Verdana"/>
                          <a:ea typeface="Verdana"/>
                          <a:cs typeface="Verdana"/>
                          <a:sym typeface="Verdana"/>
                        </a:rPr>
                        <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lnSpc>
                          <a:spcPct val="107000"/>
                        </a:lnSpc>
                        <a:spcBef>
                          <a:spcPts val="0"/>
                        </a:spcBef>
                        <a:spcAft>
                          <a:spcPts val="0"/>
                        </a:spcAft>
                        <a:buClr>
                          <a:schemeClr val="dk1"/>
                        </a:buClr>
                        <a:buSzPts val="2800"/>
                        <a:buFont typeface="Arial"/>
                        <a:buNone/>
                      </a:pPr>
                      <a:r>
                        <a:rPr lang="en-US" sz="2800" b="1">
                          <a:solidFill>
                            <a:schemeClr val="dk1"/>
                          </a:solidFill>
                          <a:latin typeface="Verdana"/>
                          <a:ea typeface="Verdana"/>
                          <a:cs typeface="Verdana"/>
                          <a:sym typeface="Verdana"/>
                        </a:rPr>
                        <a:t>B. </a:t>
                      </a:r>
                      <a:r>
                        <a:rPr lang="en-US" sz="2800">
                          <a:solidFill>
                            <a:schemeClr val="dk1"/>
                          </a:solidFill>
                          <a:latin typeface="Verdana"/>
                          <a:ea typeface="Verdana"/>
                          <a:cs typeface="Verdana"/>
                          <a:sym typeface="Verdana"/>
                        </a:rPr>
                        <a:t>-</a:t>
                      </a:r>
                      <a:r>
                        <a:rPr lang="en-US" sz="2800" b="1">
                          <a:solidFill>
                            <a:schemeClr val="dk1"/>
                          </a:solidFill>
                          <a:latin typeface="Verdana"/>
                          <a:ea typeface="Verdana"/>
                          <a:cs typeface="Verdana"/>
                          <a:sym typeface="Verdana"/>
                        </a:rPr>
                        <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lnSpc>
                          <a:spcPct val="107000"/>
                        </a:lnSpc>
                        <a:spcBef>
                          <a:spcPts val="0"/>
                        </a:spcBef>
                        <a:spcAft>
                          <a:spcPts val="0"/>
                        </a:spcAft>
                        <a:buClr>
                          <a:schemeClr val="dk1"/>
                        </a:buClr>
                        <a:buSzPts val="2800"/>
                        <a:buFont typeface="Arial"/>
                        <a:buNone/>
                      </a:pPr>
                      <a:r>
                        <a:rPr lang="en-US" sz="2800" b="1">
                          <a:solidFill>
                            <a:schemeClr val="dk1"/>
                          </a:solidFill>
                          <a:latin typeface="Verdana"/>
                          <a:ea typeface="Verdana"/>
                          <a:cs typeface="Verdana"/>
                          <a:sym typeface="Verdana"/>
                        </a:rPr>
                        <a:t>C.</a:t>
                      </a:r>
                      <a:r>
                        <a:rPr lang="en-US" sz="2800">
                          <a:solidFill>
                            <a:schemeClr val="dk1"/>
                          </a:solidFill>
                          <a:latin typeface="Verdana"/>
                          <a:ea typeface="Verdana"/>
                          <a:cs typeface="Verdana"/>
                          <a:sym typeface="Verdana"/>
                        </a:rPr>
                        <a:t> </a:t>
                      </a:r>
                      <a:r>
                        <a:rPr lang="en-US" sz="2800" b="1">
                          <a:solidFill>
                            <a:schemeClr val="dk1"/>
                          </a:solidFill>
                          <a:latin typeface="Verdana"/>
                          <a:ea typeface="Verdana"/>
                          <a:cs typeface="Verdana"/>
                          <a:sym typeface="Verdana"/>
                        </a:rPr>
                        <a:t>▔</a:t>
                      </a:r>
                      <a:r>
                        <a:rPr lang="en-US" sz="2800">
                          <a:solidFill>
                            <a:schemeClr val="dk1"/>
                          </a:solidFill>
                          <a:latin typeface="Verdana"/>
                          <a:ea typeface="Verdana"/>
                          <a:cs typeface="Verdana"/>
                          <a:sym typeface="Verdana"/>
                        </a:rPr>
                        <a:t>-</a:t>
                      </a:r>
                      <a:r>
                        <a:rPr lang="en-US" sz="2800" b="1">
                          <a:solidFill>
                            <a:schemeClr val="dk1"/>
                          </a:solidFill>
                          <a:latin typeface="Verdana"/>
                          <a:ea typeface="Verdana"/>
                          <a:cs typeface="Verdana"/>
                          <a:sym typeface="Verdana"/>
                        </a:rPr>
                        <a:t> </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r>
                        <a:rPr lang="en-US" sz="2800" b="1" i="1">
                          <a:solidFill>
                            <a:srgbClr val="2E75B6"/>
                          </a:solidFill>
                          <a:latin typeface="Verdana"/>
                          <a:ea typeface="Verdana"/>
                          <a:cs typeface="Verdana"/>
                          <a:sym typeface="Verdana"/>
                        </a:rPr>
                        <a:t>invite</a:t>
                      </a:r>
                      <a:endParaRPr sz="2800" b="1" i="1" u="none" strike="noStrike" cap="none">
                        <a:solidFill>
                          <a:srgbClr val="2E75B6"/>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1">
                          <a:solidFill>
                            <a:srgbClr val="2E75B6"/>
                          </a:solidFill>
                          <a:latin typeface="Verdana"/>
                          <a:ea typeface="Verdana"/>
                          <a:cs typeface="Verdana"/>
                          <a:sym typeface="Verdana"/>
                        </a:rPr>
                        <a:t>argue</a:t>
                      </a:r>
                      <a:endParaRPr sz="2800" b="1" i="1">
                        <a:solidFill>
                          <a:srgbClr val="2E75B6"/>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90" name="Google Shape;490;p46"/>
          <p:cNvSpPr txBox="1">
            <a:spLocks noGrp="1"/>
          </p:cNvSpPr>
          <p:nvPr>
            <p:ph type="ftr" idx="11"/>
          </p:nvPr>
        </p:nvSpPr>
        <p:spPr>
          <a:xfrm>
            <a:off x="428625" y="6527800"/>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6"/>
        <p:cNvGrpSpPr/>
        <p:nvPr/>
      </p:nvGrpSpPr>
      <p:grpSpPr>
        <a:xfrm>
          <a:off x="0" y="0"/>
          <a:ext cx="0" cy="0"/>
          <a:chOff x="0" y="0"/>
          <a:chExt cx="0" cy="0"/>
        </a:xfrm>
      </p:grpSpPr>
      <p:sp>
        <p:nvSpPr>
          <p:cNvPr id="497" name="Google Shape;497;p47"/>
          <p:cNvSpPr txBox="1"/>
          <p:nvPr/>
        </p:nvSpPr>
        <p:spPr>
          <a:xfrm>
            <a:off x="664029" y="0"/>
            <a:ext cx="11527971" cy="217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rgbClr val="2E75B6"/>
                </a:solidFill>
                <a:latin typeface="Verdana"/>
                <a:ea typeface="Verdana"/>
                <a:cs typeface="Verdana"/>
                <a:sym typeface="Verdana"/>
              </a:rPr>
              <a:t>5.</a:t>
            </a:r>
            <a:r>
              <a:rPr lang="en-US" sz="3200" b="1" i="0" u="none" strike="noStrike" cap="none">
                <a:solidFill>
                  <a:srgbClr val="4E74A3"/>
                </a:solidFill>
                <a:latin typeface="Verdana"/>
                <a:ea typeface="Verdana"/>
                <a:cs typeface="Verdana"/>
                <a:sym typeface="Verdana"/>
              </a:rPr>
              <a:t> </a:t>
            </a:r>
            <a:r>
              <a:rPr lang="en-US" sz="3200" b="1" i="0" u="none" strike="noStrike" cap="none">
                <a:solidFill>
                  <a:srgbClr val="000000"/>
                </a:solidFill>
                <a:latin typeface="Verdana"/>
                <a:ea typeface="Verdana"/>
                <a:cs typeface="Verdana"/>
                <a:sym typeface="Verdana"/>
              </a:rPr>
              <a:t>Write about Luke </a:t>
            </a:r>
            <a:r>
              <a:rPr lang="en-US" sz="3200" b="1">
                <a:latin typeface="Verdana"/>
                <a:ea typeface="Verdana"/>
                <a:cs typeface="Verdana"/>
                <a:sym typeface="Verdana"/>
              </a:rPr>
              <a:t>1:57-80</a:t>
            </a:r>
            <a:r>
              <a:rPr lang="en-US" sz="3200" b="1" i="0" u="none" strike="noStrike" cap="none">
                <a:solidFill>
                  <a:srgbClr val="000000"/>
                </a:solidFill>
                <a:latin typeface="Verdana"/>
                <a:ea typeface="Verdana"/>
                <a:cs typeface="Verdana"/>
                <a:sym typeface="Verdana"/>
              </a:rPr>
              <a:t> in your own words. Use </a:t>
            </a:r>
            <a:r>
              <a:rPr lang="en-US" sz="3200" b="1">
                <a:solidFill>
                  <a:srgbClr val="4E74A3"/>
                </a:solidFill>
                <a:latin typeface="Verdana"/>
                <a:ea typeface="Verdana"/>
                <a:cs typeface="Verdana"/>
                <a:sym typeface="Verdana"/>
              </a:rPr>
              <a:t>so</a:t>
            </a:r>
            <a:r>
              <a:rPr lang="en-US" sz="3200" b="1" i="0" u="none" strike="noStrike" cap="none">
                <a:solidFill>
                  <a:schemeClr val="dk1"/>
                </a:solidFill>
                <a:latin typeface="Verdana"/>
                <a:ea typeface="Verdana"/>
                <a:cs typeface="Verdana"/>
                <a:sym typeface="Verdana"/>
              </a:rPr>
              <a:t>,</a:t>
            </a:r>
            <a:r>
              <a:rPr lang="en-US" sz="3200" b="1" i="0" u="none" strike="noStrike" cap="none">
                <a:solidFill>
                  <a:srgbClr val="4E74A3"/>
                </a:solidFill>
                <a:latin typeface="Verdana"/>
                <a:ea typeface="Verdana"/>
                <a:cs typeface="Verdana"/>
                <a:sym typeface="Verdana"/>
              </a:rPr>
              <a:t> then</a:t>
            </a:r>
            <a:r>
              <a:rPr lang="en-US" sz="3200" b="1" i="0" u="none" strike="noStrike" cap="none">
                <a:solidFill>
                  <a:schemeClr val="dk1"/>
                </a:solidFill>
                <a:latin typeface="Verdana"/>
                <a:ea typeface="Verdana"/>
                <a:cs typeface="Verdana"/>
                <a:sym typeface="Verdana"/>
              </a:rPr>
              <a:t>,</a:t>
            </a:r>
            <a:r>
              <a:rPr lang="en-US" sz="3200" b="1" i="0" u="none" strike="noStrike" cap="none">
                <a:solidFill>
                  <a:srgbClr val="4E74A3"/>
                </a:solidFill>
                <a:latin typeface="Verdana"/>
                <a:ea typeface="Verdana"/>
                <a:cs typeface="Verdana"/>
                <a:sym typeface="Verdana"/>
              </a:rPr>
              <a:t> plus</a:t>
            </a:r>
            <a:r>
              <a:rPr lang="en-US" sz="3200" b="1" i="0" u="none" strike="noStrike" cap="none">
                <a:solidFill>
                  <a:schemeClr val="dk1"/>
                </a:solidFill>
                <a:latin typeface="Verdana"/>
                <a:ea typeface="Verdana"/>
                <a:cs typeface="Verdana"/>
                <a:sym typeface="Verdana"/>
              </a:rPr>
              <a:t>,</a:t>
            </a:r>
            <a:r>
              <a:rPr lang="en-US" sz="3200" b="1" i="0" u="none" strike="noStrike" cap="none">
                <a:solidFill>
                  <a:srgbClr val="4E74A3"/>
                </a:solidFill>
                <a:latin typeface="Verdana"/>
                <a:ea typeface="Verdana"/>
                <a:cs typeface="Verdana"/>
                <a:sym typeface="Verdana"/>
              </a:rPr>
              <a:t> but</a:t>
            </a:r>
            <a:r>
              <a:rPr lang="en-US" sz="3200" b="1" i="0" u="none" strike="noStrike" cap="none">
                <a:solidFill>
                  <a:schemeClr val="dk1"/>
                </a:solidFill>
                <a:latin typeface="Verdana"/>
                <a:ea typeface="Verdana"/>
                <a:cs typeface="Verdana"/>
                <a:sym typeface="Verdana"/>
              </a:rPr>
              <a:t>,</a:t>
            </a:r>
            <a:r>
              <a:rPr lang="en-US" sz="3200" b="1" i="0" u="none" strike="noStrike" cap="none">
                <a:solidFill>
                  <a:srgbClr val="4E74A3"/>
                </a:solidFill>
                <a:latin typeface="Verdana"/>
                <a:ea typeface="Verdana"/>
                <a:cs typeface="Verdana"/>
                <a:sym typeface="Verdana"/>
              </a:rPr>
              <a:t> </a:t>
            </a:r>
            <a:r>
              <a:rPr lang="en-US" sz="3200" b="1" i="0" u="none" strike="noStrike" cap="none">
                <a:solidFill>
                  <a:schemeClr val="dk1"/>
                </a:solidFill>
                <a:latin typeface="Verdana"/>
                <a:ea typeface="Verdana"/>
                <a:cs typeface="Verdana"/>
                <a:sym typeface="Verdana"/>
              </a:rPr>
              <a:t>and</a:t>
            </a:r>
            <a:r>
              <a:rPr lang="en-US" sz="3200" b="1" i="0" u="none" strike="noStrike" cap="none">
                <a:solidFill>
                  <a:schemeClr val="accent5"/>
                </a:solidFill>
                <a:latin typeface="Verdana"/>
                <a:ea typeface="Verdana"/>
                <a:cs typeface="Verdana"/>
                <a:sym typeface="Verdana"/>
              </a:rPr>
              <a:t> </a:t>
            </a:r>
            <a:r>
              <a:rPr lang="en-US" sz="3200" b="1" i="0" u="none" strike="noStrike" cap="none">
                <a:solidFill>
                  <a:srgbClr val="4E74A3"/>
                </a:solidFill>
                <a:latin typeface="Verdana"/>
                <a:ea typeface="Verdana"/>
                <a:cs typeface="Verdana"/>
                <a:sym typeface="Verdana"/>
              </a:rPr>
              <a:t>finally</a:t>
            </a:r>
            <a:r>
              <a:rPr lang="en-US" sz="3200" b="1" i="0" u="none" strike="noStrike" cap="none">
                <a:solidFill>
                  <a:schemeClr val="dk1"/>
                </a:solidFill>
                <a:latin typeface="Verdana"/>
                <a:ea typeface="Verdana"/>
                <a:cs typeface="Verdana"/>
                <a:sym typeface="Verdana"/>
              </a:rPr>
              <a:t>.</a:t>
            </a:r>
            <a:endParaRPr sz="3200" b="1" i="0" u="none" strike="noStrike" cap="none">
              <a:solidFill>
                <a:schemeClr val="dk1"/>
              </a:solidFill>
              <a:latin typeface="Verdana"/>
              <a:ea typeface="Verdana"/>
              <a:cs typeface="Verdana"/>
              <a:sym typeface="Verdana"/>
            </a:endParaRPr>
          </a:p>
        </p:txBody>
      </p:sp>
      <p:sp>
        <p:nvSpPr>
          <p:cNvPr id="498" name="Google Shape;498;p47"/>
          <p:cNvSpPr txBox="1">
            <a:spLocks noGrp="1"/>
          </p:cNvSpPr>
          <p:nvPr>
            <p:ph type="sldNum" idx="12"/>
          </p:nvPr>
        </p:nvSpPr>
        <p:spPr>
          <a:xfrm>
            <a:off x="8624213" y="643196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35</a:t>
            </a:fld>
            <a:endParaRPr>
              <a:solidFill>
                <a:schemeClr val="dk1"/>
              </a:solidFill>
            </a:endParaRPr>
          </a:p>
        </p:txBody>
      </p:sp>
      <p:sp>
        <p:nvSpPr>
          <p:cNvPr id="499" name="Google Shape;499;p47"/>
          <p:cNvSpPr txBox="1"/>
          <p:nvPr/>
        </p:nvSpPr>
        <p:spPr>
          <a:xfrm>
            <a:off x="266080" y="643196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888888"/>
                </a:solidFill>
                <a:latin typeface="Verdana"/>
                <a:ea typeface="Verdana"/>
                <a:cs typeface="Verdana"/>
                <a:sym typeface="Verdana"/>
              </a:rPr>
              <a:t>©2021-2024 Literacy International</a:t>
            </a:r>
            <a:endParaRPr/>
          </a:p>
        </p:txBody>
      </p:sp>
      <p:graphicFrame>
        <p:nvGraphicFramePr>
          <p:cNvPr id="500" name="Google Shape;500;p47"/>
          <p:cNvGraphicFramePr/>
          <p:nvPr/>
        </p:nvGraphicFramePr>
        <p:xfrm>
          <a:off x="553410" y="1443790"/>
          <a:ext cx="3000000" cy="3000000"/>
        </p:xfrm>
        <a:graphic>
          <a:graphicData uri="http://schemas.openxmlformats.org/drawingml/2006/table">
            <a:tbl>
              <a:tblPr firstRow="1" bandRow="1">
                <a:noFill/>
                <a:tableStyleId>{06D2277A-A26B-4945-90EB-AB0E83A1C677}</a:tableStyleId>
              </a:tblPr>
              <a:tblGrid>
                <a:gridCol w="11085175">
                  <a:extLst>
                    <a:ext uri="{9D8B030D-6E8A-4147-A177-3AD203B41FA5}">
                      <a16:colId xmlns:a16="http://schemas.microsoft.com/office/drawing/2014/main" val="20000"/>
                    </a:ext>
                  </a:extLst>
                </a:gridCol>
              </a:tblGrid>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622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8"/>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9"/>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6"/>
        <p:cNvGrpSpPr/>
        <p:nvPr/>
      </p:nvGrpSpPr>
      <p:grpSpPr>
        <a:xfrm>
          <a:off x="0" y="0"/>
          <a:ext cx="0" cy="0"/>
          <a:chOff x="0" y="0"/>
          <a:chExt cx="0" cy="0"/>
        </a:xfrm>
      </p:grpSpPr>
      <p:sp>
        <p:nvSpPr>
          <p:cNvPr id="507" name="Google Shape;507;p48"/>
          <p:cNvSpPr/>
          <p:nvPr/>
        </p:nvSpPr>
        <p:spPr>
          <a:xfrm>
            <a:off x="1636295" y="5140411"/>
            <a:ext cx="10369126" cy="125298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u="sng">
              <a:solidFill>
                <a:srgbClr val="4472C4"/>
              </a:solidFill>
              <a:latin typeface="Verdana"/>
              <a:ea typeface="Verdana"/>
              <a:cs typeface="Verdana"/>
              <a:sym typeface="Verdana"/>
            </a:endParaRPr>
          </a:p>
          <a:p>
            <a:pPr marL="0" marR="0" lvl="0" indent="0" algn="l" rtl="0">
              <a:spcBef>
                <a:spcPts val="0"/>
              </a:spcBef>
              <a:spcAft>
                <a:spcPts val="0"/>
              </a:spcAft>
              <a:buNone/>
            </a:pPr>
            <a:r>
              <a:rPr lang="en-US" sz="2800">
                <a:solidFill>
                  <a:schemeClr val="dk1"/>
                </a:solidFill>
                <a:latin typeface="Verdana"/>
                <a:ea typeface="Verdana"/>
                <a:cs typeface="Verdana"/>
                <a:sym typeface="Verdana"/>
              </a:rPr>
              <a:t>Read the next lesson’s Bible verses: </a:t>
            </a:r>
            <a:r>
              <a:rPr lang="en-US" sz="2800" u="sng">
                <a:solidFill>
                  <a:schemeClr val="hlink"/>
                </a:solidFill>
                <a:latin typeface="Verdana"/>
                <a:ea typeface="Verdana"/>
                <a:cs typeface="Verdana"/>
                <a:sym typeface="Verdana"/>
                <a:hlinkClick r:id="rId3"/>
              </a:rPr>
              <a:t>Luke 2:1-21</a:t>
            </a:r>
            <a:endParaRPr sz="180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b="0" i="0" u="none" strike="noStrike" cap="none">
                <a:solidFill>
                  <a:srgbClr val="000000"/>
                </a:solidFill>
                <a:latin typeface="Verdana"/>
                <a:ea typeface="Verdana"/>
                <a:cs typeface="Verdana"/>
                <a:sym typeface="Verdana"/>
              </a:rPr>
              <a:t>in your language.</a:t>
            </a:r>
            <a:endParaRPr sz="2800" u="sng">
              <a:solidFill>
                <a:schemeClr val="accent5"/>
              </a:solidFill>
              <a:highlight>
                <a:srgbClr val="FFFFFF"/>
              </a:highlight>
              <a:latin typeface="Verdana"/>
              <a:ea typeface="Verdana"/>
              <a:cs typeface="Verdana"/>
              <a:sym typeface="Verdana"/>
            </a:endParaRPr>
          </a:p>
          <a:p>
            <a:pPr marL="0" marR="0" lvl="0" indent="0" algn="l" rtl="0">
              <a:spcBef>
                <a:spcPts val="0"/>
              </a:spcBef>
              <a:spcAft>
                <a:spcPts val="0"/>
              </a:spcAft>
              <a:buNone/>
            </a:pPr>
            <a:endParaRPr sz="3600">
              <a:solidFill>
                <a:srgbClr val="000000"/>
              </a:solidFill>
              <a:latin typeface="Verdana"/>
              <a:ea typeface="Verdana"/>
              <a:cs typeface="Verdana"/>
              <a:sym typeface="Verdana"/>
            </a:endParaRPr>
          </a:p>
        </p:txBody>
      </p:sp>
      <p:sp>
        <p:nvSpPr>
          <p:cNvPr id="508" name="Google Shape;508;p48"/>
          <p:cNvSpPr txBox="1"/>
          <p:nvPr/>
        </p:nvSpPr>
        <p:spPr>
          <a:xfrm>
            <a:off x="135924" y="0"/>
            <a:ext cx="11721296" cy="1439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2E75B6"/>
                </a:solidFill>
                <a:latin typeface="Verdana"/>
                <a:ea typeface="Verdana"/>
                <a:cs typeface="Verdana"/>
                <a:sym typeface="Verdana"/>
              </a:rPr>
              <a:t>6A.</a:t>
            </a:r>
            <a:r>
              <a:rPr lang="en-US" sz="3200" b="1">
                <a:solidFill>
                  <a:srgbClr val="4472C4"/>
                </a:solidFill>
                <a:latin typeface="Verdana"/>
                <a:ea typeface="Verdana"/>
                <a:cs typeface="Verdana"/>
                <a:sym typeface="Verdana"/>
              </a:rPr>
              <a:t> </a:t>
            </a:r>
            <a:r>
              <a:rPr lang="en-US" sz="3200" b="1">
                <a:solidFill>
                  <a:schemeClr val="dk1"/>
                </a:solidFill>
                <a:latin typeface="Verdana"/>
                <a:ea typeface="Verdana"/>
                <a:cs typeface="Verdana"/>
                <a:sym typeface="Verdana"/>
              </a:rPr>
              <a:t>Choose 1 verse to memorize and write it here. Then read the next verses in your language. </a:t>
            </a:r>
            <a:endParaRPr sz="3200" b="1">
              <a:solidFill>
                <a:schemeClr val="dk1"/>
              </a:solidFill>
              <a:latin typeface="Verdana"/>
              <a:ea typeface="Verdana"/>
              <a:cs typeface="Verdana"/>
              <a:sym typeface="Verdana"/>
            </a:endParaRPr>
          </a:p>
        </p:txBody>
      </p:sp>
      <p:sp>
        <p:nvSpPr>
          <p:cNvPr id="509" name="Google Shape;509;p48"/>
          <p:cNvSpPr txBox="1">
            <a:spLocks noGrp="1"/>
          </p:cNvSpPr>
          <p:nvPr>
            <p:ph type="sldNum" idx="12"/>
          </p:nvPr>
        </p:nvSpPr>
        <p:spPr>
          <a:xfrm>
            <a:off x="869315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36</a:t>
            </a:fld>
            <a:endParaRPr>
              <a:solidFill>
                <a:schemeClr val="dk1"/>
              </a:solidFill>
            </a:endParaRPr>
          </a:p>
        </p:txBody>
      </p:sp>
      <p:sp>
        <p:nvSpPr>
          <p:cNvPr id="510" name="Google Shape;510;p48"/>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
        <p:nvSpPr>
          <p:cNvPr id="511" name="Google Shape;511;p48"/>
          <p:cNvSpPr txBox="1"/>
          <p:nvPr/>
        </p:nvSpPr>
        <p:spPr>
          <a:xfrm>
            <a:off x="691991" y="5347564"/>
            <a:ext cx="522288" cy="522288"/>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800"/>
              <a:buFont typeface="Arial"/>
              <a:buNone/>
            </a:pPr>
            <a:endParaRPr sz="1800">
              <a:solidFill>
                <a:schemeClr val="dk1"/>
              </a:solidFill>
              <a:latin typeface="Verdana"/>
              <a:ea typeface="Verdana"/>
              <a:cs typeface="Verdana"/>
              <a:sym typeface="Verdana"/>
            </a:endParaRPr>
          </a:p>
        </p:txBody>
      </p:sp>
      <p:graphicFrame>
        <p:nvGraphicFramePr>
          <p:cNvPr id="512" name="Google Shape;512;p48"/>
          <p:cNvGraphicFramePr/>
          <p:nvPr/>
        </p:nvGraphicFramePr>
        <p:xfrm>
          <a:off x="553410" y="1404692"/>
          <a:ext cx="3000000" cy="3000000"/>
        </p:xfrm>
        <a:graphic>
          <a:graphicData uri="http://schemas.openxmlformats.org/drawingml/2006/table">
            <a:tbl>
              <a:tblPr firstRow="1" bandRow="1">
                <a:noFill/>
                <a:tableStyleId>{06D2277A-A26B-4945-90EB-AB0E83A1C677}</a:tableStyleId>
              </a:tblPr>
              <a:tblGrid>
                <a:gridCol w="11085175">
                  <a:extLst>
                    <a:ext uri="{9D8B030D-6E8A-4147-A177-3AD203B41FA5}">
                      <a16:colId xmlns:a16="http://schemas.microsoft.com/office/drawing/2014/main" val="20000"/>
                    </a:ext>
                  </a:extLst>
                </a:gridCol>
              </a:tblGrid>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42600">
                <a:tc>
                  <a:txBody>
                    <a:bodyPr/>
                    <a:lstStyle/>
                    <a:p>
                      <a:pPr marL="0" lvl="0" indent="0" algn="l" rtl="0">
                        <a:spcBef>
                          <a:spcPts val="0"/>
                        </a:spcBef>
                        <a:spcAft>
                          <a:spcPts val="0"/>
                        </a:spcAft>
                        <a:buClr>
                          <a:schemeClr val="dk1"/>
                        </a:buClr>
                        <a:buFont typeface="Arial"/>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622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8"/>
        <p:cNvGrpSpPr/>
        <p:nvPr/>
      </p:nvGrpSpPr>
      <p:grpSpPr>
        <a:xfrm>
          <a:off x="0" y="0"/>
          <a:ext cx="0" cy="0"/>
          <a:chOff x="0" y="0"/>
          <a:chExt cx="0" cy="0"/>
        </a:xfrm>
      </p:grpSpPr>
      <p:sp>
        <p:nvSpPr>
          <p:cNvPr id="519" name="Google Shape;519;p49"/>
          <p:cNvSpPr txBox="1"/>
          <p:nvPr/>
        </p:nvSpPr>
        <p:spPr>
          <a:xfrm>
            <a:off x="352425" y="104775"/>
            <a:ext cx="8692800" cy="12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4472C4"/>
                </a:solidFill>
                <a:latin typeface="Verdana"/>
                <a:ea typeface="Verdana"/>
                <a:cs typeface="Verdana"/>
                <a:sym typeface="Verdana"/>
              </a:rPr>
              <a:t>7A.</a:t>
            </a:r>
            <a:r>
              <a:rPr lang="en-US" sz="3200" b="1">
                <a:solidFill>
                  <a:srgbClr val="000000"/>
                </a:solidFill>
                <a:latin typeface="Verdana"/>
                <a:ea typeface="Verdana"/>
                <a:cs typeface="Verdana"/>
                <a:sym typeface="Verdana"/>
              </a:rPr>
              <a:t> </a:t>
            </a:r>
            <a:r>
              <a:rPr lang="en-US" sz="3200" b="1">
                <a:solidFill>
                  <a:schemeClr val="dk1"/>
                </a:solidFill>
                <a:latin typeface="Verdana"/>
                <a:ea typeface="Verdana"/>
                <a:cs typeface="Verdana"/>
                <a:sym typeface="Verdana"/>
              </a:rPr>
              <a:t>Read this invitation: known as the oldest written party invitation.</a:t>
            </a:r>
            <a:endParaRPr/>
          </a:p>
          <a:p>
            <a:pPr marL="0" marR="0" lvl="0" indent="0" algn="l" rtl="0">
              <a:spcBef>
                <a:spcPts val="0"/>
              </a:spcBef>
              <a:spcAft>
                <a:spcPts val="0"/>
              </a:spcAft>
              <a:buClr>
                <a:srgbClr val="000000"/>
              </a:buClr>
              <a:buSzPts val="4400"/>
              <a:buFont typeface="Arial"/>
              <a:buNone/>
            </a:pPr>
            <a:endParaRPr sz="1800">
              <a:solidFill>
                <a:schemeClr val="dk1"/>
              </a:solidFill>
              <a:latin typeface="Verdana"/>
              <a:ea typeface="Verdana"/>
              <a:cs typeface="Verdana"/>
              <a:sym typeface="Verdana"/>
            </a:endParaRPr>
          </a:p>
        </p:txBody>
      </p:sp>
      <p:sp>
        <p:nvSpPr>
          <p:cNvPr id="520" name="Google Shape;520;p49"/>
          <p:cNvSpPr txBox="1">
            <a:spLocks noGrp="1"/>
          </p:cNvSpPr>
          <p:nvPr>
            <p:ph type="sldNum" idx="12"/>
          </p:nvPr>
        </p:nvSpPr>
        <p:spPr>
          <a:xfrm>
            <a:off x="8658225" y="64277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37</a:t>
            </a:fld>
            <a:endParaRPr>
              <a:solidFill>
                <a:schemeClr val="dk1"/>
              </a:solidFill>
            </a:endParaRPr>
          </a:p>
        </p:txBody>
      </p:sp>
      <p:sp>
        <p:nvSpPr>
          <p:cNvPr id="521" name="Google Shape;521;p49"/>
          <p:cNvSpPr txBox="1"/>
          <p:nvPr/>
        </p:nvSpPr>
        <p:spPr>
          <a:xfrm>
            <a:off x="0" y="625075"/>
            <a:ext cx="9045300" cy="576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a:solidFill>
                  <a:schemeClr val="dk1"/>
                </a:solidFill>
                <a:latin typeface="Verdana"/>
                <a:ea typeface="Verdana"/>
                <a:cs typeface="Verdana"/>
                <a:sym typeface="Verdana"/>
              </a:rPr>
              <a:t>Claudia Severa to her Lepidina, greetings. On 11 September, sister, for the day of the celebration of my birthday, I give you a warm invitation to make sure that you come to us, to make the day more enjoyable for me by your arrival, if you are present. Give my greetings to your Cerialis. My Aelius and my little son send him their greetings. I shall expect you, sister. Farewell, sister, my dearest soul, as I hope to prosper and hail. To Sulpicia Lepidina, wife of Cerialis, from Severa.</a:t>
            </a:r>
            <a:endParaRPr sz="2800"/>
          </a:p>
        </p:txBody>
      </p:sp>
      <p:sp>
        <p:nvSpPr>
          <p:cNvPr id="522" name="Google Shape;522;p49"/>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pic>
        <p:nvPicPr>
          <p:cNvPr id="523" name="Google Shape;523;p49"/>
          <p:cNvPicPr preferRelativeResize="0"/>
          <p:nvPr/>
        </p:nvPicPr>
        <p:blipFill>
          <a:blip r:embed="rId3">
            <a:alphaModFix/>
          </a:blip>
          <a:stretch>
            <a:fillRect/>
          </a:stretch>
        </p:blipFill>
        <p:spPr>
          <a:xfrm>
            <a:off x="9045300" y="0"/>
            <a:ext cx="3146701" cy="2817900"/>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9"/>
        <p:cNvGrpSpPr/>
        <p:nvPr/>
      </p:nvGrpSpPr>
      <p:grpSpPr>
        <a:xfrm>
          <a:off x="0" y="0"/>
          <a:ext cx="0" cy="0"/>
          <a:chOff x="0" y="0"/>
          <a:chExt cx="0" cy="0"/>
        </a:xfrm>
      </p:grpSpPr>
      <p:sp>
        <p:nvSpPr>
          <p:cNvPr id="530" name="Google Shape;530;p50"/>
          <p:cNvSpPr txBox="1"/>
          <p:nvPr/>
        </p:nvSpPr>
        <p:spPr>
          <a:xfrm>
            <a:off x="352425" y="104775"/>
            <a:ext cx="8692800" cy="12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4472C4"/>
                </a:solidFill>
                <a:latin typeface="Verdana"/>
                <a:ea typeface="Verdana"/>
                <a:cs typeface="Verdana"/>
                <a:sym typeface="Verdana"/>
              </a:rPr>
              <a:t>7B.</a:t>
            </a:r>
            <a:r>
              <a:rPr lang="en-US" sz="3200" b="1">
                <a:solidFill>
                  <a:srgbClr val="000000"/>
                </a:solidFill>
                <a:latin typeface="Verdana"/>
                <a:ea typeface="Verdana"/>
                <a:cs typeface="Verdana"/>
                <a:sym typeface="Verdana"/>
              </a:rPr>
              <a:t> </a:t>
            </a:r>
            <a:r>
              <a:rPr lang="en-US" sz="3200" b="1">
                <a:solidFill>
                  <a:schemeClr val="dk1"/>
                </a:solidFill>
                <a:latin typeface="Verdana"/>
                <a:ea typeface="Verdana"/>
                <a:cs typeface="Verdana"/>
                <a:sym typeface="Verdana"/>
              </a:rPr>
              <a:t>Study this invitation: known as the oldest written party invitation.</a:t>
            </a:r>
            <a:endParaRPr/>
          </a:p>
          <a:p>
            <a:pPr marL="0" marR="0" lvl="0" indent="0" algn="l" rtl="0">
              <a:spcBef>
                <a:spcPts val="0"/>
              </a:spcBef>
              <a:spcAft>
                <a:spcPts val="0"/>
              </a:spcAft>
              <a:buClr>
                <a:srgbClr val="000000"/>
              </a:buClr>
              <a:buSzPts val="4400"/>
              <a:buFont typeface="Arial"/>
              <a:buNone/>
            </a:pPr>
            <a:endParaRPr sz="1800">
              <a:solidFill>
                <a:schemeClr val="dk1"/>
              </a:solidFill>
              <a:latin typeface="Verdana"/>
              <a:ea typeface="Verdana"/>
              <a:cs typeface="Verdana"/>
              <a:sym typeface="Verdana"/>
            </a:endParaRPr>
          </a:p>
        </p:txBody>
      </p:sp>
      <p:sp>
        <p:nvSpPr>
          <p:cNvPr id="531" name="Google Shape;531;p50"/>
          <p:cNvSpPr txBox="1">
            <a:spLocks noGrp="1"/>
          </p:cNvSpPr>
          <p:nvPr>
            <p:ph type="sldNum" idx="12"/>
          </p:nvPr>
        </p:nvSpPr>
        <p:spPr>
          <a:xfrm>
            <a:off x="8658225" y="6427788"/>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38</a:t>
            </a:fld>
            <a:endParaRPr>
              <a:solidFill>
                <a:schemeClr val="dk1"/>
              </a:solidFill>
            </a:endParaRPr>
          </a:p>
        </p:txBody>
      </p:sp>
      <p:sp>
        <p:nvSpPr>
          <p:cNvPr id="532" name="Google Shape;532;p50"/>
          <p:cNvSpPr txBox="1"/>
          <p:nvPr/>
        </p:nvSpPr>
        <p:spPr>
          <a:xfrm>
            <a:off x="0" y="885125"/>
            <a:ext cx="9045300" cy="576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a:solidFill>
                  <a:srgbClr val="2E75B6"/>
                </a:solidFill>
                <a:latin typeface="Verdana"/>
                <a:ea typeface="Verdana"/>
                <a:cs typeface="Verdana"/>
                <a:sym typeface="Verdana"/>
              </a:rPr>
              <a:t>1.Claudia Severa</a:t>
            </a:r>
            <a:r>
              <a:rPr lang="en-US" sz="2800">
                <a:solidFill>
                  <a:schemeClr val="dk1"/>
                </a:solidFill>
                <a:latin typeface="Verdana"/>
                <a:ea typeface="Verdana"/>
                <a:cs typeface="Verdana"/>
                <a:sym typeface="Verdana"/>
              </a:rPr>
              <a:t> to her Lepidina, </a:t>
            </a:r>
            <a:r>
              <a:rPr lang="en-US" sz="2800" b="1">
                <a:solidFill>
                  <a:srgbClr val="2E75B6"/>
                </a:solidFill>
                <a:latin typeface="Verdana"/>
                <a:ea typeface="Verdana"/>
                <a:cs typeface="Verdana"/>
                <a:sym typeface="Verdana"/>
              </a:rPr>
              <a:t>2.greetings.</a:t>
            </a:r>
            <a:r>
              <a:rPr lang="en-US" sz="2800">
                <a:solidFill>
                  <a:schemeClr val="dk1"/>
                </a:solidFill>
                <a:latin typeface="Verdana"/>
                <a:ea typeface="Verdana"/>
                <a:cs typeface="Verdana"/>
                <a:sym typeface="Verdana"/>
              </a:rPr>
              <a:t> On </a:t>
            </a:r>
            <a:r>
              <a:rPr lang="en-US" sz="2800" b="1">
                <a:solidFill>
                  <a:srgbClr val="2E75B6"/>
                </a:solidFill>
                <a:latin typeface="Verdana"/>
                <a:ea typeface="Verdana"/>
                <a:cs typeface="Verdana"/>
                <a:sym typeface="Verdana"/>
              </a:rPr>
              <a:t>3.11 September,</a:t>
            </a:r>
            <a:r>
              <a:rPr lang="en-US" sz="2800">
                <a:solidFill>
                  <a:schemeClr val="dk1"/>
                </a:solidFill>
                <a:latin typeface="Verdana"/>
                <a:ea typeface="Verdana"/>
                <a:cs typeface="Verdana"/>
                <a:sym typeface="Verdana"/>
              </a:rPr>
              <a:t> sister, for the day of the </a:t>
            </a:r>
            <a:r>
              <a:rPr lang="en-US" sz="2800" b="1">
                <a:solidFill>
                  <a:srgbClr val="2E75B6"/>
                </a:solidFill>
                <a:latin typeface="Verdana"/>
                <a:ea typeface="Verdana"/>
                <a:cs typeface="Verdana"/>
                <a:sym typeface="Verdana"/>
              </a:rPr>
              <a:t>4.celebration of my birthday,</a:t>
            </a:r>
            <a:r>
              <a:rPr lang="en-US" sz="2800">
                <a:solidFill>
                  <a:schemeClr val="dk1"/>
                </a:solidFill>
                <a:latin typeface="Verdana"/>
                <a:ea typeface="Verdana"/>
                <a:cs typeface="Verdana"/>
                <a:sym typeface="Verdana"/>
              </a:rPr>
              <a:t> I give you a warm invitation to make sure that you come to us, to make the day more enjoyable for me by your arrival, if you are present. Give my greetings to your Cerialis. My Aelius and my little son send him their greetings. I shall expect you, sister. </a:t>
            </a:r>
            <a:r>
              <a:rPr lang="en-US" sz="2800" b="1">
                <a:solidFill>
                  <a:srgbClr val="2E75B6"/>
                </a:solidFill>
                <a:latin typeface="Verdana"/>
                <a:ea typeface="Verdana"/>
                <a:cs typeface="Verdana"/>
                <a:sym typeface="Verdana"/>
              </a:rPr>
              <a:t>5.Farewell</a:t>
            </a:r>
            <a:r>
              <a:rPr lang="en-US" sz="2800">
                <a:solidFill>
                  <a:schemeClr val="dk1"/>
                </a:solidFill>
                <a:latin typeface="Verdana"/>
                <a:ea typeface="Verdana"/>
                <a:cs typeface="Verdana"/>
                <a:sym typeface="Verdana"/>
              </a:rPr>
              <a:t>, sister, my dearest soul, as I hope to prosper and hail. To </a:t>
            </a:r>
            <a:r>
              <a:rPr lang="en-US" sz="2800" b="1">
                <a:solidFill>
                  <a:srgbClr val="2E75B6"/>
                </a:solidFill>
                <a:latin typeface="Verdana"/>
                <a:ea typeface="Verdana"/>
                <a:cs typeface="Verdana"/>
                <a:sym typeface="Verdana"/>
              </a:rPr>
              <a:t>6.Sulpicia Lepidina,</a:t>
            </a:r>
            <a:r>
              <a:rPr lang="en-US" sz="2800">
                <a:solidFill>
                  <a:schemeClr val="dk1"/>
                </a:solidFill>
                <a:latin typeface="Verdana"/>
                <a:ea typeface="Verdana"/>
                <a:cs typeface="Verdana"/>
                <a:sym typeface="Verdana"/>
              </a:rPr>
              <a:t> wife of Cerialis, from Severa.</a:t>
            </a:r>
            <a:endParaRPr sz="2800"/>
          </a:p>
        </p:txBody>
      </p:sp>
      <p:sp>
        <p:nvSpPr>
          <p:cNvPr id="533" name="Google Shape;533;p50"/>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sp>
        <p:nvSpPr>
          <p:cNvPr id="534" name="Google Shape;534;p50"/>
          <p:cNvSpPr/>
          <p:nvPr/>
        </p:nvSpPr>
        <p:spPr>
          <a:xfrm>
            <a:off x="9045275" y="3332588"/>
            <a:ext cx="3146700" cy="2683800"/>
          </a:xfrm>
          <a:prstGeom prst="rect">
            <a:avLst/>
          </a:prstGeom>
          <a:solidFill>
            <a:schemeClr val="lt2"/>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endParaRPr sz="2800" b="1">
              <a:solidFill>
                <a:srgbClr val="2E75B6"/>
              </a:solidFill>
              <a:latin typeface="Verdana"/>
              <a:ea typeface="Verdana"/>
              <a:cs typeface="Verdana"/>
              <a:sym typeface="Verdana"/>
            </a:endParaRPr>
          </a:p>
        </p:txBody>
      </p:sp>
      <p:pic>
        <p:nvPicPr>
          <p:cNvPr id="535" name="Google Shape;535;p50"/>
          <p:cNvPicPr preferRelativeResize="0"/>
          <p:nvPr/>
        </p:nvPicPr>
        <p:blipFill>
          <a:blip r:embed="rId3">
            <a:alphaModFix/>
          </a:blip>
          <a:stretch>
            <a:fillRect/>
          </a:stretch>
        </p:blipFill>
        <p:spPr>
          <a:xfrm>
            <a:off x="9045300" y="0"/>
            <a:ext cx="3146701" cy="2817900"/>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1"/>
        <p:cNvGrpSpPr/>
        <p:nvPr/>
      </p:nvGrpSpPr>
      <p:grpSpPr>
        <a:xfrm>
          <a:off x="0" y="0"/>
          <a:ext cx="0" cy="0"/>
          <a:chOff x="0" y="0"/>
          <a:chExt cx="0" cy="0"/>
        </a:xfrm>
      </p:grpSpPr>
      <p:sp>
        <p:nvSpPr>
          <p:cNvPr id="542" name="Google Shape;542;p51"/>
          <p:cNvSpPr txBox="1"/>
          <p:nvPr/>
        </p:nvSpPr>
        <p:spPr>
          <a:xfrm>
            <a:off x="352425" y="104775"/>
            <a:ext cx="8692800" cy="12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4472C4"/>
                </a:solidFill>
                <a:latin typeface="Verdana"/>
                <a:ea typeface="Verdana"/>
                <a:cs typeface="Verdana"/>
                <a:sym typeface="Verdana"/>
              </a:rPr>
              <a:t>7C.</a:t>
            </a:r>
            <a:r>
              <a:rPr lang="en-US" sz="3200" b="1">
                <a:solidFill>
                  <a:srgbClr val="000000"/>
                </a:solidFill>
                <a:latin typeface="Verdana"/>
                <a:ea typeface="Verdana"/>
                <a:cs typeface="Verdana"/>
                <a:sym typeface="Verdana"/>
              </a:rPr>
              <a:t> </a:t>
            </a:r>
            <a:r>
              <a:rPr lang="en-US" sz="3200" b="1">
                <a:solidFill>
                  <a:schemeClr val="dk1"/>
                </a:solidFill>
                <a:latin typeface="Verdana"/>
                <a:ea typeface="Verdana"/>
                <a:cs typeface="Verdana"/>
                <a:sym typeface="Verdana"/>
              </a:rPr>
              <a:t>Study this invitation: known as the oldest written party invitation.</a:t>
            </a:r>
            <a:endParaRPr/>
          </a:p>
          <a:p>
            <a:pPr marL="0" marR="0" lvl="0" indent="0" algn="l" rtl="0">
              <a:spcBef>
                <a:spcPts val="0"/>
              </a:spcBef>
              <a:spcAft>
                <a:spcPts val="0"/>
              </a:spcAft>
              <a:buClr>
                <a:srgbClr val="000000"/>
              </a:buClr>
              <a:buSzPts val="4400"/>
              <a:buFont typeface="Arial"/>
              <a:buNone/>
            </a:pPr>
            <a:endParaRPr sz="1800">
              <a:solidFill>
                <a:schemeClr val="dk1"/>
              </a:solidFill>
              <a:latin typeface="Verdana"/>
              <a:ea typeface="Verdana"/>
              <a:cs typeface="Verdana"/>
              <a:sym typeface="Verdana"/>
            </a:endParaRPr>
          </a:p>
        </p:txBody>
      </p:sp>
      <p:sp>
        <p:nvSpPr>
          <p:cNvPr id="543" name="Google Shape;543;p51"/>
          <p:cNvSpPr txBox="1">
            <a:spLocks noGrp="1"/>
          </p:cNvSpPr>
          <p:nvPr>
            <p:ph type="sldNum" idx="12"/>
          </p:nvPr>
        </p:nvSpPr>
        <p:spPr>
          <a:xfrm>
            <a:off x="8658225" y="6427788"/>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39</a:t>
            </a:fld>
            <a:endParaRPr>
              <a:solidFill>
                <a:schemeClr val="dk1"/>
              </a:solidFill>
            </a:endParaRPr>
          </a:p>
        </p:txBody>
      </p:sp>
      <p:sp>
        <p:nvSpPr>
          <p:cNvPr id="544" name="Google Shape;544;p51"/>
          <p:cNvSpPr txBox="1"/>
          <p:nvPr/>
        </p:nvSpPr>
        <p:spPr>
          <a:xfrm>
            <a:off x="0" y="885125"/>
            <a:ext cx="9045300" cy="576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a:solidFill>
                  <a:srgbClr val="2E75B6"/>
                </a:solidFill>
                <a:latin typeface="Verdana"/>
                <a:ea typeface="Verdana"/>
                <a:cs typeface="Verdana"/>
                <a:sym typeface="Verdana"/>
              </a:rPr>
              <a:t>1.Claudia Severa</a:t>
            </a:r>
            <a:r>
              <a:rPr lang="en-US" sz="2800">
                <a:solidFill>
                  <a:schemeClr val="dk1"/>
                </a:solidFill>
                <a:latin typeface="Verdana"/>
                <a:ea typeface="Verdana"/>
                <a:cs typeface="Verdana"/>
                <a:sym typeface="Verdana"/>
              </a:rPr>
              <a:t> to her Lepidina, </a:t>
            </a:r>
            <a:r>
              <a:rPr lang="en-US" sz="2800" b="1">
                <a:solidFill>
                  <a:srgbClr val="2E75B6"/>
                </a:solidFill>
                <a:latin typeface="Verdana"/>
                <a:ea typeface="Verdana"/>
                <a:cs typeface="Verdana"/>
                <a:sym typeface="Verdana"/>
              </a:rPr>
              <a:t>2.greetings.</a:t>
            </a:r>
            <a:r>
              <a:rPr lang="en-US" sz="2800">
                <a:solidFill>
                  <a:schemeClr val="dk1"/>
                </a:solidFill>
                <a:latin typeface="Verdana"/>
                <a:ea typeface="Verdana"/>
                <a:cs typeface="Verdana"/>
                <a:sym typeface="Verdana"/>
              </a:rPr>
              <a:t> On </a:t>
            </a:r>
            <a:r>
              <a:rPr lang="en-US" sz="2800" b="1">
                <a:solidFill>
                  <a:srgbClr val="2E75B6"/>
                </a:solidFill>
                <a:latin typeface="Verdana"/>
                <a:ea typeface="Verdana"/>
                <a:cs typeface="Verdana"/>
                <a:sym typeface="Verdana"/>
              </a:rPr>
              <a:t>3.11 September,</a:t>
            </a:r>
            <a:r>
              <a:rPr lang="en-US" sz="2800">
                <a:solidFill>
                  <a:schemeClr val="dk1"/>
                </a:solidFill>
                <a:latin typeface="Verdana"/>
                <a:ea typeface="Verdana"/>
                <a:cs typeface="Verdana"/>
                <a:sym typeface="Verdana"/>
              </a:rPr>
              <a:t> sister, for the day of the </a:t>
            </a:r>
            <a:r>
              <a:rPr lang="en-US" sz="2800" b="1">
                <a:solidFill>
                  <a:srgbClr val="2E75B6"/>
                </a:solidFill>
                <a:latin typeface="Verdana"/>
                <a:ea typeface="Verdana"/>
                <a:cs typeface="Verdana"/>
                <a:sym typeface="Verdana"/>
              </a:rPr>
              <a:t>4.celebration of my birthday,</a:t>
            </a:r>
            <a:r>
              <a:rPr lang="en-US" sz="2800">
                <a:solidFill>
                  <a:schemeClr val="dk1"/>
                </a:solidFill>
                <a:latin typeface="Verdana"/>
                <a:ea typeface="Verdana"/>
                <a:cs typeface="Verdana"/>
                <a:sym typeface="Verdana"/>
              </a:rPr>
              <a:t> I give you a warm invitation to make sure that you come to us, to make the day more enjoyable for me by your arrival, if you are present. Give my greetings to your Cerialis. My Aelius and my little son send him their greetings. I shall expect you, sister. </a:t>
            </a:r>
            <a:r>
              <a:rPr lang="en-US" sz="2800" b="1">
                <a:solidFill>
                  <a:srgbClr val="2E75B6"/>
                </a:solidFill>
                <a:latin typeface="Verdana"/>
                <a:ea typeface="Verdana"/>
                <a:cs typeface="Verdana"/>
                <a:sym typeface="Verdana"/>
              </a:rPr>
              <a:t>5.Farewell</a:t>
            </a:r>
            <a:r>
              <a:rPr lang="en-US" sz="2800">
                <a:solidFill>
                  <a:schemeClr val="dk1"/>
                </a:solidFill>
                <a:latin typeface="Verdana"/>
                <a:ea typeface="Verdana"/>
                <a:cs typeface="Verdana"/>
                <a:sym typeface="Verdana"/>
              </a:rPr>
              <a:t>, sister, my dearest soul, as I hope to prosper and hail. To </a:t>
            </a:r>
            <a:r>
              <a:rPr lang="en-US" sz="2800" b="1">
                <a:solidFill>
                  <a:srgbClr val="2E75B6"/>
                </a:solidFill>
                <a:latin typeface="Verdana"/>
                <a:ea typeface="Verdana"/>
                <a:cs typeface="Verdana"/>
                <a:sym typeface="Verdana"/>
              </a:rPr>
              <a:t>6.Sulpicia Lepidina,</a:t>
            </a:r>
            <a:r>
              <a:rPr lang="en-US" sz="2800">
                <a:solidFill>
                  <a:schemeClr val="dk1"/>
                </a:solidFill>
                <a:latin typeface="Verdana"/>
                <a:ea typeface="Verdana"/>
                <a:cs typeface="Verdana"/>
                <a:sym typeface="Verdana"/>
              </a:rPr>
              <a:t> wife of Cerialis, from Severa.</a:t>
            </a:r>
            <a:endParaRPr sz="2800"/>
          </a:p>
        </p:txBody>
      </p:sp>
      <p:sp>
        <p:nvSpPr>
          <p:cNvPr id="545" name="Google Shape;545;p51"/>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sp>
        <p:nvSpPr>
          <p:cNvPr id="546" name="Google Shape;546;p51"/>
          <p:cNvSpPr/>
          <p:nvPr/>
        </p:nvSpPr>
        <p:spPr>
          <a:xfrm>
            <a:off x="9045150" y="3034300"/>
            <a:ext cx="3146700" cy="3116100"/>
          </a:xfrm>
          <a:prstGeom prst="rect">
            <a:avLst/>
          </a:prstGeom>
          <a:solidFill>
            <a:schemeClr val="lt2"/>
          </a:solid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Sender</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Greeting</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Time</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Reason</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Emotion</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Closing</a:t>
            </a:r>
            <a:endParaRPr sz="2800" b="1">
              <a:solidFill>
                <a:srgbClr val="2E75B6"/>
              </a:solidFill>
              <a:latin typeface="Verdana"/>
              <a:ea typeface="Verdana"/>
              <a:cs typeface="Verdana"/>
              <a:sym typeface="Verdana"/>
            </a:endParaRPr>
          </a:p>
          <a:p>
            <a:pPr marL="457200" lvl="0" indent="-177800" algn="just" rtl="0">
              <a:spcBef>
                <a:spcPts val="0"/>
              </a:spcBef>
              <a:spcAft>
                <a:spcPts val="0"/>
              </a:spcAft>
              <a:buClr>
                <a:srgbClr val="2E75B6"/>
              </a:buClr>
              <a:buSzPts val="2800"/>
              <a:buFont typeface="Verdana"/>
              <a:buAutoNum type="arabicPeriod"/>
            </a:pPr>
            <a:r>
              <a:rPr lang="en-US" sz="2800" b="1">
                <a:solidFill>
                  <a:srgbClr val="2E75B6"/>
                </a:solidFill>
                <a:latin typeface="Verdana"/>
                <a:ea typeface="Verdana"/>
                <a:cs typeface="Verdana"/>
                <a:sym typeface="Verdana"/>
              </a:rPr>
              <a:t>Receiver</a:t>
            </a:r>
            <a:endParaRPr sz="2800" b="1">
              <a:solidFill>
                <a:srgbClr val="2E75B6"/>
              </a:solidFill>
              <a:latin typeface="Verdana"/>
              <a:ea typeface="Verdana"/>
              <a:cs typeface="Verdana"/>
              <a:sym typeface="Verdana"/>
            </a:endParaRPr>
          </a:p>
        </p:txBody>
      </p:sp>
      <p:pic>
        <p:nvPicPr>
          <p:cNvPr id="547" name="Google Shape;547;p51"/>
          <p:cNvPicPr preferRelativeResize="0"/>
          <p:nvPr/>
        </p:nvPicPr>
        <p:blipFill>
          <a:blip r:embed="rId3">
            <a:alphaModFix/>
          </a:blip>
          <a:stretch>
            <a:fillRect/>
          </a:stretch>
        </p:blipFill>
        <p:spPr>
          <a:xfrm>
            <a:off x="9045300" y="0"/>
            <a:ext cx="3146701" cy="2817900"/>
          </a:xfrm>
          <a:prstGeom prst="rect">
            <a:avLst/>
          </a:prstGeom>
          <a:noFill/>
          <a:ln w="38100" cap="flat" cmpd="sng">
            <a:solidFill>
              <a:schemeClr val="accent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0" y="43050"/>
            <a:ext cx="7924800" cy="81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4400"/>
              <a:buFont typeface="Verdana"/>
              <a:buNone/>
            </a:pPr>
            <a:r>
              <a:rPr lang="en-US" sz="4400">
                <a:latin typeface="Verdana"/>
                <a:ea typeface="Verdana"/>
                <a:cs typeface="Verdana"/>
                <a:sym typeface="Verdana"/>
              </a:rPr>
              <a:t> </a:t>
            </a:r>
            <a:r>
              <a:rPr lang="en-US" sz="2600" b="1">
                <a:latin typeface="Verdana"/>
                <a:ea typeface="Verdana"/>
                <a:cs typeface="Verdana"/>
                <a:sym typeface="Verdana"/>
              </a:rPr>
              <a:t>What </a:t>
            </a:r>
            <a:r>
              <a:rPr lang="en-US" sz="2600"/>
              <a:t>do you see? How do they feel?</a:t>
            </a:r>
            <a:endParaRPr sz="100" b="1"/>
          </a:p>
        </p:txBody>
      </p:sp>
      <p:sp>
        <p:nvSpPr>
          <p:cNvPr id="122" name="Google Shape;122;p16"/>
          <p:cNvSpPr txBox="1">
            <a:spLocks noGrp="1"/>
          </p:cNvSpPr>
          <p:nvPr>
            <p:ph type="sldNum" idx="12"/>
          </p:nvPr>
        </p:nvSpPr>
        <p:spPr>
          <a:xfrm>
            <a:off x="8786813" y="6492875"/>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4</a:t>
            </a:fld>
            <a:endParaRPr>
              <a:solidFill>
                <a:schemeClr val="dk1"/>
              </a:solidFill>
            </a:endParaRPr>
          </a:p>
        </p:txBody>
      </p:sp>
      <p:sp>
        <p:nvSpPr>
          <p:cNvPr id="123" name="Google Shape;123;p16"/>
          <p:cNvSpPr txBox="1">
            <a:spLocks noGrp="1"/>
          </p:cNvSpPr>
          <p:nvPr>
            <p:ph type="ftr" idx="11"/>
          </p:nvPr>
        </p:nvSpPr>
        <p:spPr>
          <a:xfrm>
            <a:off x="92075" y="6515100"/>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pic>
        <p:nvPicPr>
          <p:cNvPr id="124" name="Google Shape;124;p16"/>
          <p:cNvPicPr preferRelativeResize="0"/>
          <p:nvPr/>
        </p:nvPicPr>
        <p:blipFill>
          <a:blip r:embed="rId3">
            <a:alphaModFix/>
          </a:blip>
          <a:stretch>
            <a:fillRect/>
          </a:stretch>
        </p:blipFill>
        <p:spPr>
          <a:xfrm>
            <a:off x="8754300" y="229225"/>
            <a:ext cx="2995875" cy="2995875"/>
          </a:xfrm>
          <a:prstGeom prst="rect">
            <a:avLst/>
          </a:prstGeom>
          <a:noFill/>
          <a:ln>
            <a:noFill/>
          </a:ln>
        </p:spPr>
      </p:pic>
      <p:pic>
        <p:nvPicPr>
          <p:cNvPr id="125" name="Google Shape;125;p16"/>
          <p:cNvPicPr preferRelativeResize="0"/>
          <p:nvPr/>
        </p:nvPicPr>
        <p:blipFill>
          <a:blip r:embed="rId4">
            <a:alphaModFix/>
          </a:blip>
          <a:stretch>
            <a:fillRect/>
          </a:stretch>
        </p:blipFill>
        <p:spPr>
          <a:xfrm>
            <a:off x="8700238" y="3307012"/>
            <a:ext cx="3103975" cy="3103975"/>
          </a:xfrm>
          <a:prstGeom prst="rect">
            <a:avLst/>
          </a:prstGeom>
          <a:noFill/>
          <a:ln>
            <a:noFill/>
          </a:ln>
        </p:spPr>
      </p:pic>
      <p:sp>
        <p:nvSpPr>
          <p:cNvPr id="126" name="Google Shape;126;p16"/>
          <p:cNvSpPr txBox="1"/>
          <p:nvPr/>
        </p:nvSpPr>
        <p:spPr>
          <a:xfrm>
            <a:off x="803700" y="682400"/>
            <a:ext cx="7602900" cy="59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Verdana"/>
                <a:ea typeface="Verdana"/>
                <a:cs typeface="Verdana"/>
                <a:sym typeface="Verdana"/>
              </a:rPr>
              <a:t>A man and his son are looking at the many stars that are </a:t>
            </a:r>
            <a:r>
              <a:rPr lang="en-US" sz="2200" b="1">
                <a:latin typeface="Verdana"/>
                <a:ea typeface="Verdana"/>
                <a:cs typeface="Verdana"/>
                <a:sym typeface="Verdana"/>
              </a:rPr>
              <a:t>shining</a:t>
            </a:r>
            <a:r>
              <a:rPr lang="en-US" sz="2200">
                <a:latin typeface="Verdana"/>
                <a:ea typeface="Verdana"/>
                <a:cs typeface="Verdana"/>
                <a:sym typeface="Verdana"/>
              </a:rPr>
              <a:t> brightly in the night sky. </a:t>
            </a:r>
            <a:r>
              <a:rPr lang="en-US" sz="2200">
                <a:solidFill>
                  <a:schemeClr val="dk1"/>
                </a:solidFill>
                <a:latin typeface="Verdana"/>
                <a:ea typeface="Verdana"/>
                <a:cs typeface="Verdana"/>
                <a:sym typeface="Verdana"/>
              </a:rPr>
              <a:t>The curious son is </a:t>
            </a:r>
            <a:r>
              <a:rPr lang="en-US" sz="2200" b="1">
                <a:solidFill>
                  <a:schemeClr val="dk1"/>
                </a:solidFill>
                <a:latin typeface="Verdana"/>
                <a:ea typeface="Verdana"/>
                <a:cs typeface="Verdana"/>
                <a:sym typeface="Verdana"/>
              </a:rPr>
              <a:t>wondering</a:t>
            </a:r>
            <a:r>
              <a:rPr lang="en-US" sz="2200">
                <a:solidFill>
                  <a:schemeClr val="dk1"/>
                </a:solidFill>
                <a:latin typeface="Verdana"/>
                <a:ea typeface="Verdana"/>
                <a:cs typeface="Verdana"/>
                <a:sym typeface="Verdana"/>
              </a:rPr>
              <a:t> about the names of the different constellations, so he asks his </a:t>
            </a:r>
            <a:r>
              <a:rPr lang="en-US" sz="2200" b="1">
                <a:solidFill>
                  <a:schemeClr val="dk1"/>
                </a:solidFill>
                <a:latin typeface="Verdana"/>
                <a:ea typeface="Verdana"/>
                <a:cs typeface="Verdana"/>
                <a:sym typeface="Verdana"/>
              </a:rPr>
              <a:t>confident </a:t>
            </a:r>
            <a:r>
              <a:rPr lang="en-US" sz="2200">
                <a:solidFill>
                  <a:schemeClr val="dk1"/>
                </a:solidFill>
                <a:latin typeface="Verdana"/>
                <a:ea typeface="Verdana"/>
                <a:cs typeface="Verdana"/>
                <a:sym typeface="Verdana"/>
              </a:rPr>
              <a:t>Dad. His Dad is </a:t>
            </a:r>
            <a:r>
              <a:rPr lang="en-US" sz="2200" b="1">
                <a:solidFill>
                  <a:schemeClr val="dk1"/>
                </a:solidFill>
                <a:latin typeface="Verdana"/>
                <a:ea typeface="Verdana"/>
                <a:cs typeface="Verdana"/>
                <a:sym typeface="Verdana"/>
              </a:rPr>
              <a:t>certain</a:t>
            </a:r>
            <a:r>
              <a:rPr lang="en-US" sz="2200">
                <a:solidFill>
                  <a:schemeClr val="dk1"/>
                </a:solidFill>
                <a:latin typeface="Verdana"/>
                <a:ea typeface="Verdana"/>
                <a:cs typeface="Verdana"/>
                <a:sym typeface="Verdana"/>
              </a:rPr>
              <a:t> of the answers he gives. Then they </a:t>
            </a:r>
            <a:r>
              <a:rPr lang="en-US" sz="2200" b="1">
                <a:solidFill>
                  <a:schemeClr val="dk1"/>
                </a:solidFill>
                <a:latin typeface="Verdana"/>
                <a:ea typeface="Verdana"/>
                <a:cs typeface="Verdana"/>
                <a:sym typeface="Verdana"/>
              </a:rPr>
              <a:t>continue</a:t>
            </a:r>
            <a:r>
              <a:rPr lang="en-US" sz="2200">
                <a:solidFill>
                  <a:schemeClr val="dk1"/>
                </a:solidFill>
                <a:latin typeface="Verdana"/>
                <a:ea typeface="Verdana"/>
                <a:cs typeface="Verdana"/>
                <a:sym typeface="Verdana"/>
              </a:rPr>
              <a:t> gazing upward for a long time. </a:t>
            </a:r>
            <a:r>
              <a:rPr lang="en-US" sz="2200">
                <a:latin typeface="Verdana"/>
                <a:ea typeface="Verdana"/>
                <a:cs typeface="Verdana"/>
                <a:sym typeface="Verdana"/>
              </a:rPr>
              <a:t>Finally, they leave feeling </a:t>
            </a:r>
            <a:r>
              <a:rPr lang="en-US" sz="2200" b="1">
                <a:latin typeface="Verdana"/>
                <a:ea typeface="Verdana"/>
                <a:cs typeface="Verdana"/>
                <a:sym typeface="Verdana"/>
              </a:rPr>
              <a:t>grateful</a:t>
            </a:r>
            <a:r>
              <a:rPr lang="en-US" sz="2200">
                <a:latin typeface="Verdana"/>
                <a:ea typeface="Verdana"/>
                <a:cs typeface="Verdana"/>
                <a:sym typeface="Verdana"/>
              </a:rPr>
              <a:t> for the stars, plus this peaceful time they can spend together. </a:t>
            </a:r>
            <a:endParaRPr sz="2200">
              <a:latin typeface="Verdana"/>
              <a:ea typeface="Verdana"/>
              <a:cs typeface="Verdana"/>
              <a:sym typeface="Verdana"/>
            </a:endParaRPr>
          </a:p>
          <a:p>
            <a:pPr marL="0" lvl="0" indent="0" algn="l" rtl="0">
              <a:spcBef>
                <a:spcPts val="0"/>
              </a:spcBef>
              <a:spcAft>
                <a:spcPts val="0"/>
              </a:spcAft>
              <a:buNone/>
            </a:pPr>
            <a:endParaRPr sz="2200">
              <a:latin typeface="Verdana"/>
              <a:ea typeface="Verdana"/>
              <a:cs typeface="Verdana"/>
              <a:sym typeface="Verdana"/>
            </a:endParaRPr>
          </a:p>
          <a:p>
            <a:pPr marL="0" lvl="0" indent="0" algn="l" rtl="0">
              <a:spcBef>
                <a:spcPts val="0"/>
              </a:spcBef>
              <a:spcAft>
                <a:spcPts val="0"/>
              </a:spcAft>
              <a:buNone/>
            </a:pPr>
            <a:r>
              <a:rPr lang="en-US" sz="2200">
                <a:latin typeface="Verdana"/>
                <a:ea typeface="Verdana"/>
                <a:cs typeface="Verdana"/>
                <a:sym typeface="Verdana"/>
              </a:rPr>
              <a:t>A girl has </a:t>
            </a:r>
            <a:r>
              <a:rPr lang="en-US" sz="2200" b="1">
                <a:latin typeface="Verdana"/>
                <a:ea typeface="Verdana"/>
                <a:cs typeface="Verdana"/>
                <a:sym typeface="Verdana"/>
              </a:rPr>
              <a:t>anxiety</a:t>
            </a:r>
            <a:r>
              <a:rPr lang="en-US" sz="2200">
                <a:latin typeface="Verdana"/>
                <a:ea typeface="Verdana"/>
                <a:cs typeface="Verdana"/>
                <a:sym typeface="Verdana"/>
              </a:rPr>
              <a:t> as she is walking outside through a crowd, but no one notices her. Is anyone around her seeing how she is </a:t>
            </a:r>
            <a:r>
              <a:rPr lang="en-US" sz="2200" b="1">
                <a:latin typeface="Verdana"/>
                <a:ea typeface="Verdana"/>
                <a:cs typeface="Verdana"/>
                <a:sym typeface="Verdana"/>
              </a:rPr>
              <a:t>doubting </a:t>
            </a:r>
            <a:r>
              <a:rPr lang="en-US" sz="2200">
                <a:latin typeface="Verdana"/>
                <a:ea typeface="Verdana"/>
                <a:cs typeface="Verdana"/>
                <a:sym typeface="Verdana"/>
              </a:rPr>
              <a:t>herself and </a:t>
            </a:r>
            <a:r>
              <a:rPr lang="en-US" sz="2200" b="1">
                <a:latin typeface="Verdana"/>
                <a:ea typeface="Verdana"/>
                <a:cs typeface="Verdana"/>
                <a:sym typeface="Verdana"/>
              </a:rPr>
              <a:t>fearing </a:t>
            </a:r>
            <a:r>
              <a:rPr lang="en-US" sz="2200">
                <a:latin typeface="Verdana"/>
                <a:ea typeface="Verdana"/>
                <a:cs typeface="Verdana"/>
                <a:sym typeface="Verdana"/>
              </a:rPr>
              <a:t>the future? Maybe she is struggling with </a:t>
            </a:r>
            <a:r>
              <a:rPr lang="en-US" sz="2200" b="1">
                <a:latin typeface="Verdana"/>
                <a:ea typeface="Verdana"/>
                <a:cs typeface="Verdana"/>
                <a:sym typeface="Verdana"/>
              </a:rPr>
              <a:t>regret </a:t>
            </a:r>
            <a:r>
              <a:rPr lang="en-US" sz="2200">
                <a:latin typeface="Verdana"/>
                <a:ea typeface="Verdana"/>
                <a:cs typeface="Verdana"/>
                <a:sym typeface="Verdana"/>
              </a:rPr>
              <a:t>from a decision she made and wanting to </a:t>
            </a:r>
            <a:r>
              <a:rPr lang="en-US" sz="2200" b="1">
                <a:latin typeface="Verdana"/>
                <a:ea typeface="Verdana"/>
                <a:cs typeface="Verdana"/>
                <a:sym typeface="Verdana"/>
              </a:rPr>
              <a:t>believe </a:t>
            </a:r>
            <a:r>
              <a:rPr lang="en-US" sz="2200">
                <a:latin typeface="Verdana"/>
                <a:ea typeface="Verdana"/>
                <a:cs typeface="Verdana"/>
                <a:sym typeface="Verdana"/>
              </a:rPr>
              <a:t>there is hope for moving forward. We can only know what she is feeling if we have an caring and honest conversation with her.</a:t>
            </a:r>
            <a:endParaRPr sz="2200">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3"/>
        <p:cNvGrpSpPr/>
        <p:nvPr/>
      </p:nvGrpSpPr>
      <p:grpSpPr>
        <a:xfrm>
          <a:off x="0" y="0"/>
          <a:ext cx="0" cy="0"/>
          <a:chOff x="0" y="0"/>
          <a:chExt cx="0" cy="0"/>
        </a:xfrm>
      </p:grpSpPr>
      <p:sp>
        <p:nvSpPr>
          <p:cNvPr id="554" name="Google Shape;554;p52"/>
          <p:cNvSpPr txBox="1"/>
          <p:nvPr/>
        </p:nvSpPr>
        <p:spPr>
          <a:xfrm>
            <a:off x="352425" y="104775"/>
            <a:ext cx="11534700" cy="107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7D. </a:t>
            </a:r>
            <a:r>
              <a:rPr lang="en-US" sz="3200" b="1">
                <a:solidFill>
                  <a:schemeClr val="dk1"/>
                </a:solidFill>
                <a:latin typeface="Verdana"/>
                <a:ea typeface="Verdana"/>
                <a:cs typeface="Verdana"/>
                <a:sym typeface="Verdana"/>
              </a:rPr>
              <a:t>Explain each part of an invitation and why </a:t>
            </a:r>
            <a:endParaRPr sz="3200" b="1">
              <a:solidFill>
                <a:schemeClr val="dk1"/>
              </a:solidFill>
              <a:latin typeface="Verdana"/>
              <a:ea typeface="Verdana"/>
              <a:cs typeface="Verdana"/>
              <a:sym typeface="Verdana"/>
            </a:endParaRPr>
          </a:p>
          <a:p>
            <a:pPr marL="457200" marR="0" lvl="0" indent="457200" algn="l"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it’s important.</a:t>
            </a:r>
            <a:endParaRPr sz="440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44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1800">
              <a:solidFill>
                <a:schemeClr val="dk1"/>
              </a:solidFill>
              <a:latin typeface="Verdana"/>
              <a:ea typeface="Verdana"/>
              <a:cs typeface="Verdana"/>
              <a:sym typeface="Verdana"/>
            </a:endParaRPr>
          </a:p>
        </p:txBody>
      </p:sp>
      <p:sp>
        <p:nvSpPr>
          <p:cNvPr id="555" name="Google Shape;555;p52"/>
          <p:cNvSpPr txBox="1">
            <a:spLocks noGrp="1"/>
          </p:cNvSpPr>
          <p:nvPr>
            <p:ph type="sldNum" idx="12"/>
          </p:nvPr>
        </p:nvSpPr>
        <p:spPr>
          <a:xfrm>
            <a:off x="8658225" y="64277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40</a:t>
            </a:fld>
            <a:endParaRPr>
              <a:solidFill>
                <a:schemeClr val="dk1"/>
              </a:solidFill>
            </a:endParaRPr>
          </a:p>
        </p:txBody>
      </p:sp>
      <p:graphicFrame>
        <p:nvGraphicFramePr>
          <p:cNvPr id="556" name="Google Shape;556;p52"/>
          <p:cNvGraphicFramePr/>
          <p:nvPr/>
        </p:nvGraphicFramePr>
        <p:xfrm>
          <a:off x="175613" y="1073113"/>
          <a:ext cx="3000000" cy="3000000"/>
        </p:xfrm>
        <a:graphic>
          <a:graphicData uri="http://schemas.openxmlformats.org/drawingml/2006/table">
            <a:tbl>
              <a:tblPr>
                <a:noFill/>
                <a:tableStyleId>{6B508A06-3986-4996-90A3-5B4A6CDE1A43}</a:tableStyleId>
              </a:tblPr>
              <a:tblGrid>
                <a:gridCol w="1797825">
                  <a:extLst>
                    <a:ext uri="{9D8B030D-6E8A-4147-A177-3AD203B41FA5}">
                      <a16:colId xmlns:a16="http://schemas.microsoft.com/office/drawing/2014/main" val="20000"/>
                    </a:ext>
                  </a:extLst>
                </a:gridCol>
                <a:gridCol w="10009450">
                  <a:extLst>
                    <a:ext uri="{9D8B030D-6E8A-4147-A177-3AD203B41FA5}">
                      <a16:colId xmlns:a16="http://schemas.microsoft.com/office/drawing/2014/main" val="20001"/>
                    </a:ext>
                  </a:extLst>
                </a:gridCol>
              </a:tblGrid>
              <a:tr h="615400">
                <a:tc>
                  <a:txBody>
                    <a:bodyPr/>
                    <a:lstStyle/>
                    <a:p>
                      <a:pPr marL="0" lvl="0" indent="0" algn="l" rtl="0">
                        <a:lnSpc>
                          <a:spcPct val="107000"/>
                        </a:lnSpc>
                        <a:spcBef>
                          <a:spcPts val="0"/>
                        </a:spcBef>
                        <a:spcAft>
                          <a:spcPts val="0"/>
                        </a:spcAft>
                        <a:buNone/>
                      </a:pPr>
                      <a:r>
                        <a:rPr lang="en-US" sz="2800" b="1">
                          <a:solidFill>
                            <a:schemeClr val="dk1"/>
                          </a:solidFill>
                          <a:latin typeface="Verdana"/>
                          <a:ea typeface="Verdana"/>
                          <a:cs typeface="Verdana"/>
                          <a:sym typeface="Verdana"/>
                        </a:rPr>
                        <a:t>Part</a:t>
                      </a:r>
                      <a:endParaRPr sz="2800" b="1">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07000"/>
                        </a:lnSpc>
                        <a:spcBef>
                          <a:spcPts val="0"/>
                        </a:spcBef>
                        <a:spcAft>
                          <a:spcPts val="0"/>
                        </a:spcAft>
                        <a:buClr>
                          <a:schemeClr val="dk1"/>
                        </a:buClr>
                        <a:buSzPts val="2800"/>
                        <a:buFont typeface="Arial"/>
                        <a:buNone/>
                      </a:pPr>
                      <a:r>
                        <a:rPr lang="en-US" sz="2800" b="1">
                          <a:solidFill>
                            <a:schemeClr val="dk1"/>
                          </a:solidFill>
                          <a:latin typeface="Verdana"/>
                          <a:ea typeface="Verdana"/>
                          <a:cs typeface="Verdana"/>
                          <a:sym typeface="Verdana"/>
                        </a:rPr>
                        <a:t>Reason it’s important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47705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Sender</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The sender is me, the person sending the invitation. It is important so the people I am inviting know who is inviting them so they can decide if they want to come.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Greeting</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Time</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Emotion</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Reason</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Closing</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615400">
                <a:tc>
                  <a:txBody>
                    <a:bodyPr/>
                    <a:lstStyle/>
                    <a:p>
                      <a:pPr marL="0" marR="0" lvl="0" indent="0" algn="l" rtl="0">
                        <a:lnSpc>
                          <a:spcPct val="100000"/>
                        </a:lnSpc>
                        <a:spcBef>
                          <a:spcPts val="0"/>
                        </a:spcBef>
                        <a:spcAft>
                          <a:spcPts val="0"/>
                        </a:spcAft>
                        <a:buNone/>
                      </a:pPr>
                      <a:r>
                        <a:rPr lang="en-US" sz="2800">
                          <a:solidFill>
                            <a:schemeClr val="dk1"/>
                          </a:solidFill>
                          <a:latin typeface="Verdana"/>
                          <a:ea typeface="Verdana"/>
                          <a:cs typeface="Verdana"/>
                          <a:sym typeface="Verdana"/>
                        </a:rPr>
                        <a:t>Receiver</a:t>
                      </a:r>
                      <a:endParaRPr sz="2800">
                        <a:solidFill>
                          <a:schemeClr val="dk1"/>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57" name="Google Shape;557;p52"/>
          <p:cNvSpPr txBox="1">
            <a:spLocks noGrp="1"/>
          </p:cNvSpPr>
          <p:nvPr>
            <p:ph type="ftr" idx="11"/>
          </p:nvPr>
        </p:nvSpPr>
        <p:spPr>
          <a:xfrm>
            <a:off x="2241225" y="6573875"/>
            <a:ext cx="4072200" cy="284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400"/>
              <a:buFont typeface="Verdana"/>
              <a:buNone/>
            </a:pPr>
            <a:r>
              <a:rPr lang="en-US"/>
              <a:t>©2020-2023 Literacy International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3"/>
        <p:cNvGrpSpPr/>
        <p:nvPr/>
      </p:nvGrpSpPr>
      <p:grpSpPr>
        <a:xfrm>
          <a:off x="0" y="0"/>
          <a:ext cx="0" cy="0"/>
          <a:chOff x="0" y="0"/>
          <a:chExt cx="0" cy="0"/>
        </a:xfrm>
      </p:grpSpPr>
      <p:sp>
        <p:nvSpPr>
          <p:cNvPr id="564" name="Google Shape;564;p53"/>
          <p:cNvSpPr txBox="1"/>
          <p:nvPr/>
        </p:nvSpPr>
        <p:spPr>
          <a:xfrm>
            <a:off x="452450" y="198454"/>
            <a:ext cx="11739600" cy="107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8. </a:t>
            </a:r>
            <a:r>
              <a:rPr lang="en-US" sz="3200" b="1">
                <a:solidFill>
                  <a:schemeClr val="dk1"/>
                </a:solidFill>
                <a:latin typeface="Verdana"/>
                <a:ea typeface="Verdana"/>
                <a:cs typeface="Verdana"/>
                <a:sym typeface="Verdana"/>
              </a:rPr>
              <a:t>Write your own invitation for an event you would like to host with people you care about.</a:t>
            </a:r>
            <a:endParaRPr sz="3200" b="1">
              <a:solidFill>
                <a:schemeClr val="dk1"/>
              </a:solidFill>
              <a:latin typeface="Verdana"/>
              <a:ea typeface="Verdana"/>
              <a:cs typeface="Verdana"/>
              <a:sym typeface="Verdana"/>
            </a:endParaRPr>
          </a:p>
        </p:txBody>
      </p:sp>
      <p:sp>
        <p:nvSpPr>
          <p:cNvPr id="565" name="Google Shape;565;p53"/>
          <p:cNvSpPr txBox="1">
            <a:spLocks noGrp="1"/>
          </p:cNvSpPr>
          <p:nvPr>
            <p:ph type="sldNum" idx="12"/>
          </p:nvPr>
        </p:nvSpPr>
        <p:spPr>
          <a:xfrm>
            <a:off x="8412163"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41</a:t>
            </a:fld>
            <a:endParaRPr>
              <a:solidFill>
                <a:schemeClr val="dk1"/>
              </a:solidFill>
            </a:endParaRPr>
          </a:p>
        </p:txBody>
      </p:sp>
      <p:sp>
        <p:nvSpPr>
          <p:cNvPr id="566" name="Google Shape;566;p53"/>
          <p:cNvSpPr txBox="1">
            <a:spLocks noGrp="1"/>
          </p:cNvSpPr>
          <p:nvPr>
            <p:ph type="ftr" idx="11"/>
          </p:nvPr>
        </p:nvSpPr>
        <p:spPr>
          <a:xfrm>
            <a:off x="0" y="6538912"/>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©2020-2023 Literacy International</a:t>
            </a:r>
            <a:endParaRPr/>
          </a:p>
        </p:txBody>
      </p:sp>
      <p:graphicFrame>
        <p:nvGraphicFramePr>
          <p:cNvPr id="567" name="Google Shape;567;p53"/>
          <p:cNvGraphicFramePr/>
          <p:nvPr/>
        </p:nvGraphicFramePr>
        <p:xfrm>
          <a:off x="553410" y="1802015"/>
          <a:ext cx="3000000" cy="3000000"/>
        </p:xfrm>
        <a:graphic>
          <a:graphicData uri="http://schemas.openxmlformats.org/drawingml/2006/table">
            <a:tbl>
              <a:tblPr firstRow="1" bandRow="1">
                <a:noFill/>
                <a:tableStyleId>{06D2277A-A26B-4945-90EB-AB0E83A1C677}</a:tableStyleId>
              </a:tblPr>
              <a:tblGrid>
                <a:gridCol w="11085175">
                  <a:extLst>
                    <a:ext uri="{9D8B030D-6E8A-4147-A177-3AD203B41FA5}">
                      <a16:colId xmlns:a16="http://schemas.microsoft.com/office/drawing/2014/main" val="20000"/>
                    </a:ext>
                  </a:extLst>
                </a:gridCol>
              </a:tblGrid>
              <a:tr h="36575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53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8"/>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9"/>
                  </a:ext>
                </a:extLst>
              </a:tr>
              <a:tr h="3228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54"/>
          <p:cNvSpPr/>
          <p:nvPr/>
        </p:nvSpPr>
        <p:spPr>
          <a:xfrm>
            <a:off x="1473000" y="662125"/>
            <a:ext cx="10719000" cy="61959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SzPts val="2800"/>
              <a:buFont typeface="Noto Sans Symbols"/>
              <a:buChar char="❑"/>
            </a:pPr>
            <a:r>
              <a:rPr lang="en-US" sz="2800">
                <a:solidFill>
                  <a:schemeClr val="dk1"/>
                </a:solidFill>
                <a:latin typeface="Verdana"/>
                <a:ea typeface="Verdana"/>
                <a:cs typeface="Verdana"/>
                <a:sym typeface="Verdana"/>
              </a:rPr>
              <a:t>I can express various emotions in conversations, including the use of the 12 vocabulary words.</a:t>
            </a:r>
            <a:endParaRPr sz="2800">
              <a:latin typeface="Verdana"/>
              <a:ea typeface="Verdana"/>
              <a:cs typeface="Verdana"/>
              <a:sym typeface="Verdana"/>
            </a:endParaRPr>
          </a:p>
          <a:p>
            <a:pPr marL="457200" lvl="0" indent="-406400" algn="l" rtl="0">
              <a:lnSpc>
                <a:spcPct val="150000"/>
              </a:lnSpc>
              <a:spcBef>
                <a:spcPts val="0"/>
              </a:spcBef>
              <a:spcAft>
                <a:spcPts val="0"/>
              </a:spcAft>
              <a:buClr>
                <a:schemeClr val="dk1"/>
              </a:buClr>
              <a:buSzPts val="2800"/>
              <a:buFont typeface="Noto Sans Symbols"/>
              <a:buChar char="❑"/>
            </a:pPr>
            <a:r>
              <a:rPr lang="en-US" sz="2800">
                <a:solidFill>
                  <a:schemeClr val="dk1"/>
                </a:solidFill>
                <a:latin typeface="Verdana"/>
                <a:ea typeface="Verdana"/>
                <a:cs typeface="Verdana"/>
                <a:sym typeface="Verdana"/>
              </a:rPr>
              <a:t>I can actively listen to someone sharing about a a personal experience with me.</a:t>
            </a:r>
            <a:endParaRPr sz="1800">
              <a:solidFill>
                <a:schemeClr val="dk1"/>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a:solidFill>
                  <a:srgbClr val="000000"/>
                </a:solidFill>
                <a:latin typeface="Verdana"/>
                <a:ea typeface="Verdana"/>
                <a:cs typeface="Verdana"/>
                <a:sym typeface="Verdana"/>
              </a:rPr>
              <a:t>I can use the </a:t>
            </a:r>
            <a:r>
              <a:rPr lang="en-US" sz="2800">
                <a:latin typeface="Verdana"/>
                <a:ea typeface="Verdana"/>
                <a:cs typeface="Verdana"/>
                <a:sym typeface="Verdana"/>
              </a:rPr>
              <a:t>present continuous tense</a:t>
            </a:r>
            <a:r>
              <a:rPr lang="en-US" sz="2800">
                <a:solidFill>
                  <a:srgbClr val="000000"/>
                </a:solidFill>
                <a:latin typeface="Verdana"/>
                <a:ea typeface="Verdana"/>
                <a:cs typeface="Verdana"/>
                <a:sym typeface="Verdana"/>
              </a:rPr>
              <a:t> </a:t>
            </a:r>
            <a:r>
              <a:rPr lang="en-US" sz="2800">
                <a:latin typeface="Verdana"/>
                <a:ea typeface="Verdana"/>
                <a:cs typeface="Verdana"/>
                <a:sym typeface="Verdana"/>
              </a:rPr>
              <a:t>to talk about ongoing actions.</a:t>
            </a:r>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a:solidFill>
                  <a:schemeClr val="dk1"/>
                </a:solidFill>
                <a:latin typeface="Verdana"/>
                <a:ea typeface="Verdana"/>
                <a:cs typeface="Verdana"/>
                <a:sym typeface="Verdana"/>
              </a:rPr>
              <a:t>I can recognize and use the 5 learned conjunctions.</a:t>
            </a:r>
            <a:endParaRPr sz="1800">
              <a:solidFill>
                <a:schemeClr val="dk1"/>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a:solidFill>
                  <a:srgbClr val="000000"/>
                </a:solidFill>
                <a:latin typeface="Verdana"/>
                <a:ea typeface="Verdana"/>
                <a:cs typeface="Verdana"/>
                <a:sym typeface="Verdana"/>
              </a:rPr>
              <a:t>I can understand </a:t>
            </a:r>
            <a:r>
              <a:rPr lang="en-US" sz="2800">
                <a:latin typeface="Verdana"/>
                <a:ea typeface="Verdana"/>
                <a:cs typeface="Verdana"/>
                <a:sym typeface="Verdana"/>
              </a:rPr>
              <a:t>the background of John the Baptist and that God was worthy to be praised by Zechariah.</a:t>
            </a:r>
            <a:endParaRPr sz="1400">
              <a:solidFill>
                <a:srgbClr val="000000"/>
              </a:solidFill>
              <a:latin typeface="Verdana"/>
              <a:ea typeface="Verdana"/>
              <a:cs typeface="Verdana"/>
              <a:sym typeface="Verdana"/>
            </a:endParaRPr>
          </a:p>
        </p:txBody>
      </p:sp>
      <p:sp>
        <p:nvSpPr>
          <p:cNvPr id="574" name="Google Shape;574;p54"/>
          <p:cNvSpPr txBox="1"/>
          <p:nvPr/>
        </p:nvSpPr>
        <p:spPr>
          <a:xfrm>
            <a:off x="2065500" y="0"/>
            <a:ext cx="8766300" cy="109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9. </a:t>
            </a:r>
            <a:r>
              <a:rPr lang="en-US" sz="3200" b="1">
                <a:solidFill>
                  <a:schemeClr val="dk1"/>
                </a:solidFill>
                <a:latin typeface="Verdana"/>
                <a:ea typeface="Verdana"/>
                <a:cs typeface="Verdana"/>
                <a:sym typeface="Verdana"/>
              </a:rPr>
              <a:t>Now I Can… </a:t>
            </a:r>
            <a:endParaRPr sz="3200" b="1">
              <a:solidFill>
                <a:schemeClr val="dk1"/>
              </a:solidFill>
              <a:latin typeface="Verdana"/>
              <a:ea typeface="Verdana"/>
              <a:cs typeface="Verdana"/>
              <a:sym typeface="Verdana"/>
            </a:endParaRPr>
          </a:p>
        </p:txBody>
      </p:sp>
      <p:sp>
        <p:nvSpPr>
          <p:cNvPr id="575" name="Google Shape;57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42</a:t>
            </a:fld>
            <a:endParaRPr>
              <a:solidFill>
                <a:schemeClr val="dk1"/>
              </a:solidFill>
            </a:endParaRPr>
          </a:p>
        </p:txBody>
      </p:sp>
      <p:sp>
        <p:nvSpPr>
          <p:cNvPr id="576" name="Google Shape;576;p54"/>
          <p:cNvSpPr txBox="1">
            <a:spLocks noGrp="1"/>
          </p:cNvSpPr>
          <p:nvPr>
            <p:ph type="ftr" idx="11"/>
          </p:nvPr>
        </p:nvSpPr>
        <p:spPr>
          <a:xfrm>
            <a:off x="2953450" y="6492900"/>
            <a:ext cx="38379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2"/>
        <p:cNvGrpSpPr/>
        <p:nvPr/>
      </p:nvGrpSpPr>
      <p:grpSpPr>
        <a:xfrm>
          <a:off x="0" y="0"/>
          <a:ext cx="0" cy="0"/>
          <a:chOff x="0" y="0"/>
          <a:chExt cx="0" cy="0"/>
        </a:xfrm>
      </p:grpSpPr>
      <p:sp>
        <p:nvSpPr>
          <p:cNvPr id="583" name="Google Shape;583;p55"/>
          <p:cNvSpPr txBox="1">
            <a:spLocks noGrp="1"/>
          </p:cNvSpPr>
          <p:nvPr>
            <p:ph type="title"/>
          </p:nvPr>
        </p:nvSpPr>
        <p:spPr>
          <a:xfrm>
            <a:off x="1419400" y="320259"/>
            <a:ext cx="10515600" cy="102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Verdana"/>
              <a:buNone/>
            </a:pPr>
            <a:r>
              <a:rPr lang="en-US" sz="3200" b="1">
                <a:solidFill>
                  <a:srgbClr val="000000"/>
                </a:solidFill>
              </a:rPr>
              <a:t>Closing Prayer</a:t>
            </a:r>
            <a:endParaRPr sz="3200" b="1">
              <a:solidFill>
                <a:srgbClr val="000000"/>
              </a:solidFill>
            </a:endParaRPr>
          </a:p>
        </p:txBody>
      </p:sp>
      <p:sp>
        <p:nvSpPr>
          <p:cNvPr id="584" name="Google Shape;584;p55"/>
          <p:cNvSpPr txBox="1">
            <a:spLocks noGrp="1"/>
          </p:cNvSpPr>
          <p:nvPr>
            <p:ph type="ftr" idx="11"/>
          </p:nvPr>
        </p:nvSpPr>
        <p:spPr>
          <a:xfrm>
            <a:off x="1195388" y="6427787"/>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a:solidFill>
                  <a:srgbClr val="888888"/>
                </a:solidFill>
                <a:latin typeface="Verdana"/>
                <a:ea typeface="Verdana"/>
                <a:cs typeface="Verdana"/>
                <a:sym typeface="Verdana"/>
              </a:rPr>
              <a:t>©2020-2024 Literacy International</a:t>
            </a:r>
            <a:endParaRPr sz="1200" u="none" strike="noStrike" cap="none">
              <a:solidFill>
                <a:srgbClr val="888888"/>
              </a:solidFill>
              <a:latin typeface="Verdana"/>
              <a:ea typeface="Verdana"/>
              <a:cs typeface="Verdana"/>
              <a:sym typeface="Verdana"/>
            </a:endParaRPr>
          </a:p>
        </p:txBody>
      </p:sp>
      <p:sp>
        <p:nvSpPr>
          <p:cNvPr id="585" name="Google Shape;5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b="0" i="0" u="none" strike="noStrike" cap="none">
                <a:solidFill>
                  <a:schemeClr val="dk1"/>
                </a:solidFill>
                <a:latin typeface="Verdana"/>
                <a:ea typeface="Verdana"/>
                <a:cs typeface="Verdana"/>
                <a:sym typeface="Verdana"/>
              </a:rPr>
              <a:t>43</a:t>
            </a:fld>
            <a:endParaRPr b="0" i="0" u="none" strike="noStrike" cap="none">
              <a:solidFill>
                <a:schemeClr val="dk1"/>
              </a:solidFill>
              <a:latin typeface="Verdana"/>
              <a:ea typeface="Verdana"/>
              <a:cs typeface="Verdana"/>
              <a:sym typeface="Verdana"/>
            </a:endParaRPr>
          </a:p>
        </p:txBody>
      </p:sp>
      <p:graphicFrame>
        <p:nvGraphicFramePr>
          <p:cNvPr id="586" name="Google Shape;586;p55"/>
          <p:cNvGraphicFramePr/>
          <p:nvPr/>
        </p:nvGraphicFramePr>
        <p:xfrm>
          <a:off x="2505285" y="1737940"/>
          <a:ext cx="3000000" cy="3000000"/>
        </p:xfrm>
        <a:graphic>
          <a:graphicData uri="http://schemas.openxmlformats.org/drawingml/2006/table">
            <a:tbl>
              <a:tblPr firstRow="1" bandRow="1">
                <a:noFill/>
                <a:tableStyleId>{06D2277A-A26B-4945-90EB-AB0E83A1C677}</a:tableStyleId>
              </a:tblPr>
              <a:tblGrid>
                <a:gridCol w="8343850">
                  <a:extLst>
                    <a:ext uri="{9D8B030D-6E8A-4147-A177-3AD203B41FA5}">
                      <a16:colId xmlns:a16="http://schemas.microsoft.com/office/drawing/2014/main" val="20000"/>
                    </a:ext>
                  </a:extLst>
                </a:gridCol>
              </a:tblGrid>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7326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1"/>
        <p:cNvGrpSpPr/>
        <p:nvPr/>
      </p:nvGrpSpPr>
      <p:grpSpPr>
        <a:xfrm>
          <a:off x="0" y="0"/>
          <a:ext cx="0" cy="0"/>
          <a:chOff x="0" y="0"/>
          <a:chExt cx="0" cy="0"/>
        </a:xfrm>
      </p:grpSpPr>
      <p:sp>
        <p:nvSpPr>
          <p:cNvPr id="592" name="Google Shape;592;p56"/>
          <p:cNvSpPr/>
          <p:nvPr/>
        </p:nvSpPr>
        <p:spPr>
          <a:xfrm>
            <a:off x="1123950" y="1595438"/>
            <a:ext cx="9944100" cy="40306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800"/>
              <a:buFont typeface="Arial"/>
              <a:buNone/>
            </a:pPr>
            <a:r>
              <a:rPr lang="en-US" sz="2800">
                <a:solidFill>
                  <a:srgbClr val="000000"/>
                </a:solidFill>
                <a:latin typeface="Verdana"/>
                <a:ea typeface="Verdana"/>
                <a:cs typeface="Verdana"/>
                <a:sym typeface="Verdana"/>
              </a:rPr>
              <a:t>Thank you for using our materials. If these lessons are a blessing to you, please consider </a:t>
            </a:r>
            <a:r>
              <a:rPr lang="en-US" sz="2800" u="sng">
                <a:solidFill>
                  <a:srgbClr val="4A86E8"/>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giving</a:t>
            </a:r>
            <a:r>
              <a:rPr lang="en-US" sz="2800">
                <a:solidFill>
                  <a:srgbClr val="4A86E8"/>
                </a:solidFill>
                <a:latin typeface="Verdana"/>
                <a:ea typeface="Verdana"/>
                <a:cs typeface="Verdana"/>
                <a:sym typeface="Verdana"/>
              </a:rPr>
              <a:t> </a:t>
            </a:r>
            <a:r>
              <a:rPr lang="en-US" sz="2800">
                <a:solidFill>
                  <a:srgbClr val="000000"/>
                </a:solidFill>
                <a:latin typeface="Verdana"/>
                <a:ea typeface="Verdana"/>
                <a:cs typeface="Verdana"/>
                <a:sym typeface="Verdana"/>
              </a:rPr>
              <a:t>to help others learn English through the Bible.</a:t>
            </a:r>
            <a:endParaRPr sz="18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r>
              <a:rPr lang="en-US" sz="2800">
                <a:solidFill>
                  <a:srgbClr val="000000"/>
                </a:solidFill>
                <a:latin typeface="Verdana"/>
                <a:ea typeface="Verdana"/>
                <a:cs typeface="Verdana"/>
                <a:sym typeface="Verdana"/>
              </a:rPr>
              <a:t>For more information, visit </a:t>
            </a:r>
            <a:r>
              <a:rPr lang="en-US" sz="2800" u="sng">
                <a:solidFill>
                  <a:srgbClr val="4A86E8"/>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LiteracyInternational.net</a:t>
            </a:r>
            <a:endParaRPr sz="2800">
              <a:solidFill>
                <a:srgbClr val="4A86E8"/>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a:solidFill>
                <a:srgbClr val="000000"/>
              </a:solidFill>
              <a:latin typeface="Verdana"/>
              <a:ea typeface="Verdana"/>
              <a:cs typeface="Verdana"/>
              <a:sym typeface="Verdana"/>
            </a:endParaRPr>
          </a:p>
        </p:txBody>
      </p:sp>
      <p:sp>
        <p:nvSpPr>
          <p:cNvPr id="593" name="Google Shape;593;p56"/>
          <p:cNvSpPr txBox="1"/>
          <p:nvPr/>
        </p:nvSpPr>
        <p:spPr>
          <a:xfrm>
            <a:off x="681038" y="481013"/>
            <a:ext cx="10829925" cy="768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4400">
                <a:solidFill>
                  <a:srgbClr val="000000"/>
                </a:solidFill>
                <a:latin typeface="Verdana"/>
                <a:ea typeface="Verdana"/>
                <a:cs typeface="Verdana"/>
                <a:sym typeface="Verdana"/>
              </a:rPr>
              <a:t>Help us share the Light of the World!</a:t>
            </a:r>
            <a:endParaRPr sz="1800">
              <a:solidFill>
                <a:srgbClr val="000000"/>
              </a:solidFill>
              <a:latin typeface="Verdana"/>
              <a:ea typeface="Verdana"/>
              <a:cs typeface="Verdana"/>
              <a:sym typeface="Verdana"/>
            </a:endParaRPr>
          </a:p>
        </p:txBody>
      </p:sp>
      <p:sp>
        <p:nvSpPr>
          <p:cNvPr id="594" name="Google Shape;59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pic>
        <p:nvPicPr>
          <p:cNvPr id="595" name="Google Shape;595;p56"/>
          <p:cNvPicPr preferRelativeResize="0"/>
          <p:nvPr/>
        </p:nvPicPr>
        <p:blipFill rotWithShape="1">
          <a:blip r:embed="rId5">
            <a:alphaModFix/>
          </a:blip>
          <a:srcRect/>
          <a:stretch/>
        </p:blipFill>
        <p:spPr>
          <a:xfrm>
            <a:off x="4613275" y="4859338"/>
            <a:ext cx="2965450" cy="1679575"/>
          </a:xfrm>
          <a:prstGeom prst="rect">
            <a:avLst/>
          </a:prstGeom>
          <a:noFill/>
          <a:ln>
            <a:noFill/>
          </a:ln>
        </p:spPr>
      </p:pic>
      <p:sp>
        <p:nvSpPr>
          <p:cNvPr id="596" name="Google Shape;596;p56"/>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57"/>
          <p:cNvSpPr/>
          <p:nvPr/>
        </p:nvSpPr>
        <p:spPr>
          <a:xfrm>
            <a:off x="1775312" y="626515"/>
            <a:ext cx="10416600" cy="3230100"/>
          </a:xfrm>
          <a:prstGeom prst="rect">
            <a:avLst/>
          </a:prstGeom>
          <a:noFill/>
          <a:ln>
            <a:noFill/>
          </a:ln>
        </p:spPr>
        <p:txBody>
          <a:bodyPr spcFirstLastPara="1" wrap="square" lIns="91425" tIns="45700" rIns="91425" bIns="45700" anchor="t" anchorCtr="0">
            <a:noAutofit/>
          </a:bodyPr>
          <a:lstStyle/>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How to Use Lessons: </a:t>
            </a:r>
            <a:r>
              <a:rPr lang="en-US" sz="2400" u="sng" dirty="0">
                <a:solidFill>
                  <a:srgbClr val="4472C4"/>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bit.ly/UsingLOTW</a:t>
            </a:r>
            <a:endParaRPr sz="2400"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Irregular Verb List: </a:t>
            </a:r>
            <a:r>
              <a:rPr lang="en-US" sz="2400" b="0" i="0" u="sng" strike="noStrike" cap="none" dirty="0">
                <a:solidFill>
                  <a:srgbClr val="4472C4"/>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bit.ly/IrregVerb</a:t>
            </a:r>
            <a:endParaRPr dirty="0"/>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Lesson Downloads: </a:t>
            </a:r>
            <a:r>
              <a:rPr lang="en-US" sz="2400" b="0" i="0" u="sng" strike="noStrike" cap="none" dirty="0">
                <a:solidFill>
                  <a:srgbClr val="4472C4"/>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bit.ly/DownloadLOTW</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Order Books: </a:t>
            </a:r>
            <a:r>
              <a:rPr lang="en-US" sz="2400" b="0" i="0" u="sng" strike="noStrike" cap="none" dirty="0">
                <a:solidFill>
                  <a:srgbClr val="4472C4"/>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bit.ly/3PlPuRg</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Share Your Feedback: </a:t>
            </a:r>
            <a:r>
              <a:rPr lang="en-US" sz="2400" b="0" i="0" u="sng" strike="noStrike" cap="none" dirty="0">
                <a:solidFill>
                  <a:srgbClr val="4472C4"/>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bit.ly/FeedbackLOTW</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Table of Contents: </a:t>
            </a:r>
            <a:r>
              <a:rPr lang="en-US" sz="2400" b="0" i="0" u="sng" strike="noStrike" cap="none" dirty="0">
                <a:solidFill>
                  <a:srgbClr val="4472C4"/>
                </a:solidFill>
                <a:latin typeface="Verdana"/>
                <a:ea typeface="Verdana"/>
                <a:cs typeface="Verdana"/>
                <a:sym typeface="Verdana"/>
                <a:hlinkClick r:id="rId9">
                  <a:extLst>
                    <a:ext uri="{A12FA001-AC4F-418D-AE19-62706E023703}">
                      <ahyp:hlinkClr xmlns:ahyp="http://schemas.microsoft.com/office/drawing/2018/hyperlinkcolor" val="tx"/>
                    </a:ext>
                  </a:extLst>
                </a:hlinkClick>
              </a:rPr>
              <a:t>bit.ly/ContentsLOTW</a:t>
            </a:r>
            <a:endParaRPr sz="2400" b="0" i="0" u="sng" strike="noStrike" cap="none" dirty="0">
              <a:solidFill>
                <a:srgbClr val="4472C4"/>
              </a:solidFill>
              <a:latin typeface="Verdana"/>
              <a:ea typeface="Verdana"/>
              <a:cs typeface="Verdana"/>
              <a:sym typeface="Verdana"/>
              <a:hlinkClick r:id="rId5">
                <a:extLst>
                  <a:ext uri="{A12FA001-AC4F-418D-AE19-62706E023703}">
                    <ahyp:hlinkClr xmlns:ahyp="http://schemas.microsoft.com/office/drawing/2018/hyperlinkcolor" val="tx"/>
                  </a:ext>
                </a:extLst>
              </a:hlinkClick>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Video Channel: </a:t>
            </a:r>
            <a:r>
              <a:rPr lang="en-US" sz="2400" b="0" i="0" u="sng" strike="noStrike" cap="none" dirty="0">
                <a:solidFill>
                  <a:srgbClr val="4472C4"/>
                </a:solidFill>
                <a:latin typeface="Verdana"/>
                <a:ea typeface="Verdana"/>
                <a:cs typeface="Verdana"/>
                <a:sym typeface="Verdana"/>
                <a:hlinkClick r:id="rId10">
                  <a:extLst>
                    <a:ext uri="{A12FA001-AC4F-418D-AE19-62706E023703}">
                      <ahyp:hlinkClr xmlns:ahyp="http://schemas.microsoft.com/office/drawing/2018/hyperlinkcolor" val="tx"/>
                    </a:ext>
                  </a:extLst>
                </a:hlinkClick>
              </a:rPr>
              <a:t>youtube.com/c/LiteracyInternational</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Videos A2 Lessons: </a:t>
            </a:r>
            <a:r>
              <a:rPr lang="en-US" sz="2400" b="0" i="0" u="sng" strike="noStrike" cap="none" dirty="0">
                <a:solidFill>
                  <a:srgbClr val="4472C4"/>
                </a:solidFill>
                <a:latin typeface="Verdana"/>
                <a:ea typeface="Verdana"/>
                <a:cs typeface="Verdana"/>
                <a:sym typeface="Verdana"/>
                <a:hlinkClick r:id="rId11">
                  <a:extLst>
                    <a:ext uri="{A12FA001-AC4F-418D-AE19-62706E023703}">
                      <ahyp:hlinkClr xmlns:ahyp="http://schemas.microsoft.com/office/drawing/2018/hyperlinkcolor" val="tx"/>
                    </a:ext>
                  </a:extLst>
                </a:hlinkClick>
              </a:rPr>
              <a:t>bit.ly/A2LessonVideos</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Vocabulary List: </a:t>
            </a:r>
            <a:r>
              <a:rPr lang="en-US" sz="2400" b="0" i="0" u="sng" strike="noStrike" cap="none" dirty="0">
                <a:solidFill>
                  <a:srgbClr val="4472C4"/>
                </a:solidFill>
                <a:latin typeface="Verdana"/>
                <a:ea typeface="Verdana"/>
                <a:cs typeface="Verdana"/>
                <a:sym typeface="Verdana"/>
                <a:hlinkClick r:id="rId12">
                  <a:extLst>
                    <a:ext uri="{A12FA001-AC4F-418D-AE19-62706E023703}">
                      <ahyp:hlinkClr xmlns:ahyp="http://schemas.microsoft.com/office/drawing/2018/hyperlinkcolor" val="tx"/>
                    </a:ext>
                  </a:extLst>
                </a:hlinkClick>
              </a:rPr>
              <a:t>bit.ly/VocabLOTW</a:t>
            </a:r>
            <a:endParaRPr sz="2400" b="0" i="0" u="none" strike="noStrike" cap="none" dirty="0">
              <a:solidFill>
                <a:srgbClr val="4472C4"/>
              </a:solidFill>
              <a:latin typeface="Verdana"/>
              <a:ea typeface="Verdana"/>
              <a:cs typeface="Verdana"/>
              <a:sym typeface="Verdana"/>
            </a:endParaRPr>
          </a:p>
          <a:p>
            <a:pPr marL="508000" marR="0" lvl="0" indent="-457200" algn="l" rtl="0">
              <a:lnSpc>
                <a:spcPct val="15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Verdana"/>
                <a:ea typeface="Verdana"/>
                <a:cs typeface="Verdana"/>
                <a:sym typeface="Verdana"/>
              </a:rPr>
              <a:t>Website: </a:t>
            </a:r>
            <a:r>
              <a:rPr lang="en-US" sz="2400" b="0" i="0" u="sng" strike="noStrike" cap="none" dirty="0">
                <a:solidFill>
                  <a:srgbClr val="4472C4"/>
                </a:solidFill>
                <a:latin typeface="Verdana"/>
                <a:ea typeface="Verdana"/>
                <a:cs typeface="Verdana"/>
                <a:sym typeface="Verdana"/>
                <a:hlinkClick r:id="rId13">
                  <a:extLst>
                    <a:ext uri="{A12FA001-AC4F-418D-AE19-62706E023703}">
                      <ahyp:hlinkClr xmlns:ahyp="http://schemas.microsoft.com/office/drawing/2018/hyperlinkcolor" val="tx"/>
                    </a:ext>
                  </a:extLst>
                </a:hlinkClick>
              </a:rPr>
              <a:t>LiteracyInternational.net</a:t>
            </a:r>
            <a:endParaRPr sz="2400" b="0" i="0" u="none" strike="noStrike" cap="none" dirty="0">
              <a:solidFill>
                <a:srgbClr val="4472C4"/>
              </a:solidFill>
              <a:latin typeface="Verdana"/>
              <a:ea typeface="Verdana"/>
              <a:cs typeface="Verdana"/>
              <a:sym typeface="Verdana"/>
            </a:endParaRPr>
          </a:p>
          <a:p>
            <a:pPr marL="5080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5080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000000"/>
              </a:solidFill>
              <a:latin typeface="Verdana"/>
              <a:ea typeface="Verdana"/>
              <a:cs typeface="Verdana"/>
              <a:sym typeface="Verdana"/>
            </a:endParaRPr>
          </a:p>
        </p:txBody>
      </p:sp>
      <p:sp>
        <p:nvSpPr>
          <p:cNvPr id="604" name="Google Shape;604;p57"/>
          <p:cNvSpPr txBox="1"/>
          <p:nvPr/>
        </p:nvSpPr>
        <p:spPr>
          <a:xfrm>
            <a:off x="999506" y="80399"/>
            <a:ext cx="98991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Verdana"/>
                <a:ea typeface="Verdana"/>
                <a:cs typeface="Verdana"/>
                <a:sym typeface="Verdana"/>
              </a:rPr>
              <a:t>Appendix</a:t>
            </a:r>
            <a:endParaRPr sz="3200" b="1" i="0" u="none" strike="noStrike" cap="none">
              <a:solidFill>
                <a:srgbClr val="000000"/>
              </a:solidFill>
              <a:latin typeface="Verdana"/>
              <a:ea typeface="Verdana"/>
              <a:cs typeface="Verdana"/>
              <a:sym typeface="Verdana"/>
            </a:endParaRPr>
          </a:p>
        </p:txBody>
      </p:sp>
      <p:pic>
        <p:nvPicPr>
          <p:cNvPr id="605" name="Google Shape;605;p57"/>
          <p:cNvPicPr preferRelativeResize="0"/>
          <p:nvPr/>
        </p:nvPicPr>
        <p:blipFill rotWithShape="1">
          <a:blip r:embed="rId14">
            <a:alphaModFix/>
          </a:blip>
          <a:srcRect/>
          <a:stretch/>
        </p:blipFill>
        <p:spPr>
          <a:xfrm>
            <a:off x="10122799" y="291458"/>
            <a:ext cx="1845500" cy="1845500"/>
          </a:xfrm>
          <a:prstGeom prst="rect">
            <a:avLst/>
          </a:prstGeom>
          <a:noFill/>
          <a:ln>
            <a:noFill/>
          </a:ln>
        </p:spPr>
      </p:pic>
      <p:sp>
        <p:nvSpPr>
          <p:cNvPr id="606" name="Google Shape;60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45</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0"/>
        <p:cNvGrpSpPr/>
        <p:nvPr/>
      </p:nvGrpSpPr>
      <p:grpSpPr>
        <a:xfrm>
          <a:off x="0" y="0"/>
          <a:ext cx="0" cy="0"/>
          <a:chOff x="0" y="0"/>
          <a:chExt cx="0" cy="0"/>
        </a:xfrm>
      </p:grpSpPr>
      <p:graphicFrame>
        <p:nvGraphicFramePr>
          <p:cNvPr id="131" name="Google Shape;131;p17"/>
          <p:cNvGraphicFramePr/>
          <p:nvPr/>
        </p:nvGraphicFramePr>
        <p:xfrm>
          <a:off x="255814" y="776867"/>
          <a:ext cx="3000000" cy="3000000"/>
        </p:xfrm>
        <a:graphic>
          <a:graphicData uri="http://schemas.openxmlformats.org/drawingml/2006/table">
            <a:tbl>
              <a:tblPr>
                <a:noFill/>
                <a:tableStyleId>{233C6B06-FCDE-448A-9981-E24A4E2F7412}</a:tableStyleId>
              </a:tblPr>
              <a:tblGrid>
                <a:gridCol w="2920100">
                  <a:extLst>
                    <a:ext uri="{9D8B030D-6E8A-4147-A177-3AD203B41FA5}">
                      <a16:colId xmlns:a16="http://schemas.microsoft.com/office/drawing/2014/main" val="20000"/>
                    </a:ext>
                  </a:extLst>
                </a:gridCol>
                <a:gridCol w="2626175">
                  <a:extLst>
                    <a:ext uri="{9D8B030D-6E8A-4147-A177-3AD203B41FA5}">
                      <a16:colId xmlns:a16="http://schemas.microsoft.com/office/drawing/2014/main" val="20001"/>
                    </a:ext>
                  </a:extLst>
                </a:gridCol>
                <a:gridCol w="3214000">
                  <a:extLst>
                    <a:ext uri="{9D8B030D-6E8A-4147-A177-3AD203B41FA5}">
                      <a16:colId xmlns:a16="http://schemas.microsoft.com/office/drawing/2014/main" val="20002"/>
                    </a:ext>
                  </a:extLst>
                </a:gridCol>
                <a:gridCol w="2920100">
                  <a:extLst>
                    <a:ext uri="{9D8B030D-6E8A-4147-A177-3AD203B41FA5}">
                      <a16:colId xmlns:a16="http://schemas.microsoft.com/office/drawing/2014/main" val="20003"/>
                    </a:ext>
                  </a:extLst>
                </a:gridCol>
              </a:tblGrid>
              <a:tr h="181695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extLst>
                  <a:ext uri="{0D108BD9-81ED-4DB2-BD59-A6C34878D82A}">
                    <a16:rowId xmlns:a16="http://schemas.microsoft.com/office/drawing/2014/main" val="10000"/>
                  </a:ext>
                </a:extLst>
              </a:tr>
              <a:tr h="1291600">
                <a:tc>
                  <a:txBody>
                    <a:bodyPr/>
                    <a:lstStyle/>
                    <a:p>
                      <a:pPr marL="0" marR="0" lvl="0" indent="0" algn="l" rtl="0">
                        <a:spcBef>
                          <a:spcPts val="0"/>
                        </a:spcBef>
                        <a:spcAft>
                          <a:spcPts val="0"/>
                        </a:spcAft>
                        <a:buNone/>
                      </a:pPr>
                      <a:r>
                        <a:rPr lang="en-US" sz="2800">
                          <a:latin typeface="Verdana"/>
                          <a:ea typeface="Verdana"/>
                          <a:cs typeface="Verdana"/>
                          <a:sym typeface="Verdana"/>
                        </a:rPr>
                        <a:t>1. to shine</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2. curious</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3. confident</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4. certain</a:t>
                      </a:r>
                      <a:endParaRP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
        <p:nvSpPr>
          <p:cNvPr id="132" name="Google Shape;132;p17"/>
          <p:cNvSpPr txBox="1">
            <a:spLocks noGrp="1"/>
          </p:cNvSpPr>
          <p:nvPr>
            <p:ph type="title"/>
          </p:nvPr>
        </p:nvSpPr>
        <p:spPr>
          <a:xfrm>
            <a:off x="1711526" y="-23137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en-US" sz="3200" b="1"/>
              <a:t>Match the definitions to the correct words.</a:t>
            </a:r>
            <a:endParaRPr/>
          </a:p>
        </p:txBody>
      </p:sp>
      <p:sp>
        <p:nvSpPr>
          <p:cNvPr id="133" name="Google Shape;133;p17"/>
          <p:cNvSpPr txBox="1"/>
          <p:nvPr/>
        </p:nvSpPr>
        <p:spPr>
          <a:xfrm>
            <a:off x="2084614" y="3980972"/>
            <a:ext cx="10020300" cy="31092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feel or show you’re sure of yourself </a:t>
            </a:r>
            <a:endParaRPr sz="2800">
              <a:latin typeface="Verdana"/>
              <a:ea typeface="Verdana"/>
              <a:cs typeface="Verdana"/>
              <a:sym typeface="Verdana"/>
            </a:endParaRPr>
          </a:p>
          <a:p>
            <a:pPr marL="514350" marR="0" lvl="0" indent="-514350" algn="l" rtl="0">
              <a:lnSpc>
                <a:spcPct val="150000"/>
              </a:lnSpc>
              <a:spcBef>
                <a:spcPts val="0"/>
              </a:spcBef>
              <a:spcAft>
                <a:spcPts val="0"/>
              </a:spcAft>
              <a:buClr>
                <a:schemeClr val="dk1"/>
              </a:buClr>
              <a:buSzPts val="2800"/>
              <a:buFont typeface="Verdana"/>
              <a:buAutoNum type="alphaUcPeriod"/>
            </a:pPr>
            <a:r>
              <a:rPr lang="en-US" sz="2800">
                <a:latin typeface="Verdana"/>
                <a:ea typeface="Verdana"/>
                <a:cs typeface="Verdana"/>
                <a:sym typeface="Verdana"/>
              </a:rPr>
              <a:t>want to learn or know about something</a:t>
            </a:r>
            <a:endParaRPr sz="2800">
              <a:latin typeface="Verdana"/>
              <a:ea typeface="Verdana"/>
              <a:cs typeface="Verdana"/>
              <a:sym typeface="Verdana"/>
            </a:endParaRPr>
          </a:p>
          <a:p>
            <a:pPr marL="457200" lvl="0" indent="-40640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know something for sure or without doubt </a:t>
            </a:r>
            <a:endParaRPr sz="2800">
              <a:latin typeface="Verdana"/>
              <a:ea typeface="Verdana"/>
              <a:cs typeface="Verdana"/>
              <a:sym typeface="Verdana"/>
            </a:endParaRPr>
          </a:p>
          <a:p>
            <a:pPr marL="457200" lvl="0" indent="-40640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to make or reflect bright light</a:t>
            </a:r>
            <a:endParaRPr sz="2800">
              <a:latin typeface="Verdana"/>
              <a:ea typeface="Verdana"/>
              <a:cs typeface="Verdana"/>
              <a:sym typeface="Verdana"/>
            </a:endParaRPr>
          </a:p>
          <a:p>
            <a:pPr marL="514350" marR="0" lvl="0" indent="-336550" algn="l" rtl="0">
              <a:lnSpc>
                <a:spcPct val="100000"/>
              </a:lnSpc>
              <a:spcBef>
                <a:spcPts val="0"/>
              </a:spcBef>
              <a:spcAft>
                <a:spcPts val="0"/>
              </a:spcAft>
              <a:buClr>
                <a:schemeClr val="dk1"/>
              </a:buClr>
              <a:buSzPts val="2800"/>
              <a:buFont typeface="Calibri"/>
              <a:buNone/>
            </a:pPr>
            <a:endParaRPr sz="2800">
              <a:solidFill>
                <a:schemeClr val="dk1"/>
              </a:solidFill>
              <a:latin typeface="Verdana"/>
              <a:ea typeface="Verdana"/>
              <a:cs typeface="Verdana"/>
              <a:sym typeface="Verdana"/>
            </a:endParaRPr>
          </a:p>
        </p:txBody>
      </p:sp>
      <p:sp>
        <p:nvSpPr>
          <p:cNvPr id="134" name="Google Shape;134;p17"/>
          <p:cNvSpPr txBox="1">
            <a:spLocks noGrp="1"/>
          </p:cNvSpPr>
          <p:nvPr>
            <p:ph type="ftr" idx="11"/>
          </p:nvPr>
        </p:nvSpPr>
        <p:spPr>
          <a:xfrm>
            <a:off x="-448077" y="6516687"/>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135" name="Google Shape;135;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5</a:t>
            </a:fld>
            <a:endParaRPr/>
          </a:p>
        </p:txBody>
      </p:sp>
      <p:pic>
        <p:nvPicPr>
          <p:cNvPr id="136" name="Google Shape;136;p17"/>
          <p:cNvPicPr preferRelativeResize="0"/>
          <p:nvPr/>
        </p:nvPicPr>
        <p:blipFill>
          <a:blip r:embed="rId3">
            <a:alphaModFix/>
          </a:blip>
          <a:stretch>
            <a:fillRect/>
          </a:stretch>
        </p:blipFill>
        <p:spPr>
          <a:xfrm>
            <a:off x="719413" y="1014367"/>
            <a:ext cx="1779814" cy="1779814"/>
          </a:xfrm>
          <a:prstGeom prst="rect">
            <a:avLst/>
          </a:prstGeom>
          <a:noFill/>
          <a:ln>
            <a:noFill/>
          </a:ln>
        </p:spPr>
      </p:pic>
      <p:pic>
        <p:nvPicPr>
          <p:cNvPr id="137" name="Google Shape;137;p17"/>
          <p:cNvPicPr preferRelativeResize="0"/>
          <p:nvPr/>
        </p:nvPicPr>
        <p:blipFill>
          <a:blip r:embed="rId4">
            <a:alphaModFix/>
          </a:blip>
          <a:stretch>
            <a:fillRect/>
          </a:stretch>
        </p:blipFill>
        <p:spPr>
          <a:xfrm>
            <a:off x="3325500" y="1014367"/>
            <a:ext cx="1779813" cy="1779813"/>
          </a:xfrm>
          <a:prstGeom prst="rect">
            <a:avLst/>
          </a:prstGeom>
          <a:noFill/>
          <a:ln>
            <a:noFill/>
          </a:ln>
        </p:spPr>
      </p:pic>
      <p:pic>
        <p:nvPicPr>
          <p:cNvPr id="138" name="Google Shape;138;p17"/>
          <p:cNvPicPr preferRelativeResize="0"/>
          <p:nvPr/>
        </p:nvPicPr>
        <p:blipFill>
          <a:blip r:embed="rId5">
            <a:alphaModFix/>
          </a:blip>
          <a:stretch>
            <a:fillRect/>
          </a:stretch>
        </p:blipFill>
        <p:spPr>
          <a:xfrm>
            <a:off x="6259762" y="1014367"/>
            <a:ext cx="1779815" cy="1779815"/>
          </a:xfrm>
          <a:prstGeom prst="rect">
            <a:avLst/>
          </a:prstGeom>
          <a:noFill/>
          <a:ln>
            <a:noFill/>
          </a:ln>
        </p:spPr>
      </p:pic>
      <p:pic>
        <p:nvPicPr>
          <p:cNvPr id="139" name="Google Shape;139;p17"/>
          <p:cNvPicPr preferRelativeResize="0"/>
          <p:nvPr/>
        </p:nvPicPr>
        <p:blipFill>
          <a:blip r:embed="rId6">
            <a:alphaModFix/>
          </a:blip>
          <a:stretch>
            <a:fillRect/>
          </a:stretch>
        </p:blipFill>
        <p:spPr>
          <a:xfrm>
            <a:off x="9194025" y="1094167"/>
            <a:ext cx="1779815" cy="1779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3"/>
        <p:cNvGrpSpPr/>
        <p:nvPr/>
      </p:nvGrpSpPr>
      <p:grpSpPr>
        <a:xfrm>
          <a:off x="0" y="0"/>
          <a:ext cx="0" cy="0"/>
          <a:chOff x="0" y="0"/>
          <a:chExt cx="0" cy="0"/>
        </a:xfrm>
      </p:grpSpPr>
      <p:graphicFrame>
        <p:nvGraphicFramePr>
          <p:cNvPr id="144" name="Google Shape;144;p18"/>
          <p:cNvGraphicFramePr/>
          <p:nvPr/>
        </p:nvGraphicFramePr>
        <p:xfrm>
          <a:off x="255814" y="776867"/>
          <a:ext cx="3000000" cy="3000000"/>
        </p:xfrm>
        <a:graphic>
          <a:graphicData uri="http://schemas.openxmlformats.org/drawingml/2006/table">
            <a:tbl>
              <a:tblPr>
                <a:noFill/>
                <a:tableStyleId>{233C6B06-FCDE-448A-9981-E24A4E2F7412}</a:tableStyleId>
              </a:tblPr>
              <a:tblGrid>
                <a:gridCol w="2920100">
                  <a:extLst>
                    <a:ext uri="{9D8B030D-6E8A-4147-A177-3AD203B41FA5}">
                      <a16:colId xmlns:a16="http://schemas.microsoft.com/office/drawing/2014/main" val="20000"/>
                    </a:ext>
                  </a:extLst>
                </a:gridCol>
                <a:gridCol w="2626175">
                  <a:extLst>
                    <a:ext uri="{9D8B030D-6E8A-4147-A177-3AD203B41FA5}">
                      <a16:colId xmlns:a16="http://schemas.microsoft.com/office/drawing/2014/main" val="20001"/>
                    </a:ext>
                  </a:extLst>
                </a:gridCol>
                <a:gridCol w="3214000">
                  <a:extLst>
                    <a:ext uri="{9D8B030D-6E8A-4147-A177-3AD203B41FA5}">
                      <a16:colId xmlns:a16="http://schemas.microsoft.com/office/drawing/2014/main" val="20002"/>
                    </a:ext>
                  </a:extLst>
                </a:gridCol>
                <a:gridCol w="2920100">
                  <a:extLst>
                    <a:ext uri="{9D8B030D-6E8A-4147-A177-3AD203B41FA5}">
                      <a16:colId xmlns:a16="http://schemas.microsoft.com/office/drawing/2014/main" val="20003"/>
                    </a:ext>
                  </a:extLst>
                </a:gridCol>
              </a:tblGrid>
              <a:tr h="181695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solidFill>
                      <a:schemeClr val="lt1"/>
                    </a:solidFill>
                  </a:tcPr>
                </a:tc>
                <a:extLst>
                  <a:ext uri="{0D108BD9-81ED-4DB2-BD59-A6C34878D82A}">
                    <a16:rowId xmlns:a16="http://schemas.microsoft.com/office/drawing/2014/main" val="10000"/>
                  </a:ext>
                </a:extLst>
              </a:tr>
              <a:tr h="1291600">
                <a:tc>
                  <a:txBody>
                    <a:bodyPr/>
                    <a:lstStyle/>
                    <a:p>
                      <a:pPr marL="0" marR="0" lvl="0" indent="0" algn="l" rtl="0">
                        <a:spcBef>
                          <a:spcPts val="0"/>
                        </a:spcBef>
                        <a:spcAft>
                          <a:spcPts val="0"/>
                        </a:spcAft>
                        <a:buNone/>
                      </a:pPr>
                      <a:r>
                        <a:rPr lang="en-US" sz="2800">
                          <a:latin typeface="Verdana"/>
                          <a:ea typeface="Verdana"/>
                          <a:cs typeface="Verdana"/>
                          <a:sym typeface="Verdana"/>
                        </a:rPr>
                        <a:t>1. anxiety</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2. to doubt</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3. to fear</a:t>
                      </a:r>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2800">
                          <a:latin typeface="Verdana"/>
                          <a:ea typeface="Verdana"/>
                          <a:cs typeface="Verdana"/>
                          <a:sym typeface="Verdana"/>
                        </a:rPr>
                        <a:t>4. to regret</a:t>
                      </a:r>
                      <a:endParaRP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
        <p:nvSpPr>
          <p:cNvPr id="145" name="Google Shape;145;p18"/>
          <p:cNvSpPr txBox="1">
            <a:spLocks noGrp="1"/>
          </p:cNvSpPr>
          <p:nvPr>
            <p:ph type="title"/>
          </p:nvPr>
        </p:nvSpPr>
        <p:spPr>
          <a:xfrm>
            <a:off x="1711526" y="-23137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en-US" sz="3200" b="1"/>
              <a:t>Match the definitions to the correct words.</a:t>
            </a:r>
            <a:endParaRPr/>
          </a:p>
        </p:txBody>
      </p:sp>
      <p:sp>
        <p:nvSpPr>
          <p:cNvPr id="146" name="Google Shape;146;p18"/>
          <p:cNvSpPr txBox="1"/>
          <p:nvPr/>
        </p:nvSpPr>
        <p:spPr>
          <a:xfrm>
            <a:off x="255825" y="3980975"/>
            <a:ext cx="11849100" cy="31092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to feel sad or wish to change your past actions</a:t>
            </a:r>
            <a:endParaRPr sz="2800">
              <a:latin typeface="Verdana"/>
              <a:ea typeface="Verdana"/>
              <a:cs typeface="Verdana"/>
              <a:sym typeface="Verdana"/>
            </a:endParaRPr>
          </a:p>
          <a:p>
            <a:pPr marL="457200" lvl="0" indent="-40640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to feel an unpleasant emotion caused by threat of danger</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lphaUcPeriod"/>
            </a:pPr>
            <a:r>
              <a:rPr lang="en-US" sz="2800">
                <a:latin typeface="Verdana"/>
                <a:ea typeface="Verdana"/>
                <a:cs typeface="Verdana"/>
                <a:sym typeface="Verdana"/>
              </a:rPr>
              <a:t>to feel uncertainty or lack of conviction</a:t>
            </a:r>
            <a:endParaRPr sz="2800">
              <a:latin typeface="Verdana"/>
              <a:ea typeface="Verdana"/>
              <a:cs typeface="Verdana"/>
              <a:sym typeface="Verdana"/>
            </a:endParaRPr>
          </a:p>
          <a:p>
            <a:pPr marL="457200" lvl="0" indent="-406400" algn="l" rtl="0">
              <a:lnSpc>
                <a:spcPct val="150000"/>
              </a:lnSpc>
              <a:spcBef>
                <a:spcPts val="0"/>
              </a:spcBef>
              <a:spcAft>
                <a:spcPts val="0"/>
              </a:spcAft>
              <a:buClr>
                <a:schemeClr val="dk1"/>
              </a:buClr>
              <a:buSzPts val="2800"/>
              <a:buFont typeface="Verdana"/>
              <a:buAutoNum type="alphaUcPeriod"/>
            </a:pPr>
            <a:r>
              <a:rPr lang="en-US" sz="2800">
                <a:solidFill>
                  <a:schemeClr val="dk1"/>
                </a:solidFill>
                <a:latin typeface="Verdana"/>
                <a:ea typeface="Verdana"/>
                <a:cs typeface="Verdana"/>
                <a:sym typeface="Verdana"/>
              </a:rPr>
              <a:t>A feeling of worry because of something unsure in the future</a:t>
            </a:r>
            <a:endParaRPr sz="2800">
              <a:latin typeface="Verdana"/>
              <a:ea typeface="Verdana"/>
              <a:cs typeface="Verdana"/>
              <a:sym typeface="Verdana"/>
            </a:endParaRPr>
          </a:p>
          <a:p>
            <a:pPr marL="514350" marR="0" lvl="0" indent="-336550" algn="l" rtl="0">
              <a:lnSpc>
                <a:spcPct val="100000"/>
              </a:lnSpc>
              <a:spcBef>
                <a:spcPts val="0"/>
              </a:spcBef>
              <a:spcAft>
                <a:spcPts val="0"/>
              </a:spcAft>
              <a:buClr>
                <a:schemeClr val="dk1"/>
              </a:buClr>
              <a:buSzPts val="2800"/>
              <a:buFont typeface="Calibri"/>
              <a:buNone/>
            </a:pPr>
            <a:endParaRPr sz="2800">
              <a:solidFill>
                <a:schemeClr val="dk1"/>
              </a:solidFill>
              <a:latin typeface="Verdana"/>
              <a:ea typeface="Verdana"/>
              <a:cs typeface="Verdana"/>
              <a:sym typeface="Verdana"/>
            </a:endParaRPr>
          </a:p>
        </p:txBody>
      </p:sp>
      <p:sp>
        <p:nvSpPr>
          <p:cNvPr id="147" name="Google Shape;147;p18"/>
          <p:cNvSpPr txBox="1">
            <a:spLocks noGrp="1"/>
          </p:cNvSpPr>
          <p:nvPr>
            <p:ph type="ftr" idx="11"/>
          </p:nvPr>
        </p:nvSpPr>
        <p:spPr>
          <a:xfrm>
            <a:off x="-448077" y="6516687"/>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148" name="Google Shape;148;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6</a:t>
            </a:fld>
            <a:endParaRPr/>
          </a:p>
        </p:txBody>
      </p:sp>
      <p:pic>
        <p:nvPicPr>
          <p:cNvPr id="149" name="Google Shape;149;p18"/>
          <p:cNvPicPr preferRelativeResize="0"/>
          <p:nvPr/>
        </p:nvPicPr>
        <p:blipFill>
          <a:blip r:embed="rId3">
            <a:alphaModFix/>
          </a:blip>
          <a:stretch>
            <a:fillRect/>
          </a:stretch>
        </p:blipFill>
        <p:spPr>
          <a:xfrm>
            <a:off x="340825" y="852150"/>
            <a:ext cx="2104249" cy="2104249"/>
          </a:xfrm>
          <a:prstGeom prst="rect">
            <a:avLst/>
          </a:prstGeom>
          <a:noFill/>
          <a:ln>
            <a:noFill/>
          </a:ln>
        </p:spPr>
      </p:pic>
      <p:pic>
        <p:nvPicPr>
          <p:cNvPr id="150" name="Google Shape;150;p18"/>
          <p:cNvPicPr preferRelativeResize="0"/>
          <p:nvPr/>
        </p:nvPicPr>
        <p:blipFill>
          <a:blip r:embed="rId4">
            <a:alphaModFix/>
          </a:blip>
          <a:stretch>
            <a:fillRect/>
          </a:stretch>
        </p:blipFill>
        <p:spPr>
          <a:xfrm>
            <a:off x="6193150" y="931950"/>
            <a:ext cx="2104249" cy="2104249"/>
          </a:xfrm>
          <a:prstGeom prst="rect">
            <a:avLst/>
          </a:prstGeom>
          <a:noFill/>
          <a:ln>
            <a:noFill/>
          </a:ln>
        </p:spPr>
      </p:pic>
      <p:pic>
        <p:nvPicPr>
          <p:cNvPr id="151" name="Google Shape;151;p18"/>
          <p:cNvPicPr preferRelativeResize="0"/>
          <p:nvPr/>
        </p:nvPicPr>
        <p:blipFill>
          <a:blip r:embed="rId5">
            <a:alphaModFix/>
          </a:blip>
          <a:stretch>
            <a:fillRect/>
          </a:stretch>
        </p:blipFill>
        <p:spPr>
          <a:xfrm>
            <a:off x="9349400" y="847913"/>
            <a:ext cx="2104250" cy="2104250"/>
          </a:xfrm>
          <a:prstGeom prst="rect">
            <a:avLst/>
          </a:prstGeom>
          <a:noFill/>
          <a:ln>
            <a:noFill/>
          </a:ln>
        </p:spPr>
      </p:pic>
      <p:pic>
        <p:nvPicPr>
          <p:cNvPr id="152" name="Google Shape;152;p18"/>
          <p:cNvPicPr preferRelativeResize="0"/>
          <p:nvPr/>
        </p:nvPicPr>
        <p:blipFill>
          <a:blip r:embed="rId6">
            <a:alphaModFix/>
          </a:blip>
          <a:stretch>
            <a:fillRect/>
          </a:stretch>
        </p:blipFill>
        <p:spPr>
          <a:xfrm>
            <a:off x="3156491" y="847925"/>
            <a:ext cx="2325235" cy="2104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6"/>
        <p:cNvGrpSpPr/>
        <p:nvPr/>
      </p:nvGrpSpPr>
      <p:grpSpPr>
        <a:xfrm>
          <a:off x="0" y="0"/>
          <a:ext cx="0" cy="0"/>
          <a:chOff x="0" y="0"/>
          <a:chExt cx="0" cy="0"/>
        </a:xfrm>
      </p:grpSpPr>
      <p:graphicFrame>
        <p:nvGraphicFramePr>
          <p:cNvPr id="157" name="Google Shape;157;p19"/>
          <p:cNvGraphicFramePr/>
          <p:nvPr/>
        </p:nvGraphicFramePr>
        <p:xfrm>
          <a:off x="203613" y="827883"/>
          <a:ext cx="3000000" cy="3000000"/>
        </p:xfrm>
        <a:graphic>
          <a:graphicData uri="http://schemas.openxmlformats.org/drawingml/2006/table">
            <a:tbl>
              <a:tblPr>
                <a:noFill/>
                <a:tableStyleId>{233C6B06-FCDE-448A-9981-E24A4E2F7412}</a:tableStyleId>
              </a:tblPr>
              <a:tblGrid>
                <a:gridCol w="5653350">
                  <a:extLst>
                    <a:ext uri="{9D8B030D-6E8A-4147-A177-3AD203B41FA5}">
                      <a16:colId xmlns:a16="http://schemas.microsoft.com/office/drawing/2014/main" val="20000"/>
                    </a:ext>
                  </a:extLst>
                </a:gridCol>
              </a:tblGrid>
              <a:tr h="132967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 They </a:t>
                      </a:r>
                      <a:r>
                        <a:rPr lang="en-US" sz="2800" b="1">
                          <a:latin typeface="Verdana"/>
                          <a:ea typeface="Verdana"/>
                          <a:cs typeface="Verdana"/>
                          <a:sym typeface="Verdana"/>
                        </a:rPr>
                        <a:t>continue</a:t>
                      </a:r>
                      <a:endParaRPr sz="2800" b="1">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3365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2. She </a:t>
                      </a:r>
                      <a:r>
                        <a:rPr lang="en-US" sz="2800" b="1">
                          <a:latin typeface="Verdana"/>
                          <a:ea typeface="Verdana"/>
                          <a:cs typeface="Verdana"/>
                          <a:sym typeface="Verdana"/>
                        </a:rPr>
                        <a:t>wonders</a:t>
                      </a:r>
                      <a:endParaRPr sz="2800" b="1">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199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3. They are </a:t>
                      </a:r>
                      <a:r>
                        <a:rPr lang="en-US" sz="2800" b="1">
                          <a:latin typeface="Verdana"/>
                          <a:ea typeface="Verdana"/>
                          <a:cs typeface="Verdana"/>
                          <a:sym typeface="Verdana"/>
                        </a:rPr>
                        <a:t>grateful</a:t>
                      </a:r>
                      <a:endParaRPr sz="2800" b="1">
                        <a:latin typeface="Verdana"/>
                        <a:ea typeface="Verdana"/>
                        <a:cs typeface="Verdana"/>
                        <a:sym typeface="Verdana"/>
                      </a:endParaRPr>
                    </a:p>
                    <a:p>
                      <a:pPr marL="0" marR="0" lvl="0" indent="0" algn="l" rtl="0">
                        <a:lnSpc>
                          <a:spcPct val="100000"/>
                        </a:lnSpc>
                        <a:spcBef>
                          <a:spcPts val="0"/>
                        </a:spcBef>
                        <a:spcAft>
                          <a:spcPts val="0"/>
                        </a:spcAft>
                        <a:buNone/>
                      </a:pPr>
                      <a:endParaRPr sz="2800">
                        <a:latin typeface="Verdana"/>
                        <a:ea typeface="Verdana"/>
                        <a:cs typeface="Verdana"/>
                        <a:sym typeface="Verdana"/>
                      </a:endParaRPr>
                    </a:p>
                    <a:p>
                      <a:pPr marL="0" marR="0" lvl="0" indent="0" algn="l" rtl="0">
                        <a:lnSpc>
                          <a:spcPct val="100000"/>
                        </a:lnSpc>
                        <a:spcBef>
                          <a:spcPts val="0"/>
                        </a:spcBef>
                        <a:spcAft>
                          <a:spcPts val="0"/>
                        </a:spcAft>
                        <a:buNone/>
                      </a:pPr>
                      <a:endParaRPr sz="2800" b="1">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45225">
                <a:tc>
                  <a:txBody>
                    <a:bodyPr/>
                    <a:lstStyle/>
                    <a:p>
                      <a:pPr marL="0" marR="0" lvl="0" indent="0" algn="l" rtl="0">
                        <a:lnSpc>
                          <a:spcPct val="100000"/>
                        </a:lnSpc>
                        <a:spcBef>
                          <a:spcPts val="0"/>
                        </a:spcBef>
                        <a:spcAft>
                          <a:spcPts val="0"/>
                        </a:spcAft>
                        <a:buNone/>
                      </a:pPr>
                      <a:r>
                        <a:rPr lang="en-US" sz="2600">
                          <a:latin typeface="Verdana"/>
                          <a:ea typeface="Verdana"/>
                          <a:cs typeface="Verdana"/>
                          <a:sym typeface="Verdana"/>
                        </a:rPr>
                        <a:t>4. She </a:t>
                      </a:r>
                      <a:r>
                        <a:rPr lang="en-US" sz="2600" b="1">
                          <a:latin typeface="Verdana"/>
                          <a:ea typeface="Verdana"/>
                          <a:cs typeface="Verdana"/>
                          <a:sym typeface="Verdana"/>
                        </a:rPr>
                        <a:t>believes</a:t>
                      </a:r>
                      <a:endParaRPr sz="2600" b="1">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158" name="Google Shape;158;p19"/>
          <p:cNvGraphicFramePr/>
          <p:nvPr/>
        </p:nvGraphicFramePr>
        <p:xfrm>
          <a:off x="6310038" y="830458"/>
          <a:ext cx="3000000" cy="3000000"/>
        </p:xfrm>
        <a:graphic>
          <a:graphicData uri="http://schemas.openxmlformats.org/drawingml/2006/table">
            <a:tbl>
              <a:tblPr>
                <a:noFill/>
                <a:tableStyleId>{233C6B06-FCDE-448A-9981-E24A4E2F7412}</a:tableStyleId>
              </a:tblPr>
              <a:tblGrid>
                <a:gridCol w="5653350">
                  <a:extLst>
                    <a:ext uri="{9D8B030D-6E8A-4147-A177-3AD203B41FA5}">
                      <a16:colId xmlns:a16="http://schemas.microsoft.com/office/drawing/2014/main" val="20000"/>
                    </a:ext>
                  </a:extLst>
                </a:gridCol>
              </a:tblGrid>
              <a:tr h="1441025">
                <a:tc>
                  <a:txBody>
                    <a:bodyPr/>
                    <a:lstStyle/>
                    <a:p>
                      <a:pPr marL="0" lvl="0" indent="0" algn="l" rtl="0">
                        <a:spcBef>
                          <a:spcPts val="0"/>
                        </a:spcBef>
                        <a:spcAft>
                          <a:spcPts val="0"/>
                        </a:spcAft>
                        <a:buNone/>
                      </a:pPr>
                      <a:r>
                        <a:rPr lang="en-US" sz="3000">
                          <a:latin typeface="Verdana"/>
                          <a:ea typeface="Verdana"/>
                          <a:cs typeface="Verdana"/>
                          <a:sym typeface="Verdana"/>
                        </a:rPr>
                        <a:t>A. why that happened.</a:t>
                      </a:r>
                      <a:endParaRPr sz="3000">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95075">
                <a:tc>
                  <a:txBody>
                    <a:bodyPr/>
                    <a:lstStyle/>
                    <a:p>
                      <a:pPr marL="0" lvl="0" indent="0" algn="l" rtl="0">
                        <a:spcBef>
                          <a:spcPts val="0"/>
                        </a:spcBef>
                        <a:spcAft>
                          <a:spcPts val="0"/>
                        </a:spcAft>
                        <a:buNone/>
                      </a:pPr>
                      <a:r>
                        <a:rPr lang="en-US" sz="3000">
                          <a:latin typeface="Verdana"/>
                          <a:ea typeface="Verdana"/>
                          <a:cs typeface="Verdana"/>
                          <a:sym typeface="Verdana"/>
                        </a:rPr>
                        <a:t>B. for their love and joy of being together as a family</a:t>
                      </a:r>
                      <a:endParaRPr sz="3000">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78850">
                <a:tc>
                  <a:txBody>
                    <a:bodyPr/>
                    <a:lstStyle/>
                    <a:p>
                      <a:pPr marL="0" lvl="0" indent="0" algn="l" rtl="0">
                        <a:spcBef>
                          <a:spcPts val="0"/>
                        </a:spcBef>
                        <a:spcAft>
                          <a:spcPts val="0"/>
                        </a:spcAft>
                        <a:buNone/>
                      </a:pPr>
                      <a:r>
                        <a:rPr lang="en-US" sz="3000">
                          <a:latin typeface="Verdana"/>
                          <a:ea typeface="Verdana"/>
                          <a:cs typeface="Verdana"/>
                          <a:sym typeface="Verdana"/>
                        </a:rPr>
                        <a:t>C. walking in the park even as they get older.</a:t>
                      </a:r>
                      <a:endParaRPr sz="3000">
                        <a:latin typeface="Verdana"/>
                        <a:ea typeface="Verdana"/>
                        <a:cs typeface="Verdana"/>
                        <a:sym typeface="Verdana"/>
                      </a:endParaRPr>
                    </a:p>
                    <a:p>
                      <a:pPr marL="0" lvl="0" indent="0" algn="l" rtl="0">
                        <a:spcBef>
                          <a:spcPts val="0"/>
                        </a:spcBef>
                        <a:spcAft>
                          <a:spcPts val="0"/>
                        </a:spcAft>
                        <a:buNone/>
                      </a:pPr>
                      <a:endParaRPr sz="3000">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11975">
                <a:tc>
                  <a:txBody>
                    <a:bodyPr/>
                    <a:lstStyle/>
                    <a:p>
                      <a:pPr marL="0" lvl="0" indent="0" algn="l" rtl="0">
                        <a:spcBef>
                          <a:spcPts val="0"/>
                        </a:spcBef>
                        <a:spcAft>
                          <a:spcPts val="0"/>
                        </a:spcAft>
                        <a:buNone/>
                      </a:pPr>
                      <a:r>
                        <a:rPr lang="en-US" sz="3000">
                          <a:latin typeface="Verdana"/>
                          <a:ea typeface="Verdana"/>
                          <a:cs typeface="Verdana"/>
                          <a:sym typeface="Verdana"/>
                        </a:rPr>
                        <a:t>D. that God is real.</a:t>
                      </a:r>
                      <a:endParaRPr sz="3000">
                        <a:latin typeface="Verdana"/>
                        <a:ea typeface="Verdana"/>
                        <a:cs typeface="Verdana"/>
                        <a:sym typeface="Verdana"/>
                      </a:endParaRPr>
                    </a:p>
                  </a:txBody>
                  <a:tcPr marL="98700" marR="98700" marT="49350" marB="49350">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59" name="Google Shape;159;p19"/>
          <p:cNvSpPr txBox="1"/>
          <p:nvPr/>
        </p:nvSpPr>
        <p:spPr>
          <a:xfrm>
            <a:off x="1203961" y="-245108"/>
            <a:ext cx="11166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sp>
        <p:nvSpPr>
          <p:cNvPr id="160" name="Google Shape;160;p19"/>
          <p:cNvSpPr txBox="1">
            <a:spLocks noGrp="1"/>
          </p:cNvSpPr>
          <p:nvPr>
            <p:ph type="ftr" idx="11"/>
          </p:nvPr>
        </p:nvSpPr>
        <p:spPr>
          <a:xfrm>
            <a:off x="-533399" y="657368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©2020-2024 Literacy International</a:t>
            </a:r>
            <a:endParaRPr/>
          </a:p>
        </p:txBody>
      </p:sp>
      <p:sp>
        <p:nvSpPr>
          <p:cNvPr id="161" name="Google Shape;161;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7</a:t>
            </a:fld>
            <a:endParaRPr/>
          </a:p>
        </p:txBody>
      </p:sp>
      <p:pic>
        <p:nvPicPr>
          <p:cNvPr id="162" name="Google Shape;162;p19"/>
          <p:cNvPicPr preferRelativeResize="0"/>
          <p:nvPr/>
        </p:nvPicPr>
        <p:blipFill rotWithShape="1">
          <a:blip r:embed="rId3">
            <a:alphaModFix/>
          </a:blip>
          <a:srcRect l="7763" t="11444" r="27812" b="33131"/>
          <a:stretch/>
        </p:blipFill>
        <p:spPr>
          <a:xfrm>
            <a:off x="4335625" y="896521"/>
            <a:ext cx="1415798" cy="1218003"/>
          </a:xfrm>
          <a:prstGeom prst="rect">
            <a:avLst/>
          </a:prstGeom>
          <a:noFill/>
          <a:ln>
            <a:noFill/>
          </a:ln>
        </p:spPr>
      </p:pic>
      <p:pic>
        <p:nvPicPr>
          <p:cNvPr id="163" name="Google Shape;163;p19"/>
          <p:cNvPicPr preferRelativeResize="0"/>
          <p:nvPr/>
        </p:nvPicPr>
        <p:blipFill rotWithShape="1">
          <a:blip r:embed="rId4">
            <a:alphaModFix/>
          </a:blip>
          <a:srcRect l="-4972" r="15221" b="21838"/>
          <a:stretch/>
        </p:blipFill>
        <p:spPr>
          <a:xfrm>
            <a:off x="4293249" y="3526126"/>
            <a:ext cx="1522131" cy="1325548"/>
          </a:xfrm>
          <a:prstGeom prst="rect">
            <a:avLst/>
          </a:prstGeom>
          <a:noFill/>
          <a:ln>
            <a:noFill/>
          </a:ln>
        </p:spPr>
      </p:pic>
      <p:pic>
        <p:nvPicPr>
          <p:cNvPr id="164" name="Google Shape;164;p19"/>
          <p:cNvPicPr preferRelativeResize="0"/>
          <p:nvPr/>
        </p:nvPicPr>
        <p:blipFill rotWithShape="1">
          <a:blip r:embed="rId5">
            <a:alphaModFix/>
          </a:blip>
          <a:srcRect b="31661"/>
          <a:stretch/>
        </p:blipFill>
        <p:spPr>
          <a:xfrm>
            <a:off x="4261774" y="4952075"/>
            <a:ext cx="1553601" cy="1404275"/>
          </a:xfrm>
          <a:prstGeom prst="rect">
            <a:avLst/>
          </a:prstGeom>
          <a:noFill/>
          <a:ln>
            <a:noFill/>
          </a:ln>
        </p:spPr>
      </p:pic>
      <p:pic>
        <p:nvPicPr>
          <p:cNvPr id="165" name="Google Shape;165;p19"/>
          <p:cNvPicPr preferRelativeResize="0"/>
          <p:nvPr/>
        </p:nvPicPr>
        <p:blipFill>
          <a:blip r:embed="rId6">
            <a:alphaModFix/>
          </a:blip>
          <a:stretch>
            <a:fillRect/>
          </a:stretch>
        </p:blipFill>
        <p:spPr>
          <a:xfrm>
            <a:off x="4441962" y="2165590"/>
            <a:ext cx="1309474" cy="1309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1"/>
        <p:cNvGrpSpPr/>
        <p:nvPr/>
      </p:nvGrpSpPr>
      <p:grpSpPr>
        <a:xfrm>
          <a:off x="0" y="0"/>
          <a:ext cx="0" cy="0"/>
          <a:chOff x="0" y="0"/>
          <a:chExt cx="0" cy="0"/>
        </a:xfrm>
      </p:grpSpPr>
      <p:graphicFrame>
        <p:nvGraphicFramePr>
          <p:cNvPr id="172" name="Google Shape;172;p20"/>
          <p:cNvGraphicFramePr/>
          <p:nvPr/>
        </p:nvGraphicFramePr>
        <p:xfrm>
          <a:off x="140140" y="641688"/>
          <a:ext cx="3000000" cy="3000000"/>
        </p:xfrm>
        <a:graphic>
          <a:graphicData uri="http://schemas.openxmlformats.org/drawingml/2006/table">
            <a:tbl>
              <a:tblPr>
                <a:noFill/>
                <a:tableStyleId>{6B508A06-3986-4996-90A3-5B4A6CDE1A43}</a:tableStyleId>
              </a:tblPr>
              <a:tblGrid>
                <a:gridCol w="336725">
                  <a:extLst>
                    <a:ext uri="{9D8B030D-6E8A-4147-A177-3AD203B41FA5}">
                      <a16:colId xmlns:a16="http://schemas.microsoft.com/office/drawing/2014/main" val="20000"/>
                    </a:ext>
                  </a:extLst>
                </a:gridCol>
                <a:gridCol w="1962650">
                  <a:extLst>
                    <a:ext uri="{9D8B030D-6E8A-4147-A177-3AD203B41FA5}">
                      <a16:colId xmlns:a16="http://schemas.microsoft.com/office/drawing/2014/main" val="20001"/>
                    </a:ext>
                  </a:extLst>
                </a:gridCol>
                <a:gridCol w="1532375">
                  <a:extLst>
                    <a:ext uri="{9D8B030D-6E8A-4147-A177-3AD203B41FA5}">
                      <a16:colId xmlns:a16="http://schemas.microsoft.com/office/drawing/2014/main" val="20002"/>
                    </a:ext>
                  </a:extLst>
                </a:gridCol>
                <a:gridCol w="1307675">
                  <a:extLst>
                    <a:ext uri="{9D8B030D-6E8A-4147-A177-3AD203B41FA5}">
                      <a16:colId xmlns:a16="http://schemas.microsoft.com/office/drawing/2014/main" val="20003"/>
                    </a:ext>
                  </a:extLst>
                </a:gridCol>
                <a:gridCol w="1949950">
                  <a:extLst>
                    <a:ext uri="{9D8B030D-6E8A-4147-A177-3AD203B41FA5}">
                      <a16:colId xmlns:a16="http://schemas.microsoft.com/office/drawing/2014/main" val="20004"/>
                    </a:ext>
                  </a:extLst>
                </a:gridCol>
                <a:gridCol w="2825325">
                  <a:extLst>
                    <a:ext uri="{9D8B030D-6E8A-4147-A177-3AD203B41FA5}">
                      <a16:colId xmlns:a16="http://schemas.microsoft.com/office/drawing/2014/main" val="20005"/>
                    </a:ext>
                  </a:extLst>
                </a:gridCol>
                <a:gridCol w="2137150">
                  <a:extLst>
                    <a:ext uri="{9D8B030D-6E8A-4147-A177-3AD203B41FA5}">
                      <a16:colId xmlns:a16="http://schemas.microsoft.com/office/drawing/2014/main" val="20006"/>
                    </a:ext>
                  </a:extLst>
                </a:gridCol>
              </a:tblGrid>
              <a:tr h="865925">
                <a:tc>
                  <a:txBody>
                    <a:bodyPr/>
                    <a:lstStyle/>
                    <a:p>
                      <a:pPr marL="0" marR="0" lvl="0" indent="0" algn="l" rtl="0">
                        <a:lnSpc>
                          <a:spcPct val="100000"/>
                        </a:lnSpc>
                        <a:spcBef>
                          <a:spcPts val="0"/>
                        </a:spcBef>
                        <a:spcAft>
                          <a:spcPts val="0"/>
                        </a:spcAft>
                        <a:buClr>
                          <a:srgbClr val="000000"/>
                        </a:buClr>
                        <a:buSzPts val="2800"/>
                        <a:buFont typeface="Arial"/>
                        <a:buNone/>
                      </a:pP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Type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Subject</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am/is/are</a:t>
                      </a:r>
                      <a:endParaRPr sz="2400" b="1"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verb-ing</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ending</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time.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274700">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1</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Current Unfinished </a:t>
                      </a:r>
                      <a:r>
                        <a:rPr lang="en-US" sz="2400" b="1">
                          <a:solidFill>
                            <a:schemeClr val="dk1"/>
                          </a:solidFill>
                          <a:latin typeface="Verdana"/>
                          <a:ea typeface="Verdana"/>
                          <a:cs typeface="Verdana"/>
                          <a:sym typeface="Verdana"/>
                        </a:rPr>
                        <a:t>Actions </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I</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am</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preparing</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for the performance</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right now.</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780150">
                <a:tc>
                  <a:txBody>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Verdana"/>
                          <a:ea typeface="Verdana"/>
                          <a:cs typeface="Verdana"/>
                          <a:sym typeface="Verdana"/>
                        </a:rPr>
                        <a:t>2</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Temporary </a:t>
                      </a:r>
                      <a:r>
                        <a:rPr lang="en-US" sz="2400" b="1">
                          <a:solidFill>
                            <a:schemeClr val="dk1"/>
                          </a:solidFill>
                          <a:latin typeface="Verdana"/>
                          <a:ea typeface="Verdana"/>
                          <a:cs typeface="Verdana"/>
                          <a:sym typeface="Verdana"/>
                        </a:rPr>
                        <a:t>Situations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You</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are</a:t>
                      </a:r>
                      <a:endParaRPr sz="2400" b="0" i="0" u="none" strike="noStrike" cap="none">
                        <a:solidFill>
                          <a:srgbClr val="000000"/>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living</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in an apartment</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this month.</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75997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3</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Temporary </a:t>
                      </a:r>
                      <a:r>
                        <a:rPr lang="en-US" sz="2400" b="1">
                          <a:solidFill>
                            <a:schemeClr val="dk1"/>
                          </a:solidFill>
                          <a:latin typeface="Verdana"/>
                          <a:ea typeface="Verdana"/>
                          <a:cs typeface="Verdana"/>
                          <a:sym typeface="Verdana"/>
                        </a:rPr>
                        <a:t>Habits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She</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latin typeface="Verdana"/>
                          <a:ea typeface="Verdana"/>
                          <a:cs typeface="Verdana"/>
                          <a:sym typeface="Verdana"/>
                        </a:rPr>
                        <a:t>____</a:t>
                      </a: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_______</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junk food</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when she’s stressed.</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668100">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4</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solidFill>
                            <a:schemeClr val="dk1"/>
                          </a:solidFill>
                          <a:latin typeface="Verdana"/>
                          <a:ea typeface="Verdana"/>
                          <a:cs typeface="Verdana"/>
                          <a:sym typeface="Verdana"/>
                        </a:rPr>
                        <a:t>Changing </a:t>
                      </a:r>
                      <a:r>
                        <a:rPr lang="en-US" sz="2400">
                          <a:solidFill>
                            <a:schemeClr val="dk1"/>
                          </a:solidFill>
                          <a:latin typeface="Verdana"/>
                          <a:ea typeface="Verdana"/>
                          <a:cs typeface="Verdana"/>
                          <a:sym typeface="Verdana"/>
                        </a:rPr>
                        <a:t>Situations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We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2"/>
                          </a:solidFill>
                          <a:latin typeface="Verdana"/>
                          <a:ea typeface="Verdana"/>
                          <a:cs typeface="Verdana"/>
                          <a:sym typeface="Verdana"/>
                        </a:rPr>
                        <a:t>are</a:t>
                      </a:r>
                      <a:endParaRPr sz="2400" b="0" i="0" u="none" strike="noStrike" cap="none">
                        <a:solidFill>
                          <a:schemeClr val="dk2"/>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________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in our speaking skills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_________.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r h="767225">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5</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Future </a:t>
                      </a:r>
                      <a:r>
                        <a:rPr lang="en-US" sz="2400" b="1">
                          <a:solidFill>
                            <a:schemeClr val="dk1"/>
                          </a:solidFill>
                          <a:latin typeface="Verdana"/>
                          <a:ea typeface="Verdana"/>
                          <a:cs typeface="Verdana"/>
                          <a:sym typeface="Verdana"/>
                        </a:rPr>
                        <a:t>Plans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They</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solidFill>
                            <a:schemeClr val="dk2"/>
                          </a:solidFill>
                          <a:latin typeface="Verdana"/>
                          <a:ea typeface="Verdana"/>
                          <a:cs typeface="Verdana"/>
                          <a:sym typeface="Verdana"/>
                        </a:rPr>
                        <a:t>____</a:t>
                      </a:r>
                      <a:endParaRPr sz="2400">
                        <a:solidFill>
                          <a:schemeClr val="dk2"/>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to Europe</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________.</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5"/>
                  </a:ext>
                </a:extLst>
              </a:tr>
            </a:tbl>
          </a:graphicData>
        </a:graphic>
      </p:graphicFrame>
      <p:sp>
        <p:nvSpPr>
          <p:cNvPr id="173" name="Google Shape;173;p20"/>
          <p:cNvSpPr txBox="1"/>
          <p:nvPr/>
        </p:nvSpPr>
        <p:spPr>
          <a:xfrm>
            <a:off x="751120" y="0"/>
            <a:ext cx="106899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Continuous Categories</a:t>
            </a:r>
            <a:endParaRPr sz="3200" b="1">
              <a:solidFill>
                <a:schemeClr val="dk1"/>
              </a:solidFill>
              <a:latin typeface="Verdana"/>
              <a:ea typeface="Verdana"/>
              <a:cs typeface="Verdana"/>
              <a:sym typeface="Verdana"/>
            </a:endParaRPr>
          </a:p>
        </p:txBody>
      </p:sp>
      <p:sp>
        <p:nvSpPr>
          <p:cNvPr id="174" name="Google Shape;17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8</a:t>
            </a:fld>
            <a:endParaRPr/>
          </a:p>
        </p:txBody>
      </p:sp>
      <p:sp>
        <p:nvSpPr>
          <p:cNvPr id="175" name="Google Shape;175;p20"/>
          <p:cNvSpPr txBox="1">
            <a:spLocks noGrp="1"/>
          </p:cNvSpPr>
          <p:nvPr>
            <p:ph type="ftr" idx="11"/>
          </p:nvPr>
        </p:nvSpPr>
        <p:spPr>
          <a:xfrm>
            <a:off x="603250" y="635633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graphicFrame>
        <p:nvGraphicFramePr>
          <p:cNvPr id="182" name="Google Shape;182;p21"/>
          <p:cNvGraphicFramePr/>
          <p:nvPr/>
        </p:nvGraphicFramePr>
        <p:xfrm>
          <a:off x="463040" y="690938"/>
          <a:ext cx="3000000" cy="3000000"/>
        </p:xfrm>
        <a:graphic>
          <a:graphicData uri="http://schemas.openxmlformats.org/drawingml/2006/table">
            <a:tbl>
              <a:tblPr>
                <a:noFill/>
                <a:tableStyleId>{6B508A06-3986-4996-90A3-5B4A6CDE1A43}</a:tableStyleId>
              </a:tblPr>
              <a:tblGrid>
                <a:gridCol w="379775">
                  <a:extLst>
                    <a:ext uri="{9D8B030D-6E8A-4147-A177-3AD203B41FA5}">
                      <a16:colId xmlns:a16="http://schemas.microsoft.com/office/drawing/2014/main" val="20000"/>
                    </a:ext>
                  </a:extLst>
                </a:gridCol>
                <a:gridCol w="2707725">
                  <a:extLst>
                    <a:ext uri="{9D8B030D-6E8A-4147-A177-3AD203B41FA5}">
                      <a16:colId xmlns:a16="http://schemas.microsoft.com/office/drawing/2014/main" val="20001"/>
                    </a:ext>
                  </a:extLst>
                </a:gridCol>
                <a:gridCol w="7890475">
                  <a:extLst>
                    <a:ext uri="{9D8B030D-6E8A-4147-A177-3AD203B41FA5}">
                      <a16:colId xmlns:a16="http://schemas.microsoft.com/office/drawing/2014/main" val="20002"/>
                    </a:ext>
                  </a:extLst>
                </a:gridCol>
              </a:tblGrid>
              <a:tr h="863700">
                <a:tc>
                  <a:txBody>
                    <a:bodyPr/>
                    <a:lstStyle/>
                    <a:p>
                      <a:pPr marL="0" marR="0" lvl="0" indent="0" algn="l" rtl="0">
                        <a:lnSpc>
                          <a:spcPct val="100000"/>
                        </a:lnSpc>
                        <a:spcBef>
                          <a:spcPts val="0"/>
                        </a:spcBef>
                        <a:spcAft>
                          <a:spcPts val="0"/>
                        </a:spcAft>
                        <a:buClr>
                          <a:srgbClr val="000000"/>
                        </a:buClr>
                        <a:buSzPts val="2800"/>
                        <a:buFont typeface="Arial"/>
                        <a:buNone/>
                      </a:pPr>
                      <a:endParaRPr sz="2400" b="0" i="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Type</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latin typeface="Verdana"/>
                          <a:ea typeface="Verdana"/>
                          <a:cs typeface="Verdana"/>
                          <a:sym typeface="Verdana"/>
                        </a:rPr>
                        <a:t>Cue Words</a:t>
                      </a:r>
                      <a:endParaRPr sz="2400" b="1">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2714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1</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Current Unfinished </a:t>
                      </a:r>
                      <a:r>
                        <a:rPr lang="en-US" sz="2400" b="1">
                          <a:solidFill>
                            <a:schemeClr val="dk1"/>
                          </a:solidFill>
                          <a:latin typeface="Verdana"/>
                          <a:ea typeface="Verdana"/>
                          <a:cs typeface="Verdana"/>
                          <a:sym typeface="Verdana"/>
                        </a:rPr>
                        <a:t>Actions </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now, right now</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856275">
                <a:tc>
                  <a:txBody>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Verdana"/>
                          <a:ea typeface="Verdana"/>
                          <a:cs typeface="Verdana"/>
                          <a:sym typeface="Verdana"/>
                        </a:rPr>
                        <a:t>2</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Temporary </a:t>
                      </a:r>
                      <a:r>
                        <a:rPr lang="en-US" sz="2400" b="1">
                          <a:solidFill>
                            <a:schemeClr val="dk1"/>
                          </a:solidFill>
                          <a:latin typeface="Verdana"/>
                          <a:ea typeface="Verdana"/>
                          <a:cs typeface="Verdana"/>
                          <a:sym typeface="Verdana"/>
                        </a:rPr>
                        <a:t>Situations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sz="2400">
                          <a:latin typeface="Verdana"/>
                          <a:ea typeface="Verdana"/>
                          <a:cs typeface="Verdana"/>
                          <a:sym typeface="Verdana"/>
                        </a:rPr>
                        <a:t>currently, at the moment, today, this week, this month, this year</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85157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3</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Temporary </a:t>
                      </a:r>
                      <a:r>
                        <a:rPr lang="en-US" sz="2400" b="1">
                          <a:solidFill>
                            <a:schemeClr val="dk1"/>
                          </a:solidFill>
                          <a:latin typeface="Verdana"/>
                          <a:ea typeface="Verdana"/>
                          <a:cs typeface="Verdana"/>
                          <a:sym typeface="Verdana"/>
                        </a:rPr>
                        <a:t>Habits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temporarily, these days, when _______</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85627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4</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b="1">
                          <a:solidFill>
                            <a:schemeClr val="dk1"/>
                          </a:solidFill>
                          <a:latin typeface="Verdana"/>
                          <a:ea typeface="Verdana"/>
                          <a:cs typeface="Verdana"/>
                          <a:sym typeface="Verdana"/>
                        </a:rPr>
                        <a:t>Changing </a:t>
                      </a:r>
                      <a:r>
                        <a:rPr lang="en-US" sz="2400">
                          <a:solidFill>
                            <a:schemeClr val="dk1"/>
                          </a:solidFill>
                          <a:latin typeface="Verdana"/>
                          <a:ea typeface="Verdana"/>
                          <a:cs typeface="Verdana"/>
                          <a:sym typeface="Verdana"/>
                        </a:rPr>
                        <a:t>Situations</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constantly, every day, every week, every month, every year</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r h="856275">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5</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solidFill>
                            <a:schemeClr val="dk1"/>
                          </a:solidFill>
                          <a:latin typeface="Verdana"/>
                          <a:ea typeface="Verdana"/>
                          <a:cs typeface="Verdana"/>
                          <a:sym typeface="Verdana"/>
                        </a:rPr>
                        <a:t>Future </a:t>
                      </a:r>
                      <a:r>
                        <a:rPr lang="en-US" sz="2400" b="1">
                          <a:solidFill>
                            <a:schemeClr val="dk1"/>
                          </a:solidFill>
                          <a:latin typeface="Verdana"/>
                          <a:ea typeface="Verdana"/>
                          <a:cs typeface="Verdana"/>
                          <a:sym typeface="Verdana"/>
                        </a:rPr>
                        <a:t>Plans</a:t>
                      </a:r>
                      <a:endParaRPr sz="2400" b="1">
                        <a:solidFill>
                          <a:schemeClr val="dk1"/>
                        </a:solidFill>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2400">
                          <a:latin typeface="Verdana"/>
                          <a:ea typeface="Verdana"/>
                          <a:cs typeface="Verdana"/>
                          <a:sym typeface="Verdana"/>
                        </a:rPr>
                        <a:t>soon, tomorrow, next week, next month, next year, in the summer</a:t>
                      </a:r>
                      <a:endParaRPr sz="2400">
                        <a:latin typeface="Verdana"/>
                        <a:ea typeface="Verdana"/>
                        <a:cs typeface="Verdana"/>
                        <a:sym typeface="Verdana"/>
                      </a:endParaRPr>
                    </a:p>
                  </a:txBody>
                  <a:tcPr marL="63500" marR="63500" marT="63500" marB="6350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5"/>
                  </a:ext>
                </a:extLst>
              </a:tr>
            </a:tbl>
          </a:graphicData>
        </a:graphic>
      </p:graphicFrame>
      <p:sp>
        <p:nvSpPr>
          <p:cNvPr id="183" name="Google Shape;183;p21"/>
          <p:cNvSpPr txBox="1"/>
          <p:nvPr/>
        </p:nvSpPr>
        <p:spPr>
          <a:xfrm>
            <a:off x="751120" y="0"/>
            <a:ext cx="106899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Continuous Cue Words</a:t>
            </a:r>
            <a:endParaRPr sz="3200" b="1">
              <a:solidFill>
                <a:schemeClr val="dk1"/>
              </a:solidFill>
              <a:latin typeface="Verdana"/>
              <a:ea typeface="Verdana"/>
              <a:cs typeface="Verdana"/>
              <a:sym typeface="Verdana"/>
            </a:endParaRPr>
          </a:p>
        </p:txBody>
      </p:sp>
      <p:sp>
        <p:nvSpPr>
          <p:cNvPr id="184" name="Google Shape;184;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9</a:t>
            </a:fld>
            <a:endParaRPr/>
          </a:p>
        </p:txBody>
      </p:sp>
      <p:sp>
        <p:nvSpPr>
          <p:cNvPr id="185" name="Google Shape;185;p21"/>
          <p:cNvSpPr txBox="1">
            <a:spLocks noGrp="1"/>
          </p:cNvSpPr>
          <p:nvPr>
            <p:ph type="ftr" idx="11"/>
          </p:nvPr>
        </p:nvSpPr>
        <p:spPr>
          <a:xfrm>
            <a:off x="603250" y="635633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10298</Words>
  <Application>Microsoft Macintosh PowerPoint</Application>
  <PresentationFormat>Widescreen</PresentationFormat>
  <Paragraphs>1221</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Noto Sans Symbols</vt:lpstr>
      <vt:lpstr>Verdana</vt:lpstr>
      <vt:lpstr>Office Theme</vt:lpstr>
      <vt:lpstr>PowerPoint Presentation</vt:lpstr>
      <vt:lpstr>Pray, Review, and Preview</vt:lpstr>
      <vt:lpstr> What do you see? How do they feel?</vt:lpstr>
      <vt:lpstr> What do you see? How do they feel?</vt:lpstr>
      <vt:lpstr>Match the definitions to the correct words.</vt:lpstr>
      <vt:lpstr>Match the definitions to the correct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 and complete the sentences.</vt:lpstr>
      <vt:lpstr>PowerPoint Presentation</vt:lpstr>
      <vt:lpstr>PowerPoint Presentation</vt:lpstr>
      <vt:lpstr>PowerPoint Presentation</vt:lpstr>
      <vt:lpstr>PowerPoint Presentation</vt:lpstr>
      <vt:lpstr>PowerPoint Presentation</vt:lpstr>
      <vt:lpstr>1C. Homework: Write about emotional response in your culture.</vt:lpstr>
      <vt:lpstr>2A. Use the verbs in the present continuous tense.</vt:lpstr>
      <vt:lpstr>2B. Use conjunctions to connect the phrases and complete the sentences.</vt:lpstr>
      <vt:lpstr>3. With a partner, discuss a current event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2023-12-13T17:09:29Z</dcterms:modified>
</cp:coreProperties>
</file>