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8.xml"/>
  <Override ContentType="application/vnd.openxmlformats-officedocument.presentationml.comments+xml" PartName="/ppt/comments/comment10.xml"/>
  <Override ContentType="application/vnd.openxmlformats-officedocument.presentationml.comments+xml" PartName="/ppt/comments/comment23.xml"/>
  <Override ContentType="application/vnd.openxmlformats-officedocument.presentationml.comments+xml" PartName="/ppt/comments/comment6.xml"/>
  <Override ContentType="application/vnd.openxmlformats-officedocument.presentationml.comments+xml" PartName="/ppt/comments/comment19.xml"/>
  <Override ContentType="application/vnd.openxmlformats-officedocument.presentationml.comments+xml" PartName="/ppt/comments/comment24.xml"/>
  <Override ContentType="application/vnd.openxmlformats-officedocument.presentationml.comments+xml" PartName="/ppt/comments/comment15.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7.xml"/>
  <Override ContentType="application/vnd.openxmlformats-officedocument.presentationml.comments+xml" PartName="/ppt/comments/comment18.xml"/>
  <Override ContentType="application/vnd.openxmlformats-officedocument.presentationml.comments+xml" PartName="/ppt/comments/comment14.xml"/>
  <Override ContentType="application/vnd.openxmlformats-officedocument.presentationml.comments+xml" PartName="/ppt/comments/comment27.xml"/>
  <Override ContentType="application/vnd.openxmlformats-officedocument.presentationml.comments+xml" PartName="/ppt/comments/comment17.xml"/>
  <Override ContentType="application/vnd.openxmlformats-officedocument.presentationml.comments+xml" PartName="/ppt/comments/comment8.xml"/>
  <Override ContentType="application/vnd.openxmlformats-officedocument.presentationml.comments+xml" PartName="/ppt/comments/comment21.xml"/>
  <Override ContentType="application/vnd.openxmlformats-officedocument.presentationml.comments+xml" PartName="/ppt/comments/comment20.xml"/>
  <Override ContentType="application/vnd.openxmlformats-officedocument.presentationml.comments+xml" PartName="/ppt/comments/comment3.xml"/>
  <Override ContentType="application/vnd.openxmlformats-officedocument.presentationml.comments+xml" PartName="/ppt/comments/comment26.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5.xml"/>
  <Override ContentType="application/vnd.openxmlformats-officedocument.presentationml.comments+xml" PartName="/ppt/comments/comment30.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25.xml"/>
  <Override ContentType="application/vnd.openxmlformats-officedocument.presentationml.comments+xml" PartName="/ppt/comments/comment12.xml"/>
  <Override ContentType="application/vnd.openxmlformats-officedocument.presentationml.comments+xml" PartName="/ppt/comments/comment29.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y="6858000" cx="12192000"/>
  <p:notesSz cx="6858000" cy="9144000"/>
  <p:embeddedFontLst>
    <p:embeddedFont>
      <p:font typeface="Roboto"/>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499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7" name="Microsoft Office User"/>
  <p:cmAuthor clrIdx="1" id="1" initials="" lastIdx="43" name="Melina Gall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03B301A-1CF7-4704-ACAD-FB01AC2F5E2B}">
  <a:tblStyle styleId="{F03B301A-1CF7-4704-ACAD-FB01AC2F5E2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2EE"/>
          </a:solidFill>
        </a:fill>
      </a:tcStyle>
    </a:wholeTbl>
    <a:band1H>
      <a:tcTxStyle/>
      <a:tcStyle>
        <a:fill>
          <a:solidFill>
            <a:srgbClr val="E0E5DB"/>
          </a:solidFill>
        </a:fill>
      </a:tcStyle>
    </a:band1H>
    <a:band2H>
      <a:tcTxStyle/>
    </a:band2H>
    <a:band1V>
      <a:tcTxStyle/>
      <a:tcStyle>
        <a:fill>
          <a:solidFill>
            <a:srgbClr val="E0E5DB"/>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ACDFD0D9-FBEE-4B29-8DD6-2F4D3D8D4C7A}"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53B1B67-856D-42E6-8E41-81DAA7A4C937}"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D8DA68FD-E3E0-450B-A035-A02EE1F15FB1}" styleName="Table_3">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6B67136-8838-44E4-9B99-BF7DE1751CFE}" styleName="Table_4">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499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schemas.openxmlformats.org/officeDocument/2006/relationships/font" Target="fonts/Roboto-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9-11T17:54:21.283">
    <p:pos x="6000" y="0"/>
    <p:text>Please insert the correct Unit number in the green box. Update the teacher's notes with the correct information. Name the file with your name, unit number and the current date as the title.</p:text>
  </p:cm>
  <p:cm authorId="1" idx="1" dt="2023-10-18T22:20:27.799">
    <p:pos x="6000" y="100"/>
    <p:text>@abbsofsteal13@gmail.com I added the Optional Bring in section to the Notes.</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25" dt="2023-10-25T13:02:34.130">
    <p:pos x="6000" y="0"/>
    <p:text>@abbsofsteal13@gmail.com This should be slide 2F not 2E in the notes.
_Reassigned to Abby Zawisza_</p:text>
  </p:cm>
  <p:cm authorId="1" idx="26" dt="2023-10-25T13:02:34.130">
    <p:pos x="6000" y="0"/>
    <p:text>@abbsofsteal13@gmail.com Just one more change, Slide 10 should be slide 2F not 3B in the notes. Thank you for all your great work in editing! I think you are finally finished with Parts 1-4. Hooray!</p:text>
  </p:cm>
  <p:cm authorId="1" idx="27" dt="2023-10-16T19:58:49.176">
    <p:pos x="6000" y="100"/>
    <p:text>@abbsofsteal13@gmail.com Please add a header row to the table (Phrasal Verb, Definition)
_Assigned to Abby Zawisza_</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3-09-11T18:24:01.920">
    <p:pos x="6000" y="0"/>
    <p:text>Use the lesson vocabulary and grammar to create a conversation. Add image(s) to encourage conversation.</p:text>
  </p:cm>
  <p:cm authorId="1" idx="28" dt="2023-10-06T00:06:48.281">
    <p:pos x="6000" y="100"/>
    <p:text>@abbsofsteal13@gmail.com Good job with the conversation! Be sure to put a border around each picture.</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3-09-11T18:25:38.438">
    <p:pos x="6000" y="0"/>
    <p:text>Add words and images for the unit's pronunciation sounds. Update the teacher's notes. Create ambiguous listening sentences that could fit either word so that students must listen carefully rather than relying on context to get the correct answer.</p:text>
  </p:cm>
  <p:cm authorId="1" idx="29" dt="2023-10-16T19:49:30.928">
    <p:pos x="933" y="746"/>
    <p:text>@abbsofsteal13@gmail.com Hi Abby, Sentences 1 and 4 in the Notes work well because they can be used with either word. But the other sentences need to be changed so that can be used either way. I changed 3 to check/chick because it is hard to find an image for wit (intelligence). I also changed the baseball mitt to a cooking mitt because many countries don't have baseball.
_Reassigned to Abby Zawisza_</p:text>
  </p:cm>
  <p:cm authorId="1" idx="30" dt="2023-10-16T19:49:30.928">
    <p:pos x="933" y="746"/>
    <p:text>@abbsofsteal13@gmail.com good sentences now!</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3-09-11T18:33:11.769">
    <p:pos x="6000" y="0"/>
    <p:text>Use the lesson vocabulary and grammar words and phrases to make 3 different columns of stressed and unstressed syllable patterns. You may change the symbols in the header column as needed. Use vocabulary words from the current lesson and (if needed) previous lessons. Update the Teacher's notes.</p:tex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3-09-11T18:34:37.892">
    <p:pos x="6000" y="0"/>
    <p:text>Copy Bible passages from the Easy to Read Version (ERV) https://www.biblegateway.com/quicksearch/?quicksearch=luke&amp;version=ERV on the following slides. Insert or delete slides as needed depending on passage length.                          
                                                                            Download story images from https://www.freebibleimages.org/contributors/sweet/ and place in upper right hand corner of slides. You may use up to 1  image per slide, but if there is not an appropriate image available, you do not need to include one on every slide. Place a Shape Outline (weight ¾ pt.) around each picture. Please resize the image by selecting the corners, so you do not distort the dimensions of the pictures.                                                                                                                                                               Hyperlink the Bible Verses to the correct chapter of https://live.bible.is/bible/EN1ESV/LUK/1 (ESV version) so teachers and students can view the video and students can look up the verses in their own languages. The written passage is the ERV but the hyperlink is for the video in the ESV version.</p:text>
  </p:cm>
  <p:cm authorId="1" idx="31" dt="2023-11-09T00:23:35.286">
    <p:pos x="195" y="796"/>
    <p:text>@abbsofsteal13@gmail.com Good job with the Bible story! Just be sure to put the verse numbers and bracketed letters in Superscript. I formatted the number 22 for you as an example, and you can use the Paint Format icon to do the rest of them.
_Assigned to Abby Zawisza_</p:tex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3-09-11T18:53:44.033">
    <p:pos x="6000" y="0"/>
    <p:text>Add up to 7 questions about the Bible reading. Include Observation (Who, what, where, when how), Interpretation (Why, what do you think) and Application (personal life application) questions. Update teacher's notes with answers.</p:tex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3-09-11T18:55:13.079">
    <p:pos x="6000" y="0"/>
    <p:text>Create a realistic listening script  in the Teacher's notes using the lesson's Pronunciation words.The script should be 150-200 words. Then create  5-7 questions or fill-in-the-blanks about the listening script that will elicit the Pronunciation words as the answers. Write the Answers to the questions in the Teacher's notes.</p:text>
  </p:cm>
  <p:cm authorId="1" idx="32" dt="2023-11-22T22:49:45.322">
    <p:pos x="6000" y="100"/>
    <p:text>@abbsofsteal13@gmail.com Looks much better now!</p:text>
  </p:cm>
  <p:cm authorId="1" idx="33" dt="2023-11-09T13:16:10.834">
    <p:pos x="6000" y="200"/>
    <p:text>@abbsofsteal13@gmail.com
I'd just like to clarify the instructions of the Listening exercise for 6A, I'm afraid I did not explain it well in the comments. The purpose of this exercise is to understand the main points of a realistic intermediate monologue or dialogue.
The listening script is NOT limited to the 4A minimal pair words (pet/pit fell/fill) but can use any intermediate vocabulary words (preferably related to the Theme and Scripture). Some of the elicited answers should contain the target sounds ( /e/ /i/) but this will happen naturally as we are using common vowel sounds.
Here are examples of some B1 listening exercises to get an idea of the realistic topics and listening complexity:
https://learnenglish.britishcouncil.org/skills/listening/b1-listening
Please let me know if you have any questions.
_Assigned to Abby Zawisza_</p:tex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4" dt="2023-09-11T18:57:13.334">
    <p:pos x="6000" y="0"/>
    <p:text>Create a questionnaire, role play, or information gap exercise for pairs to complete using the target grammar and vocabulary. You may want to check sites such as TeachThis.com for inspiration. Update the teacher's notes.</p:tex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4" dt="2023-11-22T22:51:55.821">
    <p:pos x="6000" y="0"/>
    <p:text>@abbsofsteal13@gmail.com looks good! Be sure to update the Notes sections.
_Assigned to Abby Zawisza_</p:text>
  </p:cm>
  <p:cm authorId="0" idx="15" dt="2023-09-11T18:57:47.070">
    <p:pos x="6000" y="100"/>
    <p:text>Create a questionnaire, role play, or information gap exercise for pairs to complete using the target grammar and vocabulary. You may want to check sites such as TeachThis.com for inspiration. Update the teacher's notes.</p:tex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5" dt="2023-11-30T19:44:31.321">
    <p:pos x="6000" y="0"/>
    <p:text>@abbsofsteal13@gmail.com Please list at least 10 scenes/topics for the players to use in the notes.
_Assigned to Abby Zawisza_</p:text>
  </p:cm>
  <p:cm authorId="0" idx="16" dt="2023-09-11T19:00:58.959">
    <p:pos x="6000" y="100"/>
    <p:text>Even numbered lessons have games, odd numbered lessons have songs. Games must be suitable for a minimum of one student and one teacher as well as for groups to play online or in-person. The game should be related to the lesson theme, grammar, or Bible reading.
We often use “Charades,” “Simon Says,” and “Pictionary,” as these games can be played in pairs or groups and get students moving around and using the language. But you may use other games and be creative. Check out https://www.teach-this.com/esl-games for inspiration. Provide game instructions in the Teachers Notes.</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9-11T17:59:23.587">
    <p:pos x="6000" y="0"/>
    <p:text>Insert all the lesson information on the slide. You may copy and paste it from the Teacher's notes on the previous slide. Update the Pray section in the teacher's notes to reflect the lesson's theme and/or Bible reading.</p:text>
  </p:cm>
  <p:cm authorId="1" idx="2" dt="2023-10-16T19:43:36.351">
    <p:pos x="6000" y="100"/>
    <p:text>@abbsofsteal13@gmail.com Please format the slide font on slide 2 (color, bold) to match the template fonts.
_Reassigned to Abby Zawisza_</p:text>
  </p:cm>
  <p:cm authorId="1" idx="3" dt="2023-10-16T19:43:36.351">
    <p:pos x="6000" y="100"/>
    <p:text>@abbsofsteal13@gmail.com font looks good!</p:tex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6" dt="2023-11-30T20:10:08.693">
    <p:pos x="6000" y="0"/>
    <p:text>@abbsofsteal13@gmail.com can you please format this slide to have a better balance of writing space and text? See the template for sample layouts.
_Assigned to Abby Zawisza_</p:text>
  </p:cm>
  <p:cm authorId="0" idx="17" dt="2023-09-11T19:16:16.741">
    <p:pos x="6000" y="100"/>
    <p:text>For HW 2 - Review the grammar forms with writing, fill in the blanks, matching, or other exercises. If needed, you may also add a second grammar review for HW 2B. Update the Teacher's notes with answers.</p:tex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8" dt="2023-09-11T19:17:03.188">
    <p:pos x="6000" y="0"/>
    <p:text>For HW 2 - Review the grammar forms with writing, fill in the blanks, matching, or other exercises. If needed, you may also add a second grammar review for HW 2B. Update the Teacher's notes with answers.</p:text>
  </p:cm>
  <p:cm authorId="1" idx="37" dt="2023-11-30T20:11:59.557">
    <p:pos x="173" y="534"/>
    <p:text>@abbsofsteal13@gmail.com can you please add two more exercises in the bottom rows.
_Assigned to Abby Zawisza_</p:tex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9" dt="2023-09-11T16:00:52.276">
    <p:pos x="6000" y="0"/>
    <p:text>Homework 3 will just have one slide. The questions should be related to the lesson theme and use the lesson grammar.</p:text>
  </p:cm>
  <p:cm authorId="1" idx="38" dt="2023-11-22T22:48:05.131">
    <p:pos x="6000" y="100"/>
    <p:text>@abbsofsteal13@gmail.com Excellent questions!</p:text>
  </p:cm>
</p:cmLst>
</file>

<file path=ppt/comments/comment2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39" dt="2023-11-29T14:13:34.840">
    <p:pos x="6000" y="0"/>
    <p:text>@abbsofsteal13@gmail.com This is good so far, but add a 3rd column with the short /u/ sound and more words to make it more challenging.
_Reassigned to Abby Zawisza_</p:text>
  </p:cm>
  <p:cm authorId="1" idx="40" dt="2023-11-29T14:13:34.840">
    <p:pos x="6000" y="0"/>
    <p:text>@abbsofsteal13@gmail.com Can you add  some more challenging and/or multisyllable words that are pronounced with the target sounds but not spelled with the letters shown in the columns so that students are not just matching the letters? For example, the word "what" is pronounced with the /u/ sound but not spelled with the letter "u". Or  "reliable" which contains the letters e and i but contains the /u/ sound. Otherwise they can just match the letter with the column which is too easy for intermediate students. Thanks!</p:text>
  </p:cm>
  <p:cm authorId="0" idx="20" dt="2023-09-11T19:19:37.119">
    <p:pos x="6000" y="100"/>
    <p:text>Homework 4 is practice of pronunciation. Learners will practice the sounds and/or stress patterns from the lesson. You may be creative in coming up with activities to help them write and say the pronunciation words and patterns. Update the Teacher's Notes with answers</p:text>
  </p:cm>
</p:cmLst>
</file>

<file path=ppt/comments/comment2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1" dt="2023-11-30T20:13:34.230">
    <p:pos x="6000" y="0"/>
    <p:text>@abbsofsteal13@gmail.com This exercise is too simple for the B1 level. Try some reflection questions about the scripture and how they apply to the student's own life.
_Reassigned to Abby Zawisza_</p:text>
  </p:cm>
  <p:cm authorId="1" idx="42" dt="2023-11-30T20:13:34.230">
    <p:pos x="6000" y="0"/>
    <p:text>@abbsofsteal13@gmail.com can you please format this slide to have a better balance of writing space and text? See the template for sample layouts.</p:text>
  </p:cm>
  <p:cm authorId="0" idx="21" dt="2023-09-11T19:20:37.903">
    <p:pos x="6000" y="100"/>
    <p:text>Homework 5 is a review of the Bible story, you may use questions, fill in the blanks, summary writing or other formats.</p:text>
  </p:cm>
</p:cmLst>
</file>

<file path=ppt/comments/comment2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2" dt="2023-09-11T19:22:12.003">
    <p:pos x="6000" y="0"/>
    <p:text>The last part of HW 6 is to read the next Bible lesson's verses.   Please see the Scope and Sequence for the next lesson's bible reading and include the hyperlink to the correct chapter of https://live.bible.is/bible/EN1ESV/LUK/ so students can read it in their own language.</p:text>
  </p:cm>
</p:cmLst>
</file>

<file path=ppt/comments/comment2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3" dt="2023-11-22T22:44:11.343">
    <p:pos x="6000" y="0"/>
    <p:text>@abbsofsteal13@gmail.com Good recommendation letter! You used the lesson vocab and grammar very well! Can you just be sure to add a closing signature and tell how long you have know the candidate.
_Assigned to Abby Zawisza_</p:text>
  </p:cm>
  <p:cm authorId="0" idx="23" dt="2023-09-11T19:25:16.087">
    <p:pos x="6000" y="100"/>
    <p:text>HW 7 has a 200 word reading related to the lesson. Update the teacher's notes.</p:text>
  </p:cm>
</p:cmLst>
</file>

<file path=ppt/comments/comment2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4" dt="2023-09-11T19:27:08.702">
    <p:pos x="6000" y="0"/>
    <p:text>HW 7 has a 200 word reading related to the lesson. Update the teacher's notes.</p:text>
  </p:cm>
</p:cmLst>
</file>

<file path=ppt/comments/comment2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5" dt="2023-09-11T19:27:17.344">
    <p:pos x="6000" y="0"/>
    <p:text>Create questions about the reading on the previous slide. Update the Teachers' notes.</p:text>
  </p:cm>
</p:cmLst>
</file>

<file path=ppt/comments/comment2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6" dt="2023-09-11T19:28:11.803">
    <p:pos x="6000" y="0"/>
    <p:text>Create a writing exercise about the lesson theme or Bible reading. This writing exercise should be the same type of text (article, poem, letter, resume, etc.) that is used in the Homework 7 reading.</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4" dt="2023-10-21T19:09:34.140">
    <p:pos x="6000" y="0"/>
    <p:text>@abbsofsteal13@gmail.com Can you please use 32 Bold Verdana Font like the template?
_Assigned to Abby Zawisza_</p:text>
  </p:cm>
  <p:cm authorId="0" idx="3" dt="2023-09-11T18:02:06.182">
    <p:pos x="6000" y="100"/>
    <p:text>Insert the theme picture here and on the following slide. Update the  teacher's notes with vocabulary and sentences. You may download and insert an interesting color photo or vector image from Unsplash.com or Freepik.com for the theme picture. Please do not copy and paste the picture as it contains a watermark.  If you need Freepik pictures that require a subscription, just paste the URL and the editor can insert the picture for you. Be sure the Theme picture includes at least 5 of your lesson vocabulary words. Here is the vocabulary list: https://docs.google.com/spreadsheets/d/1lGpWIf2JG8VHrmxEAQ1aNkm7wlLy5JdhUvqg5r-7liU/edit?usp=sharing</p:text>
  </p:cm>
  <p:cm authorId="1" idx="5" dt="2023-10-16T19:44:56.524">
    <p:pos x="6000" y="200"/>
    <p:text>@abbsofsteal13@gmail.com Please use correct sentence format with capital letters and periods in all sentences listed in the answers.
_Assigned to Abby Zawisza_</p:text>
  </p:cm>
  <p:cm authorId="1" idx="6" dt="2023-10-18T22:21:37.532">
    <p:pos x="6000" y="300"/>
    <p:text>@abbsofsteal13@gmail.com Please add the title question to slide 3 body.
_Assigned to Abby Zawisza_</p:text>
  </p:cm>
</p:cmLst>
</file>

<file path=ppt/comments/comment3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7" dt="2023-09-11T19:30:40.703">
    <p:pos x="6000" y="0"/>
    <p:text>HW 9 Has at least 4 checkbox bullet points relating to: 
1. The theme, 
2. The vocabulary words, 
3. Grammar, and 
4. The Bible reading.</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7" dt="2023-10-18T16:04:21.412">
    <p:pos x="6000" y="0"/>
    <p:text>@abbsofsteal13@gmail.com Looking good! Can you please  bold only the vocabulary words, not the grammar words. Thanks!
_Assigned to Abby Zawisza_</p:text>
  </p:cm>
  <p:cm authorId="0" idx="4" dt="2023-09-11T18:05:36.490">
    <p:pos x="6000" y="100"/>
    <p:text>Create a description of the theme picture using at least 5 vocabulary words and bold the vocabulary words. Write two discussion questions related to the theme.</p:text>
  </p:cm>
  <p:cm authorId="1" idx="8" dt="2023-10-16T19:47:07.836">
    <p:pos x="6000" y="200"/>
    <p:text>@abbsofsteal13@gmail.com on slide 4 please make the description longer, about 100 words, and use the grammar points have/have got and inseparable verbs.
_Reassigned to Abby Zawisza_</p:text>
  </p:cm>
  <p:cm authorId="1" idx="9" dt="2023-10-16T19:47:07.836">
    <p:pos x="6000" y="200"/>
    <p:text>@abbsofsteal13@gmail.com Thanks for expanding the description! Please add the questions to the slide body (not in Notes) as shown in the template for slide 4.</p:text>
  </p:cm>
  <p:cm authorId="1" idx="10" dt="2023-10-13T14:40:58.477">
    <p:pos x="6000" y="300"/>
    <p:text>@abbsofsteal13@gmail.com Please include the theme picture description on slide 4.
_Assigned to Abby Zawisza_</p:text>
  </p:cm>
  <p:cm authorId="1" idx="11" dt="2023-10-16T22:56:07.641">
    <p:pos x="6000" y="400"/>
    <p:text>@abbsofsteal13@gmail.com Thanks! Can you please format it like the template slide 4, with the story on the left side and the questions on the right inside the round cornered shape.
_Assigned to Abby Zawisza_</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2" dt="2023-10-19T21:15:04.477">
    <p:pos x="6000" y="0"/>
    <p:text>@abbsofsteal13@gmail.com Good work! But the border lines of the table cells on slides 5-7 should be the same color as the template ones, not white.
_Assigned to Abby Zawisza_</p:text>
  </p:cm>
  <p:cm authorId="0" idx="5" dt="2023-09-11T18:21:53.918">
    <p:pos x="6000" y="100"/>
    <p:text>Slides 5, 6, &amp; 7 show three different formats for introducing vocabulary. You may use one, two, or all three of these formats to depending what works best for you.  Insert the pictures (or URLs) vocabulary words, and simple definitions. Update the teacher instructions with the new vocabulary. Please use all 12 words for your lesson from the vocabulary list: https://docs.google.com/spreadsheets/d/1lGpWIf2JG8VHrmxEAQ1aNkm7wlLy5JdhUvqg5r-7liU/edit?usp=sharing You may use photos, vectors or icons from FreePik.com or TheNounProject.com</p:text>
  </p:cm>
  <p:cm authorId="1" idx="13" dt="2023-10-16T15:48:43.846">
    <p:pos x="6000" y="200"/>
    <p:text>@abbsofsteal13@gmail.com Number 1 is in a different size font, please resize it.
_Assigned to Abby Zawisza_</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4" dt="2023-10-19T21:25:55.350">
    <p:pos x="6000" y="0"/>
    <p:text>@abbsofsteal13@gmail.com This should be slide 2B not 2A in the notes.
_Assigned to Abby Zawisza_</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5" dt="2023-10-19T21:25:34.941">
    <p:pos x="6000" y="0"/>
    <p:text>@abbsofsteal13@gmail.com This should be slide 2C not 2A in the notes.
_Assigned to Abby Zawisza_</p:text>
  </p:cm>
  <p:cm authorId="1" idx="16" dt="2023-10-18T22:23:55.285">
    <p:pos x="6000" y="100"/>
    <p:text>@abbsofsteal13@gmail.com Letter B is in a different font size than the rest of the letters.
_Assigned to Abby Zawisza_</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7" dt="2023-10-16T22:50:15.779">
    <p:pos x="6000" y="0"/>
    <p:text>@abbsofsteal13@gmail.com Please add a header row to the table  (Verb, Question, Answer)and add numbers to each row of the table.
_Reassigned to Abby Zawisza_</p:text>
  </p:cm>
  <p:cm authorId="1" idx="18" dt="2023-10-16T22:50:15.779">
    <p:pos x="6000" y="0"/>
    <p:text>@abbsofsteal13@gmail.com Great! Now on slides 8 and 10 can you please format the header row in bold with blue fill like the other template tables such as slide 12.</p:text>
  </p:cm>
  <p:cm authorId="1" idx="19" dt="2023-10-18T22:11:49.483">
    <p:pos x="6000" y="100"/>
    <p:text>@abbsofsteal13@gmail.com The sentences for number 3 are in present perfect tense, not past tense. Can you please change them to simple past tense. The first number 1 is not aligned with the rest of the numbers in the table. Could you please change the second number 1 and 2 to 5 and 6 to avoid confusion. Also, the first number 1 does not have the tense in parenthesis as the other do.
_Assigned to Abby Zawisza_</p:text>
  </p:cm>
  <p:cm authorId="1" idx="20" dt="2023-10-21T19:14:01.960">
    <p:pos x="303" y="554"/>
    <p:text>@abbsofsteal13@gmail.com On slide 8 number 1 has one space after the period and 2-4 have two spaces after the periods. Please change all to one space.
_Assigned to Abby Zawisza_</p:text>
  </p:cm>
  <p:cm authorId="0" idx="6" dt="2023-09-11T18:22:57.220">
    <p:pos x="6000" y="200"/>
    <p:text>Insert one or more grammar charts as needed. Add a separate slide if more space is needed. Update teacher's notes with explanations and answers, if needed.</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3-09-11T18:23:11.367">
    <p:pos x="6000" y="0"/>
    <p:text>Insert one or more grammar charts as needed. Add a separate slide if more space is needed. Update teacher's notes with explanations and answers, if needed.</p:text>
  </p:cm>
  <p:cm authorId="1" idx="21" dt="2023-10-21T19:22:31.740">
    <p:pos x="456" y="701"/>
    <p:text>@abbsofsteal13@gmail.com Can you please change the numbers on slide 9 to Verdana font, not Arial and put just one space between the period and the first letter of the sentence.
_Assigned to Abby Zawisza_</p:text>
  </p:cm>
  <p:cm authorId="1" idx="22" dt="2023-10-16T15:50:34.225">
    <p:pos x="6000" y="100"/>
    <p:text>@abbsofsteal13@gmail.com Great sentences in the teacher's notes! It would be better if you copied those 5 sentences onto the body of a new slide. Then the following slide would be these definitions and students could try to match the phrasal verbs and definitions based on what they learned from the context of the sentences. So slide 9 would be the sentences and slide 10 would be the definitions.
_Reassigned to Abby Zawisza_</p:text>
  </p:cm>
  <p:cm authorId="1" idx="23" dt="2023-10-16T15:50:34.225">
    <p:pos x="6000" y="100"/>
    <p:text>@abbsofsteal13@gmail.com slides 9 &amp; 10 look good. Thank you!</p:text>
  </p:cm>
  <p:cm authorId="1" idx="24" dt="2023-10-18T22:13:53.182">
    <p:pos x="6000" y="200"/>
    <p:text>@abbsofsteal13@gmail.com Could you please add a definition of Inseperable Phrasal Verbs in the slide body title and the teachers notes. Thank you!
_Assigned to Abby Zawisza_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1pPr>
            <a:lvl2pPr indent="-228600" lvl="1" marL="91440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2pPr>
            <a:lvl3pPr indent="-228600" lvl="2" marL="137160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3pPr>
            <a:lvl4pPr indent="-228600" lvl="3" marL="182880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4pPr>
            <a:lvl5pPr indent="-228600" lvl="4" marL="228600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Verdana"/>
                <a:ea typeface="Verdana"/>
                <a:cs typeface="Verdana"/>
                <a:sym typeface="Verdana"/>
              </a:rPr>
              <a:t>‹#›</a:t>
            </a:fld>
            <a:endParaRPr b="0" i="0" sz="1200" u="none" cap="none" strike="noStrike">
              <a:solidFill>
                <a:schemeClr val="dk1"/>
              </a:solidFill>
              <a:latin typeface="Verdana"/>
              <a:ea typeface="Verdana"/>
              <a:cs typeface="Verdana"/>
              <a:sym typeface="Verdana"/>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extLst>
    <p:ext uri="{620B2872-D7B9-4A21-9093-7833F8D536E1}">
      <p15:sldGuideLst>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wl.purdue.edu/owl/general_writing/mechanics/two_part_phrasal_verbs_idioms/inseparable_phrasal_verbs.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glishclub.com/pronunciation/minimal-pairs-e-i.php"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ronunciationcoach.blog/2023/06/11/pronouncing-english-numbers-the-13-vs-30-myth/"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wl.purdue.edu/owl/general_writing/mechanics/two_part_phrasal_verbs_idioms/inseparable_phrasal_verbs.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Teacher’s Notes:</a:t>
            </a:r>
            <a:endParaRPr sz="1200">
              <a:latin typeface="Verdana"/>
              <a:ea typeface="Verdana"/>
              <a:cs typeface="Verdana"/>
              <a:sym typeface="Verdana"/>
            </a:endParaRPr>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Bible Reading:</a:t>
            </a:r>
            <a:r>
              <a:rPr lang="en-US" sz="1200">
                <a:solidFill>
                  <a:srgbClr val="4472C4"/>
                </a:solidFill>
                <a:latin typeface="Verdana"/>
                <a:ea typeface="Verdana"/>
                <a:cs typeface="Verdana"/>
                <a:sym typeface="Verdana"/>
              </a:rPr>
              <a:t> </a:t>
            </a:r>
            <a:r>
              <a:rPr lang="en-US"/>
              <a:t>Baby Jesus presented at the Temple, stories of Simeon and Anna </a:t>
            </a:r>
            <a:r>
              <a:rPr lang="en-US" sz="1200">
                <a:latin typeface="Verdana"/>
                <a:ea typeface="Verdana"/>
                <a:cs typeface="Verdana"/>
                <a:sym typeface="Verdana"/>
              </a:rPr>
              <a:t> </a:t>
            </a:r>
            <a:endParaRPr sz="1200">
              <a:latin typeface="Verdana"/>
              <a:ea typeface="Verdana"/>
              <a:cs typeface="Verdana"/>
              <a:sym typeface="Verdana"/>
            </a:endParaRPr>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Theme:</a:t>
            </a:r>
            <a:r>
              <a:rPr lang="en-US" sz="1200">
                <a:solidFill>
                  <a:srgbClr val="4472C4"/>
                </a:solidFill>
                <a:latin typeface="Verdana"/>
                <a:ea typeface="Verdana"/>
                <a:cs typeface="Verdana"/>
                <a:sym typeface="Verdana"/>
              </a:rPr>
              <a:t> </a:t>
            </a:r>
            <a:r>
              <a:rPr lang="en-US"/>
              <a:t>Personalities</a:t>
            </a:r>
            <a:endParaRPr sz="1200"/>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Pronunciation: </a:t>
            </a:r>
            <a:r>
              <a:rPr lang="en-US"/>
              <a:t>/e/ &amp; /i/</a:t>
            </a:r>
            <a:endParaRPr/>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Grammar: </a:t>
            </a:r>
            <a:r>
              <a:rPr lang="en-US"/>
              <a:t>have/have got; 5 inseparable phrasal verbs</a:t>
            </a:r>
            <a:endParaRPr sz="1200"/>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Preparation:</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Pray.</a:t>
            </a:r>
            <a:endParaRPr sz="1200"/>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Read</a:t>
            </a:r>
            <a:r>
              <a:rPr lang="en-US" sz="1200">
                <a:solidFill>
                  <a:srgbClr val="FF0000"/>
                </a:solidFill>
                <a:latin typeface="Verdana"/>
                <a:ea typeface="Verdana"/>
                <a:cs typeface="Verdana"/>
                <a:sym typeface="Verdana"/>
              </a:rPr>
              <a:t> </a:t>
            </a:r>
            <a:r>
              <a:rPr lang="en-US" sz="1200">
                <a:latin typeface="Verdana"/>
                <a:ea typeface="Verdana"/>
                <a:cs typeface="Verdana"/>
                <a:sym typeface="Verdana"/>
              </a:rPr>
              <a:t>the Bible passages.</a:t>
            </a:r>
            <a:endParaRPr sz="1200"/>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Preview slides and game.</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a:t>Optional: Bring in letters of recommendation, help wanted ads, and resumes.</a:t>
            </a:r>
            <a:endParaRPr/>
          </a:p>
          <a:p>
            <a:pPr indent="0" lvl="0" marL="0" rtl="0" algn="l">
              <a:spcBef>
                <a:spcPts val="0"/>
              </a:spcBef>
              <a:spcAft>
                <a:spcPts val="0"/>
              </a:spcAft>
              <a:buClr>
                <a:schemeClr val="dk1"/>
              </a:buClr>
              <a:buSzPts val="1200"/>
              <a:buFont typeface="Verdana"/>
              <a:buNone/>
            </a:pPr>
            <a:r>
              <a:t/>
            </a:r>
            <a:endParaRPr sz="1200"/>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200"/>
              <a:buFont typeface="Arial"/>
              <a:buNone/>
            </a:pPr>
            <a:fld id="{00000000-1234-1234-1234-123412341234}" type="slidenum">
              <a:rPr lang="en-US" sz="1200" u="none" cap="none" strike="noStrike">
                <a:solidFill>
                  <a:srgbClr val="000000"/>
                </a:solidFill>
                <a:latin typeface="Verdana"/>
                <a:ea typeface="Verdana"/>
                <a:cs typeface="Verdana"/>
                <a:sym typeface="Verdana"/>
              </a:rPr>
              <a:t>‹#›</a:t>
            </a:fld>
            <a:endParaRPr sz="12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8ca43f07e3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28ca43f07e3_0_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accent1"/>
              </a:buClr>
              <a:buSzPts val="1200"/>
              <a:buFont typeface="Verdana"/>
              <a:buNone/>
            </a:pPr>
            <a:r>
              <a:rPr b="1" lang="en-US">
                <a:solidFill>
                  <a:schemeClr val="accent1"/>
                </a:solidFill>
              </a:rPr>
              <a:t>2F</a:t>
            </a:r>
            <a:r>
              <a:rPr b="1" lang="en-US" sz="1200">
                <a:solidFill>
                  <a:schemeClr val="accent1"/>
                </a:solidFill>
                <a:latin typeface="Verdana"/>
                <a:ea typeface="Verdana"/>
                <a:cs typeface="Verdana"/>
                <a:sym typeface="Verdana"/>
              </a:rPr>
              <a:t>. Grammar</a:t>
            </a:r>
            <a:r>
              <a:rPr lang="en-US" sz="1200">
                <a:solidFill>
                  <a:schemeClr val="accent1"/>
                </a:solidFill>
                <a:latin typeface="Verdana"/>
                <a:ea typeface="Verdana"/>
                <a:cs typeface="Verdana"/>
                <a:sym typeface="Verdana"/>
              </a:rPr>
              <a:t>: </a:t>
            </a:r>
            <a:r>
              <a:rPr b="1" lang="en-US">
                <a:solidFill>
                  <a:schemeClr val="accent1"/>
                </a:solidFill>
              </a:rPr>
              <a:t>Phrasal Verbs</a:t>
            </a:r>
            <a:endParaRPr sz="1200">
              <a:solidFill>
                <a:schemeClr val="accent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t/>
            </a:r>
            <a:endParaRPr b="1"/>
          </a:p>
          <a:p>
            <a:pPr indent="0" lvl="0" marL="0" marR="0" rtl="0" algn="l">
              <a:lnSpc>
                <a:spcPct val="115000"/>
              </a:lnSpc>
              <a:spcBef>
                <a:spcPts val="0"/>
              </a:spcBef>
              <a:spcAft>
                <a:spcPts val="0"/>
              </a:spcAft>
              <a:buClr>
                <a:srgbClr val="000000"/>
              </a:buClr>
              <a:buSzPts val="1400"/>
              <a:buFont typeface="Arial"/>
              <a:buNone/>
            </a:pPr>
            <a:r>
              <a:rPr lang="en-US"/>
              <a:t>Teacher pairs students and they write a list of their guesses of the matches. Teacher then goes through the correct matches.</a:t>
            </a:r>
            <a:endParaRPr/>
          </a:p>
          <a:p>
            <a:pPr indent="0" lvl="0" marL="0" marR="0" rtl="0" algn="l">
              <a:lnSpc>
                <a:spcPct val="115000"/>
              </a:lnSpc>
              <a:spcBef>
                <a:spcPts val="0"/>
              </a:spcBef>
              <a:spcAft>
                <a:spcPts val="0"/>
              </a:spcAft>
              <a:buClr>
                <a:srgbClr val="000000"/>
              </a:buClr>
              <a:buSzPts val="1400"/>
              <a:buFont typeface="Arial"/>
              <a:buNone/>
            </a:pPr>
            <a:r>
              <a:rPr lang="en-US"/>
              <a:t>Answers:</a:t>
            </a:r>
            <a:endParaRPr/>
          </a:p>
          <a:p>
            <a:pPr indent="0" lvl="0" marL="0" marR="0" rtl="0" algn="l">
              <a:lnSpc>
                <a:spcPct val="115000"/>
              </a:lnSpc>
              <a:spcBef>
                <a:spcPts val="0"/>
              </a:spcBef>
              <a:spcAft>
                <a:spcPts val="0"/>
              </a:spcAft>
              <a:buClr>
                <a:srgbClr val="000000"/>
              </a:buClr>
              <a:buSzPts val="1400"/>
              <a:buFont typeface="Arial"/>
              <a:buNone/>
            </a:pPr>
            <a:r>
              <a:rPr lang="en-US"/>
              <a:t>1.D.</a:t>
            </a:r>
            <a:endParaRPr/>
          </a:p>
          <a:p>
            <a:pPr indent="0" lvl="0" marL="0" marR="0" rtl="0" algn="l">
              <a:lnSpc>
                <a:spcPct val="115000"/>
              </a:lnSpc>
              <a:spcBef>
                <a:spcPts val="0"/>
              </a:spcBef>
              <a:spcAft>
                <a:spcPts val="0"/>
              </a:spcAft>
              <a:buClr>
                <a:srgbClr val="000000"/>
              </a:buClr>
              <a:buSzPts val="1400"/>
              <a:buFont typeface="Arial"/>
              <a:buNone/>
            </a:pPr>
            <a:r>
              <a:rPr lang="en-US"/>
              <a:t>2.E.</a:t>
            </a:r>
            <a:endParaRPr/>
          </a:p>
          <a:p>
            <a:pPr indent="0" lvl="0" marL="0" marR="0" rtl="0" algn="l">
              <a:lnSpc>
                <a:spcPct val="115000"/>
              </a:lnSpc>
              <a:spcBef>
                <a:spcPts val="0"/>
              </a:spcBef>
              <a:spcAft>
                <a:spcPts val="0"/>
              </a:spcAft>
              <a:buClr>
                <a:srgbClr val="000000"/>
              </a:buClr>
              <a:buSzPts val="1400"/>
              <a:buFont typeface="Arial"/>
              <a:buNone/>
            </a:pPr>
            <a:r>
              <a:rPr lang="en-US"/>
              <a:t>3.A.</a:t>
            </a:r>
            <a:endParaRPr/>
          </a:p>
          <a:p>
            <a:pPr indent="0" lvl="0" marL="0" marR="0" rtl="0" algn="l">
              <a:lnSpc>
                <a:spcPct val="115000"/>
              </a:lnSpc>
              <a:spcBef>
                <a:spcPts val="0"/>
              </a:spcBef>
              <a:spcAft>
                <a:spcPts val="0"/>
              </a:spcAft>
              <a:buClr>
                <a:srgbClr val="000000"/>
              </a:buClr>
              <a:buSzPts val="1400"/>
              <a:buFont typeface="Arial"/>
              <a:buNone/>
            </a:pPr>
            <a:r>
              <a:rPr lang="en-US"/>
              <a:t>4.C.</a:t>
            </a:r>
            <a:endParaRPr/>
          </a:p>
          <a:p>
            <a:pPr indent="0" lvl="0" marL="0" marR="0" rtl="0" algn="l">
              <a:lnSpc>
                <a:spcPct val="115000"/>
              </a:lnSpc>
              <a:spcBef>
                <a:spcPts val="0"/>
              </a:spcBef>
              <a:spcAft>
                <a:spcPts val="0"/>
              </a:spcAft>
              <a:buClr>
                <a:srgbClr val="000000"/>
              </a:buClr>
              <a:buSzPts val="1400"/>
              <a:buFont typeface="Arial"/>
              <a:buNone/>
            </a:pPr>
            <a:r>
              <a:rPr lang="en-US"/>
              <a:t>5.B.</a:t>
            </a:r>
            <a:endParaRPr/>
          </a:p>
          <a:p>
            <a:pPr indent="0" lvl="0" marL="0" marR="0" rtl="0" algn="l">
              <a:lnSpc>
                <a:spcPct val="115000"/>
              </a:lnSpc>
              <a:spcBef>
                <a:spcPts val="0"/>
              </a:spcBef>
              <a:spcAft>
                <a:spcPts val="0"/>
              </a:spcAft>
              <a:buClr>
                <a:srgbClr val="000000"/>
              </a:buClr>
              <a:buSzPts val="1400"/>
              <a:buFont typeface="Arial"/>
              <a:buNone/>
            </a:pPr>
            <a:r>
              <a:t/>
            </a:r>
            <a:endParaRPr/>
          </a:p>
          <a:p>
            <a:pPr indent="0" lvl="0" marL="0" rtl="0" algn="l">
              <a:spcBef>
                <a:spcPts val="0"/>
              </a:spcBef>
              <a:spcAft>
                <a:spcPts val="0"/>
              </a:spcAft>
              <a:buNone/>
            </a:pPr>
            <a:r>
              <a:rPr lang="en-US"/>
              <a:t>Phrasal verbs taken from list at </a:t>
            </a:r>
            <a:r>
              <a:rPr lang="en-US" u="sng">
                <a:solidFill>
                  <a:schemeClr val="hlink"/>
                </a:solidFill>
                <a:hlinkClick r:id="rId2"/>
              </a:rPr>
              <a:t>https://owl.purdue.edu/owl/general_writing/mechanics/two_part_phrasal_verbs_idioms/inseparable_phrasal_verbs.html</a:t>
            </a:r>
            <a:r>
              <a:rPr lang="en-US"/>
              <a:t> </a:t>
            </a:r>
            <a:endParaRPr/>
          </a:p>
          <a:p>
            <a:pPr indent="0" lvl="0" marL="0" rtl="0" algn="l">
              <a:lnSpc>
                <a:spcPct val="115000"/>
              </a:lnSpc>
              <a:spcBef>
                <a:spcPts val="0"/>
              </a:spcBef>
              <a:spcAft>
                <a:spcPts val="0"/>
              </a:spcAft>
              <a:buClr>
                <a:schemeClr val="dk1"/>
              </a:buClr>
              <a:buSzPts val="1200"/>
              <a:buFont typeface="Verdana"/>
              <a:buNone/>
            </a:pPr>
            <a:r>
              <a:t/>
            </a:r>
            <a:endParaRPr sz="1200"/>
          </a:p>
        </p:txBody>
      </p:sp>
      <p:sp>
        <p:nvSpPr>
          <p:cNvPr id="191" name="Google Shape;191;g28ca43f07e3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u="none" cap="none" strike="noStrike">
                <a:solidFill>
                  <a:srgbClr val="000000"/>
                </a:solidFill>
                <a:latin typeface="Verdana"/>
                <a:ea typeface="Verdana"/>
                <a:cs typeface="Verdana"/>
                <a:sym typeface="Verdana"/>
              </a:rPr>
              <a:t>‹#›</a:t>
            </a:fld>
            <a:endParaRPr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0: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3. Conversation</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228600" lvl="0" marL="228600" rtl="0" algn="l">
              <a:spcBef>
                <a:spcPts val="0"/>
              </a:spcBef>
              <a:spcAft>
                <a:spcPts val="0"/>
              </a:spcAft>
              <a:buClr>
                <a:schemeClr val="dk1"/>
              </a:buClr>
              <a:buSzPts val="1200"/>
              <a:buFont typeface="Verdana"/>
              <a:buAutoNum type="arabicPeriod"/>
            </a:pPr>
            <a:r>
              <a:rPr b="0" lang="en-US" sz="1200">
                <a:latin typeface="Verdana"/>
                <a:ea typeface="Verdana"/>
                <a:cs typeface="Verdana"/>
                <a:sym typeface="Verdana"/>
              </a:rPr>
              <a:t>Ask the students to brainstorm to fill in blanks of the conversation according to the pictures.</a:t>
            </a:r>
            <a:endParaRPr/>
          </a:p>
          <a:p>
            <a:pPr indent="-152400" lvl="0" marL="228600" rtl="0" algn="l">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228600" lvl="0" marL="228600" rtl="0" algn="l">
              <a:spcBef>
                <a:spcPts val="0"/>
              </a:spcBef>
              <a:spcAft>
                <a:spcPts val="0"/>
              </a:spcAft>
              <a:buClr>
                <a:schemeClr val="dk1"/>
              </a:buClr>
              <a:buSzPts val="1200"/>
              <a:buFont typeface="Verdana"/>
              <a:buAutoNum type="arabicPeriod"/>
            </a:pPr>
            <a:r>
              <a:rPr b="0" lang="en-US" sz="1200">
                <a:latin typeface="Verdana"/>
                <a:ea typeface="Verdana"/>
                <a:cs typeface="Verdana"/>
                <a:sym typeface="Verdana"/>
              </a:rPr>
              <a:t>Model: </a:t>
            </a:r>
            <a:r>
              <a:rPr lang="en-US" sz="1200">
                <a:latin typeface="Verdana"/>
                <a:ea typeface="Verdana"/>
                <a:cs typeface="Verdana"/>
                <a:sym typeface="Verdana"/>
              </a:rPr>
              <a:t>Role-play the parts with a student to convey the meaning of the conversation. </a:t>
            </a:r>
            <a:endParaRPr/>
          </a:p>
          <a:p>
            <a:pPr indent="-228600" lvl="0" marL="228600" rtl="0" algn="l">
              <a:spcBef>
                <a:spcPts val="0"/>
              </a:spcBef>
              <a:spcAft>
                <a:spcPts val="0"/>
              </a:spcAft>
              <a:buClr>
                <a:schemeClr val="dk1"/>
              </a:buClr>
              <a:buSzPts val="1200"/>
              <a:buFont typeface="Verdana"/>
              <a:buAutoNum type="arabicPeriod"/>
            </a:pPr>
            <a:r>
              <a:rPr b="0" lang="en-US" sz="1200">
                <a:latin typeface="Verdana"/>
                <a:ea typeface="Verdana"/>
                <a:cs typeface="Verdana"/>
                <a:sym typeface="Verdana"/>
              </a:rPr>
              <a:t>Solo: You begin the conversation and call on individual students to respond. </a:t>
            </a:r>
            <a:r>
              <a:rPr lang="en-US" sz="1200">
                <a:latin typeface="Verdana"/>
                <a:ea typeface="Verdana"/>
                <a:cs typeface="Verdana"/>
                <a:sym typeface="Verdana"/>
              </a:rPr>
              <a:t>Then reverse the roles (students are A, you are B). </a:t>
            </a:r>
            <a:endParaRPr/>
          </a:p>
          <a:p>
            <a:pPr indent="-228600" lvl="0" marL="228600" rtl="0" algn="l">
              <a:spcBef>
                <a:spcPts val="0"/>
              </a:spcBef>
              <a:spcAft>
                <a:spcPts val="0"/>
              </a:spcAft>
              <a:buClr>
                <a:schemeClr val="dk1"/>
              </a:buClr>
              <a:buSzPts val="1200"/>
              <a:buFont typeface="Verdana"/>
              <a:buAutoNum type="arabicPeriod"/>
            </a:pPr>
            <a:r>
              <a:rPr lang="en-US" sz="1200">
                <a:latin typeface="Verdana"/>
                <a:ea typeface="Verdana"/>
                <a:cs typeface="Verdana"/>
                <a:sym typeface="Verdana"/>
              </a:rPr>
              <a:t>Once </a:t>
            </a:r>
            <a:r>
              <a:rPr lang="en-US" sz="1200">
                <a:latin typeface="Verdana"/>
                <a:ea typeface="Verdana"/>
                <a:cs typeface="Verdana"/>
                <a:sym typeface="Verdana"/>
              </a:rPr>
              <a:t>students</a:t>
            </a:r>
            <a:r>
              <a:rPr lang="en-US" sz="1200">
                <a:latin typeface="Verdana"/>
                <a:ea typeface="Verdana"/>
                <a:cs typeface="Verdana"/>
                <a:sym typeface="Verdana"/>
              </a:rPr>
              <a:t> can do both parts, </a:t>
            </a:r>
            <a:r>
              <a:rPr b="1" lang="en-US" sz="1200">
                <a:latin typeface="Verdana"/>
                <a:ea typeface="Verdana"/>
                <a:cs typeface="Verdana"/>
                <a:sym typeface="Verdana"/>
              </a:rPr>
              <a:t>encourage free conversation</a:t>
            </a:r>
            <a:r>
              <a:rPr lang="en-US" sz="1200">
                <a:latin typeface="Verdana"/>
                <a:ea typeface="Verdana"/>
                <a:cs typeface="Verdana"/>
                <a:sym typeface="Verdana"/>
              </a:rPr>
              <a:t> (students substitute their own words for the blanks).</a:t>
            </a:r>
            <a:endParaRPr sz="1200">
              <a:latin typeface="Verdana"/>
              <a:ea typeface="Verdana"/>
              <a:cs typeface="Verdana"/>
              <a:sym typeface="Verdana"/>
            </a:endParaRPr>
          </a:p>
        </p:txBody>
      </p:sp>
      <p:sp>
        <p:nvSpPr>
          <p:cNvPr id="200" name="Google Shape;200;p1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01" name="Google Shape;20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4A. Pronunciation – Minimal Pairs </a:t>
            </a:r>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In this section we will practice distinguishing between the /</a:t>
            </a:r>
            <a:r>
              <a:rPr b="1" lang="en-US"/>
              <a:t>e</a:t>
            </a:r>
            <a:r>
              <a:rPr b="1" lang="en-US" sz="1200">
                <a:latin typeface="Verdana"/>
                <a:ea typeface="Verdana"/>
                <a:cs typeface="Verdana"/>
                <a:sym typeface="Verdana"/>
              </a:rPr>
              <a:t>/ and /</a:t>
            </a:r>
            <a:r>
              <a:rPr b="1" lang="en-US"/>
              <a:t>i</a:t>
            </a:r>
            <a:r>
              <a:rPr b="1" lang="en-US" sz="1200">
                <a:latin typeface="Verdana"/>
                <a:ea typeface="Verdana"/>
                <a:cs typeface="Verdana"/>
                <a:sym typeface="Verdana"/>
              </a:rPr>
              <a:t>/ sounds.</a:t>
            </a:r>
            <a:endParaRPr/>
          </a:p>
          <a:p>
            <a:pPr indent="0" lvl="0" marL="0" rtl="0" algn="l">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1. Model: Read each row several times and point to the words while students listen. </a:t>
            </a:r>
            <a:r>
              <a:rPr lang="en-US" sz="1200">
                <a:latin typeface="Verdana"/>
                <a:ea typeface="Verdana"/>
                <a:cs typeface="Verdana"/>
                <a:sym typeface="Verdana"/>
              </a:rPr>
              <a:t>For example, ”Number 1,</a:t>
            </a:r>
            <a:r>
              <a:rPr lang="en-US"/>
              <a:t> pet, pit, pet, pit, pet, pit</a:t>
            </a:r>
            <a:r>
              <a:rPr lang="en-US" sz="1200">
                <a:latin typeface="Verdana"/>
                <a:ea typeface="Verdana"/>
                <a:cs typeface="Verdana"/>
                <a:sym typeface="Verdana"/>
              </a:rPr>
              <a:t>.” Then ask students to repeat the words</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2. Read the sentences below and ask students to circle the word that they hear.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228600" lvl="0" marL="228600" rtl="0" algn="l">
              <a:spcBef>
                <a:spcPts val="0"/>
              </a:spcBef>
              <a:spcAft>
                <a:spcPts val="0"/>
              </a:spcAft>
              <a:buClr>
                <a:schemeClr val="dk1"/>
              </a:buClr>
              <a:buSzPts val="1200"/>
              <a:buFont typeface="Verdana"/>
              <a:buAutoNum type="arabicPeriod"/>
            </a:pPr>
            <a:r>
              <a:rPr lang="en-US"/>
              <a:t>Give me your </a:t>
            </a:r>
            <a:r>
              <a:rPr b="1" lang="en-US"/>
              <a:t>pit</a:t>
            </a:r>
            <a:r>
              <a:rPr lang="en-US"/>
              <a:t>.</a:t>
            </a:r>
            <a:endParaRPr sz="1200"/>
          </a:p>
          <a:p>
            <a:pPr indent="-228600" lvl="0" marL="228600" rtl="0" algn="l">
              <a:spcBef>
                <a:spcPts val="0"/>
              </a:spcBef>
              <a:spcAft>
                <a:spcPts val="0"/>
              </a:spcAft>
              <a:buClr>
                <a:schemeClr val="dk1"/>
              </a:buClr>
              <a:buSzPts val="1200"/>
              <a:buFont typeface="Verdana"/>
              <a:buAutoNum type="arabicPeriod"/>
            </a:pPr>
            <a:r>
              <a:rPr lang="en-US"/>
              <a:t>The teacher wrote “</a:t>
            </a:r>
            <a:r>
              <a:rPr b="1" lang="en-US"/>
              <a:t>met</a:t>
            </a:r>
            <a:r>
              <a:rPr lang="en-US"/>
              <a:t>”</a:t>
            </a:r>
            <a:r>
              <a:rPr b="1" lang="en-US"/>
              <a:t> </a:t>
            </a:r>
            <a:r>
              <a:rPr lang="en-US"/>
              <a:t>on the board.</a:t>
            </a:r>
            <a:endParaRPr/>
          </a:p>
          <a:p>
            <a:pPr indent="-228600" lvl="0" marL="228600" rtl="0" algn="l">
              <a:spcBef>
                <a:spcPts val="0"/>
              </a:spcBef>
              <a:spcAft>
                <a:spcPts val="0"/>
              </a:spcAft>
              <a:buClr>
                <a:schemeClr val="dk1"/>
              </a:buClr>
              <a:buSzPts val="1200"/>
              <a:buFont typeface="Verdana"/>
              <a:buAutoNum type="arabicPeriod"/>
            </a:pPr>
            <a:r>
              <a:rPr lang="en-US"/>
              <a:t>How do you spell “</a:t>
            </a:r>
            <a:r>
              <a:rPr b="1" lang="en-US"/>
              <a:t>chick</a:t>
            </a:r>
            <a:r>
              <a:rPr lang="en-US"/>
              <a:t>”?</a:t>
            </a:r>
            <a:endParaRPr/>
          </a:p>
          <a:p>
            <a:pPr indent="-228600" lvl="0" marL="228600" rtl="0" algn="l">
              <a:spcBef>
                <a:spcPts val="0"/>
              </a:spcBef>
              <a:spcAft>
                <a:spcPts val="0"/>
              </a:spcAft>
              <a:buClr>
                <a:schemeClr val="dk1"/>
              </a:buClr>
              <a:buSzPts val="1200"/>
              <a:buFont typeface="Verdana"/>
              <a:buAutoNum type="arabicPeriod"/>
            </a:pPr>
            <a:r>
              <a:rPr lang="en-US"/>
              <a:t>I have a new </a:t>
            </a:r>
            <a:r>
              <a:rPr b="1" lang="en-US"/>
              <a:t>disk</a:t>
            </a:r>
            <a:r>
              <a:rPr lang="en-US"/>
              <a:t>.</a:t>
            </a:r>
            <a:endParaRPr/>
          </a:p>
          <a:p>
            <a:pPr indent="-228600" lvl="0" marL="228600" rtl="0" algn="l">
              <a:spcBef>
                <a:spcPts val="0"/>
              </a:spcBef>
              <a:spcAft>
                <a:spcPts val="0"/>
              </a:spcAft>
              <a:buClr>
                <a:schemeClr val="dk1"/>
              </a:buClr>
              <a:buSzPts val="1200"/>
              <a:buFont typeface="Verdana"/>
              <a:buAutoNum type="arabicPeriod"/>
            </a:pPr>
            <a:r>
              <a:rPr lang="en-US"/>
              <a:t>I forgot how to say “</a:t>
            </a:r>
            <a:r>
              <a:rPr b="1" lang="en-US"/>
              <a:t>fell</a:t>
            </a:r>
            <a:r>
              <a:rPr lang="en-US"/>
              <a:t>” in Spanish</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Some minimal pair examples taken from </a:t>
            </a:r>
            <a:r>
              <a:rPr lang="en-US" u="sng">
                <a:solidFill>
                  <a:schemeClr val="hlink"/>
                </a:solidFill>
                <a:hlinkClick r:id="rId2"/>
              </a:rPr>
              <a:t>https://www.englishclub.com/pronunciation/minimal-pairs-e-i.php</a:t>
            </a:r>
            <a:r>
              <a:rPr lang="en-US"/>
              <a:t> </a:t>
            </a:r>
            <a:endParaRPr/>
          </a:p>
        </p:txBody>
      </p:sp>
      <p:sp>
        <p:nvSpPr>
          <p:cNvPr id="211" name="Google Shape;211;p1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12" name="Google Shape;21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2: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a:solidFill>
                  <a:srgbClr val="4472C4"/>
                </a:solidFill>
                <a:latin typeface="Verdana"/>
                <a:ea typeface="Verdana"/>
                <a:cs typeface="Verdana"/>
                <a:sym typeface="Verdana"/>
              </a:rPr>
              <a:t>4B. Pronunciation - Hum and clap the stress.</a:t>
            </a:r>
            <a:endParaRPr>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a:latin typeface="Verdana"/>
              <a:ea typeface="Verdana"/>
              <a:cs typeface="Verdana"/>
              <a:sym typeface="Verdana"/>
            </a:endParaRPr>
          </a:p>
          <a:p>
            <a:pPr indent="0" lvl="0" marL="0" marR="0" rtl="0" algn="l">
              <a:lnSpc>
                <a:spcPct val="100000"/>
              </a:lnSpc>
              <a:spcBef>
                <a:spcPts val="0"/>
              </a:spcBef>
              <a:spcAft>
                <a:spcPts val="0"/>
              </a:spcAft>
              <a:buClr>
                <a:schemeClr val="dk1"/>
              </a:buClr>
              <a:buSzPts val="1000"/>
              <a:buFont typeface="Verdana"/>
              <a:buNone/>
            </a:pPr>
            <a:r>
              <a:rPr lang="en-US"/>
              <a:t>In English “teen” and “-ty” numbers are often misheard, e.g. “thirteen” being misheard as “thirty”. When people are clarifying they often will emphasize the “teen” and de-emphasize the “ty”, saying “</a:t>
            </a:r>
            <a:r>
              <a:rPr b="1" lang="en-US"/>
              <a:t>seven</a:t>
            </a:r>
            <a:r>
              <a:rPr lang="en-US"/>
              <a:t>ty” and “seven</a:t>
            </a:r>
            <a:r>
              <a:rPr b="1" lang="en-US"/>
              <a:t>teen</a:t>
            </a:r>
            <a:r>
              <a:rPr lang="en-US"/>
              <a:t>.” In a normal conversation, when people are not clarifying the number they said, people tend to emphasize the first syllable on both, e.g. “</a:t>
            </a:r>
            <a:r>
              <a:rPr b="1" lang="en-US"/>
              <a:t>seven</a:t>
            </a:r>
            <a:r>
              <a:rPr lang="en-US"/>
              <a:t>ty” and “</a:t>
            </a:r>
            <a:r>
              <a:rPr b="1" lang="en-US"/>
              <a:t>seven</a:t>
            </a:r>
            <a:r>
              <a:rPr lang="en-US"/>
              <a:t>teen.”</a:t>
            </a:r>
            <a:endParaRPr/>
          </a:p>
          <a:p>
            <a:pPr indent="0" lvl="0" marL="0" marR="0" rtl="0" algn="l">
              <a:lnSpc>
                <a:spcPct val="100000"/>
              </a:lnSpc>
              <a:spcBef>
                <a:spcPts val="0"/>
              </a:spcBef>
              <a:spcAft>
                <a:spcPts val="0"/>
              </a:spcAft>
              <a:buClr>
                <a:schemeClr val="dk1"/>
              </a:buClr>
              <a:buSzPts val="1000"/>
              <a:buFont typeface="Verdana"/>
              <a:buNone/>
            </a:pPr>
            <a:r>
              <a:t/>
            </a:r>
            <a:endParaRPr/>
          </a:p>
          <a:p>
            <a:pPr indent="0" lvl="0" marL="0" marR="0" rtl="0" algn="l">
              <a:lnSpc>
                <a:spcPct val="100000"/>
              </a:lnSpc>
              <a:spcBef>
                <a:spcPts val="0"/>
              </a:spcBef>
              <a:spcAft>
                <a:spcPts val="0"/>
              </a:spcAft>
              <a:buClr>
                <a:schemeClr val="dk1"/>
              </a:buClr>
              <a:buSzPts val="1000"/>
              <a:buFont typeface="Verdana"/>
              <a:buNone/>
            </a:pPr>
            <a:r>
              <a:rPr lang="en-US">
                <a:latin typeface="Verdana"/>
                <a:ea typeface="Verdana"/>
                <a:cs typeface="Verdana"/>
                <a:sym typeface="Verdana"/>
              </a:rPr>
              <a:t>Begin by humming the stress of Column A. Hum higher, longer, and louder for big dashes and lower, shorter, and quieter for small dashes. You may also use hand gestures to indicate that </a:t>
            </a:r>
            <a:r>
              <a:rPr b="1" lang="en-US">
                <a:latin typeface="Verdana"/>
                <a:ea typeface="Verdana"/>
                <a:cs typeface="Verdana"/>
                <a:sym typeface="Verdana"/>
              </a:rPr>
              <a:t>the stressed syllable is higher in pitch, longer in duration, and louder.</a:t>
            </a:r>
            <a:r>
              <a:rPr lang="en-US">
                <a:latin typeface="Verdana"/>
                <a:ea typeface="Verdana"/>
                <a:cs typeface="Verdana"/>
                <a:sym typeface="Verdana"/>
              </a:rPr>
              <a:t> Invite your students to join in humming or clapping the rhythm. </a:t>
            </a:r>
            <a:endParaRPr>
              <a:latin typeface="Verdana"/>
              <a:ea typeface="Verdana"/>
              <a:cs typeface="Verdana"/>
              <a:sym typeface="Verdana"/>
            </a:endParaRPr>
          </a:p>
          <a:p>
            <a:pPr indent="0" lvl="0" marL="0" rtl="0" algn="l">
              <a:spcBef>
                <a:spcPts val="0"/>
              </a:spcBef>
              <a:spcAft>
                <a:spcPts val="0"/>
              </a:spcAft>
              <a:buClr>
                <a:schemeClr val="dk1"/>
              </a:buClr>
              <a:buSzPts val="1000"/>
              <a:buFont typeface="Verdana"/>
              <a:buNone/>
            </a:pPr>
            <a:r>
              <a:rPr b="1" lang="en-US">
                <a:latin typeface="Verdana"/>
                <a:ea typeface="Verdana"/>
                <a:cs typeface="Verdana"/>
                <a:sym typeface="Verdana"/>
              </a:rPr>
              <a:t>1.</a:t>
            </a:r>
            <a:r>
              <a:rPr lang="en-US">
                <a:latin typeface="Verdana"/>
                <a:ea typeface="Verdana"/>
                <a:cs typeface="Verdana"/>
                <a:sym typeface="Verdana"/>
              </a:rPr>
              <a:t> </a:t>
            </a:r>
            <a:r>
              <a:rPr b="1" lang="en-US">
                <a:latin typeface="Verdana"/>
                <a:ea typeface="Verdana"/>
                <a:cs typeface="Verdana"/>
                <a:sym typeface="Verdana"/>
              </a:rPr>
              <a:t>Model: </a:t>
            </a:r>
            <a:r>
              <a:rPr lang="en-US">
                <a:latin typeface="Verdana"/>
                <a:ea typeface="Verdana"/>
                <a:cs typeface="Verdana"/>
                <a:sym typeface="Verdana"/>
              </a:rPr>
              <a:t>Hum and then say each word in the columns A-</a:t>
            </a:r>
            <a:r>
              <a:rPr lang="en-US"/>
              <a:t>C</a:t>
            </a:r>
            <a:r>
              <a:rPr lang="en-US">
                <a:latin typeface="Verdana"/>
                <a:ea typeface="Verdana"/>
                <a:cs typeface="Verdana"/>
                <a:sym typeface="Verdana"/>
              </a:rPr>
              <a:t> several times. Students listen. Then hum and say each pair of words in rows 1-</a:t>
            </a:r>
            <a:r>
              <a:rPr lang="en-US"/>
              <a:t>7</a:t>
            </a:r>
            <a:r>
              <a:rPr lang="en-US">
                <a:latin typeface="Verdana"/>
                <a:ea typeface="Verdana"/>
                <a:cs typeface="Verdana"/>
                <a:sym typeface="Verdana"/>
              </a:rPr>
              <a:t>.</a:t>
            </a:r>
            <a:endParaRPr>
              <a:latin typeface="Verdana"/>
              <a:ea typeface="Verdana"/>
              <a:cs typeface="Verdana"/>
              <a:sym typeface="Verdana"/>
            </a:endParaRPr>
          </a:p>
          <a:p>
            <a:pPr indent="0" lvl="0" marL="0" rtl="0" algn="l">
              <a:spcBef>
                <a:spcPts val="0"/>
              </a:spcBef>
              <a:spcAft>
                <a:spcPts val="0"/>
              </a:spcAft>
              <a:buClr>
                <a:schemeClr val="dk1"/>
              </a:buClr>
              <a:buSzPts val="1000"/>
              <a:buFont typeface="Verdana"/>
              <a:buNone/>
            </a:pPr>
            <a:r>
              <a:rPr b="1" lang="en-US">
                <a:latin typeface="Verdana"/>
                <a:ea typeface="Verdana"/>
                <a:cs typeface="Verdana"/>
                <a:sym typeface="Verdana"/>
              </a:rPr>
              <a:t>2.</a:t>
            </a:r>
            <a:r>
              <a:rPr lang="en-US">
                <a:latin typeface="Verdana"/>
                <a:ea typeface="Verdana"/>
                <a:cs typeface="Verdana"/>
                <a:sym typeface="Verdana"/>
              </a:rPr>
              <a:t> </a:t>
            </a:r>
            <a:r>
              <a:rPr b="1" lang="en-US">
                <a:latin typeface="Verdana"/>
                <a:ea typeface="Verdana"/>
                <a:cs typeface="Verdana"/>
                <a:sym typeface="Verdana"/>
              </a:rPr>
              <a:t>Repeat: </a:t>
            </a:r>
            <a:r>
              <a:rPr lang="en-US">
                <a:latin typeface="Verdana"/>
                <a:ea typeface="Verdana"/>
                <a:cs typeface="Verdana"/>
                <a:sym typeface="Verdana"/>
              </a:rPr>
              <a:t>Students repeat words after you in unison.</a:t>
            </a:r>
            <a:r>
              <a:rPr b="1" lang="en-US">
                <a:latin typeface="Verdana"/>
                <a:ea typeface="Verdana"/>
                <a:cs typeface="Verdana"/>
                <a:sym typeface="Verdana"/>
              </a:rPr>
              <a:t> </a:t>
            </a:r>
            <a:endParaRPr>
              <a:latin typeface="Verdana"/>
              <a:ea typeface="Verdana"/>
              <a:cs typeface="Verdana"/>
              <a:sym typeface="Verdana"/>
            </a:endParaRPr>
          </a:p>
          <a:p>
            <a:pPr indent="0" lvl="0" marL="0" rtl="0" algn="l">
              <a:spcBef>
                <a:spcPts val="0"/>
              </a:spcBef>
              <a:spcAft>
                <a:spcPts val="0"/>
              </a:spcAft>
              <a:buClr>
                <a:schemeClr val="dk1"/>
              </a:buClr>
              <a:buSzPts val="1000"/>
              <a:buFont typeface="Verdana"/>
              <a:buNone/>
            </a:pPr>
            <a:r>
              <a:rPr b="1" lang="en-US">
                <a:latin typeface="Verdana"/>
                <a:ea typeface="Verdana"/>
                <a:cs typeface="Verdana"/>
                <a:sym typeface="Verdana"/>
              </a:rPr>
              <a:t>3. Solo:</a:t>
            </a:r>
            <a:r>
              <a:rPr lang="en-US">
                <a:latin typeface="Verdana"/>
                <a:ea typeface="Verdana"/>
                <a:cs typeface="Verdana"/>
                <a:sym typeface="Verdana"/>
              </a:rPr>
              <a:t> Call on individuals to read the columns and pairs of words with the correct stress.</a:t>
            </a:r>
            <a:endParaRPr/>
          </a:p>
          <a:p>
            <a:pPr indent="0" lvl="0" marL="0" rtl="0" algn="l">
              <a:spcBef>
                <a:spcPts val="0"/>
              </a:spcBef>
              <a:spcAft>
                <a:spcPts val="0"/>
              </a:spcAft>
              <a:buClr>
                <a:schemeClr val="dk1"/>
              </a:buClr>
              <a:buSzPts val="1000"/>
              <a:buFont typeface="Verdana"/>
              <a:buNone/>
            </a:pPr>
            <a:r>
              <a:rPr lang="en-US">
                <a:latin typeface="Verdana"/>
                <a:ea typeface="Verdana"/>
                <a:cs typeface="Verdana"/>
                <a:sym typeface="Verdana"/>
              </a:rPr>
              <a:t>4. </a:t>
            </a:r>
            <a:r>
              <a:rPr b="1" lang="en-US">
                <a:latin typeface="Verdana"/>
                <a:ea typeface="Verdana"/>
                <a:cs typeface="Verdana"/>
                <a:sym typeface="Verdana"/>
              </a:rPr>
              <a:t>Listen: </a:t>
            </a:r>
            <a:r>
              <a:rPr lang="en-US">
                <a:latin typeface="Verdana"/>
                <a:ea typeface="Verdana"/>
                <a:cs typeface="Verdana"/>
                <a:sym typeface="Verdana"/>
              </a:rPr>
              <a:t>Read the following sentences and have students circle the word they hear. </a:t>
            </a:r>
            <a:br>
              <a:rPr lang="en-US">
                <a:latin typeface="Verdana"/>
                <a:ea typeface="Verdana"/>
                <a:cs typeface="Verdana"/>
                <a:sym typeface="Verdana"/>
              </a:rPr>
            </a:br>
            <a:endParaRPr>
              <a:latin typeface="Verdana"/>
              <a:ea typeface="Verdana"/>
              <a:cs typeface="Verdana"/>
              <a:sym typeface="Verdana"/>
            </a:endParaRPr>
          </a:p>
          <a:p>
            <a:pPr indent="0" lvl="0" marL="0" rtl="0" algn="l">
              <a:spcBef>
                <a:spcPts val="0"/>
              </a:spcBef>
              <a:spcAft>
                <a:spcPts val="0"/>
              </a:spcAft>
              <a:buClr>
                <a:schemeClr val="dk1"/>
              </a:buClr>
              <a:buSzPts val="1000"/>
              <a:buFont typeface="Verdana"/>
              <a:buNone/>
            </a:pPr>
            <a:r>
              <a:rPr lang="en-US">
                <a:latin typeface="Verdana"/>
                <a:ea typeface="Verdana"/>
                <a:cs typeface="Verdana"/>
                <a:sym typeface="Verdana"/>
              </a:rPr>
              <a:t>1. There are </a:t>
            </a:r>
            <a:r>
              <a:rPr b="1" lang="en-US"/>
              <a:t>thir</a:t>
            </a:r>
            <a:r>
              <a:rPr lang="en-US"/>
              <a:t>ty days until my birthday.</a:t>
            </a:r>
            <a:r>
              <a:rPr lang="en-US">
                <a:latin typeface="Verdana"/>
                <a:ea typeface="Verdana"/>
                <a:cs typeface="Verdana"/>
                <a:sym typeface="Verdana"/>
              </a:rPr>
              <a:t> 2. They</a:t>
            </a:r>
            <a:r>
              <a:rPr lang="en-US"/>
              <a:t> will move in thir</a:t>
            </a:r>
            <a:r>
              <a:rPr b="1" lang="en-US"/>
              <a:t>teen </a:t>
            </a:r>
            <a:r>
              <a:rPr lang="en-US"/>
              <a:t>days.</a:t>
            </a:r>
            <a:r>
              <a:rPr lang="en-US">
                <a:latin typeface="Verdana"/>
                <a:ea typeface="Verdana"/>
                <a:cs typeface="Verdana"/>
                <a:sym typeface="Verdana"/>
              </a:rPr>
              <a:t> 3. I</a:t>
            </a:r>
            <a:r>
              <a:rPr lang="en-US"/>
              <a:t> will graduate in </a:t>
            </a:r>
            <a:r>
              <a:rPr b="1" lang="en-US"/>
              <a:t>six</a:t>
            </a:r>
            <a:r>
              <a:rPr lang="en-US"/>
              <a:t>ty days. 4. She is </a:t>
            </a:r>
            <a:r>
              <a:rPr b="1" lang="en-US"/>
              <a:t>eigh</a:t>
            </a:r>
            <a:r>
              <a:rPr lang="en-US"/>
              <a:t>teen years old.</a:t>
            </a:r>
            <a:r>
              <a:rPr lang="en-US">
                <a:latin typeface="Verdana"/>
                <a:ea typeface="Verdana"/>
                <a:cs typeface="Verdana"/>
                <a:sym typeface="Verdana"/>
              </a:rPr>
              <a:t> 5. We </a:t>
            </a:r>
            <a:r>
              <a:rPr lang="en-US"/>
              <a:t>have been married for </a:t>
            </a:r>
            <a:r>
              <a:rPr b="1" lang="en-US"/>
              <a:t>fif</a:t>
            </a:r>
            <a:r>
              <a:rPr lang="en-US"/>
              <a:t>teen years.</a:t>
            </a:r>
            <a:r>
              <a:rPr lang="en-US">
                <a:latin typeface="Verdana"/>
                <a:ea typeface="Verdana"/>
                <a:cs typeface="Verdana"/>
                <a:sym typeface="Verdana"/>
              </a:rPr>
              <a:t> 6. She </a:t>
            </a:r>
            <a:r>
              <a:rPr lang="en-US"/>
              <a:t>is </a:t>
            </a:r>
            <a:r>
              <a:rPr b="1" lang="en-US"/>
              <a:t>nine</a:t>
            </a:r>
            <a:r>
              <a:rPr lang="en-US"/>
              <a:t>ty years old.</a:t>
            </a:r>
            <a:r>
              <a:rPr lang="en-US">
                <a:latin typeface="Verdana"/>
                <a:ea typeface="Verdana"/>
                <a:cs typeface="Verdana"/>
                <a:sym typeface="Verdana"/>
              </a:rPr>
              <a:t> 7. </a:t>
            </a:r>
            <a:r>
              <a:rPr lang="en-US"/>
              <a:t>They are four</a:t>
            </a:r>
            <a:r>
              <a:rPr b="1" lang="en-US"/>
              <a:t>teen </a:t>
            </a:r>
            <a:r>
              <a:rPr lang="en-US"/>
              <a:t>years old.</a:t>
            </a:r>
            <a:endParaRPr/>
          </a:p>
          <a:p>
            <a:pPr indent="0" lvl="0" marL="0" rtl="0" algn="l">
              <a:spcBef>
                <a:spcPts val="0"/>
              </a:spcBef>
              <a:spcAft>
                <a:spcPts val="0"/>
              </a:spcAft>
              <a:buClr>
                <a:schemeClr val="dk1"/>
              </a:buClr>
              <a:buSzPts val="1000"/>
              <a:buFont typeface="Verdana"/>
              <a:buNone/>
            </a:pPr>
            <a:r>
              <a:t/>
            </a:r>
            <a:endParaRPr/>
          </a:p>
          <a:p>
            <a:pPr indent="0" lvl="0" marL="0" rtl="0" algn="l">
              <a:spcBef>
                <a:spcPts val="0"/>
              </a:spcBef>
              <a:spcAft>
                <a:spcPts val="0"/>
              </a:spcAft>
              <a:buClr>
                <a:schemeClr val="dk1"/>
              </a:buClr>
              <a:buSzPts val="1000"/>
              <a:buFont typeface="Verdana"/>
              <a:buNone/>
            </a:pPr>
            <a:r>
              <a:rPr lang="en-US"/>
              <a:t>Information about stress pattern taken from </a:t>
            </a:r>
            <a:r>
              <a:rPr lang="en-US" u="sng">
                <a:solidFill>
                  <a:schemeClr val="hlink"/>
                </a:solidFill>
                <a:hlinkClick r:id="rId2"/>
              </a:rPr>
              <a:t>https://pronunciationcoach.blog/2023/06/11/pronouncing-english-numbers-the-13-vs-30-myth/</a:t>
            </a:r>
            <a:r>
              <a:rPr lang="en-US"/>
              <a:t> </a:t>
            </a:r>
            <a:endParaRPr/>
          </a:p>
        </p:txBody>
      </p:sp>
      <p:sp>
        <p:nvSpPr>
          <p:cNvPr id="231" name="Google Shape;231;p1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32" name="Google Shape;23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 Bible Reading</a:t>
            </a:r>
            <a:endParaRPr sz="1200"/>
          </a:p>
          <a:p>
            <a:pPr indent="0" lvl="0" marL="0" rtl="0" algn="l">
              <a:spcBef>
                <a:spcPts val="0"/>
              </a:spcBef>
              <a:spcAft>
                <a:spcPts val="0"/>
              </a:spcAft>
              <a:buClr>
                <a:srgbClr val="4472C4"/>
              </a:buClr>
              <a:buSzPts val="1200"/>
              <a:buFont typeface="Verdana"/>
              <a:buNone/>
            </a:pPr>
            <a:r>
              <a:rPr lang="en-US" sz="1200">
                <a:solidFill>
                  <a:srgbClr val="4472C4"/>
                </a:solidFill>
                <a:latin typeface="Verdana"/>
                <a:ea typeface="Verdana"/>
                <a:cs typeface="Verdana"/>
                <a:sym typeface="Verdana"/>
              </a:rPr>
              <a:t>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https://live.bible.is/ so students can read and hear the scripture in their own languages. You may also watch videos of the passage at the website.</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verses from the story and act out the scene.</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D. Ask if there are any questions or comments about the story.</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E. Ask the story questions and discuss as a group.</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F. Optional - You may hide the words and ask students to tell the story again in their own words, using the pictures to help them.</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240" name="Google Shape;240;p1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41" name="Google Shape;24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5B. Bible Reading</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255" name="Google Shape;255;p1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56" name="Google Shape;25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5:notes"/>
          <p:cNvSpPr txBox="1"/>
          <p:nvPr>
            <p:ph idx="1" type="body"/>
          </p:nvPr>
        </p:nvSpPr>
        <p:spPr>
          <a:xfrm>
            <a:off x="685800" y="4400551"/>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rgbClr val="4472C4"/>
                </a:solidFill>
                <a:latin typeface="Verdana"/>
                <a:ea typeface="Verdana"/>
                <a:cs typeface="Verdana"/>
                <a:sym typeface="Verdana"/>
              </a:rPr>
              <a:t>5C. Bible Reading</a:t>
            </a:r>
            <a:endParaRPr/>
          </a:p>
          <a:p>
            <a:pPr indent="0" lvl="0" marL="0" rtl="0" algn="l">
              <a:spcBef>
                <a:spcPts val="0"/>
              </a:spcBef>
              <a:spcAft>
                <a:spcPts val="0"/>
              </a:spcAft>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A. Read the story out loud to the class.</a:t>
            </a:r>
            <a:endParaRPr>
              <a:solidFill>
                <a:schemeClr val="dk1"/>
              </a:solidFill>
            </a:endParaRPr>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B. If students ask about words, give simple definitions.</a:t>
            </a:r>
            <a:endParaRPr>
              <a:solidFill>
                <a:schemeClr val="dk1"/>
              </a:solidFill>
            </a:endParaRPr>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spcBef>
                <a:spcPts val="0"/>
              </a:spcBef>
              <a:spcAft>
                <a:spcPts val="0"/>
              </a:spcAft>
              <a:buClr>
                <a:schemeClr val="dk1"/>
              </a:buClr>
              <a:buSzPts val="1200"/>
              <a:buFont typeface="Verdana"/>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6: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5D. Bible Reading</a:t>
            </a:r>
            <a:endParaRPr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solidFill>
                <a:schemeClr val="dk1"/>
              </a:solidFill>
            </a:endParaRPr>
          </a:p>
          <a:p>
            <a:pPr indent="0" lvl="0" marL="0" rtl="0" algn="l">
              <a:spcBef>
                <a:spcPts val="0"/>
              </a:spcBef>
              <a:spcAft>
                <a:spcPts val="0"/>
              </a:spcAft>
              <a:buClr>
                <a:schemeClr val="dk1"/>
              </a:buClr>
              <a:buSzPts val="1200"/>
              <a:buFont typeface="Arial"/>
              <a:buNone/>
            </a:pPr>
            <a:r>
              <a:t/>
            </a:r>
            <a:endParaRPr>
              <a:solidFill>
                <a:schemeClr val="dk1"/>
              </a:solidFill>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276" name="Google Shape;276;p1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77" name="Google Shape;27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92304122b4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292304122b4_0_1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E</a:t>
            </a:r>
            <a:r>
              <a:rPr b="1" lang="en-US" sz="1200">
                <a:solidFill>
                  <a:srgbClr val="4472C4"/>
                </a:solidFill>
                <a:latin typeface="Verdana"/>
                <a:ea typeface="Verdana"/>
                <a:cs typeface="Verdana"/>
                <a:sym typeface="Verdana"/>
              </a:rPr>
              <a:t>. Bible Reading</a:t>
            </a:r>
            <a:endParaRPr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B. If students ask about words, give simple definitions.</a:t>
            </a:r>
            <a:endParaRPr>
              <a:solidFill>
                <a:schemeClr val="dk1"/>
              </a:solidFill>
            </a:endParaRPr>
          </a:p>
          <a:p>
            <a:pPr indent="0" lvl="0" marL="0" rtl="0" algn="l">
              <a:spcBef>
                <a:spcPts val="0"/>
              </a:spcBef>
              <a:spcAft>
                <a:spcPts val="0"/>
              </a:spcAft>
              <a:buClr>
                <a:schemeClr val="dk1"/>
              </a:buClr>
              <a:buSzPts val="1200"/>
              <a:buFont typeface="Arial"/>
              <a:buNone/>
            </a:pPr>
            <a:r>
              <a:t/>
            </a:r>
            <a:endParaRPr>
              <a:solidFill>
                <a:schemeClr val="dk1"/>
              </a:solidFill>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students</a:t>
            </a:r>
            <a:r>
              <a:rPr lang="en-US" sz="1200">
                <a:latin typeface="Verdana"/>
                <a:ea typeface="Verdana"/>
                <a:cs typeface="Verdana"/>
                <a:sym typeface="Verdana"/>
              </a:rPr>
              <a:t> to read aloud paragraphs from the story and act out the scene.</a:t>
            </a:r>
            <a:endParaRPr sz="1200"/>
          </a:p>
          <a:p>
            <a:pPr indent="0" lvl="0" marL="0" rtl="0" algn="l">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287" name="Google Shape;287;g292304122b4_0_17: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88" name="Google Shape;288;g292304122b4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7: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F</a:t>
            </a:r>
            <a:r>
              <a:rPr b="1" lang="en-US" sz="1200">
                <a:solidFill>
                  <a:srgbClr val="4472C4"/>
                </a:solidFill>
                <a:latin typeface="Verdana"/>
                <a:ea typeface="Verdana"/>
                <a:cs typeface="Verdana"/>
                <a:sym typeface="Verdana"/>
              </a:rPr>
              <a:t>. Bible Reading Questions</a:t>
            </a:r>
            <a:endParaRPr sz="1200"/>
          </a:p>
          <a:p>
            <a:pPr indent="0" lvl="0" marL="0" rtl="0" algn="l">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Ask the questions and discuss as a group. </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Answers:</a:t>
            </a:r>
            <a:endParaRPr sz="1200"/>
          </a:p>
          <a:p>
            <a:pPr indent="-228600" lvl="0" marL="228600" rtl="0" algn="l">
              <a:spcBef>
                <a:spcPts val="0"/>
              </a:spcBef>
              <a:spcAft>
                <a:spcPts val="0"/>
              </a:spcAft>
              <a:buClr>
                <a:schemeClr val="dk1"/>
              </a:buClr>
              <a:buSzPts val="1200"/>
              <a:buFont typeface="Verdana"/>
              <a:buAutoNum type="arabicPeriod"/>
            </a:pPr>
            <a:r>
              <a:rPr lang="en-US" sz="1200">
                <a:latin typeface="Verdana"/>
                <a:ea typeface="Verdana"/>
                <a:cs typeface="Verdana"/>
                <a:sym typeface="Verdana"/>
              </a:rPr>
              <a:t>The</a:t>
            </a:r>
            <a:r>
              <a:rPr lang="en-US"/>
              <a:t>y took Jesus to the temple in Jerusalem.</a:t>
            </a:r>
            <a:endParaRPr/>
          </a:p>
          <a:p>
            <a:pPr indent="-228600" lvl="0" marL="228600" rtl="0" algn="l">
              <a:spcBef>
                <a:spcPts val="0"/>
              </a:spcBef>
              <a:spcAft>
                <a:spcPts val="0"/>
              </a:spcAft>
              <a:buClr>
                <a:schemeClr val="dk1"/>
              </a:buClr>
              <a:buSzPts val="1200"/>
              <a:buFont typeface="Verdana"/>
              <a:buAutoNum type="arabicPeriod"/>
            </a:pPr>
            <a:r>
              <a:rPr lang="en-US" sz="1200">
                <a:latin typeface="Verdana"/>
                <a:ea typeface="Verdana"/>
                <a:cs typeface="Verdana"/>
                <a:sym typeface="Verdana"/>
              </a:rPr>
              <a:t>He</a:t>
            </a:r>
            <a:r>
              <a:rPr lang="en-US"/>
              <a:t> thanked God.</a:t>
            </a:r>
            <a:endParaRPr/>
          </a:p>
          <a:p>
            <a:pPr indent="-228600" lvl="0" marL="228600" rtl="0" algn="l">
              <a:spcBef>
                <a:spcPts val="0"/>
              </a:spcBef>
              <a:spcAft>
                <a:spcPts val="0"/>
              </a:spcAft>
              <a:buClr>
                <a:schemeClr val="dk1"/>
              </a:buClr>
              <a:buSzPts val="1200"/>
              <a:buFont typeface="Verdana"/>
              <a:buAutoNum type="arabicPeriod"/>
            </a:pPr>
            <a:r>
              <a:rPr lang="en-US" sz="1200">
                <a:latin typeface="Verdana"/>
                <a:ea typeface="Verdana"/>
                <a:cs typeface="Verdana"/>
                <a:sym typeface="Verdana"/>
              </a:rPr>
              <a:t>They </a:t>
            </a:r>
            <a:r>
              <a:rPr lang="en-US"/>
              <a:t>might have felt thankful, or confused, or joyful, or worried</a:t>
            </a:r>
            <a:r>
              <a:rPr lang="en-US" sz="1200">
                <a:latin typeface="Verdana"/>
                <a:ea typeface="Verdana"/>
                <a:cs typeface="Verdana"/>
                <a:sym typeface="Verdana"/>
              </a:rPr>
              <a:t>.</a:t>
            </a:r>
            <a:endParaRPr/>
          </a:p>
          <a:p>
            <a:pPr indent="-241300" lvl="0" marL="228600" rtl="0" algn="l">
              <a:spcBef>
                <a:spcPts val="0"/>
              </a:spcBef>
              <a:spcAft>
                <a:spcPts val="0"/>
              </a:spcAft>
              <a:buSzPts val="1400"/>
              <a:buAutoNum type="arabicPeriod"/>
            </a:pPr>
            <a:r>
              <a:rPr lang="en-US"/>
              <a:t>He thanked God because God kept His promise to give people a savior.</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Answers will vary for 5-6.</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298" name="Google Shape;298;p1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299" name="Google Shape;29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2: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Pray</a:t>
            </a:r>
            <a:r>
              <a:rPr b="1" lang="en-US" sz="1200">
                <a:latin typeface="Verdana"/>
                <a:ea typeface="Verdana"/>
                <a:cs typeface="Verdana"/>
                <a:sym typeface="Verdana"/>
              </a:rPr>
              <a:t> </a:t>
            </a:r>
            <a:endParaRPr sz="1200"/>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Pray for the class. You may want to t</a:t>
            </a:r>
            <a:r>
              <a:rPr lang="en-US"/>
              <a:t>hank the Lord for coming as a baby.</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Check homework and review.</a:t>
            </a:r>
            <a:endParaRPr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Ask students to read aloud or recite their homework from the last class. Check written work.</a:t>
            </a:r>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rPr lang="en-US" sz="1200">
                <a:latin typeface="Verdana"/>
                <a:ea typeface="Verdana"/>
                <a:cs typeface="Verdana"/>
                <a:sym typeface="Verdana"/>
              </a:rPr>
              <a:t>Review the main points of the previous lesson and ask if there are any questions.</a:t>
            </a:r>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rPr lang="en-US" sz="1200">
                <a:latin typeface="Verdana"/>
                <a:ea typeface="Verdana"/>
                <a:cs typeface="Verdana"/>
                <a:sym typeface="Verdana"/>
              </a:rPr>
              <a:t>Be sure they have read </a:t>
            </a:r>
            <a:r>
              <a:rPr lang="en-US" sz="1200" u="none">
                <a:latin typeface="Verdana"/>
                <a:ea typeface="Verdana"/>
                <a:cs typeface="Verdana"/>
                <a:sym typeface="Verdana"/>
              </a:rPr>
              <a:t>the Bible passage in </a:t>
            </a:r>
            <a:r>
              <a:rPr lang="en-US" sz="1200">
                <a:latin typeface="Verdana"/>
                <a:ea typeface="Verdana"/>
                <a:cs typeface="Verdana"/>
                <a:sym typeface="Verdana"/>
              </a:rPr>
              <a:t>their native languages in preparation for the lesson.</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rtl="0" algn="l">
              <a:spcBef>
                <a:spcPts val="0"/>
              </a:spcBef>
              <a:spcAft>
                <a:spcPts val="0"/>
              </a:spcAft>
              <a:buClr>
                <a:schemeClr val="dk1"/>
              </a:buClr>
              <a:buSzPts val="1200"/>
              <a:buFont typeface="Calibri"/>
              <a:buNone/>
            </a:pPr>
            <a:r>
              <a:t/>
            </a:r>
            <a:endParaRPr/>
          </a:p>
        </p:txBody>
      </p:sp>
      <p:sp>
        <p:nvSpPr>
          <p:cNvPr id="97" name="Google Shape;97;p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8: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400"/>
              <a:buFont typeface="Verdana"/>
              <a:buNone/>
            </a:pPr>
            <a:r>
              <a:rPr b="1" lang="en-US">
                <a:solidFill>
                  <a:srgbClr val="4472C4"/>
                </a:solidFill>
                <a:latin typeface="Verdana"/>
                <a:ea typeface="Verdana"/>
                <a:cs typeface="Verdana"/>
                <a:sym typeface="Verdana"/>
              </a:rPr>
              <a:t>6A. Activities – </a:t>
            </a:r>
            <a:r>
              <a:rPr lang="en-US">
                <a:solidFill>
                  <a:srgbClr val="4472C4"/>
                </a:solidFill>
                <a:latin typeface="Verdana"/>
                <a:ea typeface="Verdana"/>
                <a:cs typeface="Verdana"/>
                <a:sym typeface="Verdana"/>
              </a:rPr>
              <a:t>Listening to pronunciation words with /</a:t>
            </a:r>
            <a:r>
              <a:rPr lang="en-US">
                <a:solidFill>
                  <a:srgbClr val="4472C4"/>
                </a:solidFill>
              </a:rPr>
              <a:t>e</a:t>
            </a:r>
            <a:r>
              <a:rPr lang="en-US">
                <a:solidFill>
                  <a:srgbClr val="4472C4"/>
                </a:solidFill>
                <a:latin typeface="Verdana"/>
                <a:ea typeface="Verdana"/>
                <a:cs typeface="Verdana"/>
                <a:sym typeface="Verdana"/>
              </a:rPr>
              <a:t>/ and /</a:t>
            </a:r>
            <a:r>
              <a:rPr lang="en-US">
                <a:solidFill>
                  <a:srgbClr val="4472C4"/>
                </a:solidFill>
              </a:rPr>
              <a:t>i</a:t>
            </a:r>
            <a:r>
              <a:rPr lang="en-US">
                <a:solidFill>
                  <a:srgbClr val="4472C4"/>
                </a:solidFill>
                <a:latin typeface="Verdana"/>
                <a:ea typeface="Verdana"/>
                <a:cs typeface="Verdana"/>
                <a:sym typeface="Verdana"/>
              </a:rPr>
              <a:t>/ sounds.</a:t>
            </a:r>
            <a:endParaRPr/>
          </a:p>
          <a:p>
            <a:pPr indent="0" lvl="0" marL="0" rtl="0" algn="l">
              <a:lnSpc>
                <a:spcPct val="100000"/>
              </a:lnSpc>
              <a:spcBef>
                <a:spcPts val="0"/>
              </a:spcBef>
              <a:spcAft>
                <a:spcPts val="0"/>
              </a:spcAft>
              <a:buClr>
                <a:schemeClr val="dk1"/>
              </a:buClr>
              <a:buSzPts val="1400"/>
              <a:buFont typeface="Verdana"/>
              <a:buNone/>
            </a:pPr>
            <a:r>
              <a:t/>
            </a:r>
            <a:endParaRPr>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Read the script below at least twice as students listen and answer the questions. The students should NOT look at the script.</a:t>
            </a:r>
            <a:endParaRPr/>
          </a:p>
          <a:p>
            <a:pPr indent="0" lvl="0" marL="0" rtl="0" algn="l">
              <a:spcBef>
                <a:spcPts val="0"/>
              </a:spcBef>
              <a:spcAft>
                <a:spcPts val="0"/>
              </a:spcAft>
              <a:buClr>
                <a:schemeClr val="dk1"/>
              </a:buClr>
              <a:buSzPts val="1000"/>
              <a:buFont typeface="Verdana"/>
              <a:buNone/>
            </a:pPr>
            <a:r>
              <a:t/>
            </a:r>
            <a:endParaRPr/>
          </a:p>
          <a:p>
            <a:pPr indent="0" lvl="0" marL="0" rtl="0" algn="l">
              <a:spcBef>
                <a:spcPts val="0"/>
              </a:spcBef>
              <a:spcAft>
                <a:spcPts val="0"/>
              </a:spcAft>
              <a:buClr>
                <a:schemeClr val="dk1"/>
              </a:buClr>
              <a:buSzPts val="1000"/>
              <a:buFont typeface="Verdana"/>
              <a:buNone/>
            </a:pPr>
            <a:r>
              <a:rPr lang="en-US"/>
              <a:t>“Yesterday I went to an office for a job interview. When I arrived they told me to sit at the desk and wait for my interviewer. When I met the interviewer he asked me some questions. He asked me if I was experienced. I told him yes, and that I have a background in this job. He asked me to describe myself. I told him I am honest, reliable, and kind. He told me he would check with my previous job to ask if I was a good employee. He asked if I had any questions, and I told him I was curious about why they were hiring. He said they were hiring because the last person did not behave in an honest manner at work, and the company wanted to hire someone they could trust. At the end of the interview he told me he wanted to hire me. I </a:t>
            </a:r>
            <a:r>
              <a:rPr lang="en-US"/>
              <a:t>accepted</a:t>
            </a:r>
            <a:r>
              <a:rPr lang="en-US"/>
              <a:t> the job. I start work tomorrow.”</a:t>
            </a:r>
            <a:endParaRPr/>
          </a:p>
          <a:p>
            <a:pPr indent="0" lvl="0" marL="0" rtl="0" algn="l">
              <a:spcBef>
                <a:spcPts val="0"/>
              </a:spcBef>
              <a:spcAft>
                <a:spcPts val="0"/>
              </a:spcAft>
              <a:buClr>
                <a:schemeClr val="dk1"/>
              </a:buClr>
              <a:buSzPts val="1000"/>
              <a:buFont typeface="Verdana"/>
              <a:buNone/>
            </a:pPr>
            <a:r>
              <a:rPr b="1" lang="en-US">
                <a:latin typeface="Verdana"/>
                <a:ea typeface="Verdana"/>
                <a:cs typeface="Verdana"/>
                <a:sym typeface="Verdana"/>
              </a:rPr>
              <a:t>Answers </a:t>
            </a:r>
            <a:r>
              <a:rPr lang="en-US">
                <a:latin typeface="Verdana"/>
                <a:ea typeface="Verdana"/>
                <a:cs typeface="Verdana"/>
                <a:sym typeface="Verdana"/>
              </a:rPr>
              <a:t>1. </a:t>
            </a:r>
            <a:r>
              <a:rPr b="1" lang="en-US"/>
              <a:t>desk</a:t>
            </a:r>
            <a:r>
              <a:rPr lang="en-US">
                <a:latin typeface="Verdana"/>
                <a:ea typeface="Verdana"/>
                <a:cs typeface="Verdana"/>
                <a:sym typeface="Verdana"/>
              </a:rPr>
              <a:t> 2. </a:t>
            </a:r>
            <a:r>
              <a:rPr b="1" lang="en-US"/>
              <a:t>experienced</a:t>
            </a:r>
            <a:r>
              <a:rPr lang="en-US">
                <a:latin typeface="Verdana"/>
                <a:ea typeface="Verdana"/>
                <a:cs typeface="Verdana"/>
                <a:sym typeface="Verdana"/>
              </a:rPr>
              <a:t> 3. </a:t>
            </a:r>
            <a:r>
              <a:rPr b="1" lang="en-US"/>
              <a:t>check</a:t>
            </a:r>
            <a:r>
              <a:rPr b="1" lang="en-US">
                <a:latin typeface="Verdana"/>
                <a:ea typeface="Verdana"/>
                <a:cs typeface="Verdana"/>
                <a:sym typeface="Verdana"/>
              </a:rPr>
              <a:t> </a:t>
            </a:r>
            <a:r>
              <a:rPr lang="en-US">
                <a:latin typeface="Verdana"/>
                <a:ea typeface="Verdana"/>
                <a:cs typeface="Verdana"/>
                <a:sym typeface="Verdana"/>
              </a:rPr>
              <a:t>4. </a:t>
            </a:r>
            <a:r>
              <a:rPr b="1" lang="en-US"/>
              <a:t>honest, reliable, and kind</a:t>
            </a:r>
            <a:r>
              <a:rPr b="1" lang="en-US">
                <a:latin typeface="Verdana"/>
                <a:ea typeface="Verdana"/>
                <a:cs typeface="Verdana"/>
                <a:sym typeface="Verdana"/>
              </a:rPr>
              <a:t> </a:t>
            </a:r>
            <a:r>
              <a:rPr lang="en-US">
                <a:latin typeface="Verdana"/>
                <a:ea typeface="Verdana"/>
                <a:cs typeface="Verdana"/>
                <a:sym typeface="Verdana"/>
              </a:rPr>
              <a:t>5. </a:t>
            </a:r>
            <a:r>
              <a:rPr b="1" lang="en-US"/>
              <a:t>curious</a:t>
            </a:r>
            <a:r>
              <a:rPr b="1" lang="en-US">
                <a:latin typeface="Verdana"/>
                <a:ea typeface="Verdana"/>
                <a:cs typeface="Verdana"/>
                <a:sym typeface="Verdana"/>
              </a:rPr>
              <a:t> </a:t>
            </a:r>
            <a:r>
              <a:rPr lang="en-US">
                <a:latin typeface="Verdana"/>
                <a:ea typeface="Verdana"/>
                <a:cs typeface="Verdana"/>
                <a:sym typeface="Verdana"/>
              </a:rPr>
              <a:t>6. </a:t>
            </a:r>
            <a:r>
              <a:rPr b="1" lang="en-US"/>
              <a:t>trust</a:t>
            </a:r>
            <a:endParaRPr b="1"/>
          </a:p>
          <a:p>
            <a:pPr indent="0" lvl="0" marL="0" rtl="0" algn="l">
              <a:spcBef>
                <a:spcPts val="0"/>
              </a:spcBef>
              <a:spcAft>
                <a:spcPts val="0"/>
              </a:spcAft>
              <a:buClr>
                <a:schemeClr val="dk1"/>
              </a:buClr>
              <a:buSzPts val="1000"/>
              <a:buFont typeface="Verdana"/>
              <a:buNone/>
            </a:pPr>
            <a:r>
              <a:t/>
            </a:r>
            <a:endParaRPr sz="1000">
              <a:latin typeface="Verdana"/>
              <a:ea typeface="Verdana"/>
              <a:cs typeface="Verdana"/>
              <a:sym typeface="Verdana"/>
            </a:endParaRPr>
          </a:p>
          <a:p>
            <a:pPr indent="0" lvl="0" marL="0" rtl="0" algn="l">
              <a:spcBef>
                <a:spcPts val="0"/>
              </a:spcBef>
              <a:spcAft>
                <a:spcPts val="0"/>
              </a:spcAft>
              <a:buClr>
                <a:schemeClr val="dk1"/>
              </a:buClr>
              <a:buSzPts val="1000"/>
              <a:buFont typeface="Verdana"/>
              <a:buNone/>
            </a:pPr>
            <a:r>
              <a:t/>
            </a:r>
            <a:endParaRPr sz="1000">
              <a:latin typeface="Verdana"/>
              <a:ea typeface="Verdana"/>
              <a:cs typeface="Verdana"/>
              <a:sym typeface="Verdana"/>
            </a:endParaRPr>
          </a:p>
          <a:p>
            <a:pPr indent="0" lvl="0" marL="0" rtl="0" algn="l">
              <a:spcBef>
                <a:spcPts val="0"/>
              </a:spcBef>
              <a:spcAft>
                <a:spcPts val="0"/>
              </a:spcAft>
              <a:buClr>
                <a:schemeClr val="dk1"/>
              </a:buClr>
              <a:buSzPts val="1000"/>
              <a:buFont typeface="Verdana"/>
              <a:buNone/>
            </a:pPr>
            <a:r>
              <a:t/>
            </a:r>
            <a:endParaRPr sz="10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07" name="Google Shape;30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9:notes"/>
          <p:cNvSpPr txBox="1"/>
          <p:nvPr>
            <p:ph idx="1" type="body"/>
          </p:nvPr>
        </p:nvSpPr>
        <p:spPr>
          <a:xfrm>
            <a:off x="701040" y="4473891"/>
            <a:ext cx="5608200" cy="3660599"/>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Clr>
                <a:schemeClr val="dk1"/>
              </a:buClr>
              <a:buSzPts val="1400"/>
              <a:buFont typeface="Verdana"/>
              <a:buNone/>
            </a:pPr>
            <a:r>
              <a:rPr b="1" lang="en-US">
                <a:solidFill>
                  <a:schemeClr val="accent5"/>
                </a:solidFill>
                <a:latin typeface="Verdana"/>
                <a:ea typeface="Verdana"/>
                <a:cs typeface="Verdana"/>
                <a:sym typeface="Verdana"/>
              </a:rPr>
              <a:t>6B. Activities – Pair Work Partner A</a:t>
            </a:r>
            <a:endParaRPr/>
          </a:p>
          <a:p>
            <a:pPr indent="0" lvl="0" marL="0" rtl="0" algn="l">
              <a:lnSpc>
                <a:spcPct val="100000"/>
              </a:lnSpc>
              <a:spcBef>
                <a:spcPts val="0"/>
              </a:spcBef>
              <a:spcAft>
                <a:spcPts val="0"/>
              </a:spcAft>
              <a:buClr>
                <a:schemeClr val="dk1"/>
              </a:buClr>
              <a:buSzPts val="1400"/>
              <a:buFont typeface="Verdana"/>
              <a:buNone/>
            </a:pPr>
            <a:r>
              <a:t/>
            </a:r>
            <a:endParaRPr b="1">
              <a:solidFill>
                <a:schemeClr val="accent5"/>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b="1" lang="en-US">
                <a:latin typeface="Verdana"/>
                <a:ea typeface="Verdana"/>
                <a:cs typeface="Verdana"/>
                <a:sym typeface="Verdana"/>
              </a:rPr>
              <a:t>Role-Play between a </a:t>
            </a:r>
            <a:r>
              <a:rPr b="1" lang="en-US"/>
              <a:t>job interviewer and potential employee</a:t>
            </a:r>
            <a:r>
              <a:rPr b="1" lang="en-US">
                <a:latin typeface="Verdana"/>
                <a:ea typeface="Verdana"/>
                <a:cs typeface="Verdana"/>
                <a:sym typeface="Verdana"/>
              </a:rPr>
              <a:t>.</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b="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Partner A will play the part of a</a:t>
            </a:r>
            <a:r>
              <a:rPr lang="en-US"/>
              <a:t>n employer interviewing a potential candidate</a:t>
            </a:r>
            <a:r>
              <a:rPr lang="en-US">
                <a:latin typeface="Verdana"/>
                <a:ea typeface="Verdana"/>
                <a:cs typeface="Verdana"/>
                <a:sym typeface="Verdana"/>
              </a:rPr>
              <a:t>. Partner A will ask questions from this slide and write Partner B’s answers. </a:t>
            </a:r>
            <a:endParaRPr/>
          </a:p>
          <a:p>
            <a:pPr indent="0" lvl="0" marL="0" rtl="0" algn="l">
              <a:lnSpc>
                <a:spcPct val="100000"/>
              </a:lnSpc>
              <a:spcBef>
                <a:spcPts val="0"/>
              </a:spcBef>
              <a:spcAft>
                <a:spcPts val="0"/>
              </a:spcAft>
              <a:buClr>
                <a:schemeClr val="dk1"/>
              </a:buClr>
              <a:buSzPts val="1400"/>
              <a:buFont typeface="Verdana"/>
              <a:buNone/>
            </a:pPr>
            <a:r>
              <a:rPr lang="en-US">
                <a:solidFill>
                  <a:schemeClr val="dk1"/>
                </a:solidFill>
                <a:latin typeface="Verdana"/>
                <a:ea typeface="Verdana"/>
                <a:cs typeface="Verdana"/>
                <a:sym typeface="Verdana"/>
              </a:rPr>
              <a:t>Check answers for correct grammar and punctuation. Answers will vary.</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US"/>
              <a:t>Photo attribution: &lt;a href="https://www.freepik.com/free-photo/happy-male-candidate-greeting-member-human-resource-team-job-interview-office_26346676.htm#query=job%20interview&amp;position=4&amp;from_view=search&amp;track=ais"&gt;Image by Drazen Zigic&lt;/a&gt; on Freepik </a:t>
            </a:r>
            <a:endParaRPr b="0">
              <a:latin typeface="Verdana"/>
              <a:ea typeface="Verdana"/>
              <a:cs typeface="Verdana"/>
              <a:sym typeface="Verdana"/>
            </a:endParaRPr>
          </a:p>
        </p:txBody>
      </p:sp>
      <p:sp>
        <p:nvSpPr>
          <p:cNvPr id="316" name="Google Shape;316;p19:notes"/>
          <p:cNvSpPr txBox="1"/>
          <p:nvPr>
            <p:ph idx="11" type="ftr"/>
          </p:nvPr>
        </p:nvSpPr>
        <p:spPr>
          <a:xfrm>
            <a:off x="0" y="8829967"/>
            <a:ext cx="3037800" cy="466200"/>
          </a:xfrm>
          <a:prstGeom prst="rect">
            <a:avLst/>
          </a:prstGeom>
          <a:noFill/>
          <a:ln>
            <a:noFill/>
          </a:ln>
        </p:spPr>
        <p:txBody>
          <a:bodyPr anchorCtr="0" anchor="b" bIns="46550" lIns="93150" spcFirstLastPara="1" rIns="93150" wrap="square" tIns="46550">
            <a:noAutofit/>
          </a:bodyPr>
          <a:lstStyle/>
          <a:p>
            <a:pPr indent="0" lvl="0" marL="0" marR="0" rtl="0" algn="l">
              <a:lnSpc>
                <a:spcPct val="100000"/>
              </a:lnSpc>
              <a:spcBef>
                <a:spcPts val="0"/>
              </a:spcBef>
              <a:spcAft>
                <a:spcPts val="0"/>
              </a:spcAft>
              <a:buClr>
                <a:srgbClr val="000000"/>
              </a:buClr>
              <a:buSzPts val="1400"/>
              <a:buFont typeface="Arial"/>
              <a:buNone/>
            </a:pPr>
            <a:r>
              <a:rPr lang="en-US"/>
              <a:t>©2020-2024 Literacy International</a:t>
            </a:r>
            <a:endParaRPr/>
          </a:p>
        </p:txBody>
      </p:sp>
      <p:sp>
        <p:nvSpPr>
          <p:cNvPr id="317" name="Google Shape;317;p19:notes"/>
          <p:cNvSpPr txBox="1"/>
          <p:nvPr>
            <p:ph idx="12" type="sldNum"/>
          </p:nvPr>
        </p:nvSpPr>
        <p:spPr>
          <a:xfrm>
            <a:off x="3970938" y="8829967"/>
            <a:ext cx="3037800" cy="4662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0:notes"/>
          <p:cNvSpPr txBox="1"/>
          <p:nvPr>
            <p:ph idx="1" type="body"/>
          </p:nvPr>
        </p:nvSpPr>
        <p:spPr>
          <a:xfrm>
            <a:off x="701040" y="4473891"/>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Clr>
                <a:schemeClr val="dk1"/>
              </a:buClr>
              <a:buSzPts val="1400"/>
              <a:buFont typeface="Verdana"/>
              <a:buNone/>
            </a:pPr>
            <a:r>
              <a:rPr b="1" lang="en-US">
                <a:solidFill>
                  <a:schemeClr val="accent5"/>
                </a:solidFill>
                <a:latin typeface="Verdana"/>
                <a:ea typeface="Verdana"/>
                <a:cs typeface="Verdana"/>
                <a:sym typeface="Verdana"/>
              </a:rPr>
              <a:t>6C. Activities – Pair Work Partner B</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b="1">
              <a:solidFill>
                <a:schemeClr val="accent5"/>
              </a:solidFill>
              <a:latin typeface="Verdana"/>
              <a:ea typeface="Verdana"/>
              <a:cs typeface="Verdana"/>
              <a:sym typeface="Verdana"/>
            </a:endParaRPr>
          </a:p>
          <a:p>
            <a:pPr indent="0" lvl="0" marL="0" rtl="0" algn="l">
              <a:spcBef>
                <a:spcPts val="0"/>
              </a:spcBef>
              <a:spcAft>
                <a:spcPts val="0"/>
              </a:spcAft>
              <a:buNone/>
            </a:pPr>
            <a:r>
              <a:rPr b="1" lang="en-US">
                <a:latin typeface="Verdana"/>
                <a:ea typeface="Verdana"/>
                <a:cs typeface="Verdana"/>
                <a:sym typeface="Verdana"/>
              </a:rPr>
              <a:t>Role-Play </a:t>
            </a:r>
            <a:r>
              <a:rPr b="1" lang="en-US"/>
              <a:t>job interview</a:t>
            </a:r>
            <a:endParaRPr>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t/>
            </a:r>
            <a:endParaRPr>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Partner B will play the part of a </a:t>
            </a:r>
            <a:r>
              <a:rPr lang="en-US"/>
              <a:t>person being interviewed for a job. They will ask their potential employer any questions they have. Partner A will play the part of the employer answering questions.</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b="0">
              <a:latin typeface="Verdana"/>
              <a:ea typeface="Verdana"/>
              <a:cs typeface="Verdana"/>
              <a:sym typeface="Verdana"/>
            </a:endParaRPr>
          </a:p>
        </p:txBody>
      </p:sp>
      <p:sp>
        <p:nvSpPr>
          <p:cNvPr id="327" name="Google Shape;327;p20:notes"/>
          <p:cNvSpPr txBox="1"/>
          <p:nvPr>
            <p:ph idx="11" type="ftr"/>
          </p:nvPr>
        </p:nvSpPr>
        <p:spPr>
          <a:xfrm>
            <a:off x="0" y="8829967"/>
            <a:ext cx="3037840" cy="466345"/>
          </a:xfrm>
          <a:prstGeom prst="rect">
            <a:avLst/>
          </a:prstGeom>
          <a:noFill/>
          <a:ln>
            <a:noFill/>
          </a:ln>
        </p:spPr>
        <p:txBody>
          <a:bodyPr anchorCtr="0" anchor="b" bIns="46550" lIns="93150" spcFirstLastPara="1" rIns="93150" wrap="square" tIns="46550">
            <a:noAutofit/>
          </a:bodyPr>
          <a:lstStyle/>
          <a:p>
            <a:pPr indent="0" lvl="0" marL="0" marR="0" rtl="0" algn="l">
              <a:lnSpc>
                <a:spcPct val="100000"/>
              </a:lnSpc>
              <a:spcBef>
                <a:spcPts val="0"/>
              </a:spcBef>
              <a:spcAft>
                <a:spcPts val="0"/>
              </a:spcAft>
              <a:buClr>
                <a:srgbClr val="000000"/>
              </a:buClr>
              <a:buSzPts val="1400"/>
              <a:buFont typeface="Arial"/>
              <a:buNone/>
            </a:pPr>
            <a:r>
              <a:rPr lang="en-US"/>
              <a:t>©2020-2024 Literacy International</a:t>
            </a:r>
            <a:endParaRPr/>
          </a:p>
        </p:txBody>
      </p:sp>
      <p:sp>
        <p:nvSpPr>
          <p:cNvPr id="328" name="Google Shape;328;p20:notes"/>
          <p:cNvSpPr txBox="1"/>
          <p:nvPr>
            <p:ph idx="12" type="sldNum"/>
          </p:nvPr>
        </p:nvSpPr>
        <p:spPr>
          <a:xfrm>
            <a:off x="3970938" y="8829967"/>
            <a:ext cx="3037840" cy="466345"/>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22:notes"/>
          <p:cNvSpPr txBox="1"/>
          <p:nvPr>
            <p:ph idx="1" type="body"/>
          </p:nvPr>
        </p:nvSpPr>
        <p:spPr>
          <a:xfrm>
            <a:off x="701040" y="4473892"/>
            <a:ext cx="5608320" cy="3660459"/>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Clr>
                <a:schemeClr val="accent5"/>
              </a:buClr>
              <a:buSzPts val="1400"/>
              <a:buFont typeface="Verdana"/>
              <a:buNone/>
            </a:pPr>
            <a:r>
              <a:rPr b="1" lang="en-US">
                <a:solidFill>
                  <a:schemeClr val="accent5"/>
                </a:solidFill>
                <a:latin typeface="Verdana"/>
                <a:ea typeface="Verdana"/>
                <a:cs typeface="Verdana"/>
                <a:sym typeface="Verdana"/>
              </a:rPr>
              <a:t>7. Game – </a:t>
            </a:r>
            <a:r>
              <a:rPr b="1" lang="en-US">
                <a:solidFill>
                  <a:schemeClr val="accent5"/>
                </a:solidFill>
              </a:rPr>
              <a:t>Pictionary</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US"/>
              <a:t>One person picks a scene from the Bible story for the lesson or a previous lesson’s Bible story. One person draws the scene </a:t>
            </a:r>
            <a:r>
              <a:rPr lang="en-US"/>
              <a:t>while the other person guesses the scene. If they don’t guess the scene in under 1 minute the player drawing gets the point. If they guess the scene before the minute is up the person guessing gets the point. If there are only two players, then points go to the individual, but if there are more than two players then divide the class into two teams. Play game for about 10-15 minutes (or however long teacher decides).</a:t>
            </a:r>
            <a:endParaRPr/>
          </a:p>
          <a:p>
            <a:pPr indent="0" lvl="0" marL="0" rtl="0" algn="l">
              <a:lnSpc>
                <a:spcPct val="100000"/>
              </a:lnSpc>
              <a:spcBef>
                <a:spcPts val="0"/>
              </a:spcBef>
              <a:spcAft>
                <a:spcPts val="0"/>
              </a:spcAft>
              <a:buClr>
                <a:schemeClr val="dk1"/>
              </a:buClr>
              <a:buSzPts val="1400"/>
              <a:buFont typeface="Verdana"/>
              <a:buNone/>
            </a:pPr>
            <a:r>
              <a:rPr lang="en-US"/>
              <a:t>Possible scene suggestions:</a:t>
            </a:r>
            <a:endParaRPr/>
          </a:p>
          <a:p>
            <a:pPr indent="0" lvl="0" marL="0" rtl="0" algn="l">
              <a:lnSpc>
                <a:spcPct val="100000"/>
              </a:lnSpc>
              <a:spcBef>
                <a:spcPts val="0"/>
              </a:spcBef>
              <a:spcAft>
                <a:spcPts val="0"/>
              </a:spcAft>
              <a:buClr>
                <a:schemeClr val="dk1"/>
              </a:buClr>
              <a:buSzPts val="1400"/>
              <a:buFont typeface="Verdana"/>
              <a:buNone/>
            </a:pPr>
            <a:r>
              <a:rPr lang="en-US"/>
              <a:t>Luke writing the book of Luke</a:t>
            </a:r>
            <a:endParaRPr/>
          </a:p>
          <a:p>
            <a:pPr indent="0" lvl="0" marL="0" rtl="0" algn="l">
              <a:lnSpc>
                <a:spcPct val="100000"/>
              </a:lnSpc>
              <a:spcBef>
                <a:spcPts val="0"/>
              </a:spcBef>
              <a:spcAft>
                <a:spcPts val="0"/>
              </a:spcAft>
              <a:buClr>
                <a:schemeClr val="dk1"/>
              </a:buClr>
              <a:buSzPts val="1400"/>
              <a:buFont typeface="Verdana"/>
              <a:buNone/>
            </a:pPr>
            <a:r>
              <a:rPr lang="en-US"/>
              <a:t>Announcement of Jesus’s birth</a:t>
            </a:r>
            <a:endParaRPr/>
          </a:p>
          <a:p>
            <a:pPr indent="0" lvl="0" marL="0" rtl="0" algn="l">
              <a:lnSpc>
                <a:spcPct val="100000"/>
              </a:lnSpc>
              <a:spcBef>
                <a:spcPts val="0"/>
              </a:spcBef>
              <a:spcAft>
                <a:spcPts val="0"/>
              </a:spcAft>
              <a:buClr>
                <a:schemeClr val="dk1"/>
              </a:buClr>
              <a:buSzPts val="1400"/>
              <a:buFont typeface="Verdana"/>
              <a:buNone/>
            </a:pPr>
            <a:r>
              <a:rPr lang="en-US"/>
              <a:t>Pregnant Mary visits pregnant Elizabeth</a:t>
            </a:r>
            <a:endParaRPr/>
          </a:p>
          <a:p>
            <a:pPr indent="0" lvl="0" marL="0" rtl="0" algn="l">
              <a:lnSpc>
                <a:spcPct val="100000"/>
              </a:lnSpc>
              <a:spcBef>
                <a:spcPts val="0"/>
              </a:spcBef>
              <a:spcAft>
                <a:spcPts val="0"/>
              </a:spcAft>
              <a:buClr>
                <a:schemeClr val="dk1"/>
              </a:buClr>
              <a:buSzPts val="1400"/>
              <a:buFont typeface="Verdana"/>
              <a:buNone/>
            </a:pPr>
            <a:r>
              <a:rPr lang="en-US"/>
              <a:t>Baby Jesus in the stable</a:t>
            </a:r>
            <a:endParaRPr/>
          </a:p>
          <a:p>
            <a:pPr indent="0" lvl="0" marL="0" rtl="0" algn="l">
              <a:lnSpc>
                <a:spcPct val="100000"/>
              </a:lnSpc>
              <a:spcBef>
                <a:spcPts val="0"/>
              </a:spcBef>
              <a:spcAft>
                <a:spcPts val="0"/>
              </a:spcAft>
              <a:buClr>
                <a:schemeClr val="dk1"/>
              </a:buClr>
              <a:buSzPts val="1400"/>
              <a:buFont typeface="Verdana"/>
              <a:buNone/>
            </a:pPr>
            <a:r>
              <a:rPr lang="en-US"/>
              <a:t>John the baptist’s birth is announced</a:t>
            </a:r>
            <a:endParaRPr/>
          </a:p>
          <a:p>
            <a:pPr indent="0" lvl="0" marL="0" rtl="0" algn="l">
              <a:lnSpc>
                <a:spcPct val="100000"/>
              </a:lnSpc>
              <a:spcBef>
                <a:spcPts val="0"/>
              </a:spcBef>
              <a:spcAft>
                <a:spcPts val="0"/>
              </a:spcAft>
              <a:buClr>
                <a:schemeClr val="dk1"/>
              </a:buClr>
              <a:buSzPts val="1400"/>
              <a:buFont typeface="Verdana"/>
              <a:buNone/>
            </a:pPr>
            <a:r>
              <a:rPr lang="en-US"/>
              <a:t>Joseph and pregnant Mary travel to Bethlehem</a:t>
            </a:r>
            <a:endParaRPr/>
          </a:p>
          <a:p>
            <a:pPr indent="0" lvl="0" marL="0" rtl="0" algn="l">
              <a:lnSpc>
                <a:spcPct val="100000"/>
              </a:lnSpc>
              <a:spcBef>
                <a:spcPts val="0"/>
              </a:spcBef>
              <a:spcAft>
                <a:spcPts val="0"/>
              </a:spcAft>
              <a:buClr>
                <a:schemeClr val="dk1"/>
              </a:buClr>
              <a:buSzPts val="1400"/>
              <a:buFont typeface="Verdana"/>
              <a:buNone/>
            </a:pPr>
            <a:r>
              <a:rPr lang="en-US"/>
              <a:t>Angels announce Jesus’s birth to the shepherds</a:t>
            </a:r>
            <a:endParaRPr/>
          </a:p>
          <a:p>
            <a:pPr indent="0" lvl="0" marL="0" rtl="0" algn="l">
              <a:lnSpc>
                <a:spcPct val="100000"/>
              </a:lnSpc>
              <a:spcBef>
                <a:spcPts val="0"/>
              </a:spcBef>
              <a:spcAft>
                <a:spcPts val="0"/>
              </a:spcAft>
              <a:buClr>
                <a:schemeClr val="dk1"/>
              </a:buClr>
              <a:buSzPts val="1400"/>
              <a:buFont typeface="Verdana"/>
              <a:buNone/>
            </a:pPr>
            <a:r>
              <a:rPr lang="en-US"/>
              <a:t>Jesus dedicated in the temple</a:t>
            </a:r>
            <a:endParaRPr/>
          </a:p>
          <a:p>
            <a:pPr indent="0" lvl="0" marL="0" rtl="0" algn="l">
              <a:lnSpc>
                <a:spcPct val="100000"/>
              </a:lnSpc>
              <a:spcBef>
                <a:spcPts val="0"/>
              </a:spcBef>
              <a:spcAft>
                <a:spcPts val="0"/>
              </a:spcAft>
              <a:buClr>
                <a:schemeClr val="dk1"/>
              </a:buClr>
              <a:buSzPts val="1400"/>
              <a:buFont typeface="Verdana"/>
              <a:buNone/>
            </a:pPr>
            <a:r>
              <a:rPr lang="en-US"/>
              <a:t>Simeon and Anna prophesying about Jesus and praising God</a:t>
            </a:r>
            <a:endParaRPr/>
          </a:p>
          <a:p>
            <a:pPr indent="0" lvl="0" marL="0" rtl="0" algn="l">
              <a:lnSpc>
                <a:spcPct val="100000"/>
              </a:lnSpc>
              <a:spcBef>
                <a:spcPts val="0"/>
              </a:spcBef>
              <a:spcAft>
                <a:spcPts val="0"/>
              </a:spcAft>
              <a:buClr>
                <a:schemeClr val="dk1"/>
              </a:buClr>
              <a:buSzPts val="1400"/>
              <a:buFont typeface="Verdana"/>
              <a:buNone/>
            </a:pPr>
            <a:r>
              <a:rPr lang="en-US"/>
              <a:t>Anna tells people about Jesus</a:t>
            </a:r>
            <a:endParaRPr/>
          </a:p>
          <a:p>
            <a:pPr indent="0" lvl="0" marL="0" rtl="0" algn="l">
              <a:lnSpc>
                <a:spcPct val="100000"/>
              </a:lnSpc>
              <a:spcBef>
                <a:spcPts val="0"/>
              </a:spcBef>
              <a:spcAft>
                <a:spcPts val="0"/>
              </a:spcAft>
              <a:buClr>
                <a:schemeClr val="dk1"/>
              </a:buClr>
              <a:buSzPts val="1400"/>
              <a:buFont typeface="Verdana"/>
              <a:buNone/>
            </a:pPr>
            <a:r>
              <a:t/>
            </a:r>
            <a:endParaRPr/>
          </a:p>
        </p:txBody>
      </p:sp>
      <p:sp>
        <p:nvSpPr>
          <p:cNvPr id="339" name="Google Shape;339;p22:notes"/>
          <p:cNvSpPr txBox="1"/>
          <p:nvPr>
            <p:ph idx="11" type="ftr"/>
          </p:nvPr>
        </p:nvSpPr>
        <p:spPr>
          <a:xfrm>
            <a:off x="0" y="8829967"/>
            <a:ext cx="3037840" cy="466433"/>
          </a:xfrm>
          <a:prstGeom prst="rect">
            <a:avLst/>
          </a:prstGeom>
          <a:noFill/>
          <a:ln>
            <a:noFill/>
          </a:ln>
        </p:spPr>
        <p:txBody>
          <a:bodyPr anchorCtr="0" anchor="b" bIns="46550" lIns="93150" spcFirstLastPara="1" rIns="93150" wrap="square" tIns="46550">
            <a:noAutofit/>
          </a:bodyPr>
          <a:lstStyle/>
          <a:p>
            <a:pPr indent="0" lvl="0" marL="0" marR="0" rtl="0" algn="l">
              <a:lnSpc>
                <a:spcPct val="100000"/>
              </a:lnSpc>
              <a:spcBef>
                <a:spcPts val="0"/>
              </a:spcBef>
              <a:spcAft>
                <a:spcPts val="0"/>
              </a:spcAft>
              <a:buClr>
                <a:srgbClr val="000000"/>
              </a:buClr>
              <a:buSzPts val="1400"/>
              <a:buFont typeface="Arial"/>
              <a:buNone/>
            </a:pPr>
            <a:r>
              <a:rPr lang="en-US"/>
              <a:t>©2020-2024 Literacy International</a:t>
            </a:r>
            <a:endParaRPr/>
          </a:p>
        </p:txBody>
      </p:sp>
      <p:sp>
        <p:nvSpPr>
          <p:cNvPr id="340" name="Google Shape;340;p22:notes"/>
          <p:cNvSpPr txBox="1"/>
          <p:nvPr>
            <p:ph idx="12" type="sldNum"/>
          </p:nvPr>
        </p:nvSpPr>
        <p:spPr>
          <a:xfrm>
            <a:off x="3970938" y="8829967"/>
            <a:ext cx="3037840" cy="466433"/>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14308c0b8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614308c0b8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a:solidFill>
                  <a:schemeClr val="accent1"/>
                </a:solidFill>
              </a:rPr>
              <a:t>Homework 1A. - Write sentences using the pictured vocabulary words.</a:t>
            </a:r>
            <a:endParaRPr/>
          </a:p>
          <a:p>
            <a:pPr indent="0" lvl="0" marL="0" rtl="0" algn="l">
              <a:spcBef>
                <a:spcPts val="0"/>
              </a:spcBef>
              <a:spcAft>
                <a:spcPts val="0"/>
              </a:spcAft>
              <a:buClr>
                <a:schemeClr val="dk1"/>
              </a:buClr>
              <a:buSzPts val="1200"/>
              <a:buFont typeface="Calibri"/>
              <a:buNone/>
            </a:pPr>
            <a:r>
              <a:t/>
            </a:r>
            <a:endParaRPr b="1">
              <a:solidFill>
                <a:schemeClr val="accent1"/>
              </a:solidFill>
            </a:endParaRPr>
          </a:p>
          <a:p>
            <a:pPr indent="0" lvl="0" marL="0" rtl="0" algn="l">
              <a:spcBef>
                <a:spcPts val="0"/>
              </a:spcBef>
              <a:spcAft>
                <a:spcPts val="0"/>
              </a:spcAft>
              <a:buClr>
                <a:schemeClr val="dk1"/>
              </a:buClr>
              <a:buSzPts val="1200"/>
              <a:buFont typeface="Calibri"/>
              <a:buNone/>
            </a:pPr>
            <a:r>
              <a:rPr b="1" lang="en-US"/>
              <a:t>Model. </a:t>
            </a:r>
            <a:r>
              <a:rPr lang="en-US"/>
              <a:t>Go over each of the</a:t>
            </a:r>
            <a:r>
              <a:rPr b="1" lang="en-US"/>
              <a:t> </a:t>
            </a:r>
            <a:r>
              <a:rPr lang="en-US"/>
              <a:t>homework assignments to be sure the student understands what to do.</a:t>
            </a:r>
            <a:endParaRPr/>
          </a:p>
          <a:p>
            <a:pPr indent="0" lvl="0" marL="0" rtl="0" algn="l">
              <a:spcBef>
                <a:spcPts val="0"/>
              </a:spcBef>
              <a:spcAft>
                <a:spcPts val="0"/>
              </a:spcAft>
              <a:buClr>
                <a:schemeClr val="dk1"/>
              </a:buClr>
              <a:buSzPts val="1200"/>
              <a:buFont typeface="Verdana"/>
              <a:buNone/>
            </a:pPr>
            <a:r>
              <a:rPr b="1" lang="en-US"/>
              <a:t>Repeat. </a:t>
            </a:r>
            <a:r>
              <a:rPr lang="en-US"/>
              <a:t>Encourage students to practice speaking and reading the completed homework assignments with a friend. They may use a bilingual dictionary.</a:t>
            </a:r>
            <a:endParaRPr/>
          </a:p>
          <a:p>
            <a:pPr indent="0" lvl="0" marL="0" rtl="0" algn="l">
              <a:spcBef>
                <a:spcPts val="0"/>
              </a:spcBef>
              <a:spcAft>
                <a:spcPts val="0"/>
              </a:spcAft>
              <a:buClr>
                <a:schemeClr val="dk1"/>
              </a:buClr>
              <a:buSzPts val="1200"/>
              <a:buFont typeface="Verdana"/>
              <a:buNone/>
            </a:pPr>
            <a:r>
              <a:rPr b="1" lang="en-US"/>
              <a:t>Solo. </a:t>
            </a:r>
            <a:r>
              <a:rPr lang="en-US"/>
              <a:t>Students will share their homework when they are finished. After they have shared their homework, be sure to check it for correctness, including spelling. Explain mistakes, while providing praise and encouragement.</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lang="en-US"/>
              <a:t>Number one is an example.</a:t>
            </a:r>
            <a:endParaRPr/>
          </a:p>
          <a:p>
            <a:pPr indent="0" lvl="0" marL="0" rtl="0" algn="l">
              <a:spcBef>
                <a:spcPts val="0"/>
              </a:spcBef>
              <a:spcAft>
                <a:spcPts val="0"/>
              </a:spcAft>
              <a:buClr>
                <a:schemeClr val="dk1"/>
              </a:buClr>
              <a:buSzPts val="1200"/>
              <a:buFont typeface="Verdana"/>
              <a:buNone/>
            </a:pPr>
            <a:r>
              <a:t/>
            </a:r>
            <a:endParaRPr b="1"/>
          </a:p>
          <a:p>
            <a:pPr indent="0" lvl="0" marL="0" rtl="0" algn="l">
              <a:spcBef>
                <a:spcPts val="0"/>
              </a:spcBef>
              <a:spcAft>
                <a:spcPts val="0"/>
              </a:spcAft>
              <a:buSzPts val="1200"/>
              <a:buNone/>
            </a:pPr>
            <a:r>
              <a:rPr lang="en-US"/>
              <a:t>Answers </a:t>
            </a:r>
            <a:r>
              <a:rPr lang="en-US"/>
              <a:t>may vary, but will start with a capital letter, have a punctuation mark at the end, use the simple past tense, and use at least one of the following words:</a:t>
            </a:r>
            <a:endParaRPr/>
          </a:p>
          <a:p>
            <a:pPr indent="0" lvl="0" marL="0" rtl="0" algn="l">
              <a:spcBef>
                <a:spcPts val="0"/>
              </a:spcBef>
              <a:spcAft>
                <a:spcPts val="0"/>
              </a:spcAft>
              <a:buSzPts val="1200"/>
              <a:buNone/>
            </a:pPr>
            <a:r>
              <a:rPr lang="en-US"/>
              <a:t>2. fast/special</a:t>
            </a:r>
            <a:endParaRPr/>
          </a:p>
          <a:p>
            <a:pPr indent="0" lvl="0" marL="0" rtl="0" algn="l">
              <a:spcBef>
                <a:spcPts val="0"/>
              </a:spcBef>
              <a:spcAft>
                <a:spcPts val="0"/>
              </a:spcAft>
              <a:buSzPts val="1200"/>
              <a:buNone/>
            </a:pPr>
            <a:r>
              <a:rPr lang="en-US"/>
              <a:t>3. devoted/reliable/honest</a:t>
            </a:r>
            <a:endParaRPr/>
          </a:p>
          <a:p>
            <a:pPr indent="0" lvl="0" marL="0" rtl="0" algn="l">
              <a:spcBef>
                <a:spcPts val="0"/>
              </a:spcBef>
              <a:spcAft>
                <a:spcPts val="0"/>
              </a:spcAft>
              <a:buClr>
                <a:schemeClr val="dk1"/>
              </a:buClr>
              <a:buSzPts val="1200"/>
              <a:buFont typeface="Verdana"/>
              <a:buNone/>
            </a:pPr>
            <a:r>
              <a:rPr lang="en-US"/>
              <a:t>4. kind/honest/reliable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14308c0b8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614308c0b8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1200"/>
              <a:buFont typeface="Verdana"/>
              <a:buNone/>
            </a:pPr>
            <a:r>
              <a:rPr b="1" lang="en-US">
                <a:solidFill>
                  <a:schemeClr val="accent1"/>
                </a:solidFill>
              </a:rPr>
              <a:t>Homework 1B. - Write sentences describing the highlighted vocabulary words.</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Calibri"/>
              <a:buNone/>
            </a:pPr>
            <a:r>
              <a:rPr b="1" lang="en-US"/>
              <a:t>Model. </a:t>
            </a:r>
            <a:r>
              <a:rPr lang="en-US"/>
              <a:t>Go over each of the</a:t>
            </a:r>
            <a:r>
              <a:rPr b="1" lang="en-US"/>
              <a:t> </a:t>
            </a:r>
            <a:r>
              <a:rPr lang="en-US"/>
              <a:t>homework assignments to be sure the students understand what to do.</a:t>
            </a:r>
            <a:endParaRPr/>
          </a:p>
          <a:p>
            <a:pPr indent="0" lvl="0" marL="0" rtl="0" algn="l">
              <a:spcBef>
                <a:spcPts val="0"/>
              </a:spcBef>
              <a:spcAft>
                <a:spcPts val="0"/>
              </a:spcAft>
              <a:buClr>
                <a:schemeClr val="dk1"/>
              </a:buClr>
              <a:buSzPts val="1200"/>
              <a:buFont typeface="Verdana"/>
              <a:buNone/>
            </a:pPr>
            <a:r>
              <a:rPr b="1" lang="en-US"/>
              <a:t>Repeat. </a:t>
            </a:r>
            <a:r>
              <a:rPr lang="en-US"/>
              <a:t>Encourage students to practice speaking and reading the completed homework assignments with a friend. They may use a bilingual dictionary.</a:t>
            </a:r>
            <a:endParaRPr/>
          </a:p>
          <a:p>
            <a:pPr indent="0" lvl="0" marL="0" rtl="0" algn="l">
              <a:spcBef>
                <a:spcPts val="0"/>
              </a:spcBef>
              <a:spcAft>
                <a:spcPts val="0"/>
              </a:spcAft>
              <a:buClr>
                <a:schemeClr val="dk1"/>
              </a:buClr>
              <a:buSzPts val="1200"/>
              <a:buFont typeface="Verdana"/>
              <a:buNone/>
            </a:pPr>
            <a:r>
              <a:rPr b="1" lang="en-US"/>
              <a:t>Solo. </a:t>
            </a:r>
            <a:r>
              <a:rPr lang="en-US"/>
              <a:t>Students will share their homework when they are finished. After they have shared their homework, be sure to check it for correctness, including spelling. Explain mistakes, while providing praise and encouragement.</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lang="en-US"/>
              <a:t>Number one is an example.</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lang="en-US"/>
              <a:t>Students will write a short definition of the word.</a:t>
            </a:r>
            <a:endParaRPr/>
          </a:p>
          <a:p>
            <a:pPr indent="0" lvl="0" marL="0" rtl="0" algn="l">
              <a:spcBef>
                <a:spcPts val="0"/>
              </a:spcBef>
              <a:spcAft>
                <a:spcPts val="0"/>
              </a:spcAft>
              <a:buClr>
                <a:schemeClr val="dk1"/>
              </a:buClr>
              <a:buSzPts val="1200"/>
              <a:buFont typeface="Verdana"/>
              <a:buNone/>
            </a:pPr>
            <a:r>
              <a:t/>
            </a:r>
            <a:endParaRPr b="1" i="0"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a:t>Answers will vary.</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2A. – Grammar and Vocabulary Review</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Students will complete the sentences with the </a:t>
            </a:r>
            <a:r>
              <a:rPr lang="en-US"/>
              <a:t>phrasal verbs</a:t>
            </a:r>
            <a:r>
              <a:rPr lang="en-US" sz="1200">
                <a:latin typeface="Verdana"/>
                <a:ea typeface="Verdana"/>
                <a:cs typeface="Verdana"/>
                <a:sym typeface="Verdana"/>
              </a:rPr>
              <a:t>. Number 1 is an example.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Answers will vary but must include</a:t>
            </a:r>
            <a:r>
              <a:rPr b="1" lang="en-US"/>
              <a:t> the phrasal verb listed next to the number.</a:t>
            </a:r>
            <a:endParaRPr/>
          </a:p>
          <a:p>
            <a:pPr indent="-152400" lvl="0" marL="22860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152400" lvl="0" marL="22860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152400" lvl="0" marL="22860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None/>
            </a:pPr>
            <a:r>
              <a:t/>
            </a:r>
            <a:endParaRPr/>
          </a:p>
        </p:txBody>
      </p:sp>
      <p:sp>
        <p:nvSpPr>
          <p:cNvPr id="376" name="Google Shape;376;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2B. – Grammar and Vocabulary Review</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Students will </a:t>
            </a:r>
            <a:r>
              <a:rPr lang="en-US"/>
              <a:t>write sentences that use have/have got. The sentence will be either a question or a statement.</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1 is an example.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Answers will vary but may include/resemble the following:</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a:t>2. I have a book.</a:t>
            </a:r>
            <a:endParaRPr/>
          </a:p>
          <a:p>
            <a:pPr indent="0" lvl="0" marL="0" rtl="0" algn="l">
              <a:spcBef>
                <a:spcPts val="0"/>
              </a:spcBef>
              <a:spcAft>
                <a:spcPts val="0"/>
              </a:spcAft>
              <a:buClr>
                <a:schemeClr val="dk1"/>
              </a:buClr>
              <a:buSzPts val="1200"/>
              <a:buFont typeface="Verdana"/>
              <a:buNone/>
            </a:pPr>
            <a:r>
              <a:rPr lang="en-US"/>
              <a:t>3. Did you have any help?</a:t>
            </a:r>
            <a:endParaRPr/>
          </a:p>
          <a:p>
            <a:pPr indent="0" lvl="0" marL="0" rtl="0" algn="l">
              <a:spcBef>
                <a:spcPts val="0"/>
              </a:spcBef>
              <a:spcAft>
                <a:spcPts val="0"/>
              </a:spcAft>
              <a:buClr>
                <a:schemeClr val="dk1"/>
              </a:buClr>
              <a:buSzPts val="1200"/>
              <a:buFont typeface="Verdana"/>
              <a:buNone/>
            </a:pPr>
            <a:r>
              <a:rPr lang="en-US"/>
              <a:t>4. I will have a party tomorrow.</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None/>
            </a:pPr>
            <a:r>
              <a:t/>
            </a:r>
            <a:endParaRPr/>
          </a:p>
        </p:txBody>
      </p:sp>
      <p:sp>
        <p:nvSpPr>
          <p:cNvPr id="386" name="Google Shape;38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Calibri"/>
              <a:buNone/>
            </a:pPr>
            <a:r>
              <a:rPr b="1" lang="en-US" sz="1200">
                <a:solidFill>
                  <a:srgbClr val="4472C4"/>
                </a:solidFill>
                <a:latin typeface="Verdana"/>
                <a:ea typeface="Verdana"/>
                <a:cs typeface="Verdana"/>
                <a:sym typeface="Verdana"/>
              </a:rPr>
              <a:t>Homework 3. – Conversations - Pair work</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interview a partner and write their partner’s answers. They will also create two of their own follow-up questions for numbers 8 and 9. Check answers for correct grammar and punctuation.</a:t>
            </a:r>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15000"/>
              </a:lnSpc>
              <a:spcBef>
                <a:spcPts val="0"/>
              </a:spcBef>
              <a:spcAft>
                <a:spcPts val="0"/>
              </a:spcAft>
              <a:buClr>
                <a:schemeClr val="dk1"/>
              </a:buClr>
              <a:buSzPts val="1200"/>
              <a:buFont typeface="Verdana"/>
              <a:buNone/>
            </a:pPr>
            <a:r>
              <a:rPr b="1" lang="en-US" sz="1200">
                <a:latin typeface="Verdana"/>
                <a:ea typeface="Verdana"/>
                <a:cs typeface="Verdana"/>
                <a:sym typeface="Verdana"/>
              </a:rPr>
              <a:t>Questions and answers will vary</a:t>
            </a:r>
            <a:endParaRPr/>
          </a:p>
        </p:txBody>
      </p:sp>
      <p:sp>
        <p:nvSpPr>
          <p:cNvPr id="396" name="Google Shape;396;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29: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4. – Pronunciation</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This homework practices pronouncing the /</a:t>
            </a:r>
            <a:r>
              <a:rPr lang="en-US"/>
              <a:t>e</a:t>
            </a:r>
            <a:r>
              <a:rPr lang="en-US" sz="1200">
                <a:latin typeface="Verdana"/>
                <a:ea typeface="Verdana"/>
                <a:cs typeface="Verdana"/>
                <a:sym typeface="Verdana"/>
              </a:rPr>
              <a:t>/</a:t>
            </a:r>
            <a:r>
              <a:rPr lang="en-US"/>
              <a:t>, </a:t>
            </a:r>
            <a:r>
              <a:rPr lang="en-US" sz="1200">
                <a:latin typeface="Verdana"/>
                <a:ea typeface="Verdana"/>
                <a:cs typeface="Verdana"/>
                <a:sym typeface="Verdana"/>
              </a:rPr>
              <a:t>/</a:t>
            </a:r>
            <a:r>
              <a:rPr lang="en-US"/>
              <a:t>i</a:t>
            </a:r>
            <a:r>
              <a:rPr lang="en-US" sz="1200">
                <a:latin typeface="Verdana"/>
                <a:ea typeface="Verdana"/>
                <a:cs typeface="Verdana"/>
                <a:sym typeface="Verdana"/>
              </a:rPr>
              <a:t>/ and /u/ sounds.</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go through the list and sound out each word. Then they will write words in the correct columns for each vowel sound.</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b="1" lang="en-US" sz="1200">
                <a:latin typeface="Verdana"/>
                <a:ea typeface="Verdana"/>
                <a:cs typeface="Verdana"/>
                <a:sym typeface="Verdana"/>
              </a:rPr>
              <a:t>Answers: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lang="en-US"/>
              <a:t> </a:t>
            </a:r>
            <a:r>
              <a:rPr b="0" lang="en-US" sz="1200">
                <a:latin typeface="Verdana"/>
                <a:ea typeface="Verdana"/>
                <a:cs typeface="Verdana"/>
                <a:sym typeface="Verdana"/>
              </a:rPr>
              <a:t>/</a:t>
            </a:r>
            <a:r>
              <a:rPr lang="en-US"/>
              <a:t>e</a:t>
            </a:r>
            <a:r>
              <a:rPr b="0" lang="en-US" sz="1200">
                <a:latin typeface="Verdana"/>
                <a:ea typeface="Verdana"/>
                <a:cs typeface="Verdana"/>
                <a:sym typeface="Verdana"/>
              </a:rPr>
              <a:t>/: </a:t>
            </a:r>
            <a:r>
              <a:rPr lang="en-US"/>
              <a:t>head</a:t>
            </a:r>
            <a:r>
              <a:rPr b="0" lang="en-US" sz="1200">
                <a:latin typeface="Verdana"/>
                <a:ea typeface="Verdana"/>
                <a:cs typeface="Verdana"/>
                <a:sym typeface="Verdana"/>
              </a:rPr>
              <a:t>, </a:t>
            </a:r>
            <a:r>
              <a:rPr lang="en-US"/>
              <a:t>says</a:t>
            </a:r>
            <a:r>
              <a:rPr b="0" lang="en-US" sz="1200">
                <a:latin typeface="Verdana"/>
                <a:ea typeface="Verdana"/>
                <a:cs typeface="Verdana"/>
                <a:sym typeface="Verdana"/>
              </a:rPr>
              <a:t>, regret, </a:t>
            </a:r>
            <a:r>
              <a:rPr lang="en-US"/>
              <a:t>death</a:t>
            </a:r>
            <a:r>
              <a:rPr b="0" lang="en-US" sz="1200">
                <a:latin typeface="Verdana"/>
                <a:ea typeface="Verdana"/>
                <a:cs typeface="Verdana"/>
                <a:sym typeface="Verdana"/>
              </a:rPr>
              <a:t>, </a:t>
            </a:r>
            <a:r>
              <a:rPr lang="en-US"/>
              <a:t>friends</a:t>
            </a:r>
            <a:r>
              <a:rPr b="0" lang="en-US" sz="1200">
                <a:latin typeface="Verdana"/>
                <a:ea typeface="Verdana"/>
                <a:cs typeface="Verdana"/>
                <a:sym typeface="Verdana"/>
              </a:rPr>
              <a:t>, heaven</a:t>
            </a:r>
            <a:endParaRPr b="0"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lang="en-US"/>
              <a:t> </a:t>
            </a:r>
            <a:r>
              <a:rPr b="0" lang="en-US" sz="1200">
                <a:latin typeface="Verdana"/>
                <a:ea typeface="Verdana"/>
                <a:cs typeface="Verdana"/>
                <a:sym typeface="Verdana"/>
              </a:rPr>
              <a:t>/</a:t>
            </a:r>
            <a:r>
              <a:rPr lang="en-US"/>
              <a:t>i</a:t>
            </a:r>
            <a:r>
              <a:rPr b="0" lang="en-US" sz="1200">
                <a:latin typeface="Verdana"/>
                <a:ea typeface="Verdana"/>
                <a:cs typeface="Verdana"/>
                <a:sym typeface="Verdana"/>
              </a:rPr>
              <a:t>/: promise, </a:t>
            </a:r>
            <a:r>
              <a:rPr lang="en-US"/>
              <a:t>quick</a:t>
            </a:r>
            <a:r>
              <a:rPr b="0" lang="en-US" sz="1200">
                <a:latin typeface="Verdana"/>
                <a:ea typeface="Verdana"/>
                <a:cs typeface="Verdana"/>
                <a:sym typeface="Verdana"/>
              </a:rPr>
              <a:t>, </a:t>
            </a:r>
            <a:r>
              <a:rPr lang="en-US"/>
              <a:t>guilty,</a:t>
            </a:r>
            <a:r>
              <a:rPr b="0" lang="en-US" sz="1200">
                <a:latin typeface="Verdana"/>
                <a:ea typeface="Verdana"/>
                <a:cs typeface="Verdana"/>
                <a:sym typeface="Verdana"/>
              </a:rPr>
              <a:t> </a:t>
            </a:r>
            <a:r>
              <a:rPr lang="en-US"/>
              <a:t>busy</a:t>
            </a:r>
            <a:r>
              <a:rPr b="0" lang="en-US" sz="1200">
                <a:latin typeface="Verdana"/>
                <a:ea typeface="Verdana"/>
                <a:cs typeface="Verdana"/>
                <a:sym typeface="Verdana"/>
              </a:rPr>
              <a:t>, </a:t>
            </a:r>
            <a:r>
              <a:rPr lang="en-US"/>
              <a:t>hymn</a:t>
            </a:r>
            <a:r>
              <a:rPr b="0" lang="en-US" sz="1200">
                <a:latin typeface="Verdana"/>
                <a:ea typeface="Verdana"/>
                <a:cs typeface="Verdana"/>
                <a:sym typeface="Verdana"/>
              </a:rPr>
              <a:t>, plastic</a:t>
            </a:r>
            <a:endParaRPr/>
          </a:p>
          <a:p>
            <a:pPr indent="0" lvl="0" marL="0" rtl="0" algn="l">
              <a:lnSpc>
                <a:spcPct val="115000"/>
              </a:lnSpc>
              <a:spcBef>
                <a:spcPts val="0"/>
              </a:spcBef>
              <a:spcAft>
                <a:spcPts val="0"/>
              </a:spcAft>
              <a:buClr>
                <a:schemeClr val="dk1"/>
              </a:buClr>
              <a:buSzPts val="1200"/>
              <a:buFont typeface="Verdana"/>
              <a:buNone/>
            </a:pPr>
            <a:r>
              <a:rPr lang="en-US"/>
              <a:t>/u/: what, loves, enough, reliable, because, various</a:t>
            </a:r>
            <a:endParaRPr/>
          </a:p>
          <a:p>
            <a:pPr indent="0" lvl="0" marL="0" rtl="0" algn="l">
              <a:lnSpc>
                <a:spcPct val="115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sz="1200">
              <a:latin typeface="Verdana"/>
              <a:ea typeface="Verdana"/>
              <a:cs typeface="Verdana"/>
              <a:sym typeface="Verdana"/>
            </a:endParaRPr>
          </a:p>
        </p:txBody>
      </p:sp>
      <p:sp>
        <p:nvSpPr>
          <p:cNvPr id="406" name="Google Shape;406;p2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©2021-2024 Literacy International</a:t>
            </a:r>
            <a:endParaRPr/>
          </a:p>
        </p:txBody>
      </p:sp>
      <p:sp>
        <p:nvSpPr>
          <p:cNvPr id="407" name="Google Shape;407;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1A. Discuss Theme Picture</a:t>
            </a:r>
            <a:endParaRPr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Ask “What are they doing?” and “What do you think will happen next?” to elicit vocabulary students already know.</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Repeat and write their words or show the words on the next slide. Ask students to describe the pictures</a:t>
            </a:r>
            <a:r>
              <a:rPr lang="en-US"/>
              <a:t> and the people in the pictures. Ask them what is happening, who is talking, what are they talking about.</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Answers may include:</a:t>
            </a:r>
            <a:r>
              <a:rPr lang="en-US"/>
              <a:t> </a:t>
            </a:r>
            <a:r>
              <a:rPr b="1" lang="en-US"/>
              <a:t>They are talking. They are asking questions. They are trying to get a job. She is talking.</a:t>
            </a:r>
            <a:endParaRPr b="1"/>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107" name="Google Shape;107;p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©2021-2022 Literacy International</a:t>
            </a:r>
            <a:endParaRPr/>
          </a:p>
        </p:txBody>
      </p:sp>
      <p:sp>
        <p:nvSpPr>
          <p:cNvPr id="108" name="Google Shape;10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p30: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5"/>
              </a:buClr>
              <a:buSzPts val="1400"/>
              <a:buFont typeface="Verdana"/>
              <a:buNone/>
            </a:pPr>
            <a:r>
              <a:rPr b="1" i="0" lang="en-US" sz="1200">
                <a:solidFill>
                  <a:schemeClr val="accent5"/>
                </a:solidFill>
                <a:latin typeface="Verdana"/>
                <a:ea typeface="Verdana"/>
                <a:cs typeface="Verdana"/>
                <a:sym typeface="Verdana"/>
              </a:rPr>
              <a:t>Homework 5. – Bible Reading Review</a:t>
            </a:r>
            <a:endParaRPr i="0" sz="1200">
              <a:latin typeface="Verdana"/>
              <a:ea typeface="Verdana"/>
              <a:cs typeface="Verdana"/>
              <a:sym typeface="Verdana"/>
            </a:endParaRPr>
          </a:p>
          <a:p>
            <a:pPr indent="0" lvl="0" marL="0" rtl="0" algn="l">
              <a:lnSpc>
                <a:spcPct val="100000"/>
              </a:lnSpc>
              <a:spcBef>
                <a:spcPts val="0"/>
              </a:spcBef>
              <a:spcAft>
                <a:spcPts val="0"/>
              </a:spcAft>
              <a:buClr>
                <a:schemeClr val="dk1"/>
              </a:buClr>
              <a:buSzPts val="44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4400"/>
              <a:buFont typeface="Verdana"/>
              <a:buNone/>
            </a:pPr>
            <a:r>
              <a:rPr lang="en-US" sz="1200">
                <a:latin typeface="Verdana"/>
                <a:ea typeface="Verdana"/>
                <a:cs typeface="Verdana"/>
                <a:sym typeface="Verdana"/>
              </a:rPr>
              <a:t>Students will </a:t>
            </a:r>
            <a:r>
              <a:rPr lang="en-US"/>
              <a:t>fill in the blanks for the statements. </a:t>
            </a:r>
            <a:endParaRPr/>
          </a:p>
          <a:p>
            <a:pPr indent="0" lvl="0" marL="0" rtl="0" algn="l">
              <a:lnSpc>
                <a:spcPct val="100000"/>
              </a:lnSpc>
              <a:spcBef>
                <a:spcPts val="0"/>
              </a:spcBef>
              <a:spcAft>
                <a:spcPts val="0"/>
              </a:spcAft>
              <a:buClr>
                <a:schemeClr val="dk1"/>
              </a:buClr>
              <a:buSzPts val="4400"/>
              <a:buFont typeface="Verdana"/>
              <a:buNone/>
            </a:pPr>
            <a:r>
              <a:t/>
            </a:r>
            <a:endParaRPr/>
          </a:p>
          <a:p>
            <a:pPr indent="0" lvl="0" marL="0" rtl="0" algn="l">
              <a:lnSpc>
                <a:spcPct val="100000"/>
              </a:lnSpc>
              <a:spcBef>
                <a:spcPts val="0"/>
              </a:spcBef>
              <a:spcAft>
                <a:spcPts val="0"/>
              </a:spcAft>
              <a:buClr>
                <a:schemeClr val="dk1"/>
              </a:buClr>
              <a:buSzPts val="4400"/>
              <a:buFont typeface="Verdana"/>
              <a:buNone/>
            </a:pPr>
            <a:r>
              <a:rPr lang="en-US"/>
              <a:t>Answers: A. Simeon and Anna B. Because Jesus is the Messiah who God promised  </a:t>
            </a:r>
            <a:endParaRPr/>
          </a:p>
          <a:p>
            <a:pPr indent="0" lvl="0" marL="0" rtl="0" algn="l">
              <a:lnSpc>
                <a:spcPct val="100000"/>
              </a:lnSpc>
              <a:spcBef>
                <a:spcPts val="0"/>
              </a:spcBef>
              <a:spcAft>
                <a:spcPts val="0"/>
              </a:spcAft>
              <a:buClr>
                <a:schemeClr val="dk1"/>
              </a:buClr>
              <a:buSzPts val="4400"/>
              <a:buFont typeface="Verdana"/>
              <a:buNone/>
            </a:pPr>
            <a:r>
              <a:rPr lang="en-US"/>
              <a:t>Answers vary for C., D., and E.</a:t>
            </a:r>
            <a:endParaRPr/>
          </a:p>
        </p:txBody>
      </p:sp>
      <p:sp>
        <p:nvSpPr>
          <p:cNvPr id="417" name="Google Shape;41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
        <p:nvSpPr>
          <p:cNvPr id="418" name="Google Shape;418;p3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Verdana"/>
              <a:buNone/>
            </a:pPr>
            <a:r>
              <a:rPr lang="en-US"/>
              <a:t>©2020-2024 Literacy International</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3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6A. – Memorize a verse and read the next lesson’s verses in your native language.</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Learners get to choose one verse from the lesson’s reading to memorize. Please notice that the memory work is not long. Everyone, regardless of skill level, should be able to do it. Students will also read the next lesson’s Bible passage in their native language. </a:t>
            </a:r>
            <a:r>
              <a:rPr lang="en-US" sz="1200">
                <a:solidFill>
                  <a:schemeClr val="dk1"/>
                </a:solidFill>
                <a:latin typeface="Verdana"/>
                <a:ea typeface="Verdana"/>
                <a:cs typeface="Verdana"/>
                <a:sym typeface="Verdana"/>
              </a:rPr>
              <a:t>Students will always read the Bible lesson in their first language before reading it in English the following lesson. Help them get a Bible in their own language if they don’t have one. They may also use </a:t>
            </a:r>
            <a:r>
              <a:rPr lang="en-US" sz="1200">
                <a:latin typeface="Verdana"/>
                <a:ea typeface="Verdana"/>
                <a:cs typeface="Verdana"/>
                <a:sym typeface="Verdana"/>
              </a:rPr>
              <a:t>https://live.bible.is/ </a:t>
            </a:r>
            <a:r>
              <a:rPr lang="en-US" sz="1200">
                <a:solidFill>
                  <a:schemeClr val="dk1"/>
                </a:solidFill>
                <a:latin typeface="Verdana"/>
                <a:ea typeface="Verdana"/>
                <a:cs typeface="Verdana"/>
                <a:sym typeface="Verdana"/>
              </a:rPr>
              <a:t>or other Bible translation resources. </a:t>
            </a:r>
            <a:r>
              <a:rPr lang="en-US" sz="1200">
                <a:latin typeface="Verdana"/>
                <a:ea typeface="Verdana"/>
                <a:cs typeface="Verdana"/>
                <a:sym typeface="Verdana"/>
              </a:rPr>
              <a:t>The hyperlinks of the Bible verses connect to https://live.bible.is/ so students can read, hear and watch videos of the scripture in their own languages.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1. Model. </a:t>
            </a:r>
            <a:r>
              <a:rPr lang="en-US" sz="1200">
                <a:latin typeface="Verdana"/>
                <a:ea typeface="Verdana"/>
                <a:cs typeface="Verdana"/>
                <a:sym typeface="Verdana"/>
              </a:rPr>
              <a:t>Recite a verse from memory. </a:t>
            </a:r>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2. Repeat. </a:t>
            </a:r>
            <a:r>
              <a:rPr lang="en-US" sz="1200">
                <a:latin typeface="Verdana"/>
                <a:ea typeface="Verdana"/>
                <a:cs typeface="Verdana"/>
                <a:sym typeface="Verdana"/>
              </a:rPr>
              <a:t>Encourage students to find someone with whom to practice conversing and reading the completed homework assignment. </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3. Solo. </a:t>
            </a:r>
            <a:r>
              <a:rPr lang="en-US" sz="1200">
                <a:latin typeface="Verdana"/>
                <a:ea typeface="Verdana"/>
                <a:cs typeface="Verdana"/>
                <a:sym typeface="Verdana"/>
              </a:rPr>
              <a:t>Students will recite the verse from memory at the next class.</a:t>
            </a:r>
            <a:br>
              <a:rPr lang="en-US" sz="1200">
                <a:latin typeface="Verdana"/>
                <a:ea typeface="Verdana"/>
                <a:cs typeface="Verdana"/>
                <a:sym typeface="Verdana"/>
              </a:rPr>
            </a:br>
            <a:endParaRPr sz="1200">
              <a:latin typeface="Verdana"/>
              <a:ea typeface="Verdana"/>
              <a:cs typeface="Verdana"/>
              <a:sym typeface="Verdana"/>
            </a:endParaRPr>
          </a:p>
        </p:txBody>
      </p:sp>
      <p:sp>
        <p:nvSpPr>
          <p:cNvPr id="428" name="Google Shape;428;p3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©2021-2022 Literacy International</a:t>
            </a:r>
            <a:endParaRPr/>
          </a:p>
        </p:txBody>
      </p:sp>
      <p:sp>
        <p:nvSpPr>
          <p:cNvPr id="429" name="Google Shape;429;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32: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7A. – Everyday Reading and Writing</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a:latin typeface="Verdana"/>
                <a:ea typeface="Verdana"/>
                <a:cs typeface="Verdana"/>
                <a:sym typeface="Verdana"/>
              </a:rPr>
              <a:t>Students </a:t>
            </a:r>
            <a:r>
              <a:rPr lang="en-US" sz="1200">
                <a:latin typeface="Verdana"/>
                <a:ea typeface="Verdana"/>
                <a:cs typeface="Verdana"/>
                <a:sym typeface="Verdana"/>
              </a:rPr>
              <a:t>will read the </a:t>
            </a:r>
            <a:r>
              <a:rPr lang="en-US"/>
              <a:t>sample letter of recommendation</a:t>
            </a:r>
            <a:r>
              <a:rPr lang="en-US" sz="1200">
                <a:latin typeface="Verdana"/>
                <a:ea typeface="Verdana"/>
                <a:cs typeface="Verdana"/>
                <a:sym typeface="Verdana"/>
              </a:rPr>
              <a:t> and answer the questions.</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p:txBody>
      </p:sp>
      <p:sp>
        <p:nvSpPr>
          <p:cNvPr id="440" name="Google Shape;440;p3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Literacy International</a:t>
            </a:r>
            <a:endParaRPr/>
          </a:p>
        </p:txBody>
      </p:sp>
      <p:sp>
        <p:nvSpPr>
          <p:cNvPr id="441" name="Google Shape;44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3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7B. – Everyday Reading and Writing</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Students will read the </a:t>
            </a:r>
            <a:r>
              <a:rPr lang="en-US"/>
              <a:t>sample letter</a:t>
            </a:r>
            <a:r>
              <a:rPr lang="en-US" sz="1200">
                <a:latin typeface="Verdana"/>
                <a:ea typeface="Verdana"/>
                <a:cs typeface="Verdana"/>
                <a:sym typeface="Verdana"/>
              </a:rPr>
              <a:t> and answer the questions on the next slide.</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p:txBody>
      </p:sp>
      <p:sp>
        <p:nvSpPr>
          <p:cNvPr id="450" name="Google Shape;450;p3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Literacy International</a:t>
            </a:r>
            <a:endParaRPr/>
          </a:p>
        </p:txBody>
      </p:sp>
      <p:sp>
        <p:nvSpPr>
          <p:cNvPr id="451" name="Google Shape;45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3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7C.– Everyday Reading and Writing</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Students will answer the questions about the </a:t>
            </a:r>
            <a:r>
              <a:rPr lang="en-US"/>
              <a:t>recommendation letter</a:t>
            </a:r>
            <a:r>
              <a:rPr lang="en-US" sz="1200">
                <a:latin typeface="Verdana"/>
                <a:ea typeface="Verdana"/>
                <a:cs typeface="Verdana"/>
                <a:sym typeface="Verdana"/>
              </a:rPr>
              <a:t>.</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Answers:</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A. </a:t>
            </a:r>
            <a:r>
              <a:rPr lang="en-US"/>
              <a:t>Anna is applying to be an English teacher.</a:t>
            </a:r>
            <a:endParaRPr sz="1200"/>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B. </a:t>
            </a:r>
            <a:r>
              <a:rPr lang="en-US"/>
              <a:t>She is a good candidate for the job because she is kind, honest, and reliable</a:t>
            </a:r>
            <a:r>
              <a:rPr lang="en-US" sz="1200">
                <a:latin typeface="Verdana"/>
                <a:ea typeface="Verdana"/>
                <a:cs typeface="Verdana"/>
                <a:sym typeface="Verdana"/>
              </a:rPr>
              <a:t>.</a:t>
            </a:r>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C</a:t>
            </a:r>
            <a:r>
              <a:rPr lang="en-US"/>
              <a:t>. They would feel comfortable around Anna because she is a kind person.</a:t>
            </a:r>
            <a:endParaRPr/>
          </a:p>
          <a:p>
            <a:pPr indent="0" lvl="0" marL="0" rtl="0" algn="l">
              <a:spcBef>
                <a:spcPts val="0"/>
              </a:spcBef>
              <a:spcAft>
                <a:spcPts val="0"/>
              </a:spcAft>
              <a:buClr>
                <a:schemeClr val="dk1"/>
              </a:buClr>
              <a:buSzPts val="1200"/>
              <a:buFont typeface="Verdana"/>
              <a:buNone/>
            </a:pPr>
            <a:r>
              <a:rPr b="0" i="0" lang="en-US" sz="1200">
                <a:latin typeface="Verdana"/>
                <a:ea typeface="Verdana"/>
                <a:cs typeface="Verdana"/>
                <a:sym typeface="Verdana"/>
              </a:rPr>
              <a:t>D. Practice, do exercises, look in a mirror, listen to how others say words, and ask a teacher for help.</a:t>
            </a:r>
            <a:endParaRPr b="0" i="0"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a:t>E. Because she is a good person and a good role model.</a:t>
            </a:r>
            <a:endParaRPr/>
          </a:p>
          <a:p>
            <a:pPr indent="0" lvl="0" marL="0" rtl="0" algn="l">
              <a:spcBef>
                <a:spcPts val="0"/>
              </a:spcBef>
              <a:spcAft>
                <a:spcPts val="0"/>
              </a:spcAft>
              <a:buClr>
                <a:schemeClr val="dk1"/>
              </a:buClr>
              <a:buSzPts val="1200"/>
              <a:buFont typeface="Verdana"/>
              <a:buNone/>
            </a:pPr>
            <a:r>
              <a:rPr b="0" i="0" lang="en-US" sz="1200">
                <a:latin typeface="Verdana"/>
                <a:ea typeface="Verdana"/>
                <a:cs typeface="Verdana"/>
                <a:sym typeface="Verdana"/>
              </a:rPr>
              <a:t>Answers will vary for F.</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t/>
            </a:r>
            <a:endParaRPr sz="1200">
              <a:latin typeface="Verdana"/>
              <a:ea typeface="Verdana"/>
              <a:cs typeface="Verdana"/>
              <a:sym typeface="Verdana"/>
            </a:endParaRPr>
          </a:p>
        </p:txBody>
      </p:sp>
      <p:sp>
        <p:nvSpPr>
          <p:cNvPr id="460" name="Google Shape;460;p3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Literacy International</a:t>
            </a:r>
            <a:endParaRPr/>
          </a:p>
        </p:txBody>
      </p:sp>
      <p:sp>
        <p:nvSpPr>
          <p:cNvPr id="461" name="Google Shape;461;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35: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8 – Writing</a:t>
            </a:r>
            <a:endParaRPr sz="1200"/>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None/>
            </a:pPr>
            <a:r>
              <a:rPr b="1" lang="en-US" sz="1200">
                <a:latin typeface="Verdana"/>
                <a:ea typeface="Verdana"/>
                <a:cs typeface="Verdana"/>
                <a:sym typeface="Verdana"/>
              </a:rPr>
              <a:t>Model. </a:t>
            </a:r>
            <a:r>
              <a:rPr lang="en-US" sz="1200">
                <a:latin typeface="Verdana"/>
                <a:ea typeface="Verdana"/>
                <a:cs typeface="Verdana"/>
                <a:sym typeface="Verdana"/>
              </a:rPr>
              <a:t>Write an example introduction such as: </a:t>
            </a:r>
            <a:r>
              <a:rPr lang="en-US"/>
              <a:t>I recommend my friend, _______, for this job because…</a:t>
            </a:r>
            <a:endParaRPr/>
          </a:p>
          <a:p>
            <a:pPr indent="0" lvl="0" marL="0" rtl="0" algn="l">
              <a:spcBef>
                <a:spcPts val="0"/>
              </a:spcBef>
              <a:spcAft>
                <a:spcPts val="0"/>
              </a:spcAft>
              <a:buClr>
                <a:schemeClr val="dk1"/>
              </a:buClr>
              <a:buSzPts val="1200"/>
              <a:buFont typeface="Calibri"/>
              <a:buNone/>
            </a:pPr>
            <a:r>
              <a:t/>
            </a:r>
            <a:endParaRPr b="1" sz="1200">
              <a:latin typeface="Verdana"/>
              <a:ea typeface="Verdana"/>
              <a:cs typeface="Verdana"/>
              <a:sym typeface="Verdana"/>
            </a:endParaRPr>
          </a:p>
          <a:p>
            <a:pPr indent="0" lvl="0" marL="0" rtl="0" algn="l">
              <a:spcBef>
                <a:spcPts val="0"/>
              </a:spcBef>
              <a:spcAft>
                <a:spcPts val="0"/>
              </a:spcAft>
              <a:buClr>
                <a:schemeClr val="dk1"/>
              </a:buClr>
              <a:buSzPts val="1200"/>
              <a:buFont typeface="Calibri"/>
              <a:buNone/>
            </a:pPr>
            <a:r>
              <a:rPr b="1" lang="en-US" sz="1200">
                <a:latin typeface="Verdana"/>
                <a:ea typeface="Verdana"/>
                <a:cs typeface="Verdana"/>
                <a:sym typeface="Verdana"/>
              </a:rPr>
              <a:t>Answers will vary.</a:t>
            </a:r>
            <a:endParaRPr b="1"/>
          </a:p>
        </p:txBody>
      </p:sp>
      <p:sp>
        <p:nvSpPr>
          <p:cNvPr id="470" name="Google Shape;470;p3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©2021-2024 Literacy International</a:t>
            </a:r>
            <a:endParaRPr/>
          </a:p>
        </p:txBody>
      </p:sp>
      <p:sp>
        <p:nvSpPr>
          <p:cNvPr id="471" name="Google Shape;471;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36: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9. – I can statements</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The student must be able to achieve all of these skills before the next lesson. If not, the lesson can be repeated or additional practice materials can be used.</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sz="1200">
                <a:latin typeface="Verdana"/>
                <a:ea typeface="Verdana"/>
                <a:cs typeface="Verdana"/>
                <a:sym typeface="Verdana"/>
              </a:rPr>
              <a:t>Review all of the skills at the beginning of the next lesson. Be sure to give lots of praise and encouragement!</a:t>
            </a:r>
            <a:endParaRPr/>
          </a:p>
        </p:txBody>
      </p:sp>
      <p:sp>
        <p:nvSpPr>
          <p:cNvPr id="480" name="Google Shape;48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37: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5"/>
              </a:buClr>
              <a:buSzPts val="1400"/>
              <a:buFont typeface="Verdana"/>
              <a:buNone/>
            </a:pPr>
            <a:r>
              <a:rPr b="1" lang="en-US" sz="1200">
                <a:solidFill>
                  <a:schemeClr val="accent5"/>
                </a:solidFill>
              </a:rPr>
              <a:t>Pray</a:t>
            </a:r>
            <a:r>
              <a:rPr b="1" lang="en-US" sz="1200"/>
              <a:t> </a:t>
            </a:r>
            <a:endParaRPr b="1" sz="1200"/>
          </a:p>
          <a:p>
            <a:pPr indent="0" lvl="0" marL="0" rtl="0" algn="l">
              <a:lnSpc>
                <a:spcPct val="100000"/>
              </a:lnSpc>
              <a:spcBef>
                <a:spcPts val="0"/>
              </a:spcBef>
              <a:spcAft>
                <a:spcPts val="0"/>
              </a:spcAft>
              <a:buClr>
                <a:schemeClr val="dk1"/>
              </a:buClr>
              <a:buSzPts val="14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US" sz="1200">
                <a:latin typeface="Verdana"/>
                <a:ea typeface="Verdana"/>
                <a:cs typeface="Verdana"/>
                <a:sym typeface="Verdana"/>
              </a:rPr>
              <a:t>You may want to ask for any special prayer requests, then pray for your students and bless them. Prayers may also be written on th</a:t>
            </a:r>
            <a:r>
              <a:rPr lang="en-US"/>
              <a:t>is slide.</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 </a:t>
            </a:r>
            <a:endParaRPr>
              <a:latin typeface="Verdana"/>
              <a:ea typeface="Verdana"/>
              <a:cs typeface="Verdana"/>
              <a:sym typeface="Verdana"/>
            </a:endParaRPr>
          </a:p>
        </p:txBody>
      </p:sp>
      <p:sp>
        <p:nvSpPr>
          <p:cNvPr id="489" name="Google Shape;489;p3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©2020-2024 Literacy International</a:t>
            </a:r>
            <a:endParaRPr b="0" i="0" sz="1200" u="none" cap="none" strike="noStrike">
              <a:solidFill>
                <a:srgbClr val="000000"/>
              </a:solidFill>
              <a:latin typeface="Verdana"/>
              <a:ea typeface="Verdana"/>
              <a:cs typeface="Verdana"/>
              <a:sym typeface="Verdana"/>
            </a:endParaRPr>
          </a:p>
        </p:txBody>
      </p:sp>
      <p:sp>
        <p:nvSpPr>
          <p:cNvPr id="490" name="Google Shape;49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38: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499" name="Google Shape;499;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3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Verdana"/>
              <a:buNone/>
            </a:pPr>
            <a:r>
              <a:t/>
            </a:r>
            <a:endParaRPr>
              <a:latin typeface="Verdana"/>
              <a:ea typeface="Verdana"/>
              <a:cs typeface="Verdana"/>
              <a:sym typeface="Verdana"/>
            </a:endParaRPr>
          </a:p>
        </p:txBody>
      </p:sp>
      <p:sp>
        <p:nvSpPr>
          <p:cNvPr id="509" name="Google Shape;509;p39: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©2020-2024 Literacy International</a:t>
            </a:r>
            <a:endParaRPr b="0" i="0" sz="1200" u="none" cap="none" strike="noStrike">
              <a:solidFill>
                <a:srgbClr val="000000"/>
              </a:solidFill>
              <a:latin typeface="Verdana"/>
              <a:ea typeface="Verdana"/>
              <a:cs typeface="Verdana"/>
              <a:sym typeface="Verdana"/>
            </a:endParaRPr>
          </a:p>
        </p:txBody>
      </p:sp>
      <p:sp>
        <p:nvSpPr>
          <p:cNvPr id="510" name="Google Shape;510;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u="none" cap="none" strike="noStrike">
                <a:solidFill>
                  <a:srgbClr val="000000"/>
                </a:solidFill>
                <a:latin typeface="Verdana"/>
                <a:ea typeface="Verdana"/>
                <a:cs typeface="Verdana"/>
                <a:sym typeface="Verdana"/>
              </a:rPr>
              <a:t>‹#›</a:t>
            </a:fld>
            <a:endParaRPr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1B. Read about the theme picture and discuss with a partner</a:t>
            </a:r>
            <a:endParaRPr sz="1200">
              <a:solidFill>
                <a:srgbClr val="4472C4"/>
              </a:solidFill>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Please read the description of the theme picture to the students and point to the pictured vocabulary. If students ask about words, give simple definitions.</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lang="en-US">
                <a:latin typeface="Verdana"/>
                <a:ea typeface="Verdana"/>
                <a:cs typeface="Verdana"/>
                <a:sym typeface="Verdana"/>
              </a:rPr>
              <a:t>Then ask students to work in pairs and discuss the questions.</a:t>
            </a:r>
            <a:endParaRPr>
              <a:latin typeface="Verdana"/>
              <a:ea typeface="Verdana"/>
              <a:cs typeface="Verdana"/>
              <a:sym typeface="Verdana"/>
            </a:endParaRPr>
          </a:p>
          <a:p>
            <a:pPr indent="0" lvl="0" marL="457200" rtl="0" algn="l">
              <a:spcBef>
                <a:spcPts val="0"/>
              </a:spcBef>
              <a:spcAft>
                <a:spcPts val="0"/>
              </a:spcAft>
              <a:buNone/>
            </a:pPr>
            <a:r>
              <a:t/>
            </a:r>
            <a:endParaRPr/>
          </a:p>
        </p:txBody>
      </p:sp>
      <p:sp>
        <p:nvSpPr>
          <p:cNvPr id="118" name="Google Shape;118;p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©2021-2022 Literacy International</a:t>
            </a:r>
            <a:endParaRPr/>
          </a:p>
        </p:txBody>
      </p:sp>
      <p:sp>
        <p:nvSpPr>
          <p:cNvPr id="119" name="Google Shape;11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2</a:t>
            </a:r>
            <a:r>
              <a:rPr b="1" lang="en-US">
                <a:solidFill>
                  <a:srgbClr val="4472C4"/>
                </a:solidFill>
              </a:rPr>
              <a:t>A</a:t>
            </a:r>
            <a:r>
              <a:rPr b="1" lang="en-US" sz="1200">
                <a:solidFill>
                  <a:srgbClr val="4472C4"/>
                </a:solidFill>
                <a:latin typeface="Verdana"/>
                <a:ea typeface="Verdana"/>
                <a:cs typeface="Verdana"/>
                <a:sym typeface="Verdana"/>
              </a:rPr>
              <a:t>. Vocabulary</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1. Say the beginning of the sentence a few times</a:t>
            </a:r>
            <a:r>
              <a:rPr lang="en-US" sz="1200">
                <a:latin typeface="Verdana"/>
                <a:ea typeface="Verdana"/>
                <a:cs typeface="Verdana"/>
                <a:sym typeface="Verdana"/>
              </a:rPr>
              <a:t>, as you indicate the picture. For example, say, ”</a:t>
            </a:r>
            <a:r>
              <a:rPr lang="en-US"/>
              <a:t>I told my friend a secret, I told my friend a secret</a:t>
            </a:r>
            <a:r>
              <a:rPr lang="en-US" sz="1200">
                <a:latin typeface="Verdana"/>
                <a:ea typeface="Verdana"/>
                <a:cs typeface="Verdana"/>
                <a:sym typeface="Verdana"/>
              </a:rPr>
              <a:t>.” Have your students then repeat the phrase after you a few times.</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2. Ask students to match the beginning and end of each sentence and say the complete sentence</a:t>
            </a:r>
            <a:r>
              <a:rPr lang="en-US" sz="1200">
                <a:latin typeface="Verdana"/>
                <a:ea typeface="Verdana"/>
                <a:cs typeface="Verdana"/>
                <a:sym typeface="Verdana"/>
              </a:rPr>
              <a:t>. For example, “</a:t>
            </a:r>
            <a:r>
              <a:rPr lang="en-US"/>
              <a:t>I told my friend a secret that she can’t tell anyone.” </a:t>
            </a:r>
            <a:r>
              <a:rPr lang="en-US" sz="1200">
                <a:latin typeface="Verdana"/>
                <a:ea typeface="Verdana"/>
                <a:cs typeface="Verdana"/>
                <a:sym typeface="Verdana"/>
              </a:rPr>
              <a:t>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3. Check students’ comprehension further by asking direct questions</a:t>
            </a:r>
            <a:r>
              <a:rPr lang="en-US" sz="1200">
                <a:latin typeface="Verdana"/>
                <a:ea typeface="Verdana"/>
                <a:cs typeface="Verdana"/>
                <a:sym typeface="Verdana"/>
              </a:rPr>
              <a:t>. For example, “</a:t>
            </a:r>
            <a:r>
              <a:rPr lang="en-US"/>
              <a:t>Who is a kind person you know?”</a:t>
            </a:r>
            <a:endParaRPr i="1"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i="0"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i="0" lang="en-US" sz="1200">
                <a:latin typeface="Verdana"/>
                <a:ea typeface="Verdana"/>
                <a:cs typeface="Verdana"/>
                <a:sym typeface="Verdana"/>
              </a:rPr>
              <a:t>Answers</a:t>
            </a:r>
            <a:endParaRPr/>
          </a:p>
          <a:p>
            <a:pPr indent="0" lvl="0" marL="0" rtl="0" algn="l">
              <a:spcBef>
                <a:spcPts val="0"/>
              </a:spcBef>
              <a:spcAft>
                <a:spcPts val="0"/>
              </a:spcAft>
              <a:buClr>
                <a:schemeClr val="dk1"/>
              </a:buClr>
              <a:buSzPts val="1200"/>
              <a:buFont typeface="Verdana"/>
              <a:buNone/>
            </a:pPr>
            <a:r>
              <a:t/>
            </a:r>
            <a:endParaRPr i="0"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1. </a:t>
            </a:r>
            <a:r>
              <a:rPr lang="en-US"/>
              <a:t>B</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2. </a:t>
            </a:r>
            <a:r>
              <a:rPr lang="en-US"/>
              <a:t>A</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3. D</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4. C</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82956c4950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82956c4950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2</a:t>
            </a:r>
            <a:r>
              <a:rPr b="1" lang="en-US">
                <a:solidFill>
                  <a:srgbClr val="4472C4"/>
                </a:solidFill>
              </a:rPr>
              <a:t>B</a:t>
            </a:r>
            <a:r>
              <a:rPr b="1" lang="en-US" sz="1200">
                <a:solidFill>
                  <a:srgbClr val="4472C4"/>
                </a:solidFill>
                <a:latin typeface="Verdana"/>
                <a:ea typeface="Verdana"/>
                <a:cs typeface="Verdana"/>
                <a:sym typeface="Verdana"/>
              </a:rPr>
              <a:t>. Vocabulary</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1. Say the beginning of the sentence a few times</a:t>
            </a:r>
            <a:r>
              <a:rPr lang="en-US" sz="1200">
                <a:latin typeface="Verdana"/>
                <a:ea typeface="Verdana"/>
                <a:cs typeface="Verdana"/>
                <a:sym typeface="Verdana"/>
              </a:rPr>
              <a:t>, as you indicate the picture. For example, say, ”</a:t>
            </a:r>
            <a:r>
              <a:rPr lang="en-US"/>
              <a:t>He is honest, he is honest</a:t>
            </a:r>
            <a:r>
              <a:rPr lang="en-US" sz="1200">
                <a:latin typeface="Verdana"/>
                <a:ea typeface="Verdana"/>
                <a:cs typeface="Verdana"/>
                <a:sym typeface="Verdana"/>
              </a:rPr>
              <a:t>.” Have your students then repeat the phrase after you a few times.</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2. Ask students to match the beginning and end of each sentence and say the complete sentence</a:t>
            </a:r>
            <a:r>
              <a:rPr lang="en-US" sz="1200">
                <a:latin typeface="Verdana"/>
                <a:ea typeface="Verdana"/>
                <a:cs typeface="Verdana"/>
                <a:sym typeface="Verdana"/>
              </a:rPr>
              <a:t>. For example, “</a:t>
            </a:r>
            <a:r>
              <a:rPr lang="en-US"/>
              <a:t>He is honest and humble</a:t>
            </a:r>
            <a:r>
              <a:rPr lang="en-US"/>
              <a:t>.” </a:t>
            </a:r>
            <a:r>
              <a:rPr lang="en-US" sz="1200">
                <a:latin typeface="Verdana"/>
                <a:ea typeface="Verdana"/>
                <a:cs typeface="Verdana"/>
                <a:sym typeface="Verdana"/>
              </a:rPr>
              <a:t>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3. Check students’ comprehension further by asking direct questions</a:t>
            </a:r>
            <a:r>
              <a:rPr lang="en-US" sz="1200">
                <a:latin typeface="Verdana"/>
                <a:ea typeface="Verdana"/>
                <a:cs typeface="Verdana"/>
                <a:sym typeface="Verdana"/>
              </a:rPr>
              <a:t>. For example, “</a:t>
            </a:r>
            <a:r>
              <a:rPr lang="en-US"/>
              <a:t>Who is a reliable person</a:t>
            </a:r>
            <a:r>
              <a:rPr lang="en-US"/>
              <a:t>?”</a:t>
            </a:r>
            <a:endParaRPr i="1"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i="0"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i="0" lang="en-US" sz="1200">
                <a:latin typeface="Verdana"/>
                <a:ea typeface="Verdana"/>
                <a:cs typeface="Verdana"/>
                <a:sym typeface="Verdana"/>
              </a:rPr>
              <a:t>Answers</a:t>
            </a:r>
            <a:endParaRPr/>
          </a:p>
          <a:p>
            <a:pPr indent="0" lvl="0" marL="0" rtl="0" algn="l">
              <a:spcBef>
                <a:spcPts val="0"/>
              </a:spcBef>
              <a:spcAft>
                <a:spcPts val="0"/>
              </a:spcAft>
              <a:buClr>
                <a:schemeClr val="dk1"/>
              </a:buClr>
              <a:buSzPts val="1200"/>
              <a:buFont typeface="Verdana"/>
              <a:buNone/>
            </a:pPr>
            <a:r>
              <a:t/>
            </a:r>
            <a:endParaRPr i="0"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1. </a:t>
            </a:r>
            <a:r>
              <a:rPr lang="en-US"/>
              <a:t>D</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2. </a:t>
            </a:r>
            <a:r>
              <a:rPr lang="en-US"/>
              <a:t>C</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3. </a:t>
            </a:r>
            <a:r>
              <a:rPr lang="en-US"/>
              <a:t>B</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4. </a:t>
            </a:r>
            <a:r>
              <a:rPr lang="en-US"/>
              <a:t>A</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478e07ac97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478e07ac97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2</a:t>
            </a:r>
            <a:r>
              <a:rPr b="1" lang="en-US">
                <a:solidFill>
                  <a:srgbClr val="4472C4"/>
                </a:solidFill>
              </a:rPr>
              <a:t>C</a:t>
            </a:r>
            <a:r>
              <a:rPr b="1" lang="en-US" sz="1200">
                <a:solidFill>
                  <a:srgbClr val="4472C4"/>
                </a:solidFill>
                <a:latin typeface="Verdana"/>
                <a:ea typeface="Verdana"/>
                <a:cs typeface="Verdana"/>
                <a:sym typeface="Verdana"/>
              </a:rPr>
              <a:t>. Vocabulary</a:t>
            </a:r>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1. Say the beginning of the sentence a few times</a:t>
            </a:r>
            <a:r>
              <a:rPr lang="en-US" sz="1200">
                <a:latin typeface="Verdana"/>
                <a:ea typeface="Verdana"/>
                <a:cs typeface="Verdana"/>
                <a:sym typeface="Verdana"/>
              </a:rPr>
              <a:t>, as you indicate the picture. For example, say, ”</a:t>
            </a:r>
            <a:r>
              <a:rPr lang="en-US"/>
              <a:t>You are special, you are special</a:t>
            </a:r>
            <a:r>
              <a:rPr lang="en-US" sz="1200">
                <a:latin typeface="Verdana"/>
                <a:ea typeface="Verdana"/>
                <a:cs typeface="Verdana"/>
                <a:sym typeface="Verdana"/>
              </a:rPr>
              <a:t>.” Have your students then repeat the phrase after you a few times.</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2. Ask students to match the beginning and end of each sentence and say the complete sentence</a:t>
            </a:r>
            <a:r>
              <a:rPr lang="en-US" sz="1200">
                <a:latin typeface="Verdana"/>
                <a:ea typeface="Verdana"/>
                <a:cs typeface="Verdana"/>
                <a:sym typeface="Verdana"/>
              </a:rPr>
              <a:t>. For example, “</a:t>
            </a:r>
            <a:r>
              <a:rPr lang="en-US"/>
              <a:t>You are special because God loves you.” </a:t>
            </a:r>
            <a:r>
              <a:rPr lang="en-US" sz="1200">
                <a:latin typeface="Verdana"/>
                <a:ea typeface="Verdana"/>
                <a:cs typeface="Verdana"/>
                <a:sym typeface="Verdana"/>
              </a:rPr>
              <a:t>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lang="en-US" sz="1200">
                <a:latin typeface="Verdana"/>
                <a:ea typeface="Verdana"/>
                <a:cs typeface="Verdana"/>
                <a:sym typeface="Verdana"/>
              </a:rPr>
              <a:t>3. Check students’ comprehension further by asking direct questions</a:t>
            </a:r>
            <a:r>
              <a:rPr lang="en-US" sz="1200">
                <a:latin typeface="Verdana"/>
                <a:ea typeface="Verdana"/>
                <a:cs typeface="Verdana"/>
                <a:sym typeface="Verdana"/>
              </a:rPr>
              <a:t>. For example, “</a:t>
            </a:r>
            <a:r>
              <a:rPr lang="en-US"/>
              <a:t>Who is a reliable person?”</a:t>
            </a:r>
            <a:endParaRPr i="1"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t/>
            </a:r>
            <a:endParaRPr b="1" i="0"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b="1" i="0" lang="en-US" sz="1200">
                <a:latin typeface="Verdana"/>
                <a:ea typeface="Verdana"/>
                <a:cs typeface="Verdana"/>
                <a:sym typeface="Verdana"/>
              </a:rPr>
              <a:t>Answers</a:t>
            </a:r>
            <a:endParaRPr/>
          </a:p>
          <a:p>
            <a:pPr indent="0" lvl="0" marL="0" rtl="0" algn="l">
              <a:spcBef>
                <a:spcPts val="0"/>
              </a:spcBef>
              <a:spcAft>
                <a:spcPts val="0"/>
              </a:spcAft>
              <a:buClr>
                <a:schemeClr val="dk1"/>
              </a:buClr>
              <a:buSzPts val="1200"/>
              <a:buFont typeface="Verdana"/>
              <a:buNone/>
            </a:pPr>
            <a:r>
              <a:t/>
            </a:r>
            <a:endParaRPr i="0"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1. </a:t>
            </a:r>
            <a:r>
              <a:rPr lang="en-US"/>
              <a:t>D</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2. </a:t>
            </a:r>
            <a:r>
              <a:rPr lang="en-US"/>
              <a:t>C</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3. </a:t>
            </a:r>
            <a:r>
              <a:rPr lang="en-US"/>
              <a:t>B</a:t>
            </a:r>
            <a:endParaRPr/>
          </a:p>
          <a:p>
            <a:pPr indent="0" lvl="0" marL="0" rtl="0" algn="l">
              <a:spcBef>
                <a:spcPts val="0"/>
              </a:spcBef>
              <a:spcAft>
                <a:spcPts val="0"/>
              </a:spcAft>
              <a:buClr>
                <a:schemeClr val="dk1"/>
              </a:buClr>
              <a:buSzPts val="1200"/>
              <a:buFont typeface="Verdana"/>
              <a:buNone/>
            </a:pPr>
            <a:r>
              <a:rPr i="0" lang="en-US" sz="1200">
                <a:latin typeface="Verdana"/>
                <a:ea typeface="Verdana"/>
                <a:cs typeface="Verdana"/>
                <a:sym typeface="Verdana"/>
              </a:rPr>
              <a:t>4. </a:t>
            </a:r>
            <a:r>
              <a:rPr lang="en-US"/>
              <a:t>A</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8: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2D. Grammar</a:t>
            </a:r>
            <a:r>
              <a:rPr lang="en-US" sz="1200">
                <a:solidFill>
                  <a:srgbClr val="4472C4"/>
                </a:solidFill>
                <a:latin typeface="Verdana"/>
                <a:ea typeface="Verdana"/>
                <a:cs typeface="Verdana"/>
                <a:sym typeface="Verdana"/>
              </a:rPr>
              <a:t> – </a:t>
            </a:r>
            <a:r>
              <a:rPr b="1" lang="en-US">
                <a:solidFill>
                  <a:srgbClr val="4472C4"/>
                </a:solidFill>
              </a:rPr>
              <a:t>Have/Have got</a:t>
            </a:r>
            <a:endParaRPr sz="1200">
              <a:latin typeface="Verdana"/>
              <a:ea typeface="Verdana"/>
              <a:cs typeface="Verdana"/>
              <a:sym typeface="Verdana"/>
            </a:endParaRPr>
          </a:p>
          <a:p>
            <a:pPr indent="0" lvl="0" marL="0" rtl="0" algn="l">
              <a:spcBef>
                <a:spcPts val="0"/>
              </a:spcBef>
              <a:spcAft>
                <a:spcPts val="0"/>
              </a:spcAft>
              <a:buClr>
                <a:schemeClr val="dk1"/>
              </a:buClr>
              <a:buSzPts val="1200"/>
              <a:buFont typeface="Verdana"/>
              <a:buNone/>
            </a:pPr>
            <a:r>
              <a:rPr lang="en-US"/>
              <a:t>Teacher explains: “Have and have got mean the same thing, but it is more common to say ‘do you have a car’ than it is to say ‘have you got a car’. When people answer ‘Have you got ___?’ they never answer with ‘Yes, I have got ___.’ They</a:t>
            </a:r>
            <a:r>
              <a:rPr lang="en-US"/>
              <a:t> often use a contraction, saying ‘I’ve got.’ Or, they might say, </a:t>
            </a:r>
            <a:r>
              <a:rPr lang="en-US"/>
              <a:t>‘Yes, I have __.’ ‘Have got’ is only used in the present tense, but ‘have’ can be used in the past present or future. If you don’t know if you could say ‘have got,’ then just say ‘have.’”</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lang="en-US"/>
              <a:t>Teacher explains have/have got, then reads the sentences (model). Teacher reads the sentences and students repeat (repeat). Students say the sentences and fill in the blanks for the last section (solo). </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b="1" lang="en-US"/>
              <a:t>Answer:</a:t>
            </a:r>
            <a:endParaRPr b="1"/>
          </a:p>
          <a:p>
            <a:pPr indent="0" lvl="0" marL="0" rtl="0" algn="l">
              <a:spcBef>
                <a:spcPts val="0"/>
              </a:spcBef>
              <a:spcAft>
                <a:spcPts val="0"/>
              </a:spcAft>
              <a:buClr>
                <a:schemeClr val="dk1"/>
              </a:buClr>
              <a:buSzPts val="1200"/>
              <a:buFont typeface="Verdana"/>
              <a:buNone/>
            </a:pPr>
            <a:r>
              <a:rPr lang="en-US"/>
              <a:t>1. Have you got a dog? Yes, I’ve got a dog. </a:t>
            </a:r>
            <a:endParaRPr/>
          </a:p>
          <a:p>
            <a:pPr indent="0" lvl="0" marL="0" rtl="0" algn="l">
              <a:spcBef>
                <a:spcPts val="0"/>
              </a:spcBef>
              <a:spcAft>
                <a:spcPts val="0"/>
              </a:spcAft>
              <a:buClr>
                <a:schemeClr val="dk1"/>
              </a:buClr>
              <a:buSzPts val="1200"/>
              <a:buFont typeface="Verdana"/>
              <a:buNone/>
            </a:pPr>
            <a:r>
              <a:rPr lang="en-US"/>
              <a:t>2. Will you have a cookie? Yes, I will have a cookie.</a:t>
            </a:r>
            <a:endParaRPr/>
          </a:p>
          <a:p>
            <a:pPr indent="0" lvl="0" marL="0" rtl="0" algn="l">
              <a:spcBef>
                <a:spcPts val="0"/>
              </a:spcBef>
              <a:spcAft>
                <a:spcPts val="0"/>
              </a:spcAft>
              <a:buClr>
                <a:schemeClr val="dk1"/>
              </a:buClr>
              <a:buSzPts val="1200"/>
              <a:buFont typeface="Verdana"/>
              <a:buNone/>
            </a:pPr>
            <a:r>
              <a:t/>
            </a:r>
            <a:endParaRPr/>
          </a:p>
          <a:p>
            <a:pPr indent="0" lvl="0" marL="0" rtl="0" algn="l">
              <a:spcBef>
                <a:spcPts val="0"/>
              </a:spcBef>
              <a:spcAft>
                <a:spcPts val="0"/>
              </a:spcAft>
              <a:buClr>
                <a:schemeClr val="dk1"/>
              </a:buClr>
              <a:buSzPts val="1200"/>
              <a:buFont typeface="Verdana"/>
              <a:buNone/>
            </a:pPr>
            <a:r>
              <a:rPr lang="en-US"/>
              <a:t>Have/have got summary taken from Penston, T. (2005, 2009). </a:t>
            </a:r>
            <a:r>
              <a:rPr i="1" lang="en-US"/>
              <a:t>A concise grammar for English language teachers</a:t>
            </a:r>
            <a:r>
              <a:rPr lang="en-US"/>
              <a:t>. TP Publications.</a:t>
            </a:r>
            <a:endParaRPr/>
          </a:p>
        </p:txBody>
      </p:sp>
      <p:sp>
        <p:nvSpPr>
          <p:cNvPr id="170" name="Google Shape;170;p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Literacy International</a:t>
            </a:r>
            <a:endParaRPr/>
          </a:p>
        </p:txBody>
      </p:sp>
      <p:sp>
        <p:nvSpPr>
          <p:cNvPr id="171" name="Google Shape;17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9: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accent1"/>
              </a:buClr>
              <a:buSzPts val="1200"/>
              <a:buFont typeface="Verdana"/>
              <a:buNone/>
            </a:pPr>
            <a:r>
              <a:rPr b="1" lang="en-US">
                <a:solidFill>
                  <a:schemeClr val="accent1"/>
                </a:solidFill>
              </a:rPr>
              <a:t>2E</a:t>
            </a:r>
            <a:r>
              <a:rPr b="1" lang="en-US" sz="1200">
                <a:solidFill>
                  <a:schemeClr val="accent1"/>
                </a:solidFill>
                <a:latin typeface="Verdana"/>
                <a:ea typeface="Verdana"/>
                <a:cs typeface="Verdana"/>
                <a:sym typeface="Verdana"/>
              </a:rPr>
              <a:t>. Grammar</a:t>
            </a:r>
            <a:r>
              <a:rPr lang="en-US" sz="1200">
                <a:solidFill>
                  <a:schemeClr val="accent1"/>
                </a:solidFill>
                <a:latin typeface="Verdana"/>
                <a:ea typeface="Verdana"/>
                <a:cs typeface="Verdana"/>
                <a:sym typeface="Verdana"/>
              </a:rPr>
              <a:t>: </a:t>
            </a:r>
            <a:r>
              <a:rPr b="1" lang="en-US">
                <a:solidFill>
                  <a:schemeClr val="accent1"/>
                </a:solidFill>
              </a:rPr>
              <a:t>Phrasal Verbs</a:t>
            </a:r>
            <a:endParaRPr sz="1200">
              <a:solidFill>
                <a:schemeClr val="accent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t/>
            </a:r>
            <a:endParaRPr b="1"/>
          </a:p>
          <a:p>
            <a:pPr indent="0" lvl="0" marL="0" marR="0" rtl="0" algn="l">
              <a:lnSpc>
                <a:spcPct val="115000"/>
              </a:lnSpc>
              <a:spcBef>
                <a:spcPts val="0"/>
              </a:spcBef>
              <a:spcAft>
                <a:spcPts val="0"/>
              </a:spcAft>
              <a:buClr>
                <a:srgbClr val="000000"/>
              </a:buClr>
              <a:buSzPts val="1400"/>
              <a:buFont typeface="Arial"/>
              <a:buNone/>
            </a:pPr>
            <a:r>
              <a:rPr lang="en-US"/>
              <a:t>Teacher explains phrasal verbs, “Phrasal verbs are verbs that must be followed by their preposition. If you change the preposition or say the verb without the preposition it means something different. For example, ‘go out’ can mean to go on a date, but ‘go’ without the preposition means to leave or to move locations.”</a:t>
            </a:r>
            <a:endParaRPr/>
          </a:p>
          <a:p>
            <a:pPr indent="0" lvl="0" marL="0" marR="0" rtl="0" algn="l">
              <a:lnSpc>
                <a:spcPct val="115000"/>
              </a:lnSpc>
              <a:spcBef>
                <a:spcPts val="0"/>
              </a:spcBef>
              <a:spcAft>
                <a:spcPts val="0"/>
              </a:spcAft>
              <a:buClr>
                <a:srgbClr val="000000"/>
              </a:buClr>
              <a:buSzPts val="1400"/>
              <a:buFont typeface="Arial"/>
              <a:buNone/>
            </a:pPr>
            <a:r>
              <a:t/>
            </a:r>
            <a:endParaRPr/>
          </a:p>
          <a:p>
            <a:pPr indent="0" lvl="0" marL="0" marR="0" rtl="0" algn="l">
              <a:lnSpc>
                <a:spcPct val="115000"/>
              </a:lnSpc>
              <a:spcBef>
                <a:spcPts val="0"/>
              </a:spcBef>
              <a:spcAft>
                <a:spcPts val="0"/>
              </a:spcAft>
              <a:buClr>
                <a:srgbClr val="000000"/>
              </a:buClr>
              <a:buSzPts val="1400"/>
              <a:buFont typeface="Arial"/>
              <a:buNone/>
            </a:pPr>
            <a:r>
              <a:rPr lang="en-US"/>
              <a:t>Teacher reads each sentence to the class. Students are shown slide 10 and, in pairs, match what they think the definitions are. Then the teacher goes through the answers to the matching activity.</a:t>
            </a:r>
            <a:endParaRPr/>
          </a:p>
          <a:p>
            <a:pPr indent="0" lvl="0" marL="0" marR="0" rtl="0" algn="l">
              <a:lnSpc>
                <a:spcPct val="115000"/>
              </a:lnSpc>
              <a:spcBef>
                <a:spcPts val="0"/>
              </a:spcBef>
              <a:spcAft>
                <a:spcPts val="0"/>
              </a:spcAft>
              <a:buClr>
                <a:srgbClr val="000000"/>
              </a:buClr>
              <a:buSzPts val="1400"/>
              <a:buFont typeface="Arial"/>
              <a:buNone/>
            </a:pPr>
            <a:r>
              <a:t/>
            </a:r>
            <a:endParaRPr/>
          </a:p>
          <a:p>
            <a:pPr indent="0" lvl="0" marL="0" rtl="0" algn="l">
              <a:spcBef>
                <a:spcPts val="0"/>
              </a:spcBef>
              <a:spcAft>
                <a:spcPts val="0"/>
              </a:spcAft>
              <a:buNone/>
            </a:pPr>
            <a:r>
              <a:rPr lang="en-US"/>
              <a:t>Phrasal verbs taken from list at </a:t>
            </a:r>
            <a:r>
              <a:rPr lang="en-US" u="sng">
                <a:solidFill>
                  <a:schemeClr val="hlink"/>
                </a:solidFill>
                <a:hlinkClick r:id="rId2"/>
              </a:rPr>
              <a:t>https://owl.purdue.edu/owl/general_writing/mechanics/two_part_phrasal_verbs_idioms/inseparable_phrasal_verbs.html</a:t>
            </a:r>
            <a:r>
              <a:rPr lang="en-US"/>
              <a:t> </a:t>
            </a:r>
            <a:endParaRPr/>
          </a:p>
          <a:p>
            <a:pPr indent="0" lvl="0" marL="0" rtl="0" algn="l">
              <a:lnSpc>
                <a:spcPct val="115000"/>
              </a:lnSpc>
              <a:spcBef>
                <a:spcPts val="0"/>
              </a:spcBef>
              <a:spcAft>
                <a:spcPts val="0"/>
              </a:spcAft>
              <a:buClr>
                <a:schemeClr val="dk1"/>
              </a:buClr>
              <a:buSzPts val="1200"/>
              <a:buFont typeface="Verdana"/>
              <a:buNone/>
            </a:pPr>
            <a:r>
              <a:t/>
            </a:r>
            <a:endParaRPr sz="1200"/>
          </a:p>
        </p:txBody>
      </p:sp>
      <p:sp>
        <p:nvSpPr>
          <p:cNvPr id="182" name="Google Shape;18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rgbClr val="000000"/>
              </a:buClr>
              <a:buSzPts val="1400"/>
              <a:buFont typeface="Arial"/>
              <a:buNone/>
            </a:pPr>
            <a:fld id="{00000000-1234-1234-1234-123412341234}" type="slidenum">
              <a:rPr lang="en-US" sz="1400" u="none" cap="none" strike="noStrike">
                <a:solidFill>
                  <a:srgbClr val="000000"/>
                </a:solidFill>
                <a:latin typeface="Verdana"/>
                <a:ea typeface="Verdana"/>
                <a:cs typeface="Verdana"/>
                <a:sym typeface="Verdana"/>
              </a:rPr>
              <a:t>‹#›</a:t>
            </a:fld>
            <a:endParaRPr sz="1400" u="none" cap="none" strike="noStrike">
              <a:solidFill>
                <a:srgbClr val="000000"/>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 name="Google Shape;24;p3"/>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100">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800" u="none" cap="none" strike="noStrike">
                <a:solidFill>
                  <a:srgbClr val="888888"/>
                </a:solidFill>
                <a:latin typeface="Verdana"/>
                <a:ea typeface="Verdana"/>
                <a:cs typeface="Verdana"/>
                <a:sym typeface="Verdana"/>
              </a:defRPr>
            </a:lvl1pPr>
            <a:lvl2pPr indent="0" lvl="1" marL="0" algn="r">
              <a:spcBef>
                <a:spcPts val="0"/>
              </a:spcBef>
              <a:buNone/>
              <a:defRPr b="0" i="0" sz="1800" u="none" cap="none" strike="noStrike">
                <a:solidFill>
                  <a:srgbClr val="888888"/>
                </a:solidFill>
                <a:latin typeface="Verdana"/>
                <a:ea typeface="Verdana"/>
                <a:cs typeface="Verdana"/>
                <a:sym typeface="Verdana"/>
              </a:defRPr>
            </a:lvl2pPr>
            <a:lvl3pPr indent="0" lvl="2" marL="0" algn="r">
              <a:spcBef>
                <a:spcPts val="0"/>
              </a:spcBef>
              <a:buNone/>
              <a:defRPr b="0" i="0" sz="1800" u="none" cap="none" strike="noStrike">
                <a:solidFill>
                  <a:srgbClr val="888888"/>
                </a:solidFill>
                <a:latin typeface="Verdana"/>
                <a:ea typeface="Verdana"/>
                <a:cs typeface="Verdana"/>
                <a:sym typeface="Verdana"/>
              </a:defRPr>
            </a:lvl3pPr>
            <a:lvl4pPr indent="0" lvl="3" marL="0" algn="r">
              <a:spcBef>
                <a:spcPts val="0"/>
              </a:spcBef>
              <a:buNone/>
              <a:defRPr b="0" i="0" sz="1800" u="none" cap="none" strike="noStrike">
                <a:solidFill>
                  <a:srgbClr val="888888"/>
                </a:solidFill>
                <a:latin typeface="Verdana"/>
                <a:ea typeface="Verdana"/>
                <a:cs typeface="Verdana"/>
                <a:sym typeface="Verdana"/>
              </a:defRPr>
            </a:lvl4pPr>
            <a:lvl5pPr indent="0" lvl="4" marL="0" algn="r">
              <a:spcBef>
                <a:spcPts val="0"/>
              </a:spcBef>
              <a:buNone/>
              <a:defRPr b="0" i="0" sz="1800" u="none" cap="none" strike="noStrike">
                <a:solidFill>
                  <a:srgbClr val="888888"/>
                </a:solidFill>
                <a:latin typeface="Verdana"/>
                <a:ea typeface="Verdana"/>
                <a:cs typeface="Verdana"/>
                <a:sym typeface="Verdana"/>
              </a:defRPr>
            </a:lvl5pPr>
            <a:lvl6pPr indent="0" lvl="5" marL="0" algn="r">
              <a:spcBef>
                <a:spcPts val="0"/>
              </a:spcBef>
              <a:buNone/>
              <a:defRPr b="0" i="0" sz="1800" u="none" cap="none" strike="noStrike">
                <a:solidFill>
                  <a:srgbClr val="888888"/>
                </a:solidFill>
                <a:latin typeface="Verdana"/>
                <a:ea typeface="Verdana"/>
                <a:cs typeface="Verdana"/>
                <a:sym typeface="Verdana"/>
              </a:defRPr>
            </a:lvl6pPr>
            <a:lvl7pPr indent="0" lvl="6" marL="0" algn="r">
              <a:spcBef>
                <a:spcPts val="0"/>
              </a:spcBef>
              <a:buNone/>
              <a:defRPr b="0" i="0" sz="1800" u="none" cap="none" strike="noStrike">
                <a:solidFill>
                  <a:srgbClr val="888888"/>
                </a:solidFill>
                <a:latin typeface="Verdana"/>
                <a:ea typeface="Verdana"/>
                <a:cs typeface="Verdana"/>
                <a:sym typeface="Verdana"/>
              </a:defRPr>
            </a:lvl7pPr>
            <a:lvl8pPr indent="0" lvl="7" marL="0" algn="r">
              <a:spcBef>
                <a:spcPts val="0"/>
              </a:spcBef>
              <a:buNone/>
              <a:defRPr b="0" i="0" sz="1800" u="none" cap="none" strike="noStrike">
                <a:solidFill>
                  <a:srgbClr val="888888"/>
                </a:solidFill>
                <a:latin typeface="Verdana"/>
                <a:ea typeface="Verdana"/>
                <a:cs typeface="Verdana"/>
                <a:sym typeface="Verdana"/>
              </a:defRPr>
            </a:lvl8pPr>
            <a:lvl9pPr indent="0" lvl="8" marL="0" algn="r">
              <a:spcBef>
                <a:spcPts val="0"/>
              </a:spcBef>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5"/>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 name="Google Shape;39;p6"/>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Verdana"/>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Verdana"/>
              <a:buNone/>
              <a:defRPr b="1" i="0" sz="3200" u="none" cap="none" strike="noStrik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800" u="none" cap="none" strike="noStrike">
                <a:solidFill>
                  <a:srgbClr val="888888"/>
                </a:solidFill>
                <a:latin typeface="Verdana"/>
                <a:ea typeface="Verdana"/>
                <a:cs typeface="Verdana"/>
                <a:sym typeface="Verdana"/>
              </a:defRPr>
            </a:lvl1pPr>
            <a:lvl2pPr indent="0" lvl="1" marL="0" marR="0" rtl="0" algn="r">
              <a:spcBef>
                <a:spcPts val="0"/>
              </a:spcBef>
              <a:buNone/>
              <a:defRPr b="0" i="0" sz="1800" u="none" cap="none" strike="noStrike">
                <a:solidFill>
                  <a:srgbClr val="888888"/>
                </a:solidFill>
                <a:latin typeface="Verdana"/>
                <a:ea typeface="Verdana"/>
                <a:cs typeface="Verdana"/>
                <a:sym typeface="Verdana"/>
              </a:defRPr>
            </a:lvl2pPr>
            <a:lvl3pPr indent="0" lvl="2" marL="0" marR="0" rtl="0" algn="r">
              <a:spcBef>
                <a:spcPts val="0"/>
              </a:spcBef>
              <a:buNone/>
              <a:defRPr b="0" i="0" sz="1800" u="none" cap="none" strike="noStrike">
                <a:solidFill>
                  <a:srgbClr val="888888"/>
                </a:solidFill>
                <a:latin typeface="Verdana"/>
                <a:ea typeface="Verdana"/>
                <a:cs typeface="Verdana"/>
                <a:sym typeface="Verdana"/>
              </a:defRPr>
            </a:lvl3pPr>
            <a:lvl4pPr indent="0" lvl="3" marL="0" marR="0" rtl="0" algn="r">
              <a:spcBef>
                <a:spcPts val="0"/>
              </a:spcBef>
              <a:buNone/>
              <a:defRPr b="0" i="0" sz="1800" u="none" cap="none" strike="noStrike">
                <a:solidFill>
                  <a:srgbClr val="888888"/>
                </a:solidFill>
                <a:latin typeface="Verdana"/>
                <a:ea typeface="Verdana"/>
                <a:cs typeface="Verdana"/>
                <a:sym typeface="Verdana"/>
              </a:defRPr>
            </a:lvl4pPr>
            <a:lvl5pPr indent="0" lvl="4" marL="0" marR="0" rtl="0" algn="r">
              <a:spcBef>
                <a:spcPts val="0"/>
              </a:spcBef>
              <a:buNone/>
              <a:defRPr b="0" i="0" sz="1800" u="none" cap="none" strike="noStrike">
                <a:solidFill>
                  <a:srgbClr val="888888"/>
                </a:solidFill>
                <a:latin typeface="Verdana"/>
                <a:ea typeface="Verdana"/>
                <a:cs typeface="Verdana"/>
                <a:sym typeface="Verdana"/>
              </a:defRPr>
            </a:lvl5pPr>
            <a:lvl6pPr indent="0" lvl="5" marL="0" marR="0" rtl="0" algn="r">
              <a:spcBef>
                <a:spcPts val="0"/>
              </a:spcBef>
              <a:buNone/>
              <a:defRPr b="0" i="0" sz="1800" u="none" cap="none" strike="noStrike">
                <a:solidFill>
                  <a:srgbClr val="888888"/>
                </a:solidFill>
                <a:latin typeface="Verdana"/>
                <a:ea typeface="Verdana"/>
                <a:cs typeface="Verdana"/>
                <a:sym typeface="Verdana"/>
              </a:defRPr>
            </a:lvl6pPr>
            <a:lvl7pPr indent="0" lvl="6" marL="0" marR="0" rtl="0" algn="r">
              <a:spcBef>
                <a:spcPts val="0"/>
              </a:spcBef>
              <a:buNone/>
              <a:defRPr b="0" i="0" sz="1800" u="none" cap="none" strike="noStrike">
                <a:solidFill>
                  <a:srgbClr val="888888"/>
                </a:solidFill>
                <a:latin typeface="Verdana"/>
                <a:ea typeface="Verdana"/>
                <a:cs typeface="Verdana"/>
                <a:sym typeface="Verdana"/>
              </a:defRPr>
            </a:lvl7pPr>
            <a:lvl8pPr indent="0" lvl="7" marL="0" marR="0" rtl="0" algn="r">
              <a:spcBef>
                <a:spcPts val="0"/>
              </a:spcBef>
              <a:buNone/>
              <a:defRPr b="0" i="0" sz="1800" u="none" cap="none" strike="noStrike">
                <a:solidFill>
                  <a:srgbClr val="888888"/>
                </a:solidFill>
                <a:latin typeface="Verdana"/>
                <a:ea typeface="Verdana"/>
                <a:cs typeface="Verdana"/>
                <a:sym typeface="Verdana"/>
              </a:defRPr>
            </a:lvl8pPr>
            <a:lvl9pPr indent="0" lvl="8" marL="0" marR="0" rtl="0" algn="r">
              <a:spcBef>
                <a:spcPts val="0"/>
              </a:spcBef>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comments" Target="../comments/commen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comments" Target="../comments/comment11.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6.png"/><Relationship Id="rId13" Type="http://schemas.openxmlformats.org/officeDocument/2006/relationships/image" Target="../media/image31.png"/><Relationship Id="rId12"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comments" Target="../comments/comment12.xml"/><Relationship Id="rId4" Type="http://schemas.openxmlformats.org/officeDocument/2006/relationships/image" Target="../media/image3.png"/><Relationship Id="rId9" Type="http://schemas.openxmlformats.org/officeDocument/2006/relationships/image" Target="../media/image15.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22.png"/><Relationship Id="rId8"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comments" Target="../comments/commen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comments" Target="../comments/comment14.xml"/><Relationship Id="rId4" Type="http://schemas.openxmlformats.org/officeDocument/2006/relationships/hyperlink" Target="https://live.bible.is/bible/EN1ESV/luk/2" TargetMode="External"/><Relationship Id="rId9" Type="http://schemas.openxmlformats.org/officeDocument/2006/relationships/image" Target="../media/image27.png"/><Relationship Id="rId5" Type="http://schemas.openxmlformats.org/officeDocument/2006/relationships/hyperlink" Target="https://www.biblegateway.com/passage/?search=Luke%202&amp;version=ERV#fen-ERV-24675a" TargetMode="External"/><Relationship Id="rId6" Type="http://schemas.openxmlformats.org/officeDocument/2006/relationships/hyperlink" Target="https://www.biblegateway.com/passage/?search=Luke%202&amp;version=ERV#fen-ERV-24676b" TargetMode="External"/><Relationship Id="rId7" Type="http://schemas.openxmlformats.org/officeDocument/2006/relationships/hyperlink" Target="https://www.biblegateway.com/passage/?search=Luke%202&amp;version=ERV#en-ERV-24675" TargetMode="External"/><Relationship Id="rId8" Type="http://schemas.openxmlformats.org/officeDocument/2006/relationships/hyperlink" Target="https://www.biblegateway.com/passage/?search=Luke%202&amp;version=ERV#en-ERV-2467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www.biblegateway.com/passage/?search=Luke%202&amp;version=ERV#fen-ERV-24677c" TargetMode="External"/><Relationship Id="rId4" Type="http://schemas.openxmlformats.org/officeDocument/2006/relationships/hyperlink" Target="https://www.biblegateway.com/passage/?search=Luke%202&amp;version=ERV#en-ERV-24677" TargetMode="External"/><Relationship Id="rId5" Type="http://schemas.openxmlformats.org/officeDocument/2006/relationships/hyperlink" Target="https://www.biblegateway.com/passage/?search=Lev.12.8&amp;version=ERV" TargetMode="External"/><Relationship Id="rId6"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comments" Target="../comments/commen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omments" Target="../comments/comment2.xml"/><Relationship Id="rId4" Type="http://schemas.openxmlformats.org/officeDocument/2006/relationships/image" Target="../media/image1.png"/><Relationship Id="rId5" Type="http://schemas.openxmlformats.org/officeDocument/2006/relationships/hyperlink" Target="https://www.biblegateway.com/passage/?search=Luke+2%3A22-38&amp;version=ER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comments" Target="../comments/commen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comments" Target="../comments/commen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comments" Target="../comments/commen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comments" Target="../comments/comment19.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jpg"/><Relationship Id="rId4" Type="http://schemas.openxmlformats.org/officeDocument/2006/relationships/image" Target="../media/image32.jpg"/><Relationship Id="rId5" Type="http://schemas.openxmlformats.org/officeDocument/2006/relationships/image" Target="../media/image6.jpg"/><Relationship Id="rId6"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jpg"/><Relationship Id="rId4" Type="http://schemas.openxmlformats.org/officeDocument/2006/relationships/image" Target="../media/image21.jpg"/><Relationship Id="rId5" Type="http://schemas.openxmlformats.org/officeDocument/2006/relationships/image" Target="../media/image13.jpg"/><Relationship Id="rId6"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omments" Target="../comments/comment20.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omments" Target="../comments/commen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omments" Target="../comments/commen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comments" Target="../comments/commen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comments" Target="../comments/comment3.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comments" Target="../comments/comment24.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comments" Target="../comments/comment25.xml"/><Relationship Id="rId4" Type="http://schemas.openxmlformats.org/officeDocument/2006/relationships/hyperlink" Target="https://live.bible.is/bible/en1esv/luk/2"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comments" Target="../comments/commen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comments" Target="../comments/commen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comments" Target="../comments/commen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comments" Target="../comments/commen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comments" Target="../comments/comment30.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www.literacyevangelism.org/give/elm-curriculum-help-reach-15-billion" TargetMode="External"/><Relationship Id="rId4" Type="http://schemas.openxmlformats.org/officeDocument/2006/relationships/hyperlink" Target="https://www.literacyinternational.net/" TargetMode="External"/><Relationship Id="rId5" Type="http://schemas.openxmlformats.org/officeDocument/2006/relationships/image" Target="../media/image25.jpg"/></Relationships>
</file>

<file path=ppt/slides/_rels/slide39.xml.rels><?xml version="1.0" encoding="UTF-8" standalone="yes"?><Relationships xmlns="http://schemas.openxmlformats.org/package/2006/relationships"><Relationship Id="rId11" Type="http://schemas.openxmlformats.org/officeDocument/2006/relationships/hyperlink" Target="http://youtube.com/c/LiteracyInternational" TargetMode="External"/><Relationship Id="rId10" Type="http://schemas.openxmlformats.org/officeDocument/2006/relationships/hyperlink" Target="https://bit.ly/IrregVerb" TargetMode="External"/><Relationship Id="rId13" Type="http://schemas.openxmlformats.org/officeDocument/2006/relationships/hyperlink" Target="https://bit.ly/VocabLOTW" TargetMode="External"/><Relationship Id="rId12" Type="http://schemas.openxmlformats.org/officeDocument/2006/relationships/hyperlink" Target="https://bit.ly/A2LessonVideos" TargetMode="External"/><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hyperlink" Target="https://bit.ly/UsingLOTW" TargetMode="External"/><Relationship Id="rId9" Type="http://schemas.openxmlformats.org/officeDocument/2006/relationships/hyperlink" Target="https://bit.ly/ContentsLOTW" TargetMode="External"/><Relationship Id="rId15" Type="http://schemas.openxmlformats.org/officeDocument/2006/relationships/image" Target="../media/image26.png"/><Relationship Id="rId14" Type="http://schemas.openxmlformats.org/officeDocument/2006/relationships/hyperlink" Target="https://www.literacyinternational.net/" TargetMode="External"/><Relationship Id="rId5" Type="http://schemas.openxmlformats.org/officeDocument/2006/relationships/hyperlink" Target="https://bit.ly/IrregVerb" TargetMode="External"/><Relationship Id="rId6" Type="http://schemas.openxmlformats.org/officeDocument/2006/relationships/hyperlink" Target="https://bit.ly/DownloadLOTW" TargetMode="External"/><Relationship Id="rId7" Type="http://schemas.openxmlformats.org/officeDocument/2006/relationships/hyperlink" Target="https://bit.ly/3PlPuRg" TargetMode="External"/><Relationship Id="rId8" Type="http://schemas.openxmlformats.org/officeDocument/2006/relationships/hyperlink" Target="https://bit.ly/FeedbackLOTW"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comments" Target="../comments/comment4.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comments" Target="../comments/comment5.xml"/><Relationship Id="rId4" Type="http://schemas.openxmlformats.org/officeDocument/2006/relationships/image" Target="../media/image7.jpg"/><Relationship Id="rId5" Type="http://schemas.openxmlformats.org/officeDocument/2006/relationships/image" Target="../media/image32.jpg"/><Relationship Id="rId6" Type="http://schemas.openxmlformats.org/officeDocument/2006/relationships/image" Target="../media/image6.jpg"/><Relationship Id="rId7"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comments" Target="../comments/comment6.xml"/><Relationship Id="rId4" Type="http://schemas.openxmlformats.org/officeDocument/2006/relationships/image" Target="../media/image8.jpg"/><Relationship Id="rId5" Type="http://schemas.openxmlformats.org/officeDocument/2006/relationships/image" Target="../media/image21.jpg"/><Relationship Id="rId6" Type="http://schemas.openxmlformats.org/officeDocument/2006/relationships/image" Target="../media/image13.jpg"/><Relationship Id="rId7" Type="http://schemas.openxmlformats.org/officeDocument/2006/relationships/image" Target="../media/image2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comments" Target="../comments/comment7.xml"/><Relationship Id="rId4" Type="http://schemas.openxmlformats.org/officeDocument/2006/relationships/image" Target="../media/image19.jpg"/><Relationship Id="rId5" Type="http://schemas.openxmlformats.org/officeDocument/2006/relationships/image" Target="../media/image35.jpg"/><Relationship Id="rId6" Type="http://schemas.openxmlformats.org/officeDocument/2006/relationships/image" Target="../media/image20.jpg"/><Relationship Id="rId7" Type="http://schemas.openxmlformats.org/officeDocument/2006/relationships/image" Target="../media/image2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comments" Target="../comments/commen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comments" Target="../comments/comment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3"/>
          <p:cNvPicPr preferRelativeResize="0"/>
          <p:nvPr>
            <p:ph idx="1" type="body"/>
          </p:nvPr>
        </p:nvPicPr>
        <p:blipFill rotWithShape="1">
          <a:blip r:embed="rId4">
            <a:alphaModFix/>
          </a:blip>
          <a:srcRect b="204" l="291" r="410" t="256"/>
          <a:stretch/>
        </p:blipFill>
        <p:spPr>
          <a:xfrm>
            <a:off x="1588" y="-25400"/>
            <a:ext cx="12209462" cy="6908800"/>
          </a:xfrm>
          <a:prstGeom prst="rect">
            <a:avLst/>
          </a:prstGeom>
          <a:noFill/>
          <a:ln>
            <a:noFill/>
          </a:ln>
        </p:spPr>
      </p:pic>
      <p:sp>
        <p:nvSpPr>
          <p:cNvPr id="90" name="Google Shape;90;p13"/>
          <p:cNvSpPr txBox="1"/>
          <p:nvPr/>
        </p:nvSpPr>
        <p:spPr>
          <a:xfrm>
            <a:off x="80963" y="6365875"/>
            <a:ext cx="12030075" cy="342900"/>
          </a:xfrm>
          <a:prstGeom prst="rect">
            <a:avLst/>
          </a:prstGeom>
          <a:noFill/>
          <a:ln>
            <a:noFill/>
          </a:ln>
        </p:spPr>
        <p:txBody>
          <a:bodyPr anchorCtr="0" anchor="t" bIns="45675" lIns="91400" spcFirstLastPara="1" rIns="91400" wrap="square" tIns="45675">
            <a:noAutofit/>
          </a:bodyPr>
          <a:lstStyle/>
          <a:p>
            <a:pPr indent="0" lvl="0" marL="0" marR="0" rtl="0" algn="ctr">
              <a:lnSpc>
                <a:spcPct val="80000"/>
              </a:lnSpc>
              <a:spcBef>
                <a:spcPts val="0"/>
              </a:spcBef>
              <a:spcAft>
                <a:spcPts val="0"/>
              </a:spcAft>
              <a:buClr>
                <a:srgbClr val="000000"/>
              </a:buClr>
              <a:buSzPts val="2300"/>
              <a:buFont typeface="Arial"/>
              <a:buNone/>
            </a:pPr>
            <a:r>
              <a:rPr b="0" i="0" lang="en-US" sz="1400" u="none" cap="none" strike="noStrike">
                <a:solidFill>
                  <a:srgbClr val="000000"/>
                </a:solidFill>
                <a:latin typeface="Verdana"/>
                <a:ea typeface="Verdana"/>
                <a:cs typeface="Verdana"/>
                <a:sym typeface="Verdana"/>
              </a:rPr>
              <a:t>©2020-2024 Literacy International</a:t>
            </a:r>
            <a:endParaRPr b="0" i="1" sz="1400" u="none" cap="none" strike="noStrike">
              <a:solidFill>
                <a:srgbClr val="000000"/>
              </a:solidFill>
              <a:latin typeface="Verdana"/>
              <a:ea typeface="Verdana"/>
              <a:cs typeface="Verdana"/>
              <a:sym typeface="Verdana"/>
            </a:endParaRPr>
          </a:p>
        </p:txBody>
      </p:sp>
      <p:grpSp>
        <p:nvGrpSpPr>
          <p:cNvPr id="91" name="Google Shape;91;p13"/>
          <p:cNvGrpSpPr/>
          <p:nvPr/>
        </p:nvGrpSpPr>
        <p:grpSpPr>
          <a:xfrm>
            <a:off x="5144182" y="5830891"/>
            <a:ext cx="1982787" cy="399986"/>
            <a:chOff x="8033" y="9095"/>
            <a:chExt cx="3123" cy="747"/>
          </a:xfrm>
        </p:grpSpPr>
        <p:sp>
          <p:nvSpPr>
            <p:cNvPr id="92" name="Google Shape;92;p13"/>
            <p:cNvSpPr/>
            <p:nvPr/>
          </p:nvSpPr>
          <p:spPr>
            <a:xfrm>
              <a:off x="8033" y="9134"/>
              <a:ext cx="3123" cy="634"/>
            </a:xfrm>
            <a:prstGeom prst="plaque">
              <a:avLst>
                <a:gd fmla="val 16667" name="adj"/>
              </a:avLst>
            </a:prstGeom>
            <a:solidFill>
              <a:srgbClr val="92D050"/>
            </a:solidFill>
            <a:ln cap="flat" cmpd="sng" w="57150">
              <a:solidFill>
                <a:srgbClr val="4E74A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SzPts val="1799"/>
                <a:buFont typeface="Arial"/>
                <a:buNone/>
              </a:pPr>
              <a:r>
                <a:t/>
              </a:r>
              <a:endParaRPr b="0" i="0" sz="1799" u="none" cap="none" strike="noStrike">
                <a:solidFill>
                  <a:srgbClr val="92D050"/>
                </a:solidFill>
                <a:latin typeface="Verdana"/>
                <a:ea typeface="Verdana"/>
                <a:cs typeface="Verdana"/>
                <a:sym typeface="Verdana"/>
              </a:endParaRPr>
            </a:p>
          </p:txBody>
        </p:sp>
        <p:sp>
          <p:nvSpPr>
            <p:cNvPr id="93" name="Google Shape;93;p13"/>
            <p:cNvSpPr txBox="1"/>
            <p:nvPr/>
          </p:nvSpPr>
          <p:spPr>
            <a:xfrm>
              <a:off x="8318" y="9095"/>
              <a:ext cx="2466" cy="74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999"/>
                <a:buFont typeface="Arial"/>
                <a:buNone/>
              </a:pPr>
              <a:r>
                <a:rPr b="0" i="0" lang="en-US" sz="1999" u="none" cap="none" strike="noStrike">
                  <a:solidFill>
                    <a:schemeClr val="dk1"/>
                  </a:solidFill>
                  <a:latin typeface="Verdana"/>
                  <a:ea typeface="Verdana"/>
                  <a:cs typeface="Verdana"/>
                  <a:sym typeface="Verdana"/>
                </a:rPr>
                <a:t>Unit B1-0</a:t>
              </a:r>
              <a:r>
                <a:rPr lang="en-US" sz="1999">
                  <a:solidFill>
                    <a:schemeClr val="dk1"/>
                  </a:solidFill>
                  <a:latin typeface="Verdana"/>
                  <a:ea typeface="Verdana"/>
                  <a:cs typeface="Verdana"/>
                  <a:sym typeface="Verdana"/>
                </a:rPr>
                <a:t>6</a:t>
              </a:r>
              <a:endParaRPr b="0" i="0" sz="1400" u="none" cap="none" strike="noStrike">
                <a:solidFill>
                  <a:schemeClr val="dk1"/>
                </a:solidFill>
                <a:latin typeface="Verdana"/>
                <a:ea typeface="Verdana"/>
                <a:cs typeface="Verdana"/>
                <a:sym typeface="Verdan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2" name="Shape 192"/>
        <p:cNvGrpSpPr/>
        <p:nvPr/>
      </p:nvGrpSpPr>
      <p:grpSpPr>
        <a:xfrm>
          <a:off x="0" y="0"/>
          <a:ext cx="0" cy="0"/>
          <a:chOff x="0" y="0"/>
          <a:chExt cx="0" cy="0"/>
        </a:xfrm>
      </p:grpSpPr>
      <p:sp>
        <p:nvSpPr>
          <p:cNvPr id="193" name="Google Shape;193;p22"/>
          <p:cNvSpPr txBox="1"/>
          <p:nvPr>
            <p:ph idx="12" type="sldNum"/>
          </p:nvPr>
        </p:nvSpPr>
        <p:spPr>
          <a:xfrm>
            <a:off x="725488" y="6176963"/>
            <a:ext cx="10628400" cy="5445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194" name="Google Shape;194;p22"/>
          <p:cNvSpPr txBox="1"/>
          <p:nvPr/>
        </p:nvSpPr>
        <p:spPr>
          <a:xfrm>
            <a:off x="725488" y="136525"/>
            <a:ext cx="10628400" cy="76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Match the</a:t>
            </a:r>
            <a:r>
              <a:rPr b="1" lang="en-US" sz="3200">
                <a:solidFill>
                  <a:schemeClr val="dk1"/>
                </a:solidFill>
                <a:latin typeface="Verdana"/>
                <a:ea typeface="Verdana"/>
                <a:cs typeface="Verdana"/>
                <a:sym typeface="Verdana"/>
              </a:rPr>
              <a:t> phrasal verbs and definitions.</a:t>
            </a:r>
            <a:endParaRPr b="1" sz="3200">
              <a:solidFill>
                <a:schemeClr val="dk1"/>
              </a:solidFill>
              <a:latin typeface="Verdana"/>
              <a:ea typeface="Verdana"/>
              <a:cs typeface="Verdana"/>
              <a:sym typeface="Verdana"/>
            </a:endParaRPr>
          </a:p>
        </p:txBody>
      </p:sp>
      <p:sp>
        <p:nvSpPr>
          <p:cNvPr id="195" name="Google Shape;195;p22"/>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graphicFrame>
        <p:nvGraphicFramePr>
          <p:cNvPr id="196" name="Google Shape;196;p22"/>
          <p:cNvGraphicFramePr/>
          <p:nvPr/>
        </p:nvGraphicFramePr>
        <p:xfrm>
          <a:off x="526375" y="1032275"/>
          <a:ext cx="3000000" cy="3000000"/>
        </p:xfrm>
        <a:graphic>
          <a:graphicData uri="http://schemas.openxmlformats.org/drawingml/2006/table">
            <a:tbl>
              <a:tblPr>
                <a:noFill/>
                <a:tableStyleId>{ACDFD0D9-FBEE-4B29-8DD6-2F4D3D8D4C7A}</a:tableStyleId>
              </a:tblPr>
              <a:tblGrid>
                <a:gridCol w="3391425"/>
                <a:gridCol w="7756100"/>
              </a:tblGrid>
              <a:tr h="410275">
                <a:tc>
                  <a:txBody>
                    <a:bodyPr/>
                    <a:lstStyle/>
                    <a:p>
                      <a:pPr indent="0" lvl="0" marL="0" rtl="0" algn="l">
                        <a:spcBef>
                          <a:spcPts val="0"/>
                        </a:spcBef>
                        <a:spcAft>
                          <a:spcPts val="0"/>
                        </a:spcAft>
                        <a:buNone/>
                      </a:pPr>
                      <a:r>
                        <a:rPr b="1" lang="en-US" sz="2400">
                          <a:latin typeface="Verdana"/>
                          <a:ea typeface="Verdana"/>
                          <a:cs typeface="Verdana"/>
                          <a:sym typeface="Verdana"/>
                        </a:rPr>
                        <a:t>Phrasal Verb</a:t>
                      </a:r>
                      <a:endParaRPr b="1" sz="2400">
                        <a:latin typeface="Verdana"/>
                        <a:ea typeface="Verdana"/>
                        <a:cs typeface="Verdana"/>
                        <a:sym typeface="Verdana"/>
                      </a:endParaRPr>
                    </a:p>
                  </a:txBody>
                  <a:tcPr marT="91425" marB="91425" marR="91425" marL="91425">
                    <a:lnB cap="flat" cmpd="sng" w="9525">
                      <a:solidFill>
                        <a:srgbClr val="9E9E9E"/>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b="1" lang="en-US" sz="2400">
                          <a:latin typeface="Verdana"/>
                          <a:ea typeface="Verdana"/>
                          <a:cs typeface="Verdana"/>
                          <a:sym typeface="Verdana"/>
                        </a:rPr>
                        <a:t>Definition</a:t>
                      </a:r>
                      <a:endParaRPr b="1" sz="2400">
                        <a:latin typeface="Verdana"/>
                        <a:ea typeface="Verdana"/>
                        <a:cs typeface="Verdana"/>
                        <a:sym typeface="Verdana"/>
                      </a:endParaRPr>
                    </a:p>
                  </a:txBody>
                  <a:tcPr marT="91425" marB="91425" marR="91425" marL="91425">
                    <a:lnB cap="flat" cmpd="sng" w="9525">
                      <a:solidFill>
                        <a:srgbClr val="9E9E9E"/>
                      </a:solidFill>
                      <a:prstDash val="solid"/>
                      <a:round/>
                      <a:headEnd len="sm" w="sm" type="none"/>
                      <a:tailEnd len="sm" w="sm" type="none"/>
                    </a:lnB>
                    <a:solidFill>
                      <a:srgbClr val="C9DAF8"/>
                    </a:solidFill>
                  </a:tcPr>
                </a:tc>
              </a:tr>
              <a:tr h="975125">
                <a:tc>
                  <a:txBody>
                    <a:bodyPr/>
                    <a:lstStyle/>
                    <a:p>
                      <a:pPr indent="0" lvl="0" marL="0" rtl="0" algn="l">
                        <a:spcBef>
                          <a:spcPts val="0"/>
                        </a:spcBef>
                        <a:spcAft>
                          <a:spcPts val="0"/>
                        </a:spcAft>
                        <a:buNone/>
                      </a:pPr>
                      <a:r>
                        <a:rPr lang="en-US" sz="2800">
                          <a:latin typeface="Verdana"/>
                          <a:ea typeface="Verdana"/>
                          <a:cs typeface="Verdana"/>
                          <a:sym typeface="Verdana"/>
                        </a:rPr>
                        <a:t>1. </a:t>
                      </a:r>
                      <a:r>
                        <a:rPr lang="en-US" sz="2800">
                          <a:latin typeface="Verdana"/>
                          <a:ea typeface="Verdana"/>
                          <a:cs typeface="Verdana"/>
                          <a:sym typeface="Verdana"/>
                        </a:rPr>
                        <a:t>get away with</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800">
                          <a:solidFill>
                            <a:schemeClr val="dk1"/>
                          </a:solidFill>
                          <a:latin typeface="Verdana"/>
                          <a:ea typeface="Verdana"/>
                          <a:cs typeface="Verdana"/>
                          <a:sym typeface="Verdana"/>
                        </a:rPr>
                        <a:t>A. admire or respect someone, want to be like them</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46875">
                <a:tc>
                  <a:txBody>
                    <a:bodyPr/>
                    <a:lstStyle/>
                    <a:p>
                      <a:pPr indent="0" lvl="0" marL="0" rtl="0" algn="l">
                        <a:spcBef>
                          <a:spcPts val="0"/>
                        </a:spcBef>
                        <a:spcAft>
                          <a:spcPts val="0"/>
                        </a:spcAft>
                        <a:buNone/>
                      </a:pPr>
                      <a:r>
                        <a:rPr lang="en-US" sz="2800">
                          <a:latin typeface="Verdana"/>
                          <a:ea typeface="Verdana"/>
                          <a:cs typeface="Verdana"/>
                          <a:sym typeface="Verdana"/>
                        </a:rPr>
                        <a:t>2. go over</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B. discuss something, talk about something </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46875">
                <a:tc>
                  <a:txBody>
                    <a:bodyPr/>
                    <a:lstStyle/>
                    <a:p>
                      <a:pPr indent="0" lvl="0" marL="0" rtl="0" algn="l">
                        <a:spcBef>
                          <a:spcPts val="0"/>
                        </a:spcBef>
                        <a:spcAft>
                          <a:spcPts val="0"/>
                        </a:spcAft>
                        <a:buNone/>
                      </a:pPr>
                      <a:r>
                        <a:rPr lang="en-US" sz="2800">
                          <a:latin typeface="Verdana"/>
                          <a:ea typeface="Verdana"/>
                          <a:cs typeface="Verdana"/>
                          <a:sym typeface="Verdana"/>
                        </a:rPr>
                        <a:t>3. look up to</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800">
                          <a:solidFill>
                            <a:schemeClr val="dk1"/>
                          </a:solidFill>
                          <a:latin typeface="Verdana"/>
                          <a:ea typeface="Verdana"/>
                          <a:cs typeface="Verdana"/>
                          <a:sym typeface="Verdana"/>
                        </a:rPr>
                        <a:t>C. ignore something annoying</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46875">
                <a:tc>
                  <a:txBody>
                    <a:bodyPr/>
                    <a:lstStyle/>
                    <a:p>
                      <a:pPr indent="0" lvl="0" marL="0" rtl="0" algn="l">
                        <a:spcBef>
                          <a:spcPts val="0"/>
                        </a:spcBef>
                        <a:spcAft>
                          <a:spcPts val="0"/>
                        </a:spcAft>
                        <a:buNone/>
                      </a:pPr>
                      <a:r>
                        <a:rPr lang="en-US" sz="2800">
                          <a:latin typeface="Verdana"/>
                          <a:ea typeface="Verdana"/>
                          <a:cs typeface="Verdana"/>
                          <a:sym typeface="Verdana"/>
                        </a:rPr>
                        <a:t>4. put up with</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2800">
                          <a:solidFill>
                            <a:schemeClr val="dk1"/>
                          </a:solidFill>
                          <a:latin typeface="Verdana"/>
                          <a:ea typeface="Verdana"/>
                          <a:cs typeface="Verdana"/>
                          <a:sym typeface="Verdana"/>
                        </a:rPr>
                        <a:t>D. when someone is not punished for something</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68125">
                <a:tc>
                  <a:txBody>
                    <a:bodyPr/>
                    <a:lstStyle/>
                    <a:p>
                      <a:pPr indent="0" lvl="0" marL="0" rtl="0" algn="l">
                        <a:spcBef>
                          <a:spcPts val="0"/>
                        </a:spcBef>
                        <a:spcAft>
                          <a:spcPts val="0"/>
                        </a:spcAft>
                        <a:buNone/>
                      </a:pPr>
                      <a:r>
                        <a:rPr lang="en-US" sz="2800">
                          <a:latin typeface="Verdana"/>
                          <a:ea typeface="Verdana"/>
                          <a:cs typeface="Verdana"/>
                          <a:sym typeface="Verdana"/>
                        </a:rPr>
                        <a:t>5. talk over</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800">
                          <a:solidFill>
                            <a:schemeClr val="dk1"/>
                          </a:solidFill>
                          <a:latin typeface="Verdana"/>
                          <a:ea typeface="Verdana"/>
                          <a:cs typeface="Verdana"/>
                          <a:sym typeface="Verdana"/>
                        </a:rPr>
                        <a:t>E. review something</a:t>
                      </a:r>
                      <a:endParaRPr sz="2800">
                        <a:solidFill>
                          <a:schemeClr val="dk1"/>
                        </a:solidFill>
                        <a:latin typeface="Verdana"/>
                        <a:ea typeface="Verdana"/>
                        <a:cs typeface="Verdana"/>
                        <a:sym typeface="Verdana"/>
                      </a:endParaRPr>
                    </a:p>
                    <a:p>
                      <a:pPr indent="0" lvl="0" marL="0" rtl="0" algn="l">
                        <a:spcBef>
                          <a:spcPts val="0"/>
                        </a:spcBef>
                        <a:spcAft>
                          <a:spcPts val="0"/>
                        </a:spcAft>
                        <a:buNone/>
                      </a:pPr>
                      <a:r>
                        <a:t/>
                      </a:r>
                      <a:endParaRPr sz="2800">
                        <a:solidFill>
                          <a:schemeClr val="dk1"/>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2" name="Shape 202"/>
        <p:cNvGrpSpPr/>
        <p:nvPr/>
      </p:nvGrpSpPr>
      <p:grpSpPr>
        <a:xfrm>
          <a:off x="0" y="0"/>
          <a:ext cx="0" cy="0"/>
          <a:chOff x="0" y="0"/>
          <a:chExt cx="0" cy="0"/>
        </a:xfrm>
      </p:grpSpPr>
      <p:sp>
        <p:nvSpPr>
          <p:cNvPr id="203" name="Google Shape;203;p23"/>
          <p:cNvSpPr/>
          <p:nvPr/>
        </p:nvSpPr>
        <p:spPr>
          <a:xfrm>
            <a:off x="98550" y="702975"/>
            <a:ext cx="11785800" cy="62739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A: Tell me about your family</a:t>
            </a:r>
            <a:r>
              <a:rPr lang="en-US" sz="2800">
                <a:latin typeface="Verdana"/>
                <a:ea typeface="Verdana"/>
                <a:cs typeface="Verdana"/>
                <a:sym typeface="Verdana"/>
              </a:rPr>
              <a:t>, what are they like?</a:t>
            </a:r>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B: </a:t>
            </a:r>
            <a:r>
              <a:rPr lang="en-US" sz="2800">
                <a:latin typeface="Verdana"/>
                <a:ea typeface="Verdana"/>
                <a:cs typeface="Verdana"/>
                <a:sym typeface="Verdana"/>
              </a:rPr>
              <a:t>This is my </a:t>
            </a:r>
            <a:r>
              <a:rPr b="1" lang="en-US" sz="2800">
                <a:solidFill>
                  <a:schemeClr val="accent5"/>
                </a:solidFill>
                <a:latin typeface="Verdana"/>
                <a:ea typeface="Verdana"/>
                <a:cs typeface="Verdana"/>
                <a:sym typeface="Verdana"/>
              </a:rPr>
              <a:t>_____</a:t>
            </a:r>
            <a:r>
              <a:rPr lang="en-US" sz="2800">
                <a:latin typeface="Verdana"/>
                <a:ea typeface="Verdana"/>
                <a:cs typeface="Verdana"/>
                <a:sym typeface="Verdana"/>
              </a:rPr>
              <a:t>. He/she is very </a:t>
            </a:r>
            <a:r>
              <a:rPr b="1" lang="en-US" sz="2800">
                <a:solidFill>
                  <a:schemeClr val="accent5"/>
                </a:solidFill>
                <a:latin typeface="Verdana"/>
                <a:ea typeface="Verdana"/>
                <a:cs typeface="Verdana"/>
                <a:sym typeface="Verdana"/>
              </a:rPr>
              <a:t>_____</a:t>
            </a:r>
            <a:r>
              <a:rPr lang="en-US" sz="2800">
                <a:solidFill>
                  <a:schemeClr val="dk1"/>
                </a:solidFill>
                <a:latin typeface="Verdana"/>
                <a:ea typeface="Verdana"/>
                <a:cs typeface="Verdana"/>
                <a:sym typeface="Verdana"/>
              </a:rPr>
              <a:t>. </a:t>
            </a:r>
            <a:endParaRPr sz="2800">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1100"/>
              <a:buFont typeface="Arial"/>
              <a:buNone/>
            </a:pPr>
            <a:r>
              <a:rPr i="0" lang="en-US" sz="2800" u="none" cap="none" strike="noStrike">
                <a:solidFill>
                  <a:srgbClr val="000000"/>
                </a:solidFill>
                <a:latin typeface="Verdana"/>
                <a:ea typeface="Verdana"/>
                <a:cs typeface="Verdana"/>
                <a:sym typeface="Verdana"/>
              </a:rPr>
              <a:t>A: </a:t>
            </a:r>
            <a:r>
              <a:rPr lang="en-US" sz="2800">
                <a:latin typeface="Verdana"/>
                <a:ea typeface="Verdana"/>
                <a:cs typeface="Verdana"/>
                <a:sym typeface="Verdana"/>
              </a:rPr>
              <a:t>My </a:t>
            </a:r>
            <a:r>
              <a:rPr i="0" lang="en-US" sz="2800" u="none" cap="none" strike="noStrike">
                <a:solidFill>
                  <a:srgbClr val="000000"/>
                </a:solidFill>
                <a:latin typeface="Verdana"/>
                <a:ea typeface="Verdana"/>
                <a:cs typeface="Verdana"/>
                <a:sym typeface="Verdana"/>
              </a:rPr>
              <a:t> </a:t>
            </a:r>
            <a:r>
              <a:rPr b="1" lang="en-US" sz="2800">
                <a:solidFill>
                  <a:schemeClr val="accent5"/>
                </a:solidFill>
                <a:latin typeface="Verdana"/>
                <a:ea typeface="Verdana"/>
                <a:cs typeface="Verdana"/>
                <a:sym typeface="Verdana"/>
              </a:rPr>
              <a:t>_____</a:t>
            </a:r>
            <a:r>
              <a:rPr lang="en-US" sz="2800">
                <a:solidFill>
                  <a:schemeClr val="dk1"/>
                </a:solidFill>
                <a:latin typeface="Verdana"/>
                <a:ea typeface="Verdana"/>
                <a:cs typeface="Verdana"/>
                <a:sym typeface="Verdana"/>
              </a:rPr>
              <a:t> is the same way. She/he is </a:t>
            </a:r>
            <a:r>
              <a:rPr b="1" lang="en-US" sz="2800">
                <a:solidFill>
                  <a:schemeClr val="accent5"/>
                </a:solidFill>
                <a:latin typeface="Verdana"/>
                <a:ea typeface="Verdana"/>
                <a:cs typeface="Verdana"/>
                <a:sym typeface="Verdana"/>
              </a:rPr>
              <a:t>_____</a:t>
            </a:r>
            <a:r>
              <a:rPr lang="en-US" sz="2800">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1100"/>
              <a:buFont typeface="Arial"/>
              <a:buNone/>
            </a:pPr>
            <a:r>
              <a:rPr lang="en-US" sz="2800">
                <a:solidFill>
                  <a:srgbClr val="000000"/>
                </a:solidFill>
                <a:latin typeface="Verdana"/>
                <a:ea typeface="Verdana"/>
                <a:cs typeface="Verdana"/>
                <a:sym typeface="Verdana"/>
              </a:rPr>
              <a:t>B: </a:t>
            </a:r>
            <a:r>
              <a:rPr lang="en-US" sz="2800">
                <a:latin typeface="Verdana"/>
                <a:ea typeface="Verdana"/>
                <a:cs typeface="Verdana"/>
                <a:sym typeface="Verdana"/>
              </a:rPr>
              <a:t>Cool! I also really look up to </a:t>
            </a:r>
            <a:r>
              <a:rPr b="1" lang="en-US" sz="2800">
                <a:solidFill>
                  <a:schemeClr val="accent5"/>
                </a:solidFill>
                <a:latin typeface="Verdana"/>
                <a:ea typeface="Verdana"/>
                <a:cs typeface="Verdana"/>
                <a:sym typeface="Verdana"/>
              </a:rPr>
              <a:t>_____</a:t>
            </a:r>
            <a:r>
              <a:rPr lang="en-US" sz="2800">
                <a:solidFill>
                  <a:schemeClr val="dk1"/>
                </a:solidFill>
                <a:latin typeface="Verdana"/>
                <a:ea typeface="Verdana"/>
                <a:cs typeface="Verdana"/>
                <a:sym typeface="Verdana"/>
              </a:rPr>
              <a:t>. </a:t>
            </a:r>
            <a:endParaRPr sz="2800">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1100"/>
              <a:buFont typeface="Arial"/>
              <a:buNone/>
            </a:pPr>
            <a:r>
              <a:rPr i="0" lang="en-US" sz="2800" u="none" cap="none" strike="noStrike">
                <a:solidFill>
                  <a:srgbClr val="000000"/>
                </a:solidFill>
                <a:latin typeface="Verdana"/>
                <a:ea typeface="Verdana"/>
                <a:cs typeface="Verdana"/>
                <a:sym typeface="Verdana"/>
              </a:rPr>
              <a:t>A: </a:t>
            </a:r>
            <a:r>
              <a:rPr lang="en-US" sz="2800">
                <a:latin typeface="Verdana"/>
                <a:ea typeface="Verdana"/>
                <a:cs typeface="Verdana"/>
                <a:sym typeface="Verdana"/>
              </a:rPr>
              <a:t>That’s really special. I don’t have any</a:t>
            </a:r>
            <a:r>
              <a:rPr i="0" lang="en-US" sz="2800" u="none" cap="none" strike="noStrike">
                <a:solidFill>
                  <a:srgbClr val="000000"/>
                </a:solidFill>
                <a:latin typeface="Verdana"/>
                <a:ea typeface="Verdana"/>
                <a:cs typeface="Verdana"/>
                <a:sym typeface="Verdana"/>
              </a:rPr>
              <a:t> </a:t>
            </a:r>
            <a:r>
              <a:rPr b="1" i="0" lang="en-US" sz="2800" u="none" cap="none" strike="noStrike">
                <a:solidFill>
                  <a:schemeClr val="accent5"/>
                </a:solidFill>
                <a:latin typeface="Verdana"/>
                <a:ea typeface="Verdana"/>
                <a:cs typeface="Verdana"/>
                <a:sym typeface="Verdana"/>
              </a:rPr>
              <a:t>_____</a:t>
            </a:r>
            <a:r>
              <a:rPr i="0" lang="en-US" sz="2800" u="none" cap="none" strike="noStrike">
                <a:solidFill>
                  <a:srgbClr val="000000"/>
                </a:solidFill>
                <a:latin typeface="Verdana"/>
                <a:ea typeface="Verdana"/>
                <a:cs typeface="Verdana"/>
                <a:sym typeface="Verdana"/>
              </a:rPr>
              <a:t>. </a:t>
            </a:r>
            <a:r>
              <a:rPr lang="en-US" sz="2800">
                <a:latin typeface="Verdana"/>
                <a:ea typeface="Verdana"/>
                <a:cs typeface="Verdana"/>
                <a:sym typeface="Verdana"/>
              </a:rPr>
              <a:t>But I really admire my </a:t>
            </a:r>
            <a:r>
              <a:rPr b="1" lang="en-US" sz="2800">
                <a:solidFill>
                  <a:schemeClr val="accent5"/>
                </a:solidFill>
                <a:latin typeface="Verdana"/>
                <a:ea typeface="Verdana"/>
                <a:cs typeface="Verdana"/>
                <a:sym typeface="Verdana"/>
              </a:rPr>
              <a:t>_____</a:t>
            </a:r>
            <a:r>
              <a:rPr i="0" lang="en-US" sz="2800" u="none" cap="none" strike="noStrike">
                <a:solidFill>
                  <a:srgbClr val="000000"/>
                </a:solidFill>
                <a:latin typeface="Verdana"/>
                <a:ea typeface="Verdana"/>
                <a:cs typeface="Verdana"/>
                <a:sym typeface="Verdana"/>
              </a:rPr>
              <a:t>.</a:t>
            </a:r>
            <a:endParaRPr sz="2800">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B: </a:t>
            </a:r>
            <a:r>
              <a:rPr lang="en-US" sz="2800">
                <a:latin typeface="Verdana"/>
                <a:ea typeface="Verdana"/>
                <a:cs typeface="Verdana"/>
                <a:sym typeface="Verdana"/>
              </a:rPr>
              <a:t>I am glad you can look up to your </a:t>
            </a:r>
            <a:r>
              <a:rPr b="1" lang="en-US" sz="2800">
                <a:solidFill>
                  <a:schemeClr val="accent5"/>
                </a:solidFill>
                <a:latin typeface="Verdana"/>
                <a:ea typeface="Verdana"/>
                <a:cs typeface="Verdana"/>
                <a:sym typeface="Verdana"/>
              </a:rPr>
              <a:t>_____</a:t>
            </a:r>
            <a:r>
              <a:rPr lang="en-US" sz="2800">
                <a:solidFill>
                  <a:schemeClr val="dk1"/>
                </a:solidFill>
                <a:latin typeface="Verdana"/>
                <a:ea typeface="Verdana"/>
                <a:cs typeface="Verdana"/>
                <a:sym typeface="Verdana"/>
              </a:rPr>
              <a:t>. </a:t>
            </a:r>
            <a:endParaRPr sz="2800">
              <a:solidFill>
                <a:schemeClr val="dk1"/>
              </a:solidFill>
              <a:latin typeface="Verdana"/>
              <a:ea typeface="Verdana"/>
              <a:cs typeface="Verdana"/>
              <a:sym typeface="Verdana"/>
            </a:endParaRPr>
          </a:p>
        </p:txBody>
      </p:sp>
      <p:sp>
        <p:nvSpPr>
          <p:cNvPr id="204" name="Google Shape;204;p23"/>
          <p:cNvSpPr txBox="1"/>
          <p:nvPr/>
        </p:nvSpPr>
        <p:spPr>
          <a:xfrm>
            <a:off x="2638355" y="196587"/>
            <a:ext cx="6915300" cy="76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Listen and repeat.</a:t>
            </a:r>
            <a:endParaRPr b="1" sz="3200">
              <a:solidFill>
                <a:schemeClr val="dk1"/>
              </a:solidFill>
              <a:latin typeface="Verdana"/>
              <a:ea typeface="Verdana"/>
              <a:cs typeface="Verdana"/>
              <a:sym typeface="Verdana"/>
            </a:endParaRPr>
          </a:p>
        </p:txBody>
      </p:sp>
      <p:sp>
        <p:nvSpPr>
          <p:cNvPr id="205" name="Google Shape;205;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06" name="Google Shape;206;p23"/>
          <p:cNvSpPr txBox="1"/>
          <p:nvPr>
            <p:ph idx="11" type="ftr"/>
          </p:nvPr>
        </p:nvSpPr>
        <p:spPr>
          <a:xfrm>
            <a:off x="167625" y="6356350"/>
            <a:ext cx="41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pic>
        <p:nvPicPr>
          <p:cNvPr id="207" name="Google Shape;207;p23"/>
          <p:cNvPicPr preferRelativeResize="0"/>
          <p:nvPr/>
        </p:nvPicPr>
        <p:blipFill>
          <a:blip r:embed="rId4">
            <a:alphaModFix/>
          </a:blip>
          <a:stretch>
            <a:fillRect/>
          </a:stretch>
        </p:blipFill>
        <p:spPr>
          <a:xfrm>
            <a:off x="9327950" y="67925"/>
            <a:ext cx="2864051" cy="1908901"/>
          </a:xfrm>
          <a:prstGeom prst="rect">
            <a:avLst/>
          </a:prstGeom>
          <a:noFill/>
          <a:ln cap="flat" cmpd="sng" w="9525">
            <a:solidFill>
              <a:schemeClr val="accent5"/>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3" name="Shape 213"/>
        <p:cNvGrpSpPr/>
        <p:nvPr/>
      </p:nvGrpSpPr>
      <p:grpSpPr>
        <a:xfrm>
          <a:off x="0" y="0"/>
          <a:ext cx="0" cy="0"/>
          <a:chOff x="0" y="0"/>
          <a:chExt cx="0" cy="0"/>
        </a:xfrm>
      </p:grpSpPr>
      <p:graphicFrame>
        <p:nvGraphicFramePr>
          <p:cNvPr id="214" name="Google Shape;214;p24"/>
          <p:cNvGraphicFramePr/>
          <p:nvPr/>
        </p:nvGraphicFramePr>
        <p:xfrm>
          <a:off x="1481175" y="1185591"/>
          <a:ext cx="3000000" cy="3000000"/>
        </p:xfrm>
        <a:graphic>
          <a:graphicData uri="http://schemas.openxmlformats.org/drawingml/2006/table">
            <a:tbl>
              <a:tblPr>
                <a:noFill/>
                <a:tableStyleId>{053B1B67-856D-42E6-8E41-81DAA7A4C937}</a:tableStyleId>
              </a:tblPr>
              <a:tblGrid>
                <a:gridCol w="442875"/>
                <a:gridCol w="2357425"/>
                <a:gridCol w="2357425"/>
                <a:gridCol w="2357425"/>
                <a:gridCol w="2357425"/>
              </a:tblGrid>
              <a:tr h="704525">
                <a:tc>
                  <a:txBody>
                    <a:bodyPr/>
                    <a:lstStyle/>
                    <a:p>
                      <a:pPr indent="0" lvl="0" marL="0" marR="0" rtl="0" algn="l">
                        <a:lnSpc>
                          <a:spcPct val="100000"/>
                        </a:lnSpc>
                        <a:spcBef>
                          <a:spcPts val="0"/>
                        </a:spcBef>
                        <a:spcAft>
                          <a:spcPts val="0"/>
                        </a:spcAft>
                        <a:buClr>
                          <a:srgbClr val="000000"/>
                        </a:buClr>
                        <a:buSzPts val="2800"/>
                        <a:buFont typeface="Arial"/>
                        <a:buNone/>
                      </a:pPr>
                      <a:r>
                        <a:t/>
                      </a:r>
                      <a:endParaRPr b="1" sz="28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b="1" sz="28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Verdana"/>
                          <a:ea typeface="Verdana"/>
                          <a:cs typeface="Verdana"/>
                          <a:sym typeface="Verdana"/>
                        </a:rPr>
                        <a:t>/</a:t>
                      </a:r>
                      <a:r>
                        <a:rPr b="1" lang="en-US" sz="2800">
                          <a:latin typeface="Verdana"/>
                          <a:ea typeface="Verdana"/>
                          <a:cs typeface="Verdana"/>
                          <a:sym typeface="Verdana"/>
                        </a:rPr>
                        <a:t>e</a:t>
                      </a:r>
                      <a:r>
                        <a:rPr b="1" i="0" lang="en-US" sz="2800" u="none" cap="none" strike="noStrike">
                          <a:solidFill>
                            <a:srgbClr val="000000"/>
                          </a:solidFill>
                          <a:latin typeface="Verdana"/>
                          <a:ea typeface="Verdana"/>
                          <a:cs typeface="Verdana"/>
                          <a:sym typeface="Verdana"/>
                        </a:rPr>
                        <a:t>/ </a:t>
                      </a:r>
                      <a:endParaRPr b="1" sz="28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Verdana"/>
                          <a:ea typeface="Verdana"/>
                          <a:cs typeface="Verdana"/>
                          <a:sym typeface="Verdana"/>
                        </a:rPr>
                        <a:t>/</a:t>
                      </a:r>
                      <a:r>
                        <a:rPr b="1" lang="en-US" sz="2800">
                          <a:latin typeface="Verdana"/>
                          <a:ea typeface="Verdana"/>
                          <a:cs typeface="Verdana"/>
                          <a:sym typeface="Verdana"/>
                        </a:rPr>
                        <a:t>i</a:t>
                      </a:r>
                      <a:r>
                        <a:rPr b="1" i="0" lang="en-US" sz="2800" u="none" cap="none" strike="noStrike">
                          <a:solidFill>
                            <a:srgbClr val="000000"/>
                          </a:solidFill>
                          <a:latin typeface="Verdana"/>
                          <a:ea typeface="Verdana"/>
                          <a:cs typeface="Verdana"/>
                          <a:sym typeface="Verdana"/>
                        </a:rPr>
                        <a:t>/ </a:t>
                      </a:r>
                      <a:endParaRPr b="1" sz="2800">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b="1" i="0" sz="2800" u="none" cap="none" strike="noStrike">
                        <a:solidFill>
                          <a:schemeClr val="dk1"/>
                        </a:solidFill>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D8E2F3"/>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1</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t/>
                      </a:r>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pet</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pit </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i="0" sz="1700" u="none" cap="none" strike="noStrike">
                        <a:solidFill>
                          <a:srgbClr val="000000"/>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2</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t/>
                      </a:r>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met</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mitt</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i="0" sz="1700" u="none" cap="none" strike="noStrike">
                        <a:solidFill>
                          <a:srgbClr val="000000"/>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3</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t/>
                      </a:r>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check</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chick</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i="0" sz="1800" u="none" cap="none" strike="noStrike">
                        <a:solidFill>
                          <a:srgbClr val="000000"/>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4</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t/>
                      </a:r>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desk</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disk</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sz="17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a:solidFill>
                            <a:srgbClr val="4E74A3"/>
                          </a:solidFill>
                          <a:latin typeface="Verdana"/>
                          <a:ea typeface="Verdana"/>
                          <a:cs typeface="Verdana"/>
                          <a:sym typeface="Verdana"/>
                        </a:rPr>
                        <a:t>5</a:t>
                      </a:r>
                      <a:endParaRPr sz="2800">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sz="16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fell</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fill</a:t>
                      </a:r>
                      <a:endParaRPr sz="2800">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sz="12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bl>
          </a:graphicData>
        </a:graphic>
      </p:graphicFrame>
      <p:sp>
        <p:nvSpPr>
          <p:cNvPr id="215" name="Google Shape;215;p24"/>
          <p:cNvSpPr txBox="1"/>
          <p:nvPr/>
        </p:nvSpPr>
        <p:spPr>
          <a:xfrm>
            <a:off x="895350" y="85739"/>
            <a:ext cx="11239500" cy="770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Practice the /e/ and /i/ sounds. Then listen to the sentences and circle the word you hear.</a:t>
            </a:r>
            <a:endParaRPr b="1" sz="3200">
              <a:solidFill>
                <a:schemeClr val="dk1"/>
              </a:solidFill>
              <a:latin typeface="Verdana"/>
              <a:ea typeface="Verdana"/>
              <a:cs typeface="Verdana"/>
              <a:sym typeface="Verdana"/>
            </a:endParaRPr>
          </a:p>
        </p:txBody>
      </p:sp>
      <p:sp>
        <p:nvSpPr>
          <p:cNvPr id="216" name="Google Shape;216;p24"/>
          <p:cNvSpPr txBox="1"/>
          <p:nvPr>
            <p:ph idx="12" type="sldNum"/>
          </p:nvPr>
        </p:nvSpPr>
        <p:spPr>
          <a:xfrm>
            <a:off x="8610600" y="6391275"/>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217" name="Google Shape;217;p24"/>
          <p:cNvSpPr txBox="1"/>
          <p:nvPr>
            <p:ph idx="11" type="ftr"/>
          </p:nvPr>
        </p:nvSpPr>
        <p:spPr>
          <a:xfrm>
            <a:off x="603250" y="6473545"/>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pic>
        <p:nvPicPr>
          <p:cNvPr id="218" name="Google Shape;218;p24"/>
          <p:cNvPicPr preferRelativeResize="0"/>
          <p:nvPr/>
        </p:nvPicPr>
        <p:blipFill>
          <a:blip r:embed="rId4">
            <a:alphaModFix/>
          </a:blip>
          <a:stretch>
            <a:fillRect/>
          </a:stretch>
        </p:blipFill>
        <p:spPr>
          <a:xfrm>
            <a:off x="2524720" y="1936075"/>
            <a:ext cx="877975" cy="877975"/>
          </a:xfrm>
          <a:prstGeom prst="rect">
            <a:avLst/>
          </a:prstGeom>
          <a:noFill/>
          <a:ln>
            <a:noFill/>
          </a:ln>
        </p:spPr>
      </p:pic>
      <p:pic>
        <p:nvPicPr>
          <p:cNvPr id="219" name="Google Shape;219;p24"/>
          <p:cNvPicPr preferRelativeResize="0"/>
          <p:nvPr/>
        </p:nvPicPr>
        <p:blipFill>
          <a:blip r:embed="rId5">
            <a:alphaModFix/>
          </a:blip>
          <a:stretch>
            <a:fillRect/>
          </a:stretch>
        </p:blipFill>
        <p:spPr>
          <a:xfrm>
            <a:off x="2752575" y="5585825"/>
            <a:ext cx="969875" cy="969875"/>
          </a:xfrm>
          <a:prstGeom prst="rect">
            <a:avLst/>
          </a:prstGeom>
          <a:noFill/>
          <a:ln>
            <a:noFill/>
          </a:ln>
        </p:spPr>
      </p:pic>
      <p:pic>
        <p:nvPicPr>
          <p:cNvPr id="220" name="Google Shape;220;p24"/>
          <p:cNvPicPr preferRelativeResize="0"/>
          <p:nvPr/>
        </p:nvPicPr>
        <p:blipFill>
          <a:blip r:embed="rId6">
            <a:alphaModFix/>
          </a:blip>
          <a:stretch>
            <a:fillRect/>
          </a:stretch>
        </p:blipFill>
        <p:spPr>
          <a:xfrm>
            <a:off x="2524725" y="4730825"/>
            <a:ext cx="877975" cy="877975"/>
          </a:xfrm>
          <a:prstGeom prst="rect">
            <a:avLst/>
          </a:prstGeom>
          <a:noFill/>
          <a:ln>
            <a:noFill/>
          </a:ln>
        </p:spPr>
      </p:pic>
      <p:pic>
        <p:nvPicPr>
          <p:cNvPr id="221" name="Google Shape;221;p24"/>
          <p:cNvPicPr preferRelativeResize="0"/>
          <p:nvPr/>
        </p:nvPicPr>
        <p:blipFill>
          <a:blip r:embed="rId7">
            <a:alphaModFix/>
          </a:blip>
          <a:stretch>
            <a:fillRect/>
          </a:stretch>
        </p:blipFill>
        <p:spPr>
          <a:xfrm>
            <a:off x="2175725" y="2814050"/>
            <a:ext cx="969875" cy="969875"/>
          </a:xfrm>
          <a:prstGeom prst="rect">
            <a:avLst/>
          </a:prstGeom>
          <a:noFill/>
          <a:ln>
            <a:noFill/>
          </a:ln>
        </p:spPr>
      </p:pic>
      <p:pic>
        <p:nvPicPr>
          <p:cNvPr id="222" name="Google Shape;222;p24"/>
          <p:cNvPicPr preferRelativeResize="0"/>
          <p:nvPr/>
        </p:nvPicPr>
        <p:blipFill>
          <a:blip r:embed="rId8">
            <a:alphaModFix/>
          </a:blip>
          <a:stretch>
            <a:fillRect/>
          </a:stretch>
        </p:blipFill>
        <p:spPr>
          <a:xfrm>
            <a:off x="9380025" y="1965025"/>
            <a:ext cx="770100" cy="770100"/>
          </a:xfrm>
          <a:prstGeom prst="rect">
            <a:avLst/>
          </a:prstGeom>
          <a:noFill/>
          <a:ln>
            <a:noFill/>
          </a:ln>
        </p:spPr>
      </p:pic>
      <p:pic>
        <p:nvPicPr>
          <p:cNvPr id="223" name="Google Shape;223;p24"/>
          <p:cNvPicPr preferRelativeResize="0"/>
          <p:nvPr/>
        </p:nvPicPr>
        <p:blipFill>
          <a:blip r:embed="rId9">
            <a:alphaModFix/>
          </a:blip>
          <a:stretch>
            <a:fillRect/>
          </a:stretch>
        </p:blipFill>
        <p:spPr>
          <a:xfrm>
            <a:off x="10244150" y="2835788"/>
            <a:ext cx="770100" cy="770100"/>
          </a:xfrm>
          <a:prstGeom prst="rect">
            <a:avLst/>
          </a:prstGeom>
          <a:noFill/>
          <a:ln>
            <a:noFill/>
          </a:ln>
        </p:spPr>
      </p:pic>
      <p:pic>
        <p:nvPicPr>
          <p:cNvPr id="224" name="Google Shape;224;p24"/>
          <p:cNvPicPr preferRelativeResize="0"/>
          <p:nvPr/>
        </p:nvPicPr>
        <p:blipFill>
          <a:blip r:embed="rId10">
            <a:alphaModFix/>
          </a:blip>
          <a:stretch>
            <a:fillRect/>
          </a:stretch>
        </p:blipFill>
        <p:spPr>
          <a:xfrm>
            <a:off x="9900125" y="4815725"/>
            <a:ext cx="770100" cy="770100"/>
          </a:xfrm>
          <a:prstGeom prst="rect">
            <a:avLst/>
          </a:prstGeom>
          <a:noFill/>
          <a:ln>
            <a:noFill/>
          </a:ln>
        </p:spPr>
      </p:pic>
      <p:pic>
        <p:nvPicPr>
          <p:cNvPr id="225" name="Google Shape;225;p24"/>
          <p:cNvPicPr preferRelativeResize="0"/>
          <p:nvPr/>
        </p:nvPicPr>
        <p:blipFill>
          <a:blip r:embed="rId11">
            <a:alphaModFix/>
          </a:blip>
          <a:stretch>
            <a:fillRect/>
          </a:stretch>
        </p:blipFill>
        <p:spPr>
          <a:xfrm>
            <a:off x="9714750" y="5456350"/>
            <a:ext cx="1099350" cy="1099350"/>
          </a:xfrm>
          <a:prstGeom prst="rect">
            <a:avLst/>
          </a:prstGeom>
          <a:noFill/>
          <a:ln>
            <a:noFill/>
          </a:ln>
        </p:spPr>
      </p:pic>
      <p:pic>
        <p:nvPicPr>
          <p:cNvPr id="226" name="Google Shape;226;p24"/>
          <p:cNvPicPr preferRelativeResize="0"/>
          <p:nvPr/>
        </p:nvPicPr>
        <p:blipFill>
          <a:blip r:embed="rId12">
            <a:alphaModFix/>
          </a:blip>
          <a:stretch>
            <a:fillRect/>
          </a:stretch>
        </p:blipFill>
        <p:spPr>
          <a:xfrm>
            <a:off x="10044000" y="3825763"/>
            <a:ext cx="770100" cy="770100"/>
          </a:xfrm>
          <a:prstGeom prst="rect">
            <a:avLst/>
          </a:prstGeom>
          <a:noFill/>
          <a:ln>
            <a:noFill/>
          </a:ln>
        </p:spPr>
      </p:pic>
      <p:pic>
        <p:nvPicPr>
          <p:cNvPr id="227" name="Google Shape;227;p24"/>
          <p:cNvPicPr preferRelativeResize="0"/>
          <p:nvPr/>
        </p:nvPicPr>
        <p:blipFill>
          <a:blip r:embed="rId13">
            <a:alphaModFix/>
          </a:blip>
          <a:stretch>
            <a:fillRect/>
          </a:stretch>
        </p:blipFill>
        <p:spPr>
          <a:xfrm>
            <a:off x="2221663" y="3737975"/>
            <a:ext cx="877975" cy="877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3" name="Shape 233"/>
        <p:cNvGrpSpPr/>
        <p:nvPr/>
      </p:nvGrpSpPr>
      <p:grpSpPr>
        <a:xfrm>
          <a:off x="0" y="0"/>
          <a:ext cx="0" cy="0"/>
          <a:chOff x="0" y="0"/>
          <a:chExt cx="0" cy="0"/>
        </a:xfrm>
      </p:grpSpPr>
      <p:graphicFrame>
        <p:nvGraphicFramePr>
          <p:cNvPr id="234" name="Google Shape;234;p25"/>
          <p:cNvGraphicFramePr/>
          <p:nvPr/>
        </p:nvGraphicFramePr>
        <p:xfrm>
          <a:off x="1576267" y="1143563"/>
          <a:ext cx="3000000" cy="3000000"/>
        </p:xfrm>
        <a:graphic>
          <a:graphicData uri="http://schemas.openxmlformats.org/drawingml/2006/table">
            <a:tbl>
              <a:tblPr>
                <a:noFill/>
                <a:tableStyleId>{053B1B67-856D-42E6-8E41-81DAA7A4C937}</a:tableStyleId>
              </a:tblPr>
              <a:tblGrid>
                <a:gridCol w="645675"/>
                <a:gridCol w="2503250"/>
                <a:gridCol w="3009900"/>
                <a:gridCol w="3093800"/>
              </a:tblGrid>
              <a:tr h="791125">
                <a:tc>
                  <a:txBody>
                    <a:bodyPr/>
                    <a:lstStyle/>
                    <a:p>
                      <a:pPr indent="0" lvl="0" marL="0" marR="0" rtl="0" algn="l">
                        <a:lnSpc>
                          <a:spcPct val="107000"/>
                        </a:lnSpc>
                        <a:spcBef>
                          <a:spcPts val="0"/>
                        </a:spcBef>
                        <a:spcAft>
                          <a:spcPts val="0"/>
                        </a:spcAft>
                        <a:buClr>
                          <a:srgbClr val="000000"/>
                        </a:buClr>
                        <a:buSzPts val="2800"/>
                        <a:buFont typeface="Arial"/>
                        <a:buNone/>
                      </a:pPr>
                      <a:r>
                        <a:t/>
                      </a:r>
                      <a:endParaRPr baseline="-25000" i="0" sz="2800" u="none" cap="none" strike="noStrike">
                        <a:solidFill>
                          <a:srgbClr val="000000"/>
                        </a:solidFill>
                        <a:latin typeface="Verdana"/>
                        <a:ea typeface="Verdana"/>
                        <a:cs typeface="Verdana"/>
                        <a:sym typeface="Verdana"/>
                      </a:endParaRPr>
                    </a:p>
                  </a:txBody>
                  <a:tcPr marT="0" marB="0" marR="68575" marL="68575">
                    <a:lnL cap="flat" cmpd="sng" w="12700">
                      <a:solidFill>
                        <a:srgbClr val="4A86E8"/>
                      </a:solidFill>
                      <a:prstDash val="solid"/>
                      <a:round/>
                      <a:headEnd len="sm" w="sm" type="none"/>
                      <a:tailEnd len="sm" w="sm" type="none"/>
                    </a:lnL>
                    <a:lnR cap="flat" cmpd="sng" w="12700">
                      <a:solidFill>
                        <a:srgbClr val="4A86E8"/>
                      </a:solidFill>
                      <a:prstDash val="solid"/>
                      <a:round/>
                      <a:headEnd len="sm" w="sm" type="none"/>
                      <a:tailEnd len="sm" w="sm" type="none"/>
                    </a:lnR>
                    <a:lnT cap="flat" cmpd="sng" w="12700">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ctr">
                        <a:lnSpc>
                          <a:spcPct val="107000"/>
                        </a:lnSpc>
                        <a:spcBef>
                          <a:spcPts val="0"/>
                        </a:spcBef>
                        <a:spcAft>
                          <a:spcPts val="0"/>
                        </a:spcAft>
                        <a:buClr>
                          <a:srgbClr val="000000"/>
                        </a:buClr>
                        <a:buSzPts val="2800"/>
                        <a:buFont typeface="Arial"/>
                        <a:buNone/>
                      </a:pPr>
                      <a:r>
                        <a:rPr b="1" lang="en-US" sz="2800" u="none" cap="none" strike="noStrike">
                          <a:solidFill>
                            <a:srgbClr val="4E74A3"/>
                          </a:solidFill>
                          <a:latin typeface="Verdana"/>
                          <a:ea typeface="Verdana"/>
                          <a:cs typeface="Verdana"/>
                          <a:sym typeface="Verdana"/>
                        </a:rPr>
                        <a:t>A.   </a:t>
                      </a:r>
                      <a:r>
                        <a:rPr b="1" lang="en-US" sz="2800" u="none" cap="none" strike="noStrike">
                          <a:solidFill>
                            <a:srgbClr val="000000"/>
                          </a:solidFill>
                          <a:latin typeface="Verdana"/>
                          <a:ea typeface="Verdana"/>
                          <a:cs typeface="Verdana"/>
                          <a:sym typeface="Verdana"/>
                        </a:rPr>
                        <a:t>▔ </a:t>
                      </a:r>
                      <a:r>
                        <a:rPr lang="en-US" sz="2800">
                          <a:solidFill>
                            <a:schemeClr val="dk1"/>
                          </a:solidFill>
                          <a:latin typeface="Verdana"/>
                          <a:ea typeface="Verdana"/>
                          <a:cs typeface="Verdana"/>
                          <a:sym typeface="Verdana"/>
                        </a:rPr>
                        <a:t>- </a:t>
                      </a:r>
                      <a:endParaRPr/>
                    </a:p>
                    <a:p>
                      <a:pPr indent="0" lvl="0" marL="0" marR="0" rtl="0" algn="ctr">
                        <a:lnSpc>
                          <a:spcPct val="107000"/>
                        </a:lnSpc>
                        <a:spcBef>
                          <a:spcPts val="0"/>
                        </a:spcBef>
                        <a:spcAft>
                          <a:spcPts val="0"/>
                        </a:spcAft>
                        <a:buClr>
                          <a:srgbClr val="000000"/>
                        </a:buClr>
                        <a:buSzPts val="2800"/>
                        <a:buFont typeface="Arial"/>
                        <a:buNone/>
                      </a:pPr>
                      <a:r>
                        <a:rPr b="1" lang="en-US" sz="2800">
                          <a:latin typeface="Verdana"/>
                          <a:ea typeface="Verdana"/>
                          <a:cs typeface="Verdana"/>
                          <a:sym typeface="Verdana"/>
                        </a:rPr>
                        <a:t>30-90</a:t>
                      </a:r>
                      <a:endParaRPr b="1" sz="2800">
                        <a:latin typeface="Verdana"/>
                        <a:ea typeface="Verdana"/>
                        <a:cs typeface="Verdana"/>
                        <a:sym typeface="Verdana"/>
                      </a:endParaRPr>
                    </a:p>
                  </a:txBody>
                  <a:tcPr marT="0" marB="0" marR="68575" marL="68575">
                    <a:lnL cap="flat" cmpd="sng" w="12700">
                      <a:solidFill>
                        <a:srgbClr val="4A86E8"/>
                      </a:solidFill>
                      <a:prstDash val="solid"/>
                      <a:round/>
                      <a:headEnd len="sm" w="sm" type="none"/>
                      <a:tailEnd len="sm" w="sm" type="none"/>
                    </a:lnL>
                    <a:lnR cap="flat" cmpd="sng" w="12700">
                      <a:solidFill>
                        <a:srgbClr val="4A86E8"/>
                      </a:solidFill>
                      <a:prstDash val="solid"/>
                      <a:round/>
                      <a:headEnd len="sm" w="sm" type="none"/>
                      <a:tailEnd len="sm" w="sm" type="none"/>
                    </a:lnR>
                    <a:lnT cap="flat" cmpd="sng" w="12700">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ctr">
                        <a:lnSpc>
                          <a:spcPct val="107000"/>
                        </a:lnSpc>
                        <a:spcBef>
                          <a:spcPts val="0"/>
                        </a:spcBef>
                        <a:spcAft>
                          <a:spcPts val="0"/>
                        </a:spcAft>
                        <a:buClr>
                          <a:srgbClr val="000000"/>
                        </a:buClr>
                        <a:buSzPts val="2800"/>
                        <a:buFont typeface="Arial"/>
                        <a:buNone/>
                      </a:pPr>
                      <a:r>
                        <a:rPr b="1" lang="en-US" sz="2800" u="none" cap="none" strike="noStrike">
                          <a:solidFill>
                            <a:srgbClr val="4E74A3"/>
                          </a:solidFill>
                          <a:latin typeface="Verdana"/>
                          <a:ea typeface="Verdana"/>
                          <a:cs typeface="Verdana"/>
                          <a:sym typeface="Verdana"/>
                        </a:rPr>
                        <a:t>B. </a:t>
                      </a:r>
                      <a:r>
                        <a:rPr lang="en-US" sz="2800" u="none" cap="none" strike="noStrike">
                          <a:solidFill>
                            <a:srgbClr val="000000"/>
                          </a:solidFill>
                          <a:latin typeface="Verdana"/>
                          <a:ea typeface="Verdana"/>
                          <a:cs typeface="Verdana"/>
                          <a:sym typeface="Verdana"/>
                        </a:rPr>
                        <a:t>- </a:t>
                      </a:r>
                      <a:r>
                        <a:rPr b="1" lang="en-US" sz="2800" u="none" cap="none" strike="noStrike">
                          <a:solidFill>
                            <a:srgbClr val="000000"/>
                          </a:solidFill>
                          <a:latin typeface="Verdana"/>
                          <a:ea typeface="Verdana"/>
                          <a:cs typeface="Verdana"/>
                          <a:sym typeface="Verdana"/>
                        </a:rPr>
                        <a:t>▔</a:t>
                      </a:r>
                      <a:endParaRPr/>
                    </a:p>
                    <a:p>
                      <a:pPr indent="0" lvl="0" marL="0" marR="0" rtl="0" algn="ctr">
                        <a:lnSpc>
                          <a:spcPct val="107000"/>
                        </a:lnSpc>
                        <a:spcBef>
                          <a:spcPts val="0"/>
                        </a:spcBef>
                        <a:spcAft>
                          <a:spcPts val="0"/>
                        </a:spcAft>
                        <a:buClr>
                          <a:srgbClr val="000000"/>
                        </a:buClr>
                        <a:buSzPts val="2800"/>
                        <a:buFont typeface="Arial"/>
                        <a:buNone/>
                      </a:pPr>
                      <a:r>
                        <a:rPr b="1" lang="en-US" sz="2800">
                          <a:latin typeface="Verdana"/>
                          <a:ea typeface="Verdana"/>
                          <a:cs typeface="Verdana"/>
                          <a:sym typeface="Verdana"/>
                        </a:rPr>
                        <a:t>13-19</a:t>
                      </a:r>
                      <a:endParaRPr/>
                    </a:p>
                  </a:txBody>
                  <a:tcPr marT="0" marB="0" marR="68575" marL="68575">
                    <a:lnL cap="flat" cmpd="sng" w="12700">
                      <a:solidFill>
                        <a:srgbClr val="4A86E8"/>
                      </a:solidFill>
                      <a:prstDash val="solid"/>
                      <a:round/>
                      <a:headEnd len="sm" w="sm" type="none"/>
                      <a:tailEnd len="sm" w="sm" type="none"/>
                    </a:lnL>
                    <a:lnR cap="flat" cmpd="sng" w="12700">
                      <a:solidFill>
                        <a:srgbClr val="4A86E8"/>
                      </a:solidFill>
                      <a:prstDash val="solid"/>
                      <a:round/>
                      <a:headEnd len="sm" w="sm" type="none"/>
                      <a:tailEnd len="sm" w="sm" type="none"/>
                    </a:lnR>
                    <a:lnT cap="flat" cmpd="sng" w="12700">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ctr">
                        <a:lnSpc>
                          <a:spcPct val="107000"/>
                        </a:lnSpc>
                        <a:spcBef>
                          <a:spcPts val="0"/>
                        </a:spcBef>
                        <a:spcAft>
                          <a:spcPts val="0"/>
                        </a:spcAft>
                        <a:buClr>
                          <a:srgbClr val="000000"/>
                        </a:buClr>
                        <a:buSzPts val="2800"/>
                        <a:buFont typeface="Arial"/>
                        <a:buNone/>
                      </a:pPr>
                      <a:r>
                        <a:rPr b="1" lang="en-US" sz="2800" u="none" cap="none" strike="noStrike">
                          <a:solidFill>
                            <a:srgbClr val="4E74A3"/>
                          </a:solidFill>
                          <a:latin typeface="Verdana"/>
                          <a:ea typeface="Verdana"/>
                          <a:cs typeface="Verdana"/>
                          <a:sym typeface="Verdana"/>
                        </a:rPr>
                        <a:t>C. </a:t>
                      </a:r>
                      <a:r>
                        <a:rPr b="1" lang="en-US" sz="2800" u="none" cap="none" strike="noStrike">
                          <a:solidFill>
                            <a:srgbClr val="000000"/>
                          </a:solidFill>
                          <a:latin typeface="Verdana"/>
                          <a:ea typeface="Verdana"/>
                          <a:cs typeface="Verdana"/>
                          <a:sym typeface="Verdana"/>
                        </a:rPr>
                        <a:t>▔ </a:t>
                      </a:r>
                      <a:r>
                        <a:rPr lang="en-US" sz="2800">
                          <a:solidFill>
                            <a:schemeClr val="dk1"/>
                          </a:solidFill>
                          <a:latin typeface="Verdana"/>
                          <a:ea typeface="Verdana"/>
                          <a:cs typeface="Verdana"/>
                          <a:sym typeface="Verdana"/>
                        </a:rPr>
                        <a:t>- </a:t>
                      </a:r>
                      <a:endParaRPr/>
                    </a:p>
                    <a:p>
                      <a:pPr indent="0" lvl="0" marL="0" marR="0" rtl="0" algn="ctr">
                        <a:lnSpc>
                          <a:spcPct val="107000"/>
                        </a:lnSpc>
                        <a:spcBef>
                          <a:spcPts val="0"/>
                        </a:spcBef>
                        <a:spcAft>
                          <a:spcPts val="0"/>
                        </a:spcAft>
                        <a:buClr>
                          <a:srgbClr val="000000"/>
                        </a:buClr>
                        <a:buSzPts val="2800"/>
                        <a:buFont typeface="Arial"/>
                        <a:buNone/>
                      </a:pPr>
                      <a:r>
                        <a:rPr b="1" lang="en-US" sz="2800">
                          <a:solidFill>
                            <a:schemeClr val="dk1"/>
                          </a:solidFill>
                          <a:latin typeface="Verdana"/>
                          <a:ea typeface="Verdana"/>
                          <a:cs typeface="Verdana"/>
                          <a:sym typeface="Verdana"/>
                        </a:rPr>
                        <a:t>13-19</a:t>
                      </a:r>
                      <a:endParaRPr b="1" baseline="-25000" i="0" sz="2800" u="none" cap="none" strike="noStrike">
                        <a:solidFill>
                          <a:srgbClr val="000000"/>
                        </a:solidFill>
                        <a:latin typeface="Verdana"/>
                        <a:ea typeface="Verdana"/>
                        <a:cs typeface="Verdana"/>
                        <a:sym typeface="Verdana"/>
                      </a:endParaRPr>
                    </a:p>
                  </a:txBody>
                  <a:tcPr marT="0" marB="0" marR="68575" marL="68575">
                    <a:lnL cap="flat" cmpd="sng" w="12700">
                      <a:solidFill>
                        <a:srgbClr val="4A86E8"/>
                      </a:solidFill>
                      <a:prstDash val="solid"/>
                      <a:round/>
                      <a:headEnd len="sm" w="sm" type="none"/>
                      <a:tailEnd len="sm" w="sm" type="none"/>
                    </a:lnL>
                    <a:lnR cap="flat" cmpd="sng" w="12700">
                      <a:solidFill>
                        <a:srgbClr val="4A86E8"/>
                      </a:solidFill>
                      <a:prstDash val="solid"/>
                      <a:round/>
                      <a:headEnd len="sm" w="sm" type="none"/>
                      <a:tailEnd len="sm" w="sm" type="none"/>
                    </a:lnR>
                    <a:lnT cap="flat" cmpd="sng" w="12700">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r>
              <a:tr h="6495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1</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thir</a:t>
                      </a:r>
                      <a:r>
                        <a:rPr lang="en-US" sz="2800">
                          <a:latin typeface="Verdana"/>
                          <a:ea typeface="Verdana"/>
                          <a:cs typeface="Verdana"/>
                          <a:sym typeface="Verdana"/>
                        </a:rPr>
                        <a:t>ty</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thir</a:t>
                      </a:r>
                      <a:r>
                        <a:rPr b="1" lang="en-US" sz="2800">
                          <a:latin typeface="Verdana"/>
                          <a:ea typeface="Verdana"/>
                          <a:cs typeface="Verdana"/>
                          <a:sym typeface="Verdana"/>
                        </a:rPr>
                        <a:t>teen</a:t>
                      </a:r>
                      <a:endParaRPr b="1"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thir</a:t>
                      </a:r>
                      <a:r>
                        <a:rPr lang="en-US" sz="2800">
                          <a:latin typeface="Verdana"/>
                          <a:ea typeface="Verdana"/>
                          <a:cs typeface="Verdana"/>
                          <a:sym typeface="Verdana"/>
                        </a:rPr>
                        <a:t>teen</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6495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2</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four</a:t>
                      </a:r>
                      <a:r>
                        <a:rPr lang="en-US" sz="2800">
                          <a:latin typeface="Verdana"/>
                          <a:ea typeface="Verdana"/>
                          <a:cs typeface="Verdana"/>
                          <a:sym typeface="Verdana"/>
                        </a:rPr>
                        <a:t>ty</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four</a:t>
                      </a:r>
                      <a:r>
                        <a:rPr b="1" lang="en-US" sz="2800">
                          <a:latin typeface="Verdana"/>
                          <a:ea typeface="Verdana"/>
                          <a:cs typeface="Verdana"/>
                          <a:sym typeface="Verdana"/>
                        </a:rPr>
                        <a:t>teen</a:t>
                      </a:r>
                      <a:endParaRPr b="1"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four</a:t>
                      </a:r>
                      <a:r>
                        <a:rPr lang="en-US" sz="2800">
                          <a:latin typeface="Verdana"/>
                          <a:ea typeface="Verdana"/>
                          <a:cs typeface="Verdana"/>
                          <a:sym typeface="Verdana"/>
                        </a:rPr>
                        <a:t>teen</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6495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3</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fif</a:t>
                      </a:r>
                      <a:r>
                        <a:rPr lang="en-US" sz="2800">
                          <a:latin typeface="Verdana"/>
                          <a:ea typeface="Verdana"/>
                          <a:cs typeface="Verdana"/>
                          <a:sym typeface="Verdana"/>
                        </a:rPr>
                        <a:t>ty</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fif</a:t>
                      </a:r>
                      <a:r>
                        <a:rPr b="1" lang="en-US" sz="2800">
                          <a:latin typeface="Verdana"/>
                          <a:ea typeface="Verdana"/>
                          <a:cs typeface="Verdana"/>
                          <a:sym typeface="Verdana"/>
                        </a:rPr>
                        <a:t>teen</a:t>
                      </a:r>
                      <a:endParaRPr b="1"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fif</a:t>
                      </a:r>
                      <a:r>
                        <a:rPr lang="en-US" sz="2800">
                          <a:latin typeface="Verdana"/>
                          <a:ea typeface="Verdana"/>
                          <a:cs typeface="Verdana"/>
                          <a:sym typeface="Verdana"/>
                        </a:rPr>
                        <a:t>teen</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6495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4</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six</a:t>
                      </a:r>
                      <a:r>
                        <a:rPr lang="en-US" sz="2800">
                          <a:latin typeface="Verdana"/>
                          <a:ea typeface="Verdana"/>
                          <a:cs typeface="Verdana"/>
                          <a:sym typeface="Verdana"/>
                        </a:rPr>
                        <a:t>ty</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six</a:t>
                      </a:r>
                      <a:r>
                        <a:rPr b="1" lang="en-US" sz="2800">
                          <a:latin typeface="Verdana"/>
                          <a:ea typeface="Verdana"/>
                          <a:cs typeface="Verdana"/>
                          <a:sym typeface="Verdana"/>
                        </a:rPr>
                        <a:t>teen</a:t>
                      </a:r>
                      <a:endParaRPr b="1"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six</a:t>
                      </a:r>
                      <a:r>
                        <a:rPr lang="en-US" sz="2800">
                          <a:latin typeface="Verdana"/>
                          <a:ea typeface="Verdana"/>
                          <a:cs typeface="Verdana"/>
                          <a:sym typeface="Verdana"/>
                        </a:rPr>
                        <a:t>teen</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6495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5</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seven</a:t>
                      </a:r>
                      <a:r>
                        <a:rPr lang="en-US" sz="2800">
                          <a:latin typeface="Verdana"/>
                          <a:ea typeface="Verdana"/>
                          <a:cs typeface="Verdana"/>
                          <a:sym typeface="Verdana"/>
                        </a:rPr>
                        <a:t>ty</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seven</a:t>
                      </a:r>
                      <a:r>
                        <a:rPr b="1" lang="en-US" sz="2800">
                          <a:latin typeface="Verdana"/>
                          <a:ea typeface="Verdana"/>
                          <a:cs typeface="Verdana"/>
                          <a:sym typeface="Verdana"/>
                        </a:rPr>
                        <a:t>teen</a:t>
                      </a:r>
                      <a:endParaRPr b="1"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seven</a:t>
                      </a:r>
                      <a:r>
                        <a:rPr lang="en-US" sz="2800">
                          <a:latin typeface="Verdana"/>
                          <a:ea typeface="Verdana"/>
                          <a:cs typeface="Verdana"/>
                          <a:sym typeface="Verdana"/>
                        </a:rPr>
                        <a:t>teen</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6495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6</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l">
                        <a:lnSpc>
                          <a:spcPct val="100000"/>
                        </a:lnSpc>
                        <a:spcBef>
                          <a:spcPts val="0"/>
                        </a:spcBef>
                        <a:spcAft>
                          <a:spcPts val="0"/>
                        </a:spcAft>
                        <a:buNone/>
                      </a:pPr>
                      <a:r>
                        <a:rPr b="1" lang="en-US" sz="2800">
                          <a:latin typeface="Verdana"/>
                          <a:ea typeface="Verdana"/>
                          <a:cs typeface="Verdana"/>
                          <a:sym typeface="Verdana"/>
                        </a:rPr>
                        <a:t>eigh</a:t>
                      </a:r>
                      <a:r>
                        <a:rPr lang="en-US" sz="2800">
                          <a:latin typeface="Verdana"/>
                          <a:ea typeface="Verdana"/>
                          <a:cs typeface="Verdana"/>
                          <a:sym typeface="Verdana"/>
                        </a:rPr>
                        <a:t>ty</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eigh</a:t>
                      </a:r>
                      <a:r>
                        <a:rPr b="1" lang="en-US" sz="2800">
                          <a:latin typeface="Verdana"/>
                          <a:ea typeface="Verdana"/>
                          <a:cs typeface="Verdana"/>
                          <a:sym typeface="Verdana"/>
                        </a:rPr>
                        <a:t>teen</a:t>
                      </a:r>
                      <a:endParaRPr b="1" i="0" sz="2800" u="none" cap="none" strike="noStrike">
                        <a:solidFill>
                          <a:srgbClr val="000000"/>
                        </a:solidFill>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US" sz="2800">
                          <a:latin typeface="Verdana"/>
                          <a:ea typeface="Verdana"/>
                          <a:cs typeface="Verdana"/>
                          <a:sym typeface="Verdana"/>
                        </a:rPr>
                        <a:t>eigh</a:t>
                      </a:r>
                      <a:r>
                        <a:rPr lang="en-US" sz="2800">
                          <a:latin typeface="Verdana"/>
                          <a:ea typeface="Verdana"/>
                          <a:cs typeface="Verdana"/>
                          <a:sym typeface="Verdana"/>
                        </a:rPr>
                        <a:t>teen</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6495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7</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l">
                        <a:lnSpc>
                          <a:spcPct val="100000"/>
                        </a:lnSpc>
                        <a:spcBef>
                          <a:spcPts val="0"/>
                        </a:spcBef>
                        <a:spcAft>
                          <a:spcPts val="0"/>
                        </a:spcAft>
                        <a:buNone/>
                      </a:pPr>
                      <a:r>
                        <a:rPr b="1" lang="en-US" sz="2800">
                          <a:latin typeface="Verdana"/>
                          <a:ea typeface="Verdana"/>
                          <a:cs typeface="Verdana"/>
                          <a:sym typeface="Verdana"/>
                        </a:rPr>
                        <a:t>nine</a:t>
                      </a:r>
                      <a:r>
                        <a:rPr lang="en-US" sz="2800">
                          <a:latin typeface="Verdana"/>
                          <a:ea typeface="Verdana"/>
                          <a:cs typeface="Verdana"/>
                          <a:sym typeface="Verdana"/>
                        </a:rPr>
                        <a:t>ty</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nine</a:t>
                      </a:r>
                      <a:r>
                        <a:rPr b="1" lang="en-US" sz="2800">
                          <a:latin typeface="Verdana"/>
                          <a:ea typeface="Verdana"/>
                          <a:cs typeface="Verdana"/>
                          <a:sym typeface="Verdana"/>
                        </a:rPr>
                        <a:t>teen</a:t>
                      </a:r>
                      <a:endParaRPr b="1" i="0" sz="2800" u="none" cap="none" strike="noStrike">
                        <a:solidFill>
                          <a:srgbClr val="000000"/>
                        </a:solidFill>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US" sz="2800">
                          <a:latin typeface="Verdana"/>
                          <a:ea typeface="Verdana"/>
                          <a:cs typeface="Verdana"/>
                          <a:sym typeface="Verdana"/>
                        </a:rPr>
                        <a:t>nine</a:t>
                      </a:r>
                      <a:r>
                        <a:rPr lang="en-US" sz="2800">
                          <a:latin typeface="Verdana"/>
                          <a:ea typeface="Verdana"/>
                          <a:cs typeface="Verdana"/>
                          <a:sym typeface="Verdana"/>
                        </a:rPr>
                        <a:t>teen</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bl>
          </a:graphicData>
        </a:graphic>
      </p:graphicFrame>
      <p:sp>
        <p:nvSpPr>
          <p:cNvPr id="235" name="Google Shape;235;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p>
        </p:txBody>
      </p:sp>
      <p:sp>
        <p:nvSpPr>
          <p:cNvPr id="236" name="Google Shape;236;p25"/>
          <p:cNvSpPr txBox="1"/>
          <p:nvPr/>
        </p:nvSpPr>
        <p:spPr>
          <a:xfrm>
            <a:off x="109203" y="-91438"/>
            <a:ext cx="11973600" cy="768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Practice the teen and -ty stress. Then listen to the sentences and circle the word you hear.</a:t>
            </a:r>
            <a:endParaRPr b="1" sz="3200">
              <a:solidFill>
                <a:schemeClr val="dk1"/>
              </a:solidFill>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2" name="Shape 242"/>
        <p:cNvGrpSpPr/>
        <p:nvPr/>
      </p:nvGrpSpPr>
      <p:grpSpPr>
        <a:xfrm>
          <a:off x="0" y="0"/>
          <a:ext cx="0" cy="0"/>
          <a:chOff x="0" y="0"/>
          <a:chExt cx="0" cy="0"/>
        </a:xfrm>
      </p:grpSpPr>
      <p:sp>
        <p:nvSpPr>
          <p:cNvPr id="243" name="Google Shape;243;p26"/>
          <p:cNvSpPr/>
          <p:nvPr/>
        </p:nvSpPr>
        <p:spPr>
          <a:xfrm>
            <a:off x="0" y="2105025"/>
            <a:ext cx="7823100" cy="887400"/>
          </a:xfrm>
          <a:prstGeom prst="rect">
            <a:avLst/>
          </a:prstGeom>
          <a:noFill/>
          <a:ln>
            <a:noFill/>
          </a:ln>
        </p:spPr>
        <p:txBody>
          <a:bodyPr anchorCtr="0" anchor="t" bIns="45700" lIns="91425" spcFirstLastPara="1" rIns="91425" wrap="square" tIns="45700">
            <a:noAutofit/>
          </a:bodyPr>
          <a:lstStyle/>
          <a:p>
            <a:pPr indent="0" lvl="0" marL="0" marR="0" rtl="0" algn="l">
              <a:spcBef>
                <a:spcPts val="1200"/>
              </a:spcBef>
              <a:spcAft>
                <a:spcPts val="0"/>
              </a:spcAft>
              <a:buClr>
                <a:srgbClr val="000000"/>
              </a:buClr>
              <a:buSzPts val="11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p:txBody>
      </p:sp>
      <p:sp>
        <p:nvSpPr>
          <p:cNvPr id="244" name="Google Shape;244;p26"/>
          <p:cNvSpPr txBox="1"/>
          <p:nvPr/>
        </p:nvSpPr>
        <p:spPr>
          <a:xfrm>
            <a:off x="310500" y="162836"/>
            <a:ext cx="7512600" cy="8310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4400"/>
              <a:buFont typeface="Arial"/>
              <a:buNone/>
            </a:pPr>
            <a:r>
              <a:rPr b="1" lang="en-US" sz="3200" u="sng">
                <a:solidFill>
                  <a:srgbClr val="4E74A3"/>
                </a:solidFill>
                <a:latin typeface="Verdana"/>
                <a:ea typeface="Verdana"/>
                <a:cs typeface="Verdana"/>
                <a:sym typeface="Verdana"/>
                <a:hlinkClick r:id="rId4">
                  <a:extLst>
                    <a:ext uri="{A12FA001-AC4F-418D-AE19-62706E023703}">
                      <ahyp:hlinkClr val="tx"/>
                    </a:ext>
                  </a:extLst>
                </a:hlinkClick>
              </a:rPr>
              <a:t>Luke 2:22-38</a:t>
            </a:r>
            <a:r>
              <a:rPr b="1" lang="en-US" sz="3200">
                <a:solidFill>
                  <a:srgbClr val="4E74A3"/>
                </a:solidFill>
                <a:latin typeface="Verdana"/>
                <a:ea typeface="Verdana"/>
                <a:cs typeface="Verdana"/>
                <a:sym typeface="Verdana"/>
              </a:rPr>
              <a:t> </a:t>
            </a:r>
            <a:r>
              <a:rPr b="1" i="0" lang="en-US" sz="3200" u="none" cap="none" strike="noStrike">
                <a:solidFill>
                  <a:srgbClr val="4E74A3"/>
                </a:solidFill>
                <a:latin typeface="Verdana"/>
                <a:ea typeface="Verdana"/>
                <a:cs typeface="Verdana"/>
                <a:sym typeface="Verdana"/>
              </a:rPr>
              <a:t> </a:t>
            </a:r>
            <a:r>
              <a:rPr b="1" i="0" lang="en-US" sz="3200" u="none" cap="none" strike="noStrike">
                <a:solidFill>
                  <a:srgbClr val="000000"/>
                </a:solidFill>
                <a:latin typeface="Verdana"/>
                <a:ea typeface="Verdana"/>
                <a:cs typeface="Verdana"/>
                <a:sym typeface="Verdana"/>
              </a:rPr>
              <a:t>ERV </a:t>
            </a:r>
            <a:endParaRPr/>
          </a:p>
          <a:p>
            <a:pPr indent="0" lvl="0" marL="0" marR="0" rtl="0" algn="l">
              <a:spcBef>
                <a:spcPts val="0"/>
              </a:spcBef>
              <a:spcAft>
                <a:spcPts val="0"/>
              </a:spcAft>
              <a:buClr>
                <a:srgbClr val="000000"/>
              </a:buClr>
              <a:buSzPts val="4400"/>
              <a:buFont typeface="Arial"/>
              <a:buNone/>
            </a:pPr>
            <a:r>
              <a:rPr b="1" lang="en-US" sz="2800">
                <a:latin typeface="Verdana"/>
                <a:ea typeface="Verdana"/>
                <a:cs typeface="Verdana"/>
                <a:sym typeface="Verdana"/>
              </a:rPr>
              <a:t>Jesus Presented at the Temple</a:t>
            </a:r>
            <a:endParaRPr/>
          </a:p>
          <a:p>
            <a:pPr indent="0" lvl="0" marL="0" marR="0" rtl="0" algn="l">
              <a:spcBef>
                <a:spcPts val="0"/>
              </a:spcBef>
              <a:spcAft>
                <a:spcPts val="0"/>
              </a:spcAft>
              <a:buClr>
                <a:srgbClr val="000000"/>
              </a:buClr>
              <a:buSzPts val="4400"/>
              <a:buFont typeface="Arial"/>
              <a:buNone/>
            </a:pPr>
            <a:r>
              <a:t/>
            </a:r>
            <a:endParaRPr b="1" i="0" sz="2800" u="none" cap="none" strike="noStrike">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4400"/>
              <a:buFont typeface="Arial"/>
              <a:buNone/>
            </a:pPr>
            <a:r>
              <a:t/>
            </a:r>
            <a:endParaRPr b="1" sz="2800">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44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p:txBody>
      </p:sp>
      <p:sp>
        <p:nvSpPr>
          <p:cNvPr id="245" name="Google Shape;245;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246" name="Google Shape;246;p26"/>
          <p:cNvSpPr txBox="1"/>
          <p:nvPr/>
        </p:nvSpPr>
        <p:spPr>
          <a:xfrm>
            <a:off x="8294688" y="3098800"/>
            <a:ext cx="3368675" cy="40005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247" name="Google Shape;247;p26"/>
          <p:cNvSpPr txBox="1"/>
          <p:nvPr>
            <p:ph idx="11" type="ftr"/>
          </p:nvPr>
        </p:nvSpPr>
        <p:spPr>
          <a:xfrm>
            <a:off x="185738" y="6554788"/>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Bible League International</a:t>
            </a:r>
            <a:endParaRPr/>
          </a:p>
        </p:txBody>
      </p:sp>
      <p:sp>
        <p:nvSpPr>
          <p:cNvPr id="248" name="Google Shape;248;p26"/>
          <p:cNvSpPr txBox="1"/>
          <p:nvPr/>
        </p:nvSpPr>
        <p:spPr>
          <a:xfrm>
            <a:off x="272100" y="3299351"/>
            <a:ext cx="1160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14000"/>
              </a:lnSpc>
              <a:spcBef>
                <a:spcPts val="0"/>
              </a:spcBef>
              <a:spcAft>
                <a:spcPts val="0"/>
              </a:spcAft>
              <a:buClr>
                <a:srgbClr val="000000"/>
              </a:buClr>
              <a:buFont typeface="Arial"/>
              <a:buNone/>
            </a:pPr>
            <a:r>
              <a:rPr b="1" baseline="30000" lang="en-US" sz="2800">
                <a:solidFill>
                  <a:srgbClr val="000000"/>
                </a:solidFill>
                <a:latin typeface="Verdana"/>
                <a:ea typeface="Verdana"/>
                <a:cs typeface="Verdana"/>
                <a:sym typeface="Verdana"/>
              </a:rPr>
              <a:t>40</a:t>
            </a:r>
            <a:r>
              <a:rPr lang="en-US" sz="2800">
                <a:solidFill>
                  <a:srgbClr val="000000"/>
                </a:solidFill>
                <a:latin typeface="Verdana"/>
                <a:ea typeface="Verdana"/>
                <a:cs typeface="Verdana"/>
                <a:sym typeface="Verdana"/>
              </a:rPr>
              <a:t> The little boy Jesus was developing int</a:t>
            </a:r>
            <a:endParaRPr b="0" i="0" sz="2400">
              <a:solidFill>
                <a:srgbClr val="000000"/>
              </a:solidFill>
              <a:latin typeface="Verdana"/>
              <a:ea typeface="Verdana"/>
              <a:cs typeface="Verdana"/>
              <a:sym typeface="Verdana"/>
            </a:endParaRPr>
          </a:p>
        </p:txBody>
      </p:sp>
      <p:sp>
        <p:nvSpPr>
          <p:cNvPr id="249" name="Google Shape;249;p26"/>
          <p:cNvSpPr txBox="1"/>
          <p:nvPr/>
        </p:nvSpPr>
        <p:spPr>
          <a:xfrm>
            <a:off x="310500" y="1265075"/>
            <a:ext cx="7387200" cy="25983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baseline="30000" lang="en-US" sz="2800">
                <a:solidFill>
                  <a:schemeClr val="dk1"/>
                </a:solidFill>
                <a:latin typeface="Verdana"/>
                <a:ea typeface="Verdana"/>
                <a:cs typeface="Verdana"/>
                <a:sym typeface="Verdana"/>
              </a:rPr>
              <a:t>22</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The time came for Mary and Joseph to do the things the Law of Moses taught about being made pure.</a:t>
            </a:r>
            <a:r>
              <a:rPr b="1" baseline="30000" lang="en-US" sz="2800">
                <a:solidFill>
                  <a:schemeClr val="dk1"/>
                </a:solidFill>
                <a:latin typeface="Verdana"/>
                <a:ea typeface="Verdana"/>
                <a:cs typeface="Verdana"/>
                <a:sym typeface="Verdana"/>
              </a:rPr>
              <a:t>[</a:t>
            </a:r>
            <a:r>
              <a:rPr b="1" baseline="30000" lang="en-US" sz="2800">
                <a:solidFill>
                  <a:schemeClr val="dk1"/>
                </a:solidFill>
                <a:uFill>
                  <a:noFill/>
                </a:uFill>
                <a:latin typeface="Verdana"/>
                <a:ea typeface="Verdana"/>
                <a:cs typeface="Verdana"/>
                <a:sym typeface="Verdana"/>
                <a:hlinkClick r:id="rId5">
                  <a:extLst>
                    <a:ext uri="{A12FA001-AC4F-418D-AE19-62706E023703}">
                      <ahyp:hlinkClr val="tx"/>
                    </a:ext>
                  </a:extLst>
                </a:hlinkClick>
              </a:rPr>
              <a:t>a</a:t>
            </a:r>
            <a:r>
              <a:rPr b="1" baseline="30000" lang="en-US" sz="2800">
                <a:solidFill>
                  <a:schemeClr val="dk1"/>
                </a:solidFill>
                <a:latin typeface="Verdana"/>
                <a:ea typeface="Verdana"/>
                <a:cs typeface="Verdana"/>
                <a:sym typeface="Verdana"/>
              </a:rPr>
              <a:t>]</a:t>
            </a:r>
            <a:r>
              <a:rPr lang="en-US" sz="2800">
                <a:solidFill>
                  <a:schemeClr val="dk1"/>
                </a:solidFill>
                <a:highlight>
                  <a:schemeClr val="lt2"/>
                </a:highlight>
                <a:latin typeface="Verdana"/>
                <a:ea typeface="Verdana"/>
                <a:cs typeface="Verdana"/>
                <a:sym typeface="Verdana"/>
              </a:rPr>
              <a:t> They brought Jesus to </a:t>
            </a:r>
            <a:r>
              <a:rPr lang="en-US" sz="2800">
                <a:solidFill>
                  <a:schemeClr val="dk1"/>
                </a:solidFill>
                <a:highlight>
                  <a:schemeClr val="lt2"/>
                </a:highlight>
                <a:latin typeface="Verdana"/>
                <a:ea typeface="Verdana"/>
                <a:cs typeface="Verdana"/>
                <a:sym typeface="Verdana"/>
              </a:rPr>
              <a:t>Jerusalem</a:t>
            </a:r>
            <a:r>
              <a:rPr lang="en-US" sz="2800">
                <a:solidFill>
                  <a:schemeClr val="dk1"/>
                </a:solidFill>
                <a:highlight>
                  <a:schemeClr val="lt2"/>
                </a:highlight>
                <a:latin typeface="Verdana"/>
                <a:ea typeface="Verdana"/>
                <a:cs typeface="Verdana"/>
                <a:sym typeface="Verdana"/>
              </a:rPr>
              <a:t> so that they could present him to the Lord. </a:t>
            </a:r>
            <a:endParaRPr sz="2800">
              <a:solidFill>
                <a:schemeClr val="dk1"/>
              </a:solidFill>
              <a:highlight>
                <a:schemeClr val="lt2"/>
              </a:highlight>
              <a:latin typeface="Verdana"/>
              <a:ea typeface="Verdana"/>
              <a:cs typeface="Verdana"/>
              <a:sym typeface="Verdana"/>
            </a:endParaRPr>
          </a:p>
        </p:txBody>
      </p:sp>
      <p:sp>
        <p:nvSpPr>
          <p:cNvPr id="250" name="Google Shape;250;p26"/>
          <p:cNvSpPr txBox="1"/>
          <p:nvPr/>
        </p:nvSpPr>
        <p:spPr>
          <a:xfrm>
            <a:off x="396225" y="3724400"/>
            <a:ext cx="11609400" cy="450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baseline="30000" lang="en-US" sz="2800">
                <a:solidFill>
                  <a:schemeClr val="dk1"/>
                </a:solidFill>
                <a:latin typeface="Verdana"/>
                <a:ea typeface="Verdana"/>
                <a:cs typeface="Verdana"/>
                <a:sym typeface="Verdana"/>
              </a:rPr>
              <a:t>23</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It is written in the law of the Lord: “When a mother’s first baby is a boy, he shall be called ‘special for the Lord.’”</a:t>
            </a:r>
            <a:r>
              <a:rPr b="1" baseline="30000" lang="en-US" sz="2800">
                <a:solidFill>
                  <a:schemeClr val="dk1"/>
                </a:solidFill>
                <a:latin typeface="Verdana"/>
                <a:ea typeface="Verdana"/>
                <a:cs typeface="Verdana"/>
                <a:sym typeface="Verdana"/>
              </a:rPr>
              <a:t>[</a:t>
            </a:r>
            <a:r>
              <a:rPr b="1" baseline="30000" lang="en-US" sz="2800">
                <a:solidFill>
                  <a:schemeClr val="dk1"/>
                </a:solidFill>
                <a:uFill>
                  <a:noFill/>
                </a:uFill>
                <a:latin typeface="Verdana"/>
                <a:ea typeface="Verdana"/>
                <a:cs typeface="Verdana"/>
                <a:sym typeface="Verdana"/>
                <a:hlinkClick r:id="rId6">
                  <a:extLst>
                    <a:ext uri="{A12FA001-AC4F-418D-AE19-62706E023703}">
                      <ahyp:hlinkClr val="tx"/>
                    </a:ext>
                  </a:extLst>
                </a:hlinkClick>
              </a:rPr>
              <a:t>b</a:t>
            </a:r>
            <a:r>
              <a:rPr b="1" baseline="30000" lang="en-US" sz="2800">
                <a:solidFill>
                  <a:schemeClr val="dk1"/>
                </a:solidFill>
                <a:latin typeface="Verdana"/>
                <a:ea typeface="Verdana"/>
                <a:cs typeface="Verdana"/>
                <a:sym typeface="Verdana"/>
              </a:rPr>
              <a:t>]</a:t>
            </a:r>
            <a:endParaRPr sz="2800">
              <a:solidFill>
                <a:schemeClr val="dk1"/>
              </a:solidFill>
              <a:highlight>
                <a:schemeClr val="lt2"/>
              </a:highlight>
              <a:latin typeface="Verdana"/>
              <a:ea typeface="Verdana"/>
              <a:cs typeface="Verdana"/>
              <a:sym typeface="Verdana"/>
            </a:endParaRPr>
          </a:p>
          <a:p>
            <a:pPr indent="0" lvl="0" marL="0" rtl="0" algn="l">
              <a:lnSpc>
                <a:spcPct val="115000"/>
              </a:lnSpc>
              <a:spcBef>
                <a:spcPts val="0"/>
              </a:spcBef>
              <a:spcAft>
                <a:spcPts val="0"/>
              </a:spcAft>
              <a:buNone/>
            </a:pPr>
            <a:r>
              <a:rPr b="1" lang="en-US" sz="2400">
                <a:solidFill>
                  <a:schemeClr val="dk1"/>
                </a:solidFill>
                <a:highlight>
                  <a:schemeClr val="lt2"/>
                </a:highlight>
                <a:latin typeface="Verdana"/>
                <a:ea typeface="Verdana"/>
                <a:cs typeface="Verdana"/>
                <a:sym typeface="Verdana"/>
              </a:rPr>
              <a:t>a:</a:t>
            </a:r>
            <a:r>
              <a:rPr lang="en-US" sz="2400" u="sng">
                <a:solidFill>
                  <a:srgbClr val="4E74A3"/>
                </a:solidFill>
                <a:highlight>
                  <a:schemeClr val="lt2"/>
                </a:highlight>
                <a:latin typeface="Verdana"/>
                <a:ea typeface="Verdana"/>
                <a:cs typeface="Verdana"/>
                <a:sym typeface="Verdana"/>
                <a:hlinkClick r:id="rId7">
                  <a:extLst>
                    <a:ext uri="{A12FA001-AC4F-418D-AE19-62706E023703}">
                      <ahyp:hlinkClr val="tx"/>
                    </a:ext>
                  </a:extLst>
                </a:hlinkClick>
              </a:rPr>
              <a:t>Luke 2:22</a:t>
            </a:r>
            <a:r>
              <a:rPr lang="en-US" sz="2400">
                <a:solidFill>
                  <a:schemeClr val="dk1"/>
                </a:solidFill>
                <a:highlight>
                  <a:schemeClr val="lt2"/>
                </a:highlight>
                <a:latin typeface="Verdana"/>
                <a:ea typeface="Verdana"/>
                <a:cs typeface="Verdana"/>
                <a:sym typeface="Verdana"/>
              </a:rPr>
              <a:t> </a:t>
            </a:r>
            <a:r>
              <a:rPr i="1" lang="en-US" sz="2400">
                <a:solidFill>
                  <a:schemeClr val="dk1"/>
                </a:solidFill>
                <a:highlight>
                  <a:schemeClr val="lt2"/>
                </a:highlight>
                <a:latin typeface="Verdana"/>
                <a:ea typeface="Verdana"/>
                <a:cs typeface="Verdana"/>
                <a:sym typeface="Verdana"/>
              </a:rPr>
              <a:t>pure</a:t>
            </a:r>
            <a:r>
              <a:rPr lang="en-US" sz="2400">
                <a:solidFill>
                  <a:schemeClr val="dk1"/>
                </a:solidFill>
                <a:highlight>
                  <a:schemeClr val="lt2"/>
                </a:highlight>
                <a:latin typeface="Verdana"/>
                <a:ea typeface="Verdana"/>
                <a:cs typeface="Verdana"/>
                <a:sym typeface="Verdana"/>
              </a:rPr>
              <a:t> The Law of Moses said that 40 days after a Jewish woman gave birth to a baby, she must be made ritually clean by a ceremony at the Temple. See Lev. 12:2-8.</a:t>
            </a:r>
            <a:endParaRPr sz="2400">
              <a:solidFill>
                <a:schemeClr val="dk1"/>
              </a:solidFill>
              <a:highlight>
                <a:schemeClr val="lt2"/>
              </a:highlight>
              <a:latin typeface="Verdana"/>
              <a:ea typeface="Verdana"/>
              <a:cs typeface="Verdana"/>
              <a:sym typeface="Verdana"/>
            </a:endParaRPr>
          </a:p>
          <a:p>
            <a:pPr indent="0" lvl="0" marL="0" rtl="0" algn="l">
              <a:lnSpc>
                <a:spcPct val="115000"/>
              </a:lnSpc>
              <a:spcBef>
                <a:spcPts val="0"/>
              </a:spcBef>
              <a:spcAft>
                <a:spcPts val="0"/>
              </a:spcAft>
              <a:buNone/>
            </a:pPr>
            <a:r>
              <a:rPr b="1" lang="en-US" sz="2400">
                <a:solidFill>
                  <a:schemeClr val="dk1"/>
                </a:solidFill>
                <a:highlight>
                  <a:schemeClr val="lt2"/>
                </a:highlight>
                <a:latin typeface="Verdana"/>
                <a:ea typeface="Verdana"/>
                <a:cs typeface="Verdana"/>
                <a:sym typeface="Verdana"/>
              </a:rPr>
              <a:t>b:</a:t>
            </a:r>
            <a:r>
              <a:rPr lang="en-US" sz="2400" u="sng">
                <a:solidFill>
                  <a:srgbClr val="4E74A3"/>
                </a:solidFill>
                <a:highlight>
                  <a:schemeClr val="lt2"/>
                </a:highlight>
                <a:latin typeface="Verdana"/>
                <a:ea typeface="Verdana"/>
                <a:cs typeface="Verdana"/>
                <a:sym typeface="Verdana"/>
                <a:hlinkClick r:id="rId8">
                  <a:extLst>
                    <a:ext uri="{A12FA001-AC4F-418D-AE19-62706E023703}">
                      <ahyp:hlinkClr val="tx"/>
                    </a:ext>
                  </a:extLst>
                </a:hlinkClick>
              </a:rPr>
              <a:t>Luke 2:23</a:t>
            </a:r>
            <a:r>
              <a:rPr lang="en-US" sz="2400">
                <a:solidFill>
                  <a:srgbClr val="4E74A3"/>
                </a:solidFill>
                <a:highlight>
                  <a:schemeClr val="lt2"/>
                </a:highlight>
                <a:latin typeface="Verdana"/>
                <a:ea typeface="Verdana"/>
                <a:cs typeface="Verdana"/>
                <a:sym typeface="Verdana"/>
              </a:rPr>
              <a:t> </a:t>
            </a:r>
            <a:r>
              <a:rPr i="1" lang="en-US" sz="2400">
                <a:solidFill>
                  <a:schemeClr val="dk1"/>
                </a:solidFill>
                <a:highlight>
                  <a:schemeClr val="lt2"/>
                </a:highlight>
                <a:latin typeface="Verdana"/>
                <a:ea typeface="Verdana"/>
                <a:cs typeface="Verdana"/>
                <a:sym typeface="Verdana"/>
              </a:rPr>
              <a:t>“When … ‘special for the Lord’”</a:t>
            </a:r>
            <a:r>
              <a:rPr lang="en-US" sz="2400">
                <a:solidFill>
                  <a:schemeClr val="dk1"/>
                </a:solidFill>
                <a:highlight>
                  <a:schemeClr val="lt2"/>
                </a:highlight>
                <a:latin typeface="Verdana"/>
                <a:ea typeface="Verdana"/>
                <a:cs typeface="Verdana"/>
                <a:sym typeface="Verdana"/>
              </a:rPr>
              <a:t> See Ex. 13:2, 12.</a:t>
            </a:r>
            <a:endParaRPr sz="2400">
              <a:solidFill>
                <a:schemeClr val="dk1"/>
              </a:solidFill>
              <a:highlight>
                <a:schemeClr val="lt2"/>
              </a:highlight>
              <a:latin typeface="Verdana"/>
              <a:ea typeface="Verdana"/>
              <a:cs typeface="Verdana"/>
              <a:sym typeface="Verdana"/>
            </a:endParaRPr>
          </a:p>
          <a:p>
            <a:pPr indent="0" lvl="0" marL="0" rtl="0" algn="l">
              <a:lnSpc>
                <a:spcPct val="115000"/>
              </a:lnSpc>
              <a:spcBef>
                <a:spcPts val="0"/>
              </a:spcBef>
              <a:spcAft>
                <a:spcPts val="0"/>
              </a:spcAft>
              <a:buNone/>
            </a:pPr>
            <a:r>
              <a:t/>
            </a:r>
            <a:endParaRPr sz="2400">
              <a:solidFill>
                <a:schemeClr val="dk1"/>
              </a:solidFill>
              <a:highlight>
                <a:schemeClr val="lt2"/>
              </a:highlight>
              <a:latin typeface="Verdana"/>
              <a:ea typeface="Verdana"/>
              <a:cs typeface="Verdana"/>
              <a:sym typeface="Verdana"/>
            </a:endParaRPr>
          </a:p>
          <a:p>
            <a:pPr indent="0" lvl="0" marL="0" rtl="0" algn="l">
              <a:lnSpc>
                <a:spcPct val="115000"/>
              </a:lnSpc>
              <a:spcBef>
                <a:spcPts val="0"/>
              </a:spcBef>
              <a:spcAft>
                <a:spcPts val="0"/>
              </a:spcAft>
              <a:buNone/>
            </a:pPr>
            <a:r>
              <a:rPr lang="en-US" sz="2800">
                <a:solidFill>
                  <a:schemeClr val="dk1"/>
                </a:solidFill>
                <a:highlight>
                  <a:schemeClr val="lt2"/>
                </a:highlight>
                <a:latin typeface="Verdana"/>
                <a:ea typeface="Verdana"/>
                <a:cs typeface="Verdana"/>
                <a:sym typeface="Verdana"/>
              </a:rPr>
              <a:t>. </a:t>
            </a:r>
            <a:endParaRPr sz="2800">
              <a:solidFill>
                <a:schemeClr val="dk1"/>
              </a:solidFill>
              <a:highlight>
                <a:schemeClr val="lt2"/>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2800">
              <a:solidFill>
                <a:schemeClr val="dk1"/>
              </a:solidFill>
              <a:highlight>
                <a:schemeClr val="lt2"/>
              </a:highlight>
              <a:latin typeface="Verdana"/>
              <a:ea typeface="Verdana"/>
              <a:cs typeface="Verdana"/>
              <a:sym typeface="Verdana"/>
            </a:endParaRPr>
          </a:p>
          <a:p>
            <a:pPr indent="0" lvl="0" marL="0" rtl="0" algn="l">
              <a:spcBef>
                <a:spcPts val="0"/>
              </a:spcBef>
              <a:spcAft>
                <a:spcPts val="0"/>
              </a:spcAft>
              <a:buNone/>
            </a:pPr>
            <a:r>
              <a:t/>
            </a:r>
            <a:endParaRPr>
              <a:latin typeface="Verdana"/>
              <a:ea typeface="Verdana"/>
              <a:cs typeface="Verdana"/>
              <a:sym typeface="Verdana"/>
            </a:endParaRPr>
          </a:p>
        </p:txBody>
      </p:sp>
      <p:pic>
        <p:nvPicPr>
          <p:cNvPr id="251" name="Google Shape;251;p26"/>
          <p:cNvPicPr preferRelativeResize="0"/>
          <p:nvPr/>
        </p:nvPicPr>
        <p:blipFill>
          <a:blip r:embed="rId9">
            <a:alphaModFix/>
          </a:blip>
          <a:stretch>
            <a:fillRect/>
          </a:stretch>
        </p:blipFill>
        <p:spPr>
          <a:xfrm>
            <a:off x="7834463" y="-7"/>
            <a:ext cx="4295474" cy="3221607"/>
          </a:xfrm>
          <a:prstGeom prst="rect">
            <a:avLst/>
          </a:prstGeom>
          <a:noFill/>
          <a:ln cap="flat" cmpd="sng" w="9525">
            <a:solidFill>
              <a:srgbClr val="0000FF"/>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7" name="Shape 257"/>
        <p:cNvGrpSpPr/>
        <p:nvPr/>
      </p:nvGrpSpPr>
      <p:grpSpPr>
        <a:xfrm>
          <a:off x="0" y="0"/>
          <a:ext cx="0" cy="0"/>
          <a:chOff x="0" y="0"/>
          <a:chExt cx="0" cy="0"/>
        </a:xfrm>
      </p:grpSpPr>
      <p:sp>
        <p:nvSpPr>
          <p:cNvPr id="258" name="Google Shape;258;p27"/>
          <p:cNvSpPr txBox="1"/>
          <p:nvPr/>
        </p:nvSpPr>
        <p:spPr>
          <a:xfrm>
            <a:off x="279850" y="347525"/>
            <a:ext cx="7483800" cy="26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baseline="30000" lang="en-US" sz="2800">
                <a:solidFill>
                  <a:schemeClr val="dk1"/>
                </a:solidFill>
                <a:latin typeface="Verdana"/>
                <a:ea typeface="Verdana"/>
                <a:cs typeface="Verdana"/>
                <a:sym typeface="Verdana"/>
              </a:rPr>
              <a:t>24</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The law of the Lord also says that people must give a sacrifice: “You must sacrifice two doves or two young pigeons.”</a:t>
            </a:r>
            <a:r>
              <a:rPr b="1" baseline="30000" lang="en-US" sz="2800">
                <a:solidFill>
                  <a:schemeClr val="dk1"/>
                </a:solidFill>
                <a:latin typeface="Verdana"/>
                <a:ea typeface="Verdana"/>
                <a:cs typeface="Verdana"/>
                <a:sym typeface="Verdana"/>
              </a:rPr>
              <a:t>[</a:t>
            </a:r>
            <a:r>
              <a:rPr b="1" baseline="30000" lang="en-US" sz="2800">
                <a:solidFill>
                  <a:schemeClr val="dk1"/>
                </a:solidFill>
                <a:uFill>
                  <a:noFill/>
                </a:uFill>
                <a:latin typeface="Verdana"/>
                <a:ea typeface="Verdana"/>
                <a:cs typeface="Verdana"/>
                <a:sym typeface="Verdana"/>
                <a:hlinkClick r:id="rId3">
                  <a:extLst>
                    <a:ext uri="{A12FA001-AC4F-418D-AE19-62706E023703}">
                      <ahyp:hlinkClr val="tx"/>
                    </a:ext>
                  </a:extLst>
                </a:hlinkClick>
              </a:rPr>
              <a:t>c</a:t>
            </a:r>
            <a:r>
              <a:rPr b="1" baseline="30000" lang="en-US" sz="2800">
                <a:solidFill>
                  <a:schemeClr val="dk1"/>
                </a:solidFill>
                <a:latin typeface="Verdana"/>
                <a:ea typeface="Verdana"/>
                <a:cs typeface="Verdana"/>
                <a:sym typeface="Verdana"/>
              </a:rPr>
              <a:t>]</a:t>
            </a:r>
            <a:r>
              <a:rPr lang="en-US" sz="2800">
                <a:solidFill>
                  <a:schemeClr val="dk1"/>
                </a:solidFill>
                <a:highlight>
                  <a:schemeClr val="lt2"/>
                </a:highlight>
                <a:latin typeface="Verdana"/>
                <a:ea typeface="Verdana"/>
                <a:cs typeface="Verdana"/>
                <a:sym typeface="Verdana"/>
              </a:rPr>
              <a:t> So Joseph and Mary went to Jerusalem to do this.</a:t>
            </a:r>
            <a:r>
              <a:rPr lang="en-US" sz="2600">
                <a:solidFill>
                  <a:schemeClr val="dk1"/>
                </a:solidFill>
                <a:highlight>
                  <a:schemeClr val="lt2"/>
                </a:highlight>
                <a:latin typeface="Verdana"/>
                <a:ea typeface="Verdana"/>
                <a:cs typeface="Verdana"/>
                <a:sym typeface="Verdana"/>
              </a:rPr>
              <a:t> </a:t>
            </a:r>
            <a:r>
              <a:rPr b="1" baseline="30000" lang="en-US" sz="2800">
                <a:solidFill>
                  <a:schemeClr val="dk1"/>
                </a:solidFill>
                <a:latin typeface="Verdana"/>
                <a:ea typeface="Verdana"/>
                <a:cs typeface="Verdana"/>
                <a:sym typeface="Verdana"/>
              </a:rPr>
              <a:t>25</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A man named Simeon lived in Jerusalem. He </a:t>
            </a:r>
            <a:endParaRPr i="0" sz="4200" u="none" cap="none" strike="noStrike">
              <a:solidFill>
                <a:srgbClr val="000000"/>
              </a:solidFill>
              <a:highlight>
                <a:schemeClr val="lt2"/>
              </a:highlight>
              <a:latin typeface="Verdana"/>
              <a:ea typeface="Verdana"/>
              <a:cs typeface="Verdana"/>
              <a:sym typeface="Verdana"/>
            </a:endParaRPr>
          </a:p>
        </p:txBody>
      </p:sp>
      <p:sp>
        <p:nvSpPr>
          <p:cNvPr id="259" name="Google Shape;259;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260" name="Google Shape;260;p27"/>
          <p:cNvSpPr txBox="1"/>
          <p:nvPr/>
        </p:nvSpPr>
        <p:spPr>
          <a:xfrm>
            <a:off x="8367713" y="3128963"/>
            <a:ext cx="3211512" cy="401637"/>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261" name="Google Shape;261;p27"/>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Bible League International</a:t>
            </a:r>
            <a:endParaRPr/>
          </a:p>
        </p:txBody>
      </p:sp>
      <p:sp>
        <p:nvSpPr>
          <p:cNvPr id="262" name="Google Shape;262;p27"/>
          <p:cNvSpPr txBox="1"/>
          <p:nvPr/>
        </p:nvSpPr>
        <p:spPr>
          <a:xfrm>
            <a:off x="279850" y="3268050"/>
            <a:ext cx="11166600" cy="403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800">
                <a:solidFill>
                  <a:schemeClr val="dk1"/>
                </a:solidFill>
                <a:highlight>
                  <a:schemeClr val="lt2"/>
                </a:highlight>
                <a:latin typeface="Verdana"/>
                <a:ea typeface="Verdana"/>
                <a:cs typeface="Verdana"/>
                <a:sym typeface="Verdana"/>
              </a:rPr>
              <a:t>was a good man who was devoted to God.</a:t>
            </a:r>
            <a:r>
              <a:rPr lang="en-US" sz="26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He was waiting for the time when God would come to help Israel. The Holy Spirit was with him. </a:t>
            </a:r>
            <a:r>
              <a:rPr b="1" baseline="30000" lang="en-US" sz="2800">
                <a:solidFill>
                  <a:schemeClr val="dk1"/>
                </a:solidFill>
                <a:latin typeface="Verdana"/>
                <a:ea typeface="Verdana"/>
                <a:cs typeface="Verdana"/>
                <a:sym typeface="Verdana"/>
              </a:rPr>
              <a:t>26</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The Holy Spirit told him that he would not die before he saw the Messiah from the Lord.</a:t>
            </a:r>
            <a:endParaRPr sz="2800">
              <a:solidFill>
                <a:schemeClr val="dk1"/>
              </a:solidFill>
              <a:highlight>
                <a:schemeClr val="lt2"/>
              </a:highlight>
              <a:latin typeface="Verdana"/>
              <a:ea typeface="Verdana"/>
              <a:cs typeface="Verdana"/>
              <a:sym typeface="Verdana"/>
            </a:endParaRPr>
          </a:p>
          <a:p>
            <a:pPr indent="0" lvl="0" marL="0" rtl="0" algn="l">
              <a:lnSpc>
                <a:spcPct val="115000"/>
              </a:lnSpc>
              <a:spcBef>
                <a:spcPts val="0"/>
              </a:spcBef>
              <a:spcAft>
                <a:spcPts val="0"/>
              </a:spcAft>
              <a:buNone/>
            </a:pPr>
            <a:r>
              <a:t/>
            </a:r>
            <a:endParaRPr sz="2400">
              <a:solidFill>
                <a:schemeClr val="dk1"/>
              </a:solidFill>
              <a:highlight>
                <a:schemeClr val="lt2"/>
              </a:highlight>
              <a:latin typeface="Verdana"/>
              <a:ea typeface="Verdana"/>
              <a:cs typeface="Verdana"/>
              <a:sym typeface="Verdana"/>
            </a:endParaRPr>
          </a:p>
          <a:p>
            <a:pPr indent="0" lvl="0" marL="0" rtl="0" algn="l">
              <a:lnSpc>
                <a:spcPct val="115000"/>
              </a:lnSpc>
              <a:spcBef>
                <a:spcPts val="0"/>
              </a:spcBef>
              <a:spcAft>
                <a:spcPts val="0"/>
              </a:spcAft>
              <a:buNone/>
            </a:pPr>
            <a:r>
              <a:rPr lang="en-US" sz="2800">
                <a:solidFill>
                  <a:schemeClr val="dk1"/>
                </a:solidFill>
                <a:highlight>
                  <a:schemeClr val="lt2"/>
                </a:highlight>
                <a:latin typeface="Verdana"/>
                <a:ea typeface="Verdana"/>
                <a:cs typeface="Verdana"/>
                <a:sym typeface="Verdana"/>
              </a:rPr>
              <a:t> </a:t>
            </a:r>
            <a:r>
              <a:rPr b="1" lang="en-US" sz="2400">
                <a:solidFill>
                  <a:schemeClr val="dk1"/>
                </a:solidFill>
                <a:highlight>
                  <a:schemeClr val="lt2"/>
                </a:highlight>
                <a:latin typeface="Verdana"/>
                <a:ea typeface="Verdana"/>
                <a:cs typeface="Verdana"/>
                <a:sym typeface="Verdana"/>
              </a:rPr>
              <a:t>c:</a:t>
            </a:r>
            <a:r>
              <a:rPr lang="en-US" sz="2400" u="sng">
                <a:solidFill>
                  <a:srgbClr val="B12102"/>
                </a:solidFill>
                <a:highlight>
                  <a:schemeClr val="lt2"/>
                </a:highlight>
                <a:latin typeface="Verdana"/>
                <a:ea typeface="Verdana"/>
                <a:cs typeface="Verdana"/>
                <a:sym typeface="Verdana"/>
                <a:hlinkClick r:id="rId4">
                  <a:extLst>
                    <a:ext uri="{A12FA001-AC4F-418D-AE19-62706E023703}">
                      <ahyp:hlinkClr val="tx"/>
                    </a:ext>
                  </a:extLst>
                </a:hlinkClick>
              </a:rPr>
              <a:t>Luke 2:24</a:t>
            </a:r>
            <a:r>
              <a:rPr lang="en-US" sz="2400">
                <a:solidFill>
                  <a:schemeClr val="dk1"/>
                </a:solidFill>
                <a:highlight>
                  <a:schemeClr val="lt2"/>
                </a:highlight>
                <a:latin typeface="Verdana"/>
                <a:ea typeface="Verdana"/>
                <a:cs typeface="Verdana"/>
                <a:sym typeface="Verdana"/>
              </a:rPr>
              <a:t> Quote from </a:t>
            </a:r>
            <a:r>
              <a:rPr lang="en-US" sz="2400" u="sng">
                <a:solidFill>
                  <a:srgbClr val="4A4A4A"/>
                </a:solidFill>
                <a:highlight>
                  <a:schemeClr val="lt2"/>
                </a:highlight>
                <a:latin typeface="Verdana"/>
                <a:ea typeface="Verdana"/>
                <a:cs typeface="Verdana"/>
                <a:sym typeface="Verdana"/>
                <a:hlinkClick r:id="rId5">
                  <a:extLst>
                    <a:ext uri="{A12FA001-AC4F-418D-AE19-62706E023703}">
                      <ahyp:hlinkClr val="tx"/>
                    </a:ext>
                  </a:extLst>
                </a:hlinkClick>
              </a:rPr>
              <a:t>Lev. 12:8</a:t>
            </a:r>
            <a:r>
              <a:rPr lang="en-US" sz="2400">
                <a:solidFill>
                  <a:schemeClr val="dk1"/>
                </a:solidFill>
                <a:highlight>
                  <a:schemeClr val="lt2"/>
                </a:highlight>
                <a:latin typeface="Verdana"/>
                <a:ea typeface="Verdana"/>
                <a:cs typeface="Verdana"/>
                <a:sym typeface="Verdana"/>
              </a:rPr>
              <a:t>.</a:t>
            </a:r>
            <a:endParaRPr sz="2400">
              <a:solidFill>
                <a:schemeClr val="dk1"/>
              </a:solidFill>
              <a:highlight>
                <a:schemeClr val="lt2"/>
              </a:highlight>
              <a:latin typeface="Verdana"/>
              <a:ea typeface="Verdana"/>
              <a:cs typeface="Verdana"/>
              <a:sym typeface="Verdana"/>
            </a:endParaRPr>
          </a:p>
          <a:p>
            <a:pPr indent="0" lvl="0" marL="457200" rtl="0" algn="l">
              <a:lnSpc>
                <a:spcPct val="115000"/>
              </a:lnSpc>
              <a:spcBef>
                <a:spcPts val="1200"/>
              </a:spcBef>
              <a:spcAft>
                <a:spcPts val="0"/>
              </a:spcAft>
              <a:buNone/>
            </a:pPr>
            <a:r>
              <a:t/>
            </a:r>
            <a:endParaRPr sz="1200">
              <a:solidFill>
                <a:schemeClr val="dk1"/>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t/>
            </a:r>
            <a:endParaRPr sz="2800">
              <a:solidFill>
                <a:schemeClr val="dk1"/>
              </a:solidFill>
              <a:highlight>
                <a:schemeClr val="lt2"/>
              </a:highlight>
              <a:latin typeface="Verdana"/>
              <a:ea typeface="Verdana"/>
              <a:cs typeface="Verdana"/>
              <a:sym typeface="Verdana"/>
            </a:endParaRPr>
          </a:p>
        </p:txBody>
      </p:sp>
      <p:pic>
        <p:nvPicPr>
          <p:cNvPr id="263" name="Google Shape;263;p27"/>
          <p:cNvPicPr preferRelativeResize="0"/>
          <p:nvPr/>
        </p:nvPicPr>
        <p:blipFill>
          <a:blip r:embed="rId6">
            <a:alphaModFix/>
          </a:blip>
          <a:stretch>
            <a:fillRect/>
          </a:stretch>
        </p:blipFill>
        <p:spPr>
          <a:xfrm>
            <a:off x="7763649" y="0"/>
            <a:ext cx="4428350" cy="3321276"/>
          </a:xfrm>
          <a:prstGeom prst="rect">
            <a:avLst/>
          </a:prstGeom>
          <a:noFill/>
          <a:ln cap="flat" cmpd="sng" w="9525">
            <a:solidFill>
              <a:srgbClr val="0000FF"/>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67" name="Shape 267"/>
        <p:cNvGrpSpPr/>
        <p:nvPr/>
      </p:nvGrpSpPr>
      <p:grpSpPr>
        <a:xfrm>
          <a:off x="0" y="0"/>
          <a:ext cx="0" cy="0"/>
          <a:chOff x="0" y="0"/>
          <a:chExt cx="0" cy="0"/>
        </a:xfrm>
      </p:grpSpPr>
      <p:sp>
        <p:nvSpPr>
          <p:cNvPr id="268" name="Google Shape;268;p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1800"/>
              <a:buFont typeface="Verdana"/>
              <a:buNone/>
            </a:pPr>
            <a:fld id="{00000000-1234-1234-1234-123412341234}" type="slidenum">
              <a:rPr lang="en-US">
                <a:solidFill>
                  <a:schemeClr val="dk1"/>
                </a:solidFill>
              </a:rPr>
              <a:t>‹#›</a:t>
            </a:fld>
            <a:endParaRPr>
              <a:solidFill>
                <a:schemeClr val="dk1"/>
              </a:solidFill>
            </a:endParaRPr>
          </a:p>
        </p:txBody>
      </p:sp>
      <p:sp>
        <p:nvSpPr>
          <p:cNvPr id="269" name="Google Shape;269;p28"/>
          <p:cNvSpPr txBox="1"/>
          <p:nvPr/>
        </p:nvSpPr>
        <p:spPr>
          <a:xfrm>
            <a:off x="372125" y="66950"/>
            <a:ext cx="7424400" cy="4085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2800"/>
              <a:buFont typeface="Arial"/>
              <a:buNone/>
            </a:pPr>
            <a:r>
              <a:rPr b="1" baseline="30000" lang="en-US" sz="2800">
                <a:solidFill>
                  <a:schemeClr val="dk1"/>
                </a:solidFill>
                <a:latin typeface="Verdana"/>
                <a:ea typeface="Verdana"/>
                <a:cs typeface="Verdana"/>
                <a:sym typeface="Verdana"/>
              </a:rPr>
              <a:t>27</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The Spirit led Simeon to the Temple. So he was there when Mary and Joseph brought the baby Jesus to do what the Jewish law said they must do.</a:t>
            </a:r>
            <a:endParaRPr sz="2800">
              <a:solidFill>
                <a:schemeClr val="dk1"/>
              </a:solidFill>
              <a:highlight>
                <a:schemeClr val="lt2"/>
              </a:highlight>
              <a:latin typeface="Verdana"/>
              <a:ea typeface="Verdana"/>
              <a:cs typeface="Verdana"/>
              <a:sym typeface="Verdana"/>
            </a:endParaRPr>
          </a:p>
          <a:p>
            <a:pPr indent="0" lvl="0" marL="0" marR="0" rtl="0" algn="l">
              <a:lnSpc>
                <a:spcPct val="115000"/>
              </a:lnSpc>
              <a:spcBef>
                <a:spcPts val="0"/>
              </a:spcBef>
              <a:spcAft>
                <a:spcPts val="0"/>
              </a:spcAft>
              <a:buClr>
                <a:schemeClr val="dk1"/>
              </a:buClr>
              <a:buSzPts val="2800"/>
              <a:buFont typeface="Arial"/>
              <a:buNone/>
            </a:pPr>
            <a:r>
              <a:rPr b="1" baseline="30000" lang="en-US" sz="2800">
                <a:solidFill>
                  <a:schemeClr val="dk1"/>
                </a:solidFill>
                <a:latin typeface="Verdana"/>
                <a:ea typeface="Verdana"/>
                <a:cs typeface="Verdana"/>
                <a:sym typeface="Verdana"/>
              </a:rPr>
              <a:t>28</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Simeon took the baby in his arms and thanked God:</a:t>
            </a:r>
            <a:endParaRPr sz="2800">
              <a:solidFill>
                <a:schemeClr val="dk1"/>
              </a:solidFill>
              <a:highlight>
                <a:schemeClr val="lt2"/>
              </a:highlight>
              <a:latin typeface="Verdana"/>
              <a:ea typeface="Verdana"/>
              <a:cs typeface="Verdana"/>
              <a:sym typeface="Verdana"/>
            </a:endParaRPr>
          </a:p>
          <a:p>
            <a:pPr indent="0" lvl="0" marL="0" marR="0" rtl="0" algn="l">
              <a:lnSpc>
                <a:spcPct val="115000"/>
              </a:lnSpc>
              <a:spcBef>
                <a:spcPts val="0"/>
              </a:spcBef>
              <a:spcAft>
                <a:spcPts val="0"/>
              </a:spcAft>
              <a:buClr>
                <a:schemeClr val="dk1"/>
              </a:buClr>
              <a:buSzPts val="2800"/>
              <a:buFont typeface="Arial"/>
              <a:buNone/>
            </a:pPr>
            <a:r>
              <a:rPr b="1" baseline="30000" lang="en-US" sz="2800">
                <a:solidFill>
                  <a:schemeClr val="dk1"/>
                </a:solidFill>
                <a:latin typeface="Verdana"/>
                <a:ea typeface="Verdana"/>
                <a:cs typeface="Verdana"/>
                <a:sym typeface="Verdana"/>
              </a:rPr>
              <a:t>29</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“Now, Lord, you can let me, your servant, die in peace as you said.</a:t>
            </a:r>
            <a:endParaRPr sz="2800">
              <a:solidFill>
                <a:schemeClr val="dk1"/>
              </a:solidFill>
              <a:highlight>
                <a:schemeClr val="lt2"/>
              </a:highlight>
              <a:latin typeface="Verdana"/>
              <a:ea typeface="Verdana"/>
              <a:cs typeface="Verdana"/>
              <a:sym typeface="Verdana"/>
            </a:endParaRPr>
          </a:p>
        </p:txBody>
      </p:sp>
      <p:sp>
        <p:nvSpPr>
          <p:cNvPr id="270" name="Google Shape;270;p28"/>
          <p:cNvSpPr txBox="1"/>
          <p:nvPr/>
        </p:nvSpPr>
        <p:spPr>
          <a:xfrm>
            <a:off x="342266" y="6514055"/>
            <a:ext cx="60935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7F7F7F"/>
              </a:buClr>
              <a:buSzPts val="1400"/>
              <a:buFont typeface="Verdana"/>
              <a:buNone/>
            </a:pPr>
            <a:r>
              <a:rPr lang="en-US" sz="1200">
                <a:solidFill>
                  <a:srgbClr val="7F7F7F"/>
                </a:solidFill>
                <a:latin typeface="Verdana"/>
                <a:ea typeface="Verdana"/>
                <a:cs typeface="Verdana"/>
                <a:sym typeface="Verdana"/>
              </a:rPr>
              <a:t>©2020-2024 Bible League International</a:t>
            </a:r>
            <a:endParaRPr/>
          </a:p>
        </p:txBody>
      </p:sp>
      <p:sp>
        <p:nvSpPr>
          <p:cNvPr id="271" name="Google Shape;271;p28"/>
          <p:cNvSpPr txBox="1"/>
          <p:nvPr/>
        </p:nvSpPr>
        <p:spPr>
          <a:xfrm>
            <a:off x="342275" y="4043900"/>
            <a:ext cx="11837100" cy="210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baseline="30000" lang="en-US" sz="2800">
                <a:solidFill>
                  <a:schemeClr val="dk1"/>
                </a:solidFill>
                <a:latin typeface="Verdana"/>
                <a:ea typeface="Verdana"/>
                <a:cs typeface="Verdana"/>
                <a:sym typeface="Verdana"/>
              </a:rPr>
              <a:t>30</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I have seen with my own eyes how you will save your people.</a:t>
            </a:r>
            <a:endParaRPr sz="2800">
              <a:solidFill>
                <a:schemeClr val="dk1"/>
              </a:solidFill>
              <a:highlight>
                <a:schemeClr val="lt2"/>
              </a:highlight>
              <a:latin typeface="Verdana"/>
              <a:ea typeface="Verdana"/>
              <a:cs typeface="Verdana"/>
              <a:sym typeface="Verdana"/>
            </a:endParaRPr>
          </a:p>
          <a:p>
            <a:pPr indent="0" lvl="0" marL="0" rtl="0" algn="l">
              <a:lnSpc>
                <a:spcPct val="115000"/>
              </a:lnSpc>
              <a:spcBef>
                <a:spcPts val="0"/>
              </a:spcBef>
              <a:spcAft>
                <a:spcPts val="0"/>
              </a:spcAft>
              <a:buNone/>
            </a:pPr>
            <a:r>
              <a:rPr b="1" baseline="30000" lang="en-US" sz="2800">
                <a:solidFill>
                  <a:schemeClr val="dk1"/>
                </a:solidFill>
                <a:latin typeface="Verdana"/>
                <a:ea typeface="Verdana"/>
                <a:cs typeface="Verdana"/>
                <a:sym typeface="Verdana"/>
              </a:rPr>
              <a:t>31</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Now all people can see your plan.</a:t>
            </a:r>
            <a:endParaRPr sz="2800">
              <a:solidFill>
                <a:schemeClr val="dk1"/>
              </a:solidFill>
              <a:highlight>
                <a:schemeClr val="lt2"/>
              </a:highlight>
              <a:latin typeface="Verdana"/>
              <a:ea typeface="Verdana"/>
              <a:cs typeface="Verdana"/>
              <a:sym typeface="Verdana"/>
            </a:endParaRPr>
          </a:p>
          <a:p>
            <a:pPr indent="0" lvl="0" marL="0" rtl="0" algn="l">
              <a:lnSpc>
                <a:spcPct val="115000"/>
              </a:lnSpc>
              <a:spcBef>
                <a:spcPts val="0"/>
              </a:spcBef>
              <a:spcAft>
                <a:spcPts val="0"/>
              </a:spcAft>
              <a:buNone/>
            </a:pPr>
            <a:r>
              <a:rPr b="1" baseline="30000" lang="en-US" sz="2800">
                <a:solidFill>
                  <a:schemeClr val="dk1"/>
                </a:solidFill>
                <a:latin typeface="Verdana"/>
                <a:ea typeface="Verdana"/>
                <a:cs typeface="Verdana"/>
                <a:sym typeface="Verdana"/>
              </a:rPr>
              <a:t>32</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He is a light to show your way to the other nations.</a:t>
            </a:r>
            <a:endParaRPr sz="2800">
              <a:solidFill>
                <a:schemeClr val="dk1"/>
              </a:solidFill>
              <a:highlight>
                <a:schemeClr val="lt2"/>
              </a:highlight>
              <a:latin typeface="Verdana"/>
              <a:ea typeface="Verdana"/>
              <a:cs typeface="Verdana"/>
              <a:sym typeface="Verdana"/>
            </a:endParaRPr>
          </a:p>
          <a:p>
            <a:pPr indent="0" lvl="0" marL="0" rtl="0" algn="l">
              <a:lnSpc>
                <a:spcPct val="115000"/>
              </a:lnSpc>
              <a:spcBef>
                <a:spcPts val="0"/>
              </a:spcBef>
              <a:spcAft>
                <a:spcPts val="0"/>
              </a:spcAft>
              <a:buNone/>
            </a:pPr>
            <a:r>
              <a:rPr lang="en-US" sz="2800">
                <a:solidFill>
                  <a:schemeClr val="dk1"/>
                </a:solidFill>
                <a:highlight>
                  <a:schemeClr val="lt2"/>
                </a:highlight>
                <a:latin typeface="Verdana"/>
                <a:ea typeface="Verdana"/>
                <a:cs typeface="Verdana"/>
                <a:sym typeface="Verdana"/>
              </a:rPr>
              <a:t>    And he will bring honor to your people Israel.”</a:t>
            </a:r>
            <a:endParaRPr sz="2800">
              <a:solidFill>
                <a:schemeClr val="dk1"/>
              </a:solidFill>
              <a:highlight>
                <a:schemeClr val="lt2"/>
              </a:highlight>
              <a:latin typeface="Verdana"/>
              <a:ea typeface="Verdana"/>
              <a:cs typeface="Verdana"/>
              <a:sym typeface="Verdana"/>
            </a:endParaRPr>
          </a:p>
        </p:txBody>
      </p:sp>
      <p:pic>
        <p:nvPicPr>
          <p:cNvPr id="272" name="Google Shape;272;p28"/>
          <p:cNvPicPr preferRelativeResize="0"/>
          <p:nvPr/>
        </p:nvPicPr>
        <p:blipFill>
          <a:blip r:embed="rId3">
            <a:alphaModFix/>
          </a:blip>
          <a:stretch>
            <a:fillRect/>
          </a:stretch>
        </p:blipFill>
        <p:spPr>
          <a:xfrm>
            <a:off x="7790775" y="-6"/>
            <a:ext cx="4382850" cy="3287131"/>
          </a:xfrm>
          <a:prstGeom prst="rect">
            <a:avLst/>
          </a:prstGeom>
          <a:noFill/>
          <a:ln cap="flat" cmpd="sng" w="9525">
            <a:solidFill>
              <a:srgbClr val="0000FF"/>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78" name="Shape 278"/>
        <p:cNvGrpSpPr/>
        <p:nvPr/>
      </p:nvGrpSpPr>
      <p:grpSpPr>
        <a:xfrm>
          <a:off x="0" y="0"/>
          <a:ext cx="0" cy="0"/>
          <a:chOff x="0" y="0"/>
          <a:chExt cx="0" cy="0"/>
        </a:xfrm>
      </p:grpSpPr>
      <p:sp>
        <p:nvSpPr>
          <p:cNvPr id="279" name="Google Shape;279;p29"/>
          <p:cNvSpPr/>
          <p:nvPr/>
        </p:nvSpPr>
        <p:spPr>
          <a:xfrm>
            <a:off x="251525" y="0"/>
            <a:ext cx="7381200" cy="25590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2800"/>
              <a:buFont typeface="Calibri"/>
              <a:buNone/>
            </a:pPr>
            <a:r>
              <a:rPr b="1" baseline="30000" lang="en-US" sz="2800">
                <a:solidFill>
                  <a:schemeClr val="dk1"/>
                </a:solidFill>
                <a:latin typeface="Verdana"/>
                <a:ea typeface="Verdana"/>
                <a:cs typeface="Verdana"/>
                <a:sym typeface="Verdana"/>
              </a:rPr>
              <a:t>33</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Jesus’ father and mother were amazed at what Simeon said about him. </a:t>
            </a:r>
            <a:r>
              <a:rPr b="1" baseline="30000" lang="en-US" sz="2800">
                <a:solidFill>
                  <a:schemeClr val="dk1"/>
                </a:solidFill>
                <a:latin typeface="Verdana"/>
                <a:ea typeface="Verdana"/>
                <a:cs typeface="Verdana"/>
                <a:sym typeface="Verdana"/>
              </a:rPr>
              <a:t>34</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Then Simeon blessed them and said to Mary, “Many Jews will fall and many will rise because of this boy. He will be a sign from God that some will not accept. </a:t>
            </a:r>
            <a:r>
              <a:rPr b="1" baseline="30000" lang="en-US" sz="2800">
                <a:solidFill>
                  <a:schemeClr val="dk1"/>
                </a:solidFill>
                <a:latin typeface="Verdana"/>
                <a:ea typeface="Verdana"/>
                <a:cs typeface="Verdana"/>
                <a:sym typeface="Verdana"/>
              </a:rPr>
              <a:t>35</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So the secret thoughts </a:t>
            </a:r>
            <a:endParaRPr sz="2800" u="none" cap="none" strike="noStrike">
              <a:solidFill>
                <a:srgbClr val="000000"/>
              </a:solidFill>
              <a:highlight>
                <a:schemeClr val="lt2"/>
              </a:highlight>
              <a:latin typeface="Verdana"/>
              <a:ea typeface="Verdana"/>
              <a:cs typeface="Verdana"/>
              <a:sym typeface="Verdana"/>
            </a:endParaRPr>
          </a:p>
          <a:p>
            <a:pPr indent="0" lvl="0" marL="0" marR="0" rtl="0" algn="l">
              <a:spcBef>
                <a:spcPts val="0"/>
              </a:spcBef>
              <a:spcAft>
                <a:spcPts val="0"/>
              </a:spcAft>
              <a:buClr>
                <a:srgbClr val="000000"/>
              </a:buClr>
              <a:buSzPts val="1100"/>
              <a:buFont typeface="Arial"/>
              <a:buNone/>
            </a:pPr>
            <a:r>
              <a:t/>
            </a:r>
            <a:endParaRPr sz="2800" u="none" cap="none" strike="noStrike">
              <a:solidFill>
                <a:srgbClr val="000000"/>
              </a:solidFill>
              <a:latin typeface="Verdana"/>
              <a:ea typeface="Verdana"/>
              <a:cs typeface="Verdana"/>
              <a:sym typeface="Verdana"/>
            </a:endParaRPr>
          </a:p>
        </p:txBody>
      </p:sp>
      <p:sp>
        <p:nvSpPr>
          <p:cNvPr id="280" name="Google Shape;28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281" name="Google Shape;281;p29"/>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Bible League International</a:t>
            </a:r>
            <a:endParaRPr/>
          </a:p>
        </p:txBody>
      </p:sp>
      <p:sp>
        <p:nvSpPr>
          <p:cNvPr id="282" name="Google Shape;282;p29"/>
          <p:cNvSpPr txBox="1"/>
          <p:nvPr/>
        </p:nvSpPr>
        <p:spPr>
          <a:xfrm>
            <a:off x="251525" y="3429000"/>
            <a:ext cx="11505900" cy="111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2800"/>
              <a:buFont typeface="Calibri"/>
              <a:buNone/>
            </a:pPr>
            <a:r>
              <a:rPr lang="en-US" sz="2800">
                <a:solidFill>
                  <a:schemeClr val="dk1"/>
                </a:solidFill>
                <a:highlight>
                  <a:schemeClr val="lt2"/>
                </a:highlight>
                <a:latin typeface="Verdana"/>
                <a:ea typeface="Verdana"/>
                <a:cs typeface="Verdana"/>
                <a:sym typeface="Verdana"/>
              </a:rPr>
              <a:t>of many will be made known. And the things that happen will be painful for you—like a sword cutting through your heart.”</a:t>
            </a:r>
            <a:endParaRPr>
              <a:latin typeface="Verdana"/>
              <a:ea typeface="Verdana"/>
              <a:cs typeface="Verdana"/>
              <a:sym typeface="Verdana"/>
            </a:endParaRPr>
          </a:p>
        </p:txBody>
      </p:sp>
      <p:pic>
        <p:nvPicPr>
          <p:cNvPr id="283" name="Google Shape;283;p29"/>
          <p:cNvPicPr preferRelativeResize="0"/>
          <p:nvPr/>
        </p:nvPicPr>
        <p:blipFill>
          <a:blip r:embed="rId3">
            <a:alphaModFix/>
          </a:blip>
          <a:stretch>
            <a:fillRect/>
          </a:stretch>
        </p:blipFill>
        <p:spPr>
          <a:xfrm>
            <a:off x="7797800" y="0"/>
            <a:ext cx="4394200" cy="3295650"/>
          </a:xfrm>
          <a:prstGeom prst="rect">
            <a:avLst/>
          </a:prstGeom>
          <a:noFill/>
          <a:ln cap="flat" cmpd="sng" w="9525">
            <a:solidFill>
              <a:srgbClr val="0000FF"/>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9" name="Shape 289"/>
        <p:cNvGrpSpPr/>
        <p:nvPr/>
      </p:nvGrpSpPr>
      <p:grpSpPr>
        <a:xfrm>
          <a:off x="0" y="0"/>
          <a:ext cx="0" cy="0"/>
          <a:chOff x="0" y="0"/>
          <a:chExt cx="0" cy="0"/>
        </a:xfrm>
      </p:grpSpPr>
      <p:sp>
        <p:nvSpPr>
          <p:cNvPr id="290" name="Google Shape;290;p30"/>
          <p:cNvSpPr/>
          <p:nvPr/>
        </p:nvSpPr>
        <p:spPr>
          <a:xfrm>
            <a:off x="251525" y="0"/>
            <a:ext cx="7381200" cy="25590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chemeClr val="dk1"/>
              </a:buClr>
              <a:buSzPts val="2800"/>
              <a:buFont typeface="Calibri"/>
              <a:buNone/>
            </a:pPr>
            <a:r>
              <a:rPr lang="en-US" sz="2800">
                <a:solidFill>
                  <a:schemeClr val="dk1"/>
                </a:solidFill>
                <a:highlight>
                  <a:schemeClr val="lt2"/>
                </a:highlight>
                <a:latin typeface="Verdana"/>
                <a:ea typeface="Verdana"/>
                <a:cs typeface="Verdana"/>
                <a:sym typeface="Verdana"/>
              </a:rPr>
              <a:t> </a:t>
            </a:r>
            <a:r>
              <a:rPr b="1" baseline="30000" lang="en-US" sz="2800">
                <a:solidFill>
                  <a:schemeClr val="dk1"/>
                </a:solidFill>
                <a:latin typeface="Verdana"/>
                <a:ea typeface="Verdana"/>
                <a:cs typeface="Verdana"/>
                <a:sym typeface="Verdana"/>
              </a:rPr>
              <a:t>36</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Anna, a prophetess, was there at the Temple. She was from the family of Phanuel in the tribe of Asher. She was now very old. She had lived with her husband seven years </a:t>
            </a:r>
            <a:r>
              <a:rPr b="1" baseline="30000" lang="en-US" sz="2800">
                <a:solidFill>
                  <a:schemeClr val="dk1"/>
                </a:solidFill>
                <a:latin typeface="Verdana"/>
                <a:ea typeface="Verdana"/>
                <a:cs typeface="Verdana"/>
                <a:sym typeface="Verdana"/>
              </a:rPr>
              <a:t>37</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before he died and left her alone. She was now 84 years old. Anna was always at the </a:t>
            </a:r>
            <a:endParaRPr sz="2800" u="none" cap="none" strike="noStrike">
              <a:solidFill>
                <a:srgbClr val="000000"/>
              </a:solidFill>
              <a:latin typeface="Verdana"/>
              <a:ea typeface="Verdana"/>
              <a:cs typeface="Verdana"/>
              <a:sym typeface="Verdana"/>
            </a:endParaRPr>
          </a:p>
        </p:txBody>
      </p:sp>
      <p:sp>
        <p:nvSpPr>
          <p:cNvPr id="291" name="Google Shape;291;p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292" name="Google Shape;292;p30"/>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Bible League International</a:t>
            </a:r>
            <a:endParaRPr/>
          </a:p>
        </p:txBody>
      </p:sp>
      <p:sp>
        <p:nvSpPr>
          <p:cNvPr id="293" name="Google Shape;293;p30"/>
          <p:cNvSpPr txBox="1"/>
          <p:nvPr/>
        </p:nvSpPr>
        <p:spPr>
          <a:xfrm>
            <a:off x="251525" y="3429000"/>
            <a:ext cx="11260200" cy="356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800">
                <a:solidFill>
                  <a:schemeClr val="dk1"/>
                </a:solidFill>
                <a:highlight>
                  <a:schemeClr val="lt2"/>
                </a:highlight>
                <a:latin typeface="Verdana"/>
                <a:ea typeface="Verdana"/>
                <a:cs typeface="Verdana"/>
                <a:sym typeface="Verdana"/>
              </a:rPr>
              <a:t>Temple; she never left. She worshiped God by fasting and praying day and night. </a:t>
            </a:r>
            <a:r>
              <a:rPr b="1" baseline="30000" lang="en-US" sz="2800">
                <a:solidFill>
                  <a:schemeClr val="dk1"/>
                </a:solidFill>
                <a:latin typeface="Verdana"/>
                <a:ea typeface="Verdana"/>
                <a:cs typeface="Verdana"/>
                <a:sym typeface="Verdana"/>
              </a:rPr>
              <a:t>38</a:t>
            </a:r>
            <a:r>
              <a:rPr b="1" lang="en-US" sz="2800">
                <a:solidFill>
                  <a:schemeClr val="dk1"/>
                </a:solidFill>
                <a:highlight>
                  <a:schemeClr val="lt2"/>
                </a:highlight>
                <a:latin typeface="Verdana"/>
                <a:ea typeface="Verdana"/>
                <a:cs typeface="Verdana"/>
                <a:sym typeface="Verdana"/>
              </a:rPr>
              <a:t> </a:t>
            </a:r>
            <a:r>
              <a:rPr lang="en-US" sz="2800">
                <a:solidFill>
                  <a:schemeClr val="dk1"/>
                </a:solidFill>
                <a:highlight>
                  <a:schemeClr val="lt2"/>
                </a:highlight>
                <a:latin typeface="Verdana"/>
                <a:ea typeface="Verdana"/>
                <a:cs typeface="Verdana"/>
                <a:sym typeface="Verdana"/>
              </a:rPr>
              <a:t>Anna was there when Joseph and Mary came to the Temple. She praised God and talked about Jesus to all those who were waiting for God to free Jerusalem.</a:t>
            </a:r>
            <a:endParaRPr sz="2800">
              <a:solidFill>
                <a:schemeClr val="dk1"/>
              </a:solidFill>
              <a:highlight>
                <a:schemeClr val="lt2"/>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2800"/>
              <a:buFont typeface="Calibri"/>
              <a:buNone/>
            </a:pPr>
            <a:r>
              <a:t/>
            </a:r>
            <a:endParaRPr sz="2800">
              <a:solidFill>
                <a:schemeClr val="dk1"/>
              </a:solidFill>
              <a:highlight>
                <a:schemeClr val="lt2"/>
              </a:highlight>
              <a:latin typeface="Verdana"/>
              <a:ea typeface="Verdana"/>
              <a:cs typeface="Verdana"/>
              <a:sym typeface="Verdana"/>
            </a:endParaRPr>
          </a:p>
          <a:p>
            <a:pPr indent="0" lvl="0" marL="0" rtl="0" algn="l">
              <a:spcBef>
                <a:spcPts val="0"/>
              </a:spcBef>
              <a:spcAft>
                <a:spcPts val="0"/>
              </a:spcAft>
              <a:buNone/>
            </a:pPr>
            <a:r>
              <a:t/>
            </a:r>
            <a:endParaRPr>
              <a:latin typeface="Verdana"/>
              <a:ea typeface="Verdana"/>
              <a:cs typeface="Verdana"/>
              <a:sym typeface="Verdana"/>
            </a:endParaRPr>
          </a:p>
        </p:txBody>
      </p:sp>
      <p:pic>
        <p:nvPicPr>
          <p:cNvPr id="294" name="Google Shape;294;p30"/>
          <p:cNvPicPr preferRelativeResize="0"/>
          <p:nvPr/>
        </p:nvPicPr>
        <p:blipFill>
          <a:blip r:embed="rId3">
            <a:alphaModFix/>
          </a:blip>
          <a:stretch>
            <a:fillRect/>
          </a:stretch>
        </p:blipFill>
        <p:spPr>
          <a:xfrm>
            <a:off x="7797800" y="0"/>
            <a:ext cx="4368800" cy="3276600"/>
          </a:xfrm>
          <a:prstGeom prst="rect">
            <a:avLst/>
          </a:prstGeom>
          <a:noFill/>
          <a:ln cap="flat" cmpd="sng" w="9525">
            <a:solidFill>
              <a:srgbClr val="0000FF"/>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0" name="Shape 300"/>
        <p:cNvGrpSpPr/>
        <p:nvPr/>
      </p:nvGrpSpPr>
      <p:grpSpPr>
        <a:xfrm>
          <a:off x="0" y="0"/>
          <a:ext cx="0" cy="0"/>
          <a:chOff x="0" y="0"/>
          <a:chExt cx="0" cy="0"/>
        </a:xfrm>
      </p:grpSpPr>
      <p:sp>
        <p:nvSpPr>
          <p:cNvPr id="301" name="Google Shape;301;p31"/>
          <p:cNvSpPr/>
          <p:nvPr/>
        </p:nvSpPr>
        <p:spPr>
          <a:xfrm>
            <a:off x="268700" y="31375"/>
            <a:ext cx="10947300" cy="5607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2800"/>
              <a:buFont typeface="Arial"/>
              <a:buNone/>
            </a:pPr>
            <a:r>
              <a:rPr b="0" i="0" lang="en-US" sz="2400" u="none" cap="none" strike="noStrike">
                <a:solidFill>
                  <a:srgbClr val="000000"/>
                </a:solidFill>
                <a:latin typeface="Verdana"/>
                <a:ea typeface="Verdana"/>
                <a:cs typeface="Verdana"/>
                <a:sym typeface="Verdana"/>
              </a:rPr>
              <a:t>1. Where did Joseph and Mary take Jesus?</a:t>
            </a:r>
            <a:endParaRPr sz="2400">
              <a:solidFill>
                <a:schemeClr val="dk1"/>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2800"/>
              <a:buFont typeface="Arial"/>
              <a:buNone/>
            </a:pPr>
            <a:r>
              <a:rPr b="0" i="0" lang="en-US" sz="2400" u="none" cap="none" strike="noStrike">
                <a:solidFill>
                  <a:srgbClr val="000000"/>
                </a:solidFill>
                <a:latin typeface="Verdana"/>
                <a:ea typeface="Verdana"/>
                <a:cs typeface="Verdana"/>
                <a:sym typeface="Verdana"/>
              </a:rPr>
              <a:t>2. What did Simeon do when he saw baby Jesus?</a:t>
            </a:r>
            <a:endParaRPr sz="2400">
              <a:solidFill>
                <a:schemeClr val="dk1"/>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1100"/>
              <a:buFont typeface="Arial"/>
              <a:buNone/>
            </a:pPr>
            <a:r>
              <a:rPr b="0" i="0" lang="en-US" sz="2400" u="none" cap="none" strike="noStrike">
                <a:solidFill>
                  <a:srgbClr val="000000"/>
                </a:solidFill>
                <a:latin typeface="Verdana"/>
                <a:ea typeface="Verdana"/>
                <a:cs typeface="Verdana"/>
                <a:sym typeface="Verdana"/>
              </a:rPr>
              <a:t>3. How do you think Mary and Jos</a:t>
            </a:r>
            <a:r>
              <a:rPr lang="en-US" sz="2400">
                <a:latin typeface="Verdana"/>
                <a:ea typeface="Verdana"/>
                <a:cs typeface="Verdana"/>
                <a:sym typeface="Verdana"/>
              </a:rPr>
              <a:t>eph felt when they heard Simeon’s words?</a:t>
            </a:r>
            <a:endParaRPr sz="2400"/>
          </a:p>
          <a:p>
            <a:pPr indent="0" lvl="0" marL="0" marR="0" rtl="0" algn="l">
              <a:lnSpc>
                <a:spcPct val="200000"/>
              </a:lnSpc>
              <a:spcBef>
                <a:spcPts val="0"/>
              </a:spcBef>
              <a:spcAft>
                <a:spcPts val="0"/>
              </a:spcAft>
              <a:buClr>
                <a:srgbClr val="000000"/>
              </a:buClr>
              <a:buSzPts val="1100"/>
              <a:buFont typeface="Arial"/>
              <a:buNone/>
            </a:pPr>
            <a:r>
              <a:rPr lang="en-US" sz="2400">
                <a:solidFill>
                  <a:schemeClr val="dk1"/>
                </a:solidFill>
                <a:latin typeface="Verdana"/>
                <a:ea typeface="Verdana"/>
                <a:cs typeface="Verdana"/>
                <a:sym typeface="Verdana"/>
              </a:rPr>
              <a:t>4. Why did Simeon thank God when he saw the baby Jesus?</a:t>
            </a:r>
            <a:endParaRPr sz="2400"/>
          </a:p>
          <a:p>
            <a:pPr indent="0" lvl="0" marL="0" marR="0" rtl="0" algn="l">
              <a:lnSpc>
                <a:spcPct val="200000"/>
              </a:lnSpc>
              <a:spcBef>
                <a:spcPts val="0"/>
              </a:spcBef>
              <a:spcAft>
                <a:spcPts val="0"/>
              </a:spcAft>
              <a:buClr>
                <a:srgbClr val="000000"/>
              </a:buClr>
              <a:buSzPts val="1100"/>
              <a:buFont typeface="Arial"/>
              <a:buNone/>
            </a:pPr>
            <a:r>
              <a:rPr lang="en-US" sz="2400">
                <a:solidFill>
                  <a:schemeClr val="dk1"/>
                </a:solidFill>
                <a:latin typeface="Verdana"/>
                <a:ea typeface="Verdana"/>
                <a:cs typeface="Verdana"/>
                <a:sym typeface="Verdana"/>
              </a:rPr>
              <a:t>5. What questions do you have about Simeon and Anna’s words about Jesus?</a:t>
            </a:r>
            <a:endParaRPr sz="2400"/>
          </a:p>
          <a:p>
            <a:pPr indent="0" lvl="0" marL="0" marR="0" rtl="0" algn="l">
              <a:lnSpc>
                <a:spcPct val="200000"/>
              </a:lnSpc>
              <a:spcBef>
                <a:spcPts val="0"/>
              </a:spcBef>
              <a:spcAft>
                <a:spcPts val="0"/>
              </a:spcAft>
              <a:buClr>
                <a:srgbClr val="000000"/>
              </a:buClr>
              <a:buSzPts val="1100"/>
              <a:buFont typeface="Arial"/>
              <a:buNone/>
            </a:pPr>
            <a:r>
              <a:rPr lang="en-US" sz="2400">
                <a:solidFill>
                  <a:schemeClr val="dk1"/>
                </a:solidFill>
                <a:latin typeface="Verdana"/>
                <a:ea typeface="Verdana"/>
                <a:cs typeface="Verdana"/>
                <a:sym typeface="Verdana"/>
              </a:rPr>
              <a:t>6. What do you thank God for?</a:t>
            </a:r>
            <a:endParaRPr sz="2400"/>
          </a:p>
          <a:p>
            <a:pPr indent="0" lvl="0" marL="0" marR="0" rtl="0" algn="l">
              <a:lnSpc>
                <a:spcPct val="200000"/>
              </a:lnSpc>
              <a:spcBef>
                <a:spcPts val="0"/>
              </a:spcBef>
              <a:spcAft>
                <a:spcPts val="0"/>
              </a:spcAft>
              <a:buClr>
                <a:srgbClr val="000000"/>
              </a:buClr>
              <a:buSzPts val="1100"/>
              <a:buFont typeface="Arial"/>
              <a:buNone/>
            </a:pPr>
            <a:r>
              <a:rPr lang="en-US" sz="2600">
                <a:solidFill>
                  <a:schemeClr val="dk1"/>
                </a:solidFill>
                <a:latin typeface="Verdana"/>
                <a:ea typeface="Verdana"/>
                <a:cs typeface="Verdana"/>
                <a:sym typeface="Verdana"/>
              </a:rPr>
              <a:t> </a:t>
            </a:r>
            <a:endParaRPr b="0" i="0" sz="2800" u="none" cap="none" strike="noStrike">
              <a:solidFill>
                <a:srgbClr val="000000"/>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br>
              <a:rPr b="0" i="0" lang="en-US" sz="2800" u="none" cap="none" strike="noStrike">
                <a:solidFill>
                  <a:srgbClr val="000000"/>
                </a:solidFill>
                <a:latin typeface="Verdana"/>
                <a:ea typeface="Verdana"/>
                <a:cs typeface="Verdana"/>
                <a:sym typeface="Verdana"/>
              </a:rPr>
            </a:br>
            <a:endParaRPr b="0" i="0" sz="2800" u="none" cap="none" strike="noStrike">
              <a:solidFill>
                <a:srgbClr val="000000"/>
              </a:solidFill>
              <a:latin typeface="Verdana"/>
              <a:ea typeface="Verdana"/>
              <a:cs typeface="Verdana"/>
              <a:sym typeface="Verdana"/>
            </a:endParaRPr>
          </a:p>
        </p:txBody>
      </p:sp>
      <p:sp>
        <p:nvSpPr>
          <p:cNvPr id="302" name="Google Shape;302;p31"/>
          <p:cNvSpPr txBox="1"/>
          <p:nvPr/>
        </p:nvSpPr>
        <p:spPr>
          <a:xfrm>
            <a:off x="-292778" y="31384"/>
            <a:ext cx="9798050" cy="76993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Answer the questions.</a:t>
            </a:r>
            <a:endParaRPr b="1" sz="3200">
              <a:solidFill>
                <a:schemeClr val="dk1"/>
              </a:solidFill>
              <a:latin typeface="Verdana"/>
              <a:ea typeface="Verdana"/>
              <a:cs typeface="Verdana"/>
              <a:sym typeface="Verdana"/>
            </a:endParaRPr>
          </a:p>
        </p:txBody>
      </p:sp>
      <p:sp>
        <p:nvSpPr>
          <p:cNvPr id="303" name="Google Shape;303;p31"/>
          <p:cNvSpPr txBox="1"/>
          <p:nvPr>
            <p:ph idx="12" type="sldNum"/>
          </p:nvPr>
        </p:nvSpPr>
        <p:spPr>
          <a:xfrm>
            <a:off x="9291638" y="6402388"/>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304" name="Google Shape;304;p31"/>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99" name="Shape 99"/>
        <p:cNvGrpSpPr/>
        <p:nvPr/>
      </p:nvGrpSpPr>
      <p:grpSpPr>
        <a:xfrm>
          <a:off x="0" y="0"/>
          <a:ext cx="0" cy="0"/>
          <a:chOff x="0" y="0"/>
          <a:chExt cx="0" cy="0"/>
        </a:xfrm>
      </p:grpSpPr>
      <p:sp>
        <p:nvSpPr>
          <p:cNvPr id="100" name="Google Shape;100;p14"/>
          <p:cNvSpPr txBox="1"/>
          <p:nvPr>
            <p:ph type="title"/>
          </p:nvPr>
        </p:nvSpPr>
        <p:spPr>
          <a:xfrm>
            <a:off x="838200" y="465138"/>
            <a:ext cx="10515600" cy="1019175"/>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0000"/>
              </a:buClr>
              <a:buSzPts val="4400"/>
              <a:buFont typeface="Verdana"/>
              <a:buNone/>
            </a:pPr>
            <a:r>
              <a:rPr b="1" lang="en-US" sz="3200">
                <a:latin typeface="Verdana"/>
                <a:ea typeface="Verdana"/>
                <a:cs typeface="Verdana"/>
                <a:sym typeface="Verdana"/>
              </a:rPr>
              <a:t>Pray, Review, and Preview</a:t>
            </a:r>
            <a:endParaRPr b="1" sz="4800"/>
          </a:p>
        </p:txBody>
      </p:sp>
      <p:sp>
        <p:nvSpPr>
          <p:cNvPr id="101" name="Google Shape;101;p14"/>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400"/>
              <a:buFont typeface="Arial"/>
              <a:buNone/>
            </a:pPr>
            <a:r>
              <a:rPr b="0" i="0" lang="en-US" sz="1200" u="none" cap="none" strike="noStrike">
                <a:solidFill>
                  <a:srgbClr val="888888"/>
                </a:solidFill>
                <a:latin typeface="Verdana"/>
                <a:ea typeface="Verdana"/>
                <a:cs typeface="Verdana"/>
                <a:sym typeface="Verdana"/>
              </a:rPr>
              <a:t>©2020-2024 Literacy International</a:t>
            </a:r>
            <a:endParaRPr/>
          </a:p>
        </p:txBody>
      </p:sp>
      <p:sp>
        <p:nvSpPr>
          <p:cNvPr id="102" name="Google Shape;102;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dk1"/>
                </a:solidFill>
              </a:rPr>
              <a:t>‹#›</a:t>
            </a:fld>
            <a:endParaRPr>
              <a:solidFill>
                <a:schemeClr val="dk1"/>
              </a:solidFill>
            </a:endParaRPr>
          </a:p>
        </p:txBody>
      </p:sp>
      <p:sp>
        <p:nvSpPr>
          <p:cNvPr id="103" name="Google Shape;103;p14"/>
          <p:cNvSpPr txBox="1"/>
          <p:nvPr/>
        </p:nvSpPr>
        <p:spPr>
          <a:xfrm>
            <a:off x="2117475" y="1751125"/>
            <a:ext cx="95832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rgbClr val="4E74A3"/>
                </a:solidFill>
                <a:latin typeface="Verdana"/>
                <a:ea typeface="Verdana"/>
                <a:cs typeface="Verdana"/>
                <a:sym typeface="Verdana"/>
              </a:rPr>
              <a:t>Bible Reading:</a:t>
            </a:r>
            <a:r>
              <a:rPr lang="en-US" sz="2800">
                <a:latin typeface="Verdana"/>
                <a:ea typeface="Verdana"/>
                <a:cs typeface="Verdana"/>
                <a:sym typeface="Verdana"/>
              </a:rPr>
              <a:t> Baby Jesus presented at the Temple, Stories of Simeon and Anna </a:t>
            </a:r>
            <a:r>
              <a:rPr lang="en-US" sz="2800" u="sng">
                <a:solidFill>
                  <a:srgbClr val="4E74A3"/>
                </a:solidFill>
                <a:latin typeface="Verdana"/>
                <a:ea typeface="Verdana"/>
                <a:cs typeface="Verdana"/>
                <a:sym typeface="Verdana"/>
                <a:hlinkClick r:id="rId5">
                  <a:extLst>
                    <a:ext uri="{A12FA001-AC4F-418D-AE19-62706E023703}">
                      <ahyp:hlinkClr val="tx"/>
                    </a:ext>
                  </a:extLst>
                </a:hlinkClick>
              </a:rPr>
              <a:t>Luke 2:22-38</a:t>
            </a:r>
            <a:endParaRPr sz="2800">
              <a:solidFill>
                <a:srgbClr val="4E74A3"/>
              </a:solidFill>
              <a:latin typeface="Verdana"/>
              <a:ea typeface="Verdana"/>
              <a:cs typeface="Verdana"/>
              <a:sym typeface="Verdana"/>
            </a:endParaRPr>
          </a:p>
          <a:p>
            <a:pPr indent="0" lvl="0" marL="0" rtl="0" algn="l">
              <a:spcBef>
                <a:spcPts val="0"/>
              </a:spcBef>
              <a:spcAft>
                <a:spcPts val="0"/>
              </a:spcAft>
              <a:buNone/>
            </a:pPr>
            <a:r>
              <a:rPr b="1" lang="en-US" sz="2800">
                <a:solidFill>
                  <a:srgbClr val="4E74A3"/>
                </a:solidFill>
                <a:latin typeface="Verdana"/>
                <a:ea typeface="Verdana"/>
                <a:cs typeface="Verdana"/>
                <a:sym typeface="Verdana"/>
              </a:rPr>
              <a:t>Theme:</a:t>
            </a:r>
            <a:r>
              <a:rPr lang="en-US" sz="2800">
                <a:latin typeface="Verdana"/>
                <a:ea typeface="Verdana"/>
                <a:cs typeface="Verdana"/>
                <a:sym typeface="Verdana"/>
              </a:rPr>
              <a:t> Personalities</a:t>
            </a:r>
            <a:endParaRPr sz="2800">
              <a:latin typeface="Verdana"/>
              <a:ea typeface="Verdana"/>
              <a:cs typeface="Verdana"/>
              <a:sym typeface="Verdana"/>
            </a:endParaRPr>
          </a:p>
          <a:p>
            <a:pPr indent="0" lvl="0" marL="0" rtl="0" algn="l">
              <a:spcBef>
                <a:spcPts val="0"/>
              </a:spcBef>
              <a:spcAft>
                <a:spcPts val="0"/>
              </a:spcAft>
              <a:buNone/>
            </a:pPr>
            <a:r>
              <a:rPr b="1" lang="en-US" sz="2800">
                <a:solidFill>
                  <a:srgbClr val="4E74A3"/>
                </a:solidFill>
                <a:latin typeface="Verdana"/>
                <a:ea typeface="Verdana"/>
                <a:cs typeface="Verdana"/>
                <a:sym typeface="Verdana"/>
              </a:rPr>
              <a:t>Pronunciation: </a:t>
            </a:r>
            <a:r>
              <a:rPr lang="en-US" sz="2800">
                <a:latin typeface="Verdana"/>
                <a:ea typeface="Verdana"/>
                <a:cs typeface="Verdana"/>
                <a:sym typeface="Verdana"/>
              </a:rPr>
              <a:t>/e/ &amp; /i/</a:t>
            </a:r>
            <a:endParaRPr sz="2800">
              <a:latin typeface="Verdana"/>
              <a:ea typeface="Verdana"/>
              <a:cs typeface="Verdana"/>
              <a:sym typeface="Verdana"/>
            </a:endParaRPr>
          </a:p>
          <a:p>
            <a:pPr indent="0" lvl="0" marL="0" rtl="0" algn="l">
              <a:spcBef>
                <a:spcPts val="0"/>
              </a:spcBef>
              <a:spcAft>
                <a:spcPts val="0"/>
              </a:spcAft>
              <a:buNone/>
            </a:pPr>
            <a:r>
              <a:rPr b="1" lang="en-US" sz="2800">
                <a:solidFill>
                  <a:srgbClr val="4E74A3"/>
                </a:solidFill>
                <a:latin typeface="Verdana"/>
                <a:ea typeface="Verdana"/>
                <a:cs typeface="Verdana"/>
                <a:sym typeface="Verdana"/>
              </a:rPr>
              <a:t>Grammar:</a:t>
            </a:r>
            <a:r>
              <a:rPr b="1" lang="en-US" sz="2800">
                <a:solidFill>
                  <a:srgbClr val="4472C4"/>
                </a:solidFill>
                <a:latin typeface="Verdana"/>
                <a:ea typeface="Verdana"/>
                <a:cs typeface="Verdana"/>
                <a:sym typeface="Verdana"/>
              </a:rPr>
              <a:t> </a:t>
            </a:r>
            <a:r>
              <a:rPr lang="en-US" sz="2800">
                <a:latin typeface="Verdana"/>
                <a:ea typeface="Verdana"/>
                <a:cs typeface="Verdana"/>
                <a:sym typeface="Verdana"/>
              </a:rPr>
              <a:t>have/have got; 5 inseparable phrasal verbs</a:t>
            </a:r>
            <a:endParaRPr sz="2800">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8" name="Shape 308"/>
        <p:cNvGrpSpPr/>
        <p:nvPr/>
      </p:nvGrpSpPr>
      <p:grpSpPr>
        <a:xfrm>
          <a:off x="0" y="0"/>
          <a:ext cx="0" cy="0"/>
          <a:chOff x="0" y="0"/>
          <a:chExt cx="0" cy="0"/>
        </a:xfrm>
      </p:grpSpPr>
      <p:sp>
        <p:nvSpPr>
          <p:cNvPr id="309" name="Google Shape;309;p32"/>
          <p:cNvSpPr txBox="1"/>
          <p:nvPr>
            <p:ph idx="4294967295" type="title"/>
          </p:nvPr>
        </p:nvSpPr>
        <p:spPr>
          <a:xfrm>
            <a:off x="838200" y="-161132"/>
            <a:ext cx="847069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Verdana"/>
              <a:buNone/>
            </a:pPr>
            <a:r>
              <a:rPr b="1" lang="en-US" sz="3200">
                <a:latin typeface="Verdana"/>
                <a:ea typeface="Verdana"/>
                <a:cs typeface="Verdana"/>
                <a:sym typeface="Verdana"/>
              </a:rPr>
              <a:t>Listen and complete the sentences.</a:t>
            </a:r>
            <a:endParaRPr b="1" sz="3200">
              <a:latin typeface="Verdana"/>
              <a:ea typeface="Verdana"/>
              <a:cs typeface="Verdana"/>
              <a:sym typeface="Verdana"/>
            </a:endParaRPr>
          </a:p>
        </p:txBody>
      </p:sp>
      <p:sp>
        <p:nvSpPr>
          <p:cNvPr id="310" name="Google Shape;310;p32"/>
          <p:cNvSpPr txBox="1"/>
          <p:nvPr>
            <p:ph idx="4294967295" type="body"/>
          </p:nvPr>
        </p:nvSpPr>
        <p:spPr>
          <a:xfrm>
            <a:off x="258675" y="924126"/>
            <a:ext cx="11674800" cy="5236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500">
                <a:latin typeface="Verdana"/>
                <a:ea typeface="Verdana"/>
                <a:cs typeface="Verdana"/>
                <a:sym typeface="Verdana"/>
              </a:rPr>
              <a:t>1. </a:t>
            </a:r>
            <a:r>
              <a:rPr lang="en-US" sz="2500"/>
              <a:t>I sat at a _____ for my job interview.</a:t>
            </a:r>
            <a:endParaRPr sz="2500">
              <a:latin typeface="Verdana"/>
              <a:ea typeface="Verdana"/>
              <a:cs typeface="Verdana"/>
              <a:sym typeface="Verdana"/>
            </a:endParaRPr>
          </a:p>
          <a:p>
            <a:pPr indent="-88900" lvl="0" marL="266700" rtl="0" algn="l">
              <a:lnSpc>
                <a:spcPct val="90000"/>
              </a:lnSpc>
              <a:spcBef>
                <a:spcPts val="0"/>
              </a:spcBef>
              <a:spcAft>
                <a:spcPts val="0"/>
              </a:spcAft>
              <a:buClr>
                <a:schemeClr val="dk1"/>
              </a:buClr>
              <a:buSzPts val="2800"/>
              <a:buFont typeface="Arial"/>
              <a:buNone/>
            </a:pPr>
            <a:r>
              <a:rPr lang="en-US" sz="2500"/>
              <a:t> </a:t>
            </a:r>
            <a:endParaRPr sz="25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rPr lang="en-US" sz="2500">
                <a:latin typeface="Verdana"/>
                <a:ea typeface="Verdana"/>
                <a:cs typeface="Verdana"/>
                <a:sym typeface="Verdana"/>
              </a:rPr>
              <a:t>2. </a:t>
            </a:r>
            <a:r>
              <a:rPr lang="en-US" sz="2500"/>
              <a:t>The interviewer asked me if I was _____.</a:t>
            </a:r>
            <a:endParaRPr sz="25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t/>
            </a:r>
            <a:endParaRPr sz="25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rPr lang="en-US" sz="2500">
                <a:latin typeface="Verdana"/>
                <a:ea typeface="Verdana"/>
                <a:cs typeface="Verdana"/>
                <a:sym typeface="Verdana"/>
              </a:rPr>
              <a:t>3. </a:t>
            </a:r>
            <a:r>
              <a:rPr lang="en-US" sz="2500"/>
              <a:t>The interviewer said he would _____ with my previous job because he wanted to know if I was a good employee.</a:t>
            </a:r>
            <a:endParaRPr sz="25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t/>
            </a:r>
            <a:endParaRPr sz="25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rPr lang="en-US" sz="2500">
                <a:latin typeface="Verdana"/>
                <a:ea typeface="Verdana"/>
                <a:cs typeface="Verdana"/>
                <a:sym typeface="Verdana"/>
              </a:rPr>
              <a:t>4. </a:t>
            </a:r>
            <a:r>
              <a:rPr lang="en-US" sz="2500"/>
              <a:t>I am _____, _____, and _____.</a:t>
            </a:r>
            <a:endParaRPr sz="2500"/>
          </a:p>
          <a:p>
            <a:pPr indent="-266700" lvl="0" marL="266700" rtl="0" algn="l">
              <a:lnSpc>
                <a:spcPct val="90000"/>
              </a:lnSpc>
              <a:spcBef>
                <a:spcPts val="0"/>
              </a:spcBef>
              <a:spcAft>
                <a:spcPts val="0"/>
              </a:spcAft>
              <a:buClr>
                <a:schemeClr val="dk1"/>
              </a:buClr>
              <a:buSzPts val="2800"/>
              <a:buNone/>
            </a:pPr>
            <a:r>
              <a:t/>
            </a:r>
            <a:endParaRPr sz="25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rPr lang="en-US" sz="2500">
                <a:latin typeface="Verdana"/>
                <a:ea typeface="Verdana"/>
                <a:cs typeface="Verdana"/>
                <a:sym typeface="Verdana"/>
              </a:rPr>
              <a:t>5. </a:t>
            </a:r>
            <a:r>
              <a:rPr lang="en-US" sz="2500"/>
              <a:t>I was _____ why they were hiring.</a:t>
            </a:r>
            <a:endParaRPr sz="2500"/>
          </a:p>
          <a:p>
            <a:pPr indent="-266700" lvl="0" marL="266700" rtl="0" algn="l">
              <a:lnSpc>
                <a:spcPct val="90000"/>
              </a:lnSpc>
              <a:spcBef>
                <a:spcPts val="0"/>
              </a:spcBef>
              <a:spcAft>
                <a:spcPts val="0"/>
              </a:spcAft>
              <a:buClr>
                <a:schemeClr val="dk1"/>
              </a:buClr>
              <a:buSzPts val="2800"/>
              <a:buNone/>
            </a:pPr>
            <a:r>
              <a:t/>
            </a:r>
            <a:endParaRPr sz="2500"/>
          </a:p>
          <a:p>
            <a:pPr indent="-266700" lvl="0" marL="266700" rtl="0" algn="l">
              <a:lnSpc>
                <a:spcPct val="90000"/>
              </a:lnSpc>
              <a:spcBef>
                <a:spcPts val="0"/>
              </a:spcBef>
              <a:spcAft>
                <a:spcPts val="0"/>
              </a:spcAft>
              <a:buClr>
                <a:schemeClr val="dk1"/>
              </a:buClr>
              <a:buSzPts val="2800"/>
              <a:buNone/>
            </a:pPr>
            <a:r>
              <a:rPr lang="en-US" sz="2500">
                <a:latin typeface="Verdana"/>
                <a:ea typeface="Verdana"/>
                <a:cs typeface="Verdana"/>
                <a:sym typeface="Verdana"/>
              </a:rPr>
              <a:t>6. </a:t>
            </a:r>
            <a:r>
              <a:rPr lang="en-US" sz="2500"/>
              <a:t>The interviewer said he wanted to hire someone the company could _____.</a:t>
            </a:r>
            <a:endParaRPr sz="2500"/>
          </a:p>
          <a:p>
            <a:pPr indent="0" lvl="0" marL="0" rtl="0" algn="l">
              <a:lnSpc>
                <a:spcPct val="90000"/>
              </a:lnSpc>
              <a:spcBef>
                <a:spcPts val="0"/>
              </a:spcBef>
              <a:spcAft>
                <a:spcPts val="0"/>
              </a:spcAft>
              <a:buClr>
                <a:schemeClr val="dk1"/>
              </a:buClr>
              <a:buSzPts val="2800"/>
              <a:buNone/>
            </a:pPr>
            <a:r>
              <a:t/>
            </a:r>
            <a:endParaRPr sz="2500"/>
          </a:p>
          <a:p>
            <a:pPr indent="0" lvl="0" marL="0" rtl="0" algn="l">
              <a:lnSpc>
                <a:spcPct val="90000"/>
              </a:lnSpc>
              <a:spcBef>
                <a:spcPts val="0"/>
              </a:spcBef>
              <a:spcAft>
                <a:spcPts val="0"/>
              </a:spcAft>
              <a:buClr>
                <a:schemeClr val="dk1"/>
              </a:buClr>
              <a:buSzPts val="2800"/>
              <a:buNone/>
            </a:pPr>
            <a:r>
              <a:t/>
            </a:r>
            <a:endParaRPr/>
          </a:p>
        </p:txBody>
      </p:sp>
      <p:sp>
        <p:nvSpPr>
          <p:cNvPr id="311" name="Google Shape;311;p32"/>
          <p:cNvSpPr txBox="1"/>
          <p:nvPr>
            <p:ph idx="11" type="ftr"/>
          </p:nvPr>
        </p:nvSpPr>
        <p:spPr>
          <a:xfrm>
            <a:off x="-247562" y="6356183"/>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312" name="Google Shape;312;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1800"/>
              <a:buFont typeface="Verdana"/>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18" name="Shape 318"/>
        <p:cNvGrpSpPr/>
        <p:nvPr/>
      </p:nvGrpSpPr>
      <p:grpSpPr>
        <a:xfrm>
          <a:off x="0" y="0"/>
          <a:ext cx="0" cy="0"/>
          <a:chOff x="0" y="0"/>
          <a:chExt cx="0" cy="0"/>
        </a:xfrm>
      </p:grpSpPr>
      <p:sp>
        <p:nvSpPr>
          <p:cNvPr id="319" name="Google Shape;319;p33"/>
          <p:cNvSpPr txBox="1"/>
          <p:nvPr>
            <p:ph idx="11" type="ftr"/>
          </p:nvPr>
        </p:nvSpPr>
        <p:spPr>
          <a:xfrm>
            <a:off x="302623" y="6529137"/>
            <a:ext cx="3278700" cy="213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©2020-2023 Literacy International</a:t>
            </a:r>
            <a:endParaRPr/>
          </a:p>
        </p:txBody>
      </p:sp>
      <p:sp>
        <p:nvSpPr>
          <p:cNvPr id="320" name="Google Shape;320;p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a:t>
            </a:fld>
            <a:endParaRPr>
              <a:solidFill>
                <a:schemeClr val="dk1"/>
              </a:solidFill>
            </a:endParaRPr>
          </a:p>
        </p:txBody>
      </p:sp>
      <p:sp>
        <p:nvSpPr>
          <p:cNvPr id="321" name="Google Shape;321;p33"/>
          <p:cNvSpPr txBox="1"/>
          <p:nvPr/>
        </p:nvSpPr>
        <p:spPr>
          <a:xfrm>
            <a:off x="158262" y="22107"/>
            <a:ext cx="120336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4400">
                <a:solidFill>
                  <a:schemeClr val="dk1"/>
                </a:solidFill>
                <a:latin typeface="Verdana"/>
                <a:ea typeface="Verdana"/>
                <a:cs typeface="Verdana"/>
                <a:sym typeface="Verdana"/>
              </a:rPr>
              <a:t> </a:t>
            </a:r>
            <a:r>
              <a:rPr b="1" lang="en-US" sz="3200">
                <a:solidFill>
                  <a:schemeClr val="dk1"/>
                </a:solidFill>
                <a:latin typeface="Verdana"/>
                <a:ea typeface="Verdana"/>
                <a:cs typeface="Verdana"/>
                <a:sym typeface="Verdana"/>
              </a:rPr>
              <a:t>A. Role-Play – Job Interview</a:t>
            </a:r>
            <a:endParaRPr b="1" i="0" sz="3200" u="none" cap="none" strike="noStrike">
              <a:solidFill>
                <a:schemeClr val="dk1"/>
              </a:solidFill>
              <a:latin typeface="Verdana"/>
              <a:ea typeface="Verdana"/>
              <a:cs typeface="Verdana"/>
              <a:sym typeface="Verdana"/>
            </a:endParaRPr>
          </a:p>
        </p:txBody>
      </p:sp>
      <p:sp>
        <p:nvSpPr>
          <p:cNvPr id="322" name="Google Shape;322;p33"/>
          <p:cNvSpPr txBox="1"/>
          <p:nvPr/>
        </p:nvSpPr>
        <p:spPr>
          <a:xfrm>
            <a:off x="158400" y="736049"/>
            <a:ext cx="10083000" cy="64647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b="0" i="0" lang="en-US" sz="2600">
                <a:solidFill>
                  <a:schemeClr val="dk1"/>
                </a:solidFill>
                <a:latin typeface="Verdana"/>
                <a:ea typeface="Verdana"/>
                <a:cs typeface="Verdana"/>
                <a:sym typeface="Verdana"/>
              </a:rPr>
              <a:t>You are </a:t>
            </a:r>
            <a:r>
              <a:rPr lang="en-US" sz="2600">
                <a:solidFill>
                  <a:schemeClr val="dk1"/>
                </a:solidFill>
                <a:latin typeface="Verdana"/>
                <a:ea typeface="Verdana"/>
                <a:cs typeface="Verdana"/>
                <a:sym typeface="Verdana"/>
              </a:rPr>
              <a:t>going to interview a new employee for an opening at your job. You will interview your partner by asking the following questions. Then switch roles and your </a:t>
            </a:r>
            <a:r>
              <a:rPr lang="en-US" sz="2600">
                <a:solidFill>
                  <a:schemeClr val="dk1"/>
                </a:solidFill>
                <a:latin typeface="Verdana"/>
                <a:ea typeface="Verdana"/>
                <a:cs typeface="Verdana"/>
                <a:sym typeface="Verdana"/>
              </a:rPr>
              <a:t>partner</a:t>
            </a:r>
            <a:r>
              <a:rPr lang="en-US" sz="2600">
                <a:solidFill>
                  <a:schemeClr val="dk1"/>
                </a:solidFill>
                <a:latin typeface="Verdana"/>
                <a:ea typeface="Verdana"/>
                <a:cs typeface="Verdana"/>
                <a:sym typeface="Verdana"/>
              </a:rPr>
              <a:t> will interview you.</a:t>
            </a:r>
            <a:endParaRPr/>
          </a:p>
          <a:p>
            <a:pPr indent="0" lvl="0" marL="0" marR="0" rtl="0" algn="l">
              <a:spcBef>
                <a:spcPts val="0"/>
              </a:spcBef>
              <a:spcAft>
                <a:spcPts val="0"/>
              </a:spcAft>
              <a:buNone/>
            </a:pPr>
            <a:r>
              <a:t/>
            </a:r>
            <a:endParaRPr sz="2600">
              <a:solidFill>
                <a:schemeClr val="dk1"/>
              </a:solidFill>
              <a:latin typeface="Verdana"/>
              <a:ea typeface="Verdana"/>
              <a:cs typeface="Verdana"/>
              <a:sym typeface="Verdana"/>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is your job experience?</a:t>
            </a:r>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How would you describe yourself?</a:t>
            </a:r>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Is it important for an employee to be reliable? Why or why not?</a:t>
            </a:r>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How can an employee show they are reliable and honest?</a:t>
            </a:r>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Describe a good employee. What are they like?</a:t>
            </a:r>
            <a:endParaRPr/>
          </a:p>
          <a:p>
            <a:pPr indent="-514350" lvl="0" marL="514350" marR="0" rtl="0" algn="l">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Why would you be a good person to hire for this job?</a:t>
            </a:r>
            <a:endParaRPr/>
          </a:p>
          <a:p>
            <a:pPr indent="0" lvl="0" marL="457200" marR="0" rtl="0" algn="l">
              <a:spcBef>
                <a:spcPts val="0"/>
              </a:spcBef>
              <a:spcAft>
                <a:spcPts val="0"/>
              </a:spcAft>
              <a:buNone/>
            </a:pPr>
            <a:r>
              <a:t/>
            </a:r>
            <a:endParaRPr/>
          </a:p>
          <a:p>
            <a:pPr indent="-336550" lvl="0" marL="514350" marR="0" rtl="0" algn="l">
              <a:spcBef>
                <a:spcPts val="0"/>
              </a:spcBef>
              <a:spcAft>
                <a:spcPts val="0"/>
              </a:spcAft>
              <a:buClr>
                <a:schemeClr val="dk1"/>
              </a:buClr>
              <a:buSzPts val="2800"/>
              <a:buFont typeface="Calibri"/>
              <a:buNone/>
            </a:pPr>
            <a:r>
              <a:t/>
            </a:r>
            <a:endParaRPr sz="2800">
              <a:solidFill>
                <a:schemeClr val="dk1"/>
              </a:solidFill>
              <a:latin typeface="Verdana"/>
              <a:ea typeface="Verdana"/>
              <a:cs typeface="Verdana"/>
              <a:sym typeface="Verdana"/>
            </a:endParaRPr>
          </a:p>
          <a:p>
            <a:pPr indent="0" lvl="0" marL="0" marR="0" rtl="0" algn="l">
              <a:spcBef>
                <a:spcPts val="0"/>
              </a:spcBef>
              <a:spcAft>
                <a:spcPts val="0"/>
              </a:spcAft>
              <a:buNone/>
            </a:pPr>
            <a:r>
              <a:rPr b="0" i="0" lang="en-US" sz="2800">
                <a:solidFill>
                  <a:schemeClr val="dk1"/>
                </a:solidFill>
                <a:latin typeface="Verdana"/>
                <a:ea typeface="Verdana"/>
                <a:cs typeface="Verdana"/>
                <a:sym typeface="Verdana"/>
              </a:rPr>
              <a:t>  </a:t>
            </a:r>
            <a:endParaRPr/>
          </a:p>
        </p:txBody>
      </p:sp>
      <p:sp>
        <p:nvSpPr>
          <p:cNvPr id="323" name="Google Shape;323;p33"/>
          <p:cNvSpPr txBox="1"/>
          <p:nvPr/>
        </p:nvSpPr>
        <p:spPr>
          <a:xfrm>
            <a:off x="10754400" y="0"/>
            <a:ext cx="1437600" cy="136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
                <a:solidFill>
                  <a:schemeClr val="dk1"/>
                </a:solidFill>
                <a:latin typeface="Verdana"/>
                <a:ea typeface="Verdana"/>
                <a:cs typeface="Verdana"/>
                <a:sym typeface="Verdana"/>
              </a:rPr>
              <a:t>&lt;a href="https://www.freepik.com/free-photo/happy-male-candidate-greeting-member-human-resource-team-job-interview-office_26346676.htm#query=job%20interview&amp;position=4&amp;from_view=search&amp;track=ais"&gt;Image by Drazen Zigic&lt;/a&gt; on Freepik</a:t>
            </a:r>
            <a:endParaRPr sz="700">
              <a:solidFill>
                <a:schemeClr val="dk1"/>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9" name="Shape 329"/>
        <p:cNvGrpSpPr/>
        <p:nvPr/>
      </p:nvGrpSpPr>
      <p:grpSpPr>
        <a:xfrm>
          <a:off x="0" y="0"/>
          <a:ext cx="0" cy="0"/>
          <a:chOff x="0" y="0"/>
          <a:chExt cx="0" cy="0"/>
        </a:xfrm>
      </p:grpSpPr>
      <p:sp>
        <p:nvSpPr>
          <p:cNvPr id="330" name="Google Shape;330;p34"/>
          <p:cNvSpPr txBox="1"/>
          <p:nvPr>
            <p:ph idx="11" type="ftr"/>
          </p:nvPr>
        </p:nvSpPr>
        <p:spPr>
          <a:xfrm>
            <a:off x="302623" y="6529137"/>
            <a:ext cx="3278778" cy="21308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©2020-2023 Literacy International</a:t>
            </a:r>
            <a:endParaRPr/>
          </a:p>
        </p:txBody>
      </p:sp>
      <p:sp>
        <p:nvSpPr>
          <p:cNvPr id="331" name="Google Shape;331;p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a:t>
            </a:fld>
            <a:endParaRPr>
              <a:solidFill>
                <a:schemeClr val="dk1"/>
              </a:solidFill>
            </a:endParaRPr>
          </a:p>
        </p:txBody>
      </p:sp>
      <p:sp>
        <p:nvSpPr>
          <p:cNvPr id="332" name="Google Shape;332;p34"/>
          <p:cNvSpPr txBox="1"/>
          <p:nvPr/>
        </p:nvSpPr>
        <p:spPr>
          <a:xfrm>
            <a:off x="158262" y="22107"/>
            <a:ext cx="120336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B. </a:t>
            </a:r>
            <a:r>
              <a:rPr b="1" i="0" lang="en-US" sz="3200" u="none" cap="none" strike="noStrike">
                <a:solidFill>
                  <a:schemeClr val="dk1"/>
                </a:solidFill>
                <a:latin typeface="Verdana"/>
                <a:ea typeface="Verdana"/>
                <a:cs typeface="Verdana"/>
                <a:sym typeface="Verdana"/>
              </a:rPr>
              <a:t>Role Play – </a:t>
            </a:r>
            <a:r>
              <a:rPr b="1" lang="en-US" sz="3200">
                <a:solidFill>
                  <a:schemeClr val="dk1"/>
                </a:solidFill>
                <a:latin typeface="Verdana"/>
                <a:ea typeface="Verdana"/>
                <a:cs typeface="Verdana"/>
                <a:sym typeface="Verdana"/>
              </a:rPr>
              <a:t>Job Interview</a:t>
            </a:r>
            <a:r>
              <a:rPr b="1" i="0" lang="en-US" sz="3200" u="none" cap="none" strike="noStrike">
                <a:solidFill>
                  <a:schemeClr val="dk1"/>
                </a:solidFill>
                <a:latin typeface="Verdana"/>
                <a:ea typeface="Verdana"/>
                <a:cs typeface="Verdana"/>
                <a:sym typeface="Verdana"/>
              </a:rPr>
              <a:t> </a:t>
            </a:r>
            <a:endParaRPr b="1" i="0" sz="3200" u="none" cap="none" strike="noStrike">
              <a:solidFill>
                <a:schemeClr val="dk1"/>
              </a:solidFill>
              <a:latin typeface="Verdana"/>
              <a:ea typeface="Verdana"/>
              <a:cs typeface="Verdana"/>
              <a:sym typeface="Verdana"/>
            </a:endParaRPr>
          </a:p>
        </p:txBody>
      </p:sp>
      <p:sp>
        <p:nvSpPr>
          <p:cNvPr id="333" name="Google Shape;333;p34"/>
          <p:cNvSpPr txBox="1"/>
          <p:nvPr/>
        </p:nvSpPr>
        <p:spPr>
          <a:xfrm>
            <a:off x="230500" y="2017125"/>
            <a:ext cx="11624400" cy="45120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sz="2800">
              <a:solidFill>
                <a:schemeClr val="dk1"/>
              </a:solidFill>
              <a:latin typeface="Verdana"/>
              <a:ea typeface="Verdana"/>
              <a:cs typeface="Verdana"/>
              <a:sym typeface="Verdana"/>
            </a:endParaRPr>
          </a:p>
          <a:p>
            <a:pPr indent="-514350" lvl="0" marL="514350" marR="0" rtl="0" algn="l">
              <a:lnSpc>
                <a:spcPct val="12923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kinds of experience are helpful for this job?</a:t>
            </a:r>
            <a:endParaRPr/>
          </a:p>
          <a:p>
            <a:pPr indent="-514350" lvl="0" marL="514350" marR="0" rtl="0" algn="l">
              <a:lnSpc>
                <a:spcPct val="12923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How do you expect reliable employees to behave?</a:t>
            </a:r>
            <a:endParaRPr sz="2600">
              <a:solidFill>
                <a:schemeClr val="dk1"/>
              </a:solidFill>
              <a:latin typeface="Verdana"/>
              <a:ea typeface="Verdana"/>
              <a:cs typeface="Verdana"/>
              <a:sym typeface="Verdana"/>
            </a:endParaRPr>
          </a:p>
          <a:p>
            <a:pPr indent="-514350" lvl="0" marL="514350" marR="0" rtl="0" algn="l">
              <a:lnSpc>
                <a:spcPct val="12923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Can we go over the benefits for this position?</a:t>
            </a:r>
            <a:endParaRPr sz="2600">
              <a:solidFill>
                <a:schemeClr val="dk1"/>
              </a:solidFill>
              <a:latin typeface="Verdana"/>
              <a:ea typeface="Verdana"/>
              <a:cs typeface="Verdana"/>
              <a:sym typeface="Verdana"/>
            </a:endParaRPr>
          </a:p>
          <a:p>
            <a:pPr indent="-514350" lvl="0" marL="514350" marR="0" rtl="0" algn="l">
              <a:lnSpc>
                <a:spcPct val="12923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Is there anything that you think I might find hard to put up with at this job?</a:t>
            </a:r>
            <a:endParaRPr sz="2600">
              <a:solidFill>
                <a:schemeClr val="dk1"/>
              </a:solidFill>
              <a:latin typeface="Verdana"/>
              <a:ea typeface="Verdana"/>
              <a:cs typeface="Verdana"/>
              <a:sym typeface="Verdana"/>
            </a:endParaRPr>
          </a:p>
          <a:p>
            <a:pPr indent="-514350" lvl="0" marL="514350" marR="0" rtl="0" algn="l">
              <a:lnSpc>
                <a:spcPct val="12923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Do you have any other questions for me?</a:t>
            </a:r>
            <a:endParaRPr/>
          </a:p>
          <a:p>
            <a:pPr indent="0" lvl="0" marL="457200" marR="0" rtl="0" algn="l">
              <a:lnSpc>
                <a:spcPct val="129230"/>
              </a:lnSpc>
              <a:spcBef>
                <a:spcPts val="0"/>
              </a:spcBef>
              <a:spcAft>
                <a:spcPts val="0"/>
              </a:spcAft>
              <a:buNone/>
            </a:pPr>
            <a:r>
              <a:t/>
            </a:r>
            <a:endParaRPr/>
          </a:p>
          <a:p>
            <a:pPr indent="-336550" lvl="0" marL="514350" marR="0" rtl="0" algn="l">
              <a:spcBef>
                <a:spcPts val="0"/>
              </a:spcBef>
              <a:spcAft>
                <a:spcPts val="0"/>
              </a:spcAft>
              <a:buClr>
                <a:schemeClr val="dk1"/>
              </a:buClr>
              <a:buSzPts val="2800"/>
              <a:buFont typeface="Calibri"/>
              <a:buNone/>
            </a:pPr>
            <a:r>
              <a:t/>
            </a:r>
            <a:endParaRPr b="0" i="0" sz="2800">
              <a:solidFill>
                <a:schemeClr val="dk1"/>
              </a:solidFill>
              <a:latin typeface="Verdana"/>
              <a:ea typeface="Verdana"/>
              <a:cs typeface="Verdana"/>
              <a:sym typeface="Verdana"/>
            </a:endParaRPr>
          </a:p>
          <a:p>
            <a:pPr indent="-336550" lvl="0" marL="514350" marR="0" rtl="0" algn="l">
              <a:spcBef>
                <a:spcPts val="0"/>
              </a:spcBef>
              <a:spcAft>
                <a:spcPts val="0"/>
              </a:spcAft>
              <a:buClr>
                <a:schemeClr val="dk1"/>
              </a:buClr>
              <a:buSzPts val="2800"/>
              <a:buFont typeface="Calibri"/>
              <a:buNone/>
            </a:pPr>
            <a:r>
              <a:t/>
            </a:r>
            <a:endParaRPr sz="2800">
              <a:solidFill>
                <a:srgbClr val="374151"/>
              </a:solidFill>
              <a:latin typeface="Verdana"/>
              <a:ea typeface="Verdana"/>
              <a:cs typeface="Verdana"/>
              <a:sym typeface="Verdana"/>
            </a:endParaRPr>
          </a:p>
          <a:p>
            <a:pPr indent="0" lvl="0" marL="177800" marR="0" rtl="0" algn="l">
              <a:spcBef>
                <a:spcPts val="0"/>
              </a:spcBef>
              <a:spcAft>
                <a:spcPts val="0"/>
              </a:spcAft>
              <a:buClr>
                <a:schemeClr val="dk1"/>
              </a:buClr>
              <a:buSzPts val="2800"/>
              <a:buFont typeface="Calibri"/>
              <a:buNone/>
            </a:pPr>
            <a:r>
              <a:t/>
            </a:r>
            <a:endParaRPr sz="2800">
              <a:solidFill>
                <a:srgbClr val="374151"/>
              </a:solidFill>
              <a:latin typeface="Verdana"/>
              <a:ea typeface="Verdana"/>
              <a:cs typeface="Verdana"/>
              <a:sym typeface="Verdana"/>
            </a:endParaRPr>
          </a:p>
          <a:p>
            <a:pPr indent="-336550" lvl="0" marL="514350" marR="0" rtl="0" algn="l">
              <a:spcBef>
                <a:spcPts val="0"/>
              </a:spcBef>
              <a:spcAft>
                <a:spcPts val="0"/>
              </a:spcAft>
              <a:buClr>
                <a:schemeClr val="dk1"/>
              </a:buClr>
              <a:buSzPts val="2800"/>
              <a:buFont typeface="Calibri"/>
              <a:buNone/>
            </a:pPr>
            <a:r>
              <a:t/>
            </a:r>
            <a:endParaRPr sz="2800">
              <a:solidFill>
                <a:srgbClr val="374151"/>
              </a:solidFill>
              <a:latin typeface="Verdana"/>
              <a:ea typeface="Verdana"/>
              <a:cs typeface="Verdana"/>
              <a:sym typeface="Verdana"/>
            </a:endParaRPr>
          </a:p>
        </p:txBody>
      </p:sp>
      <p:sp>
        <p:nvSpPr>
          <p:cNvPr id="334" name="Google Shape;334;p34"/>
          <p:cNvSpPr txBox="1"/>
          <p:nvPr/>
        </p:nvSpPr>
        <p:spPr>
          <a:xfrm>
            <a:off x="230512" y="791607"/>
            <a:ext cx="10739700" cy="1293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600">
                <a:solidFill>
                  <a:schemeClr val="dk1"/>
                </a:solidFill>
                <a:latin typeface="Verdana"/>
                <a:ea typeface="Verdana"/>
                <a:cs typeface="Verdana"/>
                <a:sym typeface="Verdana"/>
              </a:rPr>
              <a:t>You are </a:t>
            </a:r>
            <a:r>
              <a:rPr lang="en-US" sz="2600">
                <a:solidFill>
                  <a:schemeClr val="dk1"/>
                </a:solidFill>
                <a:latin typeface="Verdana"/>
                <a:ea typeface="Verdana"/>
                <a:cs typeface="Verdana"/>
                <a:sym typeface="Verdana"/>
              </a:rPr>
              <a:t>at an interview for a job you really want. It is your turn to ask the interviewer any questions you have about the job.</a:t>
            </a:r>
            <a:endParaRPr/>
          </a:p>
        </p:txBody>
      </p:sp>
      <p:sp>
        <p:nvSpPr>
          <p:cNvPr id="335" name="Google Shape;335;p34"/>
          <p:cNvSpPr txBox="1"/>
          <p:nvPr/>
        </p:nvSpPr>
        <p:spPr>
          <a:xfrm>
            <a:off x="11110800" y="0"/>
            <a:ext cx="10812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700">
                <a:solidFill>
                  <a:schemeClr val="dk1"/>
                </a:solidFill>
                <a:latin typeface="Verdana"/>
                <a:ea typeface="Verdana"/>
                <a:cs typeface="Verdana"/>
                <a:sym typeface="Verdana"/>
              </a:rPr>
              <a:t>&lt;a href="https://www.freepik.com/free-photo/businesswomen-office_1192177.htm#query=job%20interview&amp;position=16&amp;from_view=search&amp;track=ais"&gt;Image by prostooleh&lt;/a&gt; on Freepik</a:t>
            </a:r>
            <a:endParaRPr sz="700">
              <a:solidFill>
                <a:schemeClr val="dk1"/>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41" name="Shape 341"/>
        <p:cNvGrpSpPr/>
        <p:nvPr/>
      </p:nvGrpSpPr>
      <p:grpSpPr>
        <a:xfrm>
          <a:off x="0" y="0"/>
          <a:ext cx="0" cy="0"/>
          <a:chOff x="0" y="0"/>
          <a:chExt cx="0" cy="0"/>
        </a:xfrm>
      </p:grpSpPr>
      <p:sp>
        <p:nvSpPr>
          <p:cNvPr id="342" name="Google Shape;342;p35"/>
          <p:cNvSpPr/>
          <p:nvPr/>
        </p:nvSpPr>
        <p:spPr>
          <a:xfrm>
            <a:off x="5547361" y="1471910"/>
            <a:ext cx="6827520" cy="538609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br>
              <a:rPr b="0" i="0" lang="en-US" sz="1800" u="none" cap="none" strike="noStrike">
                <a:solidFill>
                  <a:schemeClr val="dk1"/>
                </a:solidFill>
                <a:latin typeface="Verdana"/>
                <a:ea typeface="Verdana"/>
                <a:cs typeface="Verdana"/>
                <a:sym typeface="Verdana"/>
              </a:rPr>
            </a:br>
            <a:r>
              <a:rPr lang="en-US" sz="2400">
                <a:solidFill>
                  <a:schemeClr val="dk1"/>
                </a:solidFill>
                <a:latin typeface="Verdana"/>
                <a:ea typeface="Verdana"/>
                <a:cs typeface="Verdana"/>
                <a:sym typeface="Verdana"/>
              </a:rPr>
              <a:t>Draw pictures from the Bible story/previous Bible stories and take turns guessing!</a:t>
            </a:r>
            <a:endParaRPr b="0" i="0" sz="2400" u="none" cap="none" strike="noStrike">
              <a:solidFill>
                <a:schemeClr val="dk1"/>
              </a:solidFill>
              <a:latin typeface="Verdana"/>
              <a:ea typeface="Verdana"/>
              <a:cs typeface="Verdana"/>
              <a:sym typeface="Verdana"/>
            </a:endParaRPr>
          </a:p>
        </p:txBody>
      </p:sp>
      <p:sp>
        <p:nvSpPr>
          <p:cNvPr id="343" name="Google Shape;343;p35"/>
          <p:cNvSpPr txBox="1"/>
          <p:nvPr>
            <p:ph idx="11" type="ftr"/>
          </p:nvPr>
        </p:nvSpPr>
        <p:spPr>
          <a:xfrm>
            <a:off x="-178702" y="636952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400"/>
              <a:buFont typeface="Verdana"/>
              <a:buNone/>
            </a:pPr>
            <a:r>
              <a:rPr lang="en-US"/>
              <a:t>©2020-2024 Literacy International</a:t>
            </a:r>
            <a:endParaRPr/>
          </a:p>
        </p:txBody>
      </p:sp>
      <p:sp>
        <p:nvSpPr>
          <p:cNvPr id="344" name="Google Shape;344;p35"/>
          <p:cNvSpPr txBox="1"/>
          <p:nvPr>
            <p:ph idx="12" type="sldNum"/>
          </p:nvPr>
        </p:nvSpPr>
        <p:spPr>
          <a:xfrm>
            <a:off x="8610600" y="636952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a:t>
            </a:fld>
            <a:endParaRPr>
              <a:solidFill>
                <a:schemeClr val="dk1"/>
              </a:solidFill>
            </a:endParaRPr>
          </a:p>
        </p:txBody>
      </p:sp>
      <p:sp>
        <p:nvSpPr>
          <p:cNvPr id="345" name="Google Shape;345;p35"/>
          <p:cNvSpPr txBox="1"/>
          <p:nvPr/>
        </p:nvSpPr>
        <p:spPr>
          <a:xfrm>
            <a:off x="842001" y="-88223"/>
            <a:ext cx="107196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3200" u="none" cap="none" strike="noStrike">
                <a:solidFill>
                  <a:schemeClr val="dk1"/>
                </a:solidFill>
                <a:latin typeface="Verdana"/>
                <a:ea typeface="Verdana"/>
                <a:cs typeface="Verdana"/>
                <a:sym typeface="Verdana"/>
              </a:rPr>
              <a:t>Game – </a:t>
            </a:r>
            <a:r>
              <a:rPr b="1" lang="en-US" sz="3200">
                <a:solidFill>
                  <a:schemeClr val="dk1"/>
                </a:solidFill>
                <a:latin typeface="Verdana"/>
                <a:ea typeface="Verdana"/>
                <a:cs typeface="Verdana"/>
                <a:sym typeface="Verdana"/>
              </a:rPr>
              <a:t>Pictionary</a:t>
            </a:r>
            <a:endParaRPr b="1" i="0" sz="3200" u="none" cap="none" strike="noStrike">
              <a:solidFill>
                <a:schemeClr val="dk1"/>
              </a:solidFill>
              <a:latin typeface="Verdana"/>
              <a:ea typeface="Verdana"/>
              <a:cs typeface="Verdana"/>
              <a:sym typeface="Verdana"/>
            </a:endParaRPr>
          </a:p>
        </p:txBody>
      </p:sp>
      <p:sp>
        <p:nvSpPr>
          <p:cNvPr id="346" name="Google Shape;346;p35"/>
          <p:cNvSpPr txBox="1"/>
          <p:nvPr/>
        </p:nvSpPr>
        <p:spPr>
          <a:xfrm>
            <a:off x="3391382" y="5741043"/>
            <a:ext cx="176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pic>
        <p:nvPicPr>
          <p:cNvPr id="347" name="Google Shape;347;p35"/>
          <p:cNvPicPr preferRelativeResize="0"/>
          <p:nvPr/>
        </p:nvPicPr>
        <p:blipFill rotWithShape="1">
          <a:blip r:embed="rId4">
            <a:alphaModFix/>
          </a:blip>
          <a:srcRect b="0" l="30709" r="0" t="0"/>
          <a:stretch/>
        </p:blipFill>
        <p:spPr>
          <a:xfrm>
            <a:off x="68351" y="-1"/>
            <a:ext cx="3867750" cy="3720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1" name="Shape 351"/>
        <p:cNvGrpSpPr/>
        <p:nvPr/>
      </p:nvGrpSpPr>
      <p:grpSpPr>
        <a:xfrm>
          <a:off x="0" y="0"/>
          <a:ext cx="0" cy="0"/>
          <a:chOff x="0" y="0"/>
          <a:chExt cx="0" cy="0"/>
        </a:xfrm>
      </p:grpSpPr>
      <p:graphicFrame>
        <p:nvGraphicFramePr>
          <p:cNvPr id="352" name="Google Shape;352;p36"/>
          <p:cNvGraphicFramePr/>
          <p:nvPr/>
        </p:nvGraphicFramePr>
        <p:xfrm>
          <a:off x="247851" y="856383"/>
          <a:ext cx="3000000" cy="3000000"/>
        </p:xfrm>
        <a:graphic>
          <a:graphicData uri="http://schemas.openxmlformats.org/drawingml/2006/table">
            <a:tbl>
              <a:tblPr>
                <a:noFill/>
                <a:tableStyleId>{F03B301A-1CF7-4704-ACAD-FB01AC2F5E2B}</a:tableStyleId>
              </a:tblPr>
              <a:tblGrid>
                <a:gridCol w="11696275"/>
              </a:tblGrid>
              <a:tr h="137507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1. </a:t>
                      </a:r>
                      <a:r>
                        <a:rPr lang="en-US" sz="2800">
                          <a:latin typeface="Verdana"/>
                          <a:ea typeface="Verdana"/>
                          <a:cs typeface="Verdana"/>
                          <a:sym typeface="Verdana"/>
                        </a:rPr>
                        <a:t>She is telling her friend a secret.</a:t>
                      </a:r>
                      <a:r>
                        <a:rPr b="1" lang="en-US" sz="2800">
                          <a:latin typeface="Verdana"/>
                          <a:ea typeface="Verdana"/>
                          <a:cs typeface="Verdana"/>
                          <a:sym typeface="Verdana"/>
                        </a:rPr>
                        <a:t> </a:t>
                      </a:r>
                      <a:endParaRPr b="1" sz="2800">
                        <a:latin typeface="Verdana"/>
                        <a:ea typeface="Verdana"/>
                        <a:cs typeface="Verdana"/>
                        <a:sym typeface="Verdana"/>
                      </a:endParaRPr>
                    </a:p>
                    <a:p>
                      <a:pPr indent="0" lvl="0" marL="457200" marR="0" rtl="0" algn="l">
                        <a:lnSpc>
                          <a:spcPct val="100000"/>
                        </a:lnSpc>
                        <a:spcBef>
                          <a:spcPts val="0"/>
                        </a:spcBef>
                        <a:spcAft>
                          <a:spcPts val="0"/>
                        </a:spcAft>
                        <a:buNone/>
                      </a:pPr>
                      <a:r>
                        <a:rPr lang="en-US" sz="100"/>
                        <a:t>,;  , </a:t>
                      </a:r>
                      <a:endParaRPr sz="100"/>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37497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2. </a:t>
                      </a:r>
                      <a:endParaRPr sz="600"/>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37497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3. </a:t>
                      </a:r>
                      <a:endParaRPr sz="2800">
                        <a:latin typeface="Verdana"/>
                        <a:ea typeface="Verdana"/>
                        <a:cs typeface="Verdana"/>
                        <a:sym typeface="Verdana"/>
                      </a:endParaRPr>
                    </a:p>
                    <a:p>
                      <a:pPr indent="0" lvl="0" marL="0" marR="0" rtl="0" algn="l">
                        <a:lnSpc>
                          <a:spcPct val="100000"/>
                        </a:lnSpc>
                        <a:spcBef>
                          <a:spcPts val="0"/>
                        </a:spcBef>
                        <a:spcAft>
                          <a:spcPts val="0"/>
                        </a:spcAft>
                        <a:buNone/>
                      </a:pPr>
                      <a:r>
                        <a:t/>
                      </a:r>
                      <a:endParaRPr sz="100"/>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37497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4. </a:t>
                      </a:r>
                      <a:endParaRPr b="1" sz="2800">
                        <a:latin typeface="Verdana"/>
                        <a:ea typeface="Verdana"/>
                        <a:cs typeface="Verdana"/>
                        <a:sym typeface="Verdana"/>
                      </a:endParaRPr>
                    </a:p>
                    <a:p>
                      <a:pPr indent="0" lvl="0" marL="0" marR="0" rtl="0" algn="l">
                        <a:lnSpc>
                          <a:spcPct val="100000"/>
                        </a:lnSpc>
                        <a:spcBef>
                          <a:spcPts val="0"/>
                        </a:spcBef>
                        <a:spcAft>
                          <a:spcPts val="0"/>
                        </a:spcAft>
                        <a:buNone/>
                      </a:pPr>
                      <a:r>
                        <a:t/>
                      </a:r>
                      <a:endParaRPr b="1" sz="9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bl>
          </a:graphicData>
        </a:graphic>
      </p:graphicFrame>
      <p:sp>
        <p:nvSpPr>
          <p:cNvPr id="353" name="Google Shape;353;p36"/>
          <p:cNvSpPr txBox="1"/>
          <p:nvPr/>
        </p:nvSpPr>
        <p:spPr>
          <a:xfrm>
            <a:off x="1165211" y="-245108"/>
            <a:ext cx="111660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Verdana"/>
              <a:buNone/>
            </a:pPr>
            <a:r>
              <a:rPr b="1" lang="en-US" sz="3200">
                <a:latin typeface="Verdana"/>
                <a:ea typeface="Verdana"/>
                <a:cs typeface="Verdana"/>
                <a:sym typeface="Verdana"/>
              </a:rPr>
              <a:t>1A. Homework - Write a sentence about the picture</a:t>
            </a:r>
            <a:endParaRPr/>
          </a:p>
        </p:txBody>
      </p:sp>
      <p:sp>
        <p:nvSpPr>
          <p:cNvPr id="354" name="Google Shape;354;p36"/>
          <p:cNvSpPr txBox="1"/>
          <p:nvPr>
            <p:ph idx="11" type="ftr"/>
          </p:nvPr>
        </p:nvSpPr>
        <p:spPr>
          <a:xfrm>
            <a:off x="-533399" y="657368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355" name="Google Shape;355;p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solidFill>
                  <a:schemeClr val="dk1"/>
                </a:solidFill>
              </a:rPr>
              <a:t>‹#›</a:t>
            </a:fld>
            <a:endParaRPr/>
          </a:p>
        </p:txBody>
      </p:sp>
      <p:pic>
        <p:nvPicPr>
          <p:cNvPr id="356" name="Google Shape;356;p36"/>
          <p:cNvPicPr preferRelativeResize="0"/>
          <p:nvPr/>
        </p:nvPicPr>
        <p:blipFill>
          <a:blip r:embed="rId3">
            <a:alphaModFix/>
          </a:blip>
          <a:stretch>
            <a:fillRect/>
          </a:stretch>
        </p:blipFill>
        <p:spPr>
          <a:xfrm flipH="1">
            <a:off x="10102133" y="856375"/>
            <a:ext cx="1841992" cy="1325700"/>
          </a:xfrm>
          <a:prstGeom prst="rect">
            <a:avLst/>
          </a:prstGeom>
          <a:noFill/>
          <a:ln>
            <a:noFill/>
          </a:ln>
        </p:spPr>
      </p:pic>
      <p:pic>
        <p:nvPicPr>
          <p:cNvPr id="357" name="Google Shape;357;p36"/>
          <p:cNvPicPr preferRelativeResize="0"/>
          <p:nvPr/>
        </p:nvPicPr>
        <p:blipFill>
          <a:blip r:embed="rId4">
            <a:alphaModFix/>
          </a:blip>
          <a:stretch>
            <a:fillRect/>
          </a:stretch>
        </p:blipFill>
        <p:spPr>
          <a:xfrm>
            <a:off x="10176525" y="2231500"/>
            <a:ext cx="1767598" cy="1325699"/>
          </a:xfrm>
          <a:prstGeom prst="rect">
            <a:avLst/>
          </a:prstGeom>
          <a:noFill/>
          <a:ln>
            <a:noFill/>
          </a:ln>
        </p:spPr>
      </p:pic>
      <p:pic>
        <p:nvPicPr>
          <p:cNvPr id="358" name="Google Shape;358;p36"/>
          <p:cNvPicPr preferRelativeResize="0"/>
          <p:nvPr/>
        </p:nvPicPr>
        <p:blipFill>
          <a:blip r:embed="rId5">
            <a:alphaModFix/>
          </a:blip>
          <a:stretch>
            <a:fillRect/>
          </a:stretch>
        </p:blipFill>
        <p:spPr>
          <a:xfrm>
            <a:off x="11083163" y="3606450"/>
            <a:ext cx="860962" cy="1325701"/>
          </a:xfrm>
          <a:prstGeom prst="rect">
            <a:avLst/>
          </a:prstGeom>
          <a:noFill/>
          <a:ln>
            <a:noFill/>
          </a:ln>
        </p:spPr>
      </p:pic>
      <p:pic>
        <p:nvPicPr>
          <p:cNvPr id="359" name="Google Shape;359;p36"/>
          <p:cNvPicPr preferRelativeResize="0"/>
          <p:nvPr/>
        </p:nvPicPr>
        <p:blipFill>
          <a:blip r:embed="rId6">
            <a:alphaModFix/>
          </a:blip>
          <a:stretch>
            <a:fillRect/>
          </a:stretch>
        </p:blipFill>
        <p:spPr>
          <a:xfrm>
            <a:off x="10176525" y="4981400"/>
            <a:ext cx="1767598" cy="1325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3" name="Shape 363"/>
        <p:cNvGrpSpPr/>
        <p:nvPr/>
      </p:nvGrpSpPr>
      <p:grpSpPr>
        <a:xfrm>
          <a:off x="0" y="0"/>
          <a:ext cx="0" cy="0"/>
          <a:chOff x="0" y="0"/>
          <a:chExt cx="0" cy="0"/>
        </a:xfrm>
      </p:grpSpPr>
      <p:graphicFrame>
        <p:nvGraphicFramePr>
          <p:cNvPr id="364" name="Google Shape;364;p37"/>
          <p:cNvGraphicFramePr/>
          <p:nvPr/>
        </p:nvGraphicFramePr>
        <p:xfrm>
          <a:off x="472438" y="886658"/>
          <a:ext cx="3000000" cy="3000000"/>
        </p:xfrm>
        <a:graphic>
          <a:graphicData uri="http://schemas.openxmlformats.org/drawingml/2006/table">
            <a:tbl>
              <a:tblPr>
                <a:noFill/>
                <a:tableStyleId>{F03B301A-1CF7-4704-ACAD-FB01AC2F5E2B}</a:tableStyleId>
              </a:tblPr>
              <a:tblGrid>
                <a:gridCol w="4775900"/>
              </a:tblGrid>
              <a:tr h="14294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1. </a:t>
                      </a:r>
                      <a:r>
                        <a:rPr b="1" lang="en-US" sz="2800">
                          <a:latin typeface="Verdana"/>
                          <a:ea typeface="Verdana"/>
                          <a:cs typeface="Verdana"/>
                          <a:sym typeface="Verdana"/>
                        </a:rPr>
                        <a:t>H</a:t>
                      </a:r>
                      <a:r>
                        <a:rPr b="1" lang="en-US" sz="2800">
                          <a:latin typeface="Verdana"/>
                          <a:ea typeface="Verdana"/>
                          <a:cs typeface="Verdana"/>
                          <a:sym typeface="Verdana"/>
                        </a:rPr>
                        <a:t>onest</a:t>
                      </a:r>
                      <a:endParaRPr b="1" sz="2800">
                        <a:latin typeface="Verdana"/>
                        <a:ea typeface="Verdana"/>
                        <a:cs typeface="Verdana"/>
                        <a:sym typeface="Verdana"/>
                      </a:endParaRPr>
                    </a:p>
                    <a:p>
                      <a:pPr indent="0" lvl="0" marL="0" marR="0" rtl="0" algn="l">
                        <a:lnSpc>
                          <a:spcPct val="100000"/>
                        </a:lnSpc>
                        <a:spcBef>
                          <a:spcPts val="0"/>
                        </a:spcBef>
                        <a:spcAft>
                          <a:spcPts val="0"/>
                        </a:spcAft>
                        <a:buNone/>
                      </a:pPr>
                      <a:r>
                        <a:t/>
                      </a:r>
                      <a:endParaRPr b="1"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2. </a:t>
                      </a:r>
                      <a:r>
                        <a:rPr b="1" lang="en-US" sz="2800">
                          <a:latin typeface="Verdana"/>
                          <a:ea typeface="Verdana"/>
                          <a:cs typeface="Verdana"/>
                          <a:sym typeface="Verdana"/>
                        </a:rPr>
                        <a:t>Trust</a:t>
                      </a:r>
                      <a:endParaRPr b="1" sz="2800">
                        <a:latin typeface="Verdana"/>
                        <a:ea typeface="Verdana"/>
                        <a:cs typeface="Verdana"/>
                        <a:sym typeface="Verdana"/>
                      </a:endParaRPr>
                    </a:p>
                    <a:p>
                      <a:pPr indent="0" lvl="0" marL="0" marR="0" rtl="0" algn="l">
                        <a:lnSpc>
                          <a:spcPct val="100000"/>
                        </a:lnSpc>
                        <a:spcBef>
                          <a:spcPts val="0"/>
                        </a:spcBef>
                        <a:spcAft>
                          <a:spcPts val="0"/>
                        </a:spcAft>
                        <a:buNone/>
                      </a:pPr>
                      <a:r>
                        <a:t/>
                      </a:r>
                      <a:endParaRPr b="1" sz="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3. </a:t>
                      </a:r>
                      <a:r>
                        <a:rPr b="1" lang="en-US" sz="2800">
                          <a:latin typeface="Verdana"/>
                          <a:ea typeface="Verdana"/>
                          <a:cs typeface="Verdana"/>
                          <a:sym typeface="Verdana"/>
                        </a:rPr>
                        <a:t>Background</a:t>
                      </a:r>
                      <a:endParaRPr b="1" sz="2800">
                        <a:latin typeface="Verdana"/>
                        <a:ea typeface="Verdana"/>
                        <a:cs typeface="Verdana"/>
                        <a:sym typeface="Verdana"/>
                      </a:endParaRPr>
                    </a:p>
                    <a:p>
                      <a:pPr indent="0" lvl="0" marL="0" marR="0" rtl="0" algn="l">
                        <a:lnSpc>
                          <a:spcPct val="100000"/>
                        </a:lnSpc>
                        <a:spcBef>
                          <a:spcPts val="0"/>
                        </a:spcBef>
                        <a:spcAft>
                          <a:spcPts val="0"/>
                        </a:spcAft>
                        <a:buNone/>
                      </a:pPr>
                      <a:r>
                        <a:rPr lang="en-US" sz="2800">
                          <a:latin typeface="Verdana"/>
                          <a:ea typeface="Verdana"/>
                          <a:cs typeface="Verdana"/>
                          <a:sym typeface="Verdana"/>
                        </a:rPr>
                        <a:t> </a:t>
                      </a:r>
                      <a:endParaRPr sz="100"/>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4. </a:t>
                      </a:r>
                      <a:r>
                        <a:rPr b="1" lang="en-US" sz="2800">
                          <a:latin typeface="Verdana"/>
                          <a:ea typeface="Verdana"/>
                          <a:cs typeface="Verdana"/>
                          <a:sym typeface="Verdana"/>
                        </a:rPr>
                        <a:t>Accept </a:t>
                      </a:r>
                      <a:endParaRPr sz="2800">
                        <a:latin typeface="Verdana"/>
                        <a:ea typeface="Verdana"/>
                        <a:cs typeface="Verdana"/>
                        <a:sym typeface="Verdana"/>
                      </a:endParaRPr>
                    </a:p>
                    <a:p>
                      <a:pPr indent="0" lvl="0" marL="0" marR="0" rtl="0" algn="l">
                        <a:lnSpc>
                          <a:spcPct val="100000"/>
                        </a:lnSpc>
                        <a:spcBef>
                          <a:spcPts val="0"/>
                        </a:spcBef>
                        <a:spcAft>
                          <a:spcPts val="0"/>
                        </a:spcAft>
                        <a:buNone/>
                      </a:pPr>
                      <a:r>
                        <a:t/>
                      </a:r>
                      <a:endParaRPr b="1" sz="9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bl>
          </a:graphicData>
        </a:graphic>
      </p:graphicFrame>
      <p:graphicFrame>
        <p:nvGraphicFramePr>
          <p:cNvPr id="365" name="Google Shape;365;p37"/>
          <p:cNvGraphicFramePr/>
          <p:nvPr/>
        </p:nvGraphicFramePr>
        <p:xfrm>
          <a:off x="5963213" y="886658"/>
          <a:ext cx="3000000" cy="3000000"/>
        </p:xfrm>
        <a:graphic>
          <a:graphicData uri="http://schemas.openxmlformats.org/drawingml/2006/table">
            <a:tbl>
              <a:tblPr>
                <a:noFill/>
                <a:tableStyleId>{F03B301A-1CF7-4704-ACAD-FB01AC2F5E2B}</a:tableStyleId>
              </a:tblPr>
              <a:tblGrid>
                <a:gridCol w="5936750"/>
              </a:tblGrid>
              <a:tr h="141922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A. Honest means telling the truth; not lying.</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5982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B. </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1915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C. </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1915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D. </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bl>
          </a:graphicData>
        </a:graphic>
      </p:graphicFrame>
      <p:sp>
        <p:nvSpPr>
          <p:cNvPr id="366" name="Google Shape;366;p37"/>
          <p:cNvSpPr txBox="1"/>
          <p:nvPr/>
        </p:nvSpPr>
        <p:spPr>
          <a:xfrm>
            <a:off x="1203961" y="-245108"/>
            <a:ext cx="111660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Verdana"/>
              <a:buNone/>
            </a:pPr>
            <a:r>
              <a:rPr b="1" lang="en-US" sz="3200">
                <a:latin typeface="Verdana"/>
                <a:ea typeface="Verdana"/>
                <a:cs typeface="Verdana"/>
                <a:sym typeface="Verdana"/>
              </a:rPr>
              <a:t>Homework 1B - Define the Word</a:t>
            </a:r>
            <a:r>
              <a:rPr b="1" i="0" lang="en-US" sz="3200" u="none" cap="none" strike="noStrike">
                <a:solidFill>
                  <a:srgbClr val="000000"/>
                </a:solidFill>
                <a:latin typeface="Verdana"/>
                <a:ea typeface="Verdana"/>
                <a:cs typeface="Verdana"/>
                <a:sym typeface="Verdana"/>
              </a:rPr>
              <a:t>.</a:t>
            </a:r>
            <a:endParaRPr/>
          </a:p>
        </p:txBody>
      </p:sp>
      <p:sp>
        <p:nvSpPr>
          <p:cNvPr id="367" name="Google Shape;367;p37"/>
          <p:cNvSpPr txBox="1"/>
          <p:nvPr>
            <p:ph idx="11" type="ftr"/>
          </p:nvPr>
        </p:nvSpPr>
        <p:spPr>
          <a:xfrm>
            <a:off x="-533399" y="657368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368" name="Google Shape;368;p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solidFill>
                  <a:schemeClr val="dk1"/>
                </a:solidFill>
              </a:rPr>
              <a:t>‹#›</a:t>
            </a:fld>
            <a:endParaRPr/>
          </a:p>
        </p:txBody>
      </p:sp>
      <p:pic>
        <p:nvPicPr>
          <p:cNvPr id="369" name="Google Shape;369;p37"/>
          <p:cNvPicPr preferRelativeResize="0"/>
          <p:nvPr/>
        </p:nvPicPr>
        <p:blipFill>
          <a:blip r:embed="rId3">
            <a:alphaModFix/>
          </a:blip>
          <a:stretch>
            <a:fillRect/>
          </a:stretch>
        </p:blipFill>
        <p:spPr>
          <a:xfrm>
            <a:off x="3581400" y="5501925"/>
            <a:ext cx="1653499" cy="1102074"/>
          </a:xfrm>
          <a:prstGeom prst="rect">
            <a:avLst/>
          </a:prstGeom>
          <a:noFill/>
          <a:ln>
            <a:noFill/>
          </a:ln>
        </p:spPr>
      </p:pic>
      <p:pic>
        <p:nvPicPr>
          <p:cNvPr id="370" name="Google Shape;370;p37"/>
          <p:cNvPicPr preferRelativeResize="0"/>
          <p:nvPr/>
        </p:nvPicPr>
        <p:blipFill>
          <a:blip r:embed="rId4">
            <a:alphaModFix/>
          </a:blip>
          <a:stretch>
            <a:fillRect/>
          </a:stretch>
        </p:blipFill>
        <p:spPr>
          <a:xfrm>
            <a:off x="4085970" y="4410424"/>
            <a:ext cx="1162373" cy="774726"/>
          </a:xfrm>
          <a:prstGeom prst="rect">
            <a:avLst/>
          </a:prstGeom>
          <a:noFill/>
          <a:ln>
            <a:noFill/>
          </a:ln>
        </p:spPr>
      </p:pic>
      <p:pic>
        <p:nvPicPr>
          <p:cNvPr id="371" name="Google Shape;371;p37"/>
          <p:cNvPicPr preferRelativeResize="0"/>
          <p:nvPr/>
        </p:nvPicPr>
        <p:blipFill>
          <a:blip r:embed="rId5">
            <a:alphaModFix/>
          </a:blip>
          <a:stretch>
            <a:fillRect/>
          </a:stretch>
        </p:blipFill>
        <p:spPr>
          <a:xfrm>
            <a:off x="4388853" y="2496324"/>
            <a:ext cx="846041" cy="1269376"/>
          </a:xfrm>
          <a:prstGeom prst="rect">
            <a:avLst/>
          </a:prstGeom>
          <a:noFill/>
          <a:ln>
            <a:noFill/>
          </a:ln>
        </p:spPr>
      </p:pic>
      <p:pic>
        <p:nvPicPr>
          <p:cNvPr id="372" name="Google Shape;372;p37"/>
          <p:cNvPicPr preferRelativeResize="0"/>
          <p:nvPr/>
        </p:nvPicPr>
        <p:blipFill>
          <a:blip r:embed="rId6">
            <a:alphaModFix/>
          </a:blip>
          <a:stretch>
            <a:fillRect/>
          </a:stretch>
        </p:blipFill>
        <p:spPr>
          <a:xfrm>
            <a:off x="4388851" y="1080599"/>
            <a:ext cx="846051" cy="12693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77" name="Shape 377"/>
        <p:cNvGrpSpPr/>
        <p:nvPr/>
      </p:nvGrpSpPr>
      <p:grpSpPr>
        <a:xfrm>
          <a:off x="0" y="0"/>
          <a:ext cx="0" cy="0"/>
          <a:chOff x="0" y="0"/>
          <a:chExt cx="0" cy="0"/>
        </a:xfrm>
      </p:grpSpPr>
      <p:pic>
        <p:nvPicPr>
          <p:cNvPr id="378" name="Google Shape;378;p38"/>
          <p:cNvPicPr preferRelativeResize="0"/>
          <p:nvPr/>
        </p:nvPicPr>
        <p:blipFill>
          <a:blip r:embed="rId4">
            <a:alphaModFix/>
          </a:blip>
          <a:stretch>
            <a:fillRect/>
          </a:stretch>
        </p:blipFill>
        <p:spPr>
          <a:xfrm>
            <a:off x="4995550" y="2064175"/>
            <a:ext cx="7192575" cy="4793825"/>
          </a:xfrm>
          <a:prstGeom prst="rect">
            <a:avLst/>
          </a:prstGeom>
          <a:noFill/>
          <a:ln>
            <a:noFill/>
          </a:ln>
        </p:spPr>
      </p:pic>
      <p:sp>
        <p:nvSpPr>
          <p:cNvPr id="379" name="Google Shape;379;p38"/>
          <p:cNvSpPr txBox="1"/>
          <p:nvPr>
            <p:ph type="title"/>
          </p:nvPr>
        </p:nvSpPr>
        <p:spPr>
          <a:xfrm>
            <a:off x="11" y="0"/>
            <a:ext cx="84555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Verdana"/>
              <a:buNone/>
            </a:pPr>
            <a:r>
              <a:rPr lang="en-US"/>
              <a:t>2A. Use Phrasal Verbs in a Sentence</a:t>
            </a:r>
            <a:endParaRPr/>
          </a:p>
        </p:txBody>
      </p:sp>
      <p:sp>
        <p:nvSpPr>
          <p:cNvPr id="380" name="Google Shape;380;p38"/>
          <p:cNvSpPr txBox="1"/>
          <p:nvPr/>
        </p:nvSpPr>
        <p:spPr>
          <a:xfrm>
            <a:off x="0" y="1166396"/>
            <a:ext cx="8869200" cy="45252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(get away with)... You are so smart you could get away with anything.</a:t>
            </a:r>
            <a:endParaRPr/>
          </a:p>
          <a:p>
            <a:pPr indent="-342900" lvl="0" marL="342900" marR="0" rtl="0" algn="l">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(go over)...</a:t>
            </a:r>
            <a:endParaRPr/>
          </a:p>
          <a:p>
            <a:pPr indent="-342900" lvl="0" marL="342900" marR="0" rtl="0" algn="l">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(look up to)...</a:t>
            </a:r>
            <a:endParaRPr/>
          </a:p>
          <a:p>
            <a:pPr indent="-342900" lvl="0" marL="342900" marR="0" rtl="0" algn="l">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(put up with)...</a:t>
            </a:r>
            <a:endParaRPr/>
          </a:p>
          <a:p>
            <a:pPr indent="-342900" lvl="0" marL="342900" marR="0" rtl="0" algn="l">
              <a:lnSpc>
                <a:spcPct val="150000"/>
              </a:lnSpc>
              <a:spcBef>
                <a:spcPts val="0"/>
              </a:spcBef>
              <a:spcAft>
                <a:spcPts val="0"/>
              </a:spcAft>
              <a:buClr>
                <a:schemeClr val="dk1"/>
              </a:buClr>
              <a:buSzPts val="2500"/>
              <a:buFont typeface="Verdana"/>
              <a:buAutoNum type="arabicPeriod"/>
            </a:pPr>
            <a:r>
              <a:rPr lang="en-US" sz="2500">
                <a:solidFill>
                  <a:schemeClr val="dk1"/>
                </a:solidFill>
                <a:latin typeface="Verdana"/>
                <a:ea typeface="Verdana"/>
                <a:cs typeface="Verdana"/>
                <a:sym typeface="Verdana"/>
              </a:rPr>
              <a:t> (talk over)...</a:t>
            </a:r>
            <a:endParaRPr/>
          </a:p>
          <a:p>
            <a:pPr indent="0" lvl="0" marL="457200" marR="0" rtl="0" algn="l">
              <a:lnSpc>
                <a:spcPct val="150000"/>
              </a:lnSpc>
              <a:spcBef>
                <a:spcPts val="0"/>
              </a:spcBef>
              <a:spcAft>
                <a:spcPts val="0"/>
              </a:spcAft>
              <a:buNone/>
            </a:pPr>
            <a:r>
              <a:t/>
            </a:r>
            <a:endParaRPr/>
          </a:p>
          <a:p>
            <a:pPr indent="-190500" lvl="0" marL="342900" marR="0" rtl="0" algn="l">
              <a:spcBef>
                <a:spcPts val="0"/>
              </a:spcBef>
              <a:spcAft>
                <a:spcPts val="0"/>
              </a:spcAft>
              <a:buClr>
                <a:schemeClr val="dk1"/>
              </a:buClr>
              <a:buSzPts val="2400"/>
              <a:buFont typeface="Calibri"/>
              <a:buNone/>
            </a:pPr>
            <a:r>
              <a:t/>
            </a:r>
            <a:endParaRPr sz="2400">
              <a:solidFill>
                <a:schemeClr val="dk1"/>
              </a:solidFill>
              <a:latin typeface="Verdana"/>
              <a:ea typeface="Verdana"/>
              <a:cs typeface="Verdana"/>
              <a:sym typeface="Verdana"/>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Verdana"/>
              <a:ea typeface="Verdana"/>
              <a:cs typeface="Verdana"/>
              <a:sym typeface="Verdana"/>
            </a:endParaRPr>
          </a:p>
        </p:txBody>
      </p:sp>
      <p:sp>
        <p:nvSpPr>
          <p:cNvPr id="381" name="Google Shape;381;p38"/>
          <p:cNvSpPr txBox="1"/>
          <p:nvPr>
            <p:ph idx="11" type="ftr"/>
          </p:nvPr>
        </p:nvSpPr>
        <p:spPr>
          <a:xfrm>
            <a:off x="1524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382" name="Google Shape;382;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7" name="Shape 387"/>
        <p:cNvGrpSpPr/>
        <p:nvPr/>
      </p:nvGrpSpPr>
      <p:grpSpPr>
        <a:xfrm>
          <a:off x="0" y="0"/>
          <a:ext cx="0" cy="0"/>
          <a:chOff x="0" y="0"/>
          <a:chExt cx="0" cy="0"/>
        </a:xfrm>
      </p:grpSpPr>
      <p:sp>
        <p:nvSpPr>
          <p:cNvPr id="388" name="Google Shape;388;p39"/>
          <p:cNvSpPr txBox="1"/>
          <p:nvPr>
            <p:ph type="title"/>
          </p:nvPr>
        </p:nvSpPr>
        <p:spPr>
          <a:xfrm>
            <a:off x="3431569" y="-32152"/>
            <a:ext cx="894319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Verdana"/>
              <a:buNone/>
            </a:pPr>
            <a:r>
              <a:rPr lang="en-US"/>
              <a:t>2B: Have/have got</a:t>
            </a:r>
            <a:endParaRPr/>
          </a:p>
        </p:txBody>
      </p:sp>
      <p:sp>
        <p:nvSpPr>
          <p:cNvPr id="389" name="Google Shape;389;p39"/>
          <p:cNvSpPr txBox="1"/>
          <p:nvPr/>
        </p:nvSpPr>
        <p:spPr>
          <a:xfrm>
            <a:off x="3115273" y="1293411"/>
            <a:ext cx="91644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2400" u="none" cap="none" strike="noStrike">
                <a:solidFill>
                  <a:schemeClr val="dk1"/>
                </a:solidFill>
                <a:latin typeface="Verdana"/>
                <a:ea typeface="Verdana"/>
                <a:cs typeface="Verdana"/>
                <a:sym typeface="Verdana"/>
              </a:rPr>
              <a:t> </a:t>
            </a:r>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Verdana"/>
              <a:ea typeface="Verdana"/>
              <a:cs typeface="Verdana"/>
              <a:sym typeface="Verdana"/>
            </a:endParaRPr>
          </a:p>
        </p:txBody>
      </p:sp>
      <p:sp>
        <p:nvSpPr>
          <p:cNvPr id="390" name="Google Shape;390;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391" name="Google Shape;391;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dk1"/>
                </a:solidFill>
              </a:rPr>
              <a:t>‹#›</a:t>
            </a:fld>
            <a:endParaRPr>
              <a:solidFill>
                <a:schemeClr val="dk1"/>
              </a:solidFill>
            </a:endParaRPr>
          </a:p>
        </p:txBody>
      </p:sp>
      <p:graphicFrame>
        <p:nvGraphicFramePr>
          <p:cNvPr id="392" name="Google Shape;392;p39"/>
          <p:cNvGraphicFramePr/>
          <p:nvPr/>
        </p:nvGraphicFramePr>
        <p:xfrm>
          <a:off x="276150" y="848525"/>
          <a:ext cx="3000000" cy="3000000"/>
        </p:xfrm>
        <a:graphic>
          <a:graphicData uri="http://schemas.openxmlformats.org/drawingml/2006/table">
            <a:tbl>
              <a:tblPr>
                <a:noFill/>
                <a:tableStyleId>{ACDFD0D9-FBEE-4B29-8DD6-2F4D3D8D4C7A}</a:tableStyleId>
              </a:tblPr>
              <a:tblGrid>
                <a:gridCol w="3595800"/>
                <a:gridCol w="3595850"/>
                <a:gridCol w="4596700"/>
              </a:tblGrid>
              <a:tr h="806600">
                <a:tc>
                  <a:txBody>
                    <a:bodyPr/>
                    <a:lstStyle/>
                    <a:p>
                      <a:pPr indent="0" lvl="0" marL="0" rtl="0" algn="l">
                        <a:spcBef>
                          <a:spcPts val="0"/>
                        </a:spcBef>
                        <a:spcAft>
                          <a:spcPts val="0"/>
                        </a:spcAft>
                        <a:buNone/>
                      </a:pPr>
                      <a:r>
                        <a:rPr lang="en-US" sz="2400">
                          <a:latin typeface="Verdana"/>
                          <a:ea typeface="Verdana"/>
                          <a:cs typeface="Verdana"/>
                          <a:sym typeface="Verdana"/>
                        </a:rPr>
                        <a:t>Tense</a:t>
                      </a:r>
                      <a:endParaRPr sz="2400">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en-US" sz="2400">
                          <a:latin typeface="Verdana"/>
                          <a:ea typeface="Verdana"/>
                          <a:cs typeface="Verdana"/>
                          <a:sym typeface="Verdana"/>
                        </a:rPr>
                        <a:t>Question/Statement</a:t>
                      </a:r>
                      <a:endParaRPr sz="2400">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lang="en-US" sz="2400">
                          <a:latin typeface="Verdana"/>
                          <a:ea typeface="Verdana"/>
                          <a:cs typeface="Verdana"/>
                          <a:sym typeface="Verdana"/>
                        </a:rPr>
                        <a:t>Sentence</a:t>
                      </a:r>
                      <a:endParaRPr sz="2400">
                        <a:latin typeface="Verdana"/>
                        <a:ea typeface="Verdana"/>
                        <a:cs typeface="Verdana"/>
                        <a:sym typeface="Verdana"/>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9DAF8"/>
                    </a:solidFill>
                  </a:tcPr>
                </a:tc>
              </a:tr>
              <a:tr h="806600">
                <a:tc>
                  <a:txBody>
                    <a:bodyPr/>
                    <a:lstStyle/>
                    <a:p>
                      <a:pPr indent="0" lvl="0" marL="0" rtl="0" algn="l">
                        <a:spcBef>
                          <a:spcPts val="0"/>
                        </a:spcBef>
                        <a:spcAft>
                          <a:spcPts val="0"/>
                        </a:spcAft>
                        <a:buNone/>
                      </a:pPr>
                      <a:r>
                        <a:rPr lang="en-US" sz="2400">
                          <a:latin typeface="Verdana"/>
                          <a:ea typeface="Verdana"/>
                          <a:cs typeface="Verdana"/>
                          <a:sym typeface="Verdana"/>
                        </a:rPr>
                        <a:t>1. </a:t>
                      </a:r>
                      <a:r>
                        <a:rPr lang="en-US" sz="2400">
                          <a:latin typeface="Verdana"/>
                          <a:ea typeface="Verdana"/>
                          <a:cs typeface="Verdana"/>
                          <a:sym typeface="Verdana"/>
                        </a:rPr>
                        <a:t>Present - have got </a:t>
                      </a:r>
                      <a:endParaRPr sz="2400">
                        <a:latin typeface="Verdana"/>
                        <a:ea typeface="Verdana"/>
                        <a:cs typeface="Verdana"/>
                        <a:sym typeface="Verdana"/>
                      </a:endParaRPr>
                    </a:p>
                  </a:txBody>
                  <a:tcPr marT="91425" marB="91425" marR="91425" marL="91425">
                    <a:lnT cap="flat" cmpd="sng" w="9525">
                      <a:solidFill>
                        <a:schemeClr val="dk1"/>
                      </a:solidFill>
                      <a:prstDash val="solid"/>
                      <a:round/>
                      <a:headEnd len="sm" w="sm" type="none"/>
                      <a:tailEnd len="sm" w="sm" type="none"/>
                    </a:lnT>
                  </a:tcPr>
                </a:tc>
                <a:tc>
                  <a:txBody>
                    <a:bodyPr/>
                    <a:lstStyle/>
                    <a:p>
                      <a:pPr indent="0" lvl="0" marL="0" rtl="0" algn="l">
                        <a:spcBef>
                          <a:spcPts val="0"/>
                        </a:spcBef>
                        <a:spcAft>
                          <a:spcPts val="0"/>
                        </a:spcAft>
                        <a:buNone/>
                      </a:pPr>
                      <a:r>
                        <a:rPr lang="en-US" sz="2400">
                          <a:latin typeface="Verdana"/>
                          <a:ea typeface="Verdana"/>
                          <a:cs typeface="Verdana"/>
                          <a:sym typeface="Verdana"/>
                        </a:rPr>
                        <a:t>Question</a:t>
                      </a:r>
                      <a:endParaRPr sz="2400">
                        <a:latin typeface="Verdana"/>
                        <a:ea typeface="Verdana"/>
                        <a:cs typeface="Verdana"/>
                        <a:sym typeface="Verdana"/>
                      </a:endParaRPr>
                    </a:p>
                  </a:txBody>
                  <a:tcPr marT="91425" marB="91425" marR="91425" marL="91425">
                    <a:lnT cap="flat" cmpd="sng" w="9525">
                      <a:solidFill>
                        <a:schemeClr val="dk1"/>
                      </a:solidFill>
                      <a:prstDash val="solid"/>
                      <a:round/>
                      <a:headEnd len="sm" w="sm" type="none"/>
                      <a:tailEnd len="sm" w="sm" type="none"/>
                    </a:lnT>
                  </a:tcPr>
                </a:tc>
                <a:tc>
                  <a:txBody>
                    <a:bodyPr/>
                    <a:lstStyle/>
                    <a:p>
                      <a:pPr indent="0" lvl="0" marL="0" rtl="0" algn="l">
                        <a:spcBef>
                          <a:spcPts val="0"/>
                        </a:spcBef>
                        <a:spcAft>
                          <a:spcPts val="0"/>
                        </a:spcAft>
                        <a:buNone/>
                      </a:pPr>
                      <a:r>
                        <a:rPr lang="en-US" sz="2400">
                          <a:latin typeface="Verdana"/>
                          <a:ea typeface="Verdana"/>
                          <a:cs typeface="Verdana"/>
                          <a:sym typeface="Verdana"/>
                        </a:rPr>
                        <a:t>Have you got any wood?</a:t>
                      </a:r>
                      <a:endParaRPr sz="2400">
                        <a:latin typeface="Verdana"/>
                        <a:ea typeface="Verdana"/>
                        <a:cs typeface="Verdana"/>
                        <a:sym typeface="Verdana"/>
                      </a:endParaRPr>
                    </a:p>
                  </a:txBody>
                  <a:tcPr marT="91425" marB="91425" marR="91425" marL="91425">
                    <a:lnT cap="flat" cmpd="sng" w="9525">
                      <a:solidFill>
                        <a:schemeClr val="dk1"/>
                      </a:solidFill>
                      <a:prstDash val="solid"/>
                      <a:round/>
                      <a:headEnd len="sm" w="sm" type="none"/>
                      <a:tailEnd len="sm" w="sm" type="none"/>
                    </a:lnT>
                  </a:tcPr>
                </a:tc>
              </a:tr>
              <a:tr h="806600">
                <a:tc>
                  <a:txBody>
                    <a:bodyPr/>
                    <a:lstStyle/>
                    <a:p>
                      <a:pPr indent="0" lvl="0" marL="0" rtl="0" algn="l">
                        <a:spcBef>
                          <a:spcPts val="0"/>
                        </a:spcBef>
                        <a:spcAft>
                          <a:spcPts val="0"/>
                        </a:spcAft>
                        <a:buNone/>
                      </a:pPr>
                      <a:r>
                        <a:rPr lang="en-US" sz="2400">
                          <a:latin typeface="Verdana"/>
                          <a:ea typeface="Verdana"/>
                          <a:cs typeface="Verdana"/>
                          <a:sym typeface="Verdana"/>
                        </a:rPr>
                        <a:t>2. Present - have</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2400">
                          <a:latin typeface="Verdana"/>
                          <a:ea typeface="Verdana"/>
                          <a:cs typeface="Verdana"/>
                          <a:sym typeface="Verdana"/>
                        </a:rPr>
                        <a:t>Statement</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t/>
                      </a:r>
                      <a:endParaRPr sz="2400">
                        <a:latin typeface="Verdana"/>
                        <a:ea typeface="Verdana"/>
                        <a:cs typeface="Verdana"/>
                        <a:sym typeface="Verdana"/>
                      </a:endParaRPr>
                    </a:p>
                  </a:txBody>
                  <a:tcPr marT="91425" marB="91425" marR="91425" marL="91425"/>
                </a:tc>
              </a:tr>
              <a:tr h="806600">
                <a:tc>
                  <a:txBody>
                    <a:bodyPr/>
                    <a:lstStyle/>
                    <a:p>
                      <a:pPr indent="0" lvl="0" marL="0" rtl="0" algn="l">
                        <a:spcBef>
                          <a:spcPts val="0"/>
                        </a:spcBef>
                        <a:spcAft>
                          <a:spcPts val="0"/>
                        </a:spcAft>
                        <a:buNone/>
                      </a:pPr>
                      <a:r>
                        <a:rPr lang="en-US" sz="2400">
                          <a:latin typeface="Verdana"/>
                          <a:ea typeface="Verdana"/>
                          <a:cs typeface="Verdana"/>
                          <a:sym typeface="Verdana"/>
                        </a:rPr>
                        <a:t>3. Past - have</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2400">
                          <a:latin typeface="Verdana"/>
                          <a:ea typeface="Verdana"/>
                          <a:cs typeface="Verdana"/>
                          <a:sym typeface="Verdana"/>
                        </a:rPr>
                        <a:t>Question</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t/>
                      </a:r>
                      <a:endParaRPr sz="2400">
                        <a:latin typeface="Verdana"/>
                        <a:ea typeface="Verdana"/>
                        <a:cs typeface="Verdana"/>
                        <a:sym typeface="Verdana"/>
                      </a:endParaRPr>
                    </a:p>
                  </a:txBody>
                  <a:tcPr marT="91425" marB="91425" marR="91425" marL="91425"/>
                </a:tc>
              </a:tr>
              <a:tr h="806600">
                <a:tc>
                  <a:txBody>
                    <a:bodyPr/>
                    <a:lstStyle/>
                    <a:p>
                      <a:pPr indent="0" lvl="0" marL="0" rtl="0" algn="l">
                        <a:spcBef>
                          <a:spcPts val="0"/>
                        </a:spcBef>
                        <a:spcAft>
                          <a:spcPts val="0"/>
                        </a:spcAft>
                        <a:buNone/>
                      </a:pPr>
                      <a:r>
                        <a:rPr lang="en-US" sz="2400">
                          <a:latin typeface="Verdana"/>
                          <a:ea typeface="Verdana"/>
                          <a:cs typeface="Verdana"/>
                          <a:sym typeface="Verdana"/>
                        </a:rPr>
                        <a:t>4. Past - have</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2400">
                          <a:latin typeface="Verdana"/>
                          <a:ea typeface="Verdana"/>
                          <a:cs typeface="Verdana"/>
                          <a:sym typeface="Verdana"/>
                        </a:rPr>
                        <a:t>Statement</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t/>
                      </a:r>
                      <a:endParaRPr sz="2400">
                        <a:latin typeface="Verdana"/>
                        <a:ea typeface="Verdana"/>
                        <a:cs typeface="Verdana"/>
                        <a:sym typeface="Verdana"/>
                      </a:endParaRPr>
                    </a:p>
                  </a:txBody>
                  <a:tcPr marT="91425" marB="91425" marR="91425" marL="91425"/>
                </a:tc>
              </a:tr>
              <a:tr h="806600">
                <a:tc>
                  <a:txBody>
                    <a:bodyPr/>
                    <a:lstStyle/>
                    <a:p>
                      <a:pPr indent="0" lvl="0" marL="0" rtl="0" algn="l">
                        <a:spcBef>
                          <a:spcPts val="0"/>
                        </a:spcBef>
                        <a:spcAft>
                          <a:spcPts val="0"/>
                        </a:spcAft>
                        <a:buNone/>
                      </a:pPr>
                      <a:r>
                        <a:rPr lang="en-US" sz="2400">
                          <a:latin typeface="Verdana"/>
                          <a:ea typeface="Verdana"/>
                          <a:cs typeface="Verdana"/>
                          <a:sym typeface="Verdana"/>
                        </a:rPr>
                        <a:t>5. Future - have</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2400">
                          <a:latin typeface="Verdana"/>
                          <a:ea typeface="Verdana"/>
                          <a:cs typeface="Verdana"/>
                          <a:sym typeface="Verdana"/>
                        </a:rPr>
                        <a:t>Question</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t/>
                      </a:r>
                      <a:endParaRPr sz="2400">
                        <a:latin typeface="Verdana"/>
                        <a:ea typeface="Verdana"/>
                        <a:cs typeface="Verdana"/>
                        <a:sym typeface="Verdana"/>
                      </a:endParaRPr>
                    </a:p>
                  </a:txBody>
                  <a:tcPr marT="91425" marB="91425" marR="91425" marL="91425"/>
                </a:tc>
              </a:tr>
              <a:tr h="806600">
                <a:tc>
                  <a:txBody>
                    <a:bodyPr/>
                    <a:lstStyle/>
                    <a:p>
                      <a:pPr indent="0" lvl="0" marL="0" rtl="0" algn="l">
                        <a:spcBef>
                          <a:spcPts val="0"/>
                        </a:spcBef>
                        <a:spcAft>
                          <a:spcPts val="0"/>
                        </a:spcAft>
                        <a:buNone/>
                      </a:pPr>
                      <a:r>
                        <a:rPr lang="en-US" sz="2400">
                          <a:latin typeface="Verdana"/>
                          <a:ea typeface="Verdana"/>
                          <a:cs typeface="Verdana"/>
                          <a:sym typeface="Verdana"/>
                        </a:rPr>
                        <a:t>6. Future - have</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2400">
                          <a:latin typeface="Verdana"/>
                          <a:ea typeface="Verdana"/>
                          <a:cs typeface="Verdana"/>
                          <a:sym typeface="Verdana"/>
                        </a:rPr>
                        <a:t>Statement</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t/>
                      </a:r>
                      <a:endParaRPr sz="2400">
                        <a:latin typeface="Verdana"/>
                        <a:ea typeface="Verdana"/>
                        <a:cs typeface="Verdana"/>
                        <a:sym typeface="Verdana"/>
                      </a:endParaRPr>
                    </a:p>
                  </a:txBody>
                  <a:tcPr marT="91425" marB="91425" marR="91425" marL="9142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7" name="Shape 397"/>
        <p:cNvGrpSpPr/>
        <p:nvPr/>
      </p:nvGrpSpPr>
      <p:grpSpPr>
        <a:xfrm>
          <a:off x="0" y="0"/>
          <a:ext cx="0" cy="0"/>
          <a:chOff x="0" y="0"/>
          <a:chExt cx="0" cy="0"/>
        </a:xfrm>
      </p:grpSpPr>
      <p:sp>
        <p:nvSpPr>
          <p:cNvPr id="398" name="Google Shape;398;p40"/>
          <p:cNvSpPr txBox="1"/>
          <p:nvPr>
            <p:ph type="title"/>
          </p:nvPr>
        </p:nvSpPr>
        <p:spPr>
          <a:xfrm>
            <a:off x="346575" y="0"/>
            <a:ext cx="118455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2C4"/>
              </a:buClr>
              <a:buSzPts val="1200"/>
              <a:buFont typeface="Calibri"/>
              <a:buNone/>
            </a:pPr>
            <a:r>
              <a:rPr lang="en-US"/>
              <a:t>3. With a partner, discuss the questions</a:t>
            </a:r>
            <a:endParaRPr/>
          </a:p>
        </p:txBody>
      </p:sp>
      <p:sp>
        <p:nvSpPr>
          <p:cNvPr id="399" name="Google Shape;399;p40"/>
          <p:cNvSpPr txBox="1"/>
          <p:nvPr/>
        </p:nvSpPr>
        <p:spPr>
          <a:xfrm>
            <a:off x="346577" y="1424650"/>
            <a:ext cx="11715900" cy="4894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Who is someone you look up to?</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Why do you admire him/her?</a:t>
            </a:r>
            <a:endParaRPr sz="2400">
              <a:solidFill>
                <a:schemeClr val="dk1"/>
              </a:solidFill>
              <a:latin typeface="Verdana"/>
              <a:ea typeface="Verdana"/>
              <a:cs typeface="Verdana"/>
              <a:sym typeface="Verdana"/>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What’s he/she like?</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Is he/she reliable? Why or why not?</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Do you trust him/her? Why or why not?</a:t>
            </a:r>
            <a:endParaRPr sz="2400">
              <a:solidFill>
                <a:schemeClr val="dk1"/>
              </a:solidFill>
              <a:latin typeface="Verdana"/>
              <a:ea typeface="Verdana"/>
              <a:cs typeface="Verdana"/>
              <a:sym typeface="Verdana"/>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is something he/she does that you put up with?</a:t>
            </a:r>
            <a:endParaRPr sz="2400">
              <a:solidFill>
                <a:schemeClr val="dk1"/>
              </a:solidFill>
              <a:latin typeface="Verdana"/>
              <a:ea typeface="Verdana"/>
              <a:cs typeface="Verdana"/>
              <a:sym typeface="Verdana"/>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How would you describe him/her?</a:t>
            </a:r>
            <a:endParaRPr sz="2400">
              <a:solidFill>
                <a:schemeClr val="dk1"/>
              </a:solidFill>
              <a:latin typeface="Verdana"/>
              <a:ea typeface="Verdana"/>
              <a:cs typeface="Verdana"/>
              <a:sym typeface="Verdana"/>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 								</a:t>
            </a:r>
            <a:endParaRPr/>
          </a:p>
          <a:p>
            <a:pPr indent="-342900" lvl="0" marL="342900" marR="0" rtl="0" algn="l">
              <a:lnSpc>
                <a:spcPct val="15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		</a:t>
            </a:r>
            <a:endParaRPr/>
          </a:p>
        </p:txBody>
      </p:sp>
      <p:sp>
        <p:nvSpPr>
          <p:cNvPr id="400" name="Google Shape;400;p40"/>
          <p:cNvSpPr txBox="1"/>
          <p:nvPr>
            <p:ph idx="11" type="ftr"/>
          </p:nvPr>
        </p:nvSpPr>
        <p:spPr>
          <a:xfrm>
            <a:off x="1639585" y="6529658"/>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401" name="Google Shape;401;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dk1"/>
                </a:solidFill>
              </a:rPr>
              <a:t>‹#›</a:t>
            </a:fld>
            <a:endParaRPr>
              <a:solidFill>
                <a:schemeClr val="dk1"/>
              </a:solidFill>
            </a:endParaRPr>
          </a:p>
        </p:txBody>
      </p:sp>
      <p:graphicFrame>
        <p:nvGraphicFramePr>
          <p:cNvPr id="402" name="Google Shape;402;p40"/>
          <p:cNvGraphicFramePr/>
          <p:nvPr/>
        </p:nvGraphicFramePr>
        <p:xfrm>
          <a:off x="618584" y="5486187"/>
          <a:ext cx="3000000" cy="3000000"/>
        </p:xfrm>
        <a:graphic>
          <a:graphicData uri="http://schemas.openxmlformats.org/drawingml/2006/table">
            <a:tbl>
              <a:tblPr bandRow="1" firstRow="1">
                <a:noFill/>
                <a:tableStyleId>{D8DA68FD-E3E0-450B-A035-A02EE1F15FB1}</a:tableStyleId>
              </a:tblPr>
              <a:tblGrid>
                <a:gridCol w="10990500"/>
              </a:tblGrid>
              <a:tr h="37085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4E74A3"/>
                      </a:solidFill>
                      <a:prstDash val="solid"/>
                      <a:round/>
                      <a:headEnd len="sm" w="sm" type="none"/>
                      <a:tailEnd len="sm" w="sm" type="none"/>
                    </a:lnB>
                  </a:tcPr>
                </a:tc>
              </a:tr>
              <a:tr h="37085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E74A3"/>
                      </a:solidFill>
                      <a:prstDash val="solid"/>
                      <a:round/>
                      <a:headEnd len="sm" w="sm" type="none"/>
                      <a:tailEnd len="sm" w="sm" type="none"/>
                    </a:lnT>
                    <a:lnB cap="flat" cmpd="sng" w="12700">
                      <a:solidFill>
                        <a:srgbClr val="4E74A3"/>
                      </a:solidFill>
                      <a:prstDash val="solid"/>
                      <a:round/>
                      <a:headEnd len="sm" w="sm" type="none"/>
                      <a:tailEnd len="sm" w="sm" type="none"/>
                    </a:lnB>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8" name="Shape 408"/>
        <p:cNvGrpSpPr/>
        <p:nvPr/>
      </p:nvGrpSpPr>
      <p:grpSpPr>
        <a:xfrm>
          <a:off x="0" y="0"/>
          <a:ext cx="0" cy="0"/>
          <a:chOff x="0" y="0"/>
          <a:chExt cx="0" cy="0"/>
        </a:xfrm>
      </p:grpSpPr>
      <p:sp>
        <p:nvSpPr>
          <p:cNvPr id="409" name="Google Shape;409;p41"/>
          <p:cNvSpPr txBox="1"/>
          <p:nvPr/>
        </p:nvSpPr>
        <p:spPr>
          <a:xfrm>
            <a:off x="-511200" y="12"/>
            <a:ext cx="13214400" cy="1528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rgbClr val="4472C4"/>
                </a:solidFill>
                <a:latin typeface="Verdana"/>
                <a:ea typeface="Verdana"/>
                <a:cs typeface="Verdana"/>
                <a:sym typeface="Verdana"/>
              </a:rPr>
              <a:t>4. </a:t>
            </a:r>
            <a:r>
              <a:rPr b="1" lang="en-US" sz="3200">
                <a:solidFill>
                  <a:schemeClr val="dk1"/>
                </a:solidFill>
                <a:latin typeface="Verdana"/>
                <a:ea typeface="Verdana"/>
                <a:cs typeface="Verdana"/>
                <a:sym typeface="Verdana"/>
              </a:rPr>
              <a:t>Say and write the words in the correct columns.         </a:t>
            </a:r>
            <a:endParaRPr b="1" sz="3200">
              <a:solidFill>
                <a:schemeClr val="dk1"/>
              </a:solidFill>
              <a:latin typeface="Verdana"/>
              <a:ea typeface="Verdana"/>
              <a:cs typeface="Verdana"/>
              <a:sym typeface="Verdana"/>
            </a:endParaRPr>
          </a:p>
        </p:txBody>
      </p:sp>
      <p:sp>
        <p:nvSpPr>
          <p:cNvPr id="410" name="Google Shape;410;p41"/>
          <p:cNvSpPr txBox="1"/>
          <p:nvPr>
            <p:ph idx="12" type="sldNum"/>
          </p:nvPr>
        </p:nvSpPr>
        <p:spPr>
          <a:xfrm>
            <a:off x="8628063" y="6354763"/>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graphicFrame>
        <p:nvGraphicFramePr>
          <p:cNvPr id="411" name="Google Shape;411;p41"/>
          <p:cNvGraphicFramePr/>
          <p:nvPr/>
        </p:nvGraphicFramePr>
        <p:xfrm>
          <a:off x="428625" y="641475"/>
          <a:ext cx="3000000" cy="3000000"/>
        </p:xfrm>
        <a:graphic>
          <a:graphicData uri="http://schemas.openxmlformats.org/drawingml/2006/table">
            <a:tbl>
              <a:tblPr>
                <a:noFill/>
                <a:tableStyleId>{053B1B67-856D-42E6-8E41-81DAA7A4C937}</a:tableStyleId>
              </a:tblPr>
              <a:tblGrid>
                <a:gridCol w="1784800"/>
                <a:gridCol w="2135400"/>
              </a:tblGrid>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head</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says</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what</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quick</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regret</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loves</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death</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friends</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guilty</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enough</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hymn</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practice</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reliable</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plastic</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heaven</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because</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various</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busy</a:t>
                      </a:r>
                      <a:endParaRPr sz="28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412" name="Google Shape;412;p41"/>
          <p:cNvSpPr txBox="1"/>
          <p:nvPr>
            <p:ph idx="11" type="ftr"/>
          </p:nvPr>
        </p:nvSpPr>
        <p:spPr>
          <a:xfrm>
            <a:off x="428625" y="6543425"/>
            <a:ext cx="41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graphicFrame>
        <p:nvGraphicFramePr>
          <p:cNvPr id="413" name="Google Shape;413;p41"/>
          <p:cNvGraphicFramePr/>
          <p:nvPr/>
        </p:nvGraphicFramePr>
        <p:xfrm>
          <a:off x="4670025" y="551550"/>
          <a:ext cx="3000000" cy="3000000"/>
        </p:xfrm>
        <a:graphic>
          <a:graphicData uri="http://schemas.openxmlformats.org/drawingml/2006/table">
            <a:tbl>
              <a:tblPr>
                <a:noFill/>
                <a:tableStyleId>{ACDFD0D9-FBEE-4B29-8DD6-2F4D3D8D4C7A}</a:tableStyleId>
              </a:tblPr>
              <a:tblGrid>
                <a:gridCol w="2507325"/>
                <a:gridCol w="2507325"/>
                <a:gridCol w="2507325"/>
              </a:tblGrid>
              <a:tr h="668700">
                <a:tc>
                  <a:txBody>
                    <a:bodyPr/>
                    <a:lstStyle/>
                    <a:p>
                      <a:pPr indent="0" lvl="0" marL="0" rtl="0" algn="ctr">
                        <a:spcBef>
                          <a:spcPts val="0"/>
                        </a:spcBef>
                        <a:spcAft>
                          <a:spcPts val="0"/>
                        </a:spcAft>
                        <a:buNone/>
                      </a:pPr>
                      <a:r>
                        <a:rPr b="1" lang="en-US" sz="2800">
                          <a:latin typeface="Verdana"/>
                          <a:ea typeface="Verdana"/>
                          <a:cs typeface="Verdana"/>
                          <a:sym typeface="Verdana"/>
                        </a:rPr>
                        <a:t>/e/</a:t>
                      </a:r>
                      <a:endParaRPr b="1" sz="2800">
                        <a:latin typeface="Verdana"/>
                        <a:ea typeface="Verdana"/>
                        <a:cs typeface="Verdana"/>
                        <a:sym typeface="Verdana"/>
                      </a:endParaRPr>
                    </a:p>
                  </a:txBody>
                  <a:tcPr marT="91425" marB="91425" marR="91425" marL="91425">
                    <a:solidFill>
                      <a:srgbClr val="C9DAF8"/>
                    </a:solidFill>
                  </a:tcPr>
                </a:tc>
                <a:tc>
                  <a:txBody>
                    <a:bodyPr/>
                    <a:lstStyle/>
                    <a:p>
                      <a:pPr indent="0" lvl="0" marL="0" rtl="0" algn="ctr">
                        <a:spcBef>
                          <a:spcPts val="0"/>
                        </a:spcBef>
                        <a:spcAft>
                          <a:spcPts val="0"/>
                        </a:spcAft>
                        <a:buNone/>
                      </a:pPr>
                      <a:r>
                        <a:rPr b="1" lang="en-US" sz="2800">
                          <a:latin typeface="Verdana"/>
                          <a:ea typeface="Verdana"/>
                          <a:cs typeface="Verdana"/>
                          <a:sym typeface="Verdana"/>
                        </a:rPr>
                        <a:t>/i/</a:t>
                      </a:r>
                      <a:endParaRPr b="1" sz="2800">
                        <a:latin typeface="Verdana"/>
                        <a:ea typeface="Verdana"/>
                        <a:cs typeface="Verdana"/>
                        <a:sym typeface="Verdana"/>
                      </a:endParaRPr>
                    </a:p>
                  </a:txBody>
                  <a:tcPr marT="91425" marB="91425" marR="91425" marL="91425">
                    <a:solidFill>
                      <a:srgbClr val="C9DAF8"/>
                    </a:solidFill>
                  </a:tcPr>
                </a:tc>
                <a:tc>
                  <a:txBody>
                    <a:bodyPr/>
                    <a:lstStyle/>
                    <a:p>
                      <a:pPr indent="0" lvl="0" marL="0" rtl="0" algn="ctr">
                        <a:spcBef>
                          <a:spcPts val="0"/>
                        </a:spcBef>
                        <a:spcAft>
                          <a:spcPts val="0"/>
                        </a:spcAft>
                        <a:buNone/>
                      </a:pPr>
                      <a:r>
                        <a:rPr b="1" lang="en-US" sz="2800">
                          <a:latin typeface="Verdana"/>
                          <a:ea typeface="Verdana"/>
                          <a:cs typeface="Verdana"/>
                          <a:sym typeface="Verdana"/>
                        </a:rPr>
                        <a:t>/u/</a:t>
                      </a:r>
                      <a:endParaRPr b="1" sz="2800">
                        <a:latin typeface="Verdana"/>
                        <a:ea typeface="Verdana"/>
                        <a:cs typeface="Verdana"/>
                        <a:sym typeface="Verdana"/>
                      </a:endParaRPr>
                    </a:p>
                  </a:txBody>
                  <a:tcPr marT="91425" marB="91425" marR="91425" marL="91425">
                    <a:solidFill>
                      <a:srgbClr val="C9DAF8"/>
                    </a:solidFill>
                  </a:tcPr>
                </a:tc>
              </a:tr>
              <a:tr h="8177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8177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8177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8177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8177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8177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5"/>
          <p:cNvPicPr preferRelativeResize="0"/>
          <p:nvPr/>
        </p:nvPicPr>
        <p:blipFill>
          <a:blip r:embed="rId4">
            <a:alphaModFix/>
          </a:blip>
          <a:stretch>
            <a:fillRect/>
          </a:stretch>
        </p:blipFill>
        <p:spPr>
          <a:xfrm>
            <a:off x="2811199" y="605650"/>
            <a:ext cx="9380803" cy="6252348"/>
          </a:xfrm>
          <a:prstGeom prst="rect">
            <a:avLst/>
          </a:prstGeom>
          <a:noFill/>
          <a:ln>
            <a:noFill/>
          </a:ln>
        </p:spPr>
      </p:pic>
      <p:sp>
        <p:nvSpPr>
          <p:cNvPr id="111" name="Google Shape;111;p15"/>
          <p:cNvSpPr txBox="1"/>
          <p:nvPr>
            <p:ph idx="12" type="sldNum"/>
          </p:nvPr>
        </p:nvSpPr>
        <p:spPr>
          <a:xfrm>
            <a:off x="8786813" y="6492875"/>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solidFill>
                  <a:schemeClr val="dk1"/>
                </a:solidFill>
              </a:rPr>
              <a:t>‹#›</a:t>
            </a:fld>
            <a:endParaRPr>
              <a:solidFill>
                <a:schemeClr val="dk1"/>
              </a:solidFill>
            </a:endParaRPr>
          </a:p>
        </p:txBody>
      </p:sp>
      <p:sp>
        <p:nvSpPr>
          <p:cNvPr id="112" name="Google Shape;112;p15"/>
          <p:cNvSpPr txBox="1"/>
          <p:nvPr>
            <p:ph idx="11" type="ftr"/>
          </p:nvPr>
        </p:nvSpPr>
        <p:spPr>
          <a:xfrm>
            <a:off x="92075" y="6515100"/>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
        <p:nvSpPr>
          <p:cNvPr id="113" name="Google Shape;113;p15"/>
          <p:cNvSpPr txBox="1"/>
          <p:nvPr/>
        </p:nvSpPr>
        <p:spPr>
          <a:xfrm>
            <a:off x="9701525" y="6073350"/>
            <a:ext cx="250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Verdana"/>
              <a:ea typeface="Verdana"/>
              <a:cs typeface="Verdana"/>
              <a:sym typeface="Verdana"/>
            </a:endParaRPr>
          </a:p>
        </p:txBody>
      </p:sp>
      <p:sp>
        <p:nvSpPr>
          <p:cNvPr id="114" name="Google Shape;114;p15"/>
          <p:cNvSpPr txBox="1"/>
          <p:nvPr/>
        </p:nvSpPr>
        <p:spPr>
          <a:xfrm>
            <a:off x="92075" y="0"/>
            <a:ext cx="9780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latin typeface="Verdana"/>
                <a:ea typeface="Verdana"/>
                <a:cs typeface="Verdana"/>
                <a:sym typeface="Verdana"/>
              </a:rPr>
              <a:t>What are </a:t>
            </a:r>
            <a:r>
              <a:rPr b="1" lang="en-US" sz="3200">
                <a:latin typeface="Verdana"/>
                <a:ea typeface="Verdana"/>
                <a:cs typeface="Verdana"/>
                <a:sym typeface="Verdana"/>
              </a:rPr>
              <a:t>they</a:t>
            </a:r>
            <a:r>
              <a:rPr b="1" lang="en-US" sz="3200">
                <a:latin typeface="Verdana"/>
                <a:ea typeface="Verdana"/>
                <a:cs typeface="Verdana"/>
                <a:sym typeface="Verdana"/>
              </a:rPr>
              <a:t> doing?</a:t>
            </a:r>
            <a:endParaRPr b="1" sz="3200">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9" name="Shape 419"/>
        <p:cNvGrpSpPr/>
        <p:nvPr/>
      </p:nvGrpSpPr>
      <p:grpSpPr>
        <a:xfrm>
          <a:off x="0" y="0"/>
          <a:ext cx="0" cy="0"/>
          <a:chOff x="0" y="0"/>
          <a:chExt cx="0" cy="0"/>
        </a:xfrm>
      </p:grpSpPr>
      <p:sp>
        <p:nvSpPr>
          <p:cNvPr id="420" name="Google Shape;420;p42"/>
          <p:cNvSpPr txBox="1"/>
          <p:nvPr/>
        </p:nvSpPr>
        <p:spPr>
          <a:xfrm>
            <a:off x="4" y="0"/>
            <a:ext cx="11528100" cy="217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3200" u="none" cap="none" strike="noStrike">
                <a:solidFill>
                  <a:srgbClr val="4E74A3"/>
                </a:solidFill>
                <a:latin typeface="Verdana"/>
                <a:ea typeface="Verdana"/>
                <a:cs typeface="Verdana"/>
                <a:sym typeface="Verdana"/>
              </a:rPr>
              <a:t>5. </a:t>
            </a:r>
            <a:r>
              <a:rPr b="1" lang="en-US" sz="3200">
                <a:latin typeface="Verdana"/>
                <a:ea typeface="Verdana"/>
                <a:cs typeface="Verdana"/>
                <a:sym typeface="Verdana"/>
              </a:rPr>
              <a:t>Reflection Questions</a:t>
            </a:r>
            <a:endParaRPr b="1" i="0" sz="3200" u="none" cap="none" strike="noStrike">
              <a:solidFill>
                <a:schemeClr val="dk1"/>
              </a:solidFill>
              <a:latin typeface="Verdana"/>
              <a:ea typeface="Verdana"/>
              <a:cs typeface="Verdana"/>
              <a:sym typeface="Verdana"/>
            </a:endParaRPr>
          </a:p>
        </p:txBody>
      </p:sp>
      <p:sp>
        <p:nvSpPr>
          <p:cNvPr id="421" name="Google Shape;421;p42"/>
          <p:cNvSpPr txBox="1"/>
          <p:nvPr>
            <p:ph idx="12" type="sldNum"/>
          </p:nvPr>
        </p:nvSpPr>
        <p:spPr>
          <a:xfrm>
            <a:off x="8624213" y="643196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a:t>
            </a:fld>
            <a:endParaRPr>
              <a:solidFill>
                <a:schemeClr val="dk1"/>
              </a:solidFill>
            </a:endParaRPr>
          </a:p>
        </p:txBody>
      </p:sp>
      <p:sp>
        <p:nvSpPr>
          <p:cNvPr id="422" name="Google Shape;422;p42"/>
          <p:cNvSpPr txBox="1"/>
          <p:nvPr/>
        </p:nvSpPr>
        <p:spPr>
          <a:xfrm>
            <a:off x="266080" y="6431960"/>
            <a:ext cx="41148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888888"/>
                </a:solidFill>
                <a:latin typeface="Verdana"/>
                <a:ea typeface="Verdana"/>
                <a:cs typeface="Verdana"/>
                <a:sym typeface="Verdana"/>
              </a:rPr>
              <a:t>©2021-2024 Literacy International</a:t>
            </a:r>
            <a:endParaRPr/>
          </a:p>
        </p:txBody>
      </p:sp>
      <p:sp>
        <p:nvSpPr>
          <p:cNvPr id="423" name="Google Shape;423;p42"/>
          <p:cNvSpPr txBox="1"/>
          <p:nvPr/>
        </p:nvSpPr>
        <p:spPr>
          <a:xfrm>
            <a:off x="0" y="778850"/>
            <a:ext cx="10051500" cy="40635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Who worshiped Jesus at the temple?</a:t>
            </a:r>
            <a:endParaRPr sz="2800">
              <a:solidFill>
                <a:schemeClr val="dk1"/>
              </a:solidFill>
              <a:latin typeface="Verdana"/>
              <a:ea typeface="Verdana"/>
              <a:cs typeface="Verdana"/>
              <a:sym typeface="Verdana"/>
            </a:endParaRPr>
          </a:p>
          <a:p>
            <a:pPr indent="0" lvl="0" marL="0" rtl="0" algn="l">
              <a:spcBef>
                <a:spcPts val="0"/>
              </a:spcBef>
              <a:spcAft>
                <a:spcPts val="0"/>
              </a:spcAft>
              <a:buNone/>
            </a:pPr>
            <a:r>
              <a:t/>
            </a:r>
            <a:endParaRPr sz="2800">
              <a:solidFill>
                <a:schemeClr val="dk1"/>
              </a:solidFill>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Why did they worship Jesus?</a:t>
            </a:r>
            <a:endParaRPr sz="2800">
              <a:solidFill>
                <a:schemeClr val="dk1"/>
              </a:solidFill>
              <a:latin typeface="Verdana"/>
              <a:ea typeface="Verdana"/>
              <a:cs typeface="Verdana"/>
              <a:sym typeface="Verdana"/>
            </a:endParaRPr>
          </a:p>
          <a:p>
            <a:pPr indent="0" lvl="0" marL="0" rtl="0" algn="l">
              <a:spcBef>
                <a:spcPts val="0"/>
              </a:spcBef>
              <a:spcAft>
                <a:spcPts val="0"/>
              </a:spcAft>
              <a:buNone/>
            </a:pPr>
            <a:r>
              <a:t/>
            </a:r>
            <a:endParaRPr sz="2800">
              <a:solidFill>
                <a:schemeClr val="dk1"/>
              </a:solidFill>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Why should we worship Jesus?</a:t>
            </a:r>
            <a:endParaRPr sz="2800">
              <a:solidFill>
                <a:schemeClr val="dk1"/>
              </a:solidFill>
              <a:latin typeface="Verdana"/>
              <a:ea typeface="Verdana"/>
              <a:cs typeface="Verdana"/>
              <a:sym typeface="Verdana"/>
            </a:endParaRPr>
          </a:p>
          <a:p>
            <a:pPr indent="0" lvl="0" marL="0" rtl="0" algn="l">
              <a:spcBef>
                <a:spcPts val="0"/>
              </a:spcBef>
              <a:spcAft>
                <a:spcPts val="0"/>
              </a:spcAft>
              <a:buNone/>
            </a:pPr>
            <a:r>
              <a:t/>
            </a:r>
            <a:endParaRPr sz="2800">
              <a:solidFill>
                <a:schemeClr val="dk1"/>
              </a:solidFill>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How can we worship Jesus?</a:t>
            </a:r>
            <a:endParaRPr sz="2800">
              <a:solidFill>
                <a:schemeClr val="dk1"/>
              </a:solidFill>
              <a:latin typeface="Verdana"/>
              <a:ea typeface="Verdana"/>
              <a:cs typeface="Verdana"/>
              <a:sym typeface="Verdana"/>
            </a:endParaRPr>
          </a:p>
          <a:p>
            <a:pPr indent="0" lvl="0" marL="0" rtl="0" algn="l">
              <a:spcBef>
                <a:spcPts val="0"/>
              </a:spcBef>
              <a:spcAft>
                <a:spcPts val="0"/>
              </a:spcAft>
              <a:buNone/>
            </a:pPr>
            <a:r>
              <a:t/>
            </a:r>
            <a:endParaRPr sz="2800">
              <a:solidFill>
                <a:schemeClr val="dk1"/>
              </a:solidFill>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AutoNum type="alphaUcPeriod"/>
            </a:pPr>
            <a:r>
              <a:rPr lang="en-US" sz="2800">
                <a:solidFill>
                  <a:schemeClr val="dk1"/>
                </a:solidFill>
                <a:latin typeface="Verdana"/>
                <a:ea typeface="Verdana"/>
                <a:cs typeface="Verdana"/>
                <a:sym typeface="Verdana"/>
              </a:rPr>
              <a:t>What should we thank God for?</a:t>
            </a:r>
            <a:endParaRPr sz="2800">
              <a:solidFill>
                <a:schemeClr val="dk1"/>
              </a:solidFill>
              <a:latin typeface="Verdana"/>
              <a:ea typeface="Verdana"/>
              <a:cs typeface="Verdana"/>
              <a:sym typeface="Verdana"/>
            </a:endParaRPr>
          </a:p>
        </p:txBody>
      </p:sp>
      <p:pic>
        <p:nvPicPr>
          <p:cNvPr id="424" name="Google Shape;424;p42"/>
          <p:cNvPicPr preferRelativeResize="0"/>
          <p:nvPr/>
        </p:nvPicPr>
        <p:blipFill>
          <a:blip r:embed="rId4">
            <a:alphaModFix/>
          </a:blip>
          <a:stretch>
            <a:fillRect/>
          </a:stretch>
        </p:blipFill>
        <p:spPr>
          <a:xfrm>
            <a:off x="7180350" y="-11676"/>
            <a:ext cx="5011650" cy="375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30" name="Shape 430"/>
        <p:cNvGrpSpPr/>
        <p:nvPr/>
      </p:nvGrpSpPr>
      <p:grpSpPr>
        <a:xfrm>
          <a:off x="0" y="0"/>
          <a:ext cx="0" cy="0"/>
          <a:chOff x="0" y="0"/>
          <a:chExt cx="0" cy="0"/>
        </a:xfrm>
      </p:grpSpPr>
      <p:sp>
        <p:nvSpPr>
          <p:cNvPr id="431" name="Google Shape;431;p43"/>
          <p:cNvSpPr/>
          <p:nvPr/>
        </p:nvSpPr>
        <p:spPr>
          <a:xfrm>
            <a:off x="1636295" y="5140411"/>
            <a:ext cx="10369126" cy="12529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2400" u="sng">
              <a:solidFill>
                <a:srgbClr val="4472C4"/>
              </a:solidFill>
              <a:latin typeface="Verdana"/>
              <a:ea typeface="Verdana"/>
              <a:cs typeface="Verdana"/>
              <a:sym typeface="Verdana"/>
            </a:endParaRPr>
          </a:p>
          <a:p>
            <a:pPr indent="0" lvl="0" marL="0" marR="0" rtl="0" algn="l">
              <a:spcBef>
                <a:spcPts val="0"/>
              </a:spcBef>
              <a:spcAft>
                <a:spcPts val="0"/>
              </a:spcAft>
              <a:buNone/>
            </a:pPr>
            <a:r>
              <a:rPr lang="en-US" sz="2800">
                <a:solidFill>
                  <a:schemeClr val="dk1"/>
                </a:solidFill>
                <a:latin typeface="Verdana"/>
                <a:ea typeface="Verdana"/>
                <a:cs typeface="Verdana"/>
                <a:sym typeface="Verdana"/>
              </a:rPr>
              <a:t>Read the next lesson’s Bible verses:</a:t>
            </a:r>
            <a:r>
              <a:rPr lang="en-US" sz="2800">
                <a:solidFill>
                  <a:srgbClr val="4E74A3"/>
                </a:solidFill>
                <a:latin typeface="Verdana"/>
                <a:ea typeface="Verdana"/>
                <a:cs typeface="Verdana"/>
                <a:sym typeface="Verdana"/>
              </a:rPr>
              <a:t> </a:t>
            </a:r>
            <a:r>
              <a:rPr lang="en-US" sz="2800" u="sng">
                <a:solidFill>
                  <a:srgbClr val="4E74A3"/>
                </a:solidFill>
                <a:latin typeface="Verdana"/>
                <a:ea typeface="Verdana"/>
                <a:cs typeface="Verdana"/>
                <a:sym typeface="Verdana"/>
                <a:hlinkClick r:id="rId4">
                  <a:extLst>
                    <a:ext uri="{A12FA001-AC4F-418D-AE19-62706E023703}">
                      <ahyp:hlinkClr val="tx"/>
                    </a:ext>
                  </a:extLst>
                </a:hlinkClick>
              </a:rPr>
              <a:t>Luke 2:39-52</a:t>
            </a:r>
            <a:r>
              <a:rPr b="0" i="0" lang="en-US" sz="2800" u="none" cap="none" strike="noStrike">
                <a:solidFill>
                  <a:srgbClr val="4E74A3"/>
                </a:solidFill>
                <a:latin typeface="Verdana"/>
                <a:ea typeface="Verdana"/>
                <a:cs typeface="Verdana"/>
                <a:sym typeface="Verdana"/>
              </a:rPr>
              <a:t> </a:t>
            </a:r>
            <a:r>
              <a:rPr b="0" i="0" lang="en-US" sz="2800" u="none" cap="none" strike="noStrike">
                <a:solidFill>
                  <a:srgbClr val="000000"/>
                </a:solidFill>
                <a:latin typeface="Verdana"/>
                <a:ea typeface="Verdana"/>
                <a:cs typeface="Verdana"/>
                <a:sym typeface="Verdana"/>
              </a:rPr>
              <a:t>in your language.</a:t>
            </a:r>
            <a:endParaRPr sz="2800" u="sng">
              <a:solidFill>
                <a:schemeClr val="accent5"/>
              </a:solidFill>
              <a:highlight>
                <a:srgbClr val="FFFFFF"/>
              </a:highlight>
              <a:latin typeface="Verdana"/>
              <a:ea typeface="Verdana"/>
              <a:cs typeface="Verdana"/>
              <a:sym typeface="Verdana"/>
            </a:endParaRPr>
          </a:p>
          <a:p>
            <a:pPr indent="0" lvl="0" marL="0" marR="0" rtl="0" algn="l">
              <a:spcBef>
                <a:spcPts val="0"/>
              </a:spcBef>
              <a:spcAft>
                <a:spcPts val="0"/>
              </a:spcAft>
              <a:buNone/>
            </a:pPr>
            <a:r>
              <a:t/>
            </a:r>
            <a:endParaRPr sz="3600">
              <a:solidFill>
                <a:srgbClr val="000000"/>
              </a:solidFill>
              <a:latin typeface="Verdana"/>
              <a:ea typeface="Verdana"/>
              <a:cs typeface="Verdana"/>
              <a:sym typeface="Verdana"/>
            </a:endParaRPr>
          </a:p>
        </p:txBody>
      </p:sp>
      <p:sp>
        <p:nvSpPr>
          <p:cNvPr id="432" name="Google Shape;432;p43"/>
          <p:cNvSpPr txBox="1"/>
          <p:nvPr/>
        </p:nvSpPr>
        <p:spPr>
          <a:xfrm>
            <a:off x="135924" y="0"/>
            <a:ext cx="11721296" cy="1439863"/>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rgbClr val="4472C4"/>
                </a:solidFill>
                <a:latin typeface="Verdana"/>
                <a:ea typeface="Verdana"/>
                <a:cs typeface="Verdana"/>
                <a:sym typeface="Verdana"/>
              </a:rPr>
              <a:t>6A. </a:t>
            </a:r>
            <a:r>
              <a:rPr b="1" lang="en-US" sz="3200">
                <a:solidFill>
                  <a:schemeClr val="dk1"/>
                </a:solidFill>
                <a:latin typeface="Verdana"/>
                <a:ea typeface="Verdana"/>
                <a:cs typeface="Verdana"/>
                <a:sym typeface="Verdana"/>
              </a:rPr>
              <a:t>Choose 1 verse to memorize and write it here. Then read the next verses in your language. </a:t>
            </a:r>
            <a:endParaRPr b="1" sz="3200">
              <a:solidFill>
                <a:schemeClr val="dk1"/>
              </a:solidFill>
              <a:latin typeface="Verdana"/>
              <a:ea typeface="Verdana"/>
              <a:cs typeface="Verdana"/>
              <a:sym typeface="Verdana"/>
            </a:endParaRPr>
          </a:p>
        </p:txBody>
      </p:sp>
      <p:sp>
        <p:nvSpPr>
          <p:cNvPr id="433" name="Google Shape;433;p43"/>
          <p:cNvSpPr txBox="1"/>
          <p:nvPr>
            <p:ph idx="12" type="sldNum"/>
          </p:nvPr>
        </p:nvSpPr>
        <p:spPr>
          <a:xfrm>
            <a:off x="869315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434" name="Google Shape;434;p43"/>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
        <p:nvSpPr>
          <p:cNvPr id="435" name="Google Shape;435;p43"/>
          <p:cNvSpPr txBox="1"/>
          <p:nvPr/>
        </p:nvSpPr>
        <p:spPr>
          <a:xfrm>
            <a:off x="691991" y="5347564"/>
            <a:ext cx="522288" cy="522288"/>
          </a:xfrm>
          <a:prstGeom prst="rect">
            <a:avLst/>
          </a:prstGeom>
          <a:noFill/>
          <a:ln cap="flat" cmpd="sng" w="381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t/>
            </a:r>
            <a:endParaRPr sz="1800">
              <a:solidFill>
                <a:schemeClr val="dk1"/>
              </a:solidFill>
              <a:latin typeface="Verdana"/>
              <a:ea typeface="Verdana"/>
              <a:cs typeface="Verdana"/>
              <a:sym typeface="Verdana"/>
            </a:endParaRPr>
          </a:p>
        </p:txBody>
      </p:sp>
      <p:graphicFrame>
        <p:nvGraphicFramePr>
          <p:cNvPr id="436" name="Google Shape;436;p43"/>
          <p:cNvGraphicFramePr/>
          <p:nvPr/>
        </p:nvGraphicFramePr>
        <p:xfrm>
          <a:off x="553410" y="1404692"/>
          <a:ext cx="3000000" cy="3000000"/>
        </p:xfrm>
        <a:graphic>
          <a:graphicData uri="http://schemas.openxmlformats.org/drawingml/2006/table">
            <a:tbl>
              <a:tblPr bandRow="1" firstRow="1">
                <a:noFill/>
                <a:tableStyleId>{36B67136-8838-44E4-9B99-BF7DE1751CFE}</a:tableStyleId>
              </a:tblPr>
              <a:tblGrid>
                <a:gridCol w="11085175"/>
              </a:tblGrid>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56222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42" name="Shape 442"/>
        <p:cNvGrpSpPr/>
        <p:nvPr/>
      </p:nvGrpSpPr>
      <p:grpSpPr>
        <a:xfrm>
          <a:off x="0" y="0"/>
          <a:ext cx="0" cy="0"/>
          <a:chOff x="0" y="0"/>
          <a:chExt cx="0" cy="0"/>
        </a:xfrm>
      </p:grpSpPr>
      <p:sp>
        <p:nvSpPr>
          <p:cNvPr id="443" name="Google Shape;443;p44"/>
          <p:cNvSpPr txBox="1"/>
          <p:nvPr/>
        </p:nvSpPr>
        <p:spPr>
          <a:xfrm>
            <a:off x="352425" y="104775"/>
            <a:ext cx="12047538" cy="7683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rgbClr val="4472C4"/>
                </a:solidFill>
                <a:latin typeface="Verdana"/>
                <a:ea typeface="Verdana"/>
                <a:cs typeface="Verdana"/>
                <a:sym typeface="Verdana"/>
              </a:rPr>
              <a:t>7A.</a:t>
            </a:r>
            <a:r>
              <a:rPr b="1" lang="en-US" sz="3200">
                <a:solidFill>
                  <a:srgbClr val="000000"/>
                </a:solidFill>
                <a:latin typeface="Verdana"/>
                <a:ea typeface="Verdana"/>
                <a:cs typeface="Verdana"/>
                <a:sym typeface="Verdana"/>
              </a:rPr>
              <a:t> </a:t>
            </a:r>
            <a:r>
              <a:rPr b="1" lang="en-US" sz="3200">
                <a:solidFill>
                  <a:schemeClr val="dk1"/>
                </a:solidFill>
                <a:latin typeface="Verdana"/>
                <a:ea typeface="Verdana"/>
                <a:cs typeface="Verdana"/>
                <a:sym typeface="Verdana"/>
              </a:rPr>
              <a:t>Read the sample letter of recommendation.</a:t>
            </a:r>
            <a:endParaRPr/>
          </a:p>
          <a:p>
            <a:pPr indent="0" lvl="0" marL="0" marR="0" rtl="0" algn="l">
              <a:spcBef>
                <a:spcPts val="0"/>
              </a:spcBef>
              <a:spcAft>
                <a:spcPts val="0"/>
              </a:spcAft>
              <a:buClr>
                <a:srgbClr val="000000"/>
              </a:buClr>
              <a:buSzPts val="4400"/>
              <a:buFont typeface="Arial"/>
              <a:buNone/>
            </a:pPr>
            <a:r>
              <a:t/>
            </a:r>
            <a:endParaRPr sz="1800">
              <a:solidFill>
                <a:schemeClr val="dk1"/>
              </a:solidFill>
              <a:latin typeface="Verdana"/>
              <a:ea typeface="Verdana"/>
              <a:cs typeface="Verdana"/>
              <a:sym typeface="Verdana"/>
            </a:endParaRPr>
          </a:p>
        </p:txBody>
      </p:sp>
      <p:sp>
        <p:nvSpPr>
          <p:cNvPr id="444" name="Google Shape;444;p44"/>
          <p:cNvSpPr txBox="1"/>
          <p:nvPr>
            <p:ph idx="12" type="sldNum"/>
          </p:nvPr>
        </p:nvSpPr>
        <p:spPr>
          <a:xfrm>
            <a:off x="8658225" y="6427788"/>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445" name="Google Shape;445;p44"/>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©2020-2023 Literacy International</a:t>
            </a:r>
            <a:endParaRPr/>
          </a:p>
        </p:txBody>
      </p:sp>
      <p:sp>
        <p:nvSpPr>
          <p:cNvPr id="446" name="Google Shape;446;p44"/>
          <p:cNvSpPr txBox="1"/>
          <p:nvPr/>
        </p:nvSpPr>
        <p:spPr>
          <a:xfrm>
            <a:off x="352425" y="1056200"/>
            <a:ext cx="11865900" cy="478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dk1"/>
                </a:solidFill>
                <a:latin typeface="Verdana"/>
                <a:ea typeface="Verdana"/>
                <a:cs typeface="Verdana"/>
                <a:sym typeface="Verdana"/>
              </a:rPr>
              <a:t>To whom it may concern,</a:t>
            </a:r>
            <a:endParaRPr sz="2300">
              <a:solidFill>
                <a:schemeClr val="dk1"/>
              </a:solidFill>
              <a:latin typeface="Verdana"/>
              <a:ea typeface="Verdana"/>
              <a:cs typeface="Verdana"/>
              <a:sym typeface="Verdana"/>
            </a:endParaRPr>
          </a:p>
          <a:p>
            <a:pPr indent="0" lvl="0" marL="0" rtl="0" algn="l">
              <a:spcBef>
                <a:spcPts val="0"/>
              </a:spcBef>
              <a:spcAft>
                <a:spcPts val="0"/>
              </a:spcAft>
              <a:buNone/>
            </a:pPr>
            <a:r>
              <a:rPr lang="en-US" sz="2300">
                <a:solidFill>
                  <a:schemeClr val="dk1"/>
                </a:solidFill>
                <a:latin typeface="Verdana"/>
                <a:ea typeface="Verdana"/>
                <a:cs typeface="Verdana"/>
                <a:sym typeface="Verdana"/>
              </a:rPr>
              <a:t>I highly recommend my coworker Anna for the position of English teacher. I recommend you hire her because she is kind, honest, and reliable. Since she is kind she will help the students to feel comfortable and relax in the classroom which will help them to learn more easily. Since she is honest students and fellow teachers will trust her and learn from her. Since she is reliable you will never have to worry about her arriving to work late or arriving with no plan for her class. In addition, she is someone the students can look up to since she is an amazing person inside and outside the classroom. You will have a better school if you hire Anna as one of your teachers. Anna loves her students and is a devoted teacher. She accepts responsibility for her teaching and is good at planning lessons. Anna has a background in English teaching and has plenty of experience teaching children.</a:t>
            </a:r>
            <a:endParaRPr sz="2300">
              <a:solidFill>
                <a:schemeClr val="dk1"/>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52" name="Shape 452"/>
        <p:cNvGrpSpPr/>
        <p:nvPr/>
      </p:nvGrpSpPr>
      <p:grpSpPr>
        <a:xfrm>
          <a:off x="0" y="0"/>
          <a:ext cx="0" cy="0"/>
          <a:chOff x="0" y="0"/>
          <a:chExt cx="0" cy="0"/>
        </a:xfrm>
      </p:grpSpPr>
      <p:sp>
        <p:nvSpPr>
          <p:cNvPr id="453" name="Google Shape;453;p45"/>
          <p:cNvSpPr txBox="1"/>
          <p:nvPr/>
        </p:nvSpPr>
        <p:spPr>
          <a:xfrm>
            <a:off x="352425" y="104775"/>
            <a:ext cx="12047538" cy="7683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200">
                <a:solidFill>
                  <a:srgbClr val="4472C4"/>
                </a:solidFill>
                <a:latin typeface="Verdana"/>
                <a:ea typeface="Verdana"/>
                <a:cs typeface="Verdana"/>
                <a:sym typeface="Verdana"/>
              </a:rPr>
              <a:t>7B.</a:t>
            </a:r>
            <a:r>
              <a:rPr b="1" lang="en-US" sz="3200">
                <a:solidFill>
                  <a:srgbClr val="000000"/>
                </a:solidFill>
                <a:latin typeface="Verdana"/>
                <a:ea typeface="Verdana"/>
                <a:cs typeface="Verdana"/>
                <a:sym typeface="Verdana"/>
              </a:rPr>
              <a:t> </a:t>
            </a:r>
            <a:r>
              <a:rPr b="1" lang="en-US" sz="3200">
                <a:solidFill>
                  <a:schemeClr val="dk1"/>
                </a:solidFill>
                <a:latin typeface="Verdana"/>
                <a:ea typeface="Verdana"/>
                <a:cs typeface="Verdana"/>
                <a:sym typeface="Verdana"/>
              </a:rPr>
              <a:t>Continue the sample letter of recommendation.</a:t>
            </a:r>
            <a:endParaRPr/>
          </a:p>
          <a:p>
            <a:pPr indent="0" lvl="0" marL="0" marR="0" rtl="0" algn="l">
              <a:spcBef>
                <a:spcPts val="0"/>
              </a:spcBef>
              <a:spcAft>
                <a:spcPts val="0"/>
              </a:spcAft>
              <a:buClr>
                <a:srgbClr val="000000"/>
              </a:buClr>
              <a:buSzPts val="4400"/>
              <a:buFont typeface="Arial"/>
              <a:buNone/>
            </a:pPr>
            <a:r>
              <a:t/>
            </a:r>
            <a:endParaRPr sz="3200">
              <a:solidFill>
                <a:schemeClr val="dk1"/>
              </a:solidFill>
              <a:latin typeface="Verdana"/>
              <a:ea typeface="Verdana"/>
              <a:cs typeface="Verdana"/>
              <a:sym typeface="Verdana"/>
            </a:endParaRPr>
          </a:p>
        </p:txBody>
      </p:sp>
      <p:sp>
        <p:nvSpPr>
          <p:cNvPr id="454" name="Google Shape;454;p45"/>
          <p:cNvSpPr txBox="1"/>
          <p:nvPr>
            <p:ph idx="12" type="sldNum"/>
          </p:nvPr>
        </p:nvSpPr>
        <p:spPr>
          <a:xfrm>
            <a:off x="8658225" y="6427788"/>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455" name="Google Shape;455;p45"/>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©2020-2023 Literacy International</a:t>
            </a:r>
            <a:endParaRPr/>
          </a:p>
        </p:txBody>
      </p:sp>
      <p:sp>
        <p:nvSpPr>
          <p:cNvPr id="456" name="Google Shape;456;p45"/>
          <p:cNvSpPr txBox="1"/>
          <p:nvPr/>
        </p:nvSpPr>
        <p:spPr>
          <a:xfrm>
            <a:off x="352425" y="1598750"/>
            <a:ext cx="11866200" cy="407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dk1"/>
                </a:solidFill>
                <a:latin typeface="Verdana"/>
                <a:ea typeface="Verdana"/>
                <a:cs typeface="Verdana"/>
                <a:sym typeface="Verdana"/>
              </a:rPr>
              <a:t>I have worked with Anna for five years and she has been a very kind and excellent coworker that whole time. Because of Anna’s previous experience working as an English teacher she is prepared to teach and will be a good teacher for her students to learn from. In addition to being a good teacher, she will be a good person for her students to look up to and </a:t>
            </a:r>
            <a:r>
              <a:rPr lang="en-US" sz="2300">
                <a:solidFill>
                  <a:schemeClr val="dk1"/>
                </a:solidFill>
                <a:latin typeface="Verdana"/>
                <a:ea typeface="Verdana"/>
                <a:cs typeface="Verdana"/>
                <a:sym typeface="Verdana"/>
              </a:rPr>
              <a:t>admire</a:t>
            </a:r>
            <a:r>
              <a:rPr lang="en-US" sz="2300">
                <a:solidFill>
                  <a:schemeClr val="dk1"/>
                </a:solidFill>
                <a:latin typeface="Verdana"/>
                <a:ea typeface="Verdana"/>
                <a:cs typeface="Verdana"/>
                <a:sym typeface="Verdana"/>
              </a:rPr>
              <a:t>. Since she is so kind, honest, and reliable, she will be a good addition to the staff at your school. If you hire Anna, she will help your students learn English well and become better students and better people.</a:t>
            </a:r>
            <a:endParaRPr sz="2300">
              <a:solidFill>
                <a:schemeClr val="dk1"/>
              </a:solidFill>
              <a:latin typeface="Verdana"/>
              <a:ea typeface="Verdana"/>
              <a:cs typeface="Verdana"/>
              <a:sym typeface="Verdana"/>
            </a:endParaRPr>
          </a:p>
          <a:p>
            <a:pPr indent="0" lvl="0" marL="0" rtl="0" algn="l">
              <a:spcBef>
                <a:spcPts val="0"/>
              </a:spcBef>
              <a:spcAft>
                <a:spcPts val="0"/>
              </a:spcAft>
              <a:buNone/>
            </a:pPr>
            <a:r>
              <a:t/>
            </a:r>
            <a:endParaRPr sz="2300">
              <a:solidFill>
                <a:schemeClr val="dk1"/>
              </a:solidFill>
              <a:latin typeface="Verdana"/>
              <a:ea typeface="Verdana"/>
              <a:cs typeface="Verdana"/>
              <a:sym typeface="Verdana"/>
            </a:endParaRPr>
          </a:p>
          <a:p>
            <a:pPr indent="0" lvl="0" marL="0" rtl="0" algn="l">
              <a:spcBef>
                <a:spcPts val="0"/>
              </a:spcBef>
              <a:spcAft>
                <a:spcPts val="0"/>
              </a:spcAft>
              <a:buNone/>
            </a:pPr>
            <a:r>
              <a:rPr lang="en-US" sz="2300">
                <a:solidFill>
                  <a:schemeClr val="dk1"/>
                </a:solidFill>
                <a:latin typeface="Verdana"/>
                <a:ea typeface="Verdana"/>
                <a:cs typeface="Verdana"/>
                <a:sym typeface="Verdana"/>
              </a:rPr>
              <a:t>Sincerely</a:t>
            </a:r>
            <a:r>
              <a:rPr lang="en-US" sz="2300">
                <a:solidFill>
                  <a:schemeClr val="dk1"/>
                </a:solidFill>
                <a:latin typeface="Verdana"/>
                <a:ea typeface="Verdana"/>
                <a:cs typeface="Verdana"/>
                <a:sym typeface="Verdana"/>
              </a:rPr>
              <a:t>, </a:t>
            </a:r>
            <a:endParaRPr sz="2300">
              <a:solidFill>
                <a:schemeClr val="dk1"/>
              </a:solidFill>
              <a:latin typeface="Verdana"/>
              <a:ea typeface="Verdana"/>
              <a:cs typeface="Verdana"/>
              <a:sym typeface="Verdana"/>
            </a:endParaRPr>
          </a:p>
          <a:p>
            <a:pPr indent="0" lvl="0" marL="0" rtl="0" algn="l">
              <a:spcBef>
                <a:spcPts val="0"/>
              </a:spcBef>
              <a:spcAft>
                <a:spcPts val="0"/>
              </a:spcAft>
              <a:buNone/>
            </a:pPr>
            <a:r>
              <a:rPr lang="en-US" sz="2300">
                <a:solidFill>
                  <a:schemeClr val="dk1"/>
                </a:solidFill>
                <a:latin typeface="Verdana"/>
                <a:ea typeface="Verdana"/>
                <a:cs typeface="Verdana"/>
                <a:sym typeface="Verdana"/>
              </a:rPr>
              <a:t>Janet Jones</a:t>
            </a:r>
            <a:endParaRPr sz="2300">
              <a:solidFill>
                <a:schemeClr val="dk1"/>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62" name="Shape 462"/>
        <p:cNvGrpSpPr/>
        <p:nvPr/>
      </p:nvGrpSpPr>
      <p:grpSpPr>
        <a:xfrm>
          <a:off x="0" y="0"/>
          <a:ext cx="0" cy="0"/>
          <a:chOff x="0" y="0"/>
          <a:chExt cx="0" cy="0"/>
        </a:xfrm>
      </p:grpSpPr>
      <p:sp>
        <p:nvSpPr>
          <p:cNvPr id="463" name="Google Shape;463;p46"/>
          <p:cNvSpPr txBox="1"/>
          <p:nvPr/>
        </p:nvSpPr>
        <p:spPr>
          <a:xfrm>
            <a:off x="352425" y="104775"/>
            <a:ext cx="11534775" cy="7683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4400"/>
              <a:buFont typeface="Arial"/>
              <a:buNone/>
            </a:pPr>
            <a:r>
              <a:rPr b="1" lang="en-US" sz="3200">
                <a:solidFill>
                  <a:srgbClr val="4E74A3"/>
                </a:solidFill>
                <a:latin typeface="Verdana"/>
                <a:ea typeface="Verdana"/>
                <a:cs typeface="Verdana"/>
                <a:sym typeface="Verdana"/>
              </a:rPr>
              <a:t>7C. </a:t>
            </a:r>
            <a:r>
              <a:rPr b="1" lang="en-US" sz="3200">
                <a:solidFill>
                  <a:schemeClr val="dk1"/>
                </a:solidFill>
                <a:latin typeface="Verdana"/>
                <a:ea typeface="Verdana"/>
                <a:cs typeface="Verdana"/>
                <a:sym typeface="Verdana"/>
              </a:rPr>
              <a:t>Answer the questions about the letter</a:t>
            </a:r>
            <a:r>
              <a:rPr lang="en-US" sz="4400">
                <a:solidFill>
                  <a:schemeClr val="dk1"/>
                </a:solidFill>
                <a:latin typeface="Verdana"/>
                <a:ea typeface="Verdana"/>
                <a:cs typeface="Verdana"/>
                <a:sym typeface="Verdana"/>
              </a:rPr>
              <a:t>.</a:t>
            </a:r>
            <a:endParaRPr sz="4400">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4400"/>
              <a:buFont typeface="Arial"/>
              <a:buNone/>
            </a:pPr>
            <a:r>
              <a:t/>
            </a:r>
            <a:endParaRPr sz="4400">
              <a:solidFill>
                <a:schemeClr val="dk1"/>
              </a:solidFill>
              <a:latin typeface="Verdana"/>
              <a:ea typeface="Verdana"/>
              <a:cs typeface="Verdana"/>
              <a:sym typeface="Verdana"/>
            </a:endParaRPr>
          </a:p>
          <a:p>
            <a:pPr indent="0" lvl="0" marL="0" marR="0" rtl="0" algn="l">
              <a:spcBef>
                <a:spcPts val="0"/>
              </a:spcBef>
              <a:spcAft>
                <a:spcPts val="0"/>
              </a:spcAft>
              <a:buClr>
                <a:srgbClr val="000000"/>
              </a:buClr>
              <a:buSzPts val="4400"/>
              <a:buFont typeface="Arial"/>
              <a:buNone/>
            </a:pPr>
            <a:r>
              <a:t/>
            </a:r>
            <a:endParaRPr sz="1800">
              <a:solidFill>
                <a:schemeClr val="dk1"/>
              </a:solidFill>
              <a:latin typeface="Verdana"/>
              <a:ea typeface="Verdana"/>
              <a:cs typeface="Verdana"/>
              <a:sym typeface="Verdana"/>
            </a:endParaRPr>
          </a:p>
        </p:txBody>
      </p:sp>
      <p:sp>
        <p:nvSpPr>
          <p:cNvPr id="464" name="Google Shape;464;p46"/>
          <p:cNvSpPr txBox="1"/>
          <p:nvPr/>
        </p:nvSpPr>
        <p:spPr>
          <a:xfrm>
            <a:off x="439738" y="1181100"/>
            <a:ext cx="11447462" cy="52117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A. What </a:t>
            </a:r>
            <a:r>
              <a:rPr lang="en-US" sz="2800">
                <a:latin typeface="Verdana"/>
                <a:ea typeface="Verdana"/>
                <a:cs typeface="Verdana"/>
                <a:sym typeface="Verdana"/>
              </a:rPr>
              <a:t>job is Anna applying for</a:t>
            </a:r>
            <a:r>
              <a:rPr lang="en-US" sz="2800">
                <a:solidFill>
                  <a:srgbClr val="000000"/>
                </a:solidFill>
                <a:latin typeface="Verdana"/>
                <a:ea typeface="Verdana"/>
                <a:cs typeface="Verdana"/>
                <a:sym typeface="Verdana"/>
              </a:rPr>
              <a:t>? </a:t>
            </a:r>
            <a:endParaRPr sz="1400">
              <a:solidFill>
                <a:srgbClr val="000000"/>
              </a:solidFill>
              <a:latin typeface="Verdana"/>
              <a:ea typeface="Verdana"/>
              <a:cs typeface="Verdana"/>
              <a:sym typeface="Verdana"/>
            </a:endParaRPr>
          </a:p>
          <a:p>
            <a:pPr indent="0" lvl="0" marL="0" marR="0" rtl="0" algn="l">
              <a:spcBef>
                <a:spcPts val="240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B. </a:t>
            </a:r>
            <a:r>
              <a:rPr lang="en-US" sz="2800">
                <a:latin typeface="Verdana"/>
                <a:ea typeface="Verdana"/>
                <a:cs typeface="Verdana"/>
                <a:sym typeface="Verdana"/>
              </a:rPr>
              <a:t>Why would Anna be a good candidate for the job</a:t>
            </a:r>
            <a:r>
              <a:rPr lang="en-US" sz="2800">
                <a:solidFill>
                  <a:srgbClr val="000000"/>
                </a:solidFill>
                <a:latin typeface="Verdana"/>
                <a:ea typeface="Verdana"/>
                <a:cs typeface="Verdana"/>
                <a:sym typeface="Verdana"/>
              </a:rPr>
              <a:t>?</a:t>
            </a:r>
            <a:endParaRPr sz="1800">
              <a:solidFill>
                <a:schemeClr val="dk1"/>
              </a:solidFill>
              <a:latin typeface="Verdana"/>
              <a:ea typeface="Verdana"/>
              <a:cs typeface="Verdana"/>
              <a:sym typeface="Verdana"/>
            </a:endParaRPr>
          </a:p>
          <a:p>
            <a:pPr indent="0" lvl="0" marL="0" marR="0" rtl="0" algn="l">
              <a:spcBef>
                <a:spcPts val="240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C. Why would students relax and feel comfortable around Anna?</a:t>
            </a:r>
            <a:endParaRPr sz="1800">
              <a:solidFill>
                <a:schemeClr val="dk1"/>
              </a:solidFill>
              <a:latin typeface="Verdana"/>
              <a:ea typeface="Verdana"/>
              <a:cs typeface="Verdana"/>
              <a:sym typeface="Verdana"/>
            </a:endParaRPr>
          </a:p>
          <a:p>
            <a:pPr indent="0" lvl="0" marL="0" marR="0" rtl="0" algn="l">
              <a:spcBef>
                <a:spcPts val="240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D. Why should coworkers trust Anna</a:t>
            </a:r>
            <a:r>
              <a:rPr lang="en-US" sz="2800">
                <a:latin typeface="Verdana"/>
                <a:ea typeface="Verdana"/>
                <a:cs typeface="Verdana"/>
                <a:sym typeface="Verdana"/>
              </a:rPr>
              <a:t>?</a:t>
            </a:r>
            <a:endParaRPr sz="2800">
              <a:latin typeface="Verdana"/>
              <a:ea typeface="Verdana"/>
              <a:cs typeface="Verdana"/>
              <a:sym typeface="Verdana"/>
            </a:endParaRPr>
          </a:p>
          <a:p>
            <a:pPr indent="0" lvl="0" marL="0" marR="0" rtl="0" algn="l">
              <a:spcBef>
                <a:spcPts val="2400"/>
              </a:spcBef>
              <a:spcAft>
                <a:spcPts val="0"/>
              </a:spcAft>
              <a:buClr>
                <a:srgbClr val="000000"/>
              </a:buClr>
              <a:buSzPts val="2800"/>
              <a:buFont typeface="Arial"/>
              <a:buNone/>
            </a:pPr>
            <a:r>
              <a:rPr lang="en-US" sz="2800">
                <a:latin typeface="Verdana"/>
                <a:ea typeface="Verdana"/>
                <a:cs typeface="Verdana"/>
                <a:sym typeface="Verdana"/>
              </a:rPr>
              <a:t>E. Why should the students look up to Anna?</a:t>
            </a:r>
            <a:endParaRPr sz="2800">
              <a:latin typeface="Verdana"/>
              <a:ea typeface="Verdana"/>
              <a:cs typeface="Verdana"/>
              <a:sym typeface="Verdana"/>
            </a:endParaRPr>
          </a:p>
          <a:p>
            <a:pPr indent="0" lvl="0" marL="0" marR="0" rtl="0" algn="l">
              <a:spcBef>
                <a:spcPts val="2400"/>
              </a:spcBef>
              <a:spcAft>
                <a:spcPts val="0"/>
              </a:spcAft>
              <a:buClr>
                <a:srgbClr val="000000"/>
              </a:buClr>
              <a:buSzPts val="2800"/>
              <a:buFont typeface="Arial"/>
              <a:buNone/>
            </a:pPr>
            <a:r>
              <a:rPr lang="en-US" sz="2800">
                <a:latin typeface="Verdana"/>
                <a:ea typeface="Verdana"/>
                <a:cs typeface="Verdana"/>
                <a:sym typeface="Verdana"/>
              </a:rPr>
              <a:t>F.</a:t>
            </a:r>
            <a:r>
              <a:rPr lang="en-US" sz="2800">
                <a:solidFill>
                  <a:srgbClr val="000000"/>
                </a:solidFill>
                <a:latin typeface="Verdana"/>
                <a:ea typeface="Verdana"/>
                <a:cs typeface="Verdana"/>
                <a:sym typeface="Verdana"/>
              </a:rPr>
              <a:t> What </a:t>
            </a:r>
            <a:r>
              <a:rPr lang="en-US" sz="2800">
                <a:latin typeface="Verdana"/>
                <a:ea typeface="Verdana"/>
                <a:cs typeface="Verdana"/>
                <a:sym typeface="Verdana"/>
              </a:rPr>
              <a:t>qualities do you think a good teacher needs?</a:t>
            </a:r>
            <a:endParaRPr/>
          </a:p>
          <a:p>
            <a:pPr indent="0" lvl="0" marL="0" marR="0" rtl="0" algn="l">
              <a:spcBef>
                <a:spcPts val="2400"/>
              </a:spcBef>
              <a:spcAft>
                <a:spcPts val="0"/>
              </a:spcAft>
              <a:buClr>
                <a:srgbClr val="000000"/>
              </a:buClr>
              <a:buSzPts val="2800"/>
              <a:buFont typeface="Arial"/>
              <a:buNone/>
            </a:pPr>
            <a:r>
              <a:t/>
            </a:r>
            <a:endParaRPr sz="1800">
              <a:solidFill>
                <a:schemeClr val="dk1"/>
              </a:solidFill>
              <a:latin typeface="Verdana"/>
              <a:ea typeface="Verdana"/>
              <a:cs typeface="Verdana"/>
              <a:sym typeface="Verdana"/>
            </a:endParaRPr>
          </a:p>
          <a:p>
            <a:pPr indent="0" lvl="0" marL="0" marR="0" rtl="0" algn="l">
              <a:spcBef>
                <a:spcPts val="2400"/>
              </a:spcBef>
              <a:spcAft>
                <a:spcPts val="0"/>
              </a:spcAft>
              <a:buClr>
                <a:srgbClr val="000000"/>
              </a:buClr>
              <a:buSzPts val="2800"/>
              <a:buFont typeface="Arial"/>
              <a:buNone/>
            </a:pPr>
            <a:r>
              <a:t/>
            </a:r>
            <a:endParaRPr sz="2800">
              <a:solidFill>
                <a:srgbClr val="000000"/>
              </a:solidFill>
              <a:latin typeface="Verdana"/>
              <a:ea typeface="Verdana"/>
              <a:cs typeface="Verdana"/>
              <a:sym typeface="Verdana"/>
            </a:endParaRPr>
          </a:p>
        </p:txBody>
      </p:sp>
      <p:sp>
        <p:nvSpPr>
          <p:cNvPr id="465" name="Google Shape;465;p46"/>
          <p:cNvSpPr txBox="1"/>
          <p:nvPr>
            <p:ph idx="12" type="sldNum"/>
          </p:nvPr>
        </p:nvSpPr>
        <p:spPr>
          <a:xfrm>
            <a:off x="8658225" y="6427788"/>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466" name="Google Shape;466;p46"/>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©2020-2023 Literacy International</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72" name="Shape 472"/>
        <p:cNvGrpSpPr/>
        <p:nvPr/>
      </p:nvGrpSpPr>
      <p:grpSpPr>
        <a:xfrm>
          <a:off x="0" y="0"/>
          <a:ext cx="0" cy="0"/>
          <a:chOff x="0" y="0"/>
          <a:chExt cx="0" cy="0"/>
        </a:xfrm>
      </p:grpSpPr>
      <p:sp>
        <p:nvSpPr>
          <p:cNvPr id="473" name="Google Shape;473;p47"/>
          <p:cNvSpPr txBox="1"/>
          <p:nvPr/>
        </p:nvSpPr>
        <p:spPr>
          <a:xfrm>
            <a:off x="452438" y="198438"/>
            <a:ext cx="11739562" cy="76993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4400"/>
              <a:buFont typeface="Arial"/>
              <a:buNone/>
            </a:pPr>
            <a:r>
              <a:rPr b="1" lang="en-US" sz="3200">
                <a:solidFill>
                  <a:srgbClr val="4E74A3"/>
                </a:solidFill>
                <a:latin typeface="Verdana"/>
                <a:ea typeface="Verdana"/>
                <a:cs typeface="Verdana"/>
                <a:sym typeface="Verdana"/>
              </a:rPr>
              <a:t>8. </a:t>
            </a:r>
            <a:r>
              <a:rPr b="1" lang="en-US" sz="3200">
                <a:solidFill>
                  <a:schemeClr val="dk1"/>
                </a:solidFill>
                <a:latin typeface="Verdana"/>
                <a:ea typeface="Verdana"/>
                <a:cs typeface="Verdana"/>
                <a:sym typeface="Verdana"/>
              </a:rPr>
              <a:t>Write a 200-word letter of recommendation for a friend or family member</a:t>
            </a:r>
            <a:endParaRPr b="1" sz="3200">
              <a:solidFill>
                <a:schemeClr val="dk1"/>
              </a:solidFill>
              <a:latin typeface="Verdana"/>
              <a:ea typeface="Verdana"/>
              <a:cs typeface="Verdana"/>
              <a:sym typeface="Verdana"/>
            </a:endParaRPr>
          </a:p>
        </p:txBody>
      </p:sp>
      <p:sp>
        <p:nvSpPr>
          <p:cNvPr id="474" name="Google Shape;474;p47"/>
          <p:cNvSpPr txBox="1"/>
          <p:nvPr>
            <p:ph idx="12" type="sldNum"/>
          </p:nvPr>
        </p:nvSpPr>
        <p:spPr>
          <a:xfrm>
            <a:off x="841216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475" name="Google Shape;475;p47"/>
          <p:cNvSpPr txBox="1"/>
          <p:nvPr>
            <p:ph idx="11" type="ftr"/>
          </p:nvPr>
        </p:nvSpPr>
        <p:spPr>
          <a:xfrm>
            <a:off x="0" y="6538912"/>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©2020-2023 Literacy International</a:t>
            </a:r>
            <a:endParaRPr/>
          </a:p>
        </p:txBody>
      </p:sp>
      <p:graphicFrame>
        <p:nvGraphicFramePr>
          <p:cNvPr id="476" name="Google Shape;476;p47"/>
          <p:cNvGraphicFramePr/>
          <p:nvPr/>
        </p:nvGraphicFramePr>
        <p:xfrm>
          <a:off x="553410" y="1443790"/>
          <a:ext cx="3000000" cy="3000000"/>
        </p:xfrm>
        <a:graphic>
          <a:graphicData uri="http://schemas.openxmlformats.org/drawingml/2006/table">
            <a:tbl>
              <a:tblPr bandRow="1" firstRow="1">
                <a:noFill/>
                <a:tableStyleId>{36B67136-8838-44E4-9B99-BF7DE1751CFE}</a:tableStyleId>
              </a:tblPr>
              <a:tblGrid>
                <a:gridCol w="11085175"/>
              </a:tblGrid>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56222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481" name="Shape 481"/>
        <p:cNvGrpSpPr/>
        <p:nvPr/>
      </p:nvGrpSpPr>
      <p:grpSpPr>
        <a:xfrm>
          <a:off x="0" y="0"/>
          <a:ext cx="0" cy="0"/>
          <a:chOff x="0" y="0"/>
          <a:chExt cx="0" cy="0"/>
        </a:xfrm>
      </p:grpSpPr>
      <p:sp>
        <p:nvSpPr>
          <p:cNvPr id="482" name="Google Shape;482;p48"/>
          <p:cNvSpPr/>
          <p:nvPr/>
        </p:nvSpPr>
        <p:spPr>
          <a:xfrm>
            <a:off x="1540836" y="1196068"/>
            <a:ext cx="10155237" cy="3790950"/>
          </a:xfrm>
          <a:prstGeom prst="rect">
            <a:avLst/>
          </a:prstGeom>
          <a:noFill/>
          <a:ln>
            <a:noFill/>
          </a:ln>
        </p:spPr>
        <p:txBody>
          <a:bodyPr anchorCtr="0" anchor="t" bIns="45700" lIns="91425" spcFirstLastPara="1" rIns="91425" wrap="square" tIns="45700">
            <a:noAutofit/>
          </a:bodyPr>
          <a:lstStyle/>
          <a:p>
            <a:pPr indent="-514350" lvl="0" marL="514350" marR="0" rtl="0" algn="l">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talk about </a:t>
            </a:r>
            <a:r>
              <a:rPr lang="en-US" sz="2800">
                <a:latin typeface="Verdana"/>
                <a:ea typeface="Verdana"/>
                <a:cs typeface="Verdana"/>
                <a:sym typeface="Verdana"/>
              </a:rPr>
              <a:t>personalities</a:t>
            </a:r>
            <a:r>
              <a:rPr lang="en-US" sz="2800">
                <a:solidFill>
                  <a:srgbClr val="000000"/>
                </a:solidFill>
                <a:latin typeface="Verdana"/>
                <a:ea typeface="Verdana"/>
                <a:cs typeface="Verdana"/>
                <a:sym typeface="Verdana"/>
              </a:rPr>
              <a:t>.</a:t>
            </a:r>
            <a:endParaRPr sz="1800">
              <a:solidFill>
                <a:schemeClr val="dk1"/>
              </a:solidFill>
              <a:latin typeface="Verdana"/>
              <a:ea typeface="Verdana"/>
              <a:cs typeface="Verdana"/>
              <a:sym typeface="Verdana"/>
            </a:endParaRPr>
          </a:p>
          <a:p>
            <a:pPr indent="-514350" lvl="0" marL="514350" marR="0" rtl="0" algn="l">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understand, say, read, and write the 12 vocabulary words.</a:t>
            </a:r>
            <a:endParaRPr sz="1800">
              <a:solidFill>
                <a:schemeClr val="dk1"/>
              </a:solidFill>
              <a:latin typeface="Verdana"/>
              <a:ea typeface="Verdana"/>
              <a:cs typeface="Verdana"/>
              <a:sym typeface="Verdana"/>
            </a:endParaRPr>
          </a:p>
          <a:p>
            <a:pPr indent="-514350" lvl="0" marL="514350" marR="0" rtl="0" algn="l">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use </a:t>
            </a:r>
            <a:r>
              <a:rPr lang="en-US" sz="2800">
                <a:latin typeface="Verdana"/>
                <a:ea typeface="Verdana"/>
                <a:cs typeface="Verdana"/>
                <a:sym typeface="Verdana"/>
              </a:rPr>
              <a:t>have/have got and 5 phrasal verbs</a:t>
            </a:r>
            <a:r>
              <a:rPr lang="en-US" sz="2800">
                <a:solidFill>
                  <a:srgbClr val="000000"/>
                </a:solidFill>
                <a:latin typeface="Verdana"/>
                <a:ea typeface="Verdana"/>
                <a:cs typeface="Verdana"/>
                <a:sym typeface="Verdana"/>
              </a:rPr>
              <a:t>.</a:t>
            </a:r>
            <a:endParaRPr/>
          </a:p>
          <a:p>
            <a:pPr indent="-514350" lvl="0" marL="514350" marR="0" rtl="0" algn="l">
              <a:lnSpc>
                <a:spcPct val="150000"/>
              </a:lnSpc>
              <a:spcBef>
                <a:spcPts val="0"/>
              </a:spcBef>
              <a:spcAft>
                <a:spcPts val="0"/>
              </a:spcAft>
              <a:buClr>
                <a:srgbClr val="000000"/>
              </a:buClr>
              <a:buSzPts val="2800"/>
              <a:buFont typeface="Noto Sans Symbols"/>
              <a:buChar char="❑"/>
            </a:pPr>
            <a:r>
              <a:rPr lang="en-US" sz="2800">
                <a:solidFill>
                  <a:schemeClr val="dk1"/>
                </a:solidFill>
                <a:latin typeface="Verdana"/>
                <a:ea typeface="Verdana"/>
                <a:cs typeface="Verdana"/>
                <a:sym typeface="Verdana"/>
              </a:rPr>
              <a:t>I can pronounce /e/ and /i/ and pronounce the difference between -teen and -ty.</a:t>
            </a:r>
            <a:endParaRPr sz="1800">
              <a:solidFill>
                <a:schemeClr val="dk1"/>
              </a:solidFill>
              <a:latin typeface="Verdana"/>
              <a:ea typeface="Verdana"/>
              <a:cs typeface="Verdana"/>
              <a:sym typeface="Verdana"/>
            </a:endParaRPr>
          </a:p>
          <a:p>
            <a:pPr indent="-514350" lvl="0" marL="514350" marR="0" rtl="0" algn="l">
              <a:lnSpc>
                <a:spcPct val="150000"/>
              </a:lnSpc>
              <a:spcBef>
                <a:spcPts val="0"/>
              </a:spcBef>
              <a:spcAft>
                <a:spcPts val="0"/>
              </a:spcAft>
              <a:buClr>
                <a:srgbClr val="000000"/>
              </a:buClr>
              <a:buSzPts val="2800"/>
              <a:buFont typeface="Noto Sans Symbols"/>
              <a:buChar char="❑"/>
            </a:pPr>
            <a:r>
              <a:rPr lang="en-US" sz="2800">
                <a:solidFill>
                  <a:srgbClr val="000000"/>
                </a:solidFill>
                <a:latin typeface="Verdana"/>
                <a:ea typeface="Verdana"/>
                <a:cs typeface="Verdana"/>
                <a:sym typeface="Verdana"/>
              </a:rPr>
              <a:t>I can understand how Jesus </a:t>
            </a:r>
            <a:r>
              <a:rPr lang="en-US" sz="2800">
                <a:latin typeface="Verdana"/>
                <a:ea typeface="Verdana"/>
                <a:cs typeface="Verdana"/>
                <a:sym typeface="Verdana"/>
              </a:rPr>
              <a:t>was presented in the temple as a boy.</a:t>
            </a:r>
            <a:endParaRPr sz="1400">
              <a:solidFill>
                <a:srgbClr val="000000"/>
              </a:solidFill>
              <a:latin typeface="Verdana"/>
              <a:ea typeface="Verdana"/>
              <a:cs typeface="Verdana"/>
              <a:sym typeface="Verdana"/>
            </a:endParaRPr>
          </a:p>
        </p:txBody>
      </p:sp>
      <p:sp>
        <p:nvSpPr>
          <p:cNvPr id="483" name="Google Shape;483;p48"/>
          <p:cNvSpPr txBox="1"/>
          <p:nvPr/>
        </p:nvSpPr>
        <p:spPr>
          <a:xfrm>
            <a:off x="2065490" y="325438"/>
            <a:ext cx="8766175" cy="76993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4400"/>
              <a:buFont typeface="Arial"/>
              <a:buNone/>
            </a:pPr>
            <a:r>
              <a:rPr b="1" lang="en-US" sz="3200">
                <a:solidFill>
                  <a:srgbClr val="4E74A3"/>
                </a:solidFill>
                <a:latin typeface="Verdana"/>
                <a:ea typeface="Verdana"/>
                <a:cs typeface="Verdana"/>
                <a:sym typeface="Verdana"/>
              </a:rPr>
              <a:t>9. </a:t>
            </a:r>
            <a:r>
              <a:rPr b="1" lang="en-US" sz="3200">
                <a:solidFill>
                  <a:schemeClr val="dk1"/>
                </a:solidFill>
                <a:latin typeface="Verdana"/>
                <a:ea typeface="Verdana"/>
                <a:cs typeface="Verdana"/>
                <a:sym typeface="Verdana"/>
              </a:rPr>
              <a:t>Now I Can… </a:t>
            </a:r>
            <a:endParaRPr b="1" sz="3200">
              <a:solidFill>
                <a:schemeClr val="dk1"/>
              </a:solidFill>
              <a:latin typeface="Verdana"/>
              <a:ea typeface="Verdana"/>
              <a:cs typeface="Verdana"/>
              <a:sym typeface="Verdana"/>
            </a:endParaRPr>
          </a:p>
        </p:txBody>
      </p:sp>
      <p:sp>
        <p:nvSpPr>
          <p:cNvPr id="484" name="Google Shape;48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485" name="Google Shape;485;p48"/>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1" name="Shape 491"/>
        <p:cNvGrpSpPr/>
        <p:nvPr/>
      </p:nvGrpSpPr>
      <p:grpSpPr>
        <a:xfrm>
          <a:off x="0" y="0"/>
          <a:ext cx="0" cy="0"/>
          <a:chOff x="0" y="0"/>
          <a:chExt cx="0" cy="0"/>
        </a:xfrm>
      </p:grpSpPr>
      <p:sp>
        <p:nvSpPr>
          <p:cNvPr id="492" name="Google Shape;492;p49"/>
          <p:cNvSpPr txBox="1"/>
          <p:nvPr>
            <p:ph type="title"/>
          </p:nvPr>
        </p:nvSpPr>
        <p:spPr>
          <a:xfrm>
            <a:off x="1419400" y="320259"/>
            <a:ext cx="10515600" cy="1020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Verdana"/>
              <a:buNone/>
            </a:pPr>
            <a:r>
              <a:rPr b="1" lang="en-US" sz="3200">
                <a:solidFill>
                  <a:srgbClr val="000000"/>
                </a:solidFill>
              </a:rPr>
              <a:t>Closing Prayer</a:t>
            </a:r>
            <a:endParaRPr b="1" sz="3200">
              <a:solidFill>
                <a:srgbClr val="000000"/>
              </a:solidFill>
            </a:endParaRPr>
          </a:p>
        </p:txBody>
      </p:sp>
      <p:sp>
        <p:nvSpPr>
          <p:cNvPr id="493" name="Google Shape;493;p49"/>
          <p:cNvSpPr txBox="1"/>
          <p:nvPr>
            <p:ph idx="11" type="ftr"/>
          </p:nvPr>
        </p:nvSpPr>
        <p:spPr>
          <a:xfrm>
            <a:off x="1195388" y="6427787"/>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888888"/>
                </a:solidFill>
                <a:latin typeface="Verdana"/>
                <a:ea typeface="Verdana"/>
                <a:cs typeface="Verdana"/>
                <a:sym typeface="Verdana"/>
              </a:rPr>
              <a:t>©2020-2024 Literacy International</a:t>
            </a:r>
            <a:endParaRPr sz="1200" u="none" cap="none" strike="noStrike">
              <a:solidFill>
                <a:srgbClr val="888888"/>
              </a:solidFill>
              <a:latin typeface="Verdana"/>
              <a:ea typeface="Verdana"/>
              <a:cs typeface="Verdana"/>
              <a:sym typeface="Verdana"/>
            </a:endParaRPr>
          </a:p>
        </p:txBody>
      </p:sp>
      <p:sp>
        <p:nvSpPr>
          <p:cNvPr id="494" name="Google Shape;49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u="none" cap="none" strike="noStrike">
                <a:solidFill>
                  <a:schemeClr val="dk1"/>
                </a:solidFill>
                <a:latin typeface="Verdana"/>
                <a:ea typeface="Verdana"/>
                <a:cs typeface="Verdana"/>
                <a:sym typeface="Verdana"/>
              </a:rPr>
              <a:t>‹#›</a:t>
            </a:fld>
            <a:endParaRPr b="0" i="0" u="none" cap="none" strike="noStrike">
              <a:solidFill>
                <a:schemeClr val="dk1"/>
              </a:solidFill>
              <a:latin typeface="Verdana"/>
              <a:ea typeface="Verdana"/>
              <a:cs typeface="Verdana"/>
              <a:sym typeface="Verdana"/>
            </a:endParaRPr>
          </a:p>
        </p:txBody>
      </p:sp>
      <p:graphicFrame>
        <p:nvGraphicFramePr>
          <p:cNvPr id="495" name="Google Shape;495;p49"/>
          <p:cNvGraphicFramePr/>
          <p:nvPr/>
        </p:nvGraphicFramePr>
        <p:xfrm>
          <a:off x="2505285" y="1737940"/>
          <a:ext cx="3000000" cy="3000000"/>
        </p:xfrm>
        <a:graphic>
          <a:graphicData uri="http://schemas.openxmlformats.org/drawingml/2006/table">
            <a:tbl>
              <a:tblPr bandRow="1" firstRow="1">
                <a:noFill/>
                <a:tableStyleId>{36B67136-8838-44E4-9B99-BF7DE1751CFE}</a:tableStyleId>
              </a:tblPr>
              <a:tblGrid>
                <a:gridCol w="8343850"/>
              </a:tblGrid>
              <a:tr h="6332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732675">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spcBef>
                          <a:spcPts val="0"/>
                        </a:spcBef>
                        <a:spcAft>
                          <a:spcPts val="0"/>
                        </a:spcAft>
                        <a:buNone/>
                      </a:pPr>
                      <a:r>
                        <a:t/>
                      </a:r>
                      <a:endParaRPr b="0" i="0" sz="1800">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00" name="Shape 500"/>
        <p:cNvGrpSpPr/>
        <p:nvPr/>
      </p:nvGrpSpPr>
      <p:grpSpPr>
        <a:xfrm>
          <a:off x="0" y="0"/>
          <a:ext cx="0" cy="0"/>
          <a:chOff x="0" y="0"/>
          <a:chExt cx="0" cy="0"/>
        </a:xfrm>
      </p:grpSpPr>
      <p:sp>
        <p:nvSpPr>
          <p:cNvPr id="501" name="Google Shape;501;p50"/>
          <p:cNvSpPr/>
          <p:nvPr/>
        </p:nvSpPr>
        <p:spPr>
          <a:xfrm>
            <a:off x="1123950" y="1595438"/>
            <a:ext cx="9944100" cy="403066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Thank you for using our materials. If these lessons are a blessing to you, please consider </a:t>
            </a:r>
            <a:r>
              <a:rPr lang="en-US" sz="2800" u="sng">
                <a:solidFill>
                  <a:srgbClr val="4A86E8"/>
                </a:solidFill>
                <a:latin typeface="Verdana"/>
                <a:ea typeface="Verdana"/>
                <a:cs typeface="Verdana"/>
                <a:sym typeface="Verdana"/>
                <a:hlinkClick r:id="rId3">
                  <a:extLst>
                    <a:ext uri="{A12FA001-AC4F-418D-AE19-62706E023703}">
                      <ahyp:hlinkClr val="tx"/>
                    </a:ext>
                  </a:extLst>
                </a:hlinkClick>
              </a:rPr>
              <a:t>giving</a:t>
            </a:r>
            <a:r>
              <a:rPr lang="en-US" sz="2800">
                <a:solidFill>
                  <a:srgbClr val="4A86E8"/>
                </a:solidFill>
                <a:latin typeface="Verdana"/>
                <a:ea typeface="Verdana"/>
                <a:cs typeface="Verdana"/>
                <a:sym typeface="Verdana"/>
              </a:rPr>
              <a:t> </a:t>
            </a:r>
            <a:r>
              <a:rPr lang="en-US" sz="2800">
                <a:solidFill>
                  <a:srgbClr val="000000"/>
                </a:solidFill>
                <a:latin typeface="Verdana"/>
                <a:ea typeface="Verdana"/>
                <a:cs typeface="Verdana"/>
                <a:sym typeface="Verdana"/>
              </a:rPr>
              <a:t>to help others learn English through the Bible.</a:t>
            </a:r>
            <a:endParaRPr sz="1800">
              <a:solidFill>
                <a:schemeClr val="dk1"/>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sz="2800">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rPr lang="en-US" sz="2800">
                <a:solidFill>
                  <a:srgbClr val="000000"/>
                </a:solidFill>
                <a:latin typeface="Verdana"/>
                <a:ea typeface="Verdana"/>
                <a:cs typeface="Verdana"/>
                <a:sym typeface="Verdana"/>
              </a:rPr>
              <a:t>For more information, visit </a:t>
            </a:r>
            <a:r>
              <a:rPr lang="en-US" sz="2800" u="sng">
                <a:solidFill>
                  <a:srgbClr val="4A86E8"/>
                </a:solidFill>
                <a:latin typeface="Verdana"/>
                <a:ea typeface="Verdana"/>
                <a:cs typeface="Verdana"/>
                <a:sym typeface="Verdana"/>
                <a:hlinkClick r:id="rId4">
                  <a:extLst>
                    <a:ext uri="{A12FA001-AC4F-418D-AE19-62706E023703}">
                      <ahyp:hlinkClr val="tx"/>
                    </a:ext>
                  </a:extLst>
                </a:hlinkClick>
              </a:rPr>
              <a:t>LiteracyInternational.net</a:t>
            </a:r>
            <a:endParaRPr sz="2800">
              <a:solidFill>
                <a:srgbClr val="4A86E8"/>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sz="2800">
              <a:solidFill>
                <a:srgbClr val="000000"/>
              </a:solidFill>
              <a:latin typeface="Verdana"/>
              <a:ea typeface="Verdana"/>
              <a:cs typeface="Verdana"/>
              <a:sym typeface="Verdana"/>
            </a:endParaRPr>
          </a:p>
          <a:p>
            <a:pPr indent="0" lvl="0" marL="0" marR="0" rtl="0" algn="l">
              <a:spcBef>
                <a:spcPts val="0"/>
              </a:spcBef>
              <a:spcAft>
                <a:spcPts val="0"/>
              </a:spcAft>
              <a:buClr>
                <a:srgbClr val="000000"/>
              </a:buClr>
              <a:buSzPts val="2800"/>
              <a:buFont typeface="Arial"/>
              <a:buNone/>
            </a:pPr>
            <a:r>
              <a:t/>
            </a:r>
            <a:endParaRPr sz="2800">
              <a:solidFill>
                <a:srgbClr val="000000"/>
              </a:solidFill>
              <a:latin typeface="Verdana"/>
              <a:ea typeface="Verdana"/>
              <a:cs typeface="Verdana"/>
              <a:sym typeface="Verdana"/>
            </a:endParaRPr>
          </a:p>
        </p:txBody>
      </p:sp>
      <p:sp>
        <p:nvSpPr>
          <p:cNvPr id="502" name="Google Shape;502;p50"/>
          <p:cNvSpPr txBox="1"/>
          <p:nvPr/>
        </p:nvSpPr>
        <p:spPr>
          <a:xfrm>
            <a:off x="681038" y="481013"/>
            <a:ext cx="10829925" cy="76835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lang="en-US" sz="4400">
                <a:solidFill>
                  <a:srgbClr val="000000"/>
                </a:solidFill>
                <a:latin typeface="Verdana"/>
                <a:ea typeface="Verdana"/>
                <a:cs typeface="Verdana"/>
                <a:sym typeface="Verdana"/>
              </a:rPr>
              <a:t>Help us share the Light of the World!</a:t>
            </a:r>
            <a:endParaRPr sz="1800">
              <a:solidFill>
                <a:srgbClr val="000000"/>
              </a:solidFill>
              <a:latin typeface="Verdana"/>
              <a:ea typeface="Verdana"/>
              <a:cs typeface="Verdana"/>
              <a:sym typeface="Verdana"/>
            </a:endParaRPr>
          </a:p>
        </p:txBody>
      </p:sp>
      <p:sp>
        <p:nvSpPr>
          <p:cNvPr id="503" name="Google Shape;503;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04" name="Google Shape;504;p50"/>
          <p:cNvPicPr preferRelativeResize="0"/>
          <p:nvPr/>
        </p:nvPicPr>
        <p:blipFill rotWithShape="1">
          <a:blip r:embed="rId5">
            <a:alphaModFix/>
          </a:blip>
          <a:srcRect b="0" l="0" r="0" t="0"/>
          <a:stretch/>
        </p:blipFill>
        <p:spPr>
          <a:xfrm>
            <a:off x="4613275" y="4859338"/>
            <a:ext cx="2965450" cy="1679575"/>
          </a:xfrm>
          <a:prstGeom prst="rect">
            <a:avLst/>
          </a:prstGeom>
          <a:noFill/>
          <a:ln>
            <a:noFill/>
          </a:ln>
        </p:spPr>
      </p:pic>
      <p:sp>
        <p:nvSpPr>
          <p:cNvPr id="505" name="Google Shape;505;p50"/>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1" name="Shape 511"/>
        <p:cNvGrpSpPr/>
        <p:nvPr/>
      </p:nvGrpSpPr>
      <p:grpSpPr>
        <a:xfrm>
          <a:off x="0" y="0"/>
          <a:ext cx="0" cy="0"/>
          <a:chOff x="0" y="0"/>
          <a:chExt cx="0" cy="0"/>
        </a:xfrm>
      </p:grpSpPr>
      <p:sp>
        <p:nvSpPr>
          <p:cNvPr id="512" name="Google Shape;512;p51"/>
          <p:cNvSpPr/>
          <p:nvPr/>
        </p:nvSpPr>
        <p:spPr>
          <a:xfrm>
            <a:off x="1775312" y="626515"/>
            <a:ext cx="10416600" cy="3230100"/>
          </a:xfrm>
          <a:prstGeom prst="rect">
            <a:avLst/>
          </a:prstGeom>
          <a:noFill/>
          <a:ln>
            <a:noFill/>
          </a:ln>
        </p:spPr>
        <p:txBody>
          <a:bodyPr anchorCtr="0" anchor="t" bIns="45700" lIns="91425" spcFirstLastPara="1" rIns="91425" wrap="square" tIns="45700">
            <a:noAutofit/>
          </a:bodyPr>
          <a:lstStyle/>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How to Use Lessons: </a:t>
            </a:r>
            <a:r>
              <a:rPr lang="en-US" sz="2400" u="sng">
                <a:solidFill>
                  <a:srgbClr val="4472C4"/>
                </a:solidFill>
                <a:latin typeface="Verdana"/>
                <a:ea typeface="Verdana"/>
                <a:cs typeface="Verdana"/>
                <a:sym typeface="Verdana"/>
                <a:hlinkClick r:id="rId4">
                  <a:extLst>
                    <a:ext uri="{A12FA001-AC4F-418D-AE19-62706E023703}">
                      <ahyp:hlinkClr val="tx"/>
                    </a:ext>
                  </a:extLst>
                </a:hlinkClick>
              </a:rPr>
              <a:t>bit.ly/UsingLOTW</a:t>
            </a:r>
            <a:endParaRPr sz="2400">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Irregular Verb List: </a:t>
            </a:r>
            <a:r>
              <a:rPr b="0" i="0" lang="en-US" sz="2400" u="sng" cap="none" strike="noStrike">
                <a:solidFill>
                  <a:srgbClr val="4472C4"/>
                </a:solidFill>
                <a:latin typeface="Verdana"/>
                <a:ea typeface="Verdana"/>
                <a:cs typeface="Verdana"/>
                <a:sym typeface="Verdana"/>
                <a:hlinkClick r:id="rId5">
                  <a:extLst>
                    <a:ext uri="{A12FA001-AC4F-418D-AE19-62706E023703}">
                      <ahyp:hlinkClr val="tx"/>
                    </a:ext>
                  </a:extLst>
                </a:hlinkClick>
              </a:rPr>
              <a:t>bit.ly/IrregVerb</a:t>
            </a:r>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Lesson Downloads: </a:t>
            </a:r>
            <a:r>
              <a:rPr b="0" i="0" lang="en-US" sz="2400" u="sng" cap="none" strike="noStrike">
                <a:solidFill>
                  <a:srgbClr val="4472C4"/>
                </a:solidFill>
                <a:latin typeface="Verdana"/>
                <a:ea typeface="Verdana"/>
                <a:cs typeface="Verdana"/>
                <a:sym typeface="Verdana"/>
                <a:hlinkClick r:id="rId6">
                  <a:extLst>
                    <a:ext uri="{A12FA001-AC4F-418D-AE19-62706E023703}">
                      <ahyp:hlinkClr val="tx"/>
                    </a:ext>
                  </a:extLst>
                </a:hlinkClick>
              </a:rPr>
              <a:t>bit.ly/DownloadLOTW</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Order Books: </a:t>
            </a:r>
            <a:r>
              <a:rPr b="0" i="0" lang="en-US" sz="2400" u="sng" cap="none" strike="noStrike">
                <a:solidFill>
                  <a:srgbClr val="4472C4"/>
                </a:solidFill>
                <a:latin typeface="Verdana"/>
                <a:ea typeface="Verdana"/>
                <a:cs typeface="Verdana"/>
                <a:sym typeface="Verdana"/>
                <a:hlinkClick r:id="rId7">
                  <a:extLst>
                    <a:ext uri="{A12FA001-AC4F-418D-AE19-62706E023703}">
                      <ahyp:hlinkClr val="tx"/>
                    </a:ext>
                  </a:extLst>
                </a:hlinkClick>
              </a:rPr>
              <a:t>bit.ly/3PlPuRg</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Share Your Feedback: </a:t>
            </a:r>
            <a:r>
              <a:rPr b="0" i="0" lang="en-US" sz="2400" u="sng" cap="none" strike="noStrike">
                <a:solidFill>
                  <a:srgbClr val="4472C4"/>
                </a:solidFill>
                <a:latin typeface="Verdana"/>
                <a:ea typeface="Verdana"/>
                <a:cs typeface="Verdana"/>
                <a:sym typeface="Verdana"/>
                <a:hlinkClick r:id="rId8">
                  <a:extLst>
                    <a:ext uri="{A12FA001-AC4F-418D-AE19-62706E023703}">
                      <ahyp:hlinkClr val="tx"/>
                    </a:ext>
                  </a:extLst>
                </a:hlinkClick>
              </a:rPr>
              <a:t>bit.ly/FeedbackLOTW</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Table of Contents: </a:t>
            </a:r>
            <a:r>
              <a:rPr b="0" i="0" lang="en-US" sz="2400" u="sng" cap="none" strike="noStrike">
                <a:solidFill>
                  <a:srgbClr val="4472C4"/>
                </a:solidFill>
                <a:latin typeface="Verdana"/>
                <a:ea typeface="Verdana"/>
                <a:cs typeface="Verdana"/>
                <a:sym typeface="Verdana"/>
                <a:hlinkClick r:id="rId9">
                  <a:extLst>
                    <a:ext uri="{A12FA001-AC4F-418D-AE19-62706E023703}">
                      <ahyp:hlinkClr val="tx"/>
                    </a:ext>
                  </a:extLst>
                </a:hlinkClick>
              </a:rPr>
              <a:t>bit.ly/ContentsLOTW</a:t>
            </a:r>
            <a:endParaRPr b="0" i="0" sz="2400" u="sng" cap="none" strike="noStrike">
              <a:solidFill>
                <a:srgbClr val="4472C4"/>
              </a:solidFill>
              <a:latin typeface="Verdana"/>
              <a:ea typeface="Verdana"/>
              <a:cs typeface="Verdana"/>
              <a:sym typeface="Verdana"/>
              <a:hlinkClick r:id="rId10">
                <a:extLst>
                  <a:ext uri="{A12FA001-AC4F-418D-AE19-62706E023703}">
                    <ahyp:hlinkClr val="tx"/>
                  </a:ext>
                </a:extLst>
              </a:hlinkClick>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Video Channel: </a:t>
            </a:r>
            <a:r>
              <a:rPr b="0" i="0" lang="en-US" sz="2400" u="sng" cap="none" strike="noStrike">
                <a:solidFill>
                  <a:srgbClr val="4472C4"/>
                </a:solidFill>
                <a:latin typeface="Verdana"/>
                <a:ea typeface="Verdana"/>
                <a:cs typeface="Verdana"/>
                <a:sym typeface="Verdana"/>
                <a:hlinkClick r:id="rId11">
                  <a:extLst>
                    <a:ext uri="{A12FA001-AC4F-418D-AE19-62706E023703}">
                      <ahyp:hlinkClr val="tx"/>
                    </a:ext>
                  </a:extLst>
                </a:hlinkClick>
              </a:rPr>
              <a:t>youtube.com/c/LiteracyInternational</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Videos A2 Lessons: </a:t>
            </a:r>
            <a:r>
              <a:rPr b="0" i="0" lang="en-US" sz="2400" u="sng" cap="none" strike="noStrike">
                <a:solidFill>
                  <a:srgbClr val="4472C4"/>
                </a:solidFill>
                <a:latin typeface="Verdana"/>
                <a:ea typeface="Verdana"/>
                <a:cs typeface="Verdana"/>
                <a:sym typeface="Verdana"/>
                <a:hlinkClick r:id="rId12">
                  <a:extLst>
                    <a:ext uri="{A12FA001-AC4F-418D-AE19-62706E023703}">
                      <ahyp:hlinkClr val="tx"/>
                    </a:ext>
                  </a:extLst>
                </a:hlinkClick>
              </a:rPr>
              <a:t>bit.ly/A2LessonVideos</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Vocabulary List: </a:t>
            </a:r>
            <a:r>
              <a:rPr b="0" i="0" lang="en-US" sz="2400" u="sng" cap="none" strike="noStrike">
                <a:solidFill>
                  <a:srgbClr val="4472C4"/>
                </a:solidFill>
                <a:latin typeface="Verdana"/>
                <a:ea typeface="Verdana"/>
                <a:cs typeface="Verdana"/>
                <a:sym typeface="Verdana"/>
                <a:hlinkClick r:id="rId13">
                  <a:extLst>
                    <a:ext uri="{A12FA001-AC4F-418D-AE19-62706E023703}">
                      <ahyp:hlinkClr val="tx"/>
                    </a:ext>
                  </a:extLst>
                </a:hlinkClick>
              </a:rPr>
              <a:t>bit.ly/VocabLOTW</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Website: </a:t>
            </a:r>
            <a:r>
              <a:rPr b="0" i="0" lang="en-US" sz="2400" u="sng" cap="none" strike="noStrike">
                <a:solidFill>
                  <a:srgbClr val="4472C4"/>
                </a:solidFill>
                <a:latin typeface="Verdana"/>
                <a:ea typeface="Verdana"/>
                <a:cs typeface="Verdana"/>
                <a:sym typeface="Verdana"/>
                <a:hlinkClick r:id="rId14">
                  <a:extLst>
                    <a:ext uri="{A12FA001-AC4F-418D-AE19-62706E023703}">
                      <ahyp:hlinkClr val="tx"/>
                    </a:ext>
                  </a:extLst>
                </a:hlinkClick>
              </a:rPr>
              <a:t>LiteracyInternational.net</a:t>
            </a:r>
            <a:endParaRPr b="0" i="0" sz="2400" u="none" cap="none" strike="noStrike">
              <a:solidFill>
                <a:srgbClr val="4472C4"/>
              </a:solidFill>
              <a:latin typeface="Verdana"/>
              <a:ea typeface="Verdana"/>
              <a:cs typeface="Verdana"/>
              <a:sym typeface="Verdana"/>
            </a:endParaRPr>
          </a:p>
          <a:p>
            <a:pPr indent="0" lvl="0" marL="508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508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Verdana"/>
              <a:ea typeface="Verdana"/>
              <a:cs typeface="Verdana"/>
              <a:sym typeface="Verdana"/>
            </a:endParaRPr>
          </a:p>
        </p:txBody>
      </p:sp>
      <p:sp>
        <p:nvSpPr>
          <p:cNvPr id="513" name="Google Shape;513;p51"/>
          <p:cNvSpPr txBox="1"/>
          <p:nvPr/>
        </p:nvSpPr>
        <p:spPr>
          <a:xfrm>
            <a:off x="999506" y="80399"/>
            <a:ext cx="98991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Verdana"/>
                <a:ea typeface="Verdana"/>
                <a:cs typeface="Verdana"/>
                <a:sym typeface="Verdana"/>
              </a:rPr>
              <a:t>Appendix</a:t>
            </a:r>
            <a:endParaRPr b="1" i="0" sz="3200" u="none" cap="none" strike="noStrike">
              <a:solidFill>
                <a:srgbClr val="000000"/>
              </a:solidFill>
              <a:latin typeface="Verdana"/>
              <a:ea typeface="Verdana"/>
              <a:cs typeface="Verdana"/>
              <a:sym typeface="Verdana"/>
            </a:endParaRPr>
          </a:p>
        </p:txBody>
      </p:sp>
      <p:pic>
        <p:nvPicPr>
          <p:cNvPr id="514" name="Google Shape;514;p51"/>
          <p:cNvPicPr preferRelativeResize="0"/>
          <p:nvPr/>
        </p:nvPicPr>
        <p:blipFill rotWithShape="1">
          <a:blip r:embed="rId15">
            <a:alphaModFix/>
          </a:blip>
          <a:srcRect b="0" l="0" r="0" t="0"/>
          <a:stretch/>
        </p:blipFill>
        <p:spPr>
          <a:xfrm>
            <a:off x="10122799" y="291458"/>
            <a:ext cx="1845500" cy="1845500"/>
          </a:xfrm>
          <a:prstGeom prst="rect">
            <a:avLst/>
          </a:prstGeom>
          <a:noFill/>
          <a:ln>
            <a:noFill/>
          </a:ln>
        </p:spPr>
      </p:pic>
      <p:sp>
        <p:nvSpPr>
          <p:cNvPr id="515" name="Google Shape;515;p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6"/>
          <p:cNvPicPr preferRelativeResize="0"/>
          <p:nvPr/>
        </p:nvPicPr>
        <p:blipFill>
          <a:blip r:embed="rId4">
            <a:alphaModFix/>
          </a:blip>
          <a:stretch>
            <a:fillRect/>
          </a:stretch>
        </p:blipFill>
        <p:spPr>
          <a:xfrm>
            <a:off x="6096000" y="2794998"/>
            <a:ext cx="6096000" cy="4063001"/>
          </a:xfrm>
          <a:prstGeom prst="rect">
            <a:avLst/>
          </a:prstGeom>
          <a:noFill/>
          <a:ln>
            <a:noFill/>
          </a:ln>
        </p:spPr>
      </p:pic>
      <p:sp>
        <p:nvSpPr>
          <p:cNvPr id="122" name="Google Shape;122;p16"/>
          <p:cNvSpPr txBox="1"/>
          <p:nvPr>
            <p:ph idx="12" type="sldNum"/>
          </p:nvPr>
        </p:nvSpPr>
        <p:spPr>
          <a:xfrm>
            <a:off x="8764588" y="647541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solidFill>
                  <a:schemeClr val="dk1"/>
                </a:solidFill>
              </a:rPr>
              <a:t>‹#›</a:t>
            </a:fld>
            <a:endParaRPr/>
          </a:p>
        </p:txBody>
      </p:sp>
      <p:sp>
        <p:nvSpPr>
          <p:cNvPr id="123" name="Google Shape;123;p16"/>
          <p:cNvSpPr txBox="1"/>
          <p:nvPr>
            <p:ph idx="11" type="ftr"/>
          </p:nvPr>
        </p:nvSpPr>
        <p:spPr>
          <a:xfrm>
            <a:off x="-353291" y="6492875"/>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124" name="Google Shape;124;p16"/>
          <p:cNvSpPr txBox="1"/>
          <p:nvPr/>
        </p:nvSpPr>
        <p:spPr>
          <a:xfrm>
            <a:off x="10096025" y="1413775"/>
            <a:ext cx="211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Verdana"/>
              <a:ea typeface="Verdana"/>
              <a:cs typeface="Verdana"/>
              <a:sym typeface="Verdana"/>
            </a:endParaRPr>
          </a:p>
        </p:txBody>
      </p:sp>
      <p:sp>
        <p:nvSpPr>
          <p:cNvPr id="125" name="Google Shape;125;p16"/>
          <p:cNvSpPr txBox="1"/>
          <p:nvPr/>
        </p:nvSpPr>
        <p:spPr>
          <a:xfrm>
            <a:off x="6724275" y="0"/>
            <a:ext cx="4463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100">
              <a:latin typeface="Verdana"/>
              <a:ea typeface="Verdana"/>
              <a:cs typeface="Verdana"/>
              <a:sym typeface="Verdana"/>
            </a:endParaRPr>
          </a:p>
        </p:txBody>
      </p:sp>
      <p:sp>
        <p:nvSpPr>
          <p:cNvPr id="126" name="Google Shape;126;p16"/>
          <p:cNvSpPr/>
          <p:nvPr/>
        </p:nvSpPr>
        <p:spPr>
          <a:xfrm>
            <a:off x="6186550" y="0"/>
            <a:ext cx="5875200" cy="2719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100">
                <a:solidFill>
                  <a:schemeClr val="dk1"/>
                </a:solidFill>
                <a:latin typeface="Verdana"/>
                <a:ea typeface="Verdana"/>
                <a:cs typeface="Verdana"/>
                <a:sym typeface="Verdana"/>
              </a:rPr>
              <a:t>Questions:</a:t>
            </a:r>
            <a:endParaRPr b="1" sz="2100">
              <a:solidFill>
                <a:schemeClr val="dk1"/>
              </a:solidFill>
              <a:latin typeface="Verdana"/>
              <a:ea typeface="Verdana"/>
              <a:cs typeface="Verdana"/>
              <a:sym typeface="Verdana"/>
            </a:endParaRPr>
          </a:p>
          <a:p>
            <a:pPr indent="-361950" lvl="0" marL="457200" rtl="0" algn="l">
              <a:spcBef>
                <a:spcPts val="0"/>
              </a:spcBef>
              <a:spcAft>
                <a:spcPts val="0"/>
              </a:spcAft>
              <a:buClr>
                <a:schemeClr val="dk1"/>
              </a:buClr>
              <a:buSzPts val="2100"/>
              <a:buFont typeface="Verdana"/>
              <a:buAutoNum type="arabicPeriod"/>
            </a:pPr>
            <a:r>
              <a:rPr lang="en-US" sz="2100">
                <a:solidFill>
                  <a:schemeClr val="dk1"/>
                </a:solidFill>
                <a:latin typeface="Verdana"/>
                <a:ea typeface="Verdana"/>
                <a:cs typeface="Verdana"/>
                <a:sym typeface="Verdana"/>
              </a:rPr>
              <a:t>Why would an employer want to hire someone who is </a:t>
            </a:r>
            <a:r>
              <a:rPr b="1" lang="en-US" sz="2100">
                <a:solidFill>
                  <a:schemeClr val="dk1"/>
                </a:solidFill>
                <a:latin typeface="Verdana"/>
                <a:ea typeface="Verdana"/>
                <a:cs typeface="Verdana"/>
                <a:sym typeface="Verdana"/>
              </a:rPr>
              <a:t>trustworthy</a:t>
            </a:r>
            <a:r>
              <a:rPr lang="en-US" sz="2100">
                <a:solidFill>
                  <a:schemeClr val="dk1"/>
                </a:solidFill>
                <a:latin typeface="Verdana"/>
                <a:ea typeface="Verdana"/>
                <a:cs typeface="Verdana"/>
                <a:sym typeface="Verdana"/>
              </a:rPr>
              <a:t>?</a:t>
            </a:r>
            <a:endParaRPr sz="2100">
              <a:solidFill>
                <a:schemeClr val="dk1"/>
              </a:solidFill>
              <a:latin typeface="Verdana"/>
              <a:ea typeface="Verdana"/>
              <a:cs typeface="Verdana"/>
              <a:sym typeface="Verdana"/>
            </a:endParaRPr>
          </a:p>
          <a:p>
            <a:pPr indent="-374650" lvl="0" marL="457200" rtl="0" algn="l">
              <a:spcBef>
                <a:spcPts val="0"/>
              </a:spcBef>
              <a:spcAft>
                <a:spcPts val="0"/>
              </a:spcAft>
              <a:buClr>
                <a:schemeClr val="dk1"/>
              </a:buClr>
              <a:buSzPts val="2300"/>
              <a:buAutoNum type="arabicPeriod"/>
            </a:pPr>
            <a:r>
              <a:rPr lang="en-US" sz="2100">
                <a:solidFill>
                  <a:schemeClr val="dk1"/>
                </a:solidFill>
                <a:latin typeface="Verdana"/>
                <a:ea typeface="Verdana"/>
                <a:cs typeface="Verdana"/>
                <a:sym typeface="Verdana"/>
              </a:rPr>
              <a:t>Is it better for an employer to hire someone who is </a:t>
            </a:r>
            <a:r>
              <a:rPr b="1" lang="en-US" sz="2100">
                <a:solidFill>
                  <a:schemeClr val="dk1"/>
                </a:solidFill>
                <a:latin typeface="Verdana"/>
                <a:ea typeface="Verdana"/>
                <a:cs typeface="Verdana"/>
                <a:sym typeface="Verdana"/>
              </a:rPr>
              <a:t>experienced</a:t>
            </a:r>
            <a:r>
              <a:rPr lang="en-US" sz="2100">
                <a:solidFill>
                  <a:schemeClr val="dk1"/>
                </a:solidFill>
                <a:latin typeface="Verdana"/>
                <a:ea typeface="Verdana"/>
                <a:cs typeface="Verdana"/>
                <a:sym typeface="Verdana"/>
              </a:rPr>
              <a:t> or someone who is </a:t>
            </a:r>
            <a:r>
              <a:rPr b="1" lang="en-US" sz="2100">
                <a:solidFill>
                  <a:schemeClr val="dk1"/>
                </a:solidFill>
                <a:latin typeface="Verdana"/>
                <a:ea typeface="Verdana"/>
                <a:cs typeface="Verdana"/>
                <a:sym typeface="Verdana"/>
              </a:rPr>
              <a:t>reliable</a:t>
            </a:r>
            <a:r>
              <a:rPr lang="en-US" sz="2100">
                <a:solidFill>
                  <a:schemeClr val="dk1"/>
                </a:solidFill>
                <a:latin typeface="Verdana"/>
                <a:ea typeface="Verdana"/>
                <a:cs typeface="Verdana"/>
                <a:sym typeface="Verdana"/>
              </a:rPr>
              <a:t>? Why?</a:t>
            </a:r>
            <a:endParaRPr sz="2300">
              <a:solidFill>
                <a:schemeClr val="dk1"/>
              </a:solidFill>
              <a:latin typeface="Verdana"/>
              <a:ea typeface="Verdana"/>
              <a:cs typeface="Verdana"/>
              <a:sym typeface="Verdana"/>
            </a:endParaRPr>
          </a:p>
        </p:txBody>
      </p:sp>
      <p:sp>
        <p:nvSpPr>
          <p:cNvPr id="127" name="Google Shape;127;p16"/>
          <p:cNvSpPr txBox="1"/>
          <p:nvPr/>
        </p:nvSpPr>
        <p:spPr>
          <a:xfrm>
            <a:off x="655375" y="0"/>
            <a:ext cx="5327700" cy="600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Verdana"/>
                <a:ea typeface="Verdana"/>
                <a:cs typeface="Verdana"/>
                <a:sym typeface="Verdana"/>
              </a:rPr>
              <a:t>In a job interview, the employer usually looks for someone who is </a:t>
            </a:r>
            <a:r>
              <a:rPr b="1" lang="en-US" sz="2100">
                <a:solidFill>
                  <a:schemeClr val="dk1"/>
                </a:solidFill>
                <a:latin typeface="Verdana"/>
                <a:ea typeface="Verdana"/>
                <a:cs typeface="Verdana"/>
                <a:sym typeface="Verdana"/>
              </a:rPr>
              <a:t>trustworthy</a:t>
            </a:r>
            <a:r>
              <a:rPr lang="en-US" sz="2100">
                <a:solidFill>
                  <a:schemeClr val="dk1"/>
                </a:solidFill>
                <a:latin typeface="Verdana"/>
                <a:ea typeface="Verdana"/>
                <a:cs typeface="Verdana"/>
                <a:sym typeface="Verdana"/>
              </a:rPr>
              <a:t>, </a:t>
            </a:r>
            <a:r>
              <a:rPr b="1" lang="en-US" sz="2100">
                <a:solidFill>
                  <a:schemeClr val="dk1"/>
                </a:solidFill>
                <a:latin typeface="Verdana"/>
                <a:ea typeface="Verdana"/>
                <a:cs typeface="Verdana"/>
                <a:sym typeface="Verdana"/>
              </a:rPr>
              <a:t>reliable</a:t>
            </a:r>
            <a:r>
              <a:rPr lang="en-US" sz="2100">
                <a:solidFill>
                  <a:schemeClr val="dk1"/>
                </a:solidFill>
                <a:latin typeface="Verdana"/>
                <a:ea typeface="Verdana"/>
                <a:cs typeface="Verdana"/>
                <a:sym typeface="Verdana"/>
              </a:rPr>
              <a:t>, and </a:t>
            </a:r>
            <a:r>
              <a:rPr b="1" lang="en-US" sz="2100">
                <a:solidFill>
                  <a:schemeClr val="dk1"/>
                </a:solidFill>
                <a:latin typeface="Verdana"/>
                <a:ea typeface="Verdana"/>
                <a:cs typeface="Verdana"/>
                <a:sym typeface="Verdana"/>
              </a:rPr>
              <a:t>honest</a:t>
            </a:r>
            <a:r>
              <a:rPr lang="en-US" sz="2100">
                <a:solidFill>
                  <a:schemeClr val="dk1"/>
                </a:solidFill>
                <a:latin typeface="Verdana"/>
                <a:ea typeface="Verdana"/>
                <a:cs typeface="Verdana"/>
                <a:sym typeface="Verdana"/>
              </a:rPr>
              <a:t>. They also look for someone who is </a:t>
            </a:r>
            <a:r>
              <a:rPr b="1" lang="en-US" sz="2100">
                <a:solidFill>
                  <a:schemeClr val="dk1"/>
                </a:solidFill>
                <a:latin typeface="Verdana"/>
                <a:ea typeface="Verdana"/>
                <a:cs typeface="Verdana"/>
                <a:sym typeface="Verdana"/>
              </a:rPr>
              <a:t>experienced</a:t>
            </a:r>
            <a:r>
              <a:rPr lang="en-US" sz="2100">
                <a:solidFill>
                  <a:schemeClr val="dk1"/>
                </a:solidFill>
                <a:latin typeface="Verdana"/>
                <a:ea typeface="Verdana"/>
                <a:cs typeface="Verdana"/>
                <a:sym typeface="Verdana"/>
              </a:rPr>
              <a:t>. </a:t>
            </a:r>
            <a:r>
              <a:rPr b="1" lang="en-US" sz="2100">
                <a:solidFill>
                  <a:schemeClr val="dk1"/>
                </a:solidFill>
                <a:latin typeface="Verdana"/>
                <a:ea typeface="Verdana"/>
                <a:cs typeface="Verdana"/>
                <a:sym typeface="Verdana"/>
              </a:rPr>
              <a:t> </a:t>
            </a:r>
            <a:r>
              <a:rPr lang="en-US" sz="2100">
                <a:solidFill>
                  <a:schemeClr val="dk1"/>
                </a:solidFill>
                <a:latin typeface="Verdana"/>
                <a:ea typeface="Verdana"/>
                <a:cs typeface="Verdana"/>
                <a:sym typeface="Verdana"/>
              </a:rPr>
              <a:t>Sometimes the employer says that the person they are interviewing must </a:t>
            </a:r>
            <a:r>
              <a:rPr lang="en-US" sz="2100">
                <a:solidFill>
                  <a:schemeClr val="dk1"/>
                </a:solidFill>
                <a:latin typeface="Verdana"/>
                <a:ea typeface="Verdana"/>
                <a:cs typeface="Verdana"/>
                <a:sym typeface="Verdana"/>
              </a:rPr>
              <a:t>have</a:t>
            </a:r>
            <a:r>
              <a:rPr lang="en-US" sz="2100">
                <a:solidFill>
                  <a:schemeClr val="dk1"/>
                </a:solidFill>
                <a:latin typeface="Verdana"/>
                <a:ea typeface="Verdana"/>
                <a:cs typeface="Verdana"/>
                <a:sym typeface="Verdana"/>
              </a:rPr>
              <a:t> a </a:t>
            </a:r>
            <a:r>
              <a:rPr b="1" lang="en-US" sz="2100">
                <a:solidFill>
                  <a:schemeClr val="dk1"/>
                </a:solidFill>
                <a:latin typeface="Verdana"/>
                <a:ea typeface="Verdana"/>
                <a:cs typeface="Verdana"/>
                <a:sym typeface="Verdana"/>
              </a:rPr>
              <a:t>background </a:t>
            </a:r>
            <a:r>
              <a:rPr lang="en-US" sz="2100">
                <a:solidFill>
                  <a:schemeClr val="dk1"/>
                </a:solidFill>
                <a:latin typeface="Verdana"/>
                <a:ea typeface="Verdana"/>
                <a:cs typeface="Verdana"/>
                <a:sym typeface="Verdana"/>
              </a:rPr>
              <a:t>in the position they are interviewing for so that the employer does not have to </a:t>
            </a:r>
            <a:r>
              <a:rPr lang="en-US" sz="2100">
                <a:solidFill>
                  <a:schemeClr val="dk1"/>
                </a:solidFill>
                <a:latin typeface="Verdana"/>
                <a:ea typeface="Verdana"/>
                <a:cs typeface="Verdana"/>
                <a:sym typeface="Verdana"/>
              </a:rPr>
              <a:t>put up with</a:t>
            </a:r>
            <a:r>
              <a:rPr b="1" lang="en-US" sz="2100">
                <a:solidFill>
                  <a:schemeClr val="dk1"/>
                </a:solidFill>
                <a:latin typeface="Verdana"/>
                <a:ea typeface="Verdana"/>
                <a:cs typeface="Verdana"/>
                <a:sym typeface="Verdana"/>
              </a:rPr>
              <a:t> </a:t>
            </a:r>
            <a:r>
              <a:rPr lang="en-US" sz="2100">
                <a:solidFill>
                  <a:schemeClr val="dk1"/>
                </a:solidFill>
                <a:latin typeface="Verdana"/>
                <a:ea typeface="Verdana"/>
                <a:cs typeface="Verdana"/>
                <a:sym typeface="Verdana"/>
              </a:rPr>
              <a:t>an employee who does not know what to do. The employer and the person they are interviewing will usually </a:t>
            </a:r>
            <a:r>
              <a:rPr lang="en-US" sz="2100">
                <a:solidFill>
                  <a:schemeClr val="dk1"/>
                </a:solidFill>
                <a:latin typeface="Verdana"/>
                <a:ea typeface="Verdana"/>
                <a:cs typeface="Verdana"/>
                <a:sym typeface="Verdana"/>
              </a:rPr>
              <a:t>go over</a:t>
            </a:r>
            <a:r>
              <a:rPr lang="en-US" sz="2100">
                <a:solidFill>
                  <a:schemeClr val="dk1"/>
                </a:solidFill>
                <a:latin typeface="Verdana"/>
                <a:ea typeface="Verdana"/>
                <a:cs typeface="Verdana"/>
                <a:sym typeface="Verdana"/>
              </a:rPr>
              <a:t> the resume of the person applying and </a:t>
            </a:r>
            <a:r>
              <a:rPr lang="en-US" sz="2100">
                <a:solidFill>
                  <a:schemeClr val="dk1"/>
                </a:solidFill>
                <a:latin typeface="Verdana"/>
                <a:ea typeface="Verdana"/>
                <a:cs typeface="Verdana"/>
                <a:sym typeface="Verdana"/>
              </a:rPr>
              <a:t>go over</a:t>
            </a:r>
            <a:r>
              <a:rPr lang="en-US" sz="2100">
                <a:solidFill>
                  <a:schemeClr val="dk1"/>
                </a:solidFill>
                <a:latin typeface="Verdana"/>
                <a:ea typeface="Verdana"/>
                <a:cs typeface="Verdana"/>
                <a:sym typeface="Verdana"/>
              </a:rPr>
              <a:t> the job description. They will </a:t>
            </a:r>
            <a:r>
              <a:rPr lang="en-US" sz="2100">
                <a:solidFill>
                  <a:schemeClr val="dk1"/>
                </a:solidFill>
                <a:latin typeface="Verdana"/>
                <a:ea typeface="Verdana"/>
                <a:cs typeface="Verdana"/>
                <a:sym typeface="Verdana"/>
              </a:rPr>
              <a:t>talk over</a:t>
            </a:r>
            <a:r>
              <a:rPr lang="en-US" sz="2100">
                <a:solidFill>
                  <a:schemeClr val="dk1"/>
                </a:solidFill>
                <a:latin typeface="Verdana"/>
                <a:ea typeface="Verdana"/>
                <a:cs typeface="Verdana"/>
                <a:sym typeface="Verdana"/>
              </a:rPr>
              <a:t> any questions the person applying might have.</a:t>
            </a:r>
            <a:endParaRPr sz="2100">
              <a:solidFill>
                <a:schemeClr val="dk1"/>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1" name="Shape 131"/>
        <p:cNvGrpSpPr/>
        <p:nvPr/>
      </p:nvGrpSpPr>
      <p:grpSpPr>
        <a:xfrm>
          <a:off x="0" y="0"/>
          <a:ext cx="0" cy="0"/>
          <a:chOff x="0" y="0"/>
          <a:chExt cx="0" cy="0"/>
        </a:xfrm>
      </p:grpSpPr>
      <p:graphicFrame>
        <p:nvGraphicFramePr>
          <p:cNvPr id="132" name="Google Shape;132;p17"/>
          <p:cNvGraphicFramePr/>
          <p:nvPr/>
        </p:nvGraphicFramePr>
        <p:xfrm>
          <a:off x="472438" y="886658"/>
          <a:ext cx="3000000" cy="3000000"/>
        </p:xfrm>
        <a:graphic>
          <a:graphicData uri="http://schemas.openxmlformats.org/drawingml/2006/table">
            <a:tbl>
              <a:tblPr>
                <a:noFill/>
                <a:tableStyleId>{F03B301A-1CF7-4704-ACAD-FB01AC2F5E2B}</a:tableStyleId>
              </a:tblPr>
              <a:tblGrid>
                <a:gridCol w="4775900"/>
              </a:tblGrid>
              <a:tr h="14294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1. </a:t>
                      </a:r>
                      <a:r>
                        <a:rPr lang="en-US" sz="2800">
                          <a:latin typeface="Verdana"/>
                          <a:ea typeface="Verdana"/>
                          <a:cs typeface="Verdana"/>
                          <a:sym typeface="Verdana"/>
                        </a:rPr>
                        <a:t>I told my friend a </a:t>
                      </a:r>
                      <a:r>
                        <a:rPr b="1" lang="en-US" sz="2800">
                          <a:latin typeface="Verdana"/>
                          <a:ea typeface="Verdana"/>
                          <a:cs typeface="Verdana"/>
                          <a:sym typeface="Verdana"/>
                        </a:rPr>
                        <a:t>secret</a:t>
                      </a:r>
                      <a:r>
                        <a:rPr b="1" lang="en-US" sz="2800">
                          <a:latin typeface="Verdana"/>
                          <a:ea typeface="Verdana"/>
                          <a:cs typeface="Verdana"/>
                          <a:sym typeface="Verdana"/>
                        </a:rPr>
                        <a:t>           </a:t>
                      </a:r>
                      <a:endParaRPr b="1" sz="2800">
                        <a:latin typeface="Verdana"/>
                        <a:ea typeface="Verdana"/>
                        <a:cs typeface="Verdana"/>
                        <a:sym typeface="Verdana"/>
                      </a:endParaRPr>
                    </a:p>
                    <a:p>
                      <a:pPr indent="0" lvl="0" marL="457200" marR="0" rtl="0" algn="l">
                        <a:lnSpc>
                          <a:spcPct val="100000"/>
                        </a:lnSpc>
                        <a:spcBef>
                          <a:spcPts val="0"/>
                        </a:spcBef>
                        <a:spcAft>
                          <a:spcPts val="0"/>
                        </a:spcAft>
                        <a:buNone/>
                      </a:pPr>
                      <a:r>
                        <a:t/>
                      </a:r>
                      <a:endParaRPr sz="100"/>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2. I </a:t>
                      </a:r>
                      <a:r>
                        <a:rPr b="1" lang="en-US" sz="2800">
                          <a:latin typeface="Verdana"/>
                          <a:ea typeface="Verdana"/>
                          <a:cs typeface="Verdana"/>
                          <a:sym typeface="Verdana"/>
                        </a:rPr>
                        <a:t>fast</a:t>
                      </a:r>
                      <a:endParaRPr b="1" sz="2800">
                        <a:latin typeface="Verdana"/>
                        <a:ea typeface="Verdana"/>
                        <a:cs typeface="Verdana"/>
                        <a:sym typeface="Verdana"/>
                      </a:endParaRPr>
                    </a:p>
                    <a:p>
                      <a:pPr indent="0" lvl="0" marL="0" marR="0" rtl="0" algn="l">
                        <a:lnSpc>
                          <a:spcPct val="100000"/>
                        </a:lnSpc>
                        <a:spcBef>
                          <a:spcPts val="0"/>
                        </a:spcBef>
                        <a:spcAft>
                          <a:spcPts val="0"/>
                        </a:spcAft>
                        <a:buNone/>
                      </a:pPr>
                      <a:r>
                        <a:rPr b="1" lang="en-US" sz="2800">
                          <a:latin typeface="Verdana"/>
                          <a:ea typeface="Verdana"/>
                          <a:cs typeface="Verdana"/>
                          <a:sym typeface="Verdana"/>
                        </a:rPr>
                        <a:t> </a:t>
                      </a:r>
                      <a:endParaRPr sz="600"/>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3. He is a </a:t>
                      </a:r>
                      <a:r>
                        <a:rPr b="1" lang="en-US" sz="2800">
                          <a:latin typeface="Verdana"/>
                          <a:ea typeface="Verdana"/>
                          <a:cs typeface="Verdana"/>
                          <a:sym typeface="Verdana"/>
                        </a:rPr>
                        <a:t>devoted</a:t>
                      </a:r>
                      <a:r>
                        <a:rPr lang="en-US" sz="2800">
                          <a:latin typeface="Verdana"/>
                          <a:ea typeface="Verdana"/>
                          <a:cs typeface="Verdana"/>
                          <a:sym typeface="Verdana"/>
                        </a:rPr>
                        <a:t> father;</a:t>
                      </a:r>
                      <a:endParaRPr sz="2800">
                        <a:latin typeface="Verdana"/>
                        <a:ea typeface="Verdana"/>
                        <a:cs typeface="Verdana"/>
                        <a:sym typeface="Verdana"/>
                      </a:endParaRPr>
                    </a:p>
                    <a:p>
                      <a:pPr indent="0" lvl="0" marL="0" marR="0" rtl="0" algn="l">
                        <a:lnSpc>
                          <a:spcPct val="100000"/>
                        </a:lnSpc>
                        <a:spcBef>
                          <a:spcPts val="0"/>
                        </a:spcBef>
                        <a:spcAft>
                          <a:spcPts val="0"/>
                        </a:spcAft>
                        <a:buNone/>
                      </a:pPr>
                      <a:r>
                        <a:t/>
                      </a:r>
                      <a:endParaRPr sz="100"/>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4. I know you are </a:t>
                      </a:r>
                      <a:r>
                        <a:rPr b="1" lang="en-US" sz="2800">
                          <a:latin typeface="Verdana"/>
                          <a:ea typeface="Verdana"/>
                          <a:cs typeface="Verdana"/>
                          <a:sym typeface="Verdana"/>
                        </a:rPr>
                        <a:t>kind</a:t>
                      </a:r>
                      <a:endParaRPr b="1" sz="2800">
                        <a:latin typeface="Verdana"/>
                        <a:ea typeface="Verdana"/>
                        <a:cs typeface="Verdana"/>
                        <a:sym typeface="Verdana"/>
                      </a:endParaRPr>
                    </a:p>
                    <a:p>
                      <a:pPr indent="0" lvl="0" marL="0" marR="0" rtl="0" algn="l">
                        <a:lnSpc>
                          <a:spcPct val="100000"/>
                        </a:lnSpc>
                        <a:spcBef>
                          <a:spcPts val="0"/>
                        </a:spcBef>
                        <a:spcAft>
                          <a:spcPts val="0"/>
                        </a:spcAft>
                        <a:buNone/>
                      </a:pPr>
                      <a:r>
                        <a:t/>
                      </a:r>
                      <a:endParaRPr b="1" sz="9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bl>
          </a:graphicData>
        </a:graphic>
      </p:graphicFrame>
      <p:graphicFrame>
        <p:nvGraphicFramePr>
          <p:cNvPr id="133" name="Google Shape;133;p17"/>
          <p:cNvGraphicFramePr/>
          <p:nvPr/>
        </p:nvGraphicFramePr>
        <p:xfrm>
          <a:off x="5963213" y="886633"/>
          <a:ext cx="3000000" cy="3000000"/>
        </p:xfrm>
        <a:graphic>
          <a:graphicData uri="http://schemas.openxmlformats.org/drawingml/2006/table">
            <a:tbl>
              <a:tblPr>
                <a:noFill/>
                <a:tableStyleId>{F03B301A-1CF7-4704-ACAD-FB01AC2F5E2B}</a:tableStyleId>
              </a:tblPr>
              <a:tblGrid>
                <a:gridCol w="5936750"/>
              </a:tblGrid>
              <a:tr h="141922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A. </a:t>
                      </a:r>
                      <a:r>
                        <a:rPr lang="en-US" sz="2800">
                          <a:latin typeface="Verdana"/>
                          <a:ea typeface="Verdana"/>
                          <a:cs typeface="Verdana"/>
                          <a:sym typeface="Verdana"/>
                        </a:rPr>
                        <a:t>from eating meat because it is Lent.</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5982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B. that she can’t tell anyone.</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1915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C. because you always help people.</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1915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D. he loves spending time with his daughter.</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bl>
          </a:graphicData>
        </a:graphic>
      </p:graphicFrame>
      <p:sp>
        <p:nvSpPr>
          <p:cNvPr id="134" name="Google Shape;134;p17"/>
          <p:cNvSpPr txBox="1"/>
          <p:nvPr/>
        </p:nvSpPr>
        <p:spPr>
          <a:xfrm>
            <a:off x="1203961" y="-245108"/>
            <a:ext cx="11166123"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Verdana"/>
              <a:buNone/>
            </a:pPr>
            <a:r>
              <a:rPr b="1" i="0" lang="en-US" sz="3200" u="none" cap="none" strike="noStrike">
                <a:solidFill>
                  <a:srgbClr val="000000"/>
                </a:solidFill>
                <a:latin typeface="Verdana"/>
                <a:ea typeface="Verdana"/>
                <a:cs typeface="Verdana"/>
                <a:sym typeface="Verdana"/>
              </a:rPr>
              <a:t>Match the beginning and end of each sentence.</a:t>
            </a:r>
            <a:endParaRPr/>
          </a:p>
        </p:txBody>
      </p:sp>
      <p:sp>
        <p:nvSpPr>
          <p:cNvPr id="135" name="Google Shape;135;p17"/>
          <p:cNvSpPr txBox="1"/>
          <p:nvPr>
            <p:ph idx="11" type="ftr"/>
          </p:nvPr>
        </p:nvSpPr>
        <p:spPr>
          <a:xfrm>
            <a:off x="-533399" y="657368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136" name="Google Shape;13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solidFill>
                  <a:schemeClr val="dk1"/>
                </a:solidFill>
              </a:rPr>
              <a:t>‹#›</a:t>
            </a:fld>
            <a:endParaRPr/>
          </a:p>
        </p:txBody>
      </p:sp>
      <p:pic>
        <p:nvPicPr>
          <p:cNvPr id="137" name="Google Shape;137;p17"/>
          <p:cNvPicPr preferRelativeResize="0"/>
          <p:nvPr/>
        </p:nvPicPr>
        <p:blipFill>
          <a:blip r:embed="rId4">
            <a:alphaModFix/>
          </a:blip>
          <a:stretch>
            <a:fillRect/>
          </a:stretch>
        </p:blipFill>
        <p:spPr>
          <a:xfrm flipH="1">
            <a:off x="4160228" y="1579560"/>
            <a:ext cx="1088123" cy="726314"/>
          </a:xfrm>
          <a:prstGeom prst="rect">
            <a:avLst/>
          </a:prstGeom>
          <a:noFill/>
          <a:ln>
            <a:noFill/>
          </a:ln>
        </p:spPr>
      </p:pic>
      <p:pic>
        <p:nvPicPr>
          <p:cNvPr id="138" name="Google Shape;138;p17"/>
          <p:cNvPicPr preferRelativeResize="0"/>
          <p:nvPr/>
        </p:nvPicPr>
        <p:blipFill>
          <a:blip r:embed="rId5">
            <a:alphaModFix/>
          </a:blip>
          <a:stretch>
            <a:fillRect/>
          </a:stretch>
        </p:blipFill>
        <p:spPr>
          <a:xfrm>
            <a:off x="4160224" y="2929248"/>
            <a:ext cx="1088123" cy="816092"/>
          </a:xfrm>
          <a:prstGeom prst="rect">
            <a:avLst/>
          </a:prstGeom>
          <a:noFill/>
          <a:ln>
            <a:noFill/>
          </a:ln>
        </p:spPr>
      </p:pic>
      <p:pic>
        <p:nvPicPr>
          <p:cNvPr id="139" name="Google Shape;139;p17"/>
          <p:cNvPicPr preferRelativeResize="0"/>
          <p:nvPr/>
        </p:nvPicPr>
        <p:blipFill>
          <a:blip r:embed="rId6">
            <a:alphaModFix/>
          </a:blip>
          <a:stretch>
            <a:fillRect/>
          </a:stretch>
        </p:blipFill>
        <p:spPr>
          <a:xfrm>
            <a:off x="4387502" y="3859299"/>
            <a:ext cx="860836" cy="1325548"/>
          </a:xfrm>
          <a:prstGeom prst="rect">
            <a:avLst/>
          </a:prstGeom>
          <a:noFill/>
          <a:ln>
            <a:noFill/>
          </a:ln>
        </p:spPr>
      </p:pic>
      <p:pic>
        <p:nvPicPr>
          <p:cNvPr id="140" name="Google Shape;140;p17"/>
          <p:cNvPicPr preferRelativeResize="0"/>
          <p:nvPr/>
        </p:nvPicPr>
        <p:blipFill>
          <a:blip r:embed="rId7">
            <a:alphaModFix/>
          </a:blip>
          <a:stretch>
            <a:fillRect/>
          </a:stretch>
        </p:blipFill>
        <p:spPr>
          <a:xfrm>
            <a:off x="3955850" y="5634625"/>
            <a:ext cx="1292498" cy="9693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4" name="Shape 144"/>
        <p:cNvGrpSpPr/>
        <p:nvPr/>
      </p:nvGrpSpPr>
      <p:grpSpPr>
        <a:xfrm>
          <a:off x="0" y="0"/>
          <a:ext cx="0" cy="0"/>
          <a:chOff x="0" y="0"/>
          <a:chExt cx="0" cy="0"/>
        </a:xfrm>
      </p:grpSpPr>
      <p:graphicFrame>
        <p:nvGraphicFramePr>
          <p:cNvPr id="145" name="Google Shape;145;p18"/>
          <p:cNvGraphicFramePr/>
          <p:nvPr/>
        </p:nvGraphicFramePr>
        <p:xfrm>
          <a:off x="472438" y="886658"/>
          <a:ext cx="3000000" cy="3000000"/>
        </p:xfrm>
        <a:graphic>
          <a:graphicData uri="http://schemas.openxmlformats.org/drawingml/2006/table">
            <a:tbl>
              <a:tblPr>
                <a:noFill/>
                <a:tableStyleId>{F03B301A-1CF7-4704-ACAD-FB01AC2F5E2B}</a:tableStyleId>
              </a:tblPr>
              <a:tblGrid>
                <a:gridCol w="4775900"/>
              </a:tblGrid>
              <a:tr h="14294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1. He is </a:t>
                      </a:r>
                      <a:r>
                        <a:rPr b="1" lang="en-US" sz="2800">
                          <a:latin typeface="Verdana"/>
                          <a:ea typeface="Verdana"/>
                          <a:cs typeface="Verdana"/>
                          <a:sym typeface="Verdana"/>
                        </a:rPr>
                        <a:t>honest</a:t>
                      </a:r>
                      <a:endParaRPr b="1" sz="2800">
                        <a:latin typeface="Verdana"/>
                        <a:ea typeface="Verdana"/>
                        <a:cs typeface="Verdana"/>
                        <a:sym typeface="Verdana"/>
                      </a:endParaRPr>
                    </a:p>
                    <a:p>
                      <a:pPr indent="0" lvl="0" marL="0" marR="0" rtl="0" algn="l">
                        <a:lnSpc>
                          <a:spcPct val="100000"/>
                        </a:lnSpc>
                        <a:spcBef>
                          <a:spcPts val="0"/>
                        </a:spcBef>
                        <a:spcAft>
                          <a:spcPts val="0"/>
                        </a:spcAft>
                        <a:buNone/>
                      </a:pPr>
                      <a:r>
                        <a:t/>
                      </a:r>
                      <a:endParaRPr b="1"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2. I </a:t>
                      </a:r>
                      <a:r>
                        <a:rPr b="1" lang="en-US" sz="2800">
                          <a:latin typeface="Verdana"/>
                          <a:ea typeface="Verdana"/>
                          <a:cs typeface="Verdana"/>
                          <a:sym typeface="Verdana"/>
                        </a:rPr>
                        <a:t>trust</a:t>
                      </a:r>
                      <a:r>
                        <a:rPr lang="en-US" sz="2800">
                          <a:latin typeface="Verdana"/>
                          <a:ea typeface="Verdana"/>
                          <a:cs typeface="Verdana"/>
                          <a:sym typeface="Verdana"/>
                        </a:rPr>
                        <a:t> you</a:t>
                      </a:r>
                      <a:endParaRPr b="1" sz="2800">
                        <a:latin typeface="Verdana"/>
                        <a:ea typeface="Verdana"/>
                        <a:cs typeface="Verdana"/>
                        <a:sym typeface="Verdana"/>
                      </a:endParaRPr>
                    </a:p>
                    <a:p>
                      <a:pPr indent="0" lvl="0" marL="0" marR="0" rtl="0" algn="l">
                        <a:lnSpc>
                          <a:spcPct val="100000"/>
                        </a:lnSpc>
                        <a:spcBef>
                          <a:spcPts val="0"/>
                        </a:spcBef>
                        <a:spcAft>
                          <a:spcPts val="0"/>
                        </a:spcAft>
                        <a:buNone/>
                      </a:pPr>
                      <a:r>
                        <a:t/>
                      </a:r>
                      <a:endParaRPr b="1" sz="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3. He has a </a:t>
                      </a:r>
                      <a:r>
                        <a:rPr b="1" lang="en-US" sz="2800">
                          <a:latin typeface="Verdana"/>
                          <a:ea typeface="Verdana"/>
                          <a:cs typeface="Verdana"/>
                          <a:sym typeface="Verdana"/>
                        </a:rPr>
                        <a:t>background </a:t>
                      </a:r>
                      <a:r>
                        <a:rPr lang="en-US" sz="2800">
                          <a:latin typeface="Verdana"/>
                          <a:ea typeface="Verdana"/>
                          <a:cs typeface="Verdana"/>
                          <a:sym typeface="Verdana"/>
                        </a:rPr>
                        <a:t>in education; </a:t>
                      </a:r>
                      <a:endParaRPr sz="2800">
                        <a:latin typeface="Verdana"/>
                        <a:ea typeface="Verdana"/>
                        <a:cs typeface="Verdana"/>
                        <a:sym typeface="Verdana"/>
                      </a:endParaRPr>
                    </a:p>
                    <a:p>
                      <a:pPr indent="0" lvl="0" marL="0" marR="0" rtl="0" algn="l">
                        <a:lnSpc>
                          <a:spcPct val="100000"/>
                        </a:lnSpc>
                        <a:spcBef>
                          <a:spcPts val="0"/>
                        </a:spcBef>
                        <a:spcAft>
                          <a:spcPts val="0"/>
                        </a:spcAft>
                        <a:buNone/>
                      </a:pPr>
                      <a:r>
                        <a:rPr lang="en-US" sz="2800">
                          <a:latin typeface="Verdana"/>
                          <a:ea typeface="Verdana"/>
                          <a:cs typeface="Verdana"/>
                          <a:sym typeface="Verdana"/>
                        </a:rPr>
                        <a:t> </a:t>
                      </a:r>
                      <a:endParaRPr sz="100"/>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4. Adults should</a:t>
                      </a:r>
                      <a:endParaRPr b="1" sz="2800">
                        <a:latin typeface="Verdana"/>
                        <a:ea typeface="Verdana"/>
                        <a:cs typeface="Verdana"/>
                        <a:sym typeface="Verdana"/>
                      </a:endParaRPr>
                    </a:p>
                    <a:p>
                      <a:pPr indent="0" lvl="0" marL="0" marR="0" rtl="0" algn="l">
                        <a:lnSpc>
                          <a:spcPct val="100000"/>
                        </a:lnSpc>
                        <a:spcBef>
                          <a:spcPts val="0"/>
                        </a:spcBef>
                        <a:spcAft>
                          <a:spcPts val="0"/>
                        </a:spcAft>
                        <a:buNone/>
                      </a:pPr>
                      <a:r>
                        <a:t/>
                      </a:r>
                      <a:endParaRPr b="1" sz="9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bl>
          </a:graphicData>
        </a:graphic>
      </p:graphicFrame>
      <p:graphicFrame>
        <p:nvGraphicFramePr>
          <p:cNvPr id="146" name="Google Shape;146;p18"/>
          <p:cNvGraphicFramePr/>
          <p:nvPr/>
        </p:nvGraphicFramePr>
        <p:xfrm>
          <a:off x="5963213" y="886658"/>
          <a:ext cx="3000000" cy="3000000"/>
        </p:xfrm>
        <a:graphic>
          <a:graphicData uri="http://schemas.openxmlformats.org/drawingml/2006/table">
            <a:tbl>
              <a:tblPr>
                <a:noFill/>
                <a:tableStyleId>{F03B301A-1CF7-4704-ACAD-FB01AC2F5E2B}</a:tableStyleId>
              </a:tblPr>
              <a:tblGrid>
                <a:gridCol w="5936750"/>
              </a:tblGrid>
              <a:tr h="141922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A. </a:t>
                      </a:r>
                      <a:r>
                        <a:rPr b="1" lang="en-US" sz="2800">
                          <a:latin typeface="Verdana"/>
                          <a:ea typeface="Verdana"/>
                          <a:cs typeface="Verdana"/>
                          <a:sym typeface="Verdana"/>
                        </a:rPr>
                        <a:t>accept </a:t>
                      </a:r>
                      <a:r>
                        <a:rPr lang="en-US" sz="2800">
                          <a:latin typeface="Verdana"/>
                          <a:ea typeface="Verdana"/>
                          <a:cs typeface="Verdana"/>
                          <a:sym typeface="Verdana"/>
                        </a:rPr>
                        <a:t>responsibility.</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5982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B. he has taught at 5 different schools.</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1915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C. </a:t>
                      </a:r>
                      <a:r>
                        <a:rPr lang="en-US" sz="2800">
                          <a:latin typeface="Verdana"/>
                          <a:ea typeface="Verdana"/>
                          <a:cs typeface="Verdana"/>
                          <a:sym typeface="Verdana"/>
                        </a:rPr>
                        <a:t>because you always tell the truth.</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1915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D. and humble.</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bl>
          </a:graphicData>
        </a:graphic>
      </p:graphicFrame>
      <p:sp>
        <p:nvSpPr>
          <p:cNvPr id="147" name="Google Shape;147;p18"/>
          <p:cNvSpPr txBox="1"/>
          <p:nvPr/>
        </p:nvSpPr>
        <p:spPr>
          <a:xfrm>
            <a:off x="1203961" y="-245108"/>
            <a:ext cx="111660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Verdana"/>
              <a:buNone/>
            </a:pPr>
            <a:r>
              <a:rPr b="1" i="0" lang="en-US" sz="3200" u="none" cap="none" strike="noStrike">
                <a:solidFill>
                  <a:srgbClr val="000000"/>
                </a:solidFill>
                <a:latin typeface="Verdana"/>
                <a:ea typeface="Verdana"/>
                <a:cs typeface="Verdana"/>
                <a:sym typeface="Verdana"/>
              </a:rPr>
              <a:t>Match the beginning and end of each sentence.</a:t>
            </a:r>
            <a:endParaRPr/>
          </a:p>
        </p:txBody>
      </p:sp>
      <p:sp>
        <p:nvSpPr>
          <p:cNvPr id="148" name="Google Shape;148;p18"/>
          <p:cNvSpPr txBox="1"/>
          <p:nvPr>
            <p:ph idx="11" type="ftr"/>
          </p:nvPr>
        </p:nvSpPr>
        <p:spPr>
          <a:xfrm>
            <a:off x="-533399" y="657368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149" name="Google Shape;149;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solidFill>
                  <a:schemeClr val="dk1"/>
                </a:solidFill>
              </a:rPr>
              <a:t>‹#›</a:t>
            </a:fld>
            <a:endParaRPr/>
          </a:p>
        </p:txBody>
      </p:sp>
      <p:pic>
        <p:nvPicPr>
          <p:cNvPr id="150" name="Google Shape;150;p18"/>
          <p:cNvPicPr preferRelativeResize="0"/>
          <p:nvPr/>
        </p:nvPicPr>
        <p:blipFill>
          <a:blip r:embed="rId4">
            <a:alphaModFix/>
          </a:blip>
          <a:stretch>
            <a:fillRect/>
          </a:stretch>
        </p:blipFill>
        <p:spPr>
          <a:xfrm>
            <a:off x="3581400" y="5501925"/>
            <a:ext cx="1653499" cy="1102074"/>
          </a:xfrm>
          <a:prstGeom prst="rect">
            <a:avLst/>
          </a:prstGeom>
          <a:noFill/>
          <a:ln>
            <a:noFill/>
          </a:ln>
        </p:spPr>
      </p:pic>
      <p:pic>
        <p:nvPicPr>
          <p:cNvPr id="151" name="Google Shape;151;p18"/>
          <p:cNvPicPr preferRelativeResize="0"/>
          <p:nvPr/>
        </p:nvPicPr>
        <p:blipFill>
          <a:blip r:embed="rId5">
            <a:alphaModFix/>
          </a:blip>
          <a:stretch>
            <a:fillRect/>
          </a:stretch>
        </p:blipFill>
        <p:spPr>
          <a:xfrm>
            <a:off x="4085970" y="4410424"/>
            <a:ext cx="1162373" cy="774726"/>
          </a:xfrm>
          <a:prstGeom prst="rect">
            <a:avLst/>
          </a:prstGeom>
          <a:noFill/>
          <a:ln>
            <a:noFill/>
          </a:ln>
        </p:spPr>
      </p:pic>
      <p:pic>
        <p:nvPicPr>
          <p:cNvPr id="152" name="Google Shape;152;p18"/>
          <p:cNvPicPr preferRelativeResize="0"/>
          <p:nvPr/>
        </p:nvPicPr>
        <p:blipFill>
          <a:blip r:embed="rId6">
            <a:alphaModFix/>
          </a:blip>
          <a:stretch>
            <a:fillRect/>
          </a:stretch>
        </p:blipFill>
        <p:spPr>
          <a:xfrm>
            <a:off x="4388853" y="2496324"/>
            <a:ext cx="846041" cy="1269376"/>
          </a:xfrm>
          <a:prstGeom prst="rect">
            <a:avLst/>
          </a:prstGeom>
          <a:noFill/>
          <a:ln>
            <a:noFill/>
          </a:ln>
        </p:spPr>
      </p:pic>
      <p:pic>
        <p:nvPicPr>
          <p:cNvPr id="153" name="Google Shape;153;p18"/>
          <p:cNvPicPr preferRelativeResize="0"/>
          <p:nvPr/>
        </p:nvPicPr>
        <p:blipFill>
          <a:blip r:embed="rId7">
            <a:alphaModFix/>
          </a:blip>
          <a:stretch>
            <a:fillRect/>
          </a:stretch>
        </p:blipFill>
        <p:spPr>
          <a:xfrm>
            <a:off x="4388851" y="1080599"/>
            <a:ext cx="846051" cy="12693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7" name="Shape 157"/>
        <p:cNvGrpSpPr/>
        <p:nvPr/>
      </p:nvGrpSpPr>
      <p:grpSpPr>
        <a:xfrm>
          <a:off x="0" y="0"/>
          <a:ext cx="0" cy="0"/>
          <a:chOff x="0" y="0"/>
          <a:chExt cx="0" cy="0"/>
        </a:xfrm>
      </p:grpSpPr>
      <p:graphicFrame>
        <p:nvGraphicFramePr>
          <p:cNvPr id="158" name="Google Shape;158;p19"/>
          <p:cNvGraphicFramePr/>
          <p:nvPr/>
        </p:nvGraphicFramePr>
        <p:xfrm>
          <a:off x="472438" y="886658"/>
          <a:ext cx="3000000" cy="3000000"/>
        </p:xfrm>
        <a:graphic>
          <a:graphicData uri="http://schemas.openxmlformats.org/drawingml/2006/table">
            <a:tbl>
              <a:tblPr>
                <a:noFill/>
                <a:tableStyleId>{F03B301A-1CF7-4704-ACAD-FB01AC2F5E2B}</a:tableStyleId>
              </a:tblPr>
              <a:tblGrid>
                <a:gridCol w="4775900"/>
              </a:tblGrid>
              <a:tr h="14294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1. You are </a:t>
                      </a:r>
                      <a:r>
                        <a:rPr b="1" lang="en-US" sz="2800">
                          <a:latin typeface="Verdana"/>
                          <a:ea typeface="Verdana"/>
                          <a:cs typeface="Verdana"/>
                          <a:sym typeface="Verdana"/>
                        </a:rPr>
                        <a:t>special </a:t>
                      </a:r>
                      <a:endParaRPr b="1" sz="2800">
                        <a:latin typeface="Verdana"/>
                        <a:ea typeface="Verdana"/>
                        <a:cs typeface="Verdana"/>
                        <a:sym typeface="Verdana"/>
                      </a:endParaRPr>
                    </a:p>
                    <a:p>
                      <a:pPr indent="0" lvl="0" marL="0" marR="0" rtl="0" algn="l">
                        <a:lnSpc>
                          <a:spcPct val="100000"/>
                        </a:lnSpc>
                        <a:spcBef>
                          <a:spcPts val="0"/>
                        </a:spcBef>
                        <a:spcAft>
                          <a:spcPts val="0"/>
                        </a:spcAft>
                        <a:buNone/>
                      </a:pPr>
                      <a:r>
                        <a:t/>
                      </a:r>
                      <a:endParaRPr b="1" sz="9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2. She is an </a:t>
                      </a:r>
                      <a:r>
                        <a:rPr b="1" lang="en-US" sz="2800">
                          <a:latin typeface="Verdana"/>
                          <a:ea typeface="Verdana"/>
                          <a:cs typeface="Verdana"/>
                          <a:sym typeface="Verdana"/>
                        </a:rPr>
                        <a:t>experienced</a:t>
                      </a:r>
                      <a:r>
                        <a:rPr lang="en-US" sz="2800">
                          <a:latin typeface="Verdana"/>
                          <a:ea typeface="Verdana"/>
                          <a:cs typeface="Verdana"/>
                          <a:sym typeface="Verdana"/>
                        </a:rPr>
                        <a:t> teacher</a:t>
                      </a:r>
                      <a:endParaRPr b="1" sz="2800">
                        <a:latin typeface="Verdana"/>
                        <a:ea typeface="Verdana"/>
                        <a:cs typeface="Verdana"/>
                        <a:sym typeface="Verdana"/>
                      </a:endParaRPr>
                    </a:p>
                    <a:p>
                      <a:pPr indent="0" lvl="0" marL="0" marR="0" rtl="0" algn="l">
                        <a:lnSpc>
                          <a:spcPct val="100000"/>
                        </a:lnSpc>
                        <a:spcBef>
                          <a:spcPts val="0"/>
                        </a:spcBef>
                        <a:spcAft>
                          <a:spcPts val="0"/>
                        </a:spcAft>
                        <a:buNone/>
                      </a:pPr>
                      <a:r>
                        <a:t/>
                      </a:r>
                      <a:endParaRPr b="1" sz="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3. He is a good man</a:t>
                      </a:r>
                      <a:endParaRPr sz="2800">
                        <a:latin typeface="Verdana"/>
                        <a:ea typeface="Verdana"/>
                        <a:cs typeface="Verdana"/>
                        <a:sym typeface="Verdana"/>
                      </a:endParaRPr>
                    </a:p>
                    <a:p>
                      <a:pPr indent="0" lvl="0" marL="0" marR="0" rtl="0" algn="l">
                        <a:lnSpc>
                          <a:spcPct val="100000"/>
                        </a:lnSpc>
                        <a:spcBef>
                          <a:spcPts val="0"/>
                        </a:spcBef>
                        <a:spcAft>
                          <a:spcPts val="0"/>
                        </a:spcAft>
                        <a:buNone/>
                      </a:pPr>
                      <a:r>
                        <a:t/>
                      </a:r>
                      <a:endParaRPr sz="2800">
                        <a:latin typeface="Verdana"/>
                        <a:ea typeface="Verdana"/>
                        <a:cs typeface="Verdana"/>
                        <a:sym typeface="Verdana"/>
                      </a:endParaRPr>
                    </a:p>
                    <a:p>
                      <a:pPr indent="0" lvl="0" marL="0" marR="0" rtl="0" algn="l">
                        <a:lnSpc>
                          <a:spcPct val="100000"/>
                        </a:lnSpc>
                        <a:spcBef>
                          <a:spcPts val="0"/>
                        </a:spcBef>
                        <a:spcAft>
                          <a:spcPts val="0"/>
                        </a:spcAft>
                        <a:buNone/>
                      </a:pPr>
                      <a:r>
                        <a:t/>
                      </a:r>
                      <a:endParaRPr sz="100"/>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4. A </a:t>
                      </a:r>
                      <a:r>
                        <a:rPr b="1" lang="en-US" sz="2800">
                          <a:latin typeface="Verdana"/>
                          <a:ea typeface="Verdana"/>
                          <a:cs typeface="Verdana"/>
                          <a:sym typeface="Verdana"/>
                        </a:rPr>
                        <a:t>reliable</a:t>
                      </a:r>
                      <a:r>
                        <a:rPr lang="en-US" sz="2800">
                          <a:latin typeface="Verdana"/>
                          <a:ea typeface="Verdana"/>
                          <a:cs typeface="Verdana"/>
                          <a:sym typeface="Verdana"/>
                        </a:rPr>
                        <a:t> person </a:t>
                      </a:r>
                      <a:endParaRPr b="1" sz="2800">
                        <a:latin typeface="Verdana"/>
                        <a:ea typeface="Verdana"/>
                        <a:cs typeface="Verdana"/>
                        <a:sym typeface="Verdana"/>
                      </a:endParaRPr>
                    </a:p>
                    <a:p>
                      <a:pPr indent="0" lvl="0" marL="0" marR="0" rtl="0" algn="l">
                        <a:lnSpc>
                          <a:spcPct val="100000"/>
                        </a:lnSpc>
                        <a:spcBef>
                          <a:spcPts val="0"/>
                        </a:spcBef>
                        <a:spcAft>
                          <a:spcPts val="0"/>
                        </a:spcAft>
                        <a:buNone/>
                      </a:pPr>
                      <a:r>
                        <a:t/>
                      </a:r>
                      <a:endParaRPr b="1" sz="9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bl>
          </a:graphicData>
        </a:graphic>
      </p:graphicFrame>
      <p:graphicFrame>
        <p:nvGraphicFramePr>
          <p:cNvPr id="159" name="Google Shape;159;p19"/>
          <p:cNvGraphicFramePr/>
          <p:nvPr/>
        </p:nvGraphicFramePr>
        <p:xfrm>
          <a:off x="5963213" y="886658"/>
          <a:ext cx="3000000" cy="3000000"/>
        </p:xfrm>
        <a:graphic>
          <a:graphicData uri="http://schemas.openxmlformats.org/drawingml/2006/table">
            <a:tbl>
              <a:tblPr>
                <a:noFill/>
                <a:tableStyleId>{F03B301A-1CF7-4704-ACAD-FB01AC2F5E2B}</a:tableStyleId>
              </a:tblPr>
              <a:tblGrid>
                <a:gridCol w="5936750"/>
              </a:tblGrid>
              <a:tr h="141922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A. </a:t>
                      </a:r>
                      <a:r>
                        <a:rPr lang="en-US" sz="2800">
                          <a:latin typeface="Verdana"/>
                          <a:ea typeface="Verdana"/>
                          <a:cs typeface="Verdana"/>
                          <a:sym typeface="Verdana"/>
                        </a:rPr>
                        <a:t>is someone you can count on</a:t>
                      </a:r>
                      <a:r>
                        <a:rPr lang="en-US" sz="2800">
                          <a:latin typeface="Verdana"/>
                          <a:ea typeface="Verdana"/>
                          <a:cs typeface="Verdana"/>
                          <a:sym typeface="Verdana"/>
                        </a:rPr>
                        <a:t>.</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59825">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B. </a:t>
                      </a:r>
                      <a:r>
                        <a:rPr lang="en-US" sz="2800">
                          <a:latin typeface="Verdana"/>
                          <a:ea typeface="Verdana"/>
                          <a:cs typeface="Verdana"/>
                          <a:sym typeface="Verdana"/>
                        </a:rPr>
                        <a:t>because he has a </a:t>
                      </a:r>
                      <a:r>
                        <a:rPr b="1" lang="en-US" sz="2800">
                          <a:latin typeface="Verdana"/>
                          <a:ea typeface="Verdana"/>
                          <a:cs typeface="Verdana"/>
                          <a:sym typeface="Verdana"/>
                        </a:rPr>
                        <a:t>pure</a:t>
                      </a:r>
                      <a:r>
                        <a:rPr lang="en-US" sz="2800">
                          <a:latin typeface="Verdana"/>
                          <a:ea typeface="Verdana"/>
                          <a:cs typeface="Verdana"/>
                          <a:sym typeface="Verdana"/>
                        </a:rPr>
                        <a:t> heart.</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1915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C. </a:t>
                      </a:r>
                      <a:r>
                        <a:rPr lang="en-US" sz="2800">
                          <a:latin typeface="Verdana"/>
                          <a:ea typeface="Verdana"/>
                          <a:cs typeface="Verdana"/>
                          <a:sym typeface="Verdana"/>
                        </a:rPr>
                        <a:t>because she has taught for twenty years.</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r h="141915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D. </a:t>
                      </a:r>
                      <a:r>
                        <a:rPr lang="en-US" sz="2800">
                          <a:latin typeface="Verdana"/>
                          <a:ea typeface="Verdana"/>
                          <a:cs typeface="Verdana"/>
                          <a:sym typeface="Verdana"/>
                        </a:rPr>
                        <a:t>because God loves you.</a:t>
                      </a:r>
                      <a:endParaRPr sz="2800">
                        <a:latin typeface="Verdana"/>
                        <a:ea typeface="Verdana"/>
                        <a:cs typeface="Verdana"/>
                        <a:sym typeface="Verdana"/>
                      </a:endParaRPr>
                    </a:p>
                  </a:txBody>
                  <a:tcPr marT="49350" marB="49350" marR="98700" marL="98700">
                    <a:lnL cap="flat" cmpd="sng" w="12700">
                      <a:solidFill>
                        <a:srgbClr val="9E9E9E"/>
                      </a:solidFill>
                      <a:prstDash val="solid"/>
                      <a:round/>
                      <a:headEnd len="sm" w="sm" type="none"/>
                      <a:tailEnd len="sm" w="sm" type="none"/>
                    </a:lnL>
                    <a:lnR cap="flat" cmpd="sng" w="12700">
                      <a:solidFill>
                        <a:srgbClr val="9E9E9E"/>
                      </a:solidFill>
                      <a:prstDash val="solid"/>
                      <a:round/>
                      <a:headEnd len="sm" w="sm" type="none"/>
                      <a:tailEnd len="sm" w="sm" type="none"/>
                    </a:lnR>
                    <a:lnT cap="flat" cmpd="sng" w="12700">
                      <a:solidFill>
                        <a:srgbClr val="9E9E9E"/>
                      </a:solidFill>
                      <a:prstDash val="solid"/>
                      <a:round/>
                      <a:headEnd len="sm" w="sm" type="none"/>
                      <a:tailEnd len="sm" w="sm" type="none"/>
                    </a:lnT>
                    <a:lnB cap="flat" cmpd="sng" w="12700">
                      <a:solidFill>
                        <a:srgbClr val="9E9E9E"/>
                      </a:solidFill>
                      <a:prstDash val="solid"/>
                      <a:round/>
                      <a:headEnd len="sm" w="sm" type="none"/>
                      <a:tailEnd len="sm" w="sm" type="none"/>
                    </a:lnB>
                    <a:solidFill>
                      <a:schemeClr val="lt2"/>
                    </a:solidFill>
                  </a:tcPr>
                </a:tc>
              </a:tr>
            </a:tbl>
          </a:graphicData>
        </a:graphic>
      </p:graphicFrame>
      <p:sp>
        <p:nvSpPr>
          <p:cNvPr id="160" name="Google Shape;160;p19"/>
          <p:cNvSpPr txBox="1"/>
          <p:nvPr/>
        </p:nvSpPr>
        <p:spPr>
          <a:xfrm>
            <a:off x="1203961" y="-245108"/>
            <a:ext cx="111660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Verdana"/>
              <a:buNone/>
            </a:pPr>
            <a:r>
              <a:rPr b="1" i="0" lang="en-US" sz="3200" u="none" cap="none" strike="noStrike">
                <a:solidFill>
                  <a:srgbClr val="000000"/>
                </a:solidFill>
                <a:latin typeface="Verdana"/>
                <a:ea typeface="Verdana"/>
                <a:cs typeface="Verdana"/>
                <a:sym typeface="Verdana"/>
              </a:rPr>
              <a:t>Match the beginning and end of each sentence.</a:t>
            </a:r>
            <a:endParaRPr/>
          </a:p>
        </p:txBody>
      </p:sp>
      <p:sp>
        <p:nvSpPr>
          <p:cNvPr id="161" name="Google Shape;161;p19"/>
          <p:cNvSpPr txBox="1"/>
          <p:nvPr>
            <p:ph idx="11" type="ftr"/>
          </p:nvPr>
        </p:nvSpPr>
        <p:spPr>
          <a:xfrm>
            <a:off x="-533399" y="657368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©2020-2024 Literacy International</a:t>
            </a:r>
            <a:endParaRPr/>
          </a:p>
        </p:txBody>
      </p:sp>
      <p:sp>
        <p:nvSpPr>
          <p:cNvPr id="162" name="Google Shape;162;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lang="en-US">
                <a:solidFill>
                  <a:schemeClr val="dk1"/>
                </a:solidFill>
              </a:rPr>
              <a:t>‹#›</a:t>
            </a:fld>
            <a:endParaRPr/>
          </a:p>
        </p:txBody>
      </p:sp>
      <p:pic>
        <p:nvPicPr>
          <p:cNvPr id="163" name="Google Shape;163;p19"/>
          <p:cNvPicPr preferRelativeResize="0"/>
          <p:nvPr/>
        </p:nvPicPr>
        <p:blipFill>
          <a:blip r:embed="rId4">
            <a:alphaModFix/>
          </a:blip>
          <a:stretch>
            <a:fillRect/>
          </a:stretch>
        </p:blipFill>
        <p:spPr>
          <a:xfrm>
            <a:off x="3888650" y="5708200"/>
            <a:ext cx="1359698" cy="906251"/>
          </a:xfrm>
          <a:prstGeom prst="rect">
            <a:avLst/>
          </a:prstGeom>
          <a:noFill/>
          <a:ln>
            <a:noFill/>
          </a:ln>
        </p:spPr>
      </p:pic>
      <p:pic>
        <p:nvPicPr>
          <p:cNvPr id="164" name="Google Shape;164;p19"/>
          <p:cNvPicPr preferRelativeResize="0"/>
          <p:nvPr/>
        </p:nvPicPr>
        <p:blipFill>
          <a:blip r:embed="rId5">
            <a:alphaModFix/>
          </a:blip>
          <a:stretch>
            <a:fillRect/>
          </a:stretch>
        </p:blipFill>
        <p:spPr>
          <a:xfrm flipH="1">
            <a:off x="4457249" y="4341399"/>
            <a:ext cx="791101" cy="791101"/>
          </a:xfrm>
          <a:prstGeom prst="rect">
            <a:avLst/>
          </a:prstGeom>
          <a:noFill/>
          <a:ln>
            <a:noFill/>
          </a:ln>
        </p:spPr>
      </p:pic>
      <p:pic>
        <p:nvPicPr>
          <p:cNvPr id="165" name="Google Shape;165;p19"/>
          <p:cNvPicPr preferRelativeResize="0"/>
          <p:nvPr/>
        </p:nvPicPr>
        <p:blipFill>
          <a:blip r:embed="rId6">
            <a:alphaModFix/>
          </a:blip>
          <a:stretch>
            <a:fillRect/>
          </a:stretch>
        </p:blipFill>
        <p:spPr>
          <a:xfrm>
            <a:off x="4457248" y="3238426"/>
            <a:ext cx="791101" cy="527276"/>
          </a:xfrm>
          <a:prstGeom prst="rect">
            <a:avLst/>
          </a:prstGeom>
          <a:noFill/>
          <a:ln>
            <a:noFill/>
          </a:ln>
        </p:spPr>
      </p:pic>
      <p:pic>
        <p:nvPicPr>
          <p:cNvPr id="166" name="Google Shape;166;p19"/>
          <p:cNvPicPr preferRelativeResize="0"/>
          <p:nvPr/>
        </p:nvPicPr>
        <p:blipFill>
          <a:blip r:embed="rId7">
            <a:alphaModFix/>
          </a:blip>
          <a:stretch>
            <a:fillRect/>
          </a:stretch>
        </p:blipFill>
        <p:spPr>
          <a:xfrm>
            <a:off x="3888650" y="1409795"/>
            <a:ext cx="1359698" cy="9062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2" name="Shape 172"/>
        <p:cNvGrpSpPr/>
        <p:nvPr/>
      </p:nvGrpSpPr>
      <p:grpSpPr>
        <a:xfrm>
          <a:off x="0" y="0"/>
          <a:ext cx="0" cy="0"/>
          <a:chOff x="0" y="0"/>
          <a:chExt cx="0" cy="0"/>
        </a:xfrm>
      </p:grpSpPr>
      <p:sp>
        <p:nvSpPr>
          <p:cNvPr id="173" name="Google Shape;173;p20"/>
          <p:cNvSpPr txBox="1"/>
          <p:nvPr/>
        </p:nvSpPr>
        <p:spPr>
          <a:xfrm>
            <a:off x="751120" y="0"/>
            <a:ext cx="10689760" cy="76993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3200">
                <a:solidFill>
                  <a:schemeClr val="dk1"/>
                </a:solidFill>
                <a:latin typeface="Verdana"/>
                <a:ea typeface="Verdana"/>
                <a:cs typeface="Verdana"/>
                <a:sym typeface="Verdana"/>
              </a:rPr>
              <a:t>Have/Have got</a:t>
            </a:r>
            <a:endParaRPr b="1" sz="3200">
              <a:solidFill>
                <a:schemeClr val="dk1"/>
              </a:solidFill>
              <a:latin typeface="Verdana"/>
              <a:ea typeface="Verdana"/>
              <a:cs typeface="Verdana"/>
              <a:sym typeface="Verdana"/>
            </a:endParaRPr>
          </a:p>
        </p:txBody>
      </p:sp>
      <p:sp>
        <p:nvSpPr>
          <p:cNvPr id="174" name="Google Shape;17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lang="en-US">
                <a:solidFill>
                  <a:schemeClr val="dk1"/>
                </a:solidFill>
              </a:rPr>
              <a:t>‹#›</a:t>
            </a:fld>
            <a:endParaRPr/>
          </a:p>
        </p:txBody>
      </p:sp>
      <p:sp>
        <p:nvSpPr>
          <p:cNvPr id="175" name="Google Shape;175;p20"/>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sp>
        <p:nvSpPr>
          <p:cNvPr id="176" name="Google Shape;176;p20"/>
          <p:cNvSpPr txBox="1"/>
          <p:nvPr/>
        </p:nvSpPr>
        <p:spPr>
          <a:xfrm>
            <a:off x="5320025" y="1250725"/>
            <a:ext cx="688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Verdana"/>
              <a:ea typeface="Verdana"/>
              <a:cs typeface="Verdana"/>
              <a:sym typeface="Verdana"/>
            </a:endParaRPr>
          </a:p>
        </p:txBody>
      </p:sp>
      <p:sp>
        <p:nvSpPr>
          <p:cNvPr id="177" name="Google Shape;177;p20"/>
          <p:cNvSpPr txBox="1"/>
          <p:nvPr/>
        </p:nvSpPr>
        <p:spPr>
          <a:xfrm>
            <a:off x="481850" y="4506900"/>
            <a:ext cx="11320200" cy="1985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US" sz="2400">
                <a:latin typeface="Verdana"/>
                <a:ea typeface="Verdana"/>
                <a:cs typeface="Verdana"/>
                <a:sym typeface="Verdana"/>
              </a:rPr>
              <a:t>5. _____  ______  _____   a dog?         Yes, I’ve ____ a dog.</a:t>
            </a:r>
            <a:endParaRPr sz="2400">
              <a:latin typeface="Verdana"/>
              <a:ea typeface="Verdana"/>
              <a:cs typeface="Verdana"/>
              <a:sym typeface="Verdana"/>
            </a:endParaRPr>
          </a:p>
          <a:p>
            <a:pPr indent="0" lvl="0" marL="0" rtl="0" algn="l">
              <a:spcBef>
                <a:spcPts val="0"/>
              </a:spcBef>
              <a:spcAft>
                <a:spcPts val="0"/>
              </a:spcAft>
              <a:buNone/>
            </a:pPr>
            <a:r>
              <a:rPr lang="en-US" sz="2400">
                <a:latin typeface="Verdana"/>
                <a:ea typeface="Verdana"/>
                <a:cs typeface="Verdana"/>
                <a:sym typeface="Verdana"/>
              </a:rPr>
              <a:t>                 (have got)</a:t>
            </a:r>
            <a:endParaRPr sz="2400">
              <a:latin typeface="Verdana"/>
              <a:ea typeface="Verdana"/>
              <a:cs typeface="Verdana"/>
              <a:sym typeface="Verdana"/>
            </a:endParaRPr>
          </a:p>
          <a:p>
            <a:pPr indent="0" lvl="0" marL="0" rtl="0" algn="l">
              <a:spcBef>
                <a:spcPts val="0"/>
              </a:spcBef>
              <a:spcAft>
                <a:spcPts val="0"/>
              </a:spcAft>
              <a:buNone/>
            </a:pPr>
            <a:r>
              <a:t/>
            </a:r>
            <a:endParaRPr sz="2400">
              <a:latin typeface="Verdana"/>
              <a:ea typeface="Verdana"/>
              <a:cs typeface="Verdana"/>
              <a:sym typeface="Verdana"/>
            </a:endParaRPr>
          </a:p>
          <a:p>
            <a:pPr indent="0" lvl="0" marL="457200" rtl="0" algn="l">
              <a:spcBef>
                <a:spcPts val="0"/>
              </a:spcBef>
              <a:spcAft>
                <a:spcPts val="0"/>
              </a:spcAft>
              <a:buNone/>
            </a:pPr>
            <a:r>
              <a:rPr lang="en-US" sz="2400">
                <a:latin typeface="Verdana"/>
                <a:ea typeface="Verdana"/>
                <a:cs typeface="Verdana"/>
                <a:sym typeface="Verdana"/>
              </a:rPr>
              <a:t>6. _____ _____ _____ a cookie?           Yes, I will have a cookie.</a:t>
            </a:r>
            <a:endParaRPr sz="2400">
              <a:latin typeface="Verdana"/>
              <a:ea typeface="Verdana"/>
              <a:cs typeface="Verdana"/>
              <a:sym typeface="Verdana"/>
            </a:endParaRPr>
          </a:p>
          <a:p>
            <a:pPr indent="0" lvl="0" marL="0" rtl="0" algn="l">
              <a:spcBef>
                <a:spcPts val="0"/>
              </a:spcBef>
              <a:spcAft>
                <a:spcPts val="0"/>
              </a:spcAft>
              <a:buNone/>
            </a:pPr>
            <a:r>
              <a:rPr lang="en-US" sz="2100">
                <a:latin typeface="Verdana"/>
                <a:ea typeface="Verdana"/>
                <a:cs typeface="Verdana"/>
                <a:sym typeface="Verdana"/>
              </a:rPr>
              <a:t>                    (have)</a:t>
            </a:r>
            <a:endParaRPr sz="2100">
              <a:latin typeface="Verdana"/>
              <a:ea typeface="Verdana"/>
              <a:cs typeface="Verdana"/>
              <a:sym typeface="Verdana"/>
            </a:endParaRPr>
          </a:p>
        </p:txBody>
      </p:sp>
      <p:graphicFrame>
        <p:nvGraphicFramePr>
          <p:cNvPr id="178" name="Google Shape;178;p20"/>
          <p:cNvGraphicFramePr/>
          <p:nvPr/>
        </p:nvGraphicFramePr>
        <p:xfrm>
          <a:off x="481875" y="880325"/>
          <a:ext cx="3000000" cy="3000000"/>
        </p:xfrm>
        <a:graphic>
          <a:graphicData uri="http://schemas.openxmlformats.org/drawingml/2006/table">
            <a:tbl>
              <a:tblPr>
                <a:noFill/>
                <a:tableStyleId>{ACDFD0D9-FBEE-4B29-8DD6-2F4D3D8D4C7A}</a:tableStyleId>
              </a:tblPr>
              <a:tblGrid>
                <a:gridCol w="3817025"/>
                <a:gridCol w="3817025"/>
                <a:gridCol w="3817025"/>
              </a:tblGrid>
              <a:tr h="381000">
                <a:tc>
                  <a:txBody>
                    <a:bodyPr/>
                    <a:lstStyle/>
                    <a:p>
                      <a:pPr indent="0" lvl="0" marL="0" rtl="0" algn="l">
                        <a:spcBef>
                          <a:spcPts val="0"/>
                        </a:spcBef>
                        <a:spcAft>
                          <a:spcPts val="0"/>
                        </a:spcAft>
                        <a:buNone/>
                      </a:pPr>
                      <a:r>
                        <a:rPr b="1" lang="en-US" sz="2400">
                          <a:latin typeface="Verdana"/>
                          <a:ea typeface="Verdana"/>
                          <a:cs typeface="Verdana"/>
                          <a:sym typeface="Verdana"/>
                        </a:rPr>
                        <a:t>Verb</a:t>
                      </a:r>
                      <a:endParaRPr b="1" sz="2400">
                        <a:latin typeface="Verdana"/>
                        <a:ea typeface="Verdana"/>
                        <a:cs typeface="Verdana"/>
                        <a:sym typeface="Verdana"/>
                      </a:endParaRPr>
                    </a:p>
                  </a:txBody>
                  <a:tcPr marT="91425" marB="91425" marR="91425" marL="91425">
                    <a:lnB cap="flat" cmpd="sng" w="9525">
                      <a:solidFill>
                        <a:srgbClr val="9E9E9E"/>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b="1" lang="en-US" sz="2400">
                          <a:latin typeface="Verdana"/>
                          <a:ea typeface="Verdana"/>
                          <a:cs typeface="Verdana"/>
                          <a:sym typeface="Verdana"/>
                        </a:rPr>
                        <a:t>Question</a:t>
                      </a:r>
                      <a:endParaRPr b="1" sz="2400">
                        <a:latin typeface="Verdana"/>
                        <a:ea typeface="Verdana"/>
                        <a:cs typeface="Verdana"/>
                        <a:sym typeface="Verdana"/>
                      </a:endParaRPr>
                    </a:p>
                  </a:txBody>
                  <a:tcPr marT="91425" marB="91425" marR="91425" marL="91425">
                    <a:lnB cap="flat" cmpd="sng" w="9525">
                      <a:solidFill>
                        <a:srgbClr val="9E9E9E"/>
                      </a:solidFill>
                      <a:prstDash val="solid"/>
                      <a:round/>
                      <a:headEnd len="sm" w="sm" type="none"/>
                      <a:tailEnd len="sm" w="sm" type="none"/>
                    </a:lnB>
                    <a:solidFill>
                      <a:srgbClr val="C9DAF8"/>
                    </a:solidFill>
                  </a:tcPr>
                </a:tc>
                <a:tc>
                  <a:txBody>
                    <a:bodyPr/>
                    <a:lstStyle/>
                    <a:p>
                      <a:pPr indent="0" lvl="0" marL="0" rtl="0" algn="l">
                        <a:spcBef>
                          <a:spcPts val="0"/>
                        </a:spcBef>
                        <a:spcAft>
                          <a:spcPts val="0"/>
                        </a:spcAft>
                        <a:buNone/>
                      </a:pPr>
                      <a:r>
                        <a:rPr b="1" lang="en-US" sz="2400">
                          <a:latin typeface="Verdana"/>
                          <a:ea typeface="Verdana"/>
                          <a:cs typeface="Verdana"/>
                          <a:sym typeface="Verdana"/>
                        </a:rPr>
                        <a:t>Answer</a:t>
                      </a:r>
                      <a:endParaRPr b="1" sz="2400">
                        <a:latin typeface="Verdana"/>
                        <a:ea typeface="Verdana"/>
                        <a:cs typeface="Verdana"/>
                        <a:sym typeface="Verdana"/>
                      </a:endParaRPr>
                    </a:p>
                  </a:txBody>
                  <a:tcPr marT="91425" marB="91425" marR="91425" marL="91425">
                    <a:lnB cap="flat" cmpd="sng" w="9525">
                      <a:solidFill>
                        <a:srgbClr val="9E9E9E"/>
                      </a:solidFill>
                      <a:prstDash val="solid"/>
                      <a:round/>
                      <a:headEnd len="sm" w="sm" type="none"/>
                      <a:tailEnd len="sm" w="sm" type="none"/>
                    </a:lnB>
                    <a:solidFill>
                      <a:srgbClr val="C9DAF8"/>
                    </a:solidFill>
                  </a:tcPr>
                </a:tc>
              </a:tr>
              <a:tr h="381000">
                <a:tc>
                  <a:txBody>
                    <a:bodyPr/>
                    <a:lstStyle/>
                    <a:p>
                      <a:pPr indent="0" lvl="0" marL="0" rtl="0" algn="l">
                        <a:spcBef>
                          <a:spcPts val="0"/>
                        </a:spcBef>
                        <a:spcAft>
                          <a:spcPts val="0"/>
                        </a:spcAft>
                        <a:buNone/>
                      </a:pPr>
                      <a:r>
                        <a:rPr lang="en-US" sz="2400">
                          <a:latin typeface="Verdana"/>
                          <a:ea typeface="Verdana"/>
                          <a:cs typeface="Verdana"/>
                          <a:sym typeface="Verdana"/>
                        </a:rPr>
                        <a:t>1. </a:t>
                      </a:r>
                      <a:r>
                        <a:rPr lang="en-US" sz="2400">
                          <a:latin typeface="Verdana"/>
                          <a:ea typeface="Verdana"/>
                          <a:cs typeface="Verdana"/>
                          <a:sym typeface="Verdana"/>
                        </a:rPr>
                        <a:t>have got (present)</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Verdana"/>
                          <a:ea typeface="Verdana"/>
                          <a:cs typeface="Verdana"/>
                          <a:sym typeface="Verdana"/>
                        </a:rPr>
                        <a:t>Have you got a pen?</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Verdana"/>
                          <a:ea typeface="Verdana"/>
                          <a:cs typeface="Verdana"/>
                          <a:sym typeface="Verdana"/>
                        </a:rPr>
                        <a:t>Yes, I have a pen.</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sz="2400">
                          <a:latin typeface="Verdana"/>
                          <a:ea typeface="Verdana"/>
                          <a:cs typeface="Verdana"/>
                          <a:sym typeface="Verdana"/>
                        </a:rPr>
                        <a:t>2</a:t>
                      </a:r>
                      <a:r>
                        <a:rPr lang="en-US" sz="2400">
                          <a:latin typeface="Verdana"/>
                          <a:ea typeface="Verdana"/>
                          <a:cs typeface="Verdana"/>
                          <a:sym typeface="Verdana"/>
                        </a:rPr>
                        <a:t>. have (present)</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Verdana"/>
                          <a:ea typeface="Verdana"/>
                          <a:cs typeface="Verdana"/>
                          <a:sym typeface="Verdana"/>
                        </a:rPr>
                        <a:t>Do you have a pen?</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Verdana"/>
                          <a:ea typeface="Verdana"/>
                          <a:cs typeface="Verdana"/>
                          <a:sym typeface="Verdana"/>
                        </a:rPr>
                        <a:t>Yes, I have a pen.</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sz="2400">
                          <a:latin typeface="Verdana"/>
                          <a:ea typeface="Verdana"/>
                          <a:cs typeface="Verdana"/>
                          <a:sym typeface="Verdana"/>
                        </a:rPr>
                        <a:t>3. have (past)</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Verdana"/>
                          <a:ea typeface="Verdana"/>
                          <a:cs typeface="Verdana"/>
                          <a:sym typeface="Verdana"/>
                        </a:rPr>
                        <a:t>Did you have any toys?</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Verdana"/>
                          <a:ea typeface="Verdana"/>
                          <a:cs typeface="Verdana"/>
                          <a:sym typeface="Verdana"/>
                        </a:rPr>
                        <a:t>No, I didn’t have any toys.</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sz="2400">
                          <a:latin typeface="Verdana"/>
                          <a:ea typeface="Verdana"/>
                          <a:cs typeface="Verdana"/>
                          <a:sym typeface="Verdana"/>
                        </a:rPr>
                        <a:t>4. have (future)</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Verdana"/>
                          <a:ea typeface="Verdana"/>
                          <a:cs typeface="Verdana"/>
                          <a:sym typeface="Verdana"/>
                        </a:rPr>
                        <a:t>Will you have any kids?</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sz="2400">
                          <a:latin typeface="Verdana"/>
                          <a:ea typeface="Verdana"/>
                          <a:cs typeface="Verdana"/>
                          <a:sym typeface="Verdana"/>
                        </a:rPr>
                        <a:t>Yes, I will have kids.</a:t>
                      </a:r>
                      <a:endParaRPr sz="2400">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3" name="Shape 183"/>
        <p:cNvGrpSpPr/>
        <p:nvPr/>
      </p:nvGrpSpPr>
      <p:grpSpPr>
        <a:xfrm>
          <a:off x="0" y="0"/>
          <a:ext cx="0" cy="0"/>
          <a:chOff x="0" y="0"/>
          <a:chExt cx="0" cy="0"/>
        </a:xfrm>
      </p:grpSpPr>
      <p:sp>
        <p:nvSpPr>
          <p:cNvPr id="184" name="Google Shape;184;p21"/>
          <p:cNvSpPr txBox="1"/>
          <p:nvPr>
            <p:ph idx="12" type="sldNum"/>
          </p:nvPr>
        </p:nvSpPr>
        <p:spPr>
          <a:xfrm>
            <a:off x="725488" y="6176963"/>
            <a:ext cx="10628312" cy="544512"/>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185" name="Google Shape;185;p21"/>
          <p:cNvSpPr txBox="1"/>
          <p:nvPr/>
        </p:nvSpPr>
        <p:spPr>
          <a:xfrm>
            <a:off x="725488" y="136525"/>
            <a:ext cx="10628400" cy="769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SzPts val="4400"/>
              <a:buFont typeface="Arial"/>
              <a:buNone/>
            </a:pPr>
            <a:r>
              <a:rPr b="1" lang="en-US" sz="2600">
                <a:solidFill>
                  <a:schemeClr val="dk1"/>
                </a:solidFill>
                <a:latin typeface="Verdana"/>
                <a:ea typeface="Verdana"/>
                <a:cs typeface="Verdana"/>
                <a:sym typeface="Verdana"/>
              </a:rPr>
              <a:t>Inseparable Phrasal Verbs: Verbs that must always be followed by their </a:t>
            </a:r>
            <a:r>
              <a:rPr b="1" lang="en-US" sz="2600">
                <a:solidFill>
                  <a:schemeClr val="dk1"/>
                </a:solidFill>
                <a:latin typeface="Verdana"/>
                <a:ea typeface="Verdana"/>
                <a:cs typeface="Verdana"/>
                <a:sym typeface="Verdana"/>
              </a:rPr>
              <a:t>preposition</a:t>
            </a:r>
            <a:r>
              <a:rPr b="1" lang="en-US" sz="2600">
                <a:solidFill>
                  <a:schemeClr val="dk1"/>
                </a:solidFill>
                <a:latin typeface="Verdana"/>
                <a:ea typeface="Verdana"/>
                <a:cs typeface="Verdana"/>
                <a:sym typeface="Verdana"/>
              </a:rPr>
              <a:t> to know what they mean</a:t>
            </a:r>
            <a:endParaRPr b="1" sz="2600">
              <a:solidFill>
                <a:schemeClr val="dk1"/>
              </a:solidFill>
              <a:latin typeface="Verdana"/>
              <a:ea typeface="Verdana"/>
              <a:cs typeface="Verdana"/>
              <a:sym typeface="Verdana"/>
            </a:endParaRPr>
          </a:p>
        </p:txBody>
      </p:sp>
      <p:sp>
        <p:nvSpPr>
          <p:cNvPr id="186" name="Google Shape;186;p21"/>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888888"/>
              </a:buClr>
              <a:buSzPts val="1400"/>
              <a:buFont typeface="Verdana"/>
              <a:buNone/>
            </a:pPr>
            <a:r>
              <a:rPr lang="en-US"/>
              <a:t>©2020-2024 Literacy International</a:t>
            </a:r>
            <a:endParaRPr/>
          </a:p>
        </p:txBody>
      </p:sp>
      <p:graphicFrame>
        <p:nvGraphicFramePr>
          <p:cNvPr id="187" name="Google Shape;187;p21"/>
          <p:cNvGraphicFramePr/>
          <p:nvPr/>
        </p:nvGraphicFramePr>
        <p:xfrm>
          <a:off x="723900" y="1114250"/>
          <a:ext cx="3000000" cy="3000000"/>
        </p:xfrm>
        <a:graphic>
          <a:graphicData uri="http://schemas.openxmlformats.org/drawingml/2006/table">
            <a:tbl>
              <a:tblPr>
                <a:noFill/>
                <a:tableStyleId>{ACDFD0D9-FBEE-4B29-8DD6-2F4D3D8D4C7A}</a:tableStyleId>
              </a:tblPr>
              <a:tblGrid>
                <a:gridCol w="11010950"/>
              </a:tblGrid>
              <a:tr h="978800">
                <a:tc>
                  <a:txBody>
                    <a:bodyPr/>
                    <a:lstStyle/>
                    <a:p>
                      <a:pPr indent="0" lvl="0" marL="0" rtl="0" algn="l">
                        <a:lnSpc>
                          <a:spcPct val="200000"/>
                        </a:lnSpc>
                        <a:spcBef>
                          <a:spcPts val="0"/>
                        </a:spcBef>
                        <a:spcAft>
                          <a:spcPts val="0"/>
                        </a:spcAft>
                        <a:buNone/>
                      </a:pPr>
                      <a:r>
                        <a:rPr lang="en-US" sz="2800">
                          <a:latin typeface="Verdana"/>
                          <a:ea typeface="Verdana"/>
                          <a:cs typeface="Verdana"/>
                          <a:sym typeface="Verdana"/>
                        </a:rPr>
                        <a:t>1. </a:t>
                      </a:r>
                      <a:r>
                        <a:rPr lang="en-US" sz="2800">
                          <a:solidFill>
                            <a:schemeClr val="dk1"/>
                          </a:solidFill>
                          <a:latin typeface="Verdana"/>
                          <a:ea typeface="Verdana"/>
                          <a:cs typeface="Verdana"/>
                          <a:sym typeface="Verdana"/>
                        </a:rPr>
                        <a:t>She </a:t>
                      </a:r>
                      <a:r>
                        <a:rPr b="1" lang="en-US" sz="2800">
                          <a:solidFill>
                            <a:schemeClr val="dk1"/>
                          </a:solidFill>
                          <a:latin typeface="Verdana"/>
                          <a:ea typeface="Verdana"/>
                          <a:cs typeface="Verdana"/>
                          <a:sym typeface="Verdana"/>
                        </a:rPr>
                        <a:t>got away </a:t>
                      </a:r>
                      <a:r>
                        <a:rPr b="1" lang="en-US" sz="2800">
                          <a:solidFill>
                            <a:schemeClr val="dk1"/>
                          </a:solidFill>
                          <a:latin typeface="Verdana"/>
                          <a:ea typeface="Verdana"/>
                          <a:cs typeface="Verdana"/>
                          <a:sym typeface="Verdana"/>
                        </a:rPr>
                        <a:t>with</a:t>
                      </a:r>
                      <a:r>
                        <a:rPr lang="en-US" sz="2800">
                          <a:solidFill>
                            <a:schemeClr val="dk1"/>
                          </a:solidFill>
                          <a:latin typeface="Verdana"/>
                          <a:ea typeface="Verdana"/>
                          <a:cs typeface="Verdana"/>
                          <a:sym typeface="Verdana"/>
                        </a:rPr>
                        <a:t> stealing his car.</a:t>
                      </a:r>
                      <a:endParaRPr sz="2800">
                        <a:latin typeface="Verdana"/>
                        <a:ea typeface="Verdana"/>
                        <a:cs typeface="Verdana"/>
                        <a:sym typeface="Verdana"/>
                      </a:endParaRPr>
                    </a:p>
                  </a:txBody>
                  <a:tcPr marT="91425" marB="91425" marR="91425" marL="91425"/>
                </a:tc>
              </a:tr>
              <a:tr h="978800">
                <a:tc>
                  <a:txBody>
                    <a:bodyPr/>
                    <a:lstStyle/>
                    <a:p>
                      <a:pPr indent="0" lvl="0" marL="0" rtl="0" algn="l">
                        <a:lnSpc>
                          <a:spcPct val="200000"/>
                        </a:lnSpc>
                        <a:spcBef>
                          <a:spcPts val="0"/>
                        </a:spcBef>
                        <a:spcAft>
                          <a:spcPts val="0"/>
                        </a:spcAft>
                        <a:buNone/>
                      </a:pPr>
                      <a:r>
                        <a:rPr lang="en-US" sz="2800">
                          <a:latin typeface="Verdana"/>
                          <a:ea typeface="Verdana"/>
                          <a:cs typeface="Verdana"/>
                          <a:sym typeface="Verdana"/>
                        </a:rPr>
                        <a:t>2. </a:t>
                      </a:r>
                      <a:r>
                        <a:rPr lang="en-US" sz="2800">
                          <a:solidFill>
                            <a:schemeClr val="dk1"/>
                          </a:solidFill>
                          <a:latin typeface="Verdana"/>
                          <a:ea typeface="Verdana"/>
                          <a:cs typeface="Verdana"/>
                          <a:sym typeface="Verdana"/>
                        </a:rPr>
                        <a:t>Let’s </a:t>
                      </a:r>
                      <a:r>
                        <a:rPr b="1" lang="en-US" sz="2800">
                          <a:solidFill>
                            <a:schemeClr val="dk1"/>
                          </a:solidFill>
                          <a:latin typeface="Verdana"/>
                          <a:ea typeface="Verdana"/>
                          <a:cs typeface="Verdana"/>
                          <a:sym typeface="Verdana"/>
                        </a:rPr>
                        <a:t>go over</a:t>
                      </a:r>
                      <a:r>
                        <a:rPr lang="en-US" sz="2800">
                          <a:solidFill>
                            <a:schemeClr val="dk1"/>
                          </a:solidFill>
                          <a:latin typeface="Verdana"/>
                          <a:ea typeface="Verdana"/>
                          <a:cs typeface="Verdana"/>
                          <a:sym typeface="Verdana"/>
                        </a:rPr>
                        <a:t> the last lesson.</a:t>
                      </a:r>
                      <a:endParaRPr sz="2800">
                        <a:latin typeface="Verdana"/>
                        <a:ea typeface="Verdana"/>
                        <a:cs typeface="Verdana"/>
                        <a:sym typeface="Verdana"/>
                      </a:endParaRPr>
                    </a:p>
                  </a:txBody>
                  <a:tcPr marT="91425" marB="91425" marR="91425" marL="91425"/>
                </a:tc>
              </a:tr>
              <a:tr h="978800">
                <a:tc>
                  <a:txBody>
                    <a:bodyPr/>
                    <a:lstStyle/>
                    <a:p>
                      <a:pPr indent="0" lvl="0" marL="0" rtl="0" algn="l">
                        <a:lnSpc>
                          <a:spcPct val="200000"/>
                        </a:lnSpc>
                        <a:spcBef>
                          <a:spcPts val="0"/>
                        </a:spcBef>
                        <a:spcAft>
                          <a:spcPts val="0"/>
                        </a:spcAft>
                        <a:buNone/>
                      </a:pPr>
                      <a:r>
                        <a:rPr lang="en-US" sz="2800">
                          <a:latin typeface="Verdana"/>
                          <a:ea typeface="Verdana"/>
                          <a:cs typeface="Verdana"/>
                          <a:sym typeface="Verdana"/>
                        </a:rPr>
                        <a:t>3. </a:t>
                      </a:r>
                      <a:r>
                        <a:rPr lang="en-US" sz="2800">
                          <a:solidFill>
                            <a:schemeClr val="dk1"/>
                          </a:solidFill>
                          <a:latin typeface="Verdana"/>
                          <a:ea typeface="Verdana"/>
                          <a:cs typeface="Verdana"/>
                          <a:sym typeface="Verdana"/>
                        </a:rPr>
                        <a:t>I </a:t>
                      </a:r>
                      <a:r>
                        <a:rPr b="1" lang="en-US" sz="2800">
                          <a:solidFill>
                            <a:schemeClr val="dk1"/>
                          </a:solidFill>
                          <a:latin typeface="Verdana"/>
                          <a:ea typeface="Verdana"/>
                          <a:cs typeface="Verdana"/>
                          <a:sym typeface="Verdana"/>
                        </a:rPr>
                        <a:t>look up to</a:t>
                      </a:r>
                      <a:r>
                        <a:rPr lang="en-US" sz="2800">
                          <a:solidFill>
                            <a:schemeClr val="dk1"/>
                          </a:solidFill>
                          <a:latin typeface="Verdana"/>
                          <a:ea typeface="Verdana"/>
                          <a:cs typeface="Verdana"/>
                          <a:sym typeface="Verdana"/>
                        </a:rPr>
                        <a:t> my grandmother; she is a good woman.</a:t>
                      </a:r>
                      <a:endParaRPr sz="2800">
                        <a:latin typeface="Verdana"/>
                        <a:ea typeface="Verdana"/>
                        <a:cs typeface="Verdana"/>
                        <a:sym typeface="Verdana"/>
                      </a:endParaRPr>
                    </a:p>
                  </a:txBody>
                  <a:tcPr marT="91425" marB="91425" marR="91425" marL="91425"/>
                </a:tc>
              </a:tr>
              <a:tr h="978800">
                <a:tc>
                  <a:txBody>
                    <a:bodyPr/>
                    <a:lstStyle/>
                    <a:p>
                      <a:pPr indent="0" lvl="0" marL="0" rtl="0" algn="l">
                        <a:lnSpc>
                          <a:spcPct val="200000"/>
                        </a:lnSpc>
                        <a:spcBef>
                          <a:spcPts val="0"/>
                        </a:spcBef>
                        <a:spcAft>
                          <a:spcPts val="0"/>
                        </a:spcAft>
                        <a:buNone/>
                      </a:pPr>
                      <a:r>
                        <a:rPr lang="en-US" sz="2800">
                          <a:latin typeface="Verdana"/>
                          <a:ea typeface="Verdana"/>
                          <a:cs typeface="Verdana"/>
                          <a:sym typeface="Verdana"/>
                        </a:rPr>
                        <a:t>4. </a:t>
                      </a:r>
                      <a:r>
                        <a:rPr lang="en-US" sz="2800">
                          <a:solidFill>
                            <a:schemeClr val="dk1"/>
                          </a:solidFill>
                          <a:latin typeface="Verdana"/>
                          <a:ea typeface="Verdana"/>
                          <a:cs typeface="Verdana"/>
                          <a:sym typeface="Verdana"/>
                        </a:rPr>
                        <a:t>I </a:t>
                      </a:r>
                      <a:r>
                        <a:rPr b="1" lang="en-US" sz="2800">
                          <a:solidFill>
                            <a:schemeClr val="dk1"/>
                          </a:solidFill>
                          <a:latin typeface="Verdana"/>
                          <a:ea typeface="Verdana"/>
                          <a:cs typeface="Verdana"/>
                          <a:sym typeface="Verdana"/>
                        </a:rPr>
                        <a:t>put up with </a:t>
                      </a:r>
                      <a:r>
                        <a:rPr lang="en-US" sz="2800">
                          <a:solidFill>
                            <a:schemeClr val="dk1"/>
                          </a:solidFill>
                          <a:latin typeface="Verdana"/>
                          <a:ea typeface="Verdana"/>
                          <a:cs typeface="Verdana"/>
                          <a:sym typeface="Verdana"/>
                        </a:rPr>
                        <a:t>my brother’s loud singing.</a:t>
                      </a:r>
                      <a:endParaRPr sz="2800">
                        <a:latin typeface="Verdana"/>
                        <a:ea typeface="Verdana"/>
                        <a:cs typeface="Verdana"/>
                        <a:sym typeface="Verdana"/>
                      </a:endParaRPr>
                    </a:p>
                  </a:txBody>
                  <a:tcPr marT="91425" marB="91425" marR="91425" marL="91425"/>
                </a:tc>
              </a:tr>
              <a:tr h="978800">
                <a:tc>
                  <a:txBody>
                    <a:bodyPr/>
                    <a:lstStyle/>
                    <a:p>
                      <a:pPr indent="0" lvl="0" marL="0" rtl="0" algn="l">
                        <a:lnSpc>
                          <a:spcPct val="200000"/>
                        </a:lnSpc>
                        <a:spcBef>
                          <a:spcPts val="0"/>
                        </a:spcBef>
                        <a:spcAft>
                          <a:spcPts val="0"/>
                        </a:spcAft>
                        <a:buNone/>
                      </a:pPr>
                      <a:r>
                        <a:rPr lang="en-US" sz="2800">
                          <a:latin typeface="Verdana"/>
                          <a:ea typeface="Verdana"/>
                          <a:cs typeface="Verdana"/>
                          <a:sym typeface="Verdana"/>
                        </a:rPr>
                        <a:t>5. </a:t>
                      </a:r>
                      <a:r>
                        <a:rPr lang="en-US" sz="2800">
                          <a:solidFill>
                            <a:schemeClr val="dk1"/>
                          </a:solidFill>
                          <a:latin typeface="Verdana"/>
                          <a:ea typeface="Verdana"/>
                          <a:cs typeface="Verdana"/>
                          <a:sym typeface="Verdana"/>
                        </a:rPr>
                        <a:t>Let’s </a:t>
                      </a:r>
                      <a:r>
                        <a:rPr b="1" lang="en-US" sz="2800">
                          <a:solidFill>
                            <a:schemeClr val="dk1"/>
                          </a:solidFill>
                          <a:latin typeface="Verdana"/>
                          <a:ea typeface="Verdana"/>
                          <a:cs typeface="Verdana"/>
                          <a:sym typeface="Verdana"/>
                        </a:rPr>
                        <a:t>talk over</a:t>
                      </a:r>
                      <a:r>
                        <a:rPr lang="en-US" sz="2800">
                          <a:solidFill>
                            <a:schemeClr val="dk1"/>
                          </a:solidFill>
                          <a:latin typeface="Verdana"/>
                          <a:ea typeface="Verdana"/>
                          <a:cs typeface="Verdana"/>
                          <a:sym typeface="Verdana"/>
                        </a:rPr>
                        <a:t> what we will teach tomorrow. </a:t>
                      </a:r>
                      <a:endParaRPr sz="2800">
                        <a:latin typeface="Verdana"/>
                        <a:ea typeface="Verdana"/>
                        <a:cs typeface="Verdana"/>
                        <a:sym typeface="Verdana"/>
                      </a:endParaRPr>
                    </a:p>
                  </a:txBody>
                  <a:tcPr marT="91425" marB="91425" marR="91425" marL="91425"/>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