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4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CCF3EB-3C9C-4C10-8665-A042C197F716}">
  <a:tblStyle styleId="{D2CCF3EB-3C9C-4C10-8665-A042C197F71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2EE"/>
          </a:solidFill>
        </a:fill>
      </a:tcStyle>
    </a:wholeTbl>
    <a:band1H>
      <a:tcTxStyle b="off" i="off"/>
      <a:tcStyle>
        <a:tcBdr/>
        <a:fill>
          <a:solidFill>
            <a:srgbClr val="E0E5DB"/>
          </a:solidFill>
        </a:fill>
      </a:tcStyle>
    </a:band1H>
    <a:band2H>
      <a:tcTxStyle b="off" i="off"/>
      <a:tcStyle>
        <a:tcBdr/>
      </a:tcStyle>
    </a:band2H>
    <a:band1V>
      <a:tcTxStyle b="off" i="off"/>
      <a:tcStyle>
        <a:tcBdr/>
        <a:fill>
          <a:solidFill>
            <a:srgbClr val="E0E5DB"/>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2A7AA39-D695-46B3-BB62-BECA9A3593CD}"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3CE18EC-9BAB-4E10-AB2C-70B2F0D6274D}"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E8DBF4-8DD5-428C-84C7-5E7E966C6DA2}" styleName="Table_3">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CFCE4A-48B7-4E51-8371-E6F876AD6A79}" styleName="Table_4">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94662"/>
  </p:normalViewPr>
  <p:slideViewPr>
    <p:cSldViewPr snapToGrid="0">
      <p:cViewPr varScale="1">
        <p:scale>
          <a:sx n="153" d="100"/>
          <a:sy n="153" d="100"/>
        </p:scale>
        <p:origin x="800" y="176"/>
      </p:cViewPr>
      <p:guideLst>
        <p:guide orient="horz" pos="2160"/>
        <p:guide pos="49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reepik.com/free-ai-image/portrait-adorable-beagle-nature_311013622.htm#fromView=search&amp;page=1&amp;position=40&amp;uuid=f7b3f543-bb17-4df9-b22b-3620dd9aaeeb"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freepik.com/free-photo/medium-shot-kid-cheating-school-test_37127439.htm#fromView=search&amp;page=2&amp;position=12&amp;uuid=2c1d9502-f6f2-4a23-b64a-87a9da239484" TargetMode="External"/><Relationship Id="rId5" Type="http://schemas.openxmlformats.org/officeDocument/2006/relationships/hyperlink" Target="https://www.freepik.com/free-photo/friends-spending-time-together_23440706.htm#fromView=search&amp;page=1&amp;position=11&amp;uuid=829c7acd-1a70-4387-8b2a-866753050a38" TargetMode="External"/><Relationship Id="rId4" Type="http://schemas.openxmlformats.org/officeDocument/2006/relationships/hyperlink" Target="https://www.freepik.com/free-ai-image/close-up-person-skiing_356740685.htm#fromView=search&amp;page=1&amp;position=12&amp;uuid=0a474236-8f44-4811-a372-87d43c2edf94"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reepik.com/free-photo/here-are-your-test-results-you-got_26605817.htm#from_view=detail_alsolik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freepik.com/free-photo/front-view-cute-little-girl-reading-stories_6071486.htm#fromView=search&amp;page=1&amp;position=2&amp;uuid=ac0e3f59-fbdb-4a7e-94ff-c1c72bd34753" TargetMode="External"/><Relationship Id="rId4" Type="http://schemas.openxmlformats.org/officeDocument/2006/relationships/hyperlink" Target="https://www.freepik.com/free-photo/mother-checking-fever-her-daughter-bedroom_1009035.htm#fromView=search&amp;page=2&amp;position=7&amp;uuid=9a41750a-3187-4330-8c75-87418c8b9ea0"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freepik.com/icon/sheep_4987758#fromView=search&amp;page=1&amp;position=61&amp;uuid=2cc32d58-d35d-42af-815c-07cfc52af0c2" TargetMode="External"/><Relationship Id="rId3" Type="http://schemas.openxmlformats.org/officeDocument/2006/relationships/hyperlink" Target="https://www.freepik.com/icon/sailing-ship_17664892#fromView=search&amp;page=1&amp;position=78&amp;uuid=34eda8a5-0a9e-44c6-901c-fb978653481e" TargetMode="External"/><Relationship Id="rId7" Type="http://schemas.openxmlformats.org/officeDocument/2006/relationships/hyperlink" Target="https://www.freepik.com/icon/muscle_780103#fromView=search&amp;page=1&amp;position=54&amp;uuid=de55e4e3-4e4e-4476-b24a-821874aec9a0"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freepik.com/icon/tear_2911106#fromView=search&amp;page=1&amp;position=3&amp;uuid=3e063ad0-1343-4d0c-ad9f-1a5881d2d854" TargetMode="External"/><Relationship Id="rId11" Type="http://schemas.openxmlformats.org/officeDocument/2006/relationships/hyperlink" Target="https://www.freepik.com/icon/feet_10437650#fromView=search&amp;page=1&amp;position=6&amp;uuid=7b1284bd-86c5-4242-9342-1e1fa6b13167" TargetMode="External"/><Relationship Id="rId5" Type="http://schemas.openxmlformats.org/officeDocument/2006/relationships/hyperlink" Target="https://www.freepik.com/icon/lips_8429900#fromView=search&amp;page=1&amp;position=87&amp;uuid=f1b57276-4699-401a-af9f-03080ca09cef" TargetMode="External"/><Relationship Id="rId10" Type="http://schemas.openxmlformats.org/officeDocument/2006/relationships/hyperlink" Target="https://www.freepik.com/icon/crate_7216287#fromView=search&amp;page=1&amp;position=27&amp;uuid=5252a3ed-4c64-4afa-8783-644c73940a04" TargetMode="External"/><Relationship Id="rId4" Type="http://schemas.openxmlformats.org/officeDocument/2006/relationships/hyperlink" Target="https://www.freepik.com/icon/whip_3791497#fromView=search&amp;page=1&amp;position=50&amp;uuid=746dd942-96ca-4b62-b26f-b067e6675eb9" TargetMode="External"/><Relationship Id="rId9" Type="http://schemas.openxmlformats.org/officeDocument/2006/relationships/hyperlink" Target="https://www.freepik.com/icon/game_16467712#fromView=search&amp;page=1&amp;position=8&amp;uuid=720b630c-5309-4cea-b5db-01e0c3509be8"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dia.freebibleimages.org/stories/FB_JohnBaptist_Jesus/overview-thumbnails/01_FB_JohnBaptist_Jesus_Thumbnail.jpg?163594978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edia.freebibleimages.org/stories/FB_JohnBaptist_Jesus/overview-thumbnails/03_FB_JohnBaptist_Jesus_Thumbnail.jpg?163594978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edia.freebibleimages.org/stories/FB_JohnBaptist_Jesus/overview-thumbnails/02_FB_JohnBaptist_Jesus_Thumbnail.jpg?163594978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edia.freebibleimages.org/stories/FB_JohnBaptist_Jesus/overview-thumbnails/04_FB_JohnBaptist_Jesus_Thumbnail.jpg?163594978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ia.freebibleimages.org/stories/FB_JohnBaptist_Jesus/overview-thumbnails/06_FB_JohnBaptist_Jesus_Thumbnail.jpg?163594978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edia.freebibleimages.org/stories/FB_JohnBaptist_Jesus/overview-thumbnails/05_FB_JohnBaptist_Jesus_Thumbnail.jpg?163594978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media.freebibleimages.org/stories/FB_JohnBaptist_Jesus/overview-thumbnails/02_FB_JohnBaptist_Jesus_Thumbnail.jpg?163594978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reepik.com/free-vector/woman-teacher-with-girls-boy-students-with-books_4772660.htm#from_view=detail_alsolik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reepik.com/free-photo/group-cheerful-students-sitting-lecture-hall-before-lesson_9441518.htm#from_view=detail_alsolik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reepik.com/free-photo/smiley-artist-doing-pottery_13757752.htm"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reepik.com/free-photo/double-bend-road-arrow-sign-outdoors_6984576.htm#fromView=search&amp;page=1&amp;position=0&amp;uuid=fe21df18-c78b-4189-a6e9-54d087178eca"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freepik.com/free-vector/vacancy-concept-illustration_133782182.htm#fromView=search&amp;page=2&amp;position=4&amp;uuid=73eeedf5-de38-4b9e-bd37-38cd5e216c7b" TargetMode="External"/><Relationship Id="rId5" Type="http://schemas.openxmlformats.org/officeDocument/2006/relationships/hyperlink" Target="https://www.freepik.com/free-vector/myths-facts-comparison-rubber-stamp-white-background_197580041.htm#fromView=search&amp;page=1&amp;position=11&amp;uuid=4e6c23ce-2c57-4b96-b689-2000899eb4d5" TargetMode="External"/><Relationship Id="rId4" Type="http://schemas.openxmlformats.org/officeDocument/2006/relationships/hyperlink" Target="https://www.freepik.com/free-vector/melting-ice-cubes-with-flat-design_2533633.htm#fromView=search&amp;page=1&amp;position=19&amp;uuid=1b0d0c2b-1f34-4211-8193-81d53efe5aa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reepik.com/free-photo/opened-books-library-table_1925586.htm#fromView=search&amp;page=1&amp;position=40&amp;uuid=5189d92a-f71c-4571-87a5-edb235a10ff0"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freepik.com/free-photo/woman-chatting-her-smartphone_11303317.htm#fromView=search&amp;page=1&amp;position=17&amp;uuid=5be1533a-cfb3-4727-b363-484f715a8ef9" TargetMode="External"/><Relationship Id="rId5" Type="http://schemas.openxmlformats.org/officeDocument/2006/relationships/hyperlink" Target="https://www.freepik.com/free-photo/front-view-girl-smiling-holding-her-certificate_5070529.htm#fromView=search&amp;page=1&amp;position=46&amp;uuid=9c569458-f081-48f3-bd25-f091a0603766" TargetMode="External"/><Relationship Id="rId4" Type="http://schemas.openxmlformats.org/officeDocument/2006/relationships/hyperlink" Target="https://www.freepik.com/free-ai-image/individual-expressing-concern-about-rising-cost-living_272719412.htm#fromView=search&amp;page=2&amp;position=1&amp;uuid=65a67c54-e0e7-4203-a7d9-9e1f76145e27"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reepik.com/free-vector/landscape-park-scene-icon_5825528.htm#fromView=search&amp;page=1&amp;position=15&amp;uuid=a0f1b7d7-12e5-4f39-b8b0-9a149e07943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reepik.com/free-vector/landscape-park-scene-icon_5825528.htm#fromView=search&amp;page=1&amp;position=19&amp;uuid=f4f19f54-0f4c-42ca-b8b9-768ff4dd32e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freepik.com/icon/sheep_4987758#fromView=search&amp;page=1&amp;position=61&amp;uuid=2cc32d58-d35d-42af-815c-07cfc52af0c2" TargetMode="External"/><Relationship Id="rId3" Type="http://schemas.openxmlformats.org/officeDocument/2006/relationships/hyperlink" Target="https://www.freepik.com/icon/sailing-ship_17664892#fromView=search&amp;page=1&amp;position=78&amp;uuid=34eda8a5-0a9e-44c6-901c-fb978653481e" TargetMode="External"/><Relationship Id="rId7" Type="http://schemas.openxmlformats.org/officeDocument/2006/relationships/hyperlink" Target="https://www.freepik.com/icon/muscle_780103#fromView=search&amp;page=1&amp;position=54&amp;uuid=de55e4e3-4e4e-4476-b24a-821874aec9a0"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freepik.com/icon/tear_2911106#fromView=search&amp;page=1&amp;position=3&amp;uuid=3e063ad0-1343-4d0c-ad9f-1a5881d2d854" TargetMode="External"/><Relationship Id="rId11" Type="http://schemas.openxmlformats.org/officeDocument/2006/relationships/hyperlink" Target="https://www.freepik.com/icon/feet_10437650#fromView=search&amp;page=1&amp;position=6&amp;uuid=7b1284bd-86c5-4242-9342-1e1fa6b13167" TargetMode="External"/><Relationship Id="rId5" Type="http://schemas.openxmlformats.org/officeDocument/2006/relationships/hyperlink" Target="https://www.freepik.com/icon/lips_8429900#fromView=search&amp;page=1&amp;position=87&amp;uuid=f1b57276-4699-401a-af9f-03080ca09cef" TargetMode="External"/><Relationship Id="rId10" Type="http://schemas.openxmlformats.org/officeDocument/2006/relationships/hyperlink" Target="https://www.freepik.com/icon/crate_7216287#fromView=search&amp;page=1&amp;position=27&amp;uuid=5252a3ed-4c64-4afa-8783-644c73940a04" TargetMode="External"/><Relationship Id="rId4" Type="http://schemas.openxmlformats.org/officeDocument/2006/relationships/hyperlink" Target="https://www.freepik.com/icon/whip_3791497#fromView=search&amp;page=1&amp;position=50&amp;uuid=746dd942-96ca-4b62-b26f-b067e6675eb9" TargetMode="External"/><Relationship Id="rId9" Type="http://schemas.openxmlformats.org/officeDocument/2006/relationships/hyperlink" Target="https://www.freepik.com/icon/game_16467712#fromView=search&amp;page=1&amp;position=8&amp;uuid=720b630c-5309-4cea-b5db-01e0c3509be8"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reepik.com/free-photo/double-bend-road-arrow-sign-outdoors_6984576.htm#fromView=search&amp;page=1&amp;position=0&amp;uuid=fe21df18-c78b-4189-a6e9-54d087178ec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freepik.com/free-vector/vacancy-concept-illustration_133782182.htm#fromView=search&amp;page=2&amp;position=4&amp;uuid=73eeedf5-de38-4b9e-bd37-38cd5e216c7b" TargetMode="External"/><Relationship Id="rId5" Type="http://schemas.openxmlformats.org/officeDocument/2006/relationships/hyperlink" Target="https://www.freepik.com/free-vector/myths-facts-comparison-rubber-stamp-white-background_197580041.htm#fromView=search&amp;page=1&amp;position=11&amp;uuid=4e6c23ce-2c57-4b96-b689-2000899eb4d5" TargetMode="External"/><Relationship Id="rId4" Type="http://schemas.openxmlformats.org/officeDocument/2006/relationships/hyperlink" Target="https://www.freepik.com/free-vector/melting-ice-cubes-with-flat-design_2533633.htm#fromView=search&amp;page=1&amp;position=19&amp;uuid=1b0d0c2b-1f34-4211-8193-81d53efe5aa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reepik.com/free-photo/opened-books-library-table_1925586.htm#fromView=search&amp;page=1&amp;position=40&amp;uuid=5189d92a-f71c-4571-87a5-edb235a10ff0"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freepik.com/free-photo/woman-chatting-her-smartphone_11303317.htm#fromView=search&amp;page=1&amp;position=17&amp;uuid=5be1533a-cfb3-4727-b363-484f715a8ef9" TargetMode="External"/><Relationship Id="rId5" Type="http://schemas.openxmlformats.org/officeDocument/2006/relationships/hyperlink" Target="https://www.freepik.com/free-photo/front-view-girl-smiling-holding-her-certificate_5070529.htm#fromView=search&amp;page=1&amp;position=46&amp;uuid=9c569458-f081-48f3-bd25-f091a0603766" TargetMode="External"/><Relationship Id="rId4" Type="http://schemas.openxmlformats.org/officeDocument/2006/relationships/hyperlink" Target="https://www.freepik.com/free-ai-image/individual-expressing-concern-about-rising-cost-living_272719412.htm#fromView=search&amp;page=2&amp;position=1&amp;uuid=65a67c54-e0e7-4203-a7d9-9e1f76145e27"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eepik.com/free-photo/smiley-people-holding-bunch-books-donate-them_10301467.htm#fromView=search&amp;page=1&amp;position=48&amp;uuid=8e07c844-bfb9-4393-ba64-f60fef537bcd"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freepik.com/free-photo/side-view-couple-celebrating-birthday_40133189.htm#fromView=search&amp;page=2&amp;position=48&amp;uuid=17b50c75-596d-4b08-9109-f7fd158d0bdd" TargetMode="External"/><Relationship Id="rId5" Type="http://schemas.openxmlformats.org/officeDocument/2006/relationships/hyperlink" Target="https://www.freepik.com/free-photo/groups-students-white_1313890.htm#fromView=serie&amp;position=33" TargetMode="External"/><Relationship Id="rId4" Type="http://schemas.openxmlformats.org/officeDocument/2006/relationships/hyperlink" Target="https://www.freepik.com/free-photo/group-high-school-students-taking-test-classroom_27999198.htm#fromView=search&amp;page=1&amp;position=0&amp;uuid=e6156fe4-1525-42b9-be7e-e24a110923d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Teacher’s Notes:</a:t>
            </a:r>
            <a:endParaRPr sz="1200">
              <a:latin typeface="Verdana"/>
              <a:ea typeface="Verdana"/>
              <a:cs typeface="Verdana"/>
              <a:sym typeface="Verdana"/>
            </a:endParaRPr>
          </a:p>
          <a:p>
            <a:pPr marL="0" lvl="0" indent="0" algn="l" rtl="0">
              <a:lnSpc>
                <a:spcPct val="150000"/>
              </a:lnSpc>
              <a:spcBef>
                <a:spcPts val="0"/>
              </a:spcBef>
              <a:spcAft>
                <a:spcPts val="0"/>
              </a:spcAft>
              <a:buClr>
                <a:schemeClr val="dk1"/>
              </a:buClr>
              <a:buSzPts val="2800"/>
              <a:buFont typeface="Arial"/>
              <a:buNone/>
            </a:pPr>
            <a:r>
              <a:rPr lang="en-US" b="1">
                <a:solidFill>
                  <a:srgbClr val="4E74A3"/>
                </a:solidFill>
              </a:rPr>
              <a:t>Bible Readings:</a:t>
            </a:r>
            <a:r>
              <a:rPr lang="en-US">
                <a:solidFill>
                  <a:srgbClr val="4E74A3"/>
                </a:solidFill>
              </a:rPr>
              <a:t> </a:t>
            </a:r>
            <a:r>
              <a:rPr lang="en-US"/>
              <a:t>Luke 3:1-20, Psalm 119:25-32</a:t>
            </a:r>
            <a:endParaRPr>
              <a:solidFill>
                <a:srgbClr val="4E74A3"/>
              </a:solidFill>
            </a:endParaRPr>
          </a:p>
          <a:p>
            <a:pPr marL="0" lvl="0" indent="0" algn="l" rtl="0">
              <a:lnSpc>
                <a:spcPct val="150000"/>
              </a:lnSpc>
              <a:spcBef>
                <a:spcPts val="0"/>
              </a:spcBef>
              <a:spcAft>
                <a:spcPts val="0"/>
              </a:spcAft>
              <a:buClr>
                <a:schemeClr val="dk1"/>
              </a:buClr>
              <a:buSzPts val="1100"/>
              <a:buFont typeface="Arial"/>
              <a:buNone/>
            </a:pPr>
            <a:r>
              <a:rPr lang="en-US" b="1">
                <a:solidFill>
                  <a:srgbClr val="4E74A3"/>
                </a:solidFill>
              </a:rPr>
              <a:t>Theme: </a:t>
            </a:r>
            <a:r>
              <a:rPr lang="en-US"/>
              <a:t>Education</a:t>
            </a:r>
            <a:endParaRPr sz="200"/>
          </a:p>
          <a:p>
            <a:pPr marL="0" lvl="0" indent="0" algn="l" rtl="0">
              <a:lnSpc>
                <a:spcPct val="150000"/>
              </a:lnSpc>
              <a:spcBef>
                <a:spcPts val="0"/>
              </a:spcBef>
              <a:spcAft>
                <a:spcPts val="0"/>
              </a:spcAft>
              <a:buClr>
                <a:schemeClr val="dk1"/>
              </a:buClr>
              <a:buSzPts val="2800"/>
              <a:buFont typeface="Arial"/>
              <a:buNone/>
            </a:pPr>
            <a:r>
              <a:rPr lang="en-US" b="1">
                <a:solidFill>
                  <a:srgbClr val="4E74A3"/>
                </a:solidFill>
              </a:rPr>
              <a:t>Pronunciation: </a:t>
            </a:r>
            <a:r>
              <a:rPr lang="en-US"/>
              <a:t>/E/ &amp; /i/ sheep/ship; cheap/chip</a:t>
            </a:r>
            <a:endParaRPr sz="100"/>
          </a:p>
          <a:p>
            <a:pPr marL="0" lvl="0" indent="0" algn="l" rtl="0">
              <a:lnSpc>
                <a:spcPct val="150000"/>
              </a:lnSpc>
              <a:spcBef>
                <a:spcPts val="0"/>
              </a:spcBef>
              <a:spcAft>
                <a:spcPts val="0"/>
              </a:spcAft>
              <a:buClr>
                <a:schemeClr val="dk1"/>
              </a:buClr>
              <a:buSzPts val="2800"/>
              <a:buFont typeface="Arial"/>
              <a:buNone/>
            </a:pPr>
            <a:r>
              <a:rPr lang="en-US" b="1">
                <a:solidFill>
                  <a:srgbClr val="4E74A3"/>
                </a:solidFill>
              </a:rPr>
              <a:t>Grammar: </a:t>
            </a:r>
            <a:r>
              <a:rPr lang="en-US"/>
              <a:t>The past continuous, positive and negative form. Differences in usage between past continuous and past simple. Using the past continuous and simple past together</a:t>
            </a:r>
            <a:endParaRPr sz="200">
              <a:solidFill>
                <a:srgbClr val="FF0000"/>
              </a:solidFill>
            </a:endParaRPr>
          </a:p>
          <a:p>
            <a:pPr marL="0" lvl="0" indent="0" algn="l" rtl="0">
              <a:lnSpc>
                <a:spcPct val="100000"/>
              </a:lnSpc>
              <a:spcBef>
                <a:spcPts val="0"/>
              </a:spcBef>
              <a:spcAft>
                <a:spcPts val="0"/>
              </a:spcAft>
              <a:buClr>
                <a:srgbClr val="4472C4"/>
              </a:buClr>
              <a:buSzPts val="1200"/>
              <a:buFont typeface="Verdana"/>
              <a:buNone/>
            </a:pPr>
            <a:endParaRPr b="1">
              <a:solidFill>
                <a:srgbClr val="4472C4"/>
              </a:solidFill>
            </a:endParaRPr>
          </a:p>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Preparation:</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Pray.</a:t>
            </a:r>
            <a:endParaRPr sz="1200"/>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Read</a:t>
            </a:r>
            <a:r>
              <a:rPr lang="en-US" sz="1200">
                <a:solidFill>
                  <a:srgbClr val="FF0000"/>
                </a:solidFill>
                <a:latin typeface="Verdana"/>
                <a:ea typeface="Verdana"/>
                <a:cs typeface="Verdana"/>
                <a:sym typeface="Verdana"/>
              </a:rPr>
              <a:t> </a:t>
            </a:r>
            <a:r>
              <a:rPr lang="en-US" sz="1200">
                <a:latin typeface="Verdana"/>
                <a:ea typeface="Verdana"/>
                <a:cs typeface="Verdana"/>
                <a:sym typeface="Verdana"/>
              </a:rPr>
              <a:t>the Bible passages.</a:t>
            </a:r>
            <a:endParaRPr sz="1200"/>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Preview slides and game.</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Optional: </a:t>
            </a:r>
            <a:r>
              <a:rPr lang="en-US"/>
              <a:t>Bring a textbook, academic degree, and assessment for vocabulary demonstration of the lesson’s theme. </a:t>
            </a:r>
            <a:endParaRPr sz="1200">
              <a:latin typeface="Verdana"/>
              <a:ea typeface="Verdana"/>
              <a:cs typeface="Verdana"/>
              <a:sym typeface="Verdana"/>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a:solidFill>
                  <a:srgbClr val="000000"/>
                </a:solidFill>
                <a:latin typeface="Verdana"/>
                <a:ea typeface="Verdana"/>
                <a:cs typeface="Verdana"/>
                <a:sym typeface="Verdana"/>
              </a:rPr>
              <a:t>1</a:t>
            </a:fld>
            <a:endParaRPr sz="120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0d1bba7f26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30d1bba7f26_1_3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1"/>
              </a:buClr>
              <a:buSzPts val="1200"/>
              <a:buFont typeface="Verdana"/>
              <a:buNone/>
            </a:pPr>
            <a:r>
              <a:rPr lang="en-US" sz="1200" b="1">
                <a:solidFill>
                  <a:schemeClr val="accent1"/>
                </a:solidFill>
                <a:latin typeface="Verdana"/>
                <a:ea typeface="Verdana"/>
                <a:cs typeface="Verdana"/>
                <a:sym typeface="Verdana"/>
              </a:rPr>
              <a:t>2E. Grammar</a:t>
            </a:r>
            <a:r>
              <a:rPr lang="en-US" sz="1200">
                <a:solidFill>
                  <a:schemeClr val="accent1"/>
                </a:solidFill>
                <a:latin typeface="Verdana"/>
                <a:ea typeface="Verdana"/>
                <a:cs typeface="Verdana"/>
                <a:sym typeface="Verdana"/>
              </a:rPr>
              <a:t>:</a:t>
            </a:r>
            <a:r>
              <a:rPr lang="en-US">
                <a:solidFill>
                  <a:schemeClr val="accent1"/>
                </a:solidFill>
              </a:rPr>
              <a:t>  </a:t>
            </a:r>
            <a:r>
              <a:rPr lang="en-US" b="1">
                <a:solidFill>
                  <a:schemeClr val="accent1"/>
                </a:solidFill>
              </a:rPr>
              <a:t>Simple past tense verbs with Past Continuous </a:t>
            </a:r>
            <a:endParaRPr sz="1200">
              <a:solidFill>
                <a:schemeClr val="accent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a:t>Answers:</a:t>
            </a:r>
            <a:endParaRPr/>
          </a:p>
          <a:p>
            <a:pPr marL="457200" lvl="0" indent="-311150" algn="l" rtl="0">
              <a:spcBef>
                <a:spcPts val="0"/>
              </a:spcBef>
              <a:spcAft>
                <a:spcPts val="0"/>
              </a:spcAft>
              <a:buClr>
                <a:schemeClr val="dk1"/>
              </a:buClr>
              <a:buSzPts val="1300"/>
              <a:buFont typeface="Verdana"/>
              <a:buAutoNum type="arabicPeriod"/>
            </a:pPr>
            <a:r>
              <a:rPr lang="en-US" sz="1300"/>
              <a:t>When we were walking on the ice, we fell through.</a:t>
            </a:r>
            <a:endParaRPr sz="1300"/>
          </a:p>
          <a:p>
            <a:pPr marL="457200" lvl="0" indent="-311150" algn="l" rtl="0">
              <a:spcBef>
                <a:spcPts val="0"/>
              </a:spcBef>
              <a:spcAft>
                <a:spcPts val="0"/>
              </a:spcAft>
              <a:buClr>
                <a:schemeClr val="dk1"/>
              </a:buClr>
              <a:buSzPts val="1300"/>
              <a:buFont typeface="Verdana"/>
              <a:buAutoNum type="arabicPeriod"/>
            </a:pPr>
            <a:r>
              <a:rPr lang="en-US" sz="1300"/>
              <a:t>She was wearing a new dress when I saw her.</a:t>
            </a:r>
            <a:endParaRPr sz="1300"/>
          </a:p>
          <a:p>
            <a:pPr marL="457200" lvl="0" indent="-311150" algn="l" rtl="0">
              <a:spcBef>
                <a:spcPts val="0"/>
              </a:spcBef>
              <a:spcAft>
                <a:spcPts val="0"/>
              </a:spcAft>
              <a:buClr>
                <a:schemeClr val="dk1"/>
              </a:buClr>
              <a:buSzPts val="1300"/>
              <a:buFont typeface="Verdana"/>
              <a:buAutoNum type="arabicPeriod"/>
            </a:pPr>
            <a:r>
              <a:rPr lang="en-US" sz="1300"/>
              <a:t>My phone rang while I was carrying my groceries.</a:t>
            </a:r>
            <a:endParaRPr sz="1300"/>
          </a:p>
          <a:p>
            <a:pPr marL="457200" lvl="0" indent="-311150" algn="l" rtl="0">
              <a:spcBef>
                <a:spcPts val="0"/>
              </a:spcBef>
              <a:spcAft>
                <a:spcPts val="0"/>
              </a:spcAft>
              <a:buClr>
                <a:schemeClr val="dk1"/>
              </a:buClr>
              <a:buSzPts val="1300"/>
              <a:buFont typeface="Verdana"/>
              <a:buAutoNum type="arabicPeriod"/>
            </a:pPr>
            <a:r>
              <a:rPr lang="en-US" sz="1300"/>
              <a:t>They heard the news when they were having dinner. </a:t>
            </a:r>
            <a:endParaRPr sz="1300"/>
          </a:p>
          <a:p>
            <a:pPr marL="457200" lvl="0" indent="-311150" algn="l" rtl="0">
              <a:spcBef>
                <a:spcPts val="0"/>
              </a:spcBef>
              <a:spcAft>
                <a:spcPts val="0"/>
              </a:spcAft>
              <a:buClr>
                <a:schemeClr val="dk1"/>
              </a:buClr>
              <a:buSzPts val="1300"/>
              <a:buAutoNum type="arabicPeriod"/>
            </a:pPr>
            <a:r>
              <a:rPr lang="en-US" sz="1300"/>
              <a:t>The baby was crying when his mother finally came back. </a:t>
            </a:r>
            <a:endParaRPr sz="1300"/>
          </a:p>
        </p:txBody>
      </p:sp>
      <p:sp>
        <p:nvSpPr>
          <p:cNvPr id="193" name="Google Shape;193;g30d1bba7f26_1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u="none" strike="noStrike" cap="none">
                <a:solidFill>
                  <a:srgbClr val="000000"/>
                </a:solidFill>
                <a:latin typeface="Verdana"/>
                <a:ea typeface="Verdana"/>
                <a:cs typeface="Verdana"/>
                <a:sym typeface="Verdana"/>
              </a:rPr>
              <a:t>10</a:t>
            </a:fld>
            <a:endParaRPr sz="140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1"/>
              </a:buClr>
              <a:buSzPts val="1200"/>
              <a:buFont typeface="Verdana"/>
              <a:buNone/>
            </a:pPr>
            <a:r>
              <a:rPr lang="en-US" sz="1200" b="1">
                <a:solidFill>
                  <a:schemeClr val="accent1"/>
                </a:solidFill>
                <a:latin typeface="Verdana"/>
                <a:ea typeface="Verdana"/>
                <a:cs typeface="Verdana"/>
                <a:sym typeface="Verdana"/>
              </a:rPr>
              <a:t>2E. Grammar</a:t>
            </a:r>
            <a:r>
              <a:rPr lang="en-US" sz="1200">
                <a:solidFill>
                  <a:schemeClr val="accent1"/>
                </a:solidFill>
                <a:latin typeface="Verdana"/>
                <a:ea typeface="Verdana"/>
                <a:cs typeface="Verdana"/>
                <a:sym typeface="Verdana"/>
              </a:rPr>
              <a:t>:</a:t>
            </a:r>
            <a:r>
              <a:rPr lang="en-US">
                <a:solidFill>
                  <a:schemeClr val="accent1"/>
                </a:solidFill>
              </a:rPr>
              <a:t> </a:t>
            </a:r>
            <a:r>
              <a:rPr lang="en-US" b="1">
                <a:solidFill>
                  <a:schemeClr val="accent1"/>
                </a:solidFill>
              </a:rPr>
              <a:t>Simple past tense verbs with Past Continuous </a:t>
            </a:r>
            <a:endParaRPr sz="1200">
              <a:solidFill>
                <a:schemeClr val="accent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a:t>Students will look at pictures and make their own sentence using the simple past and past continuous verbs together. </a:t>
            </a:r>
            <a:endParaRPr/>
          </a:p>
          <a:p>
            <a:pPr marL="0" lvl="0" indent="0" algn="l" rtl="0">
              <a:lnSpc>
                <a:spcPct val="115000"/>
              </a:lnSpc>
              <a:spcBef>
                <a:spcPts val="0"/>
              </a:spcBef>
              <a:spcAft>
                <a:spcPts val="0"/>
              </a:spcAft>
              <a:buClr>
                <a:schemeClr val="dk1"/>
              </a:buClr>
              <a:buSzPts val="1200"/>
              <a:buFont typeface="Verdana"/>
              <a:buNone/>
            </a:pPr>
            <a:endParaRPr/>
          </a:p>
          <a:p>
            <a:pPr marL="0" lvl="0" indent="0" algn="l" rtl="0">
              <a:lnSpc>
                <a:spcPct val="115000"/>
              </a:lnSpc>
              <a:spcBef>
                <a:spcPts val="0"/>
              </a:spcBef>
              <a:spcAft>
                <a:spcPts val="0"/>
              </a:spcAft>
              <a:buClr>
                <a:schemeClr val="dk1"/>
              </a:buClr>
              <a:buSzPts val="1200"/>
              <a:buFont typeface="Verdana"/>
              <a:buNone/>
            </a:pPr>
            <a:r>
              <a:rPr lang="en-US"/>
              <a:t>Example for number 1: The dog was running through the park when the kids found it. </a:t>
            </a:r>
            <a:endParaRPr/>
          </a:p>
          <a:p>
            <a:pPr marL="0" lvl="0" indent="0" algn="l" rtl="0">
              <a:lnSpc>
                <a:spcPct val="115000"/>
              </a:lnSpc>
              <a:spcBef>
                <a:spcPts val="0"/>
              </a:spcBef>
              <a:spcAft>
                <a:spcPts val="0"/>
              </a:spcAft>
              <a:buClr>
                <a:schemeClr val="dk1"/>
              </a:buClr>
              <a:buSzPts val="1200"/>
              <a:buFont typeface="Verdana"/>
              <a:buNone/>
            </a:pPr>
            <a:endParaRPr/>
          </a:p>
          <a:p>
            <a:pPr marL="0" lvl="0" indent="0" algn="l" rtl="0">
              <a:lnSpc>
                <a:spcPct val="115000"/>
              </a:lnSpc>
              <a:spcBef>
                <a:spcPts val="0"/>
              </a:spcBef>
              <a:spcAft>
                <a:spcPts val="0"/>
              </a:spcAft>
              <a:buClr>
                <a:schemeClr val="dk1"/>
              </a:buClr>
              <a:buSzPts val="1200"/>
              <a:buFont typeface="Verdana"/>
              <a:buNone/>
            </a:pPr>
            <a:r>
              <a:rPr lang="en-US"/>
              <a:t>Possible student answers:</a:t>
            </a:r>
            <a:endParaRPr/>
          </a:p>
          <a:p>
            <a:pPr marL="0" lvl="0" indent="0" algn="l" rtl="0">
              <a:lnSpc>
                <a:spcPct val="115000"/>
              </a:lnSpc>
              <a:spcBef>
                <a:spcPts val="0"/>
              </a:spcBef>
              <a:spcAft>
                <a:spcPts val="0"/>
              </a:spcAft>
              <a:buNone/>
            </a:pPr>
            <a:r>
              <a:rPr lang="en-US"/>
              <a:t>2. When he was skiing, he broke his leg.</a:t>
            </a:r>
            <a:endParaRPr/>
          </a:p>
          <a:p>
            <a:pPr marL="0" lvl="0" indent="0" algn="l" rtl="0">
              <a:lnSpc>
                <a:spcPct val="115000"/>
              </a:lnSpc>
              <a:spcBef>
                <a:spcPts val="0"/>
              </a:spcBef>
              <a:spcAft>
                <a:spcPts val="0"/>
              </a:spcAft>
              <a:buNone/>
            </a:pPr>
            <a:r>
              <a:rPr lang="en-US"/>
              <a:t>3. I met an old friend while I was going to work.</a:t>
            </a:r>
            <a:endParaRPr/>
          </a:p>
          <a:p>
            <a:pPr marL="0" lvl="0" indent="0" algn="l" rtl="0">
              <a:lnSpc>
                <a:spcPct val="115000"/>
              </a:lnSpc>
              <a:spcBef>
                <a:spcPts val="0"/>
              </a:spcBef>
              <a:spcAft>
                <a:spcPts val="0"/>
              </a:spcAft>
              <a:buNone/>
            </a:pPr>
            <a:r>
              <a:rPr lang="en-US"/>
              <a:t>4. He cheated while they were taking an assessment</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u="sng">
                <a:solidFill>
                  <a:schemeClr val="hlink"/>
                </a:solidFill>
                <a:hlinkClick r:id="rId3"/>
              </a:rPr>
              <a:t>https://www.freepik.com/free-ai-image/portrait-adorable-beagle-nature_311013622.htm#fromView=search&amp;page=1&amp;position=40&amp;uuid=f7b3f543-bb17-4df9-b22b-3620dd9aaeeb</a:t>
            </a:r>
            <a:r>
              <a:rPr lang="en-US"/>
              <a:t>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u="sng">
                <a:solidFill>
                  <a:schemeClr val="hlink"/>
                </a:solidFill>
                <a:hlinkClick r:id="rId4"/>
              </a:rPr>
              <a:t>https://www.freepik.com/free-ai-image/close-up-person-skiing_356740685.htm#fromView=search&amp;page=1&amp;position=12&amp;uuid=0a474236-8f44-4811-a372-87d43c2edf94</a:t>
            </a:r>
            <a:r>
              <a:rPr lang="en-US"/>
              <a:t>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u="sng">
                <a:solidFill>
                  <a:schemeClr val="hlink"/>
                </a:solidFill>
                <a:hlinkClick r:id="rId5"/>
              </a:rPr>
              <a:t>https://www.freepik.com/free-photo/friends-spending-time-together_23440706.htm#fromView=search&amp;page=1&amp;position=11&amp;uuid=829c7acd-1a70-4387-8b2a-866753050a38</a:t>
            </a:r>
            <a:r>
              <a:rPr lang="en-US"/>
              <a:t>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u="sng">
                <a:solidFill>
                  <a:schemeClr val="hlink"/>
                </a:solidFill>
                <a:hlinkClick r:id="rId6"/>
              </a:rPr>
              <a:t>https://www.freepik.com/free-photo/medium-shot-kid-cheating-school-test_37127439.htm#fromView=search&amp;page=2&amp;position=12&amp;uuid=2c1d9502-f6f2-4a23-b64a-87a9da239484</a:t>
            </a:r>
            <a:r>
              <a:rPr lang="en-US"/>
              <a:t> </a:t>
            </a:r>
            <a:endParaRPr/>
          </a:p>
        </p:txBody>
      </p:sp>
      <p:sp>
        <p:nvSpPr>
          <p:cNvPr id="202" name="Google Shape;202;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u="none" strike="noStrike" cap="none">
                <a:solidFill>
                  <a:srgbClr val="000000"/>
                </a:solidFill>
                <a:latin typeface="Verdana"/>
                <a:ea typeface="Verdana"/>
                <a:cs typeface="Verdana"/>
                <a:sym typeface="Verdana"/>
              </a:rPr>
              <a:t>11</a:t>
            </a:fld>
            <a:endParaRPr sz="140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3. Conversation</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228600" algn="l" rtl="0">
              <a:lnSpc>
                <a:spcPct val="100000"/>
              </a:lnSpc>
              <a:spcBef>
                <a:spcPts val="0"/>
              </a:spcBef>
              <a:spcAft>
                <a:spcPts val="0"/>
              </a:spcAft>
              <a:buClr>
                <a:schemeClr val="dk1"/>
              </a:buClr>
              <a:buSzPts val="1200"/>
              <a:buFont typeface="Verdana"/>
              <a:buAutoNum type="arabicPeriod"/>
            </a:pPr>
            <a:r>
              <a:rPr lang="en-US" sz="1200" b="0">
                <a:latin typeface="Verdana"/>
                <a:ea typeface="Verdana"/>
                <a:cs typeface="Verdana"/>
                <a:sym typeface="Verdana"/>
              </a:rPr>
              <a:t>Ask the </a:t>
            </a:r>
            <a:r>
              <a:rPr lang="en-US"/>
              <a:t>learners</a:t>
            </a:r>
            <a:r>
              <a:rPr lang="en-US" sz="1200" b="0">
                <a:latin typeface="Verdana"/>
                <a:ea typeface="Verdana"/>
                <a:cs typeface="Verdana"/>
                <a:sym typeface="Verdana"/>
              </a:rPr>
              <a:t> to brainstorm to fill in blanks of the conversation according to the pictures.</a:t>
            </a:r>
            <a:endParaRPr/>
          </a:p>
          <a:p>
            <a:pPr marL="228600" lvl="0" indent="-152400" algn="l" rtl="0">
              <a:lnSpc>
                <a:spcPct val="100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228600" lvl="0" indent="-228600" algn="l" rtl="0">
              <a:lnSpc>
                <a:spcPct val="100000"/>
              </a:lnSpc>
              <a:spcBef>
                <a:spcPts val="0"/>
              </a:spcBef>
              <a:spcAft>
                <a:spcPts val="0"/>
              </a:spcAft>
              <a:buClr>
                <a:schemeClr val="dk1"/>
              </a:buClr>
              <a:buSzPts val="1200"/>
              <a:buFont typeface="Verdana"/>
              <a:buAutoNum type="arabicPeriod"/>
            </a:pPr>
            <a:r>
              <a:rPr lang="en-US" sz="1200" b="0">
                <a:latin typeface="Verdana"/>
                <a:ea typeface="Verdana"/>
                <a:cs typeface="Verdana"/>
                <a:sym typeface="Verdana"/>
              </a:rPr>
              <a:t>Model: </a:t>
            </a:r>
            <a:r>
              <a:rPr lang="en-US" sz="1200">
                <a:latin typeface="Verdana"/>
                <a:ea typeface="Verdana"/>
                <a:cs typeface="Verdana"/>
                <a:sym typeface="Verdana"/>
              </a:rPr>
              <a:t>Role-play the parts with a student to convey the meaning of the conversation. </a:t>
            </a:r>
            <a:endParaRPr/>
          </a:p>
          <a:p>
            <a:pPr marL="0" lvl="0" indent="0" algn="l" rtl="0">
              <a:lnSpc>
                <a:spcPct val="100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0">
                <a:latin typeface="Verdana"/>
                <a:ea typeface="Verdana"/>
                <a:cs typeface="Verdana"/>
                <a:sym typeface="Verdana"/>
              </a:rPr>
              <a:t>3. Solo: You begin the conversation and call on individual </a:t>
            </a:r>
            <a:r>
              <a:rPr lang="en-US"/>
              <a:t>learners</a:t>
            </a:r>
            <a:r>
              <a:rPr lang="en-US" sz="1200" b="0">
                <a:latin typeface="Verdana"/>
                <a:ea typeface="Verdana"/>
                <a:cs typeface="Verdana"/>
                <a:sym typeface="Verdana"/>
              </a:rPr>
              <a:t> to respond. </a:t>
            </a:r>
            <a:r>
              <a:rPr lang="en-US" sz="1200">
                <a:latin typeface="Verdana"/>
                <a:ea typeface="Verdana"/>
                <a:cs typeface="Verdana"/>
                <a:sym typeface="Verdana"/>
              </a:rPr>
              <a:t>Then reverse the roles (</a:t>
            </a:r>
            <a:r>
              <a:rPr lang="en-US"/>
              <a:t>learners</a:t>
            </a:r>
            <a:r>
              <a:rPr lang="en-US" sz="1200">
                <a:latin typeface="Verdana"/>
                <a:ea typeface="Verdana"/>
                <a:cs typeface="Verdana"/>
                <a:sym typeface="Verdana"/>
              </a:rPr>
              <a:t> are A, you are B).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4. Once </a:t>
            </a:r>
            <a:r>
              <a:rPr lang="en-US"/>
              <a:t>learners</a:t>
            </a:r>
            <a:r>
              <a:rPr lang="en-US" sz="1200">
                <a:latin typeface="Verdana"/>
                <a:ea typeface="Verdana"/>
                <a:cs typeface="Verdana"/>
                <a:sym typeface="Verdana"/>
              </a:rPr>
              <a:t> can do both parts, </a:t>
            </a:r>
            <a:r>
              <a:rPr lang="en-US" sz="1200" b="1">
                <a:latin typeface="Verdana"/>
                <a:ea typeface="Verdana"/>
                <a:cs typeface="Verdana"/>
                <a:sym typeface="Verdana"/>
              </a:rPr>
              <a:t>encourage free conversation</a:t>
            </a:r>
            <a:r>
              <a:rPr lang="en-US" sz="1200">
                <a:latin typeface="Verdana"/>
                <a:ea typeface="Verdana"/>
                <a:cs typeface="Verdana"/>
                <a:sym typeface="Verdana"/>
              </a:rPr>
              <a:t> (</a:t>
            </a:r>
            <a:r>
              <a:rPr lang="en-US"/>
              <a:t>learners</a:t>
            </a:r>
            <a:r>
              <a:rPr lang="en-US" sz="1200">
                <a:latin typeface="Verdana"/>
                <a:ea typeface="Verdana"/>
                <a:cs typeface="Verdana"/>
                <a:sym typeface="Verdana"/>
              </a:rPr>
              <a:t> substitute their own words for the blanks).</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b="1"/>
              <a:t>Possible answer:</a:t>
            </a:r>
            <a:endParaRPr b="1"/>
          </a:p>
          <a:p>
            <a:pPr marL="0" lvl="0" indent="0" algn="l" rtl="0">
              <a:lnSpc>
                <a:spcPct val="100000"/>
              </a:lnSpc>
              <a:spcBef>
                <a:spcPts val="0"/>
              </a:spcBef>
              <a:spcAft>
                <a:spcPts val="0"/>
              </a:spcAft>
              <a:buClr>
                <a:schemeClr val="dk1"/>
              </a:buClr>
              <a:buSzPts val="1200"/>
              <a:buFont typeface="Verdana"/>
              <a:buNone/>
            </a:pPr>
            <a:endParaRPr b="1"/>
          </a:p>
          <a:p>
            <a:pPr marL="0" lvl="0" indent="0" algn="l" rtl="0">
              <a:lnSpc>
                <a:spcPct val="150000"/>
              </a:lnSpc>
              <a:spcBef>
                <a:spcPts val="0"/>
              </a:spcBef>
              <a:spcAft>
                <a:spcPts val="0"/>
              </a:spcAft>
              <a:buClr>
                <a:schemeClr val="dk1"/>
              </a:buClr>
              <a:buSzPts val="2800"/>
              <a:buFont typeface="Arial"/>
              <a:buNone/>
            </a:pPr>
            <a:r>
              <a:rPr lang="en-US" sz="1100"/>
              <a:t>A: Sarah, what </a:t>
            </a:r>
            <a:r>
              <a:rPr lang="en-US" sz="1100" b="1"/>
              <a:t>were </a:t>
            </a:r>
            <a:r>
              <a:rPr lang="en-US" sz="1100"/>
              <a:t>you </a:t>
            </a:r>
            <a:r>
              <a:rPr lang="en-US" sz="1100" b="1"/>
              <a:t>doing</a:t>
            </a:r>
            <a:r>
              <a:rPr lang="en-US" sz="1100"/>
              <a:t> last night when I called you?</a:t>
            </a:r>
            <a:endParaRPr sz="100"/>
          </a:p>
          <a:p>
            <a:pPr marL="0" lvl="0" indent="0" algn="l" rtl="0">
              <a:lnSpc>
                <a:spcPct val="150000"/>
              </a:lnSpc>
              <a:spcBef>
                <a:spcPts val="0"/>
              </a:spcBef>
              <a:spcAft>
                <a:spcPts val="0"/>
              </a:spcAft>
              <a:buClr>
                <a:schemeClr val="dk1"/>
              </a:buClr>
              <a:buSzPts val="2800"/>
              <a:buFont typeface="Arial"/>
              <a:buNone/>
            </a:pPr>
            <a:r>
              <a:rPr lang="en-US" sz="1100"/>
              <a:t>B: I </a:t>
            </a:r>
            <a:r>
              <a:rPr lang="en-US" sz="1100" b="1"/>
              <a:t>was</a:t>
            </a:r>
            <a:r>
              <a:rPr lang="en-US" sz="1100"/>
              <a:t> </a:t>
            </a:r>
            <a:r>
              <a:rPr lang="en-US" sz="1100" b="1"/>
              <a:t>reading </a:t>
            </a:r>
            <a:r>
              <a:rPr lang="en-US" sz="1100"/>
              <a:t>the </a:t>
            </a:r>
            <a:r>
              <a:rPr lang="en-US" sz="1100" b="1"/>
              <a:t>literature</a:t>
            </a:r>
            <a:r>
              <a:rPr lang="en-US" sz="1100"/>
              <a:t> book for my class.</a:t>
            </a:r>
            <a:endParaRPr sz="1100"/>
          </a:p>
          <a:p>
            <a:pPr marL="0" lvl="0" indent="0" algn="l" rtl="0">
              <a:lnSpc>
                <a:spcPct val="150000"/>
              </a:lnSpc>
              <a:spcBef>
                <a:spcPts val="0"/>
              </a:spcBef>
              <a:spcAft>
                <a:spcPts val="0"/>
              </a:spcAft>
              <a:buClr>
                <a:schemeClr val="dk1"/>
              </a:buClr>
              <a:buSzPts val="1100"/>
              <a:buFont typeface="Arial"/>
              <a:buNone/>
            </a:pPr>
            <a:r>
              <a:rPr lang="en-US" sz="1100"/>
              <a:t>A: Did you </a:t>
            </a:r>
            <a:r>
              <a:rPr lang="en-US" sz="1100" b="1"/>
              <a:t>receive </a:t>
            </a:r>
            <a:r>
              <a:rPr lang="en-US" sz="1100"/>
              <a:t>my email about the </a:t>
            </a:r>
            <a:r>
              <a:rPr lang="en-US" sz="1100" b="1"/>
              <a:t>assessment</a:t>
            </a:r>
            <a:endParaRPr sz="1100" b="1"/>
          </a:p>
          <a:p>
            <a:pPr marL="0" lvl="0" indent="0" algn="l" rtl="0">
              <a:lnSpc>
                <a:spcPct val="150000"/>
              </a:lnSpc>
              <a:spcBef>
                <a:spcPts val="0"/>
              </a:spcBef>
              <a:spcAft>
                <a:spcPts val="0"/>
              </a:spcAft>
              <a:buClr>
                <a:schemeClr val="dk1"/>
              </a:buClr>
              <a:buSzPts val="1100"/>
              <a:buFont typeface="Arial"/>
              <a:buNone/>
            </a:pPr>
            <a:r>
              <a:rPr lang="en-US" sz="1100"/>
              <a:t>    for next week?</a:t>
            </a:r>
            <a:endParaRPr sz="1100"/>
          </a:p>
          <a:p>
            <a:pPr marL="0" lvl="0" indent="0" algn="l" rtl="0">
              <a:lnSpc>
                <a:spcPct val="150000"/>
              </a:lnSpc>
              <a:spcBef>
                <a:spcPts val="0"/>
              </a:spcBef>
              <a:spcAft>
                <a:spcPts val="0"/>
              </a:spcAft>
              <a:buClr>
                <a:schemeClr val="dk1"/>
              </a:buClr>
              <a:buSzPts val="1100"/>
              <a:buFont typeface="Arial"/>
              <a:buNone/>
            </a:pPr>
            <a:r>
              <a:rPr lang="en-US" sz="1100"/>
              <a:t>B: Yes, I </a:t>
            </a:r>
            <a:r>
              <a:rPr lang="en-US" sz="1100" b="1"/>
              <a:t>received</a:t>
            </a:r>
            <a:r>
              <a:rPr lang="en-US" sz="1100"/>
              <a:t> it this morning. </a:t>
            </a:r>
            <a:endParaRPr sz="1100"/>
          </a:p>
          <a:p>
            <a:pPr marL="0" lvl="0" indent="0" algn="l" rtl="0">
              <a:lnSpc>
                <a:spcPct val="150000"/>
              </a:lnSpc>
              <a:spcBef>
                <a:spcPts val="0"/>
              </a:spcBef>
              <a:spcAft>
                <a:spcPts val="0"/>
              </a:spcAft>
              <a:buClr>
                <a:schemeClr val="dk1"/>
              </a:buClr>
              <a:buSzPts val="1100"/>
              <a:buFont typeface="Arial"/>
              <a:buNone/>
            </a:pPr>
            <a:r>
              <a:rPr lang="en-US" sz="1100"/>
              <a:t>A: Good! I noticed you </a:t>
            </a:r>
            <a:r>
              <a:rPr lang="en-US" sz="1100" b="1"/>
              <a:t>were absent </a:t>
            </a:r>
            <a:r>
              <a:rPr lang="en-US" sz="1100"/>
              <a:t>from class on </a:t>
            </a:r>
            <a:endParaRPr sz="1100"/>
          </a:p>
          <a:p>
            <a:pPr marL="0" lvl="0" indent="0" algn="l" rtl="0">
              <a:lnSpc>
                <a:spcPct val="150000"/>
              </a:lnSpc>
              <a:spcBef>
                <a:spcPts val="0"/>
              </a:spcBef>
              <a:spcAft>
                <a:spcPts val="0"/>
              </a:spcAft>
              <a:buClr>
                <a:schemeClr val="dk1"/>
              </a:buClr>
              <a:buSzPts val="1100"/>
              <a:buFont typeface="Arial"/>
              <a:buNone/>
            </a:pPr>
            <a:r>
              <a:rPr lang="en-US" sz="1100"/>
              <a:t>    Tuesday. Is everything okay?</a:t>
            </a:r>
            <a:endParaRPr sz="1100"/>
          </a:p>
          <a:p>
            <a:pPr marL="0" lvl="0" indent="0" algn="l" rtl="0">
              <a:lnSpc>
                <a:spcPct val="150000"/>
              </a:lnSpc>
              <a:spcBef>
                <a:spcPts val="0"/>
              </a:spcBef>
              <a:spcAft>
                <a:spcPts val="0"/>
              </a:spcAft>
              <a:buClr>
                <a:schemeClr val="dk1"/>
              </a:buClr>
              <a:buSzPts val="2800"/>
              <a:buFont typeface="Arial"/>
              <a:buNone/>
            </a:pPr>
            <a:r>
              <a:rPr lang="en-US" sz="1100"/>
              <a:t>B: Yes, I </a:t>
            </a:r>
            <a:r>
              <a:rPr lang="en-US" sz="1100" b="1"/>
              <a:t>was </a:t>
            </a:r>
            <a:r>
              <a:rPr lang="en-US" sz="1100"/>
              <a:t>sick, so I </a:t>
            </a:r>
            <a:r>
              <a:rPr lang="en-US" sz="1100" b="1"/>
              <a:t>could not attend</a:t>
            </a:r>
            <a:r>
              <a:rPr lang="en-US" sz="1100"/>
              <a:t>. I am better now.</a:t>
            </a:r>
            <a:endParaRPr sz="1100"/>
          </a:p>
          <a:p>
            <a:pPr marL="0" lvl="0" indent="0" algn="l" rtl="0">
              <a:lnSpc>
                <a:spcPct val="150000"/>
              </a:lnSpc>
              <a:spcBef>
                <a:spcPts val="0"/>
              </a:spcBef>
              <a:spcAft>
                <a:spcPts val="0"/>
              </a:spcAft>
              <a:buClr>
                <a:schemeClr val="dk1"/>
              </a:buClr>
              <a:buSzPts val="2800"/>
              <a:buFont typeface="Arial"/>
              <a:buNone/>
            </a:pPr>
            <a:r>
              <a:rPr lang="en-US" sz="1100"/>
              <a:t>A: Great! I’ll </a:t>
            </a:r>
            <a:r>
              <a:rPr lang="en-US" sz="1100" b="1"/>
              <a:t>send </a:t>
            </a:r>
            <a:r>
              <a:rPr lang="en-US" sz="1100"/>
              <a:t>the homework you missed. </a:t>
            </a:r>
            <a:endParaRPr sz="1100"/>
          </a:p>
          <a:p>
            <a:pPr marL="0" lvl="0" indent="0" algn="l" rtl="0">
              <a:lnSpc>
                <a:spcPct val="150000"/>
              </a:lnSpc>
              <a:spcBef>
                <a:spcPts val="0"/>
              </a:spcBef>
              <a:spcAft>
                <a:spcPts val="0"/>
              </a:spcAft>
              <a:buClr>
                <a:schemeClr val="dk1"/>
              </a:buClr>
              <a:buSzPts val="2800"/>
              <a:buFont typeface="Arial"/>
              <a:buNone/>
            </a:pPr>
            <a:endParaRPr sz="1100"/>
          </a:p>
          <a:p>
            <a:pPr marL="0" lvl="0" indent="0" algn="l" rtl="0">
              <a:lnSpc>
                <a:spcPct val="150000"/>
              </a:lnSpc>
              <a:spcBef>
                <a:spcPts val="0"/>
              </a:spcBef>
              <a:spcAft>
                <a:spcPts val="0"/>
              </a:spcAft>
              <a:buClr>
                <a:schemeClr val="dk1"/>
              </a:buClr>
              <a:buSzPts val="2800"/>
              <a:buFont typeface="Arial"/>
              <a:buNone/>
            </a:pPr>
            <a:r>
              <a:rPr lang="en-US" sz="1100" u="sng">
                <a:solidFill>
                  <a:schemeClr val="hlink"/>
                </a:solidFill>
                <a:hlinkClick r:id="rId3"/>
              </a:rPr>
              <a:t>https://www.freepik.com/free-photo/here-are-your-test-results-you-got_26605817.htm#from_view=detail_alsolike</a:t>
            </a:r>
            <a:r>
              <a:rPr lang="en-US" sz="1100"/>
              <a:t> </a:t>
            </a:r>
            <a:endParaRPr sz="1100"/>
          </a:p>
          <a:p>
            <a:pPr marL="0" lvl="0" indent="0" algn="l" rtl="0">
              <a:lnSpc>
                <a:spcPct val="150000"/>
              </a:lnSpc>
              <a:spcBef>
                <a:spcPts val="0"/>
              </a:spcBef>
              <a:spcAft>
                <a:spcPts val="0"/>
              </a:spcAft>
              <a:buClr>
                <a:schemeClr val="dk1"/>
              </a:buClr>
              <a:buSzPts val="2800"/>
              <a:buFont typeface="Arial"/>
              <a:buNone/>
            </a:pPr>
            <a:endParaRPr sz="1100"/>
          </a:p>
          <a:p>
            <a:pPr marL="0" lvl="0" indent="0" algn="l" rtl="0">
              <a:lnSpc>
                <a:spcPct val="150000"/>
              </a:lnSpc>
              <a:spcBef>
                <a:spcPts val="0"/>
              </a:spcBef>
              <a:spcAft>
                <a:spcPts val="0"/>
              </a:spcAft>
              <a:buClr>
                <a:schemeClr val="dk1"/>
              </a:buClr>
              <a:buSzPts val="2800"/>
              <a:buFont typeface="Arial"/>
              <a:buNone/>
            </a:pPr>
            <a:r>
              <a:rPr lang="en-US" sz="1100" u="sng">
                <a:solidFill>
                  <a:schemeClr val="hlink"/>
                </a:solidFill>
                <a:hlinkClick r:id="rId4"/>
              </a:rPr>
              <a:t>https://www.freepik.com/free-photo/mother-checking-fever-her-daughter-bedroom_1009035.htm#fromView=search&amp;page=2&amp;position=7&amp;uuid=9a41750a-3187-4330-8c75-87418c8b9ea0</a:t>
            </a:r>
            <a:r>
              <a:rPr lang="en-US" sz="1100"/>
              <a:t> </a:t>
            </a:r>
            <a:endParaRPr sz="1100"/>
          </a:p>
          <a:p>
            <a:pPr marL="0" lvl="0" indent="0" algn="l" rtl="0">
              <a:lnSpc>
                <a:spcPct val="150000"/>
              </a:lnSpc>
              <a:spcBef>
                <a:spcPts val="0"/>
              </a:spcBef>
              <a:spcAft>
                <a:spcPts val="0"/>
              </a:spcAft>
              <a:buClr>
                <a:schemeClr val="dk1"/>
              </a:buClr>
              <a:buSzPts val="2800"/>
              <a:buFont typeface="Arial"/>
              <a:buNone/>
            </a:pPr>
            <a:endParaRPr sz="1100"/>
          </a:p>
          <a:p>
            <a:pPr marL="0" lvl="0" indent="0" algn="l" rtl="0">
              <a:lnSpc>
                <a:spcPct val="150000"/>
              </a:lnSpc>
              <a:spcBef>
                <a:spcPts val="0"/>
              </a:spcBef>
              <a:spcAft>
                <a:spcPts val="0"/>
              </a:spcAft>
              <a:buClr>
                <a:schemeClr val="dk1"/>
              </a:buClr>
              <a:buSzPts val="2800"/>
              <a:buFont typeface="Arial"/>
              <a:buNone/>
            </a:pPr>
            <a:r>
              <a:rPr lang="en-US" sz="1100" u="sng">
                <a:solidFill>
                  <a:schemeClr val="hlink"/>
                </a:solidFill>
                <a:hlinkClick r:id="rId5"/>
              </a:rPr>
              <a:t>https://www.freepik.com/free-photo/front-view-cute-little-girl-reading-stories_6071486.htm#fromView=search&amp;page=1&amp;position=2&amp;uuid=ac0e3f59-fbdb-4a7e-94ff-c1c72bd34753</a:t>
            </a:r>
            <a:r>
              <a:rPr lang="en-US" sz="1100"/>
              <a:t> </a:t>
            </a:r>
            <a:endParaRPr sz="1100"/>
          </a:p>
          <a:p>
            <a:pPr marL="0" lvl="0" indent="0" algn="l" rtl="0">
              <a:lnSpc>
                <a:spcPct val="150000"/>
              </a:lnSpc>
              <a:spcBef>
                <a:spcPts val="0"/>
              </a:spcBef>
              <a:spcAft>
                <a:spcPts val="0"/>
              </a:spcAft>
              <a:buClr>
                <a:schemeClr val="dk1"/>
              </a:buClr>
              <a:buSzPts val="2800"/>
              <a:buFont typeface="Arial"/>
              <a:buNone/>
            </a:pPr>
            <a:endParaRPr sz="1100"/>
          </a:p>
        </p:txBody>
      </p:sp>
      <p:sp>
        <p:nvSpPr>
          <p:cNvPr id="218" name="Google Shape;218;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19" name="Google Shape;21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4A. Pronunciation – Minimal Pairs </a:t>
            </a:r>
            <a:endParaRPr/>
          </a:p>
          <a:p>
            <a:pPr marL="0" lvl="0" indent="0" algn="l" rtl="0">
              <a:lnSpc>
                <a:spcPct val="100000"/>
              </a:lnSpc>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In this section we will practice distinguishing between the /</a:t>
            </a:r>
            <a:r>
              <a:rPr lang="en-US" b="1"/>
              <a:t>i</a:t>
            </a:r>
            <a:r>
              <a:rPr lang="en-US" sz="1200" b="1">
                <a:latin typeface="Verdana"/>
                <a:ea typeface="Verdana"/>
                <a:cs typeface="Verdana"/>
                <a:sym typeface="Verdana"/>
              </a:rPr>
              <a:t>/ and /</a:t>
            </a:r>
            <a:r>
              <a:rPr lang="en-US" b="1"/>
              <a:t>E</a:t>
            </a:r>
            <a:r>
              <a:rPr lang="en-US" sz="1200" b="1">
                <a:latin typeface="Verdana"/>
                <a:ea typeface="Verdana"/>
                <a:cs typeface="Verdana"/>
                <a:sym typeface="Verdana"/>
              </a:rPr>
              <a:t>/ sounds.</a:t>
            </a:r>
            <a:endParaRPr/>
          </a:p>
          <a:p>
            <a:pPr marL="0" lvl="0" indent="0" algn="l" rtl="0">
              <a:lnSpc>
                <a:spcPct val="100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1. Model: Read each row several times and point to the words while </a:t>
            </a:r>
            <a:r>
              <a:rPr lang="en-US" b="1"/>
              <a:t>learners</a:t>
            </a:r>
            <a:r>
              <a:rPr lang="en-US" sz="1200" b="1">
                <a:latin typeface="Verdana"/>
                <a:ea typeface="Verdana"/>
                <a:cs typeface="Verdana"/>
                <a:sym typeface="Verdana"/>
              </a:rPr>
              <a:t> listen. </a:t>
            </a:r>
            <a:r>
              <a:rPr lang="en-US" sz="1200">
                <a:latin typeface="Verdana"/>
                <a:ea typeface="Verdana"/>
                <a:cs typeface="Verdana"/>
                <a:sym typeface="Verdana"/>
              </a:rPr>
              <a:t>For example, ”Number 1,</a:t>
            </a:r>
            <a:r>
              <a:rPr lang="en-US"/>
              <a:t> ship, sheep, ship, sheep, ship, sheep</a:t>
            </a:r>
            <a:r>
              <a:rPr lang="en-US" sz="1200">
                <a:latin typeface="Verdana"/>
                <a:ea typeface="Verdana"/>
                <a:cs typeface="Verdana"/>
                <a:sym typeface="Verdana"/>
              </a:rPr>
              <a:t>.” Then ask </a:t>
            </a:r>
            <a:r>
              <a:rPr lang="en-US"/>
              <a:t>learners</a:t>
            </a:r>
            <a:r>
              <a:rPr lang="en-US" sz="1200">
                <a:latin typeface="Verdana"/>
                <a:ea typeface="Verdana"/>
                <a:cs typeface="Verdana"/>
                <a:sym typeface="Verdana"/>
              </a:rPr>
              <a:t> to repeat the words</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2. Read the sentences below and ask </a:t>
            </a:r>
            <a:r>
              <a:rPr lang="en-US" b="1"/>
              <a:t>learners</a:t>
            </a:r>
            <a:r>
              <a:rPr lang="en-US" sz="1200" b="1">
                <a:latin typeface="Verdana"/>
                <a:ea typeface="Verdana"/>
                <a:cs typeface="Verdana"/>
                <a:sym typeface="Verdana"/>
              </a:rPr>
              <a:t> to circle the word that they hear.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228600" algn="l" rtl="0">
              <a:lnSpc>
                <a:spcPct val="100000"/>
              </a:lnSpc>
              <a:spcBef>
                <a:spcPts val="0"/>
              </a:spcBef>
              <a:spcAft>
                <a:spcPts val="0"/>
              </a:spcAft>
              <a:buClr>
                <a:schemeClr val="dk1"/>
              </a:buClr>
              <a:buSzPts val="1200"/>
              <a:buFont typeface="Verdana"/>
              <a:buAutoNum type="arabicPeriod"/>
            </a:pPr>
            <a:r>
              <a:rPr lang="en-US"/>
              <a:t>The </a:t>
            </a:r>
            <a:r>
              <a:rPr lang="en-US" b="1"/>
              <a:t>sheep</a:t>
            </a:r>
            <a:r>
              <a:rPr lang="en-US"/>
              <a:t> was very fast.</a:t>
            </a:r>
            <a:endParaRPr sz="1200"/>
          </a:p>
          <a:p>
            <a:pPr marL="228600" lvl="0" indent="-228600" algn="l" rtl="0">
              <a:lnSpc>
                <a:spcPct val="100000"/>
              </a:lnSpc>
              <a:spcBef>
                <a:spcPts val="0"/>
              </a:spcBef>
              <a:spcAft>
                <a:spcPts val="0"/>
              </a:spcAft>
              <a:buClr>
                <a:schemeClr val="dk1"/>
              </a:buClr>
              <a:buSzPts val="1200"/>
              <a:buFont typeface="Verdana"/>
              <a:buAutoNum type="arabicPeriod"/>
            </a:pPr>
            <a:r>
              <a:rPr lang="en-US"/>
              <a:t>There is no need to </a:t>
            </a:r>
            <a:r>
              <a:rPr lang="en-US" b="1"/>
              <a:t>weep.</a:t>
            </a:r>
            <a:endParaRPr b="1"/>
          </a:p>
          <a:p>
            <a:pPr marL="228600" lvl="0" indent="-228600" algn="l" rtl="0">
              <a:lnSpc>
                <a:spcPct val="100000"/>
              </a:lnSpc>
              <a:spcBef>
                <a:spcPts val="0"/>
              </a:spcBef>
              <a:spcAft>
                <a:spcPts val="0"/>
              </a:spcAft>
              <a:buClr>
                <a:schemeClr val="dk1"/>
              </a:buClr>
              <a:buSzPts val="1200"/>
              <a:buFont typeface="Verdana"/>
              <a:buAutoNum type="arabicPeriod"/>
            </a:pPr>
            <a:r>
              <a:rPr lang="en-US"/>
              <a:t>Please look up the word </a:t>
            </a:r>
            <a:r>
              <a:rPr lang="en-US" b="1"/>
              <a:t>lip</a:t>
            </a:r>
            <a:r>
              <a:rPr lang="en-US"/>
              <a:t> in your dictionary.</a:t>
            </a:r>
            <a:endParaRPr/>
          </a:p>
          <a:p>
            <a:pPr marL="228600" lvl="0" indent="-241300" algn="l" rtl="0">
              <a:lnSpc>
                <a:spcPct val="100000"/>
              </a:lnSpc>
              <a:spcBef>
                <a:spcPts val="0"/>
              </a:spcBef>
              <a:spcAft>
                <a:spcPts val="0"/>
              </a:spcAft>
              <a:buSzPts val="1400"/>
              <a:buAutoNum type="arabicPeriod"/>
            </a:pPr>
            <a:r>
              <a:rPr lang="en-US"/>
              <a:t>How do you spell </a:t>
            </a:r>
            <a:r>
              <a:rPr lang="en-US" b="1"/>
              <a:t>reap</a:t>
            </a:r>
            <a:r>
              <a:rPr lang="en-US"/>
              <a:t>?</a:t>
            </a:r>
            <a:endParaRPr/>
          </a:p>
          <a:p>
            <a:pPr marL="228600" lvl="0" indent="-241300" algn="l" rtl="0">
              <a:lnSpc>
                <a:spcPct val="100000"/>
              </a:lnSpc>
              <a:spcBef>
                <a:spcPts val="0"/>
              </a:spcBef>
              <a:spcAft>
                <a:spcPts val="0"/>
              </a:spcAft>
              <a:buSzPts val="1400"/>
              <a:buAutoNum type="arabicPeriod"/>
            </a:pPr>
            <a:r>
              <a:rPr lang="en-US"/>
              <a:t>They did not know what the word </a:t>
            </a:r>
            <a:r>
              <a:rPr lang="en-US" b="1"/>
              <a:t>fit</a:t>
            </a:r>
            <a:r>
              <a:rPr lang="en-US"/>
              <a:t> meant.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3"/>
              </a:rPr>
              <a:t>https://www.freepik.com/icon/sailing-ship_17664892#fromView=search&amp;page=1&amp;position=78&amp;uuid=34eda8a5-0a9e-44c6-901c-fb978653481e</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4"/>
              </a:rPr>
              <a:t>https://www.freepik.com/icon/whip_3791497#fromView=search&amp;page=1&amp;position=50&amp;uuid=746dd942-96ca-4b62-b26f-b067e6675eb9</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5"/>
              </a:rPr>
              <a:t>https://www.freepik.com/icon/lips_8429900#fromView=search&amp;page=1&amp;position=87&amp;uuid=f1b57276-4699-401a-af9f-03080ca09cef</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6"/>
              </a:rPr>
              <a:t>https://www.freepik.com/icon/tear_2911106#fromView=search&amp;page=1&amp;position=3&amp;uuid=3e063ad0-1343-4d0c-ad9f-1a5881d2d854</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7"/>
              </a:rPr>
              <a:t>https://www.freepik.com/icon/muscle_780103#fromView=search&amp;page=1&amp;position=54&amp;uuid=de55e4e3-4e4e-4476-b24a-821874aec9a0</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8"/>
              </a:rPr>
              <a:t>https://www.freepik.com/icon/sheep_4987758#fromView=search&amp;page=1&amp;position=61&amp;uuid=2cc32d58-d35d-42af-815c-07cfc52af0c2</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8"/>
              </a:rPr>
              <a:t>https://www.freepik.com/icon/sheep_4987758#fromView=search&amp;page=1&amp;position=61&amp;uuid=2cc32d58-d35d-42af-815c-07cfc52af0c2</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9"/>
              </a:rPr>
              <a:t>https://www.freepik.com/icon/game_16467712#fromView=search&amp;page=1&amp;position=8&amp;uuid=720b630c-5309-4cea-b5db-01e0c3509be8</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10"/>
              </a:rPr>
              <a:t>https://www.freepik.com/icon/crate_7216287#fromView=search&amp;page=1&amp;position=27&amp;uuid=5252a3ed-4c64-4afa-8783-644c73940a04</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11"/>
              </a:rPr>
              <a:t>https://www.freepik.com/icon/feet_10437650#fromView=search&amp;page=1&amp;position=6&amp;uuid=7b1284bd-86c5-4242-9342-1e1fa6b13167</a:t>
            </a:r>
            <a:r>
              <a:rPr lang="en-US"/>
              <a:t> </a:t>
            </a:r>
            <a:endParaRPr/>
          </a:p>
        </p:txBody>
      </p:sp>
      <p:sp>
        <p:nvSpPr>
          <p:cNvPr id="232" name="Google Shape;232;p1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33" name="Google Shape;2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4B. Pronunciation - Hum and clap the stress.</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r>
              <a:rPr lang="en-US" sz="1000">
                <a:latin typeface="Verdana"/>
                <a:ea typeface="Verdana"/>
                <a:cs typeface="Verdana"/>
                <a:sym typeface="Verdana"/>
              </a:rPr>
              <a:t>Many English words are </a:t>
            </a:r>
            <a:r>
              <a:rPr lang="en-US" sz="1000"/>
              <a:t>made by combined two nouns together to form one word called a compound noun. When this happens, the stress is placed on the first word in the compound noun. </a:t>
            </a:r>
            <a:endParaRPr/>
          </a:p>
          <a:p>
            <a:pPr marL="0" marR="0" lvl="0" indent="0" algn="l" rtl="0">
              <a:lnSpc>
                <a:spcPct val="100000"/>
              </a:lnSpc>
              <a:spcBef>
                <a:spcPts val="0"/>
              </a:spcBef>
              <a:spcAft>
                <a:spcPts val="0"/>
              </a:spcAft>
              <a:buClr>
                <a:schemeClr val="dk1"/>
              </a:buClr>
              <a:buSzPts val="1000"/>
              <a:buFont typeface="Verdana"/>
              <a:buNone/>
            </a:pPr>
            <a:endParaRPr sz="10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r>
              <a:rPr lang="en-US" sz="1000">
                <a:latin typeface="Verdana"/>
                <a:ea typeface="Verdana"/>
                <a:cs typeface="Verdana"/>
                <a:sym typeface="Verdana"/>
              </a:rPr>
              <a:t>Begin by humming the stress of </a:t>
            </a:r>
            <a:r>
              <a:rPr lang="en-US" sz="1000"/>
              <a:t>the second column</a:t>
            </a:r>
            <a:r>
              <a:rPr lang="en-US" sz="1000">
                <a:latin typeface="Verdana"/>
                <a:ea typeface="Verdana"/>
                <a:cs typeface="Verdana"/>
                <a:sym typeface="Verdana"/>
              </a:rPr>
              <a:t>. Hum higher, longer, and louder for </a:t>
            </a:r>
            <a:r>
              <a:rPr lang="en-US" sz="1000" u="sng">
                <a:latin typeface="Verdana"/>
                <a:ea typeface="Verdana"/>
                <a:cs typeface="Verdana"/>
                <a:sym typeface="Verdana"/>
              </a:rPr>
              <a:t>bolded word</a:t>
            </a:r>
            <a:r>
              <a:rPr lang="en-US" sz="1000">
                <a:latin typeface="Verdana"/>
                <a:ea typeface="Verdana"/>
                <a:cs typeface="Verdana"/>
                <a:sym typeface="Verdana"/>
              </a:rPr>
              <a:t>  and lower, shorter, and quieter for </a:t>
            </a:r>
            <a:r>
              <a:rPr lang="en-US" sz="1000" u="sng"/>
              <a:t>unbolded word</a:t>
            </a:r>
            <a:r>
              <a:rPr lang="en-US" sz="1000"/>
              <a:t>. </a:t>
            </a:r>
            <a:r>
              <a:rPr lang="en-US" sz="1000">
                <a:latin typeface="Verdana"/>
                <a:ea typeface="Verdana"/>
                <a:cs typeface="Verdana"/>
                <a:sym typeface="Verdana"/>
              </a:rPr>
              <a:t>You may also use hand gestures to indicate that </a:t>
            </a:r>
            <a:r>
              <a:rPr lang="en-US" sz="1000" b="1">
                <a:latin typeface="Verdana"/>
                <a:ea typeface="Verdana"/>
                <a:cs typeface="Verdana"/>
                <a:sym typeface="Verdana"/>
              </a:rPr>
              <a:t>the stressed syllable is higher in pitch, longer in duration, and louder.</a:t>
            </a:r>
            <a:r>
              <a:rPr lang="en-US" sz="1000">
                <a:latin typeface="Verdana"/>
                <a:ea typeface="Verdana"/>
                <a:cs typeface="Verdana"/>
                <a:sym typeface="Verdana"/>
              </a:rPr>
              <a:t> Invite your </a:t>
            </a:r>
            <a:r>
              <a:rPr lang="en-US" sz="1000"/>
              <a:t>learners</a:t>
            </a:r>
            <a:r>
              <a:rPr lang="en-US" sz="1000">
                <a:latin typeface="Verdana"/>
                <a:ea typeface="Verdana"/>
                <a:cs typeface="Verdana"/>
                <a:sym typeface="Verdana"/>
              </a:rPr>
              <a:t> to join in humming or clapping the rhythm. </a:t>
            </a:r>
            <a:endParaRPr sz="1000">
              <a:latin typeface="Verdana"/>
              <a:ea typeface="Verdana"/>
              <a:cs typeface="Verdana"/>
              <a:sym typeface="Verdana"/>
            </a:endParaRPr>
          </a:p>
          <a:p>
            <a:pPr marL="0" lvl="0" indent="0" algn="l" rtl="0">
              <a:lnSpc>
                <a:spcPct val="100000"/>
              </a:lnSpc>
              <a:spcBef>
                <a:spcPts val="0"/>
              </a:spcBef>
              <a:spcAft>
                <a:spcPts val="0"/>
              </a:spcAft>
              <a:buClr>
                <a:schemeClr val="dk1"/>
              </a:buClr>
              <a:buSzPts val="1000"/>
              <a:buFont typeface="Verdana"/>
              <a:buNone/>
            </a:pPr>
            <a:r>
              <a:rPr lang="en-US" sz="1000" b="1">
                <a:latin typeface="Verdana"/>
                <a:ea typeface="Verdana"/>
                <a:cs typeface="Verdana"/>
                <a:sym typeface="Verdana"/>
              </a:rPr>
              <a:t>1.</a:t>
            </a:r>
            <a:r>
              <a:rPr lang="en-US" sz="1000">
                <a:latin typeface="Verdana"/>
                <a:ea typeface="Verdana"/>
                <a:cs typeface="Verdana"/>
                <a:sym typeface="Verdana"/>
              </a:rPr>
              <a:t> </a:t>
            </a:r>
            <a:r>
              <a:rPr lang="en-US" sz="1000" b="1">
                <a:latin typeface="Verdana"/>
                <a:ea typeface="Verdana"/>
                <a:cs typeface="Verdana"/>
                <a:sym typeface="Verdana"/>
              </a:rPr>
              <a:t>Model: </a:t>
            </a:r>
            <a:r>
              <a:rPr lang="en-US" sz="1000">
                <a:latin typeface="Verdana"/>
                <a:ea typeface="Verdana"/>
                <a:cs typeface="Verdana"/>
                <a:sym typeface="Verdana"/>
              </a:rPr>
              <a:t>Hum and then say each word in the </a:t>
            </a:r>
            <a:r>
              <a:rPr lang="en-US" sz="1000"/>
              <a:t>rows 1-5</a:t>
            </a:r>
            <a:r>
              <a:rPr lang="en-US" sz="1000">
                <a:latin typeface="Verdana"/>
                <a:ea typeface="Verdana"/>
                <a:cs typeface="Verdana"/>
                <a:sym typeface="Verdana"/>
              </a:rPr>
              <a:t> several times. Students listen. </a:t>
            </a:r>
            <a:endParaRPr sz="1000">
              <a:latin typeface="Verdana"/>
              <a:ea typeface="Verdana"/>
              <a:cs typeface="Verdana"/>
              <a:sym typeface="Verdana"/>
            </a:endParaRPr>
          </a:p>
          <a:p>
            <a:pPr marL="0" lvl="0" indent="0" algn="l" rtl="0">
              <a:lnSpc>
                <a:spcPct val="100000"/>
              </a:lnSpc>
              <a:spcBef>
                <a:spcPts val="0"/>
              </a:spcBef>
              <a:spcAft>
                <a:spcPts val="0"/>
              </a:spcAft>
              <a:buClr>
                <a:schemeClr val="dk1"/>
              </a:buClr>
              <a:buSzPts val="1000"/>
              <a:buFont typeface="Verdana"/>
              <a:buNone/>
            </a:pPr>
            <a:r>
              <a:rPr lang="en-US" sz="1000" b="1">
                <a:latin typeface="Verdana"/>
                <a:ea typeface="Verdana"/>
                <a:cs typeface="Verdana"/>
                <a:sym typeface="Verdana"/>
              </a:rPr>
              <a:t>2.</a:t>
            </a:r>
            <a:r>
              <a:rPr lang="en-US" sz="1000">
                <a:latin typeface="Verdana"/>
                <a:ea typeface="Verdana"/>
                <a:cs typeface="Verdana"/>
                <a:sym typeface="Verdana"/>
              </a:rPr>
              <a:t> </a:t>
            </a:r>
            <a:r>
              <a:rPr lang="en-US" sz="1000" b="1">
                <a:latin typeface="Verdana"/>
                <a:ea typeface="Verdana"/>
                <a:cs typeface="Verdana"/>
                <a:sym typeface="Verdana"/>
              </a:rPr>
              <a:t>Repeat: </a:t>
            </a:r>
            <a:r>
              <a:rPr lang="en-US" sz="1000">
                <a:latin typeface="Verdana"/>
                <a:ea typeface="Verdana"/>
                <a:cs typeface="Verdana"/>
                <a:sym typeface="Verdana"/>
              </a:rPr>
              <a:t>Students repeat words after you in unison.</a:t>
            </a:r>
            <a:r>
              <a:rPr lang="en-US" sz="1000" b="1">
                <a:latin typeface="Verdana"/>
                <a:ea typeface="Verdana"/>
                <a:cs typeface="Verdana"/>
                <a:sym typeface="Verdana"/>
              </a:rPr>
              <a:t> </a:t>
            </a:r>
            <a:endParaRPr sz="1000">
              <a:latin typeface="Verdana"/>
              <a:ea typeface="Verdana"/>
              <a:cs typeface="Verdana"/>
              <a:sym typeface="Verdana"/>
            </a:endParaRPr>
          </a:p>
          <a:p>
            <a:pPr marL="0" lvl="0" indent="0" algn="l" rtl="0">
              <a:lnSpc>
                <a:spcPct val="100000"/>
              </a:lnSpc>
              <a:spcBef>
                <a:spcPts val="0"/>
              </a:spcBef>
              <a:spcAft>
                <a:spcPts val="0"/>
              </a:spcAft>
              <a:buClr>
                <a:schemeClr val="dk1"/>
              </a:buClr>
              <a:buSzPts val="1000"/>
              <a:buFont typeface="Verdana"/>
              <a:buNone/>
            </a:pPr>
            <a:r>
              <a:rPr lang="en-US" sz="1000" b="1">
                <a:latin typeface="Verdana"/>
                <a:ea typeface="Verdana"/>
                <a:cs typeface="Verdana"/>
                <a:sym typeface="Verdana"/>
              </a:rPr>
              <a:t>3. Solo:</a:t>
            </a:r>
            <a:r>
              <a:rPr lang="en-US" sz="1000">
                <a:latin typeface="Verdana"/>
                <a:ea typeface="Verdana"/>
                <a:cs typeface="Verdana"/>
                <a:sym typeface="Verdana"/>
              </a:rPr>
              <a:t> Call on individuals to read </a:t>
            </a:r>
            <a:r>
              <a:rPr lang="en-US" sz="1000"/>
              <a:t>different</a:t>
            </a:r>
            <a:r>
              <a:rPr lang="en-US" sz="1000">
                <a:latin typeface="Verdana"/>
                <a:ea typeface="Verdana"/>
                <a:cs typeface="Verdana"/>
                <a:sym typeface="Verdana"/>
              </a:rPr>
              <a:t> words with the correct stress.</a:t>
            </a:r>
            <a:endParaRPr sz="1000">
              <a:latin typeface="Verdana"/>
              <a:ea typeface="Verdana"/>
              <a:cs typeface="Verdana"/>
              <a:sym typeface="Verdana"/>
            </a:endParaRPr>
          </a:p>
          <a:p>
            <a:pPr marL="0" lvl="0" indent="0" algn="l" rtl="0">
              <a:lnSpc>
                <a:spcPct val="100000"/>
              </a:lnSpc>
              <a:spcBef>
                <a:spcPts val="0"/>
              </a:spcBef>
              <a:spcAft>
                <a:spcPts val="0"/>
              </a:spcAft>
              <a:buClr>
                <a:schemeClr val="dk1"/>
              </a:buClr>
              <a:buSzPts val="1000"/>
              <a:buFont typeface="Verdana"/>
              <a:buNone/>
            </a:pPr>
            <a:endParaRPr sz="1200">
              <a:latin typeface="Verdana"/>
              <a:ea typeface="Verdana"/>
              <a:cs typeface="Verdana"/>
              <a:sym typeface="Verdana"/>
            </a:endParaRPr>
          </a:p>
        </p:txBody>
      </p:sp>
      <p:sp>
        <p:nvSpPr>
          <p:cNvPr id="252" name="Google Shape;252;p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53" name="Google Shape;25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 First Bible Reading</a:t>
            </a:r>
            <a:endParaRPr sz="1200"/>
          </a:p>
          <a:p>
            <a:pPr marL="0" lvl="0" indent="0" algn="l" rtl="0">
              <a:lnSpc>
                <a:spcPct val="100000"/>
              </a:lnSpc>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a:t>Learners should have already read this passage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learners can read and hear the scripture in their own languages. You may also watch videos of the passage at the website.</a:t>
            </a:r>
            <a:endParaRPr/>
          </a:p>
          <a:p>
            <a:pPr marL="0" lvl="0" indent="0" algn="l" rtl="0">
              <a:lnSpc>
                <a:spcPct val="100000"/>
              </a:lnSpc>
              <a:spcBef>
                <a:spcPts val="0"/>
              </a:spcBef>
              <a:spcAft>
                <a:spcPts val="0"/>
              </a:spcAft>
              <a:buClr>
                <a:schemeClr val="dk1"/>
              </a:buClr>
              <a:buSzPts val="1200"/>
              <a:buFont typeface="Verdana"/>
              <a:buNone/>
            </a:pPr>
            <a:r>
              <a:rPr lang="en-US"/>
              <a:t> </a:t>
            </a:r>
            <a:endParaRPr/>
          </a:p>
          <a:p>
            <a:pPr marL="0" lvl="0" indent="0" algn="l" rtl="0">
              <a:lnSpc>
                <a:spcPct val="100000"/>
              </a:lnSpc>
              <a:spcBef>
                <a:spcPts val="0"/>
              </a:spcBef>
              <a:spcAft>
                <a:spcPts val="0"/>
              </a:spcAft>
              <a:buClr>
                <a:schemeClr val="dk1"/>
              </a:buClr>
              <a:buSzPts val="1200"/>
              <a:buFont typeface="Verdana"/>
              <a:buNone/>
            </a:pPr>
            <a:r>
              <a:rPr lang="en-US"/>
              <a:t>A. Read the verses out loud to the class.</a:t>
            </a:r>
            <a:endParaRPr/>
          </a:p>
          <a:p>
            <a:pPr marL="0" lvl="0" indent="0" algn="l" rtl="0">
              <a:lnSpc>
                <a:spcPct val="100000"/>
              </a:lnSpc>
              <a:spcBef>
                <a:spcPts val="0"/>
              </a:spcBef>
              <a:spcAft>
                <a:spcPts val="0"/>
              </a:spcAft>
              <a:buClr>
                <a:schemeClr val="dk1"/>
              </a:buClr>
              <a:buSzPts val="1200"/>
              <a:buFont typeface="Verdana"/>
              <a:buNone/>
            </a:pPr>
            <a:r>
              <a:rPr lang="en-US"/>
              <a:t> </a:t>
            </a:r>
            <a:endParaRPr/>
          </a:p>
          <a:p>
            <a:pPr marL="0" lvl="0" indent="0" algn="l" rtl="0">
              <a:lnSpc>
                <a:spcPct val="100000"/>
              </a:lnSpc>
              <a:spcBef>
                <a:spcPts val="0"/>
              </a:spcBef>
              <a:spcAft>
                <a:spcPts val="0"/>
              </a:spcAft>
              <a:buClr>
                <a:schemeClr val="dk1"/>
              </a:buClr>
              <a:buSzPts val="1200"/>
              <a:buFont typeface="Verdana"/>
              <a:buNone/>
            </a:pPr>
            <a:r>
              <a:rPr lang="en-US"/>
              <a:t>B. If learners ask about words, give simple definitions.</a:t>
            </a:r>
            <a:endParaRPr/>
          </a:p>
          <a:p>
            <a:pPr marL="0" lvl="0" indent="0" algn="l" rtl="0">
              <a:lnSpc>
                <a:spcPct val="100000"/>
              </a:lnSpc>
              <a:spcBef>
                <a:spcPts val="0"/>
              </a:spcBef>
              <a:spcAft>
                <a:spcPts val="0"/>
              </a:spcAft>
              <a:buClr>
                <a:schemeClr val="dk1"/>
              </a:buClr>
              <a:buSzPts val="1200"/>
              <a:buFont typeface="Verdana"/>
              <a:buNone/>
            </a:pPr>
            <a:r>
              <a:rPr lang="en-US"/>
              <a:t> </a:t>
            </a:r>
            <a:endParaRPr/>
          </a:p>
          <a:p>
            <a:pPr marL="0" lvl="0" indent="0" algn="l" rtl="0">
              <a:lnSpc>
                <a:spcPct val="100000"/>
              </a:lnSpc>
              <a:spcBef>
                <a:spcPts val="0"/>
              </a:spcBef>
              <a:spcAft>
                <a:spcPts val="0"/>
              </a:spcAft>
              <a:buClr>
                <a:schemeClr val="dk1"/>
              </a:buClr>
              <a:buSzPts val="1200"/>
              <a:buFont typeface="Verdana"/>
              <a:buNone/>
            </a:pPr>
            <a:r>
              <a:rPr lang="en-US"/>
              <a:t>C. Encourage learners to read aloud verses.</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a:t>D. Ask if there are any questions or comments about the verses.</a:t>
            </a:r>
            <a:endParaRPr/>
          </a:p>
          <a:p>
            <a:pPr marL="0" lvl="0" indent="0" algn="l" rtl="0">
              <a:lnSpc>
                <a:spcPct val="100000"/>
              </a:lnSpc>
              <a:spcBef>
                <a:spcPts val="0"/>
              </a:spcBef>
              <a:spcAft>
                <a:spcPts val="0"/>
              </a:spcAft>
              <a:buClr>
                <a:schemeClr val="dk1"/>
              </a:buClr>
              <a:buSzPts val="1200"/>
              <a:buFont typeface="Verdana"/>
              <a:buNone/>
            </a:pPr>
            <a:r>
              <a:rPr lang="en-US"/>
              <a:t> </a:t>
            </a:r>
            <a:endParaRPr/>
          </a:p>
          <a:p>
            <a:pPr marL="0" lvl="0" indent="0" algn="l" rtl="0">
              <a:lnSpc>
                <a:spcPct val="100000"/>
              </a:lnSpc>
              <a:spcBef>
                <a:spcPts val="0"/>
              </a:spcBef>
              <a:spcAft>
                <a:spcPts val="0"/>
              </a:spcAft>
              <a:buClr>
                <a:schemeClr val="dk1"/>
              </a:buClr>
              <a:buSzPts val="1200"/>
              <a:buFont typeface="Verdana"/>
              <a:buNone/>
            </a:pPr>
            <a:r>
              <a:rPr lang="en-US"/>
              <a:t>E. Ask the questions and discuss as a group.</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a:t>F. Optional - You may hide the words and ask learners to tell the story again in their own words, using the pictures to help them.</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u="sng">
                <a:solidFill>
                  <a:schemeClr val="hlink"/>
                </a:solidFill>
                <a:hlinkClick r:id="rId3"/>
              </a:rPr>
              <a:t>https://media.freebibleimages.org/stories/FB_JohnBaptist_Jesus/overview-thumbnails/01_FB_JohnBaptist_Jesus_Thumbnail.jpg?1635949785</a:t>
            </a:r>
            <a:r>
              <a:rPr lang="en-US"/>
              <a:t> </a:t>
            </a:r>
            <a:endParaRPr/>
          </a:p>
        </p:txBody>
      </p:sp>
      <p:sp>
        <p:nvSpPr>
          <p:cNvPr id="262" name="Google Shape;262;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63" name="Google Shape;26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15</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u="sng">
                <a:solidFill>
                  <a:schemeClr val="hlink"/>
                </a:solidFill>
                <a:hlinkClick r:id="rId3"/>
              </a:rPr>
              <a:t>https://media.freebibleimages.org/stories/FB_JohnBaptist_Jesus/overview-thumbnails/03_FB_JohnBaptist_Jesus_Thumbnail.jpg?1635949785</a:t>
            </a:r>
            <a:r>
              <a:rPr lang="en-US"/>
              <a:t>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276" name="Google Shape;276;p1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77" name="Google Shape;27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16</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5: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rgbClr val="4472C4"/>
                </a:solidFill>
                <a:latin typeface="Verdana"/>
                <a:ea typeface="Verdana"/>
                <a:cs typeface="Verdana"/>
                <a:sym typeface="Verdana"/>
              </a:rPr>
              <a:t>5C. Bible Reading</a:t>
            </a:r>
            <a:endParaRPr/>
          </a:p>
          <a:p>
            <a:pPr marL="0" lvl="0" indent="0" algn="l" rtl="0">
              <a:lnSpc>
                <a:spcPct val="100000"/>
              </a:lnSpc>
              <a:spcBef>
                <a:spcPts val="0"/>
              </a:spcBef>
              <a:spcAft>
                <a:spcPts val="0"/>
              </a:spcAft>
              <a:buSzPts val="1400"/>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A. Read the story out loud to the class.</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B. If </a:t>
            </a:r>
            <a:r>
              <a:rPr lang="en-US"/>
              <a:t>learners</a:t>
            </a:r>
            <a:r>
              <a:rPr lang="en-US" sz="1200">
                <a:solidFill>
                  <a:schemeClr val="dk1"/>
                </a:solidFill>
                <a:latin typeface="Verdana"/>
                <a:ea typeface="Verdana"/>
                <a:cs typeface="Verdana"/>
                <a:sym typeface="Verdana"/>
              </a:rPr>
              <a:t> ask about words, give simple definitions.</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Arial"/>
              <a:buNone/>
            </a:pPr>
            <a:r>
              <a:rPr lang="en-US" u="sng">
                <a:solidFill>
                  <a:schemeClr val="hlink"/>
                </a:solidFill>
                <a:hlinkClick r:id="rId3"/>
              </a:rPr>
              <a:t>https://media.freebibleimages.org/stories/FB_JohnBaptist_Jesus/overview-thumbnails/02_FB_JohnBaptist_Jesus_Thumbnail.jpg?1635949785</a:t>
            </a:r>
            <a:r>
              <a:rPr lang="en-US"/>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5D. Bible Reading</a:t>
            </a: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u="sng">
                <a:solidFill>
                  <a:schemeClr val="hlink"/>
                </a:solidFill>
                <a:hlinkClick r:id="rId3"/>
              </a:rPr>
              <a:t>https://media.freebibleimages.org/stories/FB_JohnBaptist_Jesus/overview-thumbnails/04_FB_JohnBaptist_Jesus_Thumbnail.jpg?1635949785</a:t>
            </a:r>
            <a:r>
              <a:rPr lang="en-US"/>
              <a:t> </a:t>
            </a:r>
            <a:endParaRPr sz="1200">
              <a:latin typeface="Verdana"/>
              <a:ea typeface="Verdana"/>
              <a:cs typeface="Verdana"/>
              <a:sym typeface="Verdana"/>
            </a:endParaRPr>
          </a:p>
        </p:txBody>
      </p:sp>
      <p:sp>
        <p:nvSpPr>
          <p:cNvPr id="297" name="Google Shape;297;p1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98" name="Google Shape;29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18</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135bee643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3135bee643c_0_1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E</a:t>
            </a:r>
            <a:r>
              <a:rPr lang="en-US" sz="1200" b="1">
                <a:solidFill>
                  <a:srgbClr val="4472C4"/>
                </a:solidFill>
                <a:latin typeface="Verdana"/>
                <a:ea typeface="Verdana"/>
                <a:cs typeface="Verdana"/>
                <a:sym typeface="Verdana"/>
              </a:rPr>
              <a:t>. Bible Reading</a:t>
            </a: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r>
              <a:rPr lang="en-US" u="sng">
                <a:solidFill>
                  <a:schemeClr val="hlink"/>
                </a:solidFill>
                <a:hlinkClick r:id="rId3"/>
              </a:rPr>
              <a:t>https://media.freebibleimages.org/stories/FB_JohnBaptist_Jesus/overview-thumbnails/06_FB_JohnBaptist_Jesus_Thumbnail.jpg?1635949785</a:t>
            </a:r>
            <a:r>
              <a:rPr lang="en-US"/>
              <a:t> </a:t>
            </a:r>
            <a:endParaRPr sz="1200">
              <a:latin typeface="Verdana"/>
              <a:ea typeface="Verdana"/>
              <a:cs typeface="Verdana"/>
              <a:sym typeface="Verdana"/>
            </a:endParaRPr>
          </a:p>
        </p:txBody>
      </p:sp>
      <p:sp>
        <p:nvSpPr>
          <p:cNvPr id="309" name="Google Shape;309;g3135bee643c_0_12: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10" name="Google Shape;310;g3135bee643c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19</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Pray</a:t>
            </a:r>
            <a:r>
              <a:rPr lang="en-US" sz="1200" b="1">
                <a:latin typeface="Verdana"/>
                <a:ea typeface="Verdana"/>
                <a:cs typeface="Verdana"/>
                <a:sym typeface="Verdana"/>
              </a:rPr>
              <a:t> </a:t>
            </a:r>
            <a:endParaRPr sz="1200"/>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Pray for the class. You may want to thank the Lord for giving us the </a:t>
            </a:r>
            <a:r>
              <a:rPr lang="en-US"/>
              <a:t>opportunity to learn and study together.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Check homework and review.</a:t>
            </a: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Ask </a:t>
            </a:r>
            <a:r>
              <a:rPr lang="en-US"/>
              <a:t>learners</a:t>
            </a:r>
            <a:r>
              <a:rPr lang="en-US" sz="1200">
                <a:latin typeface="Verdana"/>
                <a:ea typeface="Verdana"/>
                <a:cs typeface="Verdana"/>
                <a:sym typeface="Verdana"/>
              </a:rPr>
              <a:t> to read aloud or recite their homework from the last class. Check written work.</a:t>
            </a:r>
            <a:endParaRPr/>
          </a:p>
          <a:p>
            <a:pPr marL="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sz="1200">
                <a:latin typeface="Verdana"/>
                <a:ea typeface="Verdana"/>
                <a:cs typeface="Verdana"/>
                <a:sym typeface="Verdana"/>
              </a:rPr>
              <a:t>Review the main points of the previous lesson and ask if there are any questions.</a:t>
            </a:r>
            <a:endParaRPr/>
          </a:p>
          <a:p>
            <a:pPr marL="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sz="1200">
                <a:latin typeface="Verdana"/>
                <a:ea typeface="Verdana"/>
                <a:cs typeface="Verdana"/>
                <a:sym typeface="Verdana"/>
              </a:rPr>
              <a:t>Be sure they have read </a:t>
            </a:r>
            <a:r>
              <a:rPr lang="en-US" sz="1200" u="none">
                <a:latin typeface="Verdana"/>
                <a:ea typeface="Verdana"/>
                <a:cs typeface="Verdana"/>
                <a:sym typeface="Verdana"/>
              </a:rPr>
              <a:t>the Bible passage in </a:t>
            </a:r>
            <a:r>
              <a:rPr lang="en-US" sz="1200">
                <a:latin typeface="Verdana"/>
                <a:ea typeface="Verdana"/>
                <a:cs typeface="Verdana"/>
                <a:sym typeface="Verdana"/>
              </a:rPr>
              <a:t>their native languages in preparation for the lesson.</a:t>
            </a:r>
            <a:endParaRPr/>
          </a:p>
          <a:p>
            <a:pPr marL="0" marR="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accent1"/>
              </a:solidFill>
            </a:endParaRPr>
          </a:p>
          <a:p>
            <a:pPr marL="0" lvl="0" indent="0" algn="l" rtl="0">
              <a:lnSpc>
                <a:spcPct val="100000"/>
              </a:lnSpc>
              <a:spcBef>
                <a:spcPts val="0"/>
              </a:spcBef>
              <a:spcAft>
                <a:spcPts val="0"/>
              </a:spcAft>
              <a:buClr>
                <a:schemeClr val="dk1"/>
              </a:buClr>
              <a:buSzPts val="1200"/>
              <a:buFont typeface="Calibri"/>
              <a:buNone/>
            </a:pPr>
            <a:endParaRPr/>
          </a:p>
        </p:txBody>
      </p:sp>
      <p:sp>
        <p:nvSpPr>
          <p:cNvPr id="97" name="Google Shape;97;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35bee643c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135bee643c_0_2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F</a:t>
            </a:r>
            <a:r>
              <a:rPr lang="en-US" sz="1200" b="1">
                <a:solidFill>
                  <a:srgbClr val="4472C4"/>
                </a:solidFill>
                <a:latin typeface="Verdana"/>
                <a:ea typeface="Verdana"/>
                <a:cs typeface="Verdana"/>
                <a:sym typeface="Verdana"/>
              </a:rPr>
              <a:t>. Bible Reading</a:t>
            </a: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u="sng">
                <a:solidFill>
                  <a:schemeClr val="hlink"/>
                </a:solidFill>
                <a:hlinkClick r:id="rId3"/>
              </a:rPr>
              <a:t>https://media.freebibleimages.org/stories/FB_JohnBaptist_Jesus/overview-thumbnails/05_FB_JohnBaptist_Jesus_Thumbnail.jpg?1635949785</a:t>
            </a:r>
            <a:r>
              <a:rPr lang="en-US"/>
              <a:t> </a:t>
            </a:r>
            <a:endParaRPr sz="1200">
              <a:latin typeface="Verdana"/>
              <a:ea typeface="Verdana"/>
              <a:cs typeface="Verdana"/>
              <a:sym typeface="Verdana"/>
            </a:endParaRPr>
          </a:p>
        </p:txBody>
      </p:sp>
      <p:sp>
        <p:nvSpPr>
          <p:cNvPr id="320" name="Google Shape;320;g3135bee643c_0_23: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21" name="Google Shape;321;g3135bee643c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20</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135bee643c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135bee643c_0_3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G</a:t>
            </a:r>
            <a:r>
              <a:rPr lang="en-US" sz="1200" b="1">
                <a:solidFill>
                  <a:srgbClr val="4472C4"/>
                </a:solidFill>
                <a:latin typeface="Verdana"/>
                <a:ea typeface="Verdana"/>
                <a:cs typeface="Verdana"/>
                <a:sym typeface="Verdana"/>
              </a:rPr>
              <a:t>. Bible Reading</a:t>
            </a: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marL="0" lvl="0" indent="0" algn="l" rtl="0">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31" name="Google Shape;331;g3135bee643c_0_33: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32" name="Google Shape;332;g3135bee643c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21</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b="1">
                <a:solidFill>
                  <a:srgbClr val="4472C4"/>
                </a:solidFill>
              </a:rPr>
              <a:t>5H. Bible Reading Questions</a:t>
            </a:r>
            <a:endParaRPr/>
          </a:p>
          <a:p>
            <a:pPr marL="0" lvl="0" indent="0" algn="l" rtl="0">
              <a:lnSpc>
                <a:spcPct val="100000"/>
              </a:lnSpc>
              <a:spcBef>
                <a:spcPts val="0"/>
              </a:spcBef>
              <a:spcAft>
                <a:spcPts val="0"/>
              </a:spcAft>
              <a:buClr>
                <a:schemeClr val="dk1"/>
              </a:buClr>
              <a:buSzPts val="1200"/>
              <a:buFont typeface="Verdana"/>
              <a:buNone/>
            </a:pPr>
            <a:endParaRPr b="1"/>
          </a:p>
          <a:p>
            <a:pPr marL="0" lvl="0" indent="0" algn="l" rtl="0">
              <a:lnSpc>
                <a:spcPct val="100000"/>
              </a:lnSpc>
              <a:spcBef>
                <a:spcPts val="0"/>
              </a:spcBef>
              <a:spcAft>
                <a:spcPts val="0"/>
              </a:spcAft>
              <a:buClr>
                <a:schemeClr val="dk1"/>
              </a:buClr>
              <a:buSzPts val="1200"/>
              <a:buFont typeface="Verdana"/>
              <a:buNone/>
            </a:pPr>
            <a:r>
              <a:rPr lang="en-US"/>
              <a:t>Ask the questions and discuss as a group. </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b="1"/>
              <a:t>Answers:</a:t>
            </a:r>
            <a:endParaRPr/>
          </a:p>
          <a:p>
            <a:pPr marL="228600" lvl="0" indent="-228600" algn="l" rtl="0">
              <a:lnSpc>
                <a:spcPct val="100000"/>
              </a:lnSpc>
              <a:spcBef>
                <a:spcPts val="0"/>
              </a:spcBef>
              <a:spcAft>
                <a:spcPts val="0"/>
              </a:spcAft>
              <a:buClr>
                <a:schemeClr val="dk1"/>
              </a:buClr>
              <a:buSzPts val="1200"/>
              <a:buFont typeface="Verdana"/>
              <a:buAutoNum type="arabicPeriod"/>
            </a:pPr>
            <a:r>
              <a:rPr lang="en-US"/>
              <a:t>(Answers will vary.)</a:t>
            </a:r>
            <a:endParaRPr/>
          </a:p>
          <a:p>
            <a:pPr marL="228600" lvl="0" indent="-228600" algn="l" rtl="0">
              <a:lnSpc>
                <a:spcPct val="100000"/>
              </a:lnSpc>
              <a:spcBef>
                <a:spcPts val="0"/>
              </a:spcBef>
              <a:spcAft>
                <a:spcPts val="0"/>
              </a:spcAft>
              <a:buSzPts val="1200"/>
              <a:buFont typeface="Verdana"/>
              <a:buAutoNum type="arabicPeriod"/>
            </a:pPr>
            <a:r>
              <a:rPr lang="en-US"/>
              <a:t>He spoke to crowds of people, tax collectors, and soldiers.</a:t>
            </a:r>
            <a:endParaRPr/>
          </a:p>
          <a:p>
            <a:pPr marL="228600" lvl="0" indent="-228600" algn="l" rtl="0">
              <a:lnSpc>
                <a:spcPct val="100000"/>
              </a:lnSpc>
              <a:spcBef>
                <a:spcPts val="0"/>
              </a:spcBef>
              <a:spcAft>
                <a:spcPts val="0"/>
              </a:spcAft>
              <a:buSzPts val="1200"/>
              <a:buFont typeface="Verdana"/>
              <a:buAutoNum type="arabicPeriod"/>
            </a:pPr>
            <a:r>
              <a:rPr lang="en-US"/>
              <a:t>John’s message was for the people to be baptized and to change their hearts and actions. </a:t>
            </a:r>
            <a:endParaRPr/>
          </a:p>
          <a:p>
            <a:pPr marL="228600" lvl="0" indent="-228600" algn="l" rtl="0">
              <a:lnSpc>
                <a:spcPct val="100000"/>
              </a:lnSpc>
              <a:spcBef>
                <a:spcPts val="0"/>
              </a:spcBef>
              <a:spcAft>
                <a:spcPts val="0"/>
              </a:spcAft>
              <a:buSzPts val="1200"/>
              <a:buFont typeface="Verdana"/>
              <a:buAutoNum type="arabicPeriod"/>
            </a:pPr>
            <a:r>
              <a:rPr lang="en-US"/>
              <a:t>(Answers will vary. After discussion, explain to students that Jesus is the person John says is coming after him.)</a:t>
            </a:r>
            <a:endParaRPr/>
          </a:p>
          <a:p>
            <a:pPr marL="228600" lvl="0" indent="-228600" algn="l" rtl="0">
              <a:lnSpc>
                <a:spcPct val="100000"/>
              </a:lnSpc>
              <a:spcBef>
                <a:spcPts val="0"/>
              </a:spcBef>
              <a:spcAft>
                <a:spcPts val="0"/>
              </a:spcAft>
              <a:buSzPts val="1200"/>
              <a:buFont typeface="Verdana"/>
              <a:buAutoNum type="arabicPeriod"/>
            </a:pPr>
            <a:r>
              <a:rPr lang="en-US"/>
              <a:t>(Answers will vary.)</a:t>
            </a:r>
            <a:endParaRPr/>
          </a:p>
          <a:p>
            <a:pPr marL="228600" lvl="0" indent="-228600" algn="l" rtl="0">
              <a:lnSpc>
                <a:spcPct val="100000"/>
              </a:lnSpc>
              <a:spcBef>
                <a:spcPts val="0"/>
              </a:spcBef>
              <a:spcAft>
                <a:spcPts val="0"/>
              </a:spcAft>
              <a:buSzPts val="1200"/>
              <a:buFont typeface="Verdana"/>
              <a:buAutoNum type="arabicPeriod"/>
            </a:pPr>
            <a:r>
              <a:rPr lang="en-US"/>
              <a:t>(Answers will vary.)</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u="sng">
                <a:solidFill>
                  <a:schemeClr val="hlink"/>
                </a:solidFill>
                <a:hlinkClick r:id="rId3"/>
              </a:rPr>
              <a:t>https://media.freebibleimages.org/stories/FB_JohnBaptist_Jesus/overview-thumbnails/02_FB_JohnBaptist_Jesus_Thumbnail.jpg?1635949785</a:t>
            </a:r>
            <a:r>
              <a:rPr lang="en-US"/>
              <a:t> </a:t>
            </a:r>
            <a:endParaRPr sz="1200">
              <a:latin typeface="Verdana"/>
              <a:ea typeface="Verdana"/>
              <a:cs typeface="Verdana"/>
              <a:sym typeface="Verdana"/>
            </a:endParaRPr>
          </a:p>
        </p:txBody>
      </p:sp>
      <p:sp>
        <p:nvSpPr>
          <p:cNvPr id="340" name="Google Shape;340;p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41" name="Google Shape;3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I</a:t>
            </a:r>
            <a:r>
              <a:rPr lang="en-US" sz="1200" b="1">
                <a:solidFill>
                  <a:srgbClr val="4472C4"/>
                </a:solidFill>
                <a:latin typeface="Verdana"/>
                <a:ea typeface="Verdana"/>
                <a:cs typeface="Verdana"/>
                <a:sym typeface="Verdana"/>
              </a:rPr>
              <a:t>. Second Bible Reading</a:t>
            </a:r>
            <a:endParaRPr sz="1200"/>
          </a:p>
          <a:p>
            <a:pPr marL="0" lvl="0" indent="0" algn="l" rtl="0">
              <a:lnSpc>
                <a:spcPct val="100000"/>
              </a:lnSpc>
              <a:spcBef>
                <a:spcPts val="0"/>
              </a:spcBef>
              <a:spcAft>
                <a:spcPts val="0"/>
              </a:spcAft>
              <a:buClr>
                <a:srgbClr val="4472C4"/>
              </a:buClr>
              <a:buSzPts val="1200"/>
              <a:buFont typeface="Verdana"/>
              <a:buNone/>
            </a:pPr>
            <a:r>
              <a:rPr lang="en-US">
                <a:solidFill>
                  <a:srgbClr val="4472C4"/>
                </a:solidFill>
              </a:rPr>
              <a:t> </a:t>
            </a:r>
            <a:endParaRPr>
              <a:solidFill>
                <a:srgbClr val="4472C4"/>
              </a:solidFill>
            </a:endParaRPr>
          </a:p>
          <a:p>
            <a:pPr marL="0" lvl="0" indent="0" algn="l" rtl="0">
              <a:lnSpc>
                <a:spcPct val="100000"/>
              </a:lnSpc>
              <a:spcBef>
                <a:spcPts val="0"/>
              </a:spcBef>
              <a:spcAft>
                <a:spcPts val="0"/>
              </a:spcAft>
              <a:buClr>
                <a:schemeClr val="dk1"/>
              </a:buClr>
              <a:buSzPts val="1200"/>
              <a:buFont typeface="Verdana"/>
              <a:buNone/>
            </a:pPr>
            <a:r>
              <a:rPr lang="en-US"/>
              <a:t>Daleth meaning: Daleth is the 4th letter in the Hebrew alphabet, so it is used in this Psalm to mark the 4th section. </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a:t>Learner</a:t>
            </a:r>
            <a:r>
              <a:rPr lang="en-US" sz="1200">
                <a:latin typeface="Verdana"/>
                <a:ea typeface="Verdana"/>
                <a:cs typeface="Verdana"/>
                <a:sym typeface="Verdana"/>
              </a:rPr>
              <a:t>s should have already read this </a:t>
            </a:r>
            <a:r>
              <a:rPr lang="en-US"/>
              <a:t>passage</a:t>
            </a:r>
            <a:r>
              <a:rPr lang="en-US" sz="1200">
                <a:latin typeface="Verdana"/>
                <a:ea typeface="Verdana"/>
                <a:cs typeface="Verdana"/>
                <a:sym typeface="Verdana"/>
              </a:rPr>
              <a:t>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a:t>
            </a:r>
            <a:r>
              <a:rPr lang="en-US"/>
              <a:t>learners</a:t>
            </a:r>
            <a:r>
              <a:rPr lang="en-US" sz="1200">
                <a:latin typeface="Verdana"/>
                <a:ea typeface="Verdana"/>
                <a:cs typeface="Verdana"/>
                <a:sym typeface="Verdana"/>
              </a:rPr>
              <a:t> can read and hear the scripture in their own languages. You may also watch videos of the passage at the website.</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a:t>
            </a:r>
            <a:r>
              <a:rPr lang="en-US"/>
              <a:t>verses</a:t>
            </a:r>
            <a:r>
              <a:rPr lang="en-US" sz="1200">
                <a:latin typeface="Verdana"/>
                <a:ea typeface="Verdana"/>
                <a:cs typeface="Verdana"/>
                <a:sym typeface="Verdana"/>
              </a:rPr>
              <a:t> out loud to the class.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verses</a:t>
            </a:r>
            <a:r>
              <a:rPr lang="en-US"/>
              <a:t>.</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a:t>
            </a:r>
            <a:r>
              <a:rPr lang="en-US"/>
              <a:t>verses</a:t>
            </a:r>
            <a:r>
              <a:rPr lang="en-US" sz="1200">
                <a:latin typeface="Verdana"/>
                <a:ea typeface="Verdana"/>
                <a:cs typeface="Verdana"/>
                <a:sym typeface="Verdana"/>
              </a:rPr>
              <a:t>.</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a:t>E. Ask the questions and discuss as a group.</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a:t>F. Optional - You ask learners to tell the psalm in their own words, or listen to a musical recording of the psalm.</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52" name="Google Shape;352;p18: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53" name="Google Shape;353;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J</a:t>
            </a:r>
            <a:r>
              <a:rPr lang="en-US" sz="1200" b="1">
                <a:solidFill>
                  <a:srgbClr val="4472C4"/>
                </a:solidFill>
                <a:latin typeface="Verdana"/>
                <a:ea typeface="Verdana"/>
                <a:cs typeface="Verdana"/>
                <a:sym typeface="Verdana"/>
              </a:rPr>
              <a:t>. Bible Reading</a:t>
            </a:r>
            <a:endParaRPr sz="1200"/>
          </a:p>
          <a:p>
            <a:pPr marL="0" lvl="0" indent="0" algn="l" rtl="0">
              <a:lnSpc>
                <a:spcPct val="100000"/>
              </a:lnSpc>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a:t>Learner</a:t>
            </a:r>
            <a:r>
              <a:rPr lang="en-US" sz="1200">
                <a:latin typeface="Verdana"/>
                <a:ea typeface="Verdana"/>
                <a:cs typeface="Verdana"/>
                <a:sym typeface="Verdana"/>
              </a:rPr>
              <a:t>s should have already read this </a:t>
            </a:r>
            <a:r>
              <a:rPr lang="en-US"/>
              <a:t>passage</a:t>
            </a:r>
            <a:r>
              <a:rPr lang="en-US" sz="1200">
                <a:latin typeface="Verdana"/>
                <a:ea typeface="Verdana"/>
                <a:cs typeface="Verdana"/>
                <a:sym typeface="Verdana"/>
              </a:rPr>
              <a:t>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a:t>
            </a:r>
            <a:r>
              <a:rPr lang="en-US"/>
              <a:t>learners</a:t>
            </a:r>
            <a:r>
              <a:rPr lang="en-US" sz="1200">
                <a:latin typeface="Verdana"/>
                <a:ea typeface="Verdana"/>
                <a:cs typeface="Verdana"/>
                <a:sym typeface="Verdana"/>
              </a:rPr>
              <a:t> can read and hear the scripture in their own languages. You may also watch videos of the passage at the website.</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a:t>
            </a:r>
            <a:r>
              <a:rPr lang="en-US"/>
              <a:t>verses</a:t>
            </a:r>
            <a:r>
              <a:rPr lang="en-US" sz="1200">
                <a:latin typeface="Verdana"/>
                <a:ea typeface="Verdana"/>
                <a:cs typeface="Verdana"/>
                <a:sym typeface="Verdana"/>
              </a:rPr>
              <a:t> out loud to the class.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verses</a:t>
            </a:r>
            <a:r>
              <a:rPr lang="en-US"/>
              <a:t>.</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a:t>
            </a:r>
            <a:r>
              <a:rPr lang="en-US"/>
              <a:t>verses</a:t>
            </a:r>
            <a:r>
              <a:rPr lang="en-US" sz="1200">
                <a:latin typeface="Verdana"/>
                <a:ea typeface="Verdana"/>
                <a:cs typeface="Verdana"/>
                <a:sym typeface="Verdana"/>
              </a:rPr>
              <a:t>.</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65" name="Google Shape;365;p19: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66" name="Google Shape;366;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t>
            </a:r>
            <a:r>
              <a:rPr lang="en-US" b="1">
                <a:solidFill>
                  <a:srgbClr val="4472C4"/>
                </a:solidFill>
              </a:rPr>
              <a:t>K</a:t>
            </a:r>
            <a:r>
              <a:rPr lang="en-US" sz="1200" b="1">
                <a:solidFill>
                  <a:srgbClr val="4472C4"/>
                </a:solidFill>
                <a:latin typeface="Verdana"/>
                <a:ea typeface="Verdana"/>
                <a:cs typeface="Verdana"/>
                <a:sym typeface="Verdana"/>
              </a:rPr>
              <a:t>. Bible Reading Questions</a:t>
            </a:r>
            <a:endParaRPr sz="1200"/>
          </a:p>
          <a:p>
            <a:pPr marL="0" lvl="0" indent="0" algn="l" rtl="0">
              <a:lnSpc>
                <a:spcPct val="100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Ask the questions and discuss as a group. </a:t>
            </a:r>
            <a:r>
              <a:rPr lang="en-US"/>
              <a:t>You may also ask learners to tell the psalm in their own words, or listen to a musical recording of the psalm.</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b="1"/>
          </a:p>
          <a:p>
            <a:pPr marL="0" lvl="0" indent="0" algn="l" rtl="0">
              <a:lnSpc>
                <a:spcPct val="100000"/>
              </a:lnSpc>
              <a:spcBef>
                <a:spcPts val="0"/>
              </a:spcBef>
              <a:spcAft>
                <a:spcPts val="0"/>
              </a:spcAft>
              <a:buClr>
                <a:schemeClr val="dk1"/>
              </a:buClr>
              <a:buSzPts val="1200"/>
              <a:buFont typeface="Verdana"/>
              <a:buNone/>
            </a:pPr>
            <a:r>
              <a:rPr lang="en-US"/>
              <a:t>1. (Answers will vary.)</a:t>
            </a:r>
            <a:endParaRPr/>
          </a:p>
          <a:p>
            <a:pPr marL="0" lvl="0" indent="0" algn="l" rtl="0">
              <a:lnSpc>
                <a:spcPct val="100000"/>
              </a:lnSpc>
              <a:spcBef>
                <a:spcPts val="0"/>
              </a:spcBef>
              <a:spcAft>
                <a:spcPts val="0"/>
              </a:spcAft>
              <a:buClr>
                <a:schemeClr val="dk1"/>
              </a:buClr>
              <a:buSzPts val="1200"/>
              <a:buFont typeface="Verdana"/>
              <a:buNone/>
            </a:pPr>
            <a:r>
              <a:rPr lang="en-US"/>
              <a:t>2. The writer asks God for help to understand His instructions and to be strong again. </a:t>
            </a:r>
            <a:endParaRPr/>
          </a:p>
          <a:p>
            <a:pPr marL="0" lvl="0" indent="0" algn="l" rtl="0">
              <a:lnSpc>
                <a:spcPct val="100000"/>
              </a:lnSpc>
              <a:spcBef>
                <a:spcPts val="0"/>
              </a:spcBef>
              <a:spcAft>
                <a:spcPts val="0"/>
              </a:spcAft>
              <a:buClr>
                <a:schemeClr val="dk1"/>
              </a:buClr>
              <a:buSzPts val="1200"/>
              <a:buFont typeface="Verdana"/>
              <a:buNone/>
            </a:pPr>
            <a:r>
              <a:rPr lang="en-US"/>
              <a:t>3. The writer chooses to be loyal to God, to respect God’s laws, and to try to follow God’s commands. </a:t>
            </a:r>
            <a:endParaRPr/>
          </a:p>
          <a:p>
            <a:pPr marL="0" lvl="0" indent="0" algn="l" rtl="0">
              <a:lnSpc>
                <a:spcPct val="100000"/>
              </a:lnSpc>
              <a:spcBef>
                <a:spcPts val="0"/>
              </a:spcBef>
              <a:spcAft>
                <a:spcPts val="0"/>
              </a:spcAft>
              <a:buClr>
                <a:schemeClr val="dk1"/>
              </a:buClr>
              <a:buSzPts val="1200"/>
              <a:buFont typeface="Verdana"/>
              <a:buNone/>
            </a:pPr>
            <a:r>
              <a:rPr lang="en-US"/>
              <a:t>4. The writer wants to follow God’s commands because God has given the writer a desire to follow Him.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a:t>5. (Answers will vary.)</a:t>
            </a:r>
            <a:endParaRPr/>
          </a:p>
          <a:p>
            <a:pPr marL="0" lvl="0" indent="0" algn="l" rtl="0">
              <a:lnSpc>
                <a:spcPct val="100000"/>
              </a:lnSpc>
              <a:spcBef>
                <a:spcPts val="0"/>
              </a:spcBef>
              <a:spcAft>
                <a:spcPts val="0"/>
              </a:spcAft>
              <a:buClr>
                <a:schemeClr val="dk1"/>
              </a:buClr>
              <a:buSzPts val="1200"/>
              <a:buFont typeface="Verdana"/>
              <a:buNone/>
            </a:pPr>
            <a:r>
              <a:rPr lang="en-US"/>
              <a:t>6. (Answers will vary.)</a:t>
            </a:r>
            <a:endParaRPr/>
          </a:p>
          <a:p>
            <a:pPr marL="0" lvl="0" indent="0" algn="l" rtl="0">
              <a:lnSpc>
                <a:spcPct val="100000"/>
              </a:lnSpc>
              <a:spcBef>
                <a:spcPts val="0"/>
              </a:spcBef>
              <a:spcAft>
                <a:spcPts val="0"/>
              </a:spcAft>
              <a:buClr>
                <a:schemeClr val="dk1"/>
              </a:buClr>
              <a:buSzPts val="1200"/>
              <a:buFont typeface="Verdana"/>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a:latin typeface="Verdana"/>
              <a:ea typeface="Verdana"/>
              <a:cs typeface="Verdana"/>
              <a:sym typeface="Verdana"/>
            </a:endParaRPr>
          </a:p>
        </p:txBody>
      </p:sp>
      <p:sp>
        <p:nvSpPr>
          <p:cNvPr id="376" name="Google Shape;376;p21: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77" name="Google Shape;377;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25</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400"/>
              <a:buFont typeface="Verdana"/>
              <a:buNone/>
            </a:pPr>
            <a:r>
              <a:rPr lang="en-US" sz="1200" b="1">
                <a:solidFill>
                  <a:srgbClr val="4472C4"/>
                </a:solidFill>
                <a:latin typeface="Verdana"/>
                <a:ea typeface="Verdana"/>
                <a:cs typeface="Verdana"/>
                <a:sym typeface="Verdana"/>
              </a:rPr>
              <a:t>6A. Activities – </a:t>
            </a:r>
            <a:r>
              <a:rPr lang="en-US" sz="1200">
                <a:solidFill>
                  <a:srgbClr val="4472C4"/>
                </a:solidFill>
                <a:latin typeface="Verdana"/>
                <a:ea typeface="Verdana"/>
                <a:cs typeface="Verdana"/>
                <a:sym typeface="Verdana"/>
              </a:rPr>
              <a:t>Listening to pronunciation words with /</a:t>
            </a:r>
            <a:r>
              <a:rPr lang="en-US">
                <a:solidFill>
                  <a:srgbClr val="4472C4"/>
                </a:solidFill>
              </a:rPr>
              <a:t>E</a:t>
            </a:r>
            <a:r>
              <a:rPr lang="en-US" sz="1200">
                <a:solidFill>
                  <a:srgbClr val="4472C4"/>
                </a:solidFill>
                <a:latin typeface="Verdana"/>
                <a:ea typeface="Verdana"/>
                <a:cs typeface="Verdana"/>
                <a:sym typeface="Verdana"/>
              </a:rPr>
              <a:t>/ and /</a:t>
            </a:r>
            <a:r>
              <a:rPr lang="en-US">
                <a:solidFill>
                  <a:srgbClr val="4472C4"/>
                </a:solidFill>
              </a:rPr>
              <a:t>i</a:t>
            </a:r>
            <a:r>
              <a:rPr lang="en-US" sz="1200">
                <a:solidFill>
                  <a:srgbClr val="4472C4"/>
                </a:solidFill>
                <a:latin typeface="Verdana"/>
                <a:ea typeface="Verdana"/>
                <a:cs typeface="Verdana"/>
                <a:sym typeface="Verdana"/>
              </a:rPr>
              <a:t>/ sounds</a:t>
            </a:r>
            <a:r>
              <a:rPr lang="en-US">
                <a:solidFill>
                  <a:srgbClr val="4472C4"/>
                </a:solidFill>
              </a:rPr>
              <a:t> and compound nouns. </a:t>
            </a:r>
            <a:endParaRPr/>
          </a:p>
          <a:p>
            <a:pPr marL="0" lvl="0" indent="0" algn="l" rtl="0">
              <a:lnSpc>
                <a:spcPct val="100000"/>
              </a:lnSpc>
              <a:spcBef>
                <a:spcPts val="0"/>
              </a:spcBef>
              <a:spcAft>
                <a:spcPts val="0"/>
              </a:spcAft>
              <a:buClr>
                <a:schemeClr val="dk1"/>
              </a:buClr>
              <a:buSzPts val="1400"/>
              <a:buFont typeface="Verdana"/>
              <a:buNone/>
            </a:pP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Read the script below at least twice as </a:t>
            </a:r>
            <a:r>
              <a:rPr lang="en-US"/>
              <a:t>learners</a:t>
            </a:r>
            <a:r>
              <a:rPr lang="en-US">
                <a:latin typeface="Verdana"/>
                <a:ea typeface="Verdana"/>
                <a:cs typeface="Verdana"/>
                <a:sym typeface="Verdana"/>
              </a:rPr>
              <a:t> listen and answer the questions. The </a:t>
            </a:r>
            <a:r>
              <a:rPr lang="en-US"/>
              <a:t>learners</a:t>
            </a:r>
            <a:r>
              <a:rPr lang="en-US">
                <a:latin typeface="Verdana"/>
                <a:ea typeface="Verdana"/>
                <a:cs typeface="Verdana"/>
                <a:sym typeface="Verdana"/>
              </a:rPr>
              <a:t> should NOT look at the script.</a:t>
            </a:r>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15000"/>
              </a:lnSpc>
              <a:spcBef>
                <a:spcPts val="1200"/>
              </a:spcBef>
              <a:spcAft>
                <a:spcPts val="0"/>
              </a:spcAft>
              <a:buClr>
                <a:schemeClr val="dk1"/>
              </a:buClr>
              <a:buSzPts val="1100"/>
              <a:buFont typeface="Arial"/>
              <a:buNone/>
            </a:pPr>
            <a:r>
              <a:rPr lang="en-US"/>
              <a:t>In Mrs. Brown's classroom, the students were busy with their homework. On the whiteboard, she had written, "Write a story about a ship." The classroom was filled with the sound of pencils scratching on paper. Tom looked at his textbook for ideas, but he felt stuck. His classmate, Drew, was sitting next to him. He leaned over and whispered, “Think of something exciting, like pirates!” Tom smiled. He liked that idea, so he began to write. In Tom’s story, there was a big ship sailing across the sea. The ship was carrying a flock of sheep to a new country. Suddenly, a storm hit. The wind was strong like a whip, making the sails rip apart. The crew had to act quickly to save the ship. Tom imagined the captain giving orders with a stern look on his lip. The sailors leaped into action, working hard with their bare feet on the wet deck. They had to fit everything back in place or else the ship would sink. At the end of Tom’s story, the storm calmed, and the crew managed to save the sheep and reap a big reward. Just then the bell rang, as Tom finished his story. He was proud of his work and couldn’t wait tell it to his friends. </a:t>
            </a:r>
            <a:endParaRPr/>
          </a:p>
          <a:p>
            <a:pPr marL="0" lvl="0" indent="0" algn="l" rtl="0">
              <a:lnSpc>
                <a:spcPct val="100000"/>
              </a:lnSpc>
              <a:spcBef>
                <a:spcPts val="1200"/>
              </a:spcBef>
              <a:spcAft>
                <a:spcPts val="0"/>
              </a:spcAft>
              <a:buClr>
                <a:schemeClr val="dk1"/>
              </a:buClr>
              <a:buSzPts val="1000"/>
              <a:buFont typeface="Verdana"/>
              <a:buNone/>
            </a:pPr>
            <a:r>
              <a:rPr lang="en-US" b="1">
                <a:latin typeface="Verdana"/>
                <a:ea typeface="Verdana"/>
                <a:cs typeface="Verdana"/>
                <a:sym typeface="Verdana"/>
              </a:rPr>
              <a:t>Answers</a:t>
            </a:r>
            <a:r>
              <a:rPr lang="en-US" b="1"/>
              <a:t>:</a:t>
            </a:r>
            <a:endParaRPr>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US"/>
              <a:t>had, written, story, ship</a:t>
            </a:r>
            <a:endParaRPr/>
          </a:p>
          <a:p>
            <a:pPr marL="457200" lvl="0" indent="-304800" algn="l" rtl="0">
              <a:lnSpc>
                <a:spcPct val="100000"/>
              </a:lnSpc>
              <a:spcBef>
                <a:spcPts val="0"/>
              </a:spcBef>
              <a:spcAft>
                <a:spcPts val="0"/>
              </a:spcAft>
              <a:buSzPts val="1200"/>
              <a:buAutoNum type="arabicPeriod"/>
            </a:pPr>
            <a:r>
              <a:rPr lang="en-US"/>
              <a:t>Tom’s, story, big, ship, across, sea</a:t>
            </a:r>
            <a:endParaRPr/>
          </a:p>
          <a:p>
            <a:pPr marL="457200" lvl="0" indent="-304800" algn="l" rtl="0">
              <a:lnSpc>
                <a:spcPct val="100000"/>
              </a:lnSpc>
              <a:spcBef>
                <a:spcPts val="0"/>
              </a:spcBef>
              <a:spcAft>
                <a:spcPts val="0"/>
              </a:spcAft>
              <a:buSzPts val="1200"/>
              <a:buAutoNum type="arabicPeriod"/>
            </a:pPr>
            <a:r>
              <a:rPr lang="en-US"/>
              <a:t>wind, strong, whip, sails, rip</a:t>
            </a:r>
            <a:endParaRPr/>
          </a:p>
          <a:p>
            <a:pPr marL="457200" lvl="0" indent="-304800" algn="l" rtl="0">
              <a:lnSpc>
                <a:spcPct val="100000"/>
              </a:lnSpc>
              <a:spcBef>
                <a:spcPts val="0"/>
              </a:spcBef>
              <a:spcAft>
                <a:spcPts val="0"/>
              </a:spcAft>
              <a:buSzPts val="1200"/>
              <a:buAutoNum type="arabicPeriod"/>
            </a:pPr>
            <a:r>
              <a:rPr lang="en-US"/>
              <a:t>imagined, orders, look, lip</a:t>
            </a:r>
            <a:endParaRPr/>
          </a:p>
          <a:p>
            <a:pPr marL="457200" lvl="0" indent="-304800" algn="l" rtl="0">
              <a:lnSpc>
                <a:spcPct val="100000"/>
              </a:lnSpc>
              <a:spcBef>
                <a:spcPts val="0"/>
              </a:spcBef>
              <a:spcAft>
                <a:spcPts val="0"/>
              </a:spcAft>
              <a:buSzPts val="1200"/>
              <a:buAutoNum type="arabicPeriod"/>
            </a:pPr>
            <a:r>
              <a:rPr lang="en-US"/>
              <a:t>managed, sheep, reap, big </a:t>
            </a:r>
            <a:endParaRPr/>
          </a:p>
          <a:p>
            <a:pPr marL="0" lvl="0" indent="0" algn="l" rtl="0">
              <a:lnSpc>
                <a:spcPct val="100000"/>
              </a:lnSpc>
              <a:spcBef>
                <a:spcPts val="0"/>
              </a:spcBef>
              <a:spcAft>
                <a:spcPts val="0"/>
              </a:spcAft>
              <a:buClr>
                <a:schemeClr val="dk1"/>
              </a:buClr>
              <a:buSzPts val="1000"/>
              <a:buFont typeface="Verdana"/>
              <a:buNone/>
            </a:pPr>
            <a:endParaRPr sz="10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85" name="Google Shape;3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3:notes"/>
          <p:cNvSpPr txBox="1">
            <a:spLocks noGrp="1"/>
          </p:cNvSpPr>
          <p:nvPr>
            <p:ph type="body" idx="1"/>
          </p:nvPr>
        </p:nvSpPr>
        <p:spPr>
          <a:xfrm>
            <a:off x="701040" y="4473891"/>
            <a:ext cx="5608200" cy="3660599"/>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400"/>
              <a:buFont typeface="Verdana"/>
              <a:buNone/>
            </a:pPr>
            <a:r>
              <a:rPr lang="en-US" b="1">
                <a:solidFill>
                  <a:schemeClr val="accent5"/>
                </a:solidFill>
                <a:latin typeface="Verdana"/>
                <a:ea typeface="Verdana"/>
                <a:cs typeface="Verdana"/>
                <a:sym typeface="Verdana"/>
              </a:rPr>
              <a:t>6</a:t>
            </a:r>
            <a:r>
              <a:rPr lang="en-US" b="1">
                <a:solidFill>
                  <a:schemeClr val="accent5"/>
                </a:solidFill>
              </a:rPr>
              <a:t>B</a:t>
            </a:r>
            <a:r>
              <a:rPr lang="en-US" b="1">
                <a:solidFill>
                  <a:schemeClr val="accent5"/>
                </a:solidFill>
                <a:latin typeface="Verdana"/>
                <a:ea typeface="Verdana"/>
                <a:cs typeface="Verdana"/>
                <a:sym typeface="Verdana"/>
              </a:rPr>
              <a:t>. Activities – Pair Work Partner A</a:t>
            </a:r>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r>
              <a:rPr lang="en-US" b="1"/>
              <a:t>Partner Debate: Which class is better?</a:t>
            </a:r>
            <a:endParaRPr b="1"/>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t>Students will work on their own answering the set of questions. After answering the questions, they will work with a partner comparing answers and debating which class is better</a:t>
            </a:r>
            <a:r>
              <a:rPr lang="en-US">
                <a:solidFill>
                  <a:schemeClr val="dk1"/>
                </a:solidFill>
                <a:latin typeface="Verdana"/>
                <a:ea typeface="Verdana"/>
                <a:cs typeface="Verdana"/>
                <a:sym typeface="Verdana"/>
              </a:rPr>
              <a:t>. Answers will vary.</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p:txBody>
      </p:sp>
      <p:sp>
        <p:nvSpPr>
          <p:cNvPr id="394" name="Google Shape;394;p23:notes"/>
          <p:cNvSpPr txBox="1">
            <a:spLocks noGrp="1"/>
          </p:cNvSpPr>
          <p:nvPr>
            <p:ph type="ftr" idx="11"/>
          </p:nvPr>
        </p:nvSpPr>
        <p:spPr>
          <a:xfrm>
            <a:off x="0" y="8829967"/>
            <a:ext cx="3037800" cy="46620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a:t>©2020-2024 Light of the World Learning</a:t>
            </a:r>
            <a:endParaRPr/>
          </a:p>
        </p:txBody>
      </p:sp>
      <p:sp>
        <p:nvSpPr>
          <p:cNvPr id="395" name="Google Shape;395;p23: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27</a:t>
            </a:fld>
            <a:endParaRPr>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20d02f6d3b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320d02f6d3b_0_0:notes"/>
          <p:cNvSpPr txBox="1">
            <a:spLocks noGrp="1"/>
          </p:cNvSpPr>
          <p:nvPr>
            <p:ph type="body" idx="1"/>
          </p:nvPr>
        </p:nvSpPr>
        <p:spPr>
          <a:xfrm>
            <a:off x="701040" y="4473891"/>
            <a:ext cx="5608200" cy="36606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400"/>
              <a:buFont typeface="Verdana"/>
              <a:buNone/>
            </a:pPr>
            <a:r>
              <a:rPr lang="en-US" b="1">
                <a:solidFill>
                  <a:schemeClr val="accent5"/>
                </a:solidFill>
                <a:latin typeface="Verdana"/>
                <a:ea typeface="Verdana"/>
                <a:cs typeface="Verdana"/>
                <a:sym typeface="Verdana"/>
              </a:rPr>
              <a:t>6</a:t>
            </a:r>
            <a:r>
              <a:rPr lang="en-US" b="1">
                <a:solidFill>
                  <a:schemeClr val="accent5"/>
                </a:solidFill>
              </a:rPr>
              <a:t>C</a:t>
            </a:r>
            <a:r>
              <a:rPr lang="en-US" b="1">
                <a:solidFill>
                  <a:schemeClr val="accent5"/>
                </a:solidFill>
                <a:latin typeface="Verdana"/>
                <a:ea typeface="Verdana"/>
                <a:cs typeface="Verdana"/>
                <a:sym typeface="Verdana"/>
              </a:rPr>
              <a:t>. Activities – Pair Work Partner </a:t>
            </a:r>
            <a:r>
              <a:rPr lang="en-US" b="1">
                <a:solidFill>
                  <a:schemeClr val="accent5"/>
                </a:solidFill>
              </a:rPr>
              <a:t>B</a:t>
            </a:r>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r>
              <a:rPr lang="en-US" b="1"/>
              <a:t>Partner Debate: Which class is better?</a:t>
            </a:r>
            <a:endParaRPr b="1"/>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t>Students will work on their own answering the set of questions. After answering the questions, they will work with a partner comparing answers and debating which class is better</a:t>
            </a:r>
            <a:r>
              <a:rPr lang="en-US">
                <a:solidFill>
                  <a:schemeClr val="dk1"/>
                </a:solidFill>
                <a:latin typeface="Verdana"/>
                <a:ea typeface="Verdana"/>
                <a:cs typeface="Verdana"/>
                <a:sym typeface="Verdana"/>
              </a:rPr>
              <a:t>. Answers will vary.</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p:txBody>
      </p:sp>
      <p:sp>
        <p:nvSpPr>
          <p:cNvPr id="404" name="Google Shape;404;g320d02f6d3b_0_0:notes"/>
          <p:cNvSpPr txBox="1">
            <a:spLocks noGrp="1"/>
          </p:cNvSpPr>
          <p:nvPr>
            <p:ph type="ftr" idx="11"/>
          </p:nvPr>
        </p:nvSpPr>
        <p:spPr>
          <a:xfrm>
            <a:off x="0" y="8829967"/>
            <a:ext cx="3037800" cy="46620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a:t>©2020-2024 Light of the World Learning</a:t>
            </a:r>
            <a:endParaRPr/>
          </a:p>
        </p:txBody>
      </p:sp>
      <p:sp>
        <p:nvSpPr>
          <p:cNvPr id="405" name="Google Shape;405;g320d02f6d3b_0_0: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28</a:t>
            </a:fld>
            <a:endParaRPr>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200"/>
              <a:buFont typeface="Verdana"/>
              <a:buNone/>
            </a:pPr>
            <a:r>
              <a:rPr lang="en-US" sz="1200" b="1">
                <a:solidFill>
                  <a:schemeClr val="accent5"/>
                </a:solidFill>
                <a:latin typeface="Verdana"/>
                <a:ea typeface="Verdana"/>
                <a:cs typeface="Verdana"/>
                <a:sym typeface="Verdana"/>
              </a:rPr>
              <a:t>7. Song</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Learners will learn the new song for the lesson with the accompanying actions. This song is sung to the tune of </a:t>
            </a:r>
            <a:r>
              <a:rPr lang="en-US"/>
              <a:t>“Twinkle Twinkle Little Star”.</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br>
              <a:rPr lang="en-US" sz="1200">
                <a:latin typeface="Verdana"/>
                <a:ea typeface="Verdana"/>
                <a:cs typeface="Verdana"/>
                <a:sym typeface="Verdana"/>
              </a:rPr>
            </a:br>
            <a:r>
              <a:rPr lang="en-US" sz="1200" b="1">
                <a:latin typeface="Verdana"/>
                <a:ea typeface="Verdana"/>
                <a:cs typeface="Verdana"/>
                <a:sym typeface="Verdana"/>
              </a:rPr>
              <a:t>1. Model: </a:t>
            </a:r>
            <a:r>
              <a:rPr lang="en-US" sz="1200">
                <a:latin typeface="Verdana"/>
                <a:ea typeface="Verdana"/>
                <a:cs typeface="Verdana"/>
                <a:sym typeface="Verdana"/>
              </a:rPr>
              <a:t>Read the song lyrics out loud to the class. Ask if there are any questions. Write words that learners ask about on the board and give simple definitions. Then sing it two or three times, while they just listen.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2. Repeat:</a:t>
            </a:r>
            <a:r>
              <a:rPr lang="en-US" sz="1200">
                <a:latin typeface="Verdana"/>
                <a:ea typeface="Verdana"/>
                <a:cs typeface="Verdana"/>
                <a:sym typeface="Verdana"/>
              </a:rPr>
              <a:t> Sing the selection again, a line or sentence at a time, as learners repeat after you.</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3. Solo: </a:t>
            </a:r>
            <a:r>
              <a:rPr lang="en-US" sz="1200">
                <a:latin typeface="Verdana"/>
                <a:ea typeface="Verdana"/>
                <a:cs typeface="Verdana"/>
                <a:sym typeface="Verdana"/>
              </a:rPr>
              <a:t>The learner sings solo (or if shy, can just read the words aloud)</a:t>
            </a:r>
            <a:r>
              <a:rPr lang="en-US"/>
              <a:t>.</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u="sng">
                <a:solidFill>
                  <a:schemeClr val="hlink"/>
                </a:solidFill>
                <a:hlinkClick r:id="rId3"/>
              </a:rPr>
              <a:t>https://www.freepik.com/free-vector/woman-teacher-with-girls-boy-students-with-books_4772660.htm#from_view=detail_alsolike</a:t>
            </a:r>
            <a:r>
              <a:rPr lang="en-US"/>
              <a:t> </a:t>
            </a:r>
            <a:endParaRPr/>
          </a:p>
        </p:txBody>
      </p:sp>
      <p:sp>
        <p:nvSpPr>
          <p:cNvPr id="414" name="Google Shape;414;p2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Verdana"/>
              <a:buNone/>
            </a:pPr>
            <a:r>
              <a:rPr lang="en-US"/>
              <a:t>©2020-2024 Light of the World Learning</a:t>
            </a:r>
            <a:endParaRPr/>
          </a:p>
        </p:txBody>
      </p:sp>
      <p:sp>
        <p:nvSpPr>
          <p:cNvPr id="415" name="Google Shape;41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Verdana"/>
              <a:buNone/>
            </a:pPr>
            <a:fld id="{00000000-1234-1234-1234-123412341234}" type="slidenum">
              <a:rPr lang="en-US">
                <a:latin typeface="Verdana"/>
                <a:ea typeface="Verdana"/>
                <a:cs typeface="Verdana"/>
                <a:sym typeface="Verdana"/>
              </a:rPr>
              <a:t>29</a:t>
            </a:fld>
            <a:endParaRPr>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1A. Discuss Theme Picture</a:t>
            </a: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Ask “What are they doing?” and “What do you think </a:t>
            </a:r>
            <a:r>
              <a:rPr lang="en-US"/>
              <a:t>they are reading</a:t>
            </a:r>
            <a:r>
              <a:rPr lang="en-US" sz="1200">
                <a:latin typeface="Verdana"/>
                <a:ea typeface="Verdana"/>
                <a:cs typeface="Verdana"/>
                <a:sym typeface="Verdana"/>
              </a:rPr>
              <a:t>?” to elicit vocabulary </a:t>
            </a:r>
            <a:r>
              <a:rPr lang="en-US"/>
              <a:t>learners</a:t>
            </a:r>
            <a:r>
              <a:rPr lang="en-US" sz="1200">
                <a:latin typeface="Verdana"/>
                <a:ea typeface="Verdana"/>
                <a:cs typeface="Verdana"/>
                <a:sym typeface="Verdana"/>
              </a:rPr>
              <a:t> already know.</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Repeat and write their words or show the words on the next slide.</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Answers may include: </a:t>
            </a:r>
            <a:r>
              <a:rPr lang="en-US" b="1"/>
              <a:t>The students are reading/studying together. They are looking at a book. She is making pottery. She is working on a potter’s wheel. </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u="sng">
                <a:solidFill>
                  <a:schemeClr val="hlink"/>
                </a:solidFill>
                <a:hlinkClick r:id="rId3"/>
              </a:rPr>
              <a:t>https://www.freepik.com/free-photo/group-cheerful-students-sitting-lecture-hall-before-lesson_9441518.htm#from_view=detail_alsolike</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u="sng">
                <a:solidFill>
                  <a:schemeClr val="hlink"/>
                </a:solidFill>
                <a:hlinkClick r:id="rId4"/>
              </a:rPr>
              <a:t>https://www.freepik.com/free-photo/smiley-artist-doing-pottery_13757752.htm</a:t>
            </a:r>
            <a:r>
              <a:rPr lang="en-US"/>
              <a:t> </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endParaRPr/>
          </a:p>
        </p:txBody>
      </p:sp>
      <p:sp>
        <p:nvSpPr>
          <p:cNvPr id="107" name="Google Shape;107;p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©2021-2022 </a:t>
            </a:r>
            <a:r>
              <a:rPr lang="en-US">
                <a:solidFill>
                  <a:srgbClr val="000000"/>
                </a:solidFill>
              </a:rPr>
              <a:t>Light of the World Learning</a:t>
            </a:r>
            <a:endParaRP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1A. - Write </a:t>
            </a:r>
            <a:r>
              <a:rPr lang="en-US" b="1">
                <a:solidFill>
                  <a:srgbClr val="4472C4"/>
                </a:solidFill>
              </a:rPr>
              <a:t>a sentence with each vocab word using the past continuous tense. </a:t>
            </a:r>
            <a:endParaRPr sz="1200"/>
          </a:p>
          <a:p>
            <a:pPr marL="0" lvl="0" indent="0" algn="l" rtl="0">
              <a:lnSpc>
                <a:spcPct val="100000"/>
              </a:lnSpc>
              <a:spcBef>
                <a:spcPts val="0"/>
              </a:spcBef>
              <a:spcAft>
                <a:spcPts val="0"/>
              </a:spcAft>
              <a:buClr>
                <a:schemeClr val="dk1"/>
              </a:buClr>
              <a:buSzPts val="1200"/>
              <a:buFont typeface="Calibri"/>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sz="1200" b="1">
                <a:latin typeface="Verdana"/>
                <a:ea typeface="Verdana"/>
                <a:cs typeface="Verdana"/>
                <a:sym typeface="Verdana"/>
              </a:rPr>
              <a:t>Model. </a:t>
            </a:r>
            <a:r>
              <a:rPr lang="en-US" sz="1200">
                <a:latin typeface="Verdana"/>
                <a:ea typeface="Verdana"/>
                <a:cs typeface="Verdana"/>
                <a:sym typeface="Verdana"/>
              </a:rPr>
              <a:t>Go over each of the</a:t>
            </a:r>
            <a:r>
              <a:rPr lang="en-US" sz="1200" b="1">
                <a:latin typeface="Verdana"/>
                <a:ea typeface="Verdana"/>
                <a:cs typeface="Verdana"/>
                <a:sym typeface="Verdana"/>
              </a:rPr>
              <a:t> </a:t>
            </a:r>
            <a:r>
              <a:rPr lang="en-US" sz="1200">
                <a:latin typeface="Verdana"/>
                <a:ea typeface="Verdana"/>
                <a:cs typeface="Verdana"/>
                <a:sym typeface="Verdana"/>
              </a:rPr>
              <a:t>homework assignments to be sure the student understands what to do.</a:t>
            </a:r>
            <a:endParaRPr sz="1200"/>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Repeat. </a:t>
            </a:r>
            <a:r>
              <a:rPr lang="en-US" sz="1200">
                <a:latin typeface="Verdana"/>
                <a:ea typeface="Verdana"/>
                <a:cs typeface="Verdana"/>
                <a:sym typeface="Verdana"/>
              </a:rPr>
              <a:t>Encourage </a:t>
            </a:r>
            <a:r>
              <a:rPr lang="en-US"/>
              <a:t>learners</a:t>
            </a:r>
            <a:r>
              <a:rPr lang="en-US" sz="1200">
                <a:latin typeface="Verdana"/>
                <a:ea typeface="Verdana"/>
                <a:cs typeface="Verdana"/>
                <a:sym typeface="Verdana"/>
              </a:rPr>
              <a:t> to practice speaking and reading the completed homework assignments with a friend. They may use a bilingual dictionary.</a:t>
            </a:r>
            <a:endParaRPr sz="1200"/>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Solo. </a:t>
            </a:r>
            <a:r>
              <a:rPr lang="en-US" sz="120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Number one is an example.</a:t>
            </a:r>
            <a:endParaRPr sz="1200"/>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a:t>
            </a:r>
            <a:r>
              <a:rPr lang="en-US" sz="1200">
                <a:latin typeface="Verdana"/>
                <a:ea typeface="Verdana"/>
                <a:cs typeface="Verdana"/>
                <a:sym typeface="Verdana"/>
              </a:rPr>
              <a:t>may vary, but will start with a capital letter, have a punctuation mark at the end, use the </a:t>
            </a:r>
            <a:r>
              <a:rPr lang="en-US"/>
              <a:t>past continuous</a:t>
            </a:r>
            <a:r>
              <a:rPr lang="en-US" sz="1200">
                <a:latin typeface="Verdana"/>
                <a:ea typeface="Verdana"/>
                <a:cs typeface="Verdana"/>
                <a:sym typeface="Verdana"/>
              </a:rPr>
              <a:t> tense, and use the following words:</a:t>
            </a:r>
            <a:endParaRPr sz="1200"/>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2.</a:t>
            </a:r>
            <a:r>
              <a:rPr lang="en-US"/>
              <a:t> crooked</a:t>
            </a:r>
            <a:endParaRPr/>
          </a:p>
          <a:p>
            <a:pPr marL="0" lvl="0" indent="0" algn="l" rtl="0">
              <a:lnSpc>
                <a:spcPct val="100000"/>
              </a:lnSpc>
              <a:spcBef>
                <a:spcPts val="0"/>
              </a:spcBef>
              <a:spcAft>
                <a:spcPts val="0"/>
              </a:spcAft>
              <a:buClr>
                <a:schemeClr val="dk1"/>
              </a:buClr>
              <a:buSzPts val="1400"/>
              <a:buFont typeface="Verdana"/>
              <a:buNone/>
            </a:pPr>
            <a:r>
              <a:rPr lang="en-US"/>
              <a:t>3. absent</a:t>
            </a:r>
            <a:endParaRPr/>
          </a:p>
          <a:p>
            <a:pPr marL="0" lvl="0" indent="0" algn="l" rtl="0">
              <a:lnSpc>
                <a:spcPct val="100000"/>
              </a:lnSpc>
              <a:spcBef>
                <a:spcPts val="0"/>
              </a:spcBef>
              <a:spcAft>
                <a:spcPts val="0"/>
              </a:spcAft>
              <a:buClr>
                <a:schemeClr val="dk1"/>
              </a:buClr>
              <a:buSzPts val="1400"/>
              <a:buFont typeface="Verdana"/>
              <a:buNone/>
            </a:pPr>
            <a:r>
              <a:rPr lang="en-US"/>
              <a:t>4. real</a:t>
            </a:r>
            <a:endParaRPr/>
          </a:p>
          <a:p>
            <a:pPr marL="0" lvl="0" indent="0" algn="l" rtl="0">
              <a:lnSpc>
                <a:spcPct val="100000"/>
              </a:lnSpc>
              <a:spcBef>
                <a:spcPts val="0"/>
              </a:spcBef>
              <a:spcAft>
                <a:spcPts val="0"/>
              </a:spcAft>
              <a:buClr>
                <a:schemeClr val="dk1"/>
              </a:buClr>
              <a:buSzPts val="1200"/>
              <a:buFont typeface="Verdana"/>
              <a:buNone/>
            </a:pPr>
            <a:endParaRPr sz="1200"/>
          </a:p>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https://www.freepik.com/free-photo/double-bend-road-arrow-sign-outdoors_6984576.htm#fromView=search&amp;page=1&amp;position=0&amp;uuid=fe21df18-c78b-4189-a6e9-54d087178eca</a:t>
            </a:r>
            <a:r>
              <a:rPr lang="en-US"/>
              <a: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4"/>
              </a:rPr>
              <a:t>https://www.freepik.com/free-vector/melting-ice-cubes-with-flat-design_2533633.htm#fromView=search&amp;page=1&amp;position=19&amp;uuid=1b0d0c2b-1f34-4211-8193-81d53efe5aaf</a:t>
            </a:r>
            <a:r>
              <a:rPr lang="en-US"/>
              <a: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5"/>
              </a:rPr>
              <a:t>https://www.freepik.com/free-vector/myths-facts-comparison-rubber-stamp-white-background_197580041.htm#fromView=search&amp;page=1&amp;position=11&amp;uuid=4e6c23ce-2c57-4b96-b689-2000899eb4d5</a:t>
            </a:r>
            <a:r>
              <a:rPr lang="en-US"/>
              <a: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6"/>
              </a:rPr>
              <a:t>https://www.freepik.com/free-vector/vacancy-concept-illustration_133782182.htm#fromView=search&amp;page=2&amp;position=4&amp;uuid=73eeedf5-de38-4b9e-bd37-38cd5e216c7b</a:t>
            </a:r>
            <a:r>
              <a:rPr lang="en-US"/>
              <a:t>  </a:t>
            </a:r>
            <a:endParaRPr/>
          </a:p>
        </p:txBody>
      </p:sp>
      <p:sp>
        <p:nvSpPr>
          <p:cNvPr id="425" name="Google Shape;42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a:solidFill>
                  <a:srgbClr val="000000"/>
                </a:solidFill>
                <a:latin typeface="Verdana"/>
                <a:ea typeface="Verdana"/>
                <a:cs typeface="Verdana"/>
                <a:sym typeface="Verdana"/>
              </a:rPr>
              <a:t>30</a:t>
            </a:fld>
            <a:endParaRPr sz="1200">
              <a:solidFill>
                <a:srgbClr val="000000"/>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1827fd8fa3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1827fd8fa3_0_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a:t>
            </a:r>
            <a:r>
              <a:rPr lang="en-US" b="1">
                <a:solidFill>
                  <a:srgbClr val="4472C4"/>
                </a:solidFill>
              </a:rPr>
              <a:t>B</a:t>
            </a:r>
            <a:r>
              <a:rPr lang="en-US" sz="1200" b="1">
                <a:solidFill>
                  <a:srgbClr val="4472C4"/>
                </a:solidFill>
                <a:latin typeface="Verdana"/>
                <a:ea typeface="Verdana"/>
                <a:cs typeface="Verdana"/>
                <a:sym typeface="Verdana"/>
              </a:rPr>
              <a:t>. - Wr</a:t>
            </a:r>
            <a:r>
              <a:rPr lang="en-US" b="1">
                <a:solidFill>
                  <a:srgbClr val="4472C4"/>
                </a:solidFill>
              </a:rPr>
              <a:t>ite a sentence with each vocab word using the past continuous tense. </a:t>
            </a:r>
            <a:endParaRPr sz="1200"/>
          </a:p>
          <a:p>
            <a:pPr marL="0" lvl="0" indent="0" algn="l" rtl="0">
              <a:lnSpc>
                <a:spcPct val="100000"/>
              </a:lnSpc>
              <a:spcBef>
                <a:spcPts val="0"/>
              </a:spcBef>
              <a:spcAft>
                <a:spcPts val="0"/>
              </a:spcAft>
              <a:buClr>
                <a:schemeClr val="dk1"/>
              </a:buClr>
              <a:buSzPts val="1200"/>
              <a:buFont typeface="Calibri"/>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sz="1200" b="1">
                <a:latin typeface="Verdana"/>
                <a:ea typeface="Verdana"/>
                <a:cs typeface="Verdana"/>
                <a:sym typeface="Verdana"/>
              </a:rPr>
              <a:t>Model. </a:t>
            </a:r>
            <a:r>
              <a:rPr lang="en-US" sz="1200">
                <a:latin typeface="Verdana"/>
                <a:ea typeface="Verdana"/>
                <a:cs typeface="Verdana"/>
                <a:sym typeface="Verdana"/>
              </a:rPr>
              <a:t>Go over each of the</a:t>
            </a:r>
            <a:r>
              <a:rPr lang="en-US" sz="1200" b="1">
                <a:latin typeface="Verdana"/>
                <a:ea typeface="Verdana"/>
                <a:cs typeface="Verdana"/>
                <a:sym typeface="Verdana"/>
              </a:rPr>
              <a:t> </a:t>
            </a:r>
            <a:r>
              <a:rPr lang="en-US" sz="1200">
                <a:latin typeface="Verdana"/>
                <a:ea typeface="Verdana"/>
                <a:cs typeface="Verdana"/>
                <a:sym typeface="Verdana"/>
              </a:rPr>
              <a:t>homework assignments to be sure the student understands what to do.</a:t>
            </a:r>
            <a:endParaRPr sz="1200"/>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Repeat. </a:t>
            </a:r>
            <a:r>
              <a:rPr lang="en-US" sz="1200">
                <a:latin typeface="Verdana"/>
                <a:ea typeface="Verdana"/>
                <a:cs typeface="Verdana"/>
                <a:sym typeface="Verdana"/>
              </a:rPr>
              <a:t>Encourage </a:t>
            </a:r>
            <a:r>
              <a:rPr lang="en-US"/>
              <a:t>learners</a:t>
            </a:r>
            <a:r>
              <a:rPr lang="en-US" sz="1200">
                <a:latin typeface="Verdana"/>
                <a:ea typeface="Verdana"/>
                <a:cs typeface="Verdana"/>
                <a:sym typeface="Verdana"/>
              </a:rPr>
              <a:t> to practice speaking and reading the completed homework assignments with a friend. They may use a bilingual dictionary.</a:t>
            </a:r>
            <a:endParaRPr sz="1200"/>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Solo. </a:t>
            </a:r>
            <a:r>
              <a:rPr lang="en-US" sz="120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sz="1200"/>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a:t>
            </a:r>
            <a:r>
              <a:rPr lang="en-US" sz="1200">
                <a:latin typeface="Verdana"/>
                <a:ea typeface="Verdana"/>
                <a:cs typeface="Verdana"/>
                <a:sym typeface="Verdana"/>
              </a:rPr>
              <a:t>may vary, but will start with a capital letter, have a punctuation mark at the end, use the </a:t>
            </a:r>
            <a:r>
              <a:rPr lang="en-US"/>
              <a:t>past continuous</a:t>
            </a:r>
            <a:r>
              <a:rPr lang="en-US" sz="1200">
                <a:latin typeface="Verdana"/>
                <a:ea typeface="Verdana"/>
                <a:cs typeface="Verdana"/>
                <a:sym typeface="Verdana"/>
              </a:rPr>
              <a:t> tense, and use the following words:</a:t>
            </a:r>
            <a:endParaRPr sz="1200"/>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US"/>
              <a:t>literature</a:t>
            </a:r>
            <a:endParaRPr/>
          </a:p>
          <a:p>
            <a:pPr marL="457200" lvl="0" indent="-304800" algn="l" rtl="0">
              <a:lnSpc>
                <a:spcPct val="100000"/>
              </a:lnSpc>
              <a:spcBef>
                <a:spcPts val="0"/>
              </a:spcBef>
              <a:spcAft>
                <a:spcPts val="0"/>
              </a:spcAft>
              <a:buSzPts val="1200"/>
              <a:buFont typeface="Verdana"/>
              <a:buAutoNum type="arabicPeriod"/>
            </a:pPr>
            <a:r>
              <a:rPr lang="en-US"/>
              <a:t>degree</a:t>
            </a:r>
            <a:endParaRPr/>
          </a:p>
          <a:p>
            <a:pPr marL="457200" lvl="0" indent="-304800" algn="l" rtl="0">
              <a:lnSpc>
                <a:spcPct val="100000"/>
              </a:lnSpc>
              <a:spcBef>
                <a:spcPts val="0"/>
              </a:spcBef>
              <a:spcAft>
                <a:spcPts val="0"/>
              </a:spcAft>
              <a:buSzPts val="1200"/>
              <a:buFont typeface="Verdana"/>
              <a:buAutoNum type="arabicPeriod"/>
            </a:pPr>
            <a:r>
              <a:rPr lang="en-US"/>
              <a:t>crowd</a:t>
            </a:r>
            <a:endParaRPr/>
          </a:p>
          <a:p>
            <a:pPr marL="457200" lvl="0" indent="-304800" algn="l" rtl="0">
              <a:lnSpc>
                <a:spcPct val="100000"/>
              </a:lnSpc>
              <a:spcBef>
                <a:spcPts val="0"/>
              </a:spcBef>
              <a:spcAft>
                <a:spcPts val="0"/>
              </a:spcAft>
              <a:buSzPts val="1200"/>
              <a:buFont typeface="Verdana"/>
              <a:buAutoNum type="arabicPeriod"/>
            </a:pPr>
            <a:r>
              <a:rPr lang="en-US"/>
              <a:t>message</a:t>
            </a:r>
            <a:endParaRPr/>
          </a:p>
          <a:p>
            <a:pPr marL="0" lvl="0" indent="0" algn="l" rtl="0">
              <a:lnSpc>
                <a:spcPct val="100000"/>
              </a:lnSpc>
              <a:spcBef>
                <a:spcPts val="0"/>
              </a:spcBef>
              <a:spcAft>
                <a:spcPts val="0"/>
              </a:spcAft>
              <a:buClr>
                <a:schemeClr val="dk1"/>
              </a:buClr>
              <a:buSzPts val="1200"/>
              <a:buFont typeface="Verdana"/>
              <a:buNone/>
            </a:pPr>
            <a:endParaRPr sz="1200"/>
          </a:p>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https://www.freepik.com/free-photo/opened-books-library-table_1925586.htm#fromView=search&amp;page=1&amp;position=40&amp;uuid=5189d92a-f71c-4571-87a5-edb235a10ff0</a:t>
            </a:r>
            <a:r>
              <a:rPr lang="en-US"/>
              <a: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4"/>
              </a:rPr>
              <a:t>https://www.freepik.com/free-ai-image/individual-expressing-concern-about-rising-cost-living_272719412.htm#fromView=search&amp;page=2&amp;position=1&amp;uuid=65a67c54-e0e7-4203-a7d9-9e1f76145e27</a:t>
            </a:r>
            <a:r>
              <a:rPr lang="en-US"/>
              <a: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5"/>
              </a:rPr>
              <a:t>https://www.freepik.com/free-photo/front-view-girl-smiling-holding-her-certificate_5070529.htm#fromView=search&amp;page=1&amp;position=46&amp;uuid=9c569458-f081-48f3-bd25-f091a0603766</a:t>
            </a:r>
            <a:r>
              <a:rPr lang="en-US"/>
              <a:t>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6"/>
              </a:rPr>
              <a:t>https://www.freepik.com/free-photo/woman-chatting-her-smartphone_11303317.htm#fromView=search&amp;page=1&amp;position=17&amp;uuid=5be1533a-cfb3-4727-b363-484f715a8ef9</a:t>
            </a:r>
            <a:r>
              <a:rPr lang="en-US"/>
              <a:t> </a:t>
            </a:r>
            <a:endParaRPr/>
          </a:p>
        </p:txBody>
      </p:sp>
      <p:sp>
        <p:nvSpPr>
          <p:cNvPr id="449" name="Google Shape;449;g31827fd8fa3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a:solidFill>
                  <a:srgbClr val="000000"/>
                </a:solidFill>
                <a:latin typeface="Verdana"/>
                <a:ea typeface="Verdana"/>
                <a:cs typeface="Verdana"/>
                <a:sym typeface="Verdana"/>
              </a:rPr>
              <a:t>31</a:t>
            </a:fld>
            <a:endParaRPr sz="1200">
              <a:solidFill>
                <a:srgbClr val="000000"/>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a:t>
            </a:r>
            <a:r>
              <a:rPr lang="en-US" b="1">
                <a:solidFill>
                  <a:srgbClr val="4472C4"/>
                </a:solidFill>
              </a:rPr>
              <a:t>C</a:t>
            </a:r>
            <a:r>
              <a:rPr lang="en-US" sz="1200" b="1">
                <a:solidFill>
                  <a:srgbClr val="4472C4"/>
                </a:solidFill>
                <a:latin typeface="Verdana"/>
                <a:ea typeface="Verdana"/>
                <a:cs typeface="Verdana"/>
                <a:sym typeface="Verdana"/>
              </a:rPr>
              <a:t>. - Write about the</a:t>
            </a:r>
            <a:r>
              <a:rPr lang="en-US" b="1">
                <a:solidFill>
                  <a:srgbClr val="4472C4"/>
                </a:solidFill>
              </a:rPr>
              <a:t> lesson vocabulary words.</a:t>
            </a:r>
            <a:endParaRPr sz="1200"/>
          </a:p>
          <a:p>
            <a:pPr marL="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write answers to the questions. </a:t>
            </a:r>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a:t>
            </a:r>
            <a:endParaRPr/>
          </a:p>
          <a:p>
            <a:pPr marL="0" lvl="0" indent="0" algn="l" rtl="0">
              <a:lnSpc>
                <a:spcPct val="100000"/>
              </a:lnSpc>
              <a:spcBef>
                <a:spcPts val="0"/>
              </a:spcBef>
              <a:spcAft>
                <a:spcPts val="0"/>
              </a:spcAft>
              <a:buSzPts val="1400"/>
              <a:buNone/>
            </a:pPr>
            <a:endParaRPr/>
          </a:p>
        </p:txBody>
      </p:sp>
      <p:sp>
        <p:nvSpPr>
          <p:cNvPr id="473" name="Google Shape;47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32</a:t>
            </a:fld>
            <a:endParaRPr>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2A. – Grammar and Vocabulary Review</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complete the sentences with the correct verb forms. Number 1 is an example.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 but must include:</a:t>
            </a:r>
            <a:endParaRPr/>
          </a:p>
          <a:p>
            <a:pPr marL="0" lvl="0" indent="0" algn="l" rtl="0">
              <a:lnSpc>
                <a:spcPct val="100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a:t>2. When they saw her, was she wearing a new dress？</a:t>
            </a:r>
            <a:endParaRPr/>
          </a:p>
          <a:p>
            <a:pPr marL="0" lvl="0" indent="0" algn="l" rtl="0">
              <a:lnSpc>
                <a:spcPct val="100000"/>
              </a:lnSpc>
              <a:spcBef>
                <a:spcPts val="0"/>
              </a:spcBef>
              <a:spcAft>
                <a:spcPts val="0"/>
              </a:spcAft>
              <a:buClr>
                <a:schemeClr val="dk1"/>
              </a:buClr>
              <a:buSzPts val="1200"/>
              <a:buFont typeface="Verdana"/>
              <a:buNone/>
            </a:pPr>
            <a:r>
              <a:rPr lang="en-US"/>
              <a:t>3. Did his phone ring while he was carrying the groceries? </a:t>
            </a:r>
            <a:endParaRPr/>
          </a:p>
          <a:p>
            <a:pPr marL="0" lvl="0" indent="0" algn="l" rtl="0">
              <a:lnSpc>
                <a:spcPct val="100000"/>
              </a:lnSpc>
              <a:spcBef>
                <a:spcPts val="0"/>
              </a:spcBef>
              <a:spcAft>
                <a:spcPts val="0"/>
              </a:spcAft>
              <a:buClr>
                <a:schemeClr val="dk1"/>
              </a:buClr>
              <a:buSzPts val="1200"/>
              <a:buFont typeface="Verdana"/>
              <a:buNone/>
            </a:pPr>
            <a:r>
              <a:rPr lang="en-US"/>
              <a:t>4. Did they hear the news when they were having dinner?</a:t>
            </a:r>
            <a:endParaRPr/>
          </a:p>
          <a:p>
            <a:pPr marL="0" lvl="0" indent="0" algn="l" rtl="0">
              <a:lnSpc>
                <a:spcPct val="100000"/>
              </a:lnSpc>
              <a:spcBef>
                <a:spcPts val="0"/>
              </a:spcBef>
              <a:spcAft>
                <a:spcPts val="0"/>
              </a:spcAft>
              <a:buClr>
                <a:schemeClr val="dk1"/>
              </a:buClr>
              <a:buSzPts val="1200"/>
              <a:buFont typeface="Verdana"/>
              <a:buNone/>
            </a:pPr>
            <a:r>
              <a:rPr lang="en-US"/>
              <a:t>5. Was the baby crying when his mother finally came back?</a:t>
            </a:r>
            <a:endParaRPr/>
          </a:p>
          <a:p>
            <a:pPr marL="228600" lvl="0" indent="-15240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486" name="Google Shape;48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33</a:t>
            </a:fld>
            <a:endParaRPr>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2B. – Grammar and Vocabulary Review</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complete the sentences </a:t>
            </a:r>
            <a:r>
              <a:rPr lang="en-US"/>
              <a:t>using each of the words in the group.</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a:t>Number one</a:t>
            </a:r>
            <a:r>
              <a:rPr lang="en-US" sz="1200">
                <a:latin typeface="Verdana"/>
                <a:ea typeface="Verdana"/>
                <a:cs typeface="Verdana"/>
                <a:sym typeface="Verdana"/>
              </a:rPr>
              <a:t> is an example.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a:t>
            </a:r>
            <a:endParaRPr sz="1200" b="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b="1"/>
          </a:p>
          <a:p>
            <a:pPr marL="0" lvl="0" indent="0" algn="l" rtl="0">
              <a:lnSpc>
                <a:spcPct val="100000"/>
              </a:lnSpc>
              <a:spcBef>
                <a:spcPts val="0"/>
              </a:spcBef>
              <a:spcAft>
                <a:spcPts val="0"/>
              </a:spcAft>
              <a:buClr>
                <a:schemeClr val="dk1"/>
              </a:buClr>
              <a:buSzPts val="1200"/>
              <a:buFont typeface="Verdana"/>
              <a:buNone/>
            </a:pPr>
            <a:endParaRPr b="1"/>
          </a:p>
          <a:p>
            <a:pPr marL="0" lvl="0" indent="0" algn="l" rtl="0">
              <a:lnSpc>
                <a:spcPct val="100000"/>
              </a:lnSpc>
              <a:spcBef>
                <a:spcPts val="0"/>
              </a:spcBef>
              <a:spcAft>
                <a:spcPts val="0"/>
              </a:spcAft>
              <a:buClr>
                <a:schemeClr val="dk1"/>
              </a:buClr>
              <a:buSzPts val="1200"/>
              <a:buFont typeface="Verdana"/>
              <a:buNone/>
            </a:pPr>
            <a:endParaRPr b="1"/>
          </a:p>
          <a:p>
            <a:pPr marL="0" lvl="0" indent="0" algn="l" rtl="0">
              <a:lnSpc>
                <a:spcPct val="100000"/>
              </a:lnSpc>
              <a:spcBef>
                <a:spcPts val="0"/>
              </a:spcBef>
              <a:spcAft>
                <a:spcPts val="0"/>
              </a:spcAft>
              <a:buSzPts val="1400"/>
              <a:buNone/>
            </a:pPr>
            <a:r>
              <a:rPr lang="en-US" u="sng">
                <a:solidFill>
                  <a:schemeClr val="hlink"/>
                </a:solidFill>
                <a:hlinkClick r:id="rId3"/>
              </a:rPr>
              <a:t>https://www.freepik.com/free-vector/landscape-park-scene-icon_5825528.htm#fromView=search&amp;page=1&amp;position=15&amp;uuid=a0f1b7d7-12e5-4f39-b8b0-9a149e079432</a:t>
            </a:r>
            <a:r>
              <a:rPr lang="en-US"/>
              <a:t> </a:t>
            </a:r>
            <a:endParaRPr/>
          </a:p>
        </p:txBody>
      </p:sp>
      <p:sp>
        <p:nvSpPr>
          <p:cNvPr id="495" name="Google Shape;49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34</a:t>
            </a:fld>
            <a:endParaRPr>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3. – Conversations - Pair work</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interview a partner and write their partner’s answers. They will also create two of their own follow-up questions for numbers </a:t>
            </a:r>
            <a:r>
              <a:rPr lang="en-US"/>
              <a:t>7</a:t>
            </a:r>
            <a:r>
              <a:rPr lang="en-US" sz="1200">
                <a:latin typeface="Verdana"/>
                <a:ea typeface="Verdana"/>
                <a:cs typeface="Verdana"/>
                <a:sym typeface="Verdana"/>
              </a:rPr>
              <a:t> and </a:t>
            </a:r>
            <a:r>
              <a:rPr lang="en-US"/>
              <a:t>8</a:t>
            </a:r>
            <a:r>
              <a:rPr lang="en-US" sz="1200">
                <a:latin typeface="Verdana"/>
                <a:ea typeface="Verdana"/>
                <a:cs typeface="Verdana"/>
                <a:sym typeface="Verdana"/>
              </a:rPr>
              <a:t>. Check answers for correct grammar and punctuation.</a:t>
            </a:r>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Questions and answers will vary.</a:t>
            </a:r>
            <a:endParaRPr sz="1200" b="1">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b="1"/>
          </a:p>
          <a:p>
            <a:pPr marL="0" lvl="0" indent="0" algn="l" rtl="0">
              <a:lnSpc>
                <a:spcPct val="115000"/>
              </a:lnSpc>
              <a:spcBef>
                <a:spcPts val="0"/>
              </a:spcBef>
              <a:spcAft>
                <a:spcPts val="0"/>
              </a:spcAft>
              <a:buClr>
                <a:schemeClr val="dk1"/>
              </a:buClr>
              <a:buSzPts val="1200"/>
              <a:buFont typeface="Verdana"/>
              <a:buNone/>
            </a:pPr>
            <a:r>
              <a:rPr lang="en-US" b="1" u="sng">
                <a:solidFill>
                  <a:schemeClr val="hlink"/>
                </a:solidFill>
                <a:hlinkClick r:id="rId3"/>
              </a:rPr>
              <a:t>https://www.freepik.com/free-vector/landscape-park-scene-icon_5825528.htm#fromView=search&amp;page=1&amp;position=19&amp;uuid=f4f19f54-0f4c-42ca-b8b9-768ff4dd32ee</a:t>
            </a:r>
            <a:r>
              <a:rPr lang="en-US" b="1"/>
              <a:t> </a:t>
            </a:r>
            <a:endParaRPr b="1"/>
          </a:p>
        </p:txBody>
      </p:sp>
      <p:sp>
        <p:nvSpPr>
          <p:cNvPr id="509" name="Google Shape;50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35</a:t>
            </a:fld>
            <a:endParaRPr>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4. – Pronunciation</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This homework practices pronouncing the /</a:t>
            </a:r>
            <a:r>
              <a:rPr lang="en-US"/>
              <a:t>E</a:t>
            </a:r>
            <a:r>
              <a:rPr lang="en-US" sz="1200">
                <a:latin typeface="Verdana"/>
                <a:ea typeface="Verdana"/>
                <a:cs typeface="Verdana"/>
                <a:sym typeface="Verdana"/>
              </a:rPr>
              <a:t>/</a:t>
            </a:r>
            <a:r>
              <a:rPr lang="en-US"/>
              <a:t>and</a:t>
            </a:r>
            <a:r>
              <a:rPr lang="en-US" sz="1200">
                <a:latin typeface="Verdana"/>
                <a:ea typeface="Verdana"/>
                <a:cs typeface="Verdana"/>
                <a:sym typeface="Verdana"/>
              </a:rPr>
              <a:t> /</a:t>
            </a:r>
            <a:r>
              <a:rPr lang="en-US"/>
              <a:t>i</a:t>
            </a:r>
            <a:r>
              <a:rPr lang="en-US" sz="1200">
                <a:latin typeface="Verdana"/>
                <a:ea typeface="Verdana"/>
                <a:cs typeface="Verdana"/>
                <a:sym typeface="Verdana"/>
              </a:rPr>
              <a:t>/ sounds.</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go through the list and sound out each word. Then they will write words by the </a:t>
            </a:r>
            <a:r>
              <a:rPr lang="en-US"/>
              <a:t>correct picture and </a:t>
            </a:r>
            <a:r>
              <a:rPr lang="en-US" sz="1200">
                <a:latin typeface="Verdana"/>
                <a:ea typeface="Verdana"/>
                <a:cs typeface="Verdana"/>
                <a:sym typeface="Verdana"/>
              </a:rPr>
              <a:t>in the correct columns for each vowel sound.</a:t>
            </a: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a:t>
            </a:r>
            <a:endParaRPr sz="1200" b="1">
              <a:latin typeface="Verdana"/>
              <a:ea typeface="Verdana"/>
              <a:cs typeface="Verdana"/>
              <a:sym typeface="Verdana"/>
            </a:endParaRPr>
          </a:p>
          <a:p>
            <a:pPr marL="457200" lvl="0" indent="-317500" algn="l" rtl="0">
              <a:lnSpc>
                <a:spcPct val="115000"/>
              </a:lnSpc>
              <a:spcBef>
                <a:spcPts val="0"/>
              </a:spcBef>
              <a:spcAft>
                <a:spcPts val="0"/>
              </a:spcAft>
              <a:buSzPts val="1400"/>
              <a:buAutoNum type="arabicPeriod"/>
            </a:pPr>
            <a:r>
              <a:rPr lang="en-US"/>
              <a:t>feet</a:t>
            </a:r>
            <a:endParaRPr/>
          </a:p>
          <a:p>
            <a:pPr marL="457200" lvl="0" indent="-317500" algn="l" rtl="0">
              <a:lnSpc>
                <a:spcPct val="115000"/>
              </a:lnSpc>
              <a:spcBef>
                <a:spcPts val="0"/>
              </a:spcBef>
              <a:spcAft>
                <a:spcPts val="0"/>
              </a:spcAft>
              <a:buSzPts val="1400"/>
              <a:buAutoNum type="arabicPeriod"/>
            </a:pPr>
            <a:r>
              <a:rPr lang="en-US"/>
              <a:t>weep</a:t>
            </a:r>
            <a:endParaRPr/>
          </a:p>
          <a:p>
            <a:pPr marL="457200" lvl="0" indent="-317500" algn="l" rtl="0">
              <a:lnSpc>
                <a:spcPct val="115000"/>
              </a:lnSpc>
              <a:spcBef>
                <a:spcPts val="0"/>
              </a:spcBef>
              <a:spcAft>
                <a:spcPts val="0"/>
              </a:spcAft>
              <a:buSzPts val="1400"/>
              <a:buAutoNum type="arabicPeriod"/>
            </a:pPr>
            <a:r>
              <a:rPr lang="en-US"/>
              <a:t>lip</a:t>
            </a:r>
            <a:endParaRPr/>
          </a:p>
          <a:p>
            <a:pPr marL="457200" lvl="0" indent="-317500" algn="l" rtl="0">
              <a:lnSpc>
                <a:spcPct val="115000"/>
              </a:lnSpc>
              <a:spcBef>
                <a:spcPts val="0"/>
              </a:spcBef>
              <a:spcAft>
                <a:spcPts val="0"/>
              </a:spcAft>
              <a:buSzPts val="1400"/>
              <a:buAutoNum type="arabicPeriod"/>
            </a:pPr>
            <a:r>
              <a:rPr lang="en-US"/>
              <a:t>rip</a:t>
            </a:r>
            <a:endParaRPr/>
          </a:p>
          <a:p>
            <a:pPr marL="457200" lvl="0" indent="-317500" algn="l" rtl="0">
              <a:lnSpc>
                <a:spcPct val="115000"/>
              </a:lnSpc>
              <a:spcBef>
                <a:spcPts val="0"/>
              </a:spcBef>
              <a:spcAft>
                <a:spcPts val="0"/>
              </a:spcAft>
              <a:buSzPts val="1400"/>
              <a:buAutoNum type="arabicPeriod"/>
            </a:pPr>
            <a:r>
              <a:rPr lang="en-US"/>
              <a:t>fit</a:t>
            </a:r>
            <a:endParaRPr/>
          </a:p>
          <a:p>
            <a:pPr marL="457200" lvl="0" indent="-317500" algn="l" rtl="0">
              <a:lnSpc>
                <a:spcPct val="115000"/>
              </a:lnSpc>
              <a:spcBef>
                <a:spcPts val="0"/>
              </a:spcBef>
              <a:spcAft>
                <a:spcPts val="0"/>
              </a:spcAft>
              <a:buSzPts val="1400"/>
              <a:buAutoNum type="arabicPeriod"/>
            </a:pPr>
            <a:r>
              <a:rPr lang="en-US"/>
              <a:t>leap</a:t>
            </a:r>
            <a:endParaRPr/>
          </a:p>
          <a:p>
            <a:pPr marL="457200" lvl="0" indent="-317500" algn="l" rtl="0">
              <a:lnSpc>
                <a:spcPct val="115000"/>
              </a:lnSpc>
              <a:spcBef>
                <a:spcPts val="0"/>
              </a:spcBef>
              <a:spcAft>
                <a:spcPts val="0"/>
              </a:spcAft>
              <a:buSzPts val="1400"/>
              <a:buAutoNum type="arabicPeriod"/>
            </a:pPr>
            <a:r>
              <a:rPr lang="en-US"/>
              <a:t>reap</a:t>
            </a:r>
            <a:endParaRPr/>
          </a:p>
          <a:p>
            <a:pPr marL="457200" lvl="0" indent="-317500" algn="l" rtl="0">
              <a:lnSpc>
                <a:spcPct val="115000"/>
              </a:lnSpc>
              <a:spcBef>
                <a:spcPts val="0"/>
              </a:spcBef>
              <a:spcAft>
                <a:spcPts val="0"/>
              </a:spcAft>
              <a:buSzPts val="1400"/>
              <a:buAutoNum type="arabicPeriod"/>
            </a:pPr>
            <a:r>
              <a:rPr lang="en-US"/>
              <a:t>ship</a:t>
            </a:r>
            <a:endParaRPr/>
          </a:p>
          <a:p>
            <a:pPr marL="457200" lvl="0" indent="-317500" algn="l" rtl="0">
              <a:lnSpc>
                <a:spcPct val="115000"/>
              </a:lnSpc>
              <a:spcBef>
                <a:spcPts val="0"/>
              </a:spcBef>
              <a:spcAft>
                <a:spcPts val="0"/>
              </a:spcAft>
              <a:buSzPts val="1400"/>
              <a:buAutoNum type="arabicPeriod"/>
            </a:pPr>
            <a:r>
              <a:rPr lang="en-US"/>
              <a:t>whip</a:t>
            </a:r>
            <a:endParaRPr/>
          </a:p>
          <a:p>
            <a:pPr marL="457200" lvl="0" indent="-317500" algn="l" rtl="0">
              <a:lnSpc>
                <a:spcPct val="115000"/>
              </a:lnSpc>
              <a:spcBef>
                <a:spcPts val="0"/>
              </a:spcBef>
              <a:spcAft>
                <a:spcPts val="0"/>
              </a:spcAft>
              <a:buSzPts val="1400"/>
              <a:buAutoNum type="arabicPeriod"/>
            </a:pPr>
            <a:r>
              <a:rPr lang="en-US"/>
              <a:t>sheep</a:t>
            </a:r>
            <a:endParaRPr/>
          </a:p>
          <a:p>
            <a:pPr marL="0" lvl="0" indent="0" algn="l" rtl="0">
              <a:lnSpc>
                <a:spcPct val="115000"/>
              </a:lnSpc>
              <a:spcBef>
                <a:spcPts val="0"/>
              </a:spcBef>
              <a:spcAft>
                <a:spcPts val="0"/>
              </a:spcAft>
              <a:buClr>
                <a:schemeClr val="dk1"/>
              </a:buClr>
              <a:buSzPts val="1200"/>
              <a:buFont typeface="Verdana"/>
              <a:buNone/>
            </a:pPr>
            <a:endParaRPr b="1"/>
          </a:p>
          <a:p>
            <a:pPr marL="0" lvl="0" indent="0" algn="l" rtl="0">
              <a:lnSpc>
                <a:spcPct val="115000"/>
              </a:lnSpc>
              <a:spcBef>
                <a:spcPts val="0"/>
              </a:spcBef>
              <a:spcAft>
                <a:spcPts val="0"/>
              </a:spcAft>
              <a:buClr>
                <a:schemeClr val="dk1"/>
              </a:buClr>
              <a:buSzPts val="1200"/>
              <a:buFont typeface="Verdana"/>
              <a:buNone/>
            </a:pPr>
            <a:endParaRPr b="1"/>
          </a:p>
          <a:p>
            <a:pPr marL="0" lvl="0" indent="0" algn="l" rtl="0">
              <a:lnSpc>
                <a:spcPct val="115000"/>
              </a:lnSpc>
              <a:spcBef>
                <a:spcPts val="0"/>
              </a:spcBef>
              <a:spcAft>
                <a:spcPts val="0"/>
              </a:spcAft>
              <a:buClr>
                <a:schemeClr val="dk1"/>
              </a:buClr>
              <a:buSzPts val="1200"/>
              <a:buFont typeface="Verdana"/>
              <a:buNone/>
            </a:pPr>
            <a:r>
              <a:rPr lang="en-US"/>
              <a:t>/E/: sheep, reap, weep, leap, feet</a:t>
            </a:r>
            <a:endParaRPr/>
          </a:p>
          <a:p>
            <a:pPr marL="0" lvl="0" indent="0" algn="l" rtl="0">
              <a:lnSpc>
                <a:spcPct val="115000"/>
              </a:lnSpc>
              <a:spcBef>
                <a:spcPts val="0"/>
              </a:spcBef>
              <a:spcAft>
                <a:spcPts val="0"/>
              </a:spcAft>
              <a:buClr>
                <a:schemeClr val="dk1"/>
              </a:buClr>
              <a:buSzPts val="1200"/>
              <a:buFont typeface="Verdana"/>
              <a:buNone/>
            </a:pPr>
            <a:r>
              <a:rPr lang="en-US"/>
              <a:t>/i/: fit, lip, whip, ship, rip</a:t>
            </a:r>
            <a:endParaRPr/>
          </a:p>
          <a:p>
            <a:pPr marL="0" lvl="0" indent="0" algn="l" rtl="0">
              <a:lnSpc>
                <a:spcPct val="100000"/>
              </a:lnSpc>
              <a:spcBef>
                <a:spcPts val="0"/>
              </a:spcBef>
              <a:spcAft>
                <a:spcPts val="0"/>
              </a:spcAft>
              <a:buClr>
                <a:schemeClr val="dk1"/>
              </a:buClr>
              <a:buSzPts val="1200"/>
              <a:buFont typeface="Verdana"/>
              <a:buNone/>
            </a:pPr>
            <a:endParaRPr b="1"/>
          </a:p>
          <a:p>
            <a:pPr marL="0" lvl="0" indent="0" algn="l" rtl="0">
              <a:spcBef>
                <a:spcPts val="0"/>
              </a:spcBef>
              <a:spcAft>
                <a:spcPts val="0"/>
              </a:spcAft>
              <a:buClr>
                <a:schemeClr val="dk1"/>
              </a:buClr>
              <a:buSzPts val="1100"/>
              <a:buFont typeface="Arial"/>
              <a:buNone/>
            </a:pPr>
            <a:r>
              <a:rPr lang="en-US" u="sng">
                <a:solidFill>
                  <a:schemeClr val="hlink"/>
                </a:solidFill>
                <a:hlinkClick r:id="rId3"/>
              </a:rPr>
              <a:t>https://www.freepik.com/icon/sailing-ship_17664892#fromView=search&amp;page=1&amp;position=78&amp;uuid=34eda8a5-0a9e-44c6-901c-fb978653481e</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4"/>
              </a:rPr>
              <a:t>https://www.freepik.com/icon/whip_3791497#fromView=search&amp;page=1&amp;position=50&amp;uuid=746dd942-96ca-4b62-b26f-b067e6675eb9</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5"/>
              </a:rPr>
              <a:t>https://www.freepik.com/icon/lips_8429900#fromView=search&amp;page=1&amp;position=87&amp;uuid=f1b57276-4699-401a-af9f-03080ca09cef</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6"/>
              </a:rPr>
              <a:t>https://www.freepik.com/icon/tear_2911106#fromView=search&amp;page=1&amp;position=3&amp;uuid=3e063ad0-1343-4d0c-ad9f-1a5881d2d854</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7"/>
              </a:rPr>
              <a:t>https://www.freepik.com/icon/muscle_780103#fromView=search&amp;page=1&amp;position=54&amp;uuid=de55e4e3-4e4e-4476-b24a-821874aec9a0</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8"/>
              </a:rPr>
              <a:t>https://www.freepik.com/icon/sheep_4987758#fromView=search&amp;page=1&amp;position=61&amp;uuid=2cc32d58-d35d-42af-815c-07cfc52af0c2</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8"/>
              </a:rPr>
              <a:t>https://www.freepik.com/icon/sheep_4987758#fromView=search&amp;page=1&amp;position=61&amp;uuid=2cc32d58-d35d-42af-815c-07cfc52af0c2</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9"/>
              </a:rPr>
              <a:t>https://www.freepik.com/icon/game_16467712#fromView=search&amp;page=1&amp;position=8&amp;uuid=720b630c-5309-4cea-b5db-01e0c3509be8</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10"/>
              </a:rPr>
              <a:t>https://www.freepik.com/icon/crate_7216287#fromView=search&amp;page=1&amp;position=27&amp;uuid=5252a3ed-4c64-4afa-8783-644c73940a04</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u="sng">
                <a:solidFill>
                  <a:schemeClr val="hlink"/>
                </a:solidFill>
                <a:hlinkClick r:id="rId11"/>
              </a:rPr>
              <a:t>https://www.freepik.com/icon/feet_10437650#fromView=search&amp;page=1&amp;position=6&amp;uuid=7b1284bd-86c5-4242-9342-1e1fa6b13167</a:t>
            </a:r>
            <a:r>
              <a:rPr lang="en-US"/>
              <a:t> </a:t>
            </a:r>
            <a:endParaRPr b="1"/>
          </a:p>
        </p:txBody>
      </p:sp>
      <p:sp>
        <p:nvSpPr>
          <p:cNvPr id="520" name="Google Shape;520;p3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521" name="Google Shape;5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36</a:t>
            </a:fld>
            <a:endParaRPr sz="1400">
              <a:solidFill>
                <a:srgbClr val="000000"/>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b="1" i="0">
                <a:solidFill>
                  <a:schemeClr val="accent5"/>
                </a:solidFill>
              </a:rPr>
              <a:t>Homework 5. – Bible Reading Review</a:t>
            </a:r>
            <a:endParaRPr i="0"/>
          </a:p>
          <a:p>
            <a:pPr marL="0" lvl="0" indent="0" algn="l" rtl="0">
              <a:lnSpc>
                <a:spcPct val="100000"/>
              </a:lnSpc>
              <a:spcBef>
                <a:spcPts val="0"/>
              </a:spcBef>
              <a:spcAft>
                <a:spcPts val="0"/>
              </a:spcAft>
              <a:buClr>
                <a:schemeClr val="dk1"/>
              </a:buClr>
              <a:buSzPts val="4400"/>
              <a:buFont typeface="Verdana"/>
              <a:buNone/>
            </a:pPr>
            <a:endParaRPr/>
          </a:p>
          <a:p>
            <a:pPr marL="0" lvl="0" indent="0" algn="l" rtl="0">
              <a:lnSpc>
                <a:spcPct val="100000"/>
              </a:lnSpc>
              <a:spcBef>
                <a:spcPts val="0"/>
              </a:spcBef>
              <a:spcAft>
                <a:spcPts val="0"/>
              </a:spcAft>
              <a:buClr>
                <a:schemeClr val="dk1"/>
              </a:buClr>
              <a:buSzPts val="4400"/>
              <a:buFont typeface="Verdana"/>
              <a:buNone/>
            </a:pPr>
            <a:r>
              <a:rPr lang="en-US"/>
              <a:t>Students will fill in the blanks with the correct words from the Bible reading passage of Luke 3:1-20.</a:t>
            </a:r>
            <a:endParaRPr/>
          </a:p>
          <a:p>
            <a:pPr marL="0" lvl="0" indent="0" algn="l" rtl="0">
              <a:lnSpc>
                <a:spcPct val="100000"/>
              </a:lnSpc>
              <a:spcBef>
                <a:spcPts val="0"/>
              </a:spcBef>
              <a:spcAft>
                <a:spcPts val="0"/>
              </a:spcAft>
              <a:buClr>
                <a:schemeClr val="dk1"/>
              </a:buClr>
              <a:buSzPts val="4400"/>
              <a:buFont typeface="Verdana"/>
              <a:buNone/>
            </a:pPr>
            <a:endParaRPr/>
          </a:p>
          <a:p>
            <a:pPr marL="0" lvl="0" indent="0" algn="l" rtl="0">
              <a:lnSpc>
                <a:spcPct val="100000"/>
              </a:lnSpc>
              <a:spcBef>
                <a:spcPts val="0"/>
              </a:spcBef>
              <a:spcAft>
                <a:spcPts val="0"/>
              </a:spcAft>
              <a:buClr>
                <a:schemeClr val="dk1"/>
              </a:buClr>
              <a:buSzPts val="4400"/>
              <a:buFont typeface="Verdana"/>
              <a:buNone/>
            </a:pPr>
            <a:r>
              <a:rPr lang="en-US"/>
              <a:t>Answers:</a:t>
            </a:r>
            <a:endParaRPr/>
          </a:p>
          <a:p>
            <a:pPr marL="457200" lvl="0" indent="-304800" algn="l" rtl="0">
              <a:lnSpc>
                <a:spcPct val="100000"/>
              </a:lnSpc>
              <a:spcBef>
                <a:spcPts val="0"/>
              </a:spcBef>
              <a:spcAft>
                <a:spcPts val="0"/>
              </a:spcAft>
              <a:buSzPts val="1200"/>
              <a:buFont typeface="Verdana"/>
              <a:buAutoNum type="arabicPeriod"/>
            </a:pPr>
            <a:r>
              <a:rPr lang="en-US"/>
              <a:t>Zechariah, desert</a:t>
            </a:r>
            <a:endParaRPr/>
          </a:p>
          <a:p>
            <a:pPr marL="457200" lvl="0" indent="-304800" algn="l" rtl="0">
              <a:lnSpc>
                <a:spcPct val="100000"/>
              </a:lnSpc>
              <a:spcBef>
                <a:spcPts val="0"/>
              </a:spcBef>
              <a:spcAft>
                <a:spcPts val="0"/>
              </a:spcAft>
              <a:buSzPts val="1200"/>
              <a:buFont typeface="Verdana"/>
              <a:buAutoNum type="arabicPeriod"/>
            </a:pPr>
            <a:r>
              <a:rPr lang="en-US"/>
              <a:t>God’s, baptized, forgiven</a:t>
            </a:r>
            <a:endParaRPr/>
          </a:p>
          <a:p>
            <a:pPr marL="457200" lvl="0" indent="-304800" algn="l" rtl="0">
              <a:lnSpc>
                <a:spcPct val="100000"/>
              </a:lnSpc>
              <a:spcBef>
                <a:spcPts val="0"/>
              </a:spcBef>
              <a:spcAft>
                <a:spcPts val="0"/>
              </a:spcAft>
              <a:buSzPts val="1200"/>
              <a:buFont typeface="Verdana"/>
              <a:buAutoNum type="arabicPeriod"/>
            </a:pPr>
            <a:r>
              <a:rPr lang="en-US"/>
              <a:t>water, later, more,</a:t>
            </a:r>
            <a:endParaRPr/>
          </a:p>
          <a:p>
            <a:pPr marL="457200" lvl="0" indent="-304800" algn="l" rtl="0">
              <a:lnSpc>
                <a:spcPct val="100000"/>
              </a:lnSpc>
              <a:spcBef>
                <a:spcPts val="0"/>
              </a:spcBef>
              <a:spcAft>
                <a:spcPts val="0"/>
              </a:spcAft>
              <a:buSzPts val="1200"/>
              <a:buFont typeface="Verdana"/>
              <a:buAutoNum type="arabicPeriod"/>
            </a:pPr>
            <a:r>
              <a:rPr lang="en-US"/>
              <a:t>separate, straw, good</a:t>
            </a:r>
            <a:endParaRPr/>
          </a:p>
        </p:txBody>
      </p:sp>
      <p:sp>
        <p:nvSpPr>
          <p:cNvPr id="561" name="Google Shape;56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37</a:t>
            </a:fld>
            <a:endParaRPr>
              <a:latin typeface="Verdana"/>
              <a:ea typeface="Verdana"/>
              <a:cs typeface="Verdana"/>
              <a:sym typeface="Verdana"/>
            </a:endParaRPr>
          </a:p>
        </p:txBody>
      </p:sp>
      <p:sp>
        <p:nvSpPr>
          <p:cNvPr id="562" name="Google Shape;562;p3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400"/>
              <a:buFont typeface="Verdana"/>
              <a:buNone/>
            </a:pPr>
            <a:r>
              <a:rPr lang="en-US"/>
              <a:t>©2020-2024 Light of the World Learning</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6. – Memorize a verse and read the next lesson’s verses in your native language.</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Learners get to choose one verse from the lesson’s reading to memorize. Please notice that the memory work is not long. Everyone, regardless of skill level, should be able to do it. Students will also read the next lesson’s Bible passage in their native language. </a:t>
            </a:r>
            <a:r>
              <a:rPr lang="en-US" sz="1200">
                <a:solidFill>
                  <a:schemeClr val="dk1"/>
                </a:solidFill>
                <a:latin typeface="Verdana"/>
                <a:ea typeface="Verdana"/>
                <a:cs typeface="Verdana"/>
                <a:sym typeface="Verdana"/>
              </a:rPr>
              <a:t>Students will always read the Bible lesson in their first language before reading it in English the following lesson. Help them get a Bible in their own language if they don’t have one. They may also use </a:t>
            </a:r>
            <a:r>
              <a:rPr lang="en-US" sz="1200">
                <a:latin typeface="Verdana"/>
                <a:ea typeface="Verdana"/>
                <a:cs typeface="Verdana"/>
                <a:sym typeface="Verdana"/>
              </a:rPr>
              <a:t>https://live.bible.is/ </a:t>
            </a:r>
            <a:r>
              <a:rPr lang="en-US" sz="1200">
                <a:solidFill>
                  <a:schemeClr val="dk1"/>
                </a:solidFill>
                <a:latin typeface="Verdana"/>
                <a:ea typeface="Verdana"/>
                <a:cs typeface="Verdana"/>
                <a:sym typeface="Verdana"/>
              </a:rPr>
              <a:t>or other Bible translation resources. </a:t>
            </a:r>
            <a:r>
              <a:rPr lang="en-US" sz="1200">
                <a:latin typeface="Verdana"/>
                <a:ea typeface="Verdana"/>
                <a:cs typeface="Verdana"/>
                <a:sym typeface="Verdana"/>
              </a:rPr>
              <a:t>The hyperlinks of the Bible verses connect to https://live.bible.is/ so </a:t>
            </a:r>
            <a:r>
              <a:rPr lang="en-US"/>
              <a:t>learners</a:t>
            </a:r>
            <a:r>
              <a:rPr lang="en-US" sz="1200">
                <a:latin typeface="Verdana"/>
                <a:ea typeface="Verdana"/>
                <a:cs typeface="Verdana"/>
                <a:sym typeface="Verdana"/>
              </a:rPr>
              <a:t> can read, hear and watch videos of the scripture in their own languages.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1. Model. </a:t>
            </a:r>
            <a:r>
              <a:rPr lang="en-US" sz="1200">
                <a:latin typeface="Verdana"/>
                <a:ea typeface="Verdana"/>
                <a:cs typeface="Verdana"/>
                <a:sym typeface="Verdana"/>
              </a:rPr>
              <a:t>Recite a verse from memory. </a:t>
            </a:r>
            <a:endParaRPr/>
          </a:p>
          <a:p>
            <a:pPr marL="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2. Repeat. </a:t>
            </a:r>
            <a:r>
              <a:rPr lang="en-US" sz="1200">
                <a:latin typeface="Verdana"/>
                <a:ea typeface="Verdana"/>
                <a:cs typeface="Verdana"/>
                <a:sym typeface="Verdana"/>
              </a:rPr>
              <a:t>Encourage </a:t>
            </a:r>
            <a:r>
              <a:rPr lang="en-US"/>
              <a:t>learners</a:t>
            </a:r>
            <a:r>
              <a:rPr lang="en-US" sz="1200">
                <a:latin typeface="Verdana"/>
                <a:ea typeface="Verdana"/>
                <a:cs typeface="Verdana"/>
                <a:sym typeface="Verdana"/>
              </a:rPr>
              <a:t> to find someone with whom to practice conversing and reading the completed homework assignment.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3. Solo. </a:t>
            </a:r>
            <a:r>
              <a:rPr lang="en-US" sz="1200">
                <a:latin typeface="Verdana"/>
                <a:ea typeface="Verdana"/>
                <a:cs typeface="Verdana"/>
                <a:sym typeface="Verdana"/>
              </a:rPr>
              <a:t>Students will recite the verse from memory at the next class.</a:t>
            </a:r>
            <a:br>
              <a:rPr lang="en-US" sz="1200">
                <a:latin typeface="Verdana"/>
                <a:ea typeface="Verdana"/>
                <a:cs typeface="Verdana"/>
                <a:sym typeface="Verdana"/>
              </a:rPr>
            </a:br>
            <a:endParaRPr sz="1200">
              <a:latin typeface="Verdana"/>
              <a:ea typeface="Verdana"/>
              <a:cs typeface="Verdana"/>
              <a:sym typeface="Verdana"/>
            </a:endParaRPr>
          </a:p>
        </p:txBody>
      </p:sp>
      <p:sp>
        <p:nvSpPr>
          <p:cNvPr id="571" name="Google Shape;571;p3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©2021-2022 </a:t>
            </a:r>
            <a:r>
              <a:rPr lang="en-US">
                <a:solidFill>
                  <a:srgbClr val="000000"/>
                </a:solidFill>
              </a:rPr>
              <a:t>Light of the World Learning</a:t>
            </a:r>
            <a:endParaRPr/>
          </a:p>
        </p:txBody>
      </p:sp>
      <p:sp>
        <p:nvSpPr>
          <p:cNvPr id="572" name="Google Shape;5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38</a:t>
            </a:fld>
            <a:endParaRPr sz="1400">
              <a:solidFill>
                <a:srgbClr val="000000"/>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3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7A. – Everyday Reading and Writing</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a:latin typeface="Verdana"/>
                <a:ea typeface="Verdana"/>
                <a:cs typeface="Verdana"/>
                <a:sym typeface="Verdana"/>
              </a:rPr>
              <a:t>Students </a:t>
            </a:r>
            <a:r>
              <a:rPr lang="en-US" sz="1200">
                <a:latin typeface="Verdana"/>
                <a:ea typeface="Verdana"/>
                <a:cs typeface="Verdana"/>
                <a:sym typeface="Verdana"/>
              </a:rPr>
              <a:t>will read the article about </a:t>
            </a:r>
            <a:r>
              <a:rPr lang="en-US"/>
              <a:t>on the story of the Bible </a:t>
            </a:r>
            <a:r>
              <a:rPr lang="en-US" sz="1200">
                <a:latin typeface="Verdana"/>
                <a:ea typeface="Verdana"/>
                <a:cs typeface="Verdana"/>
                <a:sym typeface="Verdana"/>
              </a:rPr>
              <a:t>and answer the questions.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p:txBody>
      </p:sp>
      <p:sp>
        <p:nvSpPr>
          <p:cNvPr id="583" name="Google Shape;583;p3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a:t>
            </a:r>
            <a:r>
              <a:rPr lang="en-US">
                <a:solidFill>
                  <a:srgbClr val="000000"/>
                </a:solidFill>
              </a:rPr>
              <a:t>Light of the World Learning</a:t>
            </a:r>
            <a:endParaRPr/>
          </a:p>
        </p:txBody>
      </p:sp>
      <p:sp>
        <p:nvSpPr>
          <p:cNvPr id="584" name="Google Shape;58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39</a:t>
            </a:fld>
            <a:endParaRPr sz="1400">
              <a:solidFill>
                <a:srgbClr val="00000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1B. Read about the theme picture and discuss with a partner</a:t>
            </a: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Please read the description of the theme picture to the </a:t>
            </a:r>
            <a:r>
              <a:rPr lang="en-US"/>
              <a:t>learners</a:t>
            </a:r>
            <a:r>
              <a:rPr lang="en-US" sz="1200">
                <a:latin typeface="Verdana"/>
                <a:ea typeface="Verdana"/>
                <a:cs typeface="Verdana"/>
                <a:sym typeface="Verdana"/>
              </a:rPr>
              <a:t>. If </a:t>
            </a:r>
            <a:r>
              <a:rPr lang="en-US"/>
              <a:t>learners</a:t>
            </a:r>
            <a:r>
              <a:rPr lang="en-US" sz="1200">
                <a:latin typeface="Verdana"/>
                <a:ea typeface="Verdana"/>
                <a:cs typeface="Verdana"/>
                <a:sym typeface="Verdana"/>
              </a:rPr>
              <a:t> ask about the bolded words, give simple definitions.</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Then ask </a:t>
            </a:r>
            <a:r>
              <a:rPr lang="en-US"/>
              <a:t>learners</a:t>
            </a:r>
            <a:r>
              <a:rPr lang="en-US" sz="1200">
                <a:latin typeface="Verdana"/>
                <a:ea typeface="Verdana"/>
                <a:cs typeface="Verdana"/>
                <a:sym typeface="Verdana"/>
              </a:rPr>
              <a:t> to work in pairs and discuss the questions.</a:t>
            </a:r>
            <a:endParaRPr/>
          </a:p>
        </p:txBody>
      </p:sp>
      <p:sp>
        <p:nvSpPr>
          <p:cNvPr id="118" name="Google Shape;118;p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©2021-2022 </a:t>
            </a:r>
            <a:r>
              <a:rPr lang="en-US">
                <a:solidFill>
                  <a:srgbClr val="000000"/>
                </a:solidFill>
              </a:rPr>
              <a:t>Light of the World Learning</a:t>
            </a:r>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7B. – Everyday Reading and Writing</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read the article and answer the questions on the next slide.</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p:txBody>
      </p:sp>
      <p:sp>
        <p:nvSpPr>
          <p:cNvPr id="593" name="Google Shape;593;p3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a:t>
            </a:r>
            <a:r>
              <a:rPr lang="en-US">
                <a:solidFill>
                  <a:srgbClr val="000000"/>
                </a:solidFill>
              </a:rPr>
              <a:t>Light of the World Learning</a:t>
            </a:r>
            <a:endParaRPr/>
          </a:p>
        </p:txBody>
      </p:sp>
      <p:sp>
        <p:nvSpPr>
          <p:cNvPr id="594" name="Google Shape;59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40</a:t>
            </a:fld>
            <a:endParaRPr sz="1400">
              <a:solidFill>
                <a:srgbClr val="000000"/>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b="1">
                <a:solidFill>
                  <a:srgbClr val="4472C4"/>
                </a:solidFill>
              </a:rPr>
              <a:t>Homework 7C.– Everyday Reading and Writing</a:t>
            </a:r>
            <a:endParaRPr/>
          </a:p>
          <a:p>
            <a:pPr marL="0" lvl="0" indent="0" algn="l" rtl="0">
              <a:lnSpc>
                <a:spcPct val="100000"/>
              </a:lnSpc>
              <a:spcBef>
                <a:spcPts val="0"/>
              </a:spcBef>
              <a:spcAft>
                <a:spcPts val="0"/>
              </a:spcAft>
              <a:buClr>
                <a:schemeClr val="dk1"/>
              </a:buClr>
              <a:buSzPts val="1200"/>
              <a:buFont typeface="Verdana"/>
              <a:buNone/>
            </a:pPr>
            <a:endParaRPr b="1">
              <a:solidFill>
                <a:srgbClr val="4472C4"/>
              </a:solidFill>
            </a:endParaRPr>
          </a:p>
          <a:p>
            <a:pPr marL="0" lvl="0" indent="0" algn="l" rtl="0">
              <a:lnSpc>
                <a:spcPct val="100000"/>
              </a:lnSpc>
              <a:spcBef>
                <a:spcPts val="0"/>
              </a:spcBef>
              <a:spcAft>
                <a:spcPts val="0"/>
              </a:spcAft>
              <a:buClr>
                <a:schemeClr val="dk1"/>
              </a:buClr>
              <a:buSzPts val="1200"/>
              <a:buFont typeface="Verdana"/>
              <a:buNone/>
            </a:pPr>
            <a:r>
              <a:rPr lang="en-US"/>
              <a:t>Students will answer the questions about the article.</a:t>
            </a:r>
            <a:endParaRPr/>
          </a:p>
          <a:p>
            <a:pPr marL="0" lvl="0" indent="0" algn="l" rtl="0">
              <a:lnSpc>
                <a:spcPct val="100000"/>
              </a:lnSpc>
              <a:spcBef>
                <a:spcPts val="0"/>
              </a:spcBef>
              <a:spcAft>
                <a:spcPts val="0"/>
              </a:spcAft>
              <a:buClr>
                <a:schemeClr val="dk1"/>
              </a:buClr>
              <a:buSzPts val="1200"/>
              <a:buFont typeface="Verdana"/>
              <a:buNone/>
            </a:pPr>
            <a:endParaRPr/>
          </a:p>
          <a:p>
            <a:pPr marL="0" lvl="0" indent="0" algn="l" rtl="0">
              <a:lnSpc>
                <a:spcPct val="100000"/>
              </a:lnSpc>
              <a:spcBef>
                <a:spcPts val="0"/>
              </a:spcBef>
              <a:spcAft>
                <a:spcPts val="0"/>
              </a:spcAft>
              <a:buClr>
                <a:schemeClr val="dk1"/>
              </a:buClr>
              <a:buSzPts val="1200"/>
              <a:buFont typeface="Verdana"/>
              <a:buNone/>
            </a:pPr>
            <a:r>
              <a:rPr lang="en-US" b="1"/>
              <a:t>Answers:</a:t>
            </a:r>
            <a:endParaRPr/>
          </a:p>
          <a:p>
            <a:pPr marL="457200" lvl="0" indent="-304800" algn="l" rtl="0">
              <a:lnSpc>
                <a:spcPct val="100000"/>
              </a:lnSpc>
              <a:spcBef>
                <a:spcPts val="0"/>
              </a:spcBef>
              <a:spcAft>
                <a:spcPts val="0"/>
              </a:spcAft>
              <a:buSzPts val="1200"/>
              <a:buFont typeface="Verdana"/>
              <a:buAutoNum type="alphaUcPeriod"/>
            </a:pPr>
            <a:r>
              <a:rPr lang="en-US"/>
              <a:t>(Answers will vary, though students should say at least Psalms and Luke so far.)</a:t>
            </a:r>
            <a:endParaRPr/>
          </a:p>
          <a:p>
            <a:pPr marL="457200" lvl="0" indent="-317500" algn="l" rtl="0">
              <a:lnSpc>
                <a:spcPct val="100000"/>
              </a:lnSpc>
              <a:spcBef>
                <a:spcPts val="0"/>
              </a:spcBef>
              <a:spcAft>
                <a:spcPts val="0"/>
              </a:spcAft>
              <a:buSzPts val="1400"/>
              <a:buAutoNum type="alphaUcPeriod"/>
            </a:pPr>
            <a:r>
              <a:rPr lang="en-US"/>
              <a:t>(Answers will vary.)</a:t>
            </a:r>
            <a:endParaRPr/>
          </a:p>
          <a:p>
            <a:pPr marL="457200" lvl="0" indent="-317500" algn="l" rtl="0">
              <a:spcBef>
                <a:spcPts val="0"/>
              </a:spcBef>
              <a:spcAft>
                <a:spcPts val="0"/>
              </a:spcAft>
              <a:buSzPts val="1400"/>
              <a:buAutoNum type="alphaUcPeriod"/>
            </a:pPr>
            <a:r>
              <a:rPr lang="en-US"/>
              <a:t>(Answers will vary.)</a:t>
            </a:r>
            <a:endParaRPr/>
          </a:p>
          <a:p>
            <a:pPr marL="457200" lvl="0" indent="-317500" algn="l" rtl="0">
              <a:spcBef>
                <a:spcPts val="0"/>
              </a:spcBef>
              <a:spcAft>
                <a:spcPts val="0"/>
              </a:spcAft>
              <a:buSzPts val="1400"/>
              <a:buAutoNum type="alphaUcPeriod"/>
            </a:pPr>
            <a:r>
              <a:rPr lang="en-US"/>
              <a:t>(Answers will vary.)</a:t>
            </a:r>
            <a:endParaRPr/>
          </a:p>
          <a:p>
            <a:pPr marL="457200" lvl="0" indent="-317500" algn="l" rtl="0">
              <a:spcBef>
                <a:spcPts val="0"/>
              </a:spcBef>
              <a:spcAft>
                <a:spcPts val="0"/>
              </a:spcAft>
              <a:buSzPts val="1400"/>
              <a:buAutoNum type="alphaUcPeriod"/>
            </a:pPr>
            <a:r>
              <a:rPr lang="en-US"/>
              <a:t>(Answers will vary.)</a:t>
            </a:r>
            <a:endParaRPr/>
          </a:p>
          <a:p>
            <a:pPr marL="457200" lvl="0" indent="-317500" algn="l" rtl="0">
              <a:spcBef>
                <a:spcPts val="0"/>
              </a:spcBef>
              <a:spcAft>
                <a:spcPts val="0"/>
              </a:spcAft>
              <a:buSzPts val="1400"/>
              <a:buAutoNum type="alphaUcPeriod"/>
            </a:pPr>
            <a:r>
              <a:rPr lang="en-US"/>
              <a:t>(Answers will vary.)</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p:txBody>
      </p:sp>
      <p:sp>
        <p:nvSpPr>
          <p:cNvPr id="603" name="Google Shape;603;p3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a:t>
            </a:r>
            <a:r>
              <a:rPr lang="en-US">
                <a:solidFill>
                  <a:srgbClr val="000000"/>
                </a:solidFill>
              </a:rPr>
              <a:t>Light of the World Learning</a:t>
            </a:r>
            <a:endParaRPr/>
          </a:p>
        </p:txBody>
      </p:sp>
      <p:sp>
        <p:nvSpPr>
          <p:cNvPr id="604" name="Google Shape;60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41</a:t>
            </a:fld>
            <a:endParaRPr sz="1400">
              <a:solidFill>
                <a:srgbClr val="000000"/>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8 – Writing</a:t>
            </a:r>
            <a:endParaRPr sz="1200"/>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a:latin typeface="Verdana"/>
                <a:ea typeface="Verdana"/>
                <a:cs typeface="Verdana"/>
                <a:sym typeface="Verdana"/>
              </a:rPr>
              <a:t>Model. </a:t>
            </a:r>
            <a:r>
              <a:rPr lang="en-US" sz="1200">
                <a:latin typeface="Verdana"/>
                <a:ea typeface="Verdana"/>
                <a:cs typeface="Verdana"/>
                <a:sym typeface="Verdana"/>
              </a:rPr>
              <a:t>Write an example introduction such as: I am in 10th grade</a:t>
            </a:r>
            <a:r>
              <a:rPr lang="en-US"/>
              <a:t>, and I attend an international school in Taiwan. Art has always been my favorite class, and when I was in 8th grade, my art teacher, Mrs. Adams, inspired me to become a better artist. She also taught me a lot about life through her art lessons.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b="1">
                <a:latin typeface="Verdana"/>
                <a:ea typeface="Verdana"/>
                <a:cs typeface="Verdana"/>
                <a:sym typeface="Verdana"/>
              </a:rPr>
              <a:t>Answers will vary.</a:t>
            </a:r>
            <a:endParaRPr b="1"/>
          </a:p>
        </p:txBody>
      </p:sp>
      <p:sp>
        <p:nvSpPr>
          <p:cNvPr id="613" name="Google Shape;613;p3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614" name="Google Shape;61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42</a:t>
            </a:fld>
            <a:endParaRPr sz="1400">
              <a:solidFill>
                <a:srgbClr val="000000"/>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4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9. – I can statements</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The student must be able to achieve all of these skills before the next lesson. If not, the lesson can be repeated or additional practice materials can be used.</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Review all of the skills at the beginning of the next lesson. Be sure to give lots of praise and encouragement!</a:t>
            </a:r>
            <a:endParaRPr/>
          </a:p>
        </p:txBody>
      </p:sp>
      <p:sp>
        <p:nvSpPr>
          <p:cNvPr id="623" name="Google Shape;62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43</a:t>
            </a:fld>
            <a:endParaRPr sz="1400">
              <a:solidFill>
                <a:srgbClr val="000000"/>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4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a:solidFill>
                  <a:schemeClr val="accent5"/>
                </a:solidFill>
                <a:latin typeface="Verdana"/>
                <a:ea typeface="Verdana"/>
                <a:cs typeface="Verdana"/>
                <a:sym typeface="Verdana"/>
              </a:rPr>
              <a:t>Pray</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ask for any special prayer requests, then pray for your </a:t>
            </a:r>
            <a:r>
              <a:rPr lang="en-US"/>
              <a:t>learners</a:t>
            </a:r>
            <a:r>
              <a:rPr lang="en-US" sz="1200">
                <a:latin typeface="Verdana"/>
                <a:ea typeface="Verdana"/>
                <a:cs typeface="Verdana"/>
                <a:sym typeface="Verdana"/>
              </a:rPr>
              <a:t> and bless them. Prayers may also be written on th</a:t>
            </a:r>
            <a:r>
              <a:rPr lang="en-US"/>
              <a:t>is slide.</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632" name="Google Shape;632;p4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©2020-2024 </a:t>
            </a:r>
            <a:r>
              <a:rPr lang="en-US">
                <a:solidFill>
                  <a:srgbClr val="000000"/>
                </a:solidFill>
              </a:rPr>
              <a:t>Light of the World Learning</a:t>
            </a:r>
            <a:endParaRPr sz="1200" b="0" i="0" u="none" strike="noStrike" cap="none">
              <a:solidFill>
                <a:srgbClr val="000000"/>
              </a:solidFill>
              <a:latin typeface="Verdana"/>
              <a:ea typeface="Verdana"/>
              <a:cs typeface="Verdana"/>
              <a:sym typeface="Verdana"/>
            </a:endParaRPr>
          </a:p>
        </p:txBody>
      </p:sp>
      <p:sp>
        <p:nvSpPr>
          <p:cNvPr id="633" name="Google Shape;63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4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642" name="Google Shape;64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45</a:t>
            </a:fld>
            <a:endParaRPr sz="1400">
              <a:solidFill>
                <a:srgbClr val="000000"/>
              </a:solidFill>
              <a:latin typeface="Verdana"/>
              <a:ea typeface="Verdana"/>
              <a:cs typeface="Verdana"/>
              <a:sym typeface="Verdan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4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Verdana"/>
              <a:buNone/>
            </a:pPr>
            <a:endParaRPr>
              <a:latin typeface="Verdana"/>
              <a:ea typeface="Verdana"/>
              <a:cs typeface="Verdana"/>
              <a:sym typeface="Verdana"/>
            </a:endParaRPr>
          </a:p>
        </p:txBody>
      </p:sp>
      <p:sp>
        <p:nvSpPr>
          <p:cNvPr id="652" name="Google Shape;652;p43: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©2020-2024 </a:t>
            </a:r>
            <a:r>
              <a:rPr lang="en-US">
                <a:solidFill>
                  <a:srgbClr val="000000"/>
                </a:solidFill>
              </a:rPr>
              <a:t>Light of the World Learning</a:t>
            </a:r>
            <a:endParaRPr sz="1200" b="0" i="0" u="none" strike="noStrike" cap="none">
              <a:solidFill>
                <a:srgbClr val="000000"/>
              </a:solidFill>
              <a:latin typeface="Verdana"/>
              <a:ea typeface="Verdana"/>
              <a:cs typeface="Verdana"/>
              <a:sym typeface="Verdana"/>
            </a:endParaRPr>
          </a:p>
        </p:txBody>
      </p:sp>
      <p:sp>
        <p:nvSpPr>
          <p:cNvPr id="653" name="Google Shape;653;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u="none" strike="noStrike" cap="none">
                <a:solidFill>
                  <a:srgbClr val="000000"/>
                </a:solidFill>
                <a:latin typeface="Verdana"/>
                <a:ea typeface="Verdana"/>
                <a:cs typeface="Verdana"/>
                <a:sym typeface="Verdana"/>
              </a:rPr>
              <a:t>46</a:t>
            </a:fld>
            <a:endParaRPr sz="140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2A. Vocabulary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1. Say the word a few times</a:t>
            </a:r>
            <a:r>
              <a:rPr lang="en-US" sz="1200">
                <a:latin typeface="Verdana"/>
                <a:ea typeface="Verdana"/>
                <a:cs typeface="Verdana"/>
                <a:sym typeface="Verdana"/>
              </a:rPr>
              <a:t>, as you indicate the picture. For example, say, ”</a:t>
            </a:r>
            <a:r>
              <a:rPr lang="en-US"/>
              <a:t>crooked</a:t>
            </a:r>
            <a:r>
              <a:rPr lang="en-US" sz="1200">
                <a:latin typeface="Verdana"/>
                <a:ea typeface="Verdana"/>
                <a:cs typeface="Verdana"/>
                <a:sym typeface="Verdana"/>
              </a:rPr>
              <a:t>, </a:t>
            </a:r>
            <a:r>
              <a:rPr lang="en-US"/>
              <a:t>crooked, crooked.</a:t>
            </a:r>
            <a:r>
              <a:rPr lang="en-US" sz="1200">
                <a:latin typeface="Verdana"/>
                <a:ea typeface="Verdana"/>
                <a:cs typeface="Verdana"/>
                <a:sym typeface="Verdana"/>
              </a:rPr>
              <a:t>” Have your </a:t>
            </a:r>
            <a:r>
              <a:rPr lang="en-US"/>
              <a:t>learners</a:t>
            </a:r>
            <a:r>
              <a:rPr lang="en-US" sz="1200">
                <a:latin typeface="Verdana"/>
                <a:ea typeface="Verdana"/>
                <a:cs typeface="Verdana"/>
                <a:sym typeface="Verdana"/>
              </a:rPr>
              <a:t> then repeat the word after you a few times.</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2. Ask </a:t>
            </a:r>
            <a:r>
              <a:rPr lang="en-US" b="1"/>
              <a:t>learners</a:t>
            </a:r>
            <a:r>
              <a:rPr lang="en-US" sz="1200" b="1">
                <a:latin typeface="Verdana"/>
                <a:ea typeface="Verdana"/>
                <a:cs typeface="Verdana"/>
                <a:sym typeface="Verdana"/>
              </a:rPr>
              <a:t> to match the word to the correct definition and say the answer as a sentence</a:t>
            </a:r>
            <a:r>
              <a:rPr lang="en-US" sz="1200">
                <a:latin typeface="Verdana"/>
                <a:ea typeface="Verdana"/>
                <a:cs typeface="Verdana"/>
                <a:sym typeface="Verdana"/>
              </a:rPr>
              <a:t>. For example, “</a:t>
            </a:r>
            <a:r>
              <a:rPr lang="en-US"/>
              <a:t>Crooked means something is bent or twisted. It is not in a straight line.</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3. Check </a:t>
            </a:r>
            <a:r>
              <a:rPr lang="en-US" b="1"/>
              <a:t>learners</a:t>
            </a:r>
            <a:r>
              <a:rPr lang="en-US" sz="1200" b="1">
                <a:latin typeface="Verdana"/>
                <a:ea typeface="Verdana"/>
                <a:cs typeface="Verdana"/>
                <a:sym typeface="Verdana"/>
              </a:rPr>
              <a:t>’ comprehension further by asking direct questions</a:t>
            </a:r>
            <a:r>
              <a:rPr lang="en-US" sz="1200">
                <a:latin typeface="Verdana"/>
                <a:ea typeface="Verdana"/>
                <a:cs typeface="Verdana"/>
                <a:sym typeface="Verdana"/>
              </a:rPr>
              <a:t>. For example, “</a:t>
            </a:r>
            <a:r>
              <a:rPr lang="en-US"/>
              <a:t>Can you think of an object or surface that is smooth?</a:t>
            </a:r>
            <a:r>
              <a:rPr lang="en-US" sz="1200">
                <a:latin typeface="Verdana"/>
                <a:ea typeface="Verdana"/>
                <a:cs typeface="Verdana"/>
                <a:sym typeface="Verdana"/>
              </a:rPr>
              <a:t>” “</a:t>
            </a:r>
            <a:r>
              <a:rPr lang="en-US"/>
              <a:t>Have you ever been absent from somewhere?”</a:t>
            </a:r>
            <a:endParaRPr sz="1200" i="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i="0">
                <a:latin typeface="Verdana"/>
                <a:ea typeface="Verdana"/>
                <a:cs typeface="Verdana"/>
                <a:sym typeface="Verdana"/>
              </a:rPr>
              <a:t>Answers</a:t>
            </a:r>
            <a:endParaRPr/>
          </a:p>
          <a:p>
            <a:pPr marL="0" lvl="0" indent="0" algn="l" rtl="0">
              <a:lnSpc>
                <a:spcPct val="100000"/>
              </a:lnSpc>
              <a:spcBef>
                <a:spcPts val="0"/>
              </a:spcBef>
              <a:spcAft>
                <a:spcPts val="0"/>
              </a:spcAft>
              <a:buClr>
                <a:schemeClr val="dk1"/>
              </a:buClr>
              <a:buSzPts val="1200"/>
              <a:buFont typeface="Verdana"/>
              <a:buNone/>
            </a:pPr>
            <a:endParaRPr sz="1200" i="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i="0">
                <a:latin typeface="Verdana"/>
                <a:ea typeface="Verdana"/>
                <a:cs typeface="Verdana"/>
                <a:sym typeface="Verdana"/>
              </a:rPr>
              <a:t>1. </a:t>
            </a:r>
            <a:r>
              <a:rPr lang="en-US"/>
              <a:t>C</a:t>
            </a:r>
            <a:endParaRPr/>
          </a:p>
          <a:p>
            <a:pPr marL="0" lvl="0" indent="0" algn="l" rtl="0">
              <a:lnSpc>
                <a:spcPct val="100000"/>
              </a:lnSpc>
              <a:spcBef>
                <a:spcPts val="0"/>
              </a:spcBef>
              <a:spcAft>
                <a:spcPts val="0"/>
              </a:spcAft>
              <a:buClr>
                <a:schemeClr val="dk1"/>
              </a:buClr>
              <a:buSzPts val="1200"/>
              <a:buFont typeface="Verdana"/>
              <a:buNone/>
            </a:pPr>
            <a:r>
              <a:rPr lang="en-US" sz="1200" i="0">
                <a:latin typeface="Verdana"/>
                <a:ea typeface="Verdana"/>
                <a:cs typeface="Verdana"/>
                <a:sym typeface="Verdana"/>
              </a:rPr>
              <a:t>2. A</a:t>
            </a:r>
            <a:endParaRPr/>
          </a:p>
          <a:p>
            <a:pPr marL="0" lvl="0" indent="0" algn="l" rtl="0">
              <a:lnSpc>
                <a:spcPct val="100000"/>
              </a:lnSpc>
              <a:spcBef>
                <a:spcPts val="0"/>
              </a:spcBef>
              <a:spcAft>
                <a:spcPts val="0"/>
              </a:spcAft>
              <a:buClr>
                <a:schemeClr val="dk1"/>
              </a:buClr>
              <a:buSzPts val="1200"/>
              <a:buFont typeface="Verdana"/>
              <a:buNone/>
            </a:pPr>
            <a:r>
              <a:rPr lang="en-US" sz="1200" i="0">
                <a:latin typeface="Verdana"/>
                <a:ea typeface="Verdana"/>
                <a:cs typeface="Verdana"/>
                <a:sym typeface="Verdana"/>
              </a:rPr>
              <a:t>3. D</a:t>
            </a:r>
            <a:endParaRPr/>
          </a:p>
          <a:p>
            <a:pPr marL="0" lvl="0" indent="0" algn="l" rtl="0">
              <a:lnSpc>
                <a:spcPct val="100000"/>
              </a:lnSpc>
              <a:spcBef>
                <a:spcPts val="0"/>
              </a:spcBef>
              <a:spcAft>
                <a:spcPts val="0"/>
              </a:spcAft>
              <a:buClr>
                <a:schemeClr val="dk1"/>
              </a:buClr>
              <a:buSzPts val="1200"/>
              <a:buFont typeface="Verdana"/>
              <a:buNone/>
            </a:pPr>
            <a:r>
              <a:rPr lang="en-US" sz="1200" i="0">
                <a:latin typeface="Verdana"/>
                <a:ea typeface="Verdana"/>
                <a:cs typeface="Verdana"/>
                <a:sym typeface="Verdana"/>
              </a:rPr>
              <a:t>4. B</a:t>
            </a:r>
            <a:endParaRPr sz="1200">
              <a:latin typeface="Verdana"/>
              <a:ea typeface="Verdana"/>
              <a:cs typeface="Verdana"/>
              <a:sym typeface="Verdana"/>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https://www.freepik.com/free-photo/double-bend-road-arrow-sign-outdoors_6984576.htm#fromView=search&amp;page=1&amp;position=0&amp;uuid=fe21df18-c78b-4189-a6e9-54d087178eca</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4"/>
              </a:rPr>
              <a:t>https://www.freepik.com/free-vector/melting-ice-cubes-with-flat-design_2533633.htm#fromView=search&amp;page=1&amp;position=19&amp;uuid=1b0d0c2b-1f34-4211-8193-81d53efe5aaf</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5"/>
              </a:rPr>
              <a:t>https://www.freepik.com/free-vector/myths-facts-comparison-rubber-stamp-white-background_197580041.htm#fromView=search&amp;page=1&amp;position=11&amp;uuid=4e6c23ce-2c57-4b96-b689-2000899eb4d5</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6"/>
              </a:rPr>
              <a:t>https://www.freepik.com/free-vector/vacancy-concept-illustration_133782182.htm#fromView=search&amp;page=2&amp;position=4&amp;uuid=73eeedf5-de38-4b9e-bd37-38cd5e216c7b</a:t>
            </a:r>
            <a:r>
              <a:rPr lang="en-US"/>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f9a854b5b8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2f9a854b5b8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2A. Vocabulary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1. Say the word a few times</a:t>
            </a:r>
            <a:r>
              <a:rPr lang="en-US" sz="1200">
                <a:latin typeface="Verdana"/>
                <a:ea typeface="Verdana"/>
                <a:cs typeface="Verdana"/>
                <a:sym typeface="Verdana"/>
              </a:rPr>
              <a:t>, as you indicate the picture. For example, say, ”</a:t>
            </a:r>
            <a:r>
              <a:rPr lang="en-US"/>
              <a:t>literature, literature, literature.</a:t>
            </a:r>
            <a:r>
              <a:rPr lang="en-US" sz="1200">
                <a:latin typeface="Verdana"/>
                <a:ea typeface="Verdana"/>
                <a:cs typeface="Verdana"/>
                <a:sym typeface="Verdana"/>
              </a:rPr>
              <a:t>” Have your </a:t>
            </a:r>
            <a:r>
              <a:rPr lang="en-US"/>
              <a:t>learners</a:t>
            </a:r>
            <a:r>
              <a:rPr lang="en-US" sz="1200">
                <a:latin typeface="Verdana"/>
                <a:ea typeface="Verdana"/>
                <a:cs typeface="Verdana"/>
                <a:sym typeface="Verdana"/>
              </a:rPr>
              <a:t> then repeat the word after you a few times.</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2. Ask </a:t>
            </a:r>
            <a:r>
              <a:rPr lang="en-US" b="1"/>
              <a:t>learners</a:t>
            </a:r>
            <a:r>
              <a:rPr lang="en-US" sz="1200" b="1">
                <a:latin typeface="Verdana"/>
                <a:ea typeface="Verdana"/>
                <a:cs typeface="Verdana"/>
                <a:sym typeface="Verdana"/>
              </a:rPr>
              <a:t> to match the word to the correct definition and say the answer as a sentence</a:t>
            </a:r>
            <a:r>
              <a:rPr lang="en-US" sz="1200">
                <a:latin typeface="Verdana"/>
                <a:ea typeface="Verdana"/>
                <a:cs typeface="Verdana"/>
                <a:sym typeface="Verdana"/>
              </a:rPr>
              <a:t>. For example, “</a:t>
            </a:r>
            <a:r>
              <a:rPr lang="en-US"/>
              <a:t>Literature is a piece of writing like a novel, play, and poem.”</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3. Check </a:t>
            </a:r>
            <a:r>
              <a:rPr lang="en-US" b="1"/>
              <a:t>learners</a:t>
            </a:r>
            <a:r>
              <a:rPr lang="en-US" sz="1200" b="1">
                <a:latin typeface="Verdana"/>
                <a:ea typeface="Verdana"/>
                <a:cs typeface="Verdana"/>
                <a:sym typeface="Verdana"/>
              </a:rPr>
              <a:t>’ comprehension further by asking direct questions</a:t>
            </a:r>
            <a:r>
              <a:rPr lang="en-US" sz="1200">
                <a:latin typeface="Verdana"/>
                <a:ea typeface="Verdana"/>
                <a:cs typeface="Verdana"/>
                <a:sym typeface="Verdana"/>
              </a:rPr>
              <a:t>. For example, “</a:t>
            </a:r>
            <a:r>
              <a:rPr lang="en-US"/>
              <a:t>Do you have a favorite piece of literature?</a:t>
            </a:r>
            <a:r>
              <a:rPr lang="en-US" sz="1200">
                <a:latin typeface="Verdana"/>
                <a:ea typeface="Verdana"/>
                <a:cs typeface="Verdana"/>
                <a:sym typeface="Verdana"/>
              </a:rPr>
              <a:t>” “</a:t>
            </a:r>
            <a:r>
              <a:rPr lang="en-US"/>
              <a:t>Do you like to be in a crowd or on you own?”</a:t>
            </a:r>
            <a:endParaRPr sz="1200" i="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i="0">
                <a:latin typeface="Verdana"/>
                <a:ea typeface="Verdana"/>
                <a:cs typeface="Verdana"/>
                <a:sym typeface="Verdana"/>
              </a:rPr>
              <a:t>Answers</a:t>
            </a:r>
            <a:endParaRPr/>
          </a:p>
          <a:p>
            <a:pPr marL="0" lvl="0" indent="0" algn="l" rtl="0">
              <a:lnSpc>
                <a:spcPct val="100000"/>
              </a:lnSpc>
              <a:spcBef>
                <a:spcPts val="0"/>
              </a:spcBef>
              <a:spcAft>
                <a:spcPts val="0"/>
              </a:spcAft>
              <a:buClr>
                <a:schemeClr val="dk1"/>
              </a:buClr>
              <a:buSzPts val="1200"/>
              <a:buFont typeface="Verdana"/>
              <a:buNone/>
            </a:pPr>
            <a:endParaRPr sz="1200" i="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i="0">
                <a:latin typeface="Verdana"/>
                <a:ea typeface="Verdana"/>
                <a:cs typeface="Verdana"/>
                <a:sym typeface="Verdana"/>
              </a:rPr>
              <a:t>1. </a:t>
            </a:r>
            <a:r>
              <a:rPr lang="en-US"/>
              <a:t>D</a:t>
            </a:r>
            <a:endParaRPr/>
          </a:p>
          <a:p>
            <a:pPr marL="0" lvl="0" indent="0" algn="l" rtl="0">
              <a:lnSpc>
                <a:spcPct val="100000"/>
              </a:lnSpc>
              <a:spcBef>
                <a:spcPts val="0"/>
              </a:spcBef>
              <a:spcAft>
                <a:spcPts val="0"/>
              </a:spcAft>
              <a:buClr>
                <a:schemeClr val="dk1"/>
              </a:buClr>
              <a:buSzPts val="1200"/>
              <a:buFont typeface="Verdana"/>
              <a:buNone/>
            </a:pPr>
            <a:r>
              <a:rPr lang="en-US" sz="1200" i="0">
                <a:latin typeface="Verdana"/>
                <a:ea typeface="Verdana"/>
                <a:cs typeface="Verdana"/>
                <a:sym typeface="Verdana"/>
              </a:rPr>
              <a:t>2. </a:t>
            </a:r>
            <a:r>
              <a:rPr lang="en-US"/>
              <a:t>B</a:t>
            </a:r>
            <a:endParaRPr/>
          </a:p>
          <a:p>
            <a:pPr marL="0" lvl="0" indent="0" algn="l" rtl="0">
              <a:lnSpc>
                <a:spcPct val="100000"/>
              </a:lnSpc>
              <a:spcBef>
                <a:spcPts val="0"/>
              </a:spcBef>
              <a:spcAft>
                <a:spcPts val="0"/>
              </a:spcAft>
              <a:buClr>
                <a:schemeClr val="dk1"/>
              </a:buClr>
              <a:buSzPts val="1200"/>
              <a:buFont typeface="Verdana"/>
              <a:buNone/>
            </a:pPr>
            <a:r>
              <a:rPr lang="en-US" sz="1200" i="0">
                <a:latin typeface="Verdana"/>
                <a:ea typeface="Verdana"/>
                <a:cs typeface="Verdana"/>
                <a:sym typeface="Verdana"/>
              </a:rPr>
              <a:t>3. </a:t>
            </a:r>
            <a:r>
              <a:rPr lang="en-US"/>
              <a:t>A</a:t>
            </a:r>
            <a:endParaRPr/>
          </a:p>
          <a:p>
            <a:pPr marL="0" lvl="0" indent="0" algn="l" rtl="0">
              <a:lnSpc>
                <a:spcPct val="100000"/>
              </a:lnSpc>
              <a:spcBef>
                <a:spcPts val="0"/>
              </a:spcBef>
              <a:spcAft>
                <a:spcPts val="0"/>
              </a:spcAft>
              <a:buClr>
                <a:schemeClr val="dk1"/>
              </a:buClr>
              <a:buSzPts val="1200"/>
              <a:buFont typeface="Verdana"/>
              <a:buNone/>
            </a:pPr>
            <a:r>
              <a:rPr lang="en-US" sz="1200" i="0">
                <a:latin typeface="Verdana"/>
                <a:ea typeface="Verdana"/>
                <a:cs typeface="Verdana"/>
                <a:sym typeface="Verdana"/>
              </a:rPr>
              <a:t>4. </a:t>
            </a:r>
            <a:r>
              <a:rPr lang="en-US"/>
              <a:t>C</a:t>
            </a:r>
            <a:endParaRPr sz="1200">
              <a:latin typeface="Verdana"/>
              <a:ea typeface="Verdana"/>
              <a:cs typeface="Verdana"/>
              <a:sym typeface="Verdana"/>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https://www.freepik.com/free-photo/opened-books-library-table_1925586.htm#fromView=search&amp;page=1&amp;position=40&amp;uuid=5189d92a-f71c-4571-87a5-edb235a10ff0</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4"/>
              </a:rPr>
              <a:t>https://www.freepik.com/free-ai-image/individual-expressing-concern-about-rising-cost-living_272719412.htm#fromView=search&amp;page=2&amp;position=1&amp;uuid=65a67c54-e0e7-4203-a7d9-9e1f76145e27</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5"/>
              </a:rPr>
              <a:t>https://www.freepik.com/free-photo/front-view-girl-smiling-holding-her-certificate_5070529.htm#fromView=search&amp;page=1&amp;position=46&amp;uuid=9c569458-f081-48f3-bd25-f091a0603766</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6"/>
              </a:rPr>
              <a:t>https://www.freepik.com/free-photo/woman-chatting-her-smartphone_11303317.htm#fromView=search&amp;page=1&amp;position=17&amp;uuid=5be1533a-cfb3-4727-b363-484f715a8ef9</a:t>
            </a:r>
            <a:r>
              <a:rPr lang="en-US"/>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2C. Vocabulary</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1. </a:t>
            </a:r>
            <a:r>
              <a:rPr lang="en-US" sz="1200" b="1">
                <a:latin typeface="Verdana"/>
                <a:ea typeface="Verdana"/>
                <a:cs typeface="Verdana"/>
                <a:sym typeface="Verdana"/>
              </a:rPr>
              <a:t>Say the sentences </a:t>
            </a:r>
            <a:r>
              <a:rPr lang="en-US" sz="1200">
                <a:latin typeface="Verdana"/>
                <a:ea typeface="Verdana"/>
                <a:cs typeface="Verdana"/>
                <a:sym typeface="Verdana"/>
              </a:rPr>
              <a:t>so </a:t>
            </a:r>
            <a:r>
              <a:rPr lang="en-US"/>
              <a:t>learners</a:t>
            </a:r>
            <a:r>
              <a:rPr lang="en-US" sz="1200">
                <a:latin typeface="Verdana"/>
                <a:ea typeface="Verdana"/>
                <a:cs typeface="Verdana"/>
                <a:sym typeface="Verdana"/>
              </a:rPr>
              <a:t> can hear the pronunciation. If </a:t>
            </a:r>
            <a:r>
              <a:rPr lang="en-US"/>
              <a:t>learners</a:t>
            </a:r>
            <a:r>
              <a:rPr lang="en-US" sz="1200">
                <a:latin typeface="Verdana"/>
                <a:ea typeface="Verdana"/>
                <a:cs typeface="Verdana"/>
                <a:sym typeface="Verdana"/>
              </a:rPr>
              <a:t> ask about words, give simple definitions (see answers below for definitions).</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2. </a:t>
            </a:r>
            <a:r>
              <a:rPr lang="en-US" sz="1200" b="1">
                <a:latin typeface="Verdana"/>
                <a:ea typeface="Verdana"/>
                <a:cs typeface="Verdana"/>
                <a:sym typeface="Verdana"/>
              </a:rPr>
              <a:t>Ask </a:t>
            </a:r>
            <a:r>
              <a:rPr lang="en-US" b="1"/>
              <a:t>learners</a:t>
            </a:r>
            <a:r>
              <a:rPr lang="en-US" sz="1200" b="1">
                <a:latin typeface="Verdana"/>
                <a:ea typeface="Verdana"/>
                <a:cs typeface="Verdana"/>
                <a:sym typeface="Verdana"/>
              </a:rPr>
              <a:t> to match </a:t>
            </a:r>
            <a:r>
              <a:rPr lang="en-US" sz="1200">
                <a:latin typeface="Verdana"/>
                <a:ea typeface="Verdana"/>
                <a:cs typeface="Verdana"/>
                <a:sym typeface="Verdana"/>
              </a:rPr>
              <a:t>the pictures and sentences and then say the complete sentence.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3. </a:t>
            </a:r>
            <a:r>
              <a:rPr lang="en-US" sz="1200" b="1">
                <a:latin typeface="Verdana"/>
                <a:ea typeface="Verdana"/>
                <a:cs typeface="Verdana"/>
                <a:sym typeface="Verdana"/>
              </a:rPr>
              <a:t>Check </a:t>
            </a:r>
            <a:r>
              <a:rPr lang="en-US" b="1"/>
              <a:t>learners</a:t>
            </a:r>
            <a:r>
              <a:rPr lang="en-US" sz="1200" b="1">
                <a:latin typeface="Verdana"/>
                <a:ea typeface="Verdana"/>
                <a:cs typeface="Verdana"/>
                <a:sym typeface="Verdana"/>
              </a:rPr>
              <a:t>’ comprehension </a:t>
            </a:r>
            <a:r>
              <a:rPr lang="en-US" sz="1200">
                <a:latin typeface="Verdana"/>
                <a:ea typeface="Verdana"/>
                <a:cs typeface="Verdana"/>
                <a:sym typeface="Verdana"/>
              </a:rPr>
              <a:t>further by asking direct questions. For example, “</a:t>
            </a:r>
            <a:r>
              <a:rPr lang="en-US"/>
              <a:t>What kinds of gifts do you like to receive from others?</a:t>
            </a:r>
            <a:r>
              <a:rPr lang="en-US" sz="1200">
                <a:latin typeface="Verdana"/>
                <a:ea typeface="Verdana"/>
                <a:cs typeface="Verdana"/>
                <a:sym typeface="Verdana"/>
              </a:rPr>
              <a:t>” “</a:t>
            </a:r>
            <a:r>
              <a:rPr lang="en-US"/>
              <a:t>How often do you think teachers should use assessments in their classes</a:t>
            </a:r>
            <a:r>
              <a:rPr lang="en-US" sz="1200">
                <a:latin typeface="Verdana"/>
                <a:ea typeface="Verdana"/>
                <a:cs typeface="Verdana"/>
                <a:sym typeface="Verdana"/>
              </a:rPr>
              <a:t>?”</a:t>
            </a:r>
            <a:endParaRPr sz="1200" i="1">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b="1" i="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i="0">
                <a:latin typeface="Verdana"/>
                <a:ea typeface="Verdana"/>
                <a:cs typeface="Verdana"/>
                <a:sym typeface="Verdana"/>
              </a:rPr>
              <a:t>Answers</a:t>
            </a:r>
            <a:endParaRPr sz="1200" i="0">
              <a:latin typeface="Verdana"/>
              <a:ea typeface="Verdana"/>
              <a:cs typeface="Verdana"/>
              <a:sym typeface="Verdana"/>
            </a:endParaRPr>
          </a:p>
          <a:p>
            <a:pPr marL="228600" lvl="0" indent="-228600" algn="l" rtl="0">
              <a:lnSpc>
                <a:spcPct val="100000"/>
              </a:lnSpc>
              <a:spcBef>
                <a:spcPts val="0"/>
              </a:spcBef>
              <a:spcAft>
                <a:spcPts val="0"/>
              </a:spcAft>
              <a:buClr>
                <a:schemeClr val="dk1"/>
              </a:buClr>
              <a:buSzPts val="1200"/>
              <a:buFont typeface="Verdana"/>
              <a:buAutoNum type="arabicPeriod"/>
            </a:pPr>
            <a:r>
              <a:rPr lang="en-US" sz="1200" i="0">
                <a:latin typeface="Verdana"/>
                <a:ea typeface="Verdana"/>
                <a:cs typeface="Verdana"/>
                <a:sym typeface="Verdana"/>
              </a:rPr>
              <a:t>C. separate- to divide in</a:t>
            </a:r>
            <a:r>
              <a:rPr lang="en-US"/>
              <a:t>to parts or to make something into different groups</a:t>
            </a:r>
            <a:endParaRPr/>
          </a:p>
          <a:p>
            <a:pPr marL="228600" lvl="0" indent="-228600" algn="l" rtl="0">
              <a:lnSpc>
                <a:spcPct val="100000"/>
              </a:lnSpc>
              <a:spcBef>
                <a:spcPts val="0"/>
              </a:spcBef>
              <a:spcAft>
                <a:spcPts val="0"/>
              </a:spcAft>
              <a:buClr>
                <a:schemeClr val="dk1"/>
              </a:buClr>
              <a:buSzPts val="1200"/>
              <a:buFont typeface="Verdana"/>
              <a:buAutoNum type="arabicPeriod"/>
            </a:pPr>
            <a:r>
              <a:rPr lang="en-US" sz="1200" i="0">
                <a:latin typeface="Verdana"/>
                <a:ea typeface="Verdana"/>
                <a:cs typeface="Verdana"/>
                <a:sym typeface="Verdana"/>
              </a:rPr>
              <a:t>D. receive</a:t>
            </a:r>
            <a:r>
              <a:rPr lang="en-US"/>
              <a:t>- to get something that someone has given or sent you</a:t>
            </a:r>
            <a:endParaRPr/>
          </a:p>
          <a:p>
            <a:pPr marL="228600" lvl="0" indent="-228600" algn="l" rtl="0">
              <a:lnSpc>
                <a:spcPct val="100000"/>
              </a:lnSpc>
              <a:spcBef>
                <a:spcPts val="0"/>
              </a:spcBef>
              <a:spcAft>
                <a:spcPts val="0"/>
              </a:spcAft>
              <a:buClr>
                <a:schemeClr val="dk1"/>
              </a:buClr>
              <a:buSzPts val="1200"/>
              <a:buFont typeface="Verdana"/>
              <a:buAutoNum type="arabicPeriod"/>
            </a:pPr>
            <a:r>
              <a:rPr lang="en-US"/>
              <a:t>A. textbook- a book about a specific subject, written for students</a:t>
            </a:r>
            <a:endParaRPr/>
          </a:p>
          <a:p>
            <a:pPr marL="228600" lvl="0" indent="-228600" algn="l" rtl="0">
              <a:lnSpc>
                <a:spcPct val="100000"/>
              </a:lnSpc>
              <a:spcBef>
                <a:spcPts val="0"/>
              </a:spcBef>
              <a:spcAft>
                <a:spcPts val="0"/>
              </a:spcAft>
              <a:buClr>
                <a:schemeClr val="dk1"/>
              </a:buClr>
              <a:buSzPts val="1200"/>
              <a:buFont typeface="Verdana"/>
              <a:buAutoNum type="arabicPeriod"/>
            </a:pPr>
            <a:r>
              <a:rPr lang="en-US"/>
              <a:t>B. assessment- the process of testing students and making a judgement about their knowledge</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3"/>
              </a:rPr>
              <a:t>https://www.freepik.com/free-photo/smiley-people-holding-bunch-books-donate-them_10301467.htm#fromView=search&amp;page=1&amp;position=48&amp;uuid=8e07c844-bfb9-4393-ba64-f60fef537bcd</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4"/>
              </a:rPr>
              <a:t>https://www.freepik.com/free-photo/group-high-school-students-taking-test-classroom_27999198.htm#fromView=search&amp;page=1&amp;position=0&amp;uuid=e6156fe4-1525-42b9-be7e-e24a110923dd</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5"/>
              </a:rPr>
              <a:t>https://www.freepik.com/free-photo/groups-students-white_1313890.htm#fromView=serie&amp;position=33</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u="sng">
                <a:solidFill>
                  <a:schemeClr val="hlink"/>
                </a:solidFill>
                <a:hlinkClick r:id="rId6"/>
              </a:rPr>
              <a:t>https://www.freepik.com/free-photo/side-view-couple-celebrating-birthday_40133189.htm#fromView=search&amp;page=2&amp;position=48&amp;uuid=17b50c75-596d-4b08-9109-f7fd158d0bdd</a:t>
            </a:r>
            <a:r>
              <a:rPr lang="en-US"/>
              <a:t> </a:t>
            </a:r>
            <a:endParaRPr/>
          </a:p>
          <a:p>
            <a:pPr marL="0" lvl="0" indent="0" algn="l" rtl="0">
              <a:lnSpc>
                <a:spcPct val="100000"/>
              </a:lnSpc>
              <a:spcBef>
                <a:spcPts val="0"/>
              </a:spcBef>
              <a:spcAft>
                <a:spcPts val="0"/>
              </a:spcAft>
              <a:buNone/>
            </a:pPr>
            <a:endParaRPr/>
          </a:p>
        </p:txBody>
      </p:sp>
      <p:sp>
        <p:nvSpPr>
          <p:cNvPr id="156" name="Google Shape;15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7</a:t>
            </a:fld>
            <a:endParaRPr>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08dd0c5f1d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308dd0c5f1d_0_2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2D. Grammar</a:t>
            </a:r>
            <a:r>
              <a:rPr lang="en-US" sz="1200">
                <a:solidFill>
                  <a:srgbClr val="4472C4"/>
                </a:solidFill>
                <a:latin typeface="Verdana"/>
                <a:ea typeface="Verdana"/>
                <a:cs typeface="Verdana"/>
                <a:sym typeface="Verdana"/>
              </a:rPr>
              <a:t> – </a:t>
            </a:r>
            <a:r>
              <a:rPr lang="en-US" sz="1200" b="1">
                <a:solidFill>
                  <a:srgbClr val="4472C4"/>
                </a:solidFill>
                <a:latin typeface="Verdana"/>
                <a:ea typeface="Verdana"/>
                <a:cs typeface="Verdana"/>
                <a:sym typeface="Verdana"/>
              </a:rPr>
              <a:t>Simple past tense verbs with </a:t>
            </a:r>
            <a:r>
              <a:rPr lang="en-US" b="1">
                <a:solidFill>
                  <a:srgbClr val="4472C4"/>
                </a:solidFill>
              </a:rPr>
              <a:t>Past Continuous </a:t>
            </a:r>
            <a:endParaRPr/>
          </a:p>
          <a:p>
            <a:pPr marL="0" lvl="0" indent="0" algn="l" rtl="0">
              <a:lnSpc>
                <a:spcPct val="100000"/>
              </a:lnSpc>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Note: Past simple tense verbs are used for a </a:t>
            </a:r>
            <a:r>
              <a:rPr lang="en-US"/>
              <a:t>completed action in the past. </a:t>
            </a:r>
            <a:r>
              <a:rPr lang="en-US" sz="1200">
                <a:latin typeface="Verdana"/>
                <a:ea typeface="Verdana"/>
                <a:cs typeface="Verdana"/>
                <a:sym typeface="Verdana"/>
              </a:rPr>
              <a:t> For example, the sentence</a:t>
            </a:r>
            <a:r>
              <a:rPr lang="en-US"/>
              <a:t>, “I rode my bike” means that I completed the action of riding my bike already in the past.</a:t>
            </a:r>
            <a:r>
              <a:rPr lang="en-US" sz="1200">
                <a:latin typeface="Verdana"/>
                <a:ea typeface="Verdana"/>
                <a:cs typeface="Verdana"/>
                <a:sym typeface="Verdana"/>
              </a:rPr>
              <a:t> </a:t>
            </a:r>
            <a:r>
              <a:rPr lang="en-US"/>
              <a:t>The past continuous is used describe an action that was in progress at a specific time in the past. So the sentence, “I was riding my bike yesterday,” emphasizes that you were in the process of riding your bike.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a:t>The simple past and past continuous can be used together in the same sentence. For example: “I was taking a literature course, but I dropped out because I got sick.” The past continuous used in this sentence (was taking) means that I was in the process of taking a course, but the use of the simple past (dropped out) shows that the action was completed. </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172" name="Google Shape;172;g308dd0c5f1d_0_27: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173" name="Google Shape;173;g308dd0c5f1d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8</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08dd0c5f1d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308dd0c5f1d_0_1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2D. Grammar</a:t>
            </a:r>
            <a:r>
              <a:rPr lang="en-US" sz="1200">
                <a:solidFill>
                  <a:srgbClr val="4472C4"/>
                </a:solidFill>
                <a:latin typeface="Verdana"/>
                <a:ea typeface="Verdana"/>
                <a:cs typeface="Verdana"/>
                <a:sym typeface="Verdana"/>
              </a:rPr>
              <a:t> – </a:t>
            </a:r>
            <a:r>
              <a:rPr lang="en-US" sz="1200" b="1">
                <a:solidFill>
                  <a:srgbClr val="4472C4"/>
                </a:solidFill>
                <a:latin typeface="Verdana"/>
                <a:ea typeface="Verdana"/>
                <a:cs typeface="Verdana"/>
                <a:sym typeface="Verdana"/>
              </a:rPr>
              <a:t>Simple past tense verbs</a:t>
            </a:r>
            <a:endParaRPr/>
          </a:p>
          <a:p>
            <a:pPr marL="0" lvl="0" indent="0" algn="l" rtl="0">
              <a:lnSpc>
                <a:spcPct val="100000"/>
              </a:lnSpc>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Note:</a:t>
            </a:r>
            <a:r>
              <a:rPr lang="en-US"/>
              <a:t>To make a question using the past continuous, start with either “was” (for he/she/it) or “were”(you, they) and then continuous spelling of the verb.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Model, Repeat, and Solo row number 1. Then ask </a:t>
            </a:r>
            <a:r>
              <a:rPr lang="en-US"/>
              <a:t>learners</a:t>
            </a:r>
            <a:r>
              <a:rPr lang="en-US" sz="1200">
                <a:latin typeface="Verdana"/>
                <a:ea typeface="Verdana"/>
                <a:cs typeface="Verdana"/>
                <a:sym typeface="Verdana"/>
              </a:rPr>
              <a:t> to complete the sentences for rows 2-4.</a:t>
            </a:r>
            <a:endParaRPr/>
          </a:p>
          <a:p>
            <a:pPr marL="0" lvl="0" indent="0" algn="l" rtl="0">
              <a:lnSpc>
                <a:spcPct val="100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2. N</a:t>
            </a:r>
            <a:r>
              <a:rPr lang="en-US"/>
              <a:t>o</a:t>
            </a:r>
            <a:r>
              <a:rPr lang="en-US" sz="1200">
                <a:latin typeface="Verdana"/>
                <a:ea typeface="Verdana"/>
                <a:cs typeface="Verdana"/>
                <a:sym typeface="Verdana"/>
              </a:rPr>
              <a:t>, she was not separating the students.</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3. W</a:t>
            </a:r>
            <a:r>
              <a:rPr lang="en-US"/>
              <a:t>as she</a:t>
            </a:r>
            <a:r>
              <a:rPr lang="en-US" sz="1200">
                <a:latin typeface="Verdana"/>
                <a:ea typeface="Verdana"/>
                <a:cs typeface="Verdana"/>
                <a:sym typeface="Verdana"/>
              </a:rPr>
              <a:t> </a:t>
            </a:r>
            <a:r>
              <a:rPr lang="en-US"/>
              <a:t>reading the message?</a:t>
            </a:r>
            <a:endParaRPr/>
          </a:p>
          <a:p>
            <a:pPr marL="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4. Yes, they were standing in the crowd. </a:t>
            </a:r>
            <a:endParaRPr sz="1200">
              <a:latin typeface="Verdana"/>
              <a:ea typeface="Verdana"/>
              <a:cs typeface="Verdana"/>
              <a:sym typeface="Verdana"/>
            </a:endParaRPr>
          </a:p>
        </p:txBody>
      </p:sp>
      <p:sp>
        <p:nvSpPr>
          <p:cNvPr id="183" name="Google Shape;183;g308dd0c5f1d_0_18: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184" name="Google Shape;184;g308dd0c5f1d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9</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6"/>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live.bible.is/bible/EN1ESV/LUK/3"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biblegateway.com/passage/?search=Luke%203&amp;version=ERV#en-ERV-24714"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live.bible.is/bible/EN1ESV/PSA/119"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biblegateway.com/passage/?search=Psalm%20119&amp;version=ERV#en-ERV-15664" TargetMode="External"/><Relationship Id="rId4" Type="http://schemas.openxmlformats.org/officeDocument/2006/relationships/hyperlink" Target="https://www.biblegateway.com/passage/?search=Psalm%20119&amp;version=ERV#en-ERV-15662"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live.bible.is/bible/EN1ESV/LUK/3"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live.bible.is/bible/EN1ESV/PSA/104"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literacyevangelism.org/give/elm-curriculum-help-reach-15-billion"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8.jpg"/><Relationship Id="rId4" Type="http://schemas.openxmlformats.org/officeDocument/2006/relationships/hyperlink" Target="https://www.literacyinternational.net/"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bit.ly/FeedbackLOTW" TargetMode="External"/><Relationship Id="rId13" Type="http://schemas.openxmlformats.org/officeDocument/2006/relationships/hyperlink" Target="https://www.literacyinternational.net/" TargetMode="External"/><Relationship Id="rId3" Type="http://schemas.openxmlformats.org/officeDocument/2006/relationships/image" Target="../media/image2.png"/><Relationship Id="rId7" Type="http://schemas.openxmlformats.org/officeDocument/2006/relationships/hyperlink" Target="https://bit.ly/3PlPuRg" TargetMode="External"/><Relationship Id="rId12" Type="http://schemas.openxmlformats.org/officeDocument/2006/relationships/hyperlink" Target="https://bit.ly/VocabLOTW"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hyperlink" Target="https://bit.ly/DownloadLOTW" TargetMode="External"/><Relationship Id="rId11" Type="http://schemas.openxmlformats.org/officeDocument/2006/relationships/hyperlink" Target="https://bit.ly/A2LessonVideos" TargetMode="External"/><Relationship Id="rId5" Type="http://schemas.openxmlformats.org/officeDocument/2006/relationships/hyperlink" Target="https://bit.ly/IrregVerb" TargetMode="External"/><Relationship Id="rId10" Type="http://schemas.openxmlformats.org/officeDocument/2006/relationships/hyperlink" Target="http://youtube.com/c/LiteracyInternational" TargetMode="External"/><Relationship Id="rId4" Type="http://schemas.openxmlformats.org/officeDocument/2006/relationships/hyperlink" Target="https://bit.ly/UsingLOTW" TargetMode="External"/><Relationship Id="rId9" Type="http://schemas.openxmlformats.org/officeDocument/2006/relationships/hyperlink" Target="https://bit.ly/ContentsLOTW" TargetMode="External"/><Relationship Id="rId1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a:picLocks noGrp="1"/>
          </p:cNvPicPr>
          <p:nvPr>
            <p:ph type="body" idx="1"/>
          </p:nvPr>
        </p:nvPicPr>
        <p:blipFill rotWithShape="1">
          <a:blip r:embed="rId3">
            <a:alphaModFix/>
          </a:blip>
          <a:srcRect l="291" t="256" r="410" b="204"/>
          <a:stretch/>
        </p:blipFill>
        <p:spPr>
          <a:xfrm>
            <a:off x="1588" y="-25400"/>
            <a:ext cx="12209462" cy="6908800"/>
          </a:xfrm>
          <a:prstGeom prst="rect">
            <a:avLst/>
          </a:prstGeom>
          <a:noFill/>
          <a:ln>
            <a:noFill/>
          </a:ln>
        </p:spPr>
      </p:pic>
      <p:sp>
        <p:nvSpPr>
          <p:cNvPr id="90" name="Google Shape;90;p13"/>
          <p:cNvSpPr txBox="1"/>
          <p:nvPr/>
        </p:nvSpPr>
        <p:spPr>
          <a:xfrm>
            <a:off x="80963" y="6365875"/>
            <a:ext cx="12030075" cy="342900"/>
          </a:xfrm>
          <a:prstGeom prst="rect">
            <a:avLst/>
          </a:prstGeom>
          <a:noFill/>
          <a:ln>
            <a:noFill/>
          </a:ln>
        </p:spPr>
        <p:txBody>
          <a:bodyPr spcFirstLastPara="1" wrap="square" lIns="91400" tIns="45675" rIns="91400" bIns="45675" anchor="t" anchorCtr="0">
            <a:noAutofit/>
          </a:bodyPr>
          <a:lstStyle/>
          <a:p>
            <a:pPr marL="0" marR="0" lvl="0" indent="0" algn="ctr" rtl="0">
              <a:lnSpc>
                <a:spcPct val="80000"/>
              </a:lnSpc>
              <a:spcBef>
                <a:spcPts val="0"/>
              </a:spcBef>
              <a:spcAft>
                <a:spcPts val="0"/>
              </a:spcAft>
              <a:buClr>
                <a:srgbClr val="000000"/>
              </a:buClr>
              <a:buSzPts val="2300"/>
              <a:buFont typeface="Arial"/>
              <a:buNone/>
            </a:pPr>
            <a:r>
              <a:rPr lang="en-US" sz="1400" b="0" i="0" u="none" strike="noStrike" cap="none">
                <a:solidFill>
                  <a:srgbClr val="000000"/>
                </a:solidFill>
                <a:latin typeface="Verdana"/>
                <a:ea typeface="Verdana"/>
                <a:cs typeface="Verdana"/>
                <a:sym typeface="Verdana"/>
              </a:rPr>
              <a:t>©2020-2024 Light of the World Learning</a:t>
            </a:r>
            <a:endParaRPr sz="1400" b="0" i="1" u="none" strike="noStrike" cap="none">
              <a:solidFill>
                <a:srgbClr val="000000"/>
              </a:solidFill>
              <a:latin typeface="Verdana"/>
              <a:ea typeface="Verdana"/>
              <a:cs typeface="Verdana"/>
              <a:sym typeface="Verdana"/>
            </a:endParaRPr>
          </a:p>
        </p:txBody>
      </p:sp>
      <p:grpSp>
        <p:nvGrpSpPr>
          <p:cNvPr id="91" name="Google Shape;91;p13"/>
          <p:cNvGrpSpPr/>
          <p:nvPr/>
        </p:nvGrpSpPr>
        <p:grpSpPr>
          <a:xfrm>
            <a:off x="5144182" y="5830891"/>
            <a:ext cx="1982787" cy="399986"/>
            <a:chOff x="8033" y="9095"/>
            <a:chExt cx="3123" cy="747"/>
          </a:xfrm>
        </p:grpSpPr>
        <p:sp>
          <p:nvSpPr>
            <p:cNvPr id="92" name="Google Shape;92;p13"/>
            <p:cNvSpPr/>
            <p:nvPr/>
          </p:nvSpPr>
          <p:spPr>
            <a:xfrm>
              <a:off x="8033" y="9134"/>
              <a:ext cx="3123" cy="634"/>
            </a:xfrm>
            <a:prstGeom prst="plaque">
              <a:avLst>
                <a:gd name="adj" fmla="val 16667"/>
              </a:avLst>
            </a:prstGeom>
            <a:solidFill>
              <a:srgbClr val="92D050"/>
            </a:solidFill>
            <a:ln w="57150" cap="flat" cmpd="sng">
              <a:solidFill>
                <a:srgbClr val="4E74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a:solidFill>
                  <a:srgbClr val="92D050"/>
                </a:solidFill>
                <a:latin typeface="Verdana"/>
                <a:ea typeface="Verdana"/>
                <a:cs typeface="Verdana"/>
                <a:sym typeface="Verdana"/>
              </a:endParaRPr>
            </a:p>
          </p:txBody>
        </p:sp>
        <p:sp>
          <p:nvSpPr>
            <p:cNvPr id="93" name="Google Shape;93;p13"/>
            <p:cNvSpPr txBox="1"/>
            <p:nvPr/>
          </p:nvSpPr>
          <p:spPr>
            <a:xfrm>
              <a:off x="8318" y="9095"/>
              <a:ext cx="2466" cy="7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99"/>
                <a:buFont typeface="Arial"/>
                <a:buNone/>
              </a:pPr>
              <a:r>
                <a:rPr lang="en-US" sz="1999" b="0" i="0" u="none" strike="noStrike" cap="none">
                  <a:solidFill>
                    <a:schemeClr val="dk1"/>
                  </a:solidFill>
                  <a:latin typeface="Verdana"/>
                  <a:ea typeface="Verdana"/>
                  <a:cs typeface="Verdana"/>
                  <a:sym typeface="Verdana"/>
                </a:rPr>
                <a:t>Unit B1-0</a:t>
              </a:r>
              <a:r>
                <a:rPr lang="en-US" sz="1999">
                  <a:solidFill>
                    <a:schemeClr val="dk1"/>
                  </a:solidFill>
                  <a:latin typeface="Verdana"/>
                  <a:ea typeface="Verdana"/>
                  <a:cs typeface="Verdana"/>
                  <a:sym typeface="Verdana"/>
                </a:rPr>
                <a:t>9</a:t>
              </a:r>
              <a:endParaRPr sz="1400" b="0" i="0" u="none" strike="noStrike" cap="none">
                <a:solidFill>
                  <a:schemeClr val="dk1"/>
                </a:solidFill>
                <a:latin typeface="Verdana"/>
                <a:ea typeface="Verdana"/>
                <a:cs typeface="Verdana"/>
                <a:sym typeface="Verdan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4"/>
        <p:cNvGrpSpPr/>
        <p:nvPr/>
      </p:nvGrpSpPr>
      <p:grpSpPr>
        <a:xfrm>
          <a:off x="0" y="0"/>
          <a:ext cx="0" cy="0"/>
          <a:chOff x="0" y="0"/>
          <a:chExt cx="0" cy="0"/>
        </a:xfrm>
      </p:grpSpPr>
      <p:sp>
        <p:nvSpPr>
          <p:cNvPr id="195" name="Google Shape;195;p22"/>
          <p:cNvSpPr txBox="1">
            <a:spLocks noGrp="1"/>
          </p:cNvSpPr>
          <p:nvPr>
            <p:ph type="sldNum" idx="12"/>
          </p:nvPr>
        </p:nvSpPr>
        <p:spPr>
          <a:xfrm>
            <a:off x="725488" y="6176963"/>
            <a:ext cx="10628400" cy="54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10</a:t>
            </a:fld>
            <a:endParaRPr>
              <a:solidFill>
                <a:schemeClr val="dk1"/>
              </a:solidFill>
            </a:endParaRPr>
          </a:p>
        </p:txBody>
      </p:sp>
      <p:sp>
        <p:nvSpPr>
          <p:cNvPr id="196" name="Google Shape;196;p22"/>
          <p:cNvSpPr txBox="1"/>
          <p:nvPr/>
        </p:nvSpPr>
        <p:spPr>
          <a:xfrm>
            <a:off x="725488" y="136525"/>
            <a:ext cx="10628400" cy="76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Complete the sentences with simple past or past continuous verbs.</a:t>
            </a:r>
            <a:endParaRPr sz="3200" b="1" i="0" u="none" strike="noStrike" cap="none">
              <a:solidFill>
                <a:schemeClr val="dk1"/>
              </a:solidFill>
              <a:latin typeface="Verdana"/>
              <a:ea typeface="Verdana"/>
              <a:cs typeface="Verdana"/>
              <a:sym typeface="Verdana"/>
            </a:endParaRPr>
          </a:p>
        </p:txBody>
      </p:sp>
      <p:sp>
        <p:nvSpPr>
          <p:cNvPr id="197" name="Google Shape;197;p22"/>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198" name="Google Shape;198;p22"/>
          <p:cNvSpPr txBox="1"/>
          <p:nvPr/>
        </p:nvSpPr>
        <p:spPr>
          <a:xfrm>
            <a:off x="781800" y="1308450"/>
            <a:ext cx="10628400" cy="44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When we (walk) on the ice, we (fall) through.</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She (wear) a new dress when I (see) her.</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My phone (ring) while I (carry) my groceries.</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They (hear) the news when they (have) dinner.</a:t>
            </a:r>
            <a:endParaRPr sz="2800">
              <a:solidFill>
                <a:schemeClr val="dk1"/>
              </a:solidFill>
              <a:latin typeface="Verdana"/>
              <a:ea typeface="Verdana"/>
              <a:cs typeface="Verdana"/>
              <a:sym typeface="Verdana"/>
            </a:endParaRPr>
          </a:p>
          <a:p>
            <a:pPr marL="45720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The baby (cry) when his mother finally (come) back. </a:t>
            </a:r>
            <a:endParaRPr sz="2800">
              <a:solidFill>
                <a:schemeClr val="dk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3"/>
        <p:cNvGrpSpPr/>
        <p:nvPr/>
      </p:nvGrpSpPr>
      <p:grpSpPr>
        <a:xfrm>
          <a:off x="0" y="0"/>
          <a:ext cx="0" cy="0"/>
          <a:chOff x="0" y="0"/>
          <a:chExt cx="0" cy="0"/>
        </a:xfrm>
      </p:grpSpPr>
      <p:sp>
        <p:nvSpPr>
          <p:cNvPr id="204" name="Google Shape;204;p23"/>
          <p:cNvSpPr txBox="1">
            <a:spLocks noGrp="1"/>
          </p:cNvSpPr>
          <p:nvPr>
            <p:ph type="sldNum" idx="12"/>
          </p:nvPr>
        </p:nvSpPr>
        <p:spPr>
          <a:xfrm>
            <a:off x="725488" y="6176963"/>
            <a:ext cx="10628400" cy="54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11</a:t>
            </a:fld>
            <a:endParaRPr>
              <a:solidFill>
                <a:schemeClr val="dk1"/>
              </a:solidFill>
            </a:endParaRPr>
          </a:p>
        </p:txBody>
      </p:sp>
      <p:sp>
        <p:nvSpPr>
          <p:cNvPr id="205" name="Google Shape;205;p23"/>
          <p:cNvSpPr txBox="1"/>
          <p:nvPr/>
        </p:nvSpPr>
        <p:spPr>
          <a:xfrm>
            <a:off x="725488" y="136525"/>
            <a:ext cx="10628400" cy="76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Simple Past &amp; Past Continuous Together</a:t>
            </a:r>
            <a:endParaRPr sz="3200" b="1" i="0" u="none" strike="noStrike" cap="none">
              <a:solidFill>
                <a:schemeClr val="dk1"/>
              </a:solidFill>
              <a:latin typeface="Verdana"/>
              <a:ea typeface="Verdana"/>
              <a:cs typeface="Verdana"/>
              <a:sym typeface="Verdana"/>
            </a:endParaRPr>
          </a:p>
        </p:txBody>
      </p:sp>
      <p:sp>
        <p:nvSpPr>
          <p:cNvPr id="206" name="Google Shape;206;p23"/>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pic>
        <p:nvPicPr>
          <p:cNvPr id="207" name="Google Shape;207;p23"/>
          <p:cNvPicPr preferRelativeResize="0"/>
          <p:nvPr/>
        </p:nvPicPr>
        <p:blipFill>
          <a:blip r:embed="rId3">
            <a:alphaModFix/>
          </a:blip>
          <a:stretch>
            <a:fillRect/>
          </a:stretch>
        </p:blipFill>
        <p:spPr>
          <a:xfrm>
            <a:off x="1491550" y="1087013"/>
            <a:ext cx="3442995" cy="1930500"/>
          </a:xfrm>
          <a:prstGeom prst="rect">
            <a:avLst/>
          </a:prstGeom>
          <a:noFill/>
          <a:ln>
            <a:noFill/>
          </a:ln>
        </p:spPr>
      </p:pic>
      <p:pic>
        <p:nvPicPr>
          <p:cNvPr id="208" name="Google Shape;208;p23"/>
          <p:cNvPicPr preferRelativeResize="0"/>
          <p:nvPr/>
        </p:nvPicPr>
        <p:blipFill>
          <a:blip r:embed="rId4">
            <a:alphaModFix/>
          </a:blip>
          <a:stretch>
            <a:fillRect/>
          </a:stretch>
        </p:blipFill>
        <p:spPr>
          <a:xfrm>
            <a:off x="1491550" y="3839825"/>
            <a:ext cx="3443000" cy="1968997"/>
          </a:xfrm>
          <a:prstGeom prst="rect">
            <a:avLst/>
          </a:prstGeom>
          <a:noFill/>
          <a:ln>
            <a:noFill/>
          </a:ln>
        </p:spPr>
      </p:pic>
      <p:sp>
        <p:nvSpPr>
          <p:cNvPr id="209" name="Google Shape;209;p23"/>
          <p:cNvSpPr txBox="1"/>
          <p:nvPr/>
        </p:nvSpPr>
        <p:spPr>
          <a:xfrm>
            <a:off x="1738700" y="5828600"/>
            <a:ext cx="2948700" cy="5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Verdana"/>
                <a:ea typeface="Verdana"/>
                <a:cs typeface="Verdana"/>
                <a:sym typeface="Verdana"/>
              </a:rPr>
              <a:t>3. Ski &amp; Break</a:t>
            </a:r>
            <a:endParaRPr sz="2800">
              <a:solidFill>
                <a:schemeClr val="dk1"/>
              </a:solidFill>
              <a:latin typeface="Verdana"/>
              <a:ea typeface="Verdana"/>
              <a:cs typeface="Verdana"/>
              <a:sym typeface="Verdana"/>
            </a:endParaRPr>
          </a:p>
        </p:txBody>
      </p:sp>
      <p:sp>
        <p:nvSpPr>
          <p:cNvPr id="210" name="Google Shape;210;p23"/>
          <p:cNvSpPr txBox="1"/>
          <p:nvPr/>
        </p:nvSpPr>
        <p:spPr>
          <a:xfrm>
            <a:off x="1644650" y="3156425"/>
            <a:ext cx="3136800" cy="544500"/>
          </a:xfrm>
          <a:prstGeom prst="rect">
            <a:avLst/>
          </a:prstGeom>
          <a:noFill/>
          <a:ln>
            <a:noFill/>
          </a:ln>
        </p:spPr>
        <p:txBody>
          <a:bodyPr spcFirstLastPara="1" wrap="square" lIns="91425" tIns="91425" rIns="91425" bIns="91425" anchor="t" anchorCtr="0">
            <a:noAutofit/>
          </a:bodyPr>
          <a:lstStyle/>
          <a:p>
            <a:pPr marL="457200" lvl="0" indent="-406400" algn="ctr"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Run &amp; Found</a:t>
            </a:r>
            <a:endParaRPr sz="2800">
              <a:solidFill>
                <a:schemeClr val="dk1"/>
              </a:solidFill>
              <a:latin typeface="Verdana"/>
              <a:ea typeface="Verdana"/>
              <a:cs typeface="Verdana"/>
              <a:sym typeface="Verdana"/>
            </a:endParaRPr>
          </a:p>
        </p:txBody>
      </p:sp>
      <p:pic>
        <p:nvPicPr>
          <p:cNvPr id="211" name="Google Shape;211;p23"/>
          <p:cNvPicPr preferRelativeResize="0"/>
          <p:nvPr/>
        </p:nvPicPr>
        <p:blipFill>
          <a:blip r:embed="rId5">
            <a:alphaModFix/>
          </a:blip>
          <a:stretch>
            <a:fillRect/>
          </a:stretch>
        </p:blipFill>
        <p:spPr>
          <a:xfrm>
            <a:off x="6979450" y="1067775"/>
            <a:ext cx="2948800" cy="1969000"/>
          </a:xfrm>
          <a:prstGeom prst="rect">
            <a:avLst/>
          </a:prstGeom>
          <a:noFill/>
          <a:ln>
            <a:noFill/>
          </a:ln>
        </p:spPr>
      </p:pic>
      <p:sp>
        <p:nvSpPr>
          <p:cNvPr id="212" name="Google Shape;212;p23"/>
          <p:cNvSpPr txBox="1"/>
          <p:nvPr/>
        </p:nvSpPr>
        <p:spPr>
          <a:xfrm>
            <a:off x="7056150" y="3095213"/>
            <a:ext cx="2795400" cy="5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Verdana"/>
                <a:ea typeface="Verdana"/>
                <a:cs typeface="Verdana"/>
                <a:sym typeface="Verdana"/>
              </a:rPr>
              <a:t>2. Meet &amp; Go</a:t>
            </a:r>
            <a:endParaRPr sz="2800">
              <a:solidFill>
                <a:schemeClr val="dk1"/>
              </a:solidFill>
              <a:latin typeface="Verdana"/>
              <a:ea typeface="Verdana"/>
              <a:cs typeface="Verdana"/>
              <a:sym typeface="Verdana"/>
            </a:endParaRPr>
          </a:p>
        </p:txBody>
      </p:sp>
      <p:pic>
        <p:nvPicPr>
          <p:cNvPr id="213" name="Google Shape;213;p23"/>
          <p:cNvPicPr preferRelativeResize="0"/>
          <p:nvPr/>
        </p:nvPicPr>
        <p:blipFill>
          <a:blip r:embed="rId6">
            <a:alphaModFix/>
          </a:blip>
          <a:stretch>
            <a:fillRect/>
          </a:stretch>
        </p:blipFill>
        <p:spPr>
          <a:xfrm>
            <a:off x="6732349" y="3856325"/>
            <a:ext cx="3443000" cy="1936008"/>
          </a:xfrm>
          <a:prstGeom prst="rect">
            <a:avLst/>
          </a:prstGeom>
          <a:noFill/>
          <a:ln>
            <a:noFill/>
          </a:ln>
        </p:spPr>
      </p:pic>
      <p:sp>
        <p:nvSpPr>
          <p:cNvPr id="214" name="Google Shape;214;p23"/>
          <p:cNvSpPr txBox="1"/>
          <p:nvPr/>
        </p:nvSpPr>
        <p:spPr>
          <a:xfrm>
            <a:off x="6855900" y="5828625"/>
            <a:ext cx="3195900" cy="5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Verdana"/>
                <a:ea typeface="Verdana"/>
                <a:cs typeface="Verdana"/>
                <a:sym typeface="Verdana"/>
              </a:rPr>
              <a:t>4. Cheat &amp; Take</a:t>
            </a:r>
            <a:endParaRPr sz="2800">
              <a:solidFill>
                <a:schemeClr val="dk1"/>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0"/>
        <p:cNvGrpSpPr/>
        <p:nvPr/>
      </p:nvGrpSpPr>
      <p:grpSpPr>
        <a:xfrm>
          <a:off x="0" y="0"/>
          <a:ext cx="0" cy="0"/>
          <a:chOff x="0" y="0"/>
          <a:chExt cx="0" cy="0"/>
        </a:xfrm>
      </p:grpSpPr>
      <p:sp>
        <p:nvSpPr>
          <p:cNvPr id="221" name="Google Shape;221;p24"/>
          <p:cNvSpPr/>
          <p:nvPr/>
        </p:nvSpPr>
        <p:spPr>
          <a:xfrm>
            <a:off x="10148657" y="0"/>
            <a:ext cx="2043343" cy="685800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222" name="Google Shape;222;p24"/>
          <p:cNvSpPr/>
          <p:nvPr/>
        </p:nvSpPr>
        <p:spPr>
          <a:xfrm>
            <a:off x="327325" y="292050"/>
            <a:ext cx="9821332" cy="6273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A: Hi </a:t>
            </a:r>
            <a:r>
              <a:rPr lang="en-US" sz="2800">
                <a:latin typeface="Verdana"/>
                <a:ea typeface="Verdana"/>
                <a:cs typeface="Verdana"/>
                <a:sym typeface="Verdana"/>
              </a:rPr>
              <a:t>____,</a:t>
            </a:r>
            <a:r>
              <a:rPr lang="en-US" sz="2800" b="0" i="0" u="none" strike="noStrike" cap="none">
                <a:solidFill>
                  <a:srgbClr val="000000"/>
                </a:solidFill>
                <a:latin typeface="Verdana"/>
                <a:ea typeface="Verdana"/>
                <a:cs typeface="Verdana"/>
                <a:sym typeface="Verdana"/>
              </a:rPr>
              <a:t> what ______ you _____ last ni</a:t>
            </a:r>
            <a:r>
              <a:rPr lang="en-US" sz="2800">
                <a:latin typeface="Verdana"/>
                <a:ea typeface="Verdana"/>
                <a:cs typeface="Verdana"/>
                <a:sym typeface="Verdana"/>
              </a:rPr>
              <a:t>ght when</a:t>
            </a:r>
            <a:endParaRPr sz="2800">
              <a:latin typeface="Verdana"/>
              <a:ea typeface="Verdana"/>
              <a:cs typeface="Verdana"/>
              <a:sym typeface="Verdana"/>
            </a:endParaRPr>
          </a:p>
          <a:p>
            <a:pPr marL="0" marR="0" lvl="0" indent="457200" algn="l" rtl="0">
              <a:lnSpc>
                <a:spcPct val="150000"/>
              </a:lnSpc>
              <a:spcBef>
                <a:spcPts val="0"/>
              </a:spcBef>
              <a:spcAft>
                <a:spcPts val="0"/>
              </a:spcAft>
              <a:buClr>
                <a:srgbClr val="000000"/>
              </a:buClr>
              <a:buSzPts val="2800"/>
              <a:buFont typeface="Arial"/>
              <a:buNone/>
            </a:pPr>
            <a:r>
              <a:rPr lang="en-US" sz="2800">
                <a:latin typeface="Verdana"/>
                <a:ea typeface="Verdana"/>
                <a:cs typeface="Verdana"/>
                <a:sym typeface="Verdana"/>
              </a:rPr>
              <a:t>I called you?</a:t>
            </a:r>
            <a:endParaRPr sz="14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B: I ___</a:t>
            </a:r>
            <a:r>
              <a:rPr lang="en-US" sz="2800">
                <a:latin typeface="Verdana"/>
                <a:ea typeface="Verdana"/>
                <a:cs typeface="Verdana"/>
                <a:sym typeface="Verdana"/>
              </a:rPr>
              <a:t>_________________________________.</a:t>
            </a:r>
            <a:endParaRPr sz="28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a:solidFill>
                  <a:srgbClr val="000000"/>
                </a:solidFill>
                <a:latin typeface="Verdana"/>
                <a:ea typeface="Verdana"/>
                <a:cs typeface="Verdana"/>
                <a:sym typeface="Verdana"/>
              </a:rPr>
              <a:t>A: </a:t>
            </a:r>
            <a:r>
              <a:rPr lang="en-US" sz="2800">
                <a:latin typeface="Verdana"/>
                <a:ea typeface="Verdana"/>
                <a:cs typeface="Verdana"/>
                <a:sym typeface="Verdana"/>
              </a:rPr>
              <a:t>_____</a:t>
            </a:r>
            <a:r>
              <a:rPr lang="en-US" sz="2800" b="0" i="0" u="none" strike="noStrike" cap="none">
                <a:solidFill>
                  <a:srgbClr val="000000"/>
                </a:solidFill>
                <a:latin typeface="Verdana"/>
                <a:ea typeface="Verdana"/>
                <a:cs typeface="Verdana"/>
                <a:sym typeface="Verdana"/>
              </a:rPr>
              <a:t>______ my </a:t>
            </a:r>
            <a:r>
              <a:rPr lang="en-US" sz="2800">
                <a:latin typeface="Verdana"/>
                <a:ea typeface="Verdana"/>
                <a:cs typeface="Verdana"/>
                <a:sym typeface="Verdana"/>
              </a:rPr>
              <a:t>email</a:t>
            </a:r>
            <a:r>
              <a:rPr lang="en-US" sz="2800" b="0" i="0" u="none" strike="noStrike" cap="none">
                <a:solidFill>
                  <a:srgbClr val="000000"/>
                </a:solidFill>
                <a:latin typeface="Verdana"/>
                <a:ea typeface="Verdana"/>
                <a:cs typeface="Verdana"/>
                <a:sym typeface="Verdana"/>
              </a:rPr>
              <a:t> about </a:t>
            </a:r>
            <a:r>
              <a:rPr lang="en-US" sz="2800">
                <a:latin typeface="Verdana"/>
                <a:ea typeface="Verdana"/>
                <a:cs typeface="Verdana"/>
                <a:sym typeface="Verdana"/>
              </a:rPr>
              <a:t>____</a:t>
            </a:r>
            <a:r>
              <a:rPr lang="en-US" sz="2800" b="0" i="0" u="none" strike="noStrike" cap="none">
                <a:solidFill>
                  <a:srgbClr val="000000"/>
                </a:solidFill>
                <a:latin typeface="Verdana"/>
                <a:ea typeface="Verdana"/>
                <a:cs typeface="Verdana"/>
                <a:sym typeface="Verdana"/>
              </a:rPr>
              <a:t>___________</a:t>
            </a: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a:latin typeface="Verdana"/>
                <a:ea typeface="Verdana"/>
                <a:cs typeface="Verdana"/>
                <a:sym typeface="Verdana"/>
              </a:rPr>
              <a:t>    for next week?</a:t>
            </a:r>
            <a:endParaRPr sz="2800">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a:solidFill>
                  <a:srgbClr val="000000"/>
                </a:solidFill>
                <a:latin typeface="Verdana"/>
                <a:ea typeface="Verdana"/>
                <a:cs typeface="Verdana"/>
                <a:sym typeface="Verdana"/>
              </a:rPr>
              <a:t>B: </a:t>
            </a:r>
            <a:r>
              <a:rPr lang="en-US" sz="2800">
                <a:latin typeface="Verdana"/>
                <a:ea typeface="Verdana"/>
                <a:cs typeface="Verdana"/>
                <a:sym typeface="Verdana"/>
              </a:rPr>
              <a:t>Yes, I ___________________this morning. </a:t>
            </a: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a:solidFill>
                  <a:srgbClr val="000000"/>
                </a:solidFill>
                <a:latin typeface="Verdana"/>
                <a:ea typeface="Verdana"/>
                <a:cs typeface="Verdana"/>
                <a:sym typeface="Verdana"/>
              </a:rPr>
              <a:t>A: G</a:t>
            </a:r>
            <a:r>
              <a:rPr lang="en-US" sz="2800">
                <a:latin typeface="Verdana"/>
                <a:ea typeface="Verdana"/>
                <a:cs typeface="Verdana"/>
                <a:sym typeface="Verdana"/>
              </a:rPr>
              <a:t>ood! I noticed you ____________ from class on </a:t>
            </a:r>
            <a:endParaRPr sz="2800">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a:latin typeface="Verdana"/>
                <a:ea typeface="Verdana"/>
                <a:cs typeface="Verdana"/>
                <a:sym typeface="Verdana"/>
              </a:rPr>
              <a:t>   __________. Is_____________?</a:t>
            </a:r>
            <a:endParaRPr sz="2800">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B: Yes, I </a:t>
            </a:r>
            <a:r>
              <a:rPr lang="en-US" sz="2800">
                <a:latin typeface="Verdana"/>
                <a:ea typeface="Verdana"/>
                <a:cs typeface="Verdana"/>
                <a:sym typeface="Verdana"/>
              </a:rPr>
              <a:t>________, so I ________. I ________now.</a:t>
            </a:r>
            <a:endParaRPr sz="2800">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a:latin typeface="Verdana"/>
                <a:ea typeface="Verdana"/>
                <a:cs typeface="Verdana"/>
                <a:sym typeface="Verdana"/>
              </a:rPr>
              <a:t> </a:t>
            </a:r>
            <a:endParaRPr sz="2800">
              <a:latin typeface="Verdana"/>
              <a:ea typeface="Verdana"/>
              <a:cs typeface="Verdana"/>
              <a:sym typeface="Verdana"/>
            </a:endParaRPr>
          </a:p>
        </p:txBody>
      </p:sp>
      <p:sp>
        <p:nvSpPr>
          <p:cNvPr id="223" name="Google Shape;223;p24"/>
          <p:cNvSpPr txBox="1"/>
          <p:nvPr/>
        </p:nvSpPr>
        <p:spPr>
          <a:xfrm>
            <a:off x="2111555" y="100012"/>
            <a:ext cx="6915300" cy="76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Listen and repeat.</a:t>
            </a:r>
            <a:endParaRPr sz="3200" b="1" i="0" u="none" strike="noStrike" cap="none">
              <a:solidFill>
                <a:schemeClr val="dk1"/>
              </a:solidFill>
              <a:latin typeface="Verdana"/>
              <a:ea typeface="Verdana"/>
              <a:cs typeface="Verdana"/>
              <a:sym typeface="Verdana"/>
            </a:endParaRPr>
          </a:p>
        </p:txBody>
      </p:sp>
      <p:sp>
        <p:nvSpPr>
          <p:cNvPr id="224" name="Google Shape;224;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
        <p:nvSpPr>
          <p:cNvPr id="225" name="Google Shape;225;p2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pic>
        <p:nvPicPr>
          <p:cNvPr id="226" name="Google Shape;226;p24"/>
          <p:cNvPicPr preferRelativeResize="0"/>
          <p:nvPr/>
        </p:nvPicPr>
        <p:blipFill rotWithShape="1">
          <a:blip r:embed="rId3">
            <a:alphaModFix/>
          </a:blip>
          <a:srcRect l="18927" r="12743"/>
          <a:stretch/>
        </p:blipFill>
        <p:spPr>
          <a:xfrm>
            <a:off x="10236550" y="88950"/>
            <a:ext cx="1867575" cy="1820923"/>
          </a:xfrm>
          <a:prstGeom prst="rect">
            <a:avLst/>
          </a:prstGeom>
          <a:solidFill>
            <a:schemeClr val="lt1"/>
          </a:solidFill>
          <a:ln w="12700" cap="flat" cmpd="sng">
            <a:solidFill>
              <a:schemeClr val="accent5"/>
            </a:solidFill>
            <a:prstDash val="solid"/>
            <a:miter lim="8000"/>
            <a:headEnd type="none" w="sm" len="sm"/>
            <a:tailEnd type="none" w="sm" len="sm"/>
          </a:ln>
        </p:spPr>
      </p:pic>
      <p:pic>
        <p:nvPicPr>
          <p:cNvPr id="227" name="Google Shape;227;p24"/>
          <p:cNvPicPr preferRelativeResize="0"/>
          <p:nvPr/>
        </p:nvPicPr>
        <p:blipFill rotWithShape="1">
          <a:blip r:embed="rId4">
            <a:alphaModFix/>
          </a:blip>
          <a:srcRect l="19225" r="15491"/>
          <a:stretch/>
        </p:blipFill>
        <p:spPr>
          <a:xfrm>
            <a:off x="10236539" y="4446113"/>
            <a:ext cx="1867576" cy="1910246"/>
          </a:xfrm>
          <a:prstGeom prst="rect">
            <a:avLst/>
          </a:prstGeom>
          <a:solidFill>
            <a:schemeClr val="lt1"/>
          </a:solidFill>
          <a:ln w="12700" cap="flat" cmpd="sng">
            <a:solidFill>
              <a:schemeClr val="accent5"/>
            </a:solidFill>
            <a:prstDash val="solid"/>
            <a:miter lim="8000"/>
            <a:headEnd type="none" w="sm" len="sm"/>
            <a:tailEnd type="none" w="sm" len="sm"/>
          </a:ln>
        </p:spPr>
      </p:pic>
      <p:pic>
        <p:nvPicPr>
          <p:cNvPr id="228" name="Google Shape;228;p24"/>
          <p:cNvPicPr preferRelativeResize="0"/>
          <p:nvPr/>
        </p:nvPicPr>
        <p:blipFill>
          <a:blip r:embed="rId5">
            <a:alphaModFix/>
          </a:blip>
          <a:stretch>
            <a:fillRect/>
          </a:stretch>
        </p:blipFill>
        <p:spPr>
          <a:xfrm>
            <a:off x="10448914" y="2095013"/>
            <a:ext cx="1442823" cy="2165976"/>
          </a:xfrm>
          <a:prstGeom prst="rect">
            <a:avLst/>
          </a:prstGeom>
          <a:solidFill>
            <a:schemeClr val="lt1"/>
          </a:solidFill>
          <a:ln w="12700" cap="flat" cmpd="sng">
            <a:solidFill>
              <a:schemeClr val="accent5"/>
            </a:solidFill>
            <a:prstDash val="solid"/>
            <a:miter lim="8000"/>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aphicFrame>
        <p:nvGraphicFramePr>
          <p:cNvPr id="235" name="Google Shape;235;p25"/>
          <p:cNvGraphicFramePr/>
          <p:nvPr/>
        </p:nvGraphicFramePr>
        <p:xfrm>
          <a:off x="1481175" y="1185591"/>
          <a:ext cx="9872575" cy="5324150"/>
        </p:xfrm>
        <a:graphic>
          <a:graphicData uri="http://schemas.openxmlformats.org/drawingml/2006/table">
            <a:tbl>
              <a:tblPr>
                <a:noFill/>
                <a:tableStyleId>{32A7AA39-D695-46B3-BB62-BECA9A3593CD}</a:tableStyleId>
              </a:tblPr>
              <a:tblGrid>
                <a:gridCol w="442875">
                  <a:extLst>
                    <a:ext uri="{9D8B030D-6E8A-4147-A177-3AD203B41FA5}">
                      <a16:colId xmlns:a16="http://schemas.microsoft.com/office/drawing/2014/main" val="20000"/>
                    </a:ext>
                  </a:extLst>
                </a:gridCol>
                <a:gridCol w="2357425">
                  <a:extLst>
                    <a:ext uri="{9D8B030D-6E8A-4147-A177-3AD203B41FA5}">
                      <a16:colId xmlns:a16="http://schemas.microsoft.com/office/drawing/2014/main" val="20001"/>
                    </a:ext>
                  </a:extLst>
                </a:gridCol>
                <a:gridCol w="2357425">
                  <a:extLst>
                    <a:ext uri="{9D8B030D-6E8A-4147-A177-3AD203B41FA5}">
                      <a16:colId xmlns:a16="http://schemas.microsoft.com/office/drawing/2014/main" val="20002"/>
                    </a:ext>
                  </a:extLst>
                </a:gridCol>
                <a:gridCol w="2357425">
                  <a:extLst>
                    <a:ext uri="{9D8B030D-6E8A-4147-A177-3AD203B41FA5}">
                      <a16:colId xmlns:a16="http://schemas.microsoft.com/office/drawing/2014/main" val="20003"/>
                    </a:ext>
                  </a:extLst>
                </a:gridCol>
                <a:gridCol w="2357425">
                  <a:extLst>
                    <a:ext uri="{9D8B030D-6E8A-4147-A177-3AD203B41FA5}">
                      <a16:colId xmlns:a16="http://schemas.microsoft.com/office/drawing/2014/main" val="20004"/>
                    </a:ext>
                  </a:extLst>
                </a:gridCol>
              </a:tblGrid>
              <a:tr h="704525">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a:t>
                      </a:r>
                      <a:r>
                        <a:rPr lang="en-US" sz="2800" b="1">
                          <a:latin typeface="Verdana"/>
                          <a:ea typeface="Verdana"/>
                          <a:cs typeface="Verdana"/>
                          <a:sym typeface="Verdana"/>
                        </a:rPr>
                        <a:t>i</a:t>
                      </a:r>
                      <a:r>
                        <a:rPr lang="en-US" sz="2800" b="1" i="0" u="none" strike="noStrike" cap="none">
                          <a:solidFill>
                            <a:srgbClr val="000000"/>
                          </a:solidFill>
                          <a:latin typeface="Verdana"/>
                          <a:ea typeface="Verdana"/>
                          <a:cs typeface="Verdana"/>
                          <a:sym typeface="Verdana"/>
                        </a:rPr>
                        <a:t>/ </a:t>
                      </a:r>
                      <a:endParaRPr sz="2800" b="1" u="none" strike="noStrike" cap="none">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a:t>
                      </a:r>
                      <a:r>
                        <a:rPr lang="en-US" sz="2800" b="1">
                          <a:latin typeface="Verdana"/>
                          <a:ea typeface="Verdana"/>
                          <a:cs typeface="Verdana"/>
                          <a:sym typeface="Verdana"/>
                        </a:rPr>
                        <a:t>E</a:t>
                      </a:r>
                      <a:r>
                        <a:rPr lang="en-US" sz="2800" b="1" i="0" u="none" strike="noStrike" cap="none">
                          <a:solidFill>
                            <a:srgbClr val="000000"/>
                          </a:solidFill>
                          <a:latin typeface="Verdana"/>
                          <a:ea typeface="Verdana"/>
                          <a:cs typeface="Verdana"/>
                          <a:sym typeface="Verdana"/>
                        </a:rPr>
                        <a:t>/ </a:t>
                      </a:r>
                      <a:endParaRPr sz="2800" b="1" u="none" strike="noStrike" cap="none">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b="1" i="0" u="none" strike="noStrike" cap="none">
                        <a:solidFill>
                          <a:schemeClr val="dk1"/>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4E74A3"/>
                          </a:solidFill>
                          <a:latin typeface="Verdana"/>
                          <a:ea typeface="Verdana"/>
                          <a:cs typeface="Verdana"/>
                          <a:sym typeface="Verdana"/>
                        </a:rPr>
                        <a:t>1</a:t>
                      </a:r>
                      <a:endParaRPr sz="2800" u="none" strike="noStrike" cap="none">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ship</a:t>
                      </a:r>
                      <a:endParaRPr sz="2800" u="none" strike="noStrike" cap="none" dirty="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sheep</a:t>
                      </a:r>
                      <a:endParaRPr sz="2800" u="none" strike="noStrike" cap="none" dirty="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4E74A3"/>
                          </a:solidFill>
                          <a:latin typeface="Verdana"/>
                          <a:ea typeface="Verdana"/>
                          <a:cs typeface="Verdana"/>
                          <a:sym typeface="Verdana"/>
                        </a:rPr>
                        <a:t>2</a:t>
                      </a:r>
                      <a:endParaRPr sz="2800" u="none" strike="noStrike" cap="none">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whip</a:t>
                      </a:r>
                      <a:endParaRPr sz="2800" u="none" strike="noStrike" cap="none" dirty="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weep </a:t>
                      </a:r>
                      <a:endParaRPr sz="2800" u="none" strike="noStrike" cap="none" dirty="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4E74A3"/>
                          </a:solidFill>
                          <a:latin typeface="Verdana"/>
                          <a:ea typeface="Verdana"/>
                          <a:cs typeface="Verdana"/>
                          <a:sym typeface="Verdana"/>
                        </a:rPr>
                        <a:t>3</a:t>
                      </a:r>
                      <a:endParaRPr sz="2800" u="none" strike="noStrike" cap="none">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lip</a:t>
                      </a:r>
                      <a:endParaRPr sz="2800" u="none" strike="noStrike" cap="none" dirty="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latin typeface="Verdana"/>
                          <a:ea typeface="Verdana"/>
                          <a:cs typeface="Verdana"/>
                          <a:sym typeface="Verdana"/>
                        </a:rPr>
                        <a:t>leap</a:t>
                      </a:r>
                      <a:endParaRPr sz="2800" u="none" strike="noStrike" cap="none" dirty="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4E74A3"/>
                          </a:solidFill>
                          <a:latin typeface="Verdana"/>
                          <a:ea typeface="Verdana"/>
                          <a:cs typeface="Verdana"/>
                          <a:sym typeface="Verdana"/>
                        </a:rPr>
                        <a:t>4</a:t>
                      </a:r>
                      <a:endParaRPr sz="2800" u="none" strike="noStrike" cap="none">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rip</a:t>
                      </a:r>
                      <a:endParaRPr sz="2800" u="none" strike="noStrike" cap="none">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reap</a:t>
                      </a:r>
                      <a:endParaRPr sz="2800" u="none" strike="noStrike" cap="none">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u="none" strike="noStrike" cap="none">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r h="9239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rgbClr val="4E74A3"/>
                          </a:solidFill>
                          <a:latin typeface="Verdana"/>
                          <a:ea typeface="Verdana"/>
                          <a:cs typeface="Verdana"/>
                          <a:sym typeface="Verdana"/>
                        </a:rPr>
                        <a:t>5</a:t>
                      </a:r>
                      <a:endParaRPr sz="2800" u="none" strike="noStrike" cap="none">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fit</a:t>
                      </a:r>
                      <a:endParaRPr sz="2800" u="none" strike="noStrike" cap="none">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feet</a:t>
                      </a:r>
                      <a:endParaRPr sz="2800" u="none" strike="noStrike" cap="none">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i="0" u="none" strike="noStrike" cap="none" dirty="0">
                        <a:solidFill>
                          <a:srgbClr val="000000"/>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5"/>
                  </a:ext>
                </a:extLst>
              </a:tr>
            </a:tbl>
          </a:graphicData>
        </a:graphic>
      </p:graphicFrame>
      <p:sp>
        <p:nvSpPr>
          <p:cNvPr id="236" name="Google Shape;236;p25"/>
          <p:cNvSpPr txBox="1"/>
          <p:nvPr/>
        </p:nvSpPr>
        <p:spPr>
          <a:xfrm>
            <a:off x="895350" y="85739"/>
            <a:ext cx="11239500" cy="77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Practice the /</a:t>
            </a:r>
            <a:r>
              <a:rPr lang="en-US" sz="3200" b="1">
                <a:solidFill>
                  <a:schemeClr val="dk1"/>
                </a:solidFill>
                <a:latin typeface="Verdana"/>
                <a:ea typeface="Verdana"/>
                <a:cs typeface="Verdana"/>
                <a:sym typeface="Verdana"/>
              </a:rPr>
              <a:t>i</a:t>
            </a:r>
            <a:r>
              <a:rPr lang="en-US" sz="3200" b="1" i="0" u="none" strike="noStrike" cap="none">
                <a:solidFill>
                  <a:schemeClr val="dk1"/>
                </a:solidFill>
                <a:latin typeface="Verdana"/>
                <a:ea typeface="Verdana"/>
                <a:cs typeface="Verdana"/>
                <a:sym typeface="Verdana"/>
              </a:rPr>
              <a:t>/ and /</a:t>
            </a:r>
            <a:r>
              <a:rPr lang="en-US" sz="3200" b="1">
                <a:solidFill>
                  <a:schemeClr val="dk1"/>
                </a:solidFill>
                <a:latin typeface="Verdana"/>
                <a:ea typeface="Verdana"/>
                <a:cs typeface="Verdana"/>
                <a:sym typeface="Verdana"/>
              </a:rPr>
              <a:t>E</a:t>
            </a:r>
            <a:r>
              <a:rPr lang="en-US" sz="3200" b="1" i="0" u="none" strike="noStrike" cap="none">
                <a:solidFill>
                  <a:schemeClr val="dk1"/>
                </a:solidFill>
                <a:latin typeface="Verdana"/>
                <a:ea typeface="Verdana"/>
                <a:cs typeface="Verdana"/>
                <a:sym typeface="Verdana"/>
              </a:rPr>
              <a:t>/ sounds. Then listen to the sentences and circle the word you hear.</a:t>
            </a:r>
            <a:endParaRPr sz="3200" b="1" i="0" u="none" strike="noStrike" cap="none">
              <a:solidFill>
                <a:schemeClr val="dk1"/>
              </a:solidFill>
              <a:latin typeface="Verdana"/>
              <a:ea typeface="Verdana"/>
              <a:cs typeface="Verdana"/>
              <a:sym typeface="Verdana"/>
            </a:endParaRPr>
          </a:p>
        </p:txBody>
      </p:sp>
      <p:sp>
        <p:nvSpPr>
          <p:cNvPr id="237" name="Google Shape;237;p25"/>
          <p:cNvSpPr txBox="1">
            <a:spLocks noGrp="1"/>
          </p:cNvSpPr>
          <p:nvPr>
            <p:ph type="sldNum" idx="12"/>
          </p:nvPr>
        </p:nvSpPr>
        <p:spPr>
          <a:xfrm>
            <a:off x="8610600" y="6391275"/>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13</a:t>
            </a:fld>
            <a:endParaRPr>
              <a:solidFill>
                <a:schemeClr val="dk1"/>
              </a:solidFill>
            </a:endParaRPr>
          </a:p>
        </p:txBody>
      </p:sp>
      <p:sp>
        <p:nvSpPr>
          <p:cNvPr id="238" name="Google Shape;238;p25"/>
          <p:cNvSpPr txBox="1">
            <a:spLocks noGrp="1"/>
          </p:cNvSpPr>
          <p:nvPr>
            <p:ph type="ftr" idx="11"/>
          </p:nvPr>
        </p:nvSpPr>
        <p:spPr>
          <a:xfrm>
            <a:off x="603250" y="647354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pic>
        <p:nvPicPr>
          <p:cNvPr id="239" name="Google Shape;239;p25"/>
          <p:cNvPicPr preferRelativeResize="0"/>
          <p:nvPr/>
        </p:nvPicPr>
        <p:blipFill>
          <a:blip r:embed="rId3">
            <a:alphaModFix/>
          </a:blip>
          <a:stretch>
            <a:fillRect/>
          </a:stretch>
        </p:blipFill>
        <p:spPr>
          <a:xfrm>
            <a:off x="2524550" y="2903525"/>
            <a:ext cx="814300" cy="814300"/>
          </a:xfrm>
          <a:prstGeom prst="rect">
            <a:avLst/>
          </a:prstGeom>
          <a:noFill/>
          <a:ln>
            <a:noFill/>
          </a:ln>
        </p:spPr>
      </p:pic>
      <p:pic>
        <p:nvPicPr>
          <p:cNvPr id="240" name="Google Shape;240;p25"/>
          <p:cNvPicPr preferRelativeResize="0"/>
          <p:nvPr/>
        </p:nvPicPr>
        <p:blipFill>
          <a:blip r:embed="rId4">
            <a:alphaModFix/>
          </a:blip>
          <a:stretch>
            <a:fillRect/>
          </a:stretch>
        </p:blipFill>
        <p:spPr>
          <a:xfrm>
            <a:off x="2442025" y="1858813"/>
            <a:ext cx="950375" cy="950375"/>
          </a:xfrm>
          <a:prstGeom prst="rect">
            <a:avLst/>
          </a:prstGeom>
          <a:noFill/>
          <a:ln>
            <a:noFill/>
          </a:ln>
        </p:spPr>
      </p:pic>
      <p:pic>
        <p:nvPicPr>
          <p:cNvPr id="241" name="Google Shape;241;p25"/>
          <p:cNvPicPr preferRelativeResize="0"/>
          <p:nvPr/>
        </p:nvPicPr>
        <p:blipFill>
          <a:blip r:embed="rId5">
            <a:alphaModFix/>
          </a:blip>
          <a:stretch>
            <a:fillRect/>
          </a:stretch>
        </p:blipFill>
        <p:spPr>
          <a:xfrm>
            <a:off x="9822950" y="2832412"/>
            <a:ext cx="841500" cy="841500"/>
          </a:xfrm>
          <a:prstGeom prst="rect">
            <a:avLst/>
          </a:prstGeom>
          <a:noFill/>
          <a:ln>
            <a:noFill/>
          </a:ln>
        </p:spPr>
      </p:pic>
      <p:pic>
        <p:nvPicPr>
          <p:cNvPr id="242" name="Google Shape;242;p25"/>
          <p:cNvPicPr preferRelativeResize="0"/>
          <p:nvPr/>
        </p:nvPicPr>
        <p:blipFill>
          <a:blip r:embed="rId6">
            <a:alphaModFix/>
          </a:blip>
          <a:stretch>
            <a:fillRect/>
          </a:stretch>
        </p:blipFill>
        <p:spPr>
          <a:xfrm>
            <a:off x="9768500" y="1820475"/>
            <a:ext cx="950375" cy="950375"/>
          </a:xfrm>
          <a:prstGeom prst="rect">
            <a:avLst/>
          </a:prstGeom>
          <a:noFill/>
          <a:ln>
            <a:noFill/>
          </a:ln>
        </p:spPr>
      </p:pic>
      <p:pic>
        <p:nvPicPr>
          <p:cNvPr id="243" name="Google Shape;243;p25"/>
          <p:cNvPicPr preferRelativeResize="0"/>
          <p:nvPr/>
        </p:nvPicPr>
        <p:blipFill>
          <a:blip r:embed="rId7">
            <a:alphaModFix/>
          </a:blip>
          <a:stretch>
            <a:fillRect/>
          </a:stretch>
        </p:blipFill>
        <p:spPr>
          <a:xfrm>
            <a:off x="2472313" y="3769225"/>
            <a:ext cx="889800" cy="889800"/>
          </a:xfrm>
          <a:prstGeom prst="rect">
            <a:avLst/>
          </a:prstGeom>
          <a:noFill/>
          <a:ln>
            <a:noFill/>
          </a:ln>
        </p:spPr>
      </p:pic>
      <p:pic>
        <p:nvPicPr>
          <p:cNvPr id="244" name="Google Shape;244;p25"/>
          <p:cNvPicPr preferRelativeResize="0"/>
          <p:nvPr/>
        </p:nvPicPr>
        <p:blipFill>
          <a:blip r:embed="rId8">
            <a:alphaModFix/>
          </a:blip>
          <a:stretch>
            <a:fillRect/>
          </a:stretch>
        </p:blipFill>
        <p:spPr>
          <a:xfrm>
            <a:off x="2524550" y="4731900"/>
            <a:ext cx="814300" cy="814300"/>
          </a:xfrm>
          <a:prstGeom prst="rect">
            <a:avLst/>
          </a:prstGeom>
          <a:noFill/>
          <a:ln>
            <a:noFill/>
          </a:ln>
        </p:spPr>
      </p:pic>
      <p:pic>
        <p:nvPicPr>
          <p:cNvPr id="245" name="Google Shape;245;p25"/>
          <p:cNvPicPr preferRelativeResize="0"/>
          <p:nvPr/>
        </p:nvPicPr>
        <p:blipFill>
          <a:blip r:embed="rId9">
            <a:alphaModFix/>
          </a:blip>
          <a:stretch>
            <a:fillRect/>
          </a:stretch>
        </p:blipFill>
        <p:spPr>
          <a:xfrm>
            <a:off x="9822925" y="4718300"/>
            <a:ext cx="841500" cy="841500"/>
          </a:xfrm>
          <a:prstGeom prst="rect">
            <a:avLst/>
          </a:prstGeom>
          <a:noFill/>
          <a:ln>
            <a:noFill/>
          </a:ln>
        </p:spPr>
      </p:pic>
      <p:pic>
        <p:nvPicPr>
          <p:cNvPr id="246" name="Google Shape;246;p25"/>
          <p:cNvPicPr preferRelativeResize="0"/>
          <p:nvPr/>
        </p:nvPicPr>
        <p:blipFill>
          <a:blip r:embed="rId10">
            <a:alphaModFix/>
          </a:blip>
          <a:stretch>
            <a:fillRect/>
          </a:stretch>
        </p:blipFill>
        <p:spPr>
          <a:xfrm>
            <a:off x="2524550" y="5619075"/>
            <a:ext cx="814300" cy="814300"/>
          </a:xfrm>
          <a:prstGeom prst="rect">
            <a:avLst/>
          </a:prstGeom>
          <a:noFill/>
          <a:ln>
            <a:noFill/>
          </a:ln>
        </p:spPr>
      </p:pic>
      <p:pic>
        <p:nvPicPr>
          <p:cNvPr id="247" name="Google Shape;247;p25"/>
          <p:cNvPicPr preferRelativeResize="0"/>
          <p:nvPr/>
        </p:nvPicPr>
        <p:blipFill>
          <a:blip r:embed="rId11">
            <a:alphaModFix/>
          </a:blip>
          <a:stretch>
            <a:fillRect/>
          </a:stretch>
        </p:blipFill>
        <p:spPr>
          <a:xfrm>
            <a:off x="9798801" y="5660475"/>
            <a:ext cx="814300" cy="814300"/>
          </a:xfrm>
          <a:prstGeom prst="rect">
            <a:avLst/>
          </a:prstGeom>
          <a:noFill/>
          <a:ln>
            <a:noFill/>
          </a:ln>
        </p:spPr>
      </p:pic>
      <p:pic>
        <p:nvPicPr>
          <p:cNvPr id="248" name="Google Shape;248;p25"/>
          <p:cNvPicPr preferRelativeResize="0"/>
          <p:nvPr/>
        </p:nvPicPr>
        <p:blipFill>
          <a:blip r:embed="rId12">
            <a:alphaModFix/>
          </a:blip>
          <a:stretch>
            <a:fillRect/>
          </a:stretch>
        </p:blipFill>
        <p:spPr>
          <a:xfrm>
            <a:off x="9768513" y="3740492"/>
            <a:ext cx="950375" cy="9503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
        <p:cNvGrpSpPr/>
        <p:nvPr/>
      </p:nvGrpSpPr>
      <p:grpSpPr>
        <a:xfrm>
          <a:off x="0" y="0"/>
          <a:ext cx="0" cy="0"/>
          <a:chOff x="0" y="0"/>
          <a:chExt cx="0" cy="0"/>
        </a:xfrm>
      </p:grpSpPr>
      <p:graphicFrame>
        <p:nvGraphicFramePr>
          <p:cNvPr id="255" name="Google Shape;255;p26"/>
          <p:cNvGraphicFramePr/>
          <p:nvPr/>
        </p:nvGraphicFramePr>
        <p:xfrm>
          <a:off x="400779" y="804363"/>
          <a:ext cx="11461700" cy="5446700"/>
        </p:xfrm>
        <a:graphic>
          <a:graphicData uri="http://schemas.openxmlformats.org/drawingml/2006/table">
            <a:tbl>
              <a:tblPr>
                <a:noFill/>
                <a:tableStyleId>{32A7AA39-D695-46B3-BB62-BECA9A3593CD}</a:tableStyleId>
              </a:tblPr>
              <a:tblGrid>
                <a:gridCol w="776350">
                  <a:extLst>
                    <a:ext uri="{9D8B030D-6E8A-4147-A177-3AD203B41FA5}">
                      <a16:colId xmlns:a16="http://schemas.microsoft.com/office/drawing/2014/main" val="20000"/>
                    </a:ext>
                  </a:extLst>
                </a:gridCol>
                <a:gridCol w="5077875">
                  <a:extLst>
                    <a:ext uri="{9D8B030D-6E8A-4147-A177-3AD203B41FA5}">
                      <a16:colId xmlns:a16="http://schemas.microsoft.com/office/drawing/2014/main" val="20001"/>
                    </a:ext>
                  </a:extLst>
                </a:gridCol>
                <a:gridCol w="5607475">
                  <a:extLst>
                    <a:ext uri="{9D8B030D-6E8A-4147-A177-3AD203B41FA5}">
                      <a16:colId xmlns:a16="http://schemas.microsoft.com/office/drawing/2014/main" val="20002"/>
                    </a:ext>
                  </a:extLst>
                </a:gridCol>
              </a:tblGrid>
              <a:tr h="1538500">
                <a:tc>
                  <a:txBody>
                    <a:bodyPr/>
                    <a:lstStyle/>
                    <a:p>
                      <a:pPr marL="0" marR="0" lvl="0" indent="0" algn="l" rtl="0">
                        <a:lnSpc>
                          <a:spcPct val="107000"/>
                        </a:lnSpc>
                        <a:spcBef>
                          <a:spcPts val="0"/>
                        </a:spcBef>
                        <a:spcAft>
                          <a:spcPts val="0"/>
                        </a:spcAft>
                        <a:buClr>
                          <a:srgbClr val="000000"/>
                        </a:buClr>
                        <a:buSzPts val="2800"/>
                        <a:buFont typeface="Arial"/>
                        <a:buNone/>
                      </a:pPr>
                      <a:endParaRPr sz="2800"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E74A3"/>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7000"/>
                        </a:lnSpc>
                        <a:spcBef>
                          <a:spcPts val="0"/>
                        </a:spcBef>
                        <a:spcAft>
                          <a:spcPts val="0"/>
                        </a:spcAft>
                        <a:buClr>
                          <a:srgbClr val="000000"/>
                        </a:buClr>
                        <a:buSzPts val="2800"/>
                        <a:buFont typeface="Arial"/>
                        <a:buNone/>
                      </a:pPr>
                      <a:endParaRPr sz="1400" b="0" i="0" u="none" strike="noStrike" cap="none">
                        <a:latin typeface="Verdana"/>
                        <a:ea typeface="Verdana"/>
                        <a:cs typeface="Verdana"/>
                        <a:sym typeface="Verdana"/>
                      </a:endParaRPr>
                    </a:p>
                    <a:p>
                      <a:pPr marL="0" marR="0" lvl="0" indent="0" algn="ctr" rtl="0">
                        <a:lnSpc>
                          <a:spcPct val="107000"/>
                        </a:lnSpc>
                        <a:spcBef>
                          <a:spcPts val="0"/>
                        </a:spcBef>
                        <a:spcAft>
                          <a:spcPts val="0"/>
                        </a:spcAft>
                        <a:buClr>
                          <a:srgbClr val="000000"/>
                        </a:buClr>
                        <a:buSzPts val="2800"/>
                        <a:buFont typeface="Arial"/>
                        <a:buNone/>
                      </a:pPr>
                      <a:r>
                        <a:rPr lang="en-US" sz="2800" b="1" u="none" strike="noStrike" cap="none">
                          <a:solidFill>
                            <a:srgbClr val="4E74A3"/>
                          </a:solidFill>
                          <a:latin typeface="Verdana"/>
                          <a:ea typeface="Verdana"/>
                          <a:cs typeface="Verdana"/>
                          <a:sym typeface="Verdana"/>
                        </a:rPr>
                        <a:t>Noun</a:t>
                      </a:r>
                      <a:r>
                        <a:rPr lang="en-US" sz="2800" b="1">
                          <a:solidFill>
                            <a:srgbClr val="4E74A3"/>
                          </a:solidFill>
                          <a:latin typeface="Verdana"/>
                          <a:ea typeface="Verdana"/>
                          <a:cs typeface="Verdana"/>
                          <a:sym typeface="Verdana"/>
                        </a:rPr>
                        <a:t> + Noun = Compound noun</a:t>
                      </a:r>
                      <a:endParaRPr sz="2800" b="1" i="0" u="none" strike="noStrike" cap="none" baseline="-25000">
                        <a:solidFill>
                          <a:srgbClr val="4E74A3"/>
                        </a:solidFill>
                        <a:latin typeface="Verdana"/>
                        <a:ea typeface="Verdana"/>
                        <a:cs typeface="Verdana"/>
                        <a:sym typeface="Verdana"/>
                      </a:endParaRPr>
                    </a:p>
                  </a:txBody>
                  <a:tcPr marL="68575" marR="68575" marT="0" marB="0">
                    <a:lnL w="12700" cap="flat" cmpd="sng">
                      <a:solidFill>
                        <a:srgbClr val="4E74A3"/>
                      </a:solidFill>
                      <a:prstDash val="solid"/>
                      <a:round/>
                      <a:headEnd type="none" w="sm" len="sm"/>
                      <a:tailEnd type="none" w="sm" len="sm"/>
                    </a:lnL>
                    <a:lnR w="12700" cap="flat" cmpd="sng">
                      <a:solidFill>
                        <a:srgbClr val="4E74A3"/>
                      </a:solidFill>
                      <a:prstDash val="solid"/>
                      <a:round/>
                      <a:headEnd type="none" w="sm" len="sm"/>
                      <a:tailEnd type="none" w="sm" len="sm"/>
                    </a:lnR>
                    <a:lnT w="12700" cap="flat" cmpd="sng">
                      <a:solidFill>
                        <a:srgbClr val="4E74A3"/>
                      </a:solidFill>
                      <a:prstDash val="solid"/>
                      <a:round/>
                      <a:headEnd type="none" w="sm" len="sm"/>
                      <a:tailEnd type="none" w="sm" len="sm"/>
                    </a:lnT>
                    <a:lnB w="9525" cap="flat" cmpd="sng">
                      <a:solidFill>
                        <a:srgbClr val="4E74A3"/>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endParaRPr sz="1400" b="0" i="0" u="none" strike="noStrike" cap="none">
                        <a:solidFill>
                          <a:srgbClr val="4E74A3"/>
                        </a:solidFill>
                        <a:latin typeface="Verdana"/>
                        <a:ea typeface="Verdana"/>
                        <a:cs typeface="Verdana"/>
                        <a:sym typeface="Verdana"/>
                      </a:endParaRPr>
                    </a:p>
                    <a:p>
                      <a:pPr marL="0" marR="0" lvl="0" indent="0" algn="ctr" rtl="0">
                        <a:lnSpc>
                          <a:spcPct val="107000"/>
                        </a:lnSpc>
                        <a:spcBef>
                          <a:spcPts val="0"/>
                        </a:spcBef>
                        <a:spcAft>
                          <a:spcPts val="0"/>
                        </a:spcAft>
                        <a:buClr>
                          <a:srgbClr val="000000"/>
                        </a:buClr>
                        <a:buSzPts val="2800"/>
                        <a:buFont typeface="Arial"/>
                        <a:buNone/>
                      </a:pPr>
                      <a:r>
                        <a:rPr lang="en-US" sz="2800" b="1">
                          <a:solidFill>
                            <a:srgbClr val="4E74A3"/>
                          </a:solidFill>
                          <a:latin typeface="Verdana"/>
                          <a:ea typeface="Verdana"/>
                          <a:cs typeface="Verdana"/>
                          <a:sym typeface="Verdana"/>
                        </a:rPr>
                        <a:t>Stress on the first word</a:t>
                      </a:r>
                      <a:endParaRPr sz="1400" b="0" i="0" u="none" strike="noStrike" cap="none">
                        <a:solidFill>
                          <a:srgbClr val="4E74A3"/>
                        </a:solidFill>
                        <a:latin typeface="Verdana"/>
                        <a:ea typeface="Verdana"/>
                        <a:cs typeface="Verdana"/>
                        <a:sym typeface="Verdana"/>
                      </a:endParaRPr>
                    </a:p>
                  </a:txBody>
                  <a:tcPr marL="68575" marR="68575" marT="0" marB="0">
                    <a:lnL w="12700" cap="flat" cmpd="sng">
                      <a:solidFill>
                        <a:srgbClr val="4E74A3"/>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extLst>
                  <a:ext uri="{0D108BD9-81ED-4DB2-BD59-A6C34878D82A}">
                    <a16:rowId xmlns:a16="http://schemas.microsoft.com/office/drawing/2014/main" val="10000"/>
                  </a:ext>
                </a:extLst>
              </a:tr>
              <a:tr h="7677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1</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class + room =</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E74A3"/>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class</a:t>
                      </a:r>
                      <a:r>
                        <a:rPr lang="en-US" sz="2800">
                          <a:latin typeface="Verdana"/>
                          <a:ea typeface="Verdana"/>
                          <a:cs typeface="Verdana"/>
                          <a:sym typeface="Verdana"/>
                        </a:rPr>
                        <a:t>room</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7677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2</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home + work =</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home</a:t>
                      </a:r>
                      <a:r>
                        <a:rPr lang="en-US" sz="2800">
                          <a:latin typeface="Verdana"/>
                          <a:ea typeface="Verdana"/>
                          <a:cs typeface="Verdana"/>
                          <a:sym typeface="Verdana"/>
                        </a:rPr>
                        <a:t>work</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767725">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3</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text + book =</a:t>
                      </a:r>
                      <a:endParaRPr sz="2800" b="1"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text</a:t>
                      </a:r>
                      <a:r>
                        <a:rPr lang="en-US" sz="2800">
                          <a:latin typeface="Verdana"/>
                          <a:ea typeface="Verdana"/>
                          <a:cs typeface="Verdana"/>
                          <a:sym typeface="Verdana"/>
                        </a:rPr>
                        <a:t>book</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3730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4</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white + board =</a:t>
                      </a:r>
                      <a:endParaRPr sz="2800" b="1"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white</a:t>
                      </a:r>
                      <a:r>
                        <a:rPr lang="en-US" sz="2800">
                          <a:latin typeface="Verdana"/>
                          <a:ea typeface="Verdana"/>
                          <a:cs typeface="Verdana"/>
                          <a:sym typeface="Verdana"/>
                        </a:rPr>
                        <a:t>board</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767725">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5</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None/>
                      </a:pPr>
                      <a:r>
                        <a:rPr lang="en-US" sz="2800" b="1">
                          <a:latin typeface="Verdana"/>
                          <a:ea typeface="Verdana"/>
                          <a:cs typeface="Verdana"/>
                          <a:sym typeface="Verdana"/>
                        </a:rPr>
                        <a:t>class + mate= </a:t>
                      </a:r>
                      <a:endParaRPr sz="2800" b="1" i="0" u="none" strike="noStrike" cap="none">
                        <a:solidFill>
                          <a:srgbClr val="000000"/>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800" b="1">
                          <a:latin typeface="Verdana"/>
                          <a:ea typeface="Verdana"/>
                          <a:cs typeface="Verdana"/>
                          <a:sym typeface="Verdana"/>
                        </a:rPr>
                        <a:t>class</a:t>
                      </a:r>
                      <a:r>
                        <a:rPr lang="en-US" sz="2800">
                          <a:latin typeface="Verdana"/>
                          <a:ea typeface="Verdana"/>
                          <a:cs typeface="Verdana"/>
                          <a:sym typeface="Verdana"/>
                        </a:rPr>
                        <a:t>mate</a:t>
                      </a:r>
                      <a:endParaRPr sz="2800" i="0" u="none" strike="noStrike" cap="none">
                        <a:solidFill>
                          <a:srgbClr val="000000"/>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56" name="Google Shape;25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14</a:t>
            </a:fld>
            <a:endParaRPr/>
          </a:p>
        </p:txBody>
      </p:sp>
      <p:sp>
        <p:nvSpPr>
          <p:cNvPr id="257" name="Google Shape;257;p26"/>
          <p:cNvSpPr txBox="1"/>
          <p:nvPr/>
        </p:nvSpPr>
        <p:spPr>
          <a:xfrm>
            <a:off x="-111210" y="100012"/>
            <a:ext cx="11973696" cy="7683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Compound nouns have stress on the first word</a:t>
            </a:r>
            <a:endParaRPr sz="3200" b="1" i="0" u="none" strike="noStrike" cap="none">
              <a:solidFill>
                <a:schemeClr val="dk1"/>
              </a:solidFill>
              <a:latin typeface="Verdana"/>
              <a:ea typeface="Verdana"/>
              <a:cs typeface="Verdana"/>
              <a:sym typeface="Verdana"/>
            </a:endParaRPr>
          </a:p>
        </p:txBody>
      </p:sp>
      <p:sp>
        <p:nvSpPr>
          <p:cNvPr id="258" name="Google Shape;258;p26"/>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4"/>
        <p:cNvGrpSpPr/>
        <p:nvPr/>
      </p:nvGrpSpPr>
      <p:grpSpPr>
        <a:xfrm>
          <a:off x="0" y="0"/>
          <a:ext cx="0" cy="0"/>
          <a:chOff x="0" y="0"/>
          <a:chExt cx="0" cy="0"/>
        </a:xfrm>
      </p:grpSpPr>
      <p:sp>
        <p:nvSpPr>
          <p:cNvPr id="265" name="Google Shape;265;p27"/>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266" name="Google Shape;266;p27"/>
          <p:cNvSpPr txBox="1"/>
          <p:nvPr/>
        </p:nvSpPr>
        <p:spPr>
          <a:xfrm>
            <a:off x="310500" y="162836"/>
            <a:ext cx="75126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sng" strike="noStrike" cap="none" dirty="0">
                <a:solidFill>
                  <a:schemeClr val="accent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Luke </a:t>
            </a:r>
            <a:r>
              <a:rPr lang="en-US" sz="3200" b="1" u="sng" dirty="0">
                <a:solidFill>
                  <a:schemeClr val="accent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3</a:t>
            </a:r>
            <a:r>
              <a:rPr lang="en-US" sz="3200" b="1" i="0" u="sng" strike="noStrike" cap="none" dirty="0">
                <a:solidFill>
                  <a:schemeClr val="accent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a:t>
            </a:r>
            <a:r>
              <a:rPr lang="en-US" sz="3200" b="1" u="sng" dirty="0">
                <a:solidFill>
                  <a:schemeClr val="accent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1-20</a:t>
            </a:r>
            <a:r>
              <a:rPr lang="en-US" sz="3200" b="1" i="0" u="none" strike="noStrike" cap="none" dirty="0">
                <a:solidFill>
                  <a:schemeClr val="accent6"/>
                </a:solidFill>
                <a:latin typeface="Verdana"/>
                <a:ea typeface="Verdana"/>
                <a:cs typeface="Verdana"/>
                <a:sym typeface="Verdana"/>
              </a:rPr>
              <a:t> </a:t>
            </a:r>
            <a:r>
              <a:rPr lang="en-US" sz="3200" b="1" i="0" u="none" strike="noStrike" cap="none" dirty="0">
                <a:solidFill>
                  <a:srgbClr val="000000"/>
                </a:solidFill>
                <a:latin typeface="Verdana"/>
                <a:ea typeface="Verdana"/>
                <a:cs typeface="Verdana"/>
                <a:sym typeface="Verdana"/>
              </a:rPr>
              <a:t>ERV</a:t>
            </a:r>
            <a:endParaRPr sz="1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r>
              <a:rPr lang="en-US" sz="2800" b="1" i="0" u="none" strike="noStrike" cap="none" dirty="0">
                <a:solidFill>
                  <a:srgbClr val="000000"/>
                </a:solidFill>
                <a:latin typeface="Verdana"/>
                <a:ea typeface="Verdana"/>
                <a:cs typeface="Verdana"/>
                <a:sym typeface="Verdana"/>
              </a:rPr>
              <a:t>Jo</a:t>
            </a:r>
            <a:r>
              <a:rPr lang="en-US" sz="2800" b="1" dirty="0">
                <a:latin typeface="Verdana"/>
                <a:ea typeface="Verdana"/>
                <a:cs typeface="Verdana"/>
                <a:sym typeface="Verdana"/>
              </a:rPr>
              <a:t>hn Prepares the Way for Jesus</a:t>
            </a:r>
            <a:endParaRPr sz="1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2800" b="1"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2800" b="1"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p:txBody>
      </p:sp>
      <p:sp>
        <p:nvSpPr>
          <p:cNvPr id="267" name="Google Shape;2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15</a:t>
            </a:fld>
            <a:endParaRPr>
              <a:solidFill>
                <a:schemeClr val="dk1"/>
              </a:solidFill>
            </a:endParaRPr>
          </a:p>
        </p:txBody>
      </p:sp>
      <p:sp>
        <p:nvSpPr>
          <p:cNvPr id="268" name="Google Shape;268;p27"/>
          <p:cNvSpPr txBox="1"/>
          <p:nvPr/>
        </p:nvSpPr>
        <p:spPr>
          <a:xfrm>
            <a:off x="8294688" y="3098800"/>
            <a:ext cx="3368675" cy="40005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69" name="Google Shape;269;p27"/>
          <p:cNvSpPr txBox="1">
            <a:spLocks noGrp="1"/>
          </p:cNvSpPr>
          <p:nvPr>
            <p:ph type="ftr" idx="11"/>
          </p:nvPr>
        </p:nvSpPr>
        <p:spPr>
          <a:xfrm>
            <a:off x="185738" y="655478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270" name="Google Shape;270;p27"/>
          <p:cNvSpPr txBox="1"/>
          <p:nvPr/>
        </p:nvSpPr>
        <p:spPr>
          <a:xfrm>
            <a:off x="310500" y="1120100"/>
            <a:ext cx="6821400" cy="133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800" b="1" baseline="30000" dirty="0">
                <a:latin typeface="Verdana"/>
                <a:ea typeface="Verdana"/>
                <a:cs typeface="Verdana"/>
                <a:sym typeface="Verdana"/>
              </a:rPr>
              <a:t>1 </a:t>
            </a:r>
            <a:r>
              <a:rPr lang="en-US" sz="2800" dirty="0">
                <a:latin typeface="Verdana"/>
                <a:ea typeface="Verdana"/>
                <a:cs typeface="Verdana"/>
                <a:sym typeface="Verdana"/>
              </a:rPr>
              <a:t>It was the 15th year of the rule of Tiberius Caesar. These men were under Caesar:</a:t>
            </a:r>
            <a:endParaRPr sz="2800" dirty="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dirty="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dirty="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dirty="0">
              <a:latin typeface="Verdana"/>
              <a:ea typeface="Verdana"/>
              <a:cs typeface="Verdana"/>
              <a:sym typeface="Verdana"/>
            </a:endParaRPr>
          </a:p>
        </p:txBody>
      </p:sp>
      <p:sp>
        <p:nvSpPr>
          <p:cNvPr id="271" name="Google Shape;271;p27"/>
          <p:cNvSpPr txBox="1"/>
          <p:nvPr/>
        </p:nvSpPr>
        <p:spPr>
          <a:xfrm>
            <a:off x="310500" y="2732200"/>
            <a:ext cx="11947800" cy="390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Pontius Pilate, the governor of Judea;</a:t>
            </a:r>
            <a:endParaRPr sz="28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Herod, the ruler of Galilee;</a:t>
            </a:r>
            <a:endParaRPr sz="28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Philip, Herod’s brother, the ruler of Iturea and Trachonitis;</a:t>
            </a:r>
            <a:endParaRPr sz="28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Lysanias, the ruler of Abilene. </a:t>
            </a:r>
            <a:endParaRPr sz="2800" b="1" baseline="3000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sz="2800" b="1" baseline="3000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1" baseline="30000">
                <a:latin typeface="Verdana"/>
                <a:ea typeface="Verdana"/>
                <a:cs typeface="Verdana"/>
                <a:sym typeface="Verdana"/>
              </a:rPr>
              <a:t>2 </a:t>
            </a:r>
            <a:r>
              <a:rPr lang="en-US" sz="2800">
                <a:latin typeface="Verdana"/>
                <a:ea typeface="Verdana"/>
                <a:cs typeface="Verdana"/>
                <a:sym typeface="Verdana"/>
              </a:rPr>
              <a:t>Annas and Caiaphas were the high priests. During this time, John, the son of Zechariah, was living in the desert, and he received a message from God. </a:t>
            </a:r>
            <a:endParaRPr sz="280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a:latin typeface="Verdana"/>
              <a:ea typeface="Verdana"/>
              <a:cs typeface="Verdana"/>
              <a:sym typeface="Verdana"/>
            </a:endParaRPr>
          </a:p>
        </p:txBody>
      </p:sp>
      <p:pic>
        <p:nvPicPr>
          <p:cNvPr id="272" name="Google Shape;272;p27"/>
          <p:cNvPicPr preferRelativeResize="0"/>
          <p:nvPr/>
        </p:nvPicPr>
        <p:blipFill>
          <a:blip r:embed="rId4">
            <a:alphaModFix/>
          </a:blip>
          <a:stretch>
            <a:fillRect/>
          </a:stretch>
        </p:blipFill>
        <p:spPr>
          <a:xfrm>
            <a:off x="8955475" y="0"/>
            <a:ext cx="3236533" cy="2427400"/>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8"/>
        <p:cNvGrpSpPr/>
        <p:nvPr/>
      </p:nvGrpSpPr>
      <p:grpSpPr>
        <a:xfrm>
          <a:off x="0" y="0"/>
          <a:ext cx="0" cy="0"/>
          <a:chOff x="0" y="0"/>
          <a:chExt cx="0" cy="0"/>
        </a:xfrm>
      </p:grpSpPr>
      <p:sp>
        <p:nvSpPr>
          <p:cNvPr id="279" name="Google Shape;27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16</a:t>
            </a:fld>
            <a:endParaRPr>
              <a:solidFill>
                <a:schemeClr val="dk1"/>
              </a:solidFill>
            </a:endParaRPr>
          </a:p>
        </p:txBody>
      </p:sp>
      <p:sp>
        <p:nvSpPr>
          <p:cNvPr id="280" name="Google Shape;280;p28"/>
          <p:cNvSpPr txBox="1"/>
          <p:nvPr/>
        </p:nvSpPr>
        <p:spPr>
          <a:xfrm>
            <a:off x="8367713" y="3128963"/>
            <a:ext cx="3211512" cy="40163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81" name="Google Shape;281;p2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282" name="Google Shape;282;p28"/>
          <p:cNvSpPr txBox="1"/>
          <p:nvPr/>
        </p:nvSpPr>
        <p:spPr>
          <a:xfrm>
            <a:off x="89450" y="131475"/>
            <a:ext cx="7707888" cy="31577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800" b="1" baseline="30000" dirty="0">
                <a:latin typeface="Verdana"/>
                <a:ea typeface="Verdana"/>
                <a:cs typeface="Verdana"/>
                <a:sym typeface="Verdana"/>
              </a:rPr>
              <a:t>3 </a:t>
            </a:r>
            <a:r>
              <a:rPr lang="en-US" sz="2800" dirty="0">
                <a:latin typeface="Verdana"/>
                <a:ea typeface="Verdana"/>
                <a:cs typeface="Verdana"/>
                <a:sym typeface="Verdana"/>
              </a:rPr>
              <a:t>So he went through the whole area around the Jordan River and told the people God’s message. He told them to be baptized to show that they wanted to change their lives, and then their sins would be forgiven.</a:t>
            </a:r>
            <a:r>
              <a:rPr lang="en-US" sz="2800" b="1" baseline="30000" dirty="0">
                <a:solidFill>
                  <a:schemeClr val="dk1"/>
                </a:solidFill>
                <a:latin typeface="Verdana"/>
                <a:ea typeface="Verdana"/>
                <a:cs typeface="Verdana"/>
                <a:sym typeface="Verdana"/>
              </a:rPr>
              <a:t>4 </a:t>
            </a:r>
            <a:r>
              <a:rPr lang="en-US" sz="2800" dirty="0">
                <a:latin typeface="Verdana"/>
                <a:ea typeface="Verdana"/>
                <a:cs typeface="Verdana"/>
                <a:sym typeface="Verdana"/>
              </a:rPr>
              <a:t>This is like the words </a:t>
            </a:r>
            <a:endParaRPr sz="2800" dirty="0">
              <a:latin typeface="Verdana"/>
              <a:ea typeface="Verdana"/>
              <a:cs typeface="Verdana"/>
              <a:sym typeface="Verdana"/>
            </a:endParaRPr>
          </a:p>
        </p:txBody>
      </p:sp>
      <p:sp>
        <p:nvSpPr>
          <p:cNvPr id="283" name="Google Shape;283;p28"/>
          <p:cNvSpPr txBox="1"/>
          <p:nvPr/>
        </p:nvSpPr>
        <p:spPr>
          <a:xfrm>
            <a:off x="89450" y="3128975"/>
            <a:ext cx="11511300" cy="3093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800" dirty="0">
                <a:latin typeface="Verdana"/>
                <a:ea typeface="Verdana"/>
                <a:cs typeface="Verdana"/>
                <a:sym typeface="Verdana"/>
              </a:rPr>
              <a:t>written in the book of Isaiah the prophet:</a:t>
            </a:r>
            <a:endParaRPr sz="2800" dirty="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dirty="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dirty="0">
                <a:latin typeface="Verdana"/>
                <a:ea typeface="Verdana"/>
                <a:cs typeface="Verdana"/>
                <a:sym typeface="Verdana"/>
              </a:rPr>
              <a:t>	“There is someone shouting in the desert:</a:t>
            </a:r>
            <a:endParaRPr sz="2800" dirty="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dirty="0">
                <a:latin typeface="Verdana"/>
                <a:ea typeface="Verdana"/>
                <a:cs typeface="Verdana"/>
                <a:sym typeface="Verdana"/>
              </a:rPr>
              <a:t>	‘Prepare the way for the Lord.</a:t>
            </a:r>
            <a:endParaRPr sz="2800" dirty="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dirty="0">
                <a:latin typeface="Verdana"/>
                <a:ea typeface="Verdana"/>
                <a:cs typeface="Verdana"/>
                <a:sym typeface="Verdana"/>
              </a:rPr>
              <a:t>	 Make the road straight for him.</a:t>
            </a:r>
            <a:endParaRPr sz="2800" dirty="0">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US" sz="2800" b="1" baseline="30000" dirty="0">
                <a:solidFill>
                  <a:schemeClr val="dk1"/>
                </a:solidFill>
                <a:latin typeface="Verdana"/>
                <a:ea typeface="Verdana"/>
                <a:cs typeface="Verdana"/>
                <a:sym typeface="Verdana"/>
              </a:rPr>
              <a:t>5 </a:t>
            </a:r>
            <a:r>
              <a:rPr lang="en-US" sz="2800" dirty="0">
                <a:latin typeface="Verdana"/>
                <a:ea typeface="Verdana"/>
                <a:cs typeface="Verdana"/>
                <a:sym typeface="Verdana"/>
              </a:rPr>
              <a:t>	 Every valley will be filled, </a:t>
            </a:r>
            <a:endParaRPr sz="2800" dirty="0">
              <a:latin typeface="Verdana"/>
              <a:ea typeface="Verdana"/>
              <a:cs typeface="Verdana"/>
              <a:sym typeface="Verdana"/>
            </a:endParaRPr>
          </a:p>
        </p:txBody>
      </p:sp>
      <p:pic>
        <p:nvPicPr>
          <p:cNvPr id="284" name="Google Shape;284;p28"/>
          <p:cNvPicPr preferRelativeResize="0"/>
          <p:nvPr/>
        </p:nvPicPr>
        <p:blipFill>
          <a:blip r:embed="rId3">
            <a:alphaModFix/>
          </a:blip>
          <a:stretch>
            <a:fillRect/>
          </a:stretch>
        </p:blipFill>
        <p:spPr>
          <a:xfrm>
            <a:off x="8367725" y="0"/>
            <a:ext cx="3765551" cy="2824163"/>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800"/>
              <a:buFont typeface="Verdana"/>
              <a:buNone/>
            </a:pPr>
            <a:fld id="{00000000-1234-1234-1234-123412341234}" type="slidenum">
              <a:rPr lang="en-US">
                <a:solidFill>
                  <a:schemeClr val="dk1"/>
                </a:solidFill>
              </a:rPr>
              <a:t>17</a:t>
            </a:fld>
            <a:endParaRPr>
              <a:solidFill>
                <a:schemeClr val="dk1"/>
              </a:solidFill>
            </a:endParaRPr>
          </a:p>
        </p:txBody>
      </p:sp>
      <p:sp>
        <p:nvSpPr>
          <p:cNvPr id="290" name="Google Shape;290;p29"/>
          <p:cNvSpPr txBox="1"/>
          <p:nvPr/>
        </p:nvSpPr>
        <p:spPr>
          <a:xfrm>
            <a:off x="258475" y="66950"/>
            <a:ext cx="7680000" cy="3527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 and every mountain and hill will be </a:t>
            </a:r>
            <a:endParaRPr sz="2800">
              <a:solidFill>
                <a:schemeClr val="dk1"/>
              </a:solidFill>
              <a:latin typeface="Verdana"/>
              <a:ea typeface="Verdana"/>
              <a:cs typeface="Verdana"/>
              <a:sym typeface="Verdana"/>
            </a:endParaRPr>
          </a:p>
          <a:p>
            <a:pPr marL="0" marR="0" lvl="0" indent="457200" algn="l" rtl="0">
              <a:lnSpc>
                <a:spcPct val="115000"/>
              </a:lnSpc>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made flat.</a:t>
            </a: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 Crooked roads will be made straight,</a:t>
            </a:r>
            <a:endParaRPr sz="2800">
              <a:solidFill>
                <a:schemeClr val="dk1"/>
              </a:solidFill>
              <a:latin typeface="Verdana"/>
              <a:ea typeface="Verdana"/>
              <a:cs typeface="Verdana"/>
              <a:sym typeface="Verdana"/>
            </a:endParaRPr>
          </a:p>
          <a:p>
            <a:pPr marL="0" marR="0" lvl="0" indent="457200" algn="l" rtl="0">
              <a:lnSpc>
                <a:spcPct val="115000"/>
              </a:lnSpc>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and rough roads will be made smooth.</a:t>
            </a: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Arial"/>
              <a:buNone/>
            </a:pPr>
            <a:r>
              <a:rPr lang="en-US" sz="2800" b="1" baseline="30000">
                <a:solidFill>
                  <a:schemeClr val="dk1"/>
                </a:solidFill>
                <a:latin typeface="Verdana"/>
                <a:ea typeface="Verdana"/>
                <a:cs typeface="Verdana"/>
                <a:sym typeface="Verdana"/>
              </a:rPr>
              <a:t>6</a:t>
            </a:r>
            <a:r>
              <a:rPr lang="en-US" sz="2800">
                <a:solidFill>
                  <a:schemeClr val="dk1"/>
                </a:solidFill>
                <a:latin typeface="Verdana"/>
                <a:ea typeface="Verdana"/>
                <a:cs typeface="Verdana"/>
                <a:sym typeface="Verdana"/>
              </a:rPr>
              <a:t> Then everyone will see</a:t>
            </a: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	how God will save his people!’”</a:t>
            </a:r>
            <a:endParaRPr sz="2800">
              <a:solidFill>
                <a:schemeClr val="dk1"/>
              </a:solidFill>
              <a:latin typeface="Verdana"/>
              <a:ea typeface="Verdana"/>
              <a:cs typeface="Verdana"/>
              <a:sym typeface="Verdana"/>
            </a:endParaRPr>
          </a:p>
        </p:txBody>
      </p:sp>
      <p:sp>
        <p:nvSpPr>
          <p:cNvPr id="291" name="Google Shape;291;p29"/>
          <p:cNvSpPr txBox="1"/>
          <p:nvPr/>
        </p:nvSpPr>
        <p:spPr>
          <a:xfrm>
            <a:off x="342266" y="6514055"/>
            <a:ext cx="60935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400"/>
              <a:buFont typeface="Verdana"/>
              <a:buNone/>
            </a:pPr>
            <a:r>
              <a:rPr lang="en-US" sz="1200" b="0" i="0" u="none" strike="noStrike" cap="none">
                <a:solidFill>
                  <a:srgbClr val="7F7F7F"/>
                </a:solidFill>
                <a:latin typeface="Verdana"/>
                <a:ea typeface="Verdana"/>
                <a:cs typeface="Verdana"/>
                <a:sym typeface="Verdana"/>
              </a:rPr>
              <a:t>©2020-2024 Bible League International</a:t>
            </a:r>
            <a:endParaRPr sz="1400" b="0" i="0" u="none" strike="noStrike" cap="none">
              <a:solidFill>
                <a:srgbClr val="000000"/>
              </a:solidFill>
              <a:latin typeface="Verdana"/>
              <a:ea typeface="Verdana"/>
              <a:cs typeface="Verdana"/>
              <a:sym typeface="Verdana"/>
            </a:endParaRPr>
          </a:p>
        </p:txBody>
      </p:sp>
      <p:sp>
        <p:nvSpPr>
          <p:cNvPr id="292" name="Google Shape;292;p29"/>
          <p:cNvSpPr txBox="1"/>
          <p:nvPr/>
        </p:nvSpPr>
        <p:spPr>
          <a:xfrm>
            <a:off x="228600" y="3262450"/>
            <a:ext cx="12042300" cy="3093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800" b="1" baseline="30000">
                <a:latin typeface="Verdana"/>
                <a:ea typeface="Verdana"/>
                <a:cs typeface="Verdana"/>
                <a:sym typeface="Verdana"/>
              </a:rPr>
              <a:t>7 </a:t>
            </a:r>
            <a:r>
              <a:rPr lang="en-US" sz="2800">
                <a:latin typeface="Verdana"/>
                <a:ea typeface="Verdana"/>
                <a:cs typeface="Verdana"/>
                <a:sym typeface="Verdana"/>
              </a:rPr>
              <a:t>Crowds of people came to be baptized by John. But he said to them, “You are all snakes! Who warned you to run from God’s judgement that is coming? </a:t>
            </a:r>
            <a:r>
              <a:rPr lang="en-US" sz="2800" b="1" baseline="30000">
                <a:solidFill>
                  <a:schemeClr val="dk1"/>
                </a:solidFill>
                <a:latin typeface="Verdana"/>
                <a:ea typeface="Verdana"/>
                <a:cs typeface="Verdana"/>
                <a:sym typeface="Verdana"/>
              </a:rPr>
              <a:t>8 </a:t>
            </a:r>
            <a:r>
              <a:rPr lang="en-US" sz="2800">
                <a:latin typeface="Verdana"/>
                <a:ea typeface="Verdana"/>
                <a:cs typeface="Verdana"/>
                <a:sym typeface="Verdana"/>
              </a:rPr>
              <a:t>Change your hearts! And show by your lives that you have changed. I know what you are about to say- ‘but Abraham is our father!’ That means nothing. I tell you that God can make children for Abraham from these rocks!</a:t>
            </a:r>
            <a:endParaRPr sz="2800">
              <a:latin typeface="Verdana"/>
              <a:ea typeface="Verdana"/>
              <a:cs typeface="Verdana"/>
              <a:sym typeface="Verdana"/>
            </a:endParaRPr>
          </a:p>
        </p:txBody>
      </p:sp>
      <p:pic>
        <p:nvPicPr>
          <p:cNvPr id="293" name="Google Shape;293;p29"/>
          <p:cNvPicPr preferRelativeResize="0"/>
          <p:nvPr/>
        </p:nvPicPr>
        <p:blipFill>
          <a:blip r:embed="rId3">
            <a:alphaModFix/>
          </a:blip>
          <a:stretch>
            <a:fillRect/>
          </a:stretch>
        </p:blipFill>
        <p:spPr>
          <a:xfrm>
            <a:off x="8248475" y="0"/>
            <a:ext cx="3943534" cy="2957650"/>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9"/>
        <p:cNvGrpSpPr/>
        <p:nvPr/>
      </p:nvGrpSpPr>
      <p:grpSpPr>
        <a:xfrm>
          <a:off x="0" y="0"/>
          <a:ext cx="0" cy="0"/>
          <a:chOff x="0" y="0"/>
          <a:chExt cx="0" cy="0"/>
        </a:xfrm>
      </p:grpSpPr>
      <p:sp>
        <p:nvSpPr>
          <p:cNvPr id="300" name="Google Shape;300;p30"/>
          <p:cNvSpPr/>
          <p:nvPr/>
        </p:nvSpPr>
        <p:spPr>
          <a:xfrm>
            <a:off x="166500" y="198000"/>
            <a:ext cx="7590900" cy="3481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9</a:t>
            </a:r>
            <a:r>
              <a:rPr lang="en-US" sz="2800" b="0" i="0" u="none" strike="noStrike" cap="none">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The ax is now ready to cut down the trees.</a:t>
            </a:r>
            <a:r>
              <a:rPr lang="en-US" sz="2800" baseline="30000">
                <a:solidFill>
                  <a:schemeClr val="dk1"/>
                </a:solidFill>
                <a:latin typeface="Verdana"/>
                <a:ea typeface="Verdana"/>
                <a:cs typeface="Verdana"/>
                <a:sym typeface="Verdana"/>
              </a:rPr>
              <a:t>[a]</a:t>
            </a:r>
            <a:r>
              <a:rPr lang="en-US" sz="2800">
                <a:solidFill>
                  <a:schemeClr val="dk1"/>
                </a:solidFill>
                <a:latin typeface="Verdana"/>
                <a:ea typeface="Verdana"/>
                <a:cs typeface="Verdana"/>
                <a:sym typeface="Verdana"/>
              </a:rPr>
              <a:t> Every tree that does not produce good fruit will be cut down and thrown into the fire.” </a:t>
            </a: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sz="2800" b="1" baseline="300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10</a:t>
            </a:r>
            <a:r>
              <a:rPr lang="en-US" sz="2800">
                <a:solidFill>
                  <a:schemeClr val="dk1"/>
                </a:solidFill>
                <a:latin typeface="Verdana"/>
                <a:ea typeface="Verdana"/>
                <a:cs typeface="Verdana"/>
                <a:sym typeface="Verdana"/>
              </a:rPr>
              <a:t> The people asked John, “What should we do?” </a:t>
            </a:r>
            <a:endParaRPr sz="14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Calibri"/>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p:txBody>
      </p:sp>
      <p:sp>
        <p:nvSpPr>
          <p:cNvPr id="301" name="Google Shape;30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18</a:t>
            </a:fld>
            <a:endParaRPr>
              <a:solidFill>
                <a:schemeClr val="dk1"/>
              </a:solidFill>
            </a:endParaRPr>
          </a:p>
        </p:txBody>
      </p:sp>
      <p:sp>
        <p:nvSpPr>
          <p:cNvPr id="302" name="Google Shape;302;p30"/>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03" name="Google Shape;303;p30"/>
          <p:cNvSpPr txBox="1"/>
          <p:nvPr/>
        </p:nvSpPr>
        <p:spPr>
          <a:xfrm>
            <a:off x="166500" y="3813825"/>
            <a:ext cx="11631000" cy="24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baseline="30000">
                <a:solidFill>
                  <a:schemeClr val="dk1"/>
                </a:solidFill>
                <a:latin typeface="Verdana"/>
                <a:ea typeface="Verdana"/>
                <a:cs typeface="Verdana"/>
                <a:sym typeface="Verdana"/>
              </a:rPr>
              <a:t>11</a:t>
            </a:r>
            <a:r>
              <a:rPr lang="en-US" sz="2800">
                <a:solidFill>
                  <a:schemeClr val="dk1"/>
                </a:solidFill>
                <a:latin typeface="Verdana"/>
                <a:ea typeface="Verdana"/>
                <a:cs typeface="Verdana"/>
                <a:sym typeface="Verdana"/>
              </a:rPr>
              <a:t> He answered, “If you have two shirts, share with someone who does not have one. If you have food, share that too.” </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b="1" baseline="30000">
                <a:solidFill>
                  <a:schemeClr val="dk1"/>
                </a:solidFill>
                <a:latin typeface="Verdana"/>
                <a:ea typeface="Verdana"/>
                <a:cs typeface="Verdana"/>
                <a:sym typeface="Verdana"/>
              </a:rPr>
              <a:t>12 </a:t>
            </a:r>
            <a:r>
              <a:rPr lang="en-US" sz="2800">
                <a:solidFill>
                  <a:schemeClr val="dk1"/>
                </a:solidFill>
                <a:latin typeface="Verdana"/>
                <a:ea typeface="Verdana"/>
                <a:cs typeface="Verdana"/>
                <a:sym typeface="Verdana"/>
              </a:rPr>
              <a:t>Even the tax collectors came to John. They wanted to be baptized. They said to him, “Teacher, what should we do?"</a:t>
            </a:r>
            <a:endParaRPr sz="2800">
              <a:solidFill>
                <a:schemeClr val="dk1"/>
              </a:solidFill>
              <a:latin typeface="Verdana"/>
              <a:ea typeface="Verdana"/>
              <a:cs typeface="Verdana"/>
              <a:sym typeface="Verdana"/>
            </a:endParaRPr>
          </a:p>
        </p:txBody>
      </p:sp>
      <p:sp>
        <p:nvSpPr>
          <p:cNvPr id="304" name="Google Shape;304;p30"/>
          <p:cNvSpPr txBox="1"/>
          <p:nvPr/>
        </p:nvSpPr>
        <p:spPr>
          <a:xfrm>
            <a:off x="4091600" y="6220613"/>
            <a:ext cx="6727500" cy="6366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chemeClr val="dk1"/>
              </a:buClr>
              <a:buSzPts val="1200"/>
              <a:buFont typeface="Verdana"/>
              <a:buAutoNum type="alphaLcPeriod"/>
            </a:pPr>
            <a:r>
              <a:rPr lang="en-US" sz="1200" u="sng">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Luke 3:9</a:t>
            </a:r>
            <a:r>
              <a:rPr lang="en-US" sz="1200">
                <a:solidFill>
                  <a:schemeClr val="dk1"/>
                </a:solidFill>
                <a:latin typeface="Verdana"/>
                <a:ea typeface="Verdana"/>
                <a:cs typeface="Verdana"/>
                <a:sym typeface="Verdana"/>
              </a:rPr>
              <a:t> </a:t>
            </a:r>
            <a:r>
              <a:rPr lang="en-US" sz="1200" i="1">
                <a:solidFill>
                  <a:schemeClr val="dk1"/>
                </a:solidFill>
                <a:latin typeface="Verdana"/>
                <a:ea typeface="Verdana"/>
                <a:cs typeface="Verdana"/>
                <a:sym typeface="Verdana"/>
              </a:rPr>
              <a:t>trees</a:t>
            </a:r>
            <a:r>
              <a:rPr lang="en-US" sz="1200">
                <a:solidFill>
                  <a:schemeClr val="dk1"/>
                </a:solidFill>
                <a:latin typeface="Verdana"/>
                <a:ea typeface="Verdana"/>
                <a:cs typeface="Verdana"/>
                <a:sym typeface="Verdana"/>
              </a:rPr>
              <a:t> Meaning the people who don’t obey God. They are like “trees” that will be cut down.</a:t>
            </a:r>
            <a:endParaRPr sz="1200">
              <a:solidFill>
                <a:schemeClr val="dk1"/>
              </a:solidFill>
              <a:latin typeface="Verdana"/>
              <a:ea typeface="Verdana"/>
              <a:cs typeface="Verdana"/>
              <a:sym typeface="Verdana"/>
            </a:endParaRPr>
          </a:p>
          <a:p>
            <a:pPr marL="0" lvl="0" indent="0" algn="l" rtl="0">
              <a:spcBef>
                <a:spcPts val="1200"/>
              </a:spcBef>
              <a:spcAft>
                <a:spcPts val="0"/>
              </a:spcAft>
              <a:buNone/>
            </a:pPr>
            <a:endParaRPr sz="2800">
              <a:solidFill>
                <a:schemeClr val="dk1"/>
              </a:solidFill>
              <a:latin typeface="Verdana"/>
              <a:ea typeface="Verdana"/>
              <a:cs typeface="Verdana"/>
              <a:sym typeface="Verdana"/>
            </a:endParaRPr>
          </a:p>
        </p:txBody>
      </p:sp>
      <p:pic>
        <p:nvPicPr>
          <p:cNvPr id="305" name="Google Shape;305;p30"/>
          <p:cNvPicPr preferRelativeResize="0"/>
          <p:nvPr/>
        </p:nvPicPr>
        <p:blipFill>
          <a:blip r:embed="rId4">
            <a:alphaModFix/>
          </a:blip>
          <a:stretch>
            <a:fillRect/>
          </a:stretch>
        </p:blipFill>
        <p:spPr>
          <a:xfrm>
            <a:off x="8062200" y="0"/>
            <a:ext cx="4129800" cy="3097350"/>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1"/>
        <p:cNvGrpSpPr/>
        <p:nvPr/>
      </p:nvGrpSpPr>
      <p:grpSpPr>
        <a:xfrm>
          <a:off x="0" y="0"/>
          <a:ext cx="0" cy="0"/>
          <a:chOff x="0" y="0"/>
          <a:chExt cx="0" cy="0"/>
        </a:xfrm>
      </p:grpSpPr>
      <p:sp>
        <p:nvSpPr>
          <p:cNvPr id="312" name="Google Shape;312;p31"/>
          <p:cNvSpPr/>
          <p:nvPr/>
        </p:nvSpPr>
        <p:spPr>
          <a:xfrm>
            <a:off x="166500" y="198000"/>
            <a:ext cx="7590900" cy="3200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13</a:t>
            </a:r>
            <a:r>
              <a:rPr lang="en-US" sz="2800" b="0" i="0" u="none" strike="noStrike" cap="none">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He told them, “Don’t take more taxes from people than you have been ordered to collect.”</a:t>
            </a: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14</a:t>
            </a:r>
            <a:r>
              <a:rPr lang="en-US" sz="2800">
                <a:solidFill>
                  <a:schemeClr val="dk1"/>
                </a:solidFill>
                <a:latin typeface="Verdana"/>
                <a:ea typeface="Verdana"/>
                <a:cs typeface="Verdana"/>
                <a:sym typeface="Verdana"/>
              </a:rPr>
              <a:t> The soldiers asked him, “What about us? What should we do?”</a:t>
            </a: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Calibri"/>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p:txBody>
      </p:sp>
      <p:sp>
        <p:nvSpPr>
          <p:cNvPr id="313" name="Google Shape;313;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19</a:t>
            </a:fld>
            <a:endParaRPr>
              <a:solidFill>
                <a:schemeClr val="dk1"/>
              </a:solidFill>
            </a:endParaRPr>
          </a:p>
        </p:txBody>
      </p:sp>
      <p:sp>
        <p:nvSpPr>
          <p:cNvPr id="314" name="Google Shape;314;p31"/>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15" name="Google Shape;315;p31"/>
          <p:cNvSpPr txBox="1"/>
          <p:nvPr/>
        </p:nvSpPr>
        <p:spPr>
          <a:xfrm>
            <a:off x="108750" y="3509075"/>
            <a:ext cx="11974500" cy="27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He said to them, “Don’t use force or lies to make people give you money. Be happy with the pay you get.”</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b="1" baseline="30000">
                <a:solidFill>
                  <a:schemeClr val="dk1"/>
                </a:solidFill>
                <a:latin typeface="Verdana"/>
                <a:ea typeface="Verdana"/>
                <a:cs typeface="Verdana"/>
                <a:sym typeface="Verdana"/>
              </a:rPr>
              <a:t>15 </a:t>
            </a:r>
            <a:r>
              <a:rPr lang="en-US" sz="2800">
                <a:solidFill>
                  <a:schemeClr val="dk1"/>
                </a:solidFill>
                <a:latin typeface="Verdana"/>
                <a:ea typeface="Verdana"/>
                <a:cs typeface="Verdana"/>
                <a:sym typeface="Verdana"/>
              </a:rPr>
              <a:t>Everyone was hoping for the Messiah to come, and they wondered about John. They thought, “Maybe he is the Messiah.”</a:t>
            </a:r>
            <a:endParaRPr sz="2800">
              <a:solidFill>
                <a:schemeClr val="dk1"/>
              </a:solidFill>
              <a:latin typeface="Verdana"/>
              <a:ea typeface="Verdana"/>
              <a:cs typeface="Verdana"/>
              <a:sym typeface="Verdana"/>
            </a:endParaRPr>
          </a:p>
        </p:txBody>
      </p:sp>
      <p:pic>
        <p:nvPicPr>
          <p:cNvPr id="316" name="Google Shape;316;p31"/>
          <p:cNvPicPr preferRelativeResize="0"/>
          <p:nvPr/>
        </p:nvPicPr>
        <p:blipFill>
          <a:blip r:embed="rId3">
            <a:alphaModFix/>
          </a:blip>
          <a:stretch>
            <a:fillRect/>
          </a:stretch>
        </p:blipFill>
        <p:spPr>
          <a:xfrm>
            <a:off x="8062200" y="0"/>
            <a:ext cx="4129800" cy="3097350"/>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838200" y="465138"/>
            <a:ext cx="10515600" cy="101917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0000"/>
              </a:buClr>
              <a:buSzPts val="4400"/>
              <a:buFont typeface="Verdana"/>
              <a:buNone/>
            </a:pPr>
            <a:r>
              <a:rPr lang="en-US" sz="3200" b="1">
                <a:latin typeface="Verdana"/>
                <a:ea typeface="Verdana"/>
                <a:cs typeface="Verdana"/>
                <a:sym typeface="Verdana"/>
              </a:rPr>
              <a:t>Pray, Review, and Preview</a:t>
            </a:r>
            <a:endParaRPr sz="4800" b="1"/>
          </a:p>
        </p:txBody>
      </p:sp>
      <p:sp>
        <p:nvSpPr>
          <p:cNvPr id="101" name="Google Shape;101;p14"/>
          <p:cNvSpPr txBox="1"/>
          <p:nvPr/>
        </p:nvSpPr>
        <p:spPr>
          <a:xfrm>
            <a:off x="1617850" y="1977925"/>
            <a:ext cx="10515600" cy="3386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Bible Readings:</a:t>
            </a:r>
            <a:r>
              <a:rPr lang="en-US" sz="2800" b="0" i="0" u="none" strike="noStrike" cap="none" dirty="0">
                <a:solidFill>
                  <a:srgbClr val="4E74A3"/>
                </a:solidFill>
                <a:latin typeface="Verdana"/>
                <a:ea typeface="Verdana"/>
                <a:cs typeface="Verdana"/>
                <a:sym typeface="Verdana"/>
              </a:rPr>
              <a:t> </a:t>
            </a:r>
            <a:r>
              <a:rPr lang="en-US" sz="2800" dirty="0">
                <a:latin typeface="Verdana"/>
                <a:ea typeface="Verdana"/>
                <a:cs typeface="Verdana"/>
                <a:sym typeface="Verdana"/>
              </a:rPr>
              <a:t>Luke 3:1-20, Psalm 119:25-32</a:t>
            </a:r>
            <a:endParaRPr sz="2800" b="0" i="0" u="none" strike="noStrike" cap="none" dirty="0">
              <a:solidFill>
                <a:srgbClr val="4E74A3"/>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1" i="0" u="none" strike="noStrike" cap="none" dirty="0">
                <a:solidFill>
                  <a:srgbClr val="4E74A3"/>
                </a:solidFill>
                <a:latin typeface="Verdana"/>
                <a:ea typeface="Verdana"/>
                <a:cs typeface="Verdana"/>
                <a:sym typeface="Verdana"/>
              </a:rPr>
              <a:t>Theme: </a:t>
            </a:r>
            <a:r>
              <a:rPr lang="en-US" sz="2800" dirty="0">
                <a:latin typeface="Verdana"/>
                <a:ea typeface="Verdana"/>
                <a:cs typeface="Verdana"/>
                <a:sym typeface="Verdana"/>
              </a:rPr>
              <a:t>Education</a:t>
            </a:r>
            <a:endParaRPr sz="1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Pronunciation: </a:t>
            </a:r>
            <a:r>
              <a:rPr lang="en-US" sz="2800" dirty="0">
                <a:solidFill>
                  <a:schemeClr val="dk1"/>
                </a:solidFill>
                <a:latin typeface="Verdana"/>
                <a:ea typeface="Verdana"/>
                <a:cs typeface="Verdana"/>
                <a:sym typeface="Verdana"/>
              </a:rPr>
              <a:t>/E/ &amp; /</a:t>
            </a:r>
            <a:r>
              <a:rPr lang="en-US" sz="2800" dirty="0" err="1">
                <a:solidFill>
                  <a:schemeClr val="dk1"/>
                </a:solidFill>
                <a:latin typeface="Verdana"/>
                <a:ea typeface="Verdana"/>
                <a:cs typeface="Verdana"/>
                <a:sym typeface="Verdana"/>
              </a:rPr>
              <a:t>i</a:t>
            </a:r>
            <a:r>
              <a:rPr lang="en-US" sz="2800" dirty="0">
                <a:solidFill>
                  <a:schemeClr val="dk1"/>
                </a:solidFill>
                <a:latin typeface="Verdana"/>
                <a:ea typeface="Verdana"/>
                <a:cs typeface="Verdana"/>
                <a:sym typeface="Verdana"/>
              </a:rPr>
              <a:t>/ sheep/ship; cheap/chip</a:t>
            </a:r>
            <a:endParaRPr sz="140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Grammar: </a:t>
            </a:r>
            <a:r>
              <a:rPr lang="en-US" sz="2800" dirty="0">
                <a:solidFill>
                  <a:schemeClr val="dk1"/>
                </a:solidFill>
                <a:latin typeface="Verdana"/>
                <a:ea typeface="Verdana"/>
                <a:cs typeface="Verdana"/>
                <a:sym typeface="Verdana"/>
              </a:rPr>
              <a:t>The past continuous, positive and negative form. Differences in usage between past continuous and past simple. Using the past continuous and simple past together</a:t>
            </a:r>
            <a:endParaRPr sz="1800" b="0" i="0" u="none" strike="noStrike" cap="none" dirty="0">
              <a:solidFill>
                <a:srgbClr val="FF0000"/>
              </a:solidFill>
              <a:latin typeface="Verdana"/>
              <a:ea typeface="Verdana"/>
              <a:cs typeface="Verdana"/>
              <a:sym typeface="Verdana"/>
            </a:endParaRPr>
          </a:p>
        </p:txBody>
      </p:sp>
      <p:sp>
        <p:nvSpPr>
          <p:cNvPr id="102" name="Google Shape;102;p1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888888"/>
                </a:solidFill>
                <a:latin typeface="Verdana"/>
                <a:ea typeface="Verdana"/>
                <a:cs typeface="Verdana"/>
                <a:sym typeface="Verdana"/>
              </a:rPr>
              <a:t>©2020-2024 </a:t>
            </a:r>
            <a:r>
              <a:rPr lang="en-US"/>
              <a:t>Light of the World Learning</a:t>
            </a:r>
            <a:endParaRPr/>
          </a:p>
        </p:txBody>
      </p:sp>
      <p:sp>
        <p:nvSpPr>
          <p:cNvPr id="103" name="Google Shape;10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solidFill>
                  <a:schemeClr val="dk1"/>
                </a:solidFill>
              </a:rPr>
              <a:t>2</a:t>
            </a:fld>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2"/>
        <p:cNvGrpSpPr/>
        <p:nvPr/>
      </p:nvGrpSpPr>
      <p:grpSpPr>
        <a:xfrm>
          <a:off x="0" y="0"/>
          <a:ext cx="0" cy="0"/>
          <a:chOff x="0" y="0"/>
          <a:chExt cx="0" cy="0"/>
        </a:xfrm>
      </p:grpSpPr>
      <p:sp>
        <p:nvSpPr>
          <p:cNvPr id="323" name="Google Shape;323;p32"/>
          <p:cNvSpPr/>
          <p:nvPr/>
        </p:nvSpPr>
        <p:spPr>
          <a:xfrm>
            <a:off x="166500" y="198000"/>
            <a:ext cx="7590900" cy="3200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16</a:t>
            </a:r>
            <a:r>
              <a:rPr lang="en-US" sz="2800" b="0" i="0" u="none" strike="noStrike" cap="none">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John’s answer to this was, “I baptize you in water, but there is someone coming later who is able to do more than I can. I am not good enough to be the slave who unties his sandals. He will baptize you with the Holy Spirit and with </a:t>
            </a: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Calibri"/>
              <a:buNone/>
            </a:pPr>
            <a:endParaRPr sz="28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p:txBody>
      </p:sp>
      <p:sp>
        <p:nvSpPr>
          <p:cNvPr id="324" name="Google Shape;324;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20</a:t>
            </a:fld>
            <a:endParaRPr>
              <a:solidFill>
                <a:schemeClr val="dk1"/>
              </a:solidFill>
            </a:endParaRPr>
          </a:p>
        </p:txBody>
      </p:sp>
      <p:sp>
        <p:nvSpPr>
          <p:cNvPr id="325" name="Google Shape;325;p32"/>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26" name="Google Shape;326;p32"/>
          <p:cNvSpPr txBox="1"/>
          <p:nvPr/>
        </p:nvSpPr>
        <p:spPr>
          <a:xfrm>
            <a:off x="166500" y="3117200"/>
            <a:ext cx="11974500" cy="273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800">
                <a:solidFill>
                  <a:schemeClr val="dk1"/>
                </a:solidFill>
                <a:latin typeface="Verdana"/>
                <a:ea typeface="Verdana"/>
                <a:cs typeface="Verdana"/>
                <a:sym typeface="Verdana"/>
              </a:rPr>
              <a:t>fire.</a:t>
            </a:r>
            <a:r>
              <a:rPr lang="en-US" sz="2800" b="1" baseline="30000">
                <a:solidFill>
                  <a:schemeClr val="dk1"/>
                </a:solidFill>
                <a:latin typeface="Verdana"/>
                <a:ea typeface="Verdana"/>
                <a:cs typeface="Verdana"/>
                <a:sym typeface="Verdana"/>
              </a:rPr>
              <a:t>17 </a:t>
            </a:r>
            <a:r>
              <a:rPr lang="en-US" sz="2800">
                <a:solidFill>
                  <a:schemeClr val="dk1"/>
                </a:solidFill>
                <a:latin typeface="Verdana"/>
                <a:ea typeface="Verdana"/>
                <a:cs typeface="Verdana"/>
                <a:sym typeface="Verdana"/>
              </a:rPr>
              <a:t>He will come ready to clean the grain. He will separate the good grain from the straw, and he will put the good part into his barn. Then he will burn the useless part with a fire that cannot be stopped.” </a:t>
            </a:r>
            <a:r>
              <a:rPr lang="en-US" sz="2800" b="1" baseline="30000">
                <a:solidFill>
                  <a:schemeClr val="dk1"/>
                </a:solidFill>
                <a:latin typeface="Verdana"/>
                <a:ea typeface="Verdana"/>
                <a:cs typeface="Verdana"/>
                <a:sym typeface="Verdana"/>
              </a:rPr>
              <a:t>18 </a:t>
            </a:r>
            <a:r>
              <a:rPr lang="en-US" sz="2800">
                <a:solidFill>
                  <a:schemeClr val="dk1"/>
                </a:solidFill>
                <a:latin typeface="Verdana"/>
                <a:ea typeface="Verdana"/>
                <a:cs typeface="Verdana"/>
                <a:sym typeface="Verdana"/>
              </a:rPr>
              <a:t>John said many other things like this to encourage the people to change, and he told them the Good News. </a:t>
            </a:r>
            <a:endParaRPr sz="2800">
              <a:solidFill>
                <a:schemeClr val="dk1"/>
              </a:solidFill>
              <a:latin typeface="Verdana"/>
              <a:ea typeface="Verdana"/>
              <a:cs typeface="Verdana"/>
              <a:sym typeface="Verdana"/>
            </a:endParaRPr>
          </a:p>
        </p:txBody>
      </p:sp>
      <p:pic>
        <p:nvPicPr>
          <p:cNvPr id="327" name="Google Shape;327;p32"/>
          <p:cNvPicPr preferRelativeResize="0"/>
          <p:nvPr/>
        </p:nvPicPr>
        <p:blipFill>
          <a:blip r:embed="rId3">
            <a:alphaModFix/>
          </a:blip>
          <a:stretch>
            <a:fillRect/>
          </a:stretch>
        </p:blipFill>
        <p:spPr>
          <a:xfrm>
            <a:off x="8391125" y="0"/>
            <a:ext cx="3749867" cy="2812400"/>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3"/>
        <p:cNvGrpSpPr/>
        <p:nvPr/>
      </p:nvGrpSpPr>
      <p:grpSpPr>
        <a:xfrm>
          <a:off x="0" y="0"/>
          <a:ext cx="0" cy="0"/>
          <a:chOff x="0" y="0"/>
          <a:chExt cx="0" cy="0"/>
        </a:xfrm>
      </p:grpSpPr>
      <p:sp>
        <p:nvSpPr>
          <p:cNvPr id="334" name="Google Shape;334;p33"/>
          <p:cNvSpPr/>
          <p:nvPr/>
        </p:nvSpPr>
        <p:spPr>
          <a:xfrm>
            <a:off x="166500" y="198000"/>
            <a:ext cx="11756700" cy="32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Arial"/>
              <a:buNone/>
            </a:pPr>
            <a:r>
              <a:rPr lang="en-US" sz="2800" b="1">
                <a:solidFill>
                  <a:schemeClr val="dk1"/>
                </a:solidFill>
                <a:latin typeface="Verdana"/>
                <a:ea typeface="Verdana"/>
                <a:cs typeface="Verdana"/>
                <a:sym typeface="Verdana"/>
              </a:rPr>
              <a:t>How John’s Work Later Ended</a:t>
            </a:r>
            <a:endParaRPr sz="2800" b="1">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4400"/>
              <a:buFont typeface="Arial"/>
              <a:buNone/>
            </a:pPr>
            <a:endParaRPr sz="2800" b="1">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19</a:t>
            </a:r>
            <a:r>
              <a:rPr lang="en-US" sz="2800" b="0" i="0" u="none" strike="noStrike" cap="none">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John criticized Herod the ruler for what he had done with Herodias, the wife of Herod’s brother, as well as for all the other bad things he had done. </a:t>
            </a:r>
            <a:r>
              <a:rPr lang="en-US" sz="2800" b="1" baseline="30000">
                <a:solidFill>
                  <a:schemeClr val="dk1"/>
                </a:solidFill>
                <a:latin typeface="Verdana"/>
                <a:ea typeface="Verdana"/>
                <a:cs typeface="Verdana"/>
                <a:sym typeface="Verdana"/>
              </a:rPr>
              <a:t>20</a:t>
            </a:r>
            <a:r>
              <a:rPr lang="en-US" sz="2800">
                <a:solidFill>
                  <a:schemeClr val="dk1"/>
                </a:solidFill>
                <a:latin typeface="Verdana"/>
                <a:ea typeface="Verdana"/>
                <a:cs typeface="Verdana"/>
                <a:sym typeface="Verdana"/>
              </a:rPr>
              <a:t> So Herod added another bad thing to all his other wrongs: He put John in jail.  </a:t>
            </a: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Calibri"/>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p:txBody>
      </p:sp>
      <p:sp>
        <p:nvSpPr>
          <p:cNvPr id="335" name="Google Shape;335;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21</a:t>
            </a:fld>
            <a:endParaRPr>
              <a:solidFill>
                <a:schemeClr val="dk1"/>
              </a:solidFill>
            </a:endParaRPr>
          </a:p>
        </p:txBody>
      </p:sp>
      <p:sp>
        <p:nvSpPr>
          <p:cNvPr id="336" name="Google Shape;336;p33"/>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Bible League International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2"/>
        <p:cNvGrpSpPr/>
        <p:nvPr/>
      </p:nvGrpSpPr>
      <p:grpSpPr>
        <a:xfrm>
          <a:off x="0" y="0"/>
          <a:ext cx="0" cy="0"/>
          <a:chOff x="0" y="0"/>
          <a:chExt cx="0" cy="0"/>
        </a:xfrm>
      </p:grpSpPr>
      <p:sp>
        <p:nvSpPr>
          <p:cNvPr id="343" name="Google Shape;343;p34"/>
          <p:cNvSpPr/>
          <p:nvPr/>
        </p:nvSpPr>
        <p:spPr>
          <a:xfrm>
            <a:off x="0" y="1277675"/>
            <a:ext cx="12192000" cy="48975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1. W</a:t>
            </a:r>
            <a:r>
              <a:rPr lang="en-US" sz="2600">
                <a:latin typeface="Verdana"/>
                <a:ea typeface="Verdana"/>
                <a:cs typeface="Verdana"/>
                <a:sym typeface="Verdana"/>
              </a:rPr>
              <a:t>hy do you think John lived in the desert?</a:t>
            </a:r>
            <a:endParaRPr sz="2600" b="0" i="0" u="none" strike="noStrike" cap="none">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2.</a:t>
            </a:r>
            <a:r>
              <a:rPr lang="en-US" sz="2600">
                <a:latin typeface="Verdana"/>
                <a:ea typeface="Verdana"/>
                <a:cs typeface="Verdana"/>
                <a:sym typeface="Verdana"/>
              </a:rPr>
              <a:t> Who were the different people that John spoke to?</a:t>
            </a:r>
            <a:endParaRPr sz="2600" b="0" i="0" u="none" strike="noStrike" cap="none">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b="0" i="0" u="none" strike="noStrike" cap="none">
                <a:solidFill>
                  <a:srgbClr val="000000"/>
                </a:solidFill>
                <a:latin typeface="Verdana"/>
                <a:ea typeface="Verdana"/>
                <a:cs typeface="Verdana"/>
                <a:sym typeface="Verdana"/>
              </a:rPr>
              <a:t>3. W</a:t>
            </a:r>
            <a:r>
              <a:rPr lang="en-US" sz="2600">
                <a:latin typeface="Verdana"/>
                <a:ea typeface="Verdana"/>
                <a:cs typeface="Verdana"/>
                <a:sym typeface="Verdana"/>
              </a:rPr>
              <a:t>hat was John’s message from God?</a:t>
            </a:r>
            <a:endParaRPr sz="14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b="0" i="0" u="none" strike="noStrike" cap="none">
                <a:solidFill>
                  <a:schemeClr val="dk1"/>
                </a:solidFill>
                <a:latin typeface="Verdana"/>
                <a:ea typeface="Verdana"/>
                <a:cs typeface="Verdana"/>
                <a:sym typeface="Verdana"/>
              </a:rPr>
              <a:t>4. </a:t>
            </a:r>
            <a:r>
              <a:rPr lang="en-US" sz="2600">
                <a:solidFill>
                  <a:schemeClr val="dk1"/>
                </a:solidFill>
                <a:latin typeface="Verdana"/>
                <a:ea typeface="Verdana"/>
                <a:cs typeface="Verdana"/>
                <a:sym typeface="Verdana"/>
              </a:rPr>
              <a:t>Who do you think is the person John says is coming after him?</a:t>
            </a:r>
            <a:endParaRPr sz="14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b="0" i="0" u="none" strike="noStrike" cap="none">
                <a:solidFill>
                  <a:schemeClr val="dk1"/>
                </a:solidFill>
                <a:latin typeface="Verdana"/>
                <a:ea typeface="Verdana"/>
                <a:cs typeface="Verdana"/>
                <a:sym typeface="Verdana"/>
              </a:rPr>
              <a:t>5. What </a:t>
            </a:r>
            <a:r>
              <a:rPr lang="en-US" sz="2600">
                <a:solidFill>
                  <a:schemeClr val="dk1"/>
                </a:solidFill>
                <a:latin typeface="Verdana"/>
                <a:ea typeface="Verdana"/>
                <a:cs typeface="Verdana"/>
                <a:sym typeface="Verdana"/>
              </a:rPr>
              <a:t>do you think John meant when he said, “Change your hearts”?</a:t>
            </a:r>
            <a:endParaRPr sz="14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b="0" i="0" u="none" strike="noStrike" cap="none">
                <a:solidFill>
                  <a:schemeClr val="dk1"/>
                </a:solidFill>
                <a:latin typeface="Verdana"/>
                <a:ea typeface="Verdana"/>
                <a:cs typeface="Verdana"/>
                <a:sym typeface="Verdana"/>
              </a:rPr>
              <a:t>6. </a:t>
            </a:r>
            <a:r>
              <a:rPr lang="en-US" sz="2600">
                <a:solidFill>
                  <a:schemeClr val="dk1"/>
                </a:solidFill>
                <a:latin typeface="Verdana"/>
                <a:ea typeface="Verdana"/>
                <a:cs typeface="Verdana"/>
                <a:sym typeface="Verdana"/>
              </a:rPr>
              <a:t>What questions would you have if you could meet John?</a:t>
            </a:r>
            <a:endParaRPr sz="14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b="0" i="0" u="none" strike="noStrike" cap="none">
                <a:solidFill>
                  <a:schemeClr val="dk1"/>
                </a:solidFill>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a:solidFill>
                  <a:srgbClr val="000000"/>
                </a:solidFill>
                <a:latin typeface="Verdana"/>
                <a:ea typeface="Verdana"/>
                <a:cs typeface="Verdana"/>
                <a:sym typeface="Verdana"/>
              </a:rPr>
            </a:br>
            <a:endParaRPr sz="2800" b="0" i="0" u="none" strike="noStrike" cap="none">
              <a:solidFill>
                <a:srgbClr val="000000"/>
              </a:solidFill>
              <a:latin typeface="Verdana"/>
              <a:ea typeface="Verdana"/>
              <a:cs typeface="Verdana"/>
              <a:sym typeface="Verdana"/>
            </a:endParaRPr>
          </a:p>
        </p:txBody>
      </p:sp>
      <p:sp>
        <p:nvSpPr>
          <p:cNvPr id="344" name="Google Shape;344;p34"/>
          <p:cNvSpPr txBox="1"/>
          <p:nvPr/>
        </p:nvSpPr>
        <p:spPr>
          <a:xfrm>
            <a:off x="-349203" y="290184"/>
            <a:ext cx="9798000" cy="76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Answer the questions.</a:t>
            </a:r>
            <a:endParaRPr sz="3200" b="1" i="0" u="none" strike="noStrike" cap="none">
              <a:solidFill>
                <a:schemeClr val="dk1"/>
              </a:solidFill>
              <a:latin typeface="Verdana"/>
              <a:ea typeface="Verdana"/>
              <a:cs typeface="Verdana"/>
              <a:sym typeface="Verdana"/>
            </a:endParaRPr>
          </a:p>
        </p:txBody>
      </p:sp>
      <p:sp>
        <p:nvSpPr>
          <p:cNvPr id="345" name="Google Shape;345;p34"/>
          <p:cNvSpPr txBox="1">
            <a:spLocks noGrp="1"/>
          </p:cNvSpPr>
          <p:nvPr>
            <p:ph type="sldNum" idx="12"/>
          </p:nvPr>
        </p:nvSpPr>
        <p:spPr>
          <a:xfrm>
            <a:off x="9291638" y="640238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22</a:t>
            </a:fld>
            <a:endParaRPr>
              <a:solidFill>
                <a:schemeClr val="dk1"/>
              </a:solidFill>
            </a:endParaRPr>
          </a:p>
        </p:txBody>
      </p:sp>
      <p:sp>
        <p:nvSpPr>
          <p:cNvPr id="346" name="Google Shape;346;p3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347" name="Google Shape;347;p34"/>
          <p:cNvSpPr txBox="1"/>
          <p:nvPr/>
        </p:nvSpPr>
        <p:spPr>
          <a:xfrm>
            <a:off x="3172800" y="1920250"/>
            <a:ext cx="12900" cy="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pic>
        <p:nvPicPr>
          <p:cNvPr id="348" name="Google Shape;348;p34"/>
          <p:cNvPicPr preferRelativeResize="0"/>
          <p:nvPr/>
        </p:nvPicPr>
        <p:blipFill>
          <a:blip r:embed="rId3">
            <a:alphaModFix/>
          </a:blip>
          <a:stretch>
            <a:fillRect/>
          </a:stretch>
        </p:blipFill>
        <p:spPr>
          <a:xfrm>
            <a:off x="9056275" y="0"/>
            <a:ext cx="3213950" cy="2410450"/>
          </a:xfrm>
          <a:prstGeom prst="rect">
            <a:avLst/>
          </a:prstGeom>
          <a:noFill/>
          <a:ln w="9525" cap="flat" cmpd="sng">
            <a:solidFill>
              <a:srgbClr val="4A86E8"/>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4"/>
        <p:cNvGrpSpPr/>
        <p:nvPr/>
      </p:nvGrpSpPr>
      <p:grpSpPr>
        <a:xfrm>
          <a:off x="0" y="0"/>
          <a:ext cx="0" cy="0"/>
          <a:chOff x="0" y="0"/>
          <a:chExt cx="0" cy="0"/>
        </a:xfrm>
      </p:grpSpPr>
      <p:sp>
        <p:nvSpPr>
          <p:cNvPr id="355" name="Google Shape;355;p35"/>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356" name="Google Shape;356;p35"/>
          <p:cNvSpPr txBox="1"/>
          <p:nvPr/>
        </p:nvSpPr>
        <p:spPr>
          <a:xfrm>
            <a:off x="291300" y="162825"/>
            <a:ext cx="116094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u="sng">
                <a:solidFill>
                  <a:schemeClr val="accent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Psalm </a:t>
            </a:r>
            <a:r>
              <a:rPr lang="en-US" sz="3200" b="1" u="sng">
                <a:solidFill>
                  <a:schemeClr val="accent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119</a:t>
            </a:r>
            <a:r>
              <a:rPr lang="en-US" sz="3200" b="1" u="sng">
                <a:solidFill>
                  <a:schemeClr val="accent6"/>
                </a:solidFill>
                <a:latin typeface="Verdana"/>
                <a:ea typeface="Verdana"/>
                <a:cs typeface="Verdana"/>
                <a:sym typeface="Verdana"/>
              </a:rPr>
              <a:t>:25-32 </a:t>
            </a:r>
            <a:r>
              <a:rPr lang="en-US" sz="3200" b="1" i="0" u="none" strike="noStrike" cap="none">
                <a:solidFill>
                  <a:schemeClr val="dk1"/>
                </a:solidFill>
                <a:latin typeface="Verdana"/>
                <a:ea typeface="Verdana"/>
                <a:cs typeface="Verdana"/>
                <a:sym typeface="Verdana"/>
              </a:rPr>
              <a:t>ERV</a:t>
            </a:r>
            <a:r>
              <a:rPr lang="en-US" sz="3000" b="0" i="0" u="none" strike="noStrike" cap="none">
                <a:solidFill>
                  <a:schemeClr val="dk1"/>
                </a:solidFill>
                <a:latin typeface="Verdana"/>
                <a:ea typeface="Verdana"/>
                <a:cs typeface="Verdana"/>
                <a:sym typeface="Verdana"/>
              </a:rPr>
              <a:t> </a:t>
            </a:r>
            <a:endParaRPr sz="2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2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p:txBody>
      </p:sp>
      <p:sp>
        <p:nvSpPr>
          <p:cNvPr id="357" name="Google Shape;357;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23</a:t>
            </a:fld>
            <a:endParaRPr>
              <a:solidFill>
                <a:schemeClr val="dk1"/>
              </a:solidFill>
            </a:endParaRPr>
          </a:p>
        </p:txBody>
      </p:sp>
      <p:sp>
        <p:nvSpPr>
          <p:cNvPr id="358" name="Google Shape;358;p35"/>
          <p:cNvSpPr txBox="1"/>
          <p:nvPr/>
        </p:nvSpPr>
        <p:spPr>
          <a:xfrm>
            <a:off x="8294688" y="3098800"/>
            <a:ext cx="336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59" name="Google Shape;359;p35"/>
          <p:cNvSpPr txBox="1">
            <a:spLocks noGrp="1"/>
          </p:cNvSpPr>
          <p:nvPr>
            <p:ph type="ftr" idx="11"/>
          </p:nvPr>
        </p:nvSpPr>
        <p:spPr>
          <a:xfrm>
            <a:off x="185738" y="655478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60" name="Google Shape;360;p35"/>
          <p:cNvSpPr txBox="1"/>
          <p:nvPr/>
        </p:nvSpPr>
        <p:spPr>
          <a:xfrm>
            <a:off x="574350" y="745350"/>
            <a:ext cx="11043300" cy="53673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800"/>
              </a:spcBef>
              <a:spcAft>
                <a:spcPts val="0"/>
              </a:spcAft>
              <a:buClr>
                <a:schemeClr val="dk1"/>
              </a:buClr>
              <a:buSzPts val="2800"/>
              <a:buFont typeface="Arial"/>
              <a:buNone/>
            </a:pPr>
            <a:r>
              <a:rPr lang="en-US" sz="2800" b="1">
                <a:solidFill>
                  <a:schemeClr val="dk1"/>
                </a:solidFill>
                <a:latin typeface="Verdana"/>
                <a:ea typeface="Verdana"/>
                <a:cs typeface="Verdana"/>
                <a:sym typeface="Verdana"/>
              </a:rPr>
              <a:t>Daleth</a:t>
            </a:r>
            <a:endParaRPr sz="2800" b="1" baseline="30000">
              <a:solidFill>
                <a:schemeClr val="dk1"/>
              </a:solidFill>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25 </a:t>
            </a:r>
            <a:r>
              <a:rPr lang="en-US" sz="1200" b="0" i="0" u="none" strike="noStrike" cap="none">
                <a:solidFill>
                  <a:schemeClr val="dk1"/>
                </a:solidFill>
                <a:latin typeface="Verdana"/>
                <a:ea typeface="Verdana"/>
                <a:cs typeface="Verdana"/>
                <a:sym typeface="Verdana"/>
              </a:rPr>
              <a:t> </a:t>
            </a:r>
            <a:r>
              <a:rPr lang="en-US" sz="2800">
                <a:latin typeface="Verdana"/>
                <a:ea typeface="Verdana"/>
                <a:cs typeface="Verdana"/>
                <a:sym typeface="Verdana"/>
              </a:rPr>
              <a:t>I lie here like a dying man.</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a:latin typeface="Verdana"/>
                <a:ea typeface="Verdana"/>
                <a:cs typeface="Verdana"/>
                <a:sym typeface="Verdana"/>
              </a:rPr>
              <a:t>		Say the word, and I will live again. </a:t>
            </a:r>
            <a:r>
              <a:rPr lang="en-US" sz="2800" baseline="30000">
                <a:latin typeface="Verdana"/>
                <a:ea typeface="Verdana"/>
                <a:cs typeface="Verdana"/>
                <a:sym typeface="Verdana"/>
              </a:rPr>
              <a:t>[b]</a:t>
            </a:r>
            <a:r>
              <a:rPr lang="en-US" sz="2800">
                <a:latin typeface="Verdana"/>
                <a:ea typeface="Verdana"/>
                <a:cs typeface="Verdana"/>
                <a:sym typeface="Verdana"/>
              </a:rPr>
              <a:t> </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26 </a:t>
            </a:r>
            <a:r>
              <a:rPr lang="en-US" sz="2800">
                <a:latin typeface="Verdana"/>
                <a:ea typeface="Verdana"/>
                <a:cs typeface="Verdana"/>
                <a:sym typeface="Verdana"/>
              </a:rPr>
              <a:t>I told you about my life, and you answered me.</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a:latin typeface="Verdana"/>
                <a:ea typeface="Verdana"/>
                <a:cs typeface="Verdana"/>
                <a:sym typeface="Verdana"/>
              </a:rPr>
              <a:t>		Now, teach me you laws.</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27 </a:t>
            </a:r>
            <a:r>
              <a:rPr lang="en-US" sz="2800">
                <a:latin typeface="Verdana"/>
                <a:ea typeface="Verdana"/>
                <a:cs typeface="Verdana"/>
                <a:sym typeface="Verdana"/>
              </a:rPr>
              <a:t>Help me understand your instructions,</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a:latin typeface="Verdana"/>
                <a:ea typeface="Verdana"/>
                <a:cs typeface="Verdana"/>
                <a:sym typeface="Verdana"/>
              </a:rPr>
              <a:t>		and I will think about your wonderful teachings. </a:t>
            </a:r>
            <a:r>
              <a:rPr lang="en-US" sz="2800" baseline="30000">
                <a:latin typeface="Verdana"/>
                <a:ea typeface="Verdana"/>
                <a:cs typeface="Verdana"/>
                <a:sym typeface="Verdana"/>
              </a:rPr>
              <a:t>[c] </a:t>
            </a:r>
            <a:endParaRPr sz="2800" baseline="300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28 </a:t>
            </a:r>
            <a:r>
              <a:rPr lang="en-US" sz="2800">
                <a:latin typeface="Verdana"/>
                <a:ea typeface="Verdana"/>
                <a:cs typeface="Verdana"/>
                <a:sym typeface="Verdana"/>
              </a:rPr>
              <a:t>I am sad and tired.</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a:latin typeface="Verdana"/>
                <a:ea typeface="Verdana"/>
                <a:cs typeface="Verdana"/>
                <a:sym typeface="Verdana"/>
              </a:rPr>
              <a:t>		Say the word, and make me strong again. </a:t>
            </a:r>
            <a:endParaRPr sz="2800">
              <a:latin typeface="Verdana"/>
              <a:ea typeface="Verdana"/>
              <a:cs typeface="Verdana"/>
              <a:sym typeface="Verdana"/>
            </a:endParaRPr>
          </a:p>
        </p:txBody>
      </p:sp>
      <p:sp>
        <p:nvSpPr>
          <p:cNvPr id="361" name="Google Shape;361;p35"/>
          <p:cNvSpPr txBox="1"/>
          <p:nvPr/>
        </p:nvSpPr>
        <p:spPr>
          <a:xfrm>
            <a:off x="3775900" y="6228100"/>
            <a:ext cx="6569400" cy="621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t>b. </a:t>
            </a:r>
            <a:r>
              <a:rPr lang="en-US" sz="1200" u="sng">
                <a:solidFill>
                  <a:srgbClr val="4A4A4A"/>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Psalm 119:25</a:t>
            </a:r>
            <a:r>
              <a:rPr lang="en-US" sz="1200">
                <a:solidFill>
                  <a:schemeClr val="dk1"/>
                </a:solidFill>
                <a:latin typeface="Verdana"/>
                <a:ea typeface="Verdana"/>
                <a:cs typeface="Verdana"/>
                <a:sym typeface="Verdana"/>
              </a:rPr>
              <a:t> </a:t>
            </a:r>
            <a:r>
              <a:rPr lang="en-US" sz="1200" i="1">
                <a:solidFill>
                  <a:schemeClr val="dk1"/>
                </a:solidFill>
                <a:latin typeface="Verdana"/>
                <a:ea typeface="Verdana"/>
                <a:cs typeface="Verdana"/>
                <a:sym typeface="Verdana"/>
              </a:rPr>
              <a:t>Say … again</a:t>
            </a:r>
            <a:r>
              <a:rPr lang="en-US" sz="1200">
                <a:solidFill>
                  <a:schemeClr val="dk1"/>
                </a:solidFill>
                <a:latin typeface="Verdana"/>
                <a:ea typeface="Verdana"/>
                <a:cs typeface="Verdana"/>
                <a:sym typeface="Verdana"/>
              </a:rPr>
              <a:t> Or “Give me life as you promised.”</a:t>
            </a: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None/>
            </a:pPr>
            <a:r>
              <a:rPr lang="en-US" sz="1200">
                <a:solidFill>
                  <a:schemeClr val="dk1"/>
                </a:solidFill>
                <a:latin typeface="Verdana"/>
                <a:ea typeface="Verdana"/>
                <a:cs typeface="Verdana"/>
                <a:sym typeface="Verdana"/>
              </a:rPr>
              <a:t>c. </a:t>
            </a:r>
            <a:r>
              <a:rPr lang="en-US" sz="1200" u="sng">
                <a:solidFill>
                  <a:srgbClr val="4A4A4A"/>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Psalm 119:27</a:t>
            </a:r>
            <a:r>
              <a:rPr lang="en-US" sz="1200">
                <a:solidFill>
                  <a:schemeClr val="dk1"/>
                </a:solidFill>
                <a:latin typeface="Verdana"/>
                <a:ea typeface="Verdana"/>
                <a:cs typeface="Verdana"/>
                <a:sym typeface="Verdana"/>
              </a:rPr>
              <a:t> </a:t>
            </a:r>
            <a:r>
              <a:rPr lang="en-US" sz="1200" i="1">
                <a:solidFill>
                  <a:schemeClr val="dk1"/>
                </a:solidFill>
                <a:latin typeface="Verdana"/>
                <a:ea typeface="Verdana"/>
                <a:cs typeface="Verdana"/>
                <a:sym typeface="Verdana"/>
              </a:rPr>
              <a:t>teachings</a:t>
            </a:r>
            <a:r>
              <a:rPr lang="en-US" sz="1200">
                <a:solidFill>
                  <a:schemeClr val="dk1"/>
                </a:solidFill>
                <a:latin typeface="Verdana"/>
                <a:ea typeface="Verdana"/>
                <a:cs typeface="Verdana"/>
                <a:sym typeface="Verdana"/>
              </a:rPr>
              <a:t> Or “deeds.”</a:t>
            </a:r>
            <a:endParaRPr sz="12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7"/>
        <p:cNvGrpSpPr/>
        <p:nvPr/>
      </p:nvGrpSpPr>
      <p:grpSpPr>
        <a:xfrm>
          <a:off x="0" y="0"/>
          <a:ext cx="0" cy="0"/>
          <a:chOff x="0" y="0"/>
          <a:chExt cx="0" cy="0"/>
        </a:xfrm>
      </p:grpSpPr>
      <p:sp>
        <p:nvSpPr>
          <p:cNvPr id="368" name="Google Shape;368;p36"/>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369" name="Google Shape;369;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24</a:t>
            </a:fld>
            <a:endParaRPr>
              <a:solidFill>
                <a:schemeClr val="dk1"/>
              </a:solidFill>
            </a:endParaRPr>
          </a:p>
        </p:txBody>
      </p:sp>
      <p:sp>
        <p:nvSpPr>
          <p:cNvPr id="370" name="Google Shape;370;p36"/>
          <p:cNvSpPr txBox="1"/>
          <p:nvPr/>
        </p:nvSpPr>
        <p:spPr>
          <a:xfrm>
            <a:off x="8294688" y="3098800"/>
            <a:ext cx="336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71" name="Google Shape;371;p36"/>
          <p:cNvSpPr txBox="1">
            <a:spLocks noGrp="1"/>
          </p:cNvSpPr>
          <p:nvPr>
            <p:ph type="ftr" idx="11"/>
          </p:nvPr>
        </p:nvSpPr>
        <p:spPr>
          <a:xfrm>
            <a:off x="185738" y="655478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72" name="Google Shape;372;p36"/>
          <p:cNvSpPr txBox="1"/>
          <p:nvPr/>
        </p:nvSpPr>
        <p:spPr>
          <a:xfrm>
            <a:off x="574350" y="629100"/>
            <a:ext cx="11043300" cy="4773300"/>
          </a:xfrm>
          <a:prstGeom prst="rect">
            <a:avLst/>
          </a:prstGeom>
          <a:noFill/>
          <a:ln>
            <a:noFill/>
          </a:ln>
        </p:spPr>
        <p:txBody>
          <a:bodyPr spcFirstLastPara="1" wrap="square" lIns="91425" tIns="91425" rIns="91425" bIns="91425" anchor="t" anchorCtr="0">
            <a:spAutoFit/>
          </a:bodyPr>
          <a:lstStyle/>
          <a:p>
            <a:pPr marL="0" marR="0" lvl="0" indent="0" algn="l" rtl="0">
              <a:lnSpc>
                <a:spcPct val="114000"/>
              </a:lnSpc>
              <a:spcBef>
                <a:spcPts val="80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29 </a:t>
            </a:r>
            <a:r>
              <a:rPr lang="en-US" sz="1200" b="0" i="0" u="none" strike="noStrike" cap="none">
                <a:solidFill>
                  <a:schemeClr val="dk1"/>
                </a:solidFill>
                <a:latin typeface="Verdana"/>
                <a:ea typeface="Verdana"/>
                <a:cs typeface="Verdana"/>
                <a:sym typeface="Verdana"/>
              </a:rPr>
              <a:t> </a:t>
            </a:r>
            <a:r>
              <a:rPr lang="en-US" sz="2800">
                <a:latin typeface="Verdana"/>
                <a:ea typeface="Verdana"/>
                <a:cs typeface="Verdana"/>
                <a:sym typeface="Verdana"/>
              </a:rPr>
              <a:t>Don’t let me live a lie.</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a:latin typeface="Verdana"/>
                <a:ea typeface="Verdana"/>
                <a:cs typeface="Verdana"/>
                <a:sym typeface="Verdana"/>
              </a:rPr>
              <a:t>		Guide me with your teachings.</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30 </a:t>
            </a:r>
            <a:r>
              <a:rPr lang="en-US" sz="2800">
                <a:latin typeface="Verdana"/>
                <a:ea typeface="Verdana"/>
                <a:cs typeface="Verdana"/>
                <a:sym typeface="Verdana"/>
              </a:rPr>
              <a:t>I have chosen to be loyal to you.</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a:latin typeface="Verdana"/>
                <a:ea typeface="Verdana"/>
                <a:cs typeface="Verdana"/>
                <a:sym typeface="Verdana"/>
              </a:rPr>
              <a:t>		I respect your laws.</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31 </a:t>
            </a:r>
            <a:r>
              <a:rPr lang="en-US" sz="2800">
                <a:latin typeface="Verdana"/>
                <a:ea typeface="Verdana"/>
                <a:cs typeface="Verdana"/>
                <a:sym typeface="Verdana"/>
              </a:rPr>
              <a:t>I follow your rules closely, LORD.</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a:latin typeface="Verdana"/>
                <a:ea typeface="Verdana"/>
                <a:cs typeface="Verdana"/>
                <a:sym typeface="Verdana"/>
              </a:rPr>
              <a:t>		Don’t let me be put to shame.</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b="1" baseline="30000">
                <a:solidFill>
                  <a:schemeClr val="dk1"/>
                </a:solidFill>
                <a:latin typeface="Verdana"/>
                <a:ea typeface="Verdana"/>
                <a:cs typeface="Verdana"/>
                <a:sym typeface="Verdana"/>
              </a:rPr>
              <a:t>32 </a:t>
            </a:r>
            <a:r>
              <a:rPr lang="en-US" sz="2800">
                <a:latin typeface="Verdana"/>
                <a:ea typeface="Verdana"/>
                <a:cs typeface="Verdana"/>
                <a:sym typeface="Verdana"/>
              </a:rPr>
              <a:t>I do my best to follow your commands,</a:t>
            </a:r>
            <a:endParaRPr sz="2800">
              <a:latin typeface="Verdana"/>
              <a:ea typeface="Verdana"/>
              <a:cs typeface="Verdana"/>
              <a:sym typeface="Verdana"/>
            </a:endParaRPr>
          </a:p>
          <a:p>
            <a:pPr marL="0" marR="0" lvl="0" indent="0" algn="l" rtl="0">
              <a:lnSpc>
                <a:spcPct val="114000"/>
              </a:lnSpc>
              <a:spcBef>
                <a:spcPts val="800"/>
              </a:spcBef>
              <a:spcAft>
                <a:spcPts val="0"/>
              </a:spcAft>
              <a:buClr>
                <a:srgbClr val="000000"/>
              </a:buClr>
              <a:buSzPts val="2800"/>
              <a:buFont typeface="Arial"/>
              <a:buNone/>
            </a:pPr>
            <a:r>
              <a:rPr lang="en-US" sz="2800">
                <a:latin typeface="Verdana"/>
                <a:ea typeface="Verdana"/>
                <a:cs typeface="Verdana"/>
                <a:sym typeface="Verdana"/>
              </a:rPr>
              <a:t>		because you are the one who gives me the desire. </a:t>
            </a:r>
            <a:endParaRPr sz="2800">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78"/>
        <p:cNvGrpSpPr/>
        <p:nvPr/>
      </p:nvGrpSpPr>
      <p:grpSpPr>
        <a:xfrm>
          <a:off x="0" y="0"/>
          <a:ext cx="0" cy="0"/>
          <a:chOff x="0" y="0"/>
          <a:chExt cx="0" cy="0"/>
        </a:xfrm>
      </p:grpSpPr>
      <p:sp>
        <p:nvSpPr>
          <p:cNvPr id="379" name="Google Shape;379;p37"/>
          <p:cNvSpPr/>
          <p:nvPr/>
        </p:nvSpPr>
        <p:spPr>
          <a:xfrm>
            <a:off x="622347" y="878712"/>
            <a:ext cx="10947300" cy="5100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1. </a:t>
            </a:r>
            <a:r>
              <a:rPr lang="en-US" sz="2600">
                <a:latin typeface="Verdana"/>
                <a:ea typeface="Verdana"/>
                <a:cs typeface="Verdana"/>
                <a:sym typeface="Verdana"/>
              </a:rPr>
              <a:t>How does the writer of this Psalm feel?</a:t>
            </a:r>
            <a:endParaRPr sz="26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a:latin typeface="Verdana"/>
                <a:ea typeface="Verdana"/>
                <a:cs typeface="Verdana"/>
                <a:sym typeface="Verdana"/>
              </a:rPr>
              <a:t>2</a:t>
            </a:r>
            <a:r>
              <a:rPr lang="en-US" sz="2600" b="0" i="0" u="none" strike="noStrike" cap="none">
                <a:solidFill>
                  <a:srgbClr val="000000"/>
                </a:solidFill>
                <a:latin typeface="Verdana"/>
                <a:ea typeface="Verdana"/>
                <a:cs typeface="Verdana"/>
                <a:sym typeface="Verdana"/>
              </a:rPr>
              <a:t>. </a:t>
            </a:r>
            <a:r>
              <a:rPr lang="en-US" sz="2600">
                <a:latin typeface="Verdana"/>
                <a:ea typeface="Verdana"/>
                <a:cs typeface="Verdana"/>
                <a:sym typeface="Verdana"/>
              </a:rPr>
              <a:t>Who does the writer ask for help?</a:t>
            </a:r>
            <a:endParaRPr sz="26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a:latin typeface="Verdana"/>
                <a:ea typeface="Verdana"/>
                <a:cs typeface="Verdana"/>
                <a:sym typeface="Verdana"/>
              </a:rPr>
              <a:t>3</a:t>
            </a:r>
            <a:r>
              <a:rPr lang="en-US" sz="2600" b="0" i="0" u="none" strike="noStrike" cap="none">
                <a:solidFill>
                  <a:srgbClr val="000000"/>
                </a:solidFill>
                <a:latin typeface="Verdana"/>
                <a:ea typeface="Verdana"/>
                <a:cs typeface="Verdana"/>
                <a:sym typeface="Verdana"/>
              </a:rPr>
              <a:t>. Wh</a:t>
            </a:r>
            <a:r>
              <a:rPr lang="en-US" sz="2600">
                <a:latin typeface="Verdana"/>
                <a:ea typeface="Verdana"/>
                <a:cs typeface="Verdana"/>
                <a:sym typeface="Verdana"/>
              </a:rPr>
              <a:t>at choices does the writer make in this Psalm?</a:t>
            </a:r>
            <a:endParaRPr sz="26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a:latin typeface="Verdana"/>
                <a:ea typeface="Verdana"/>
                <a:cs typeface="Verdana"/>
                <a:sym typeface="Verdana"/>
              </a:rPr>
              <a:t>4</a:t>
            </a:r>
            <a:r>
              <a:rPr lang="en-US" sz="2600" b="0" i="0" u="none" strike="noStrike" cap="none">
                <a:solidFill>
                  <a:srgbClr val="000000"/>
                </a:solidFill>
                <a:latin typeface="Verdana"/>
                <a:ea typeface="Verdana"/>
                <a:cs typeface="Verdana"/>
                <a:sym typeface="Verdana"/>
              </a:rPr>
              <a:t>. </a:t>
            </a:r>
            <a:r>
              <a:rPr lang="en-US" sz="2600">
                <a:latin typeface="Verdana"/>
                <a:ea typeface="Verdana"/>
                <a:cs typeface="Verdana"/>
                <a:sym typeface="Verdana"/>
              </a:rPr>
              <a:t>Why does the writer want to follow God’s commands?</a:t>
            </a:r>
            <a:endParaRPr sz="26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a:latin typeface="Verdana"/>
                <a:ea typeface="Verdana"/>
                <a:cs typeface="Verdana"/>
                <a:sym typeface="Verdana"/>
              </a:rPr>
              <a:t>5</a:t>
            </a:r>
            <a:r>
              <a:rPr lang="en-US" sz="2600" b="0" i="0" u="none" strike="noStrike" cap="none">
                <a:solidFill>
                  <a:srgbClr val="000000"/>
                </a:solidFill>
                <a:latin typeface="Verdana"/>
                <a:ea typeface="Verdana"/>
                <a:cs typeface="Verdana"/>
                <a:sym typeface="Verdana"/>
              </a:rPr>
              <a:t>.</a:t>
            </a:r>
            <a:r>
              <a:rPr lang="en-US" sz="2600">
                <a:latin typeface="Verdana"/>
                <a:ea typeface="Verdana"/>
                <a:cs typeface="Verdana"/>
                <a:sym typeface="Verdana"/>
              </a:rPr>
              <a:t> What is a rule or instruction that’s hard to follow?</a:t>
            </a:r>
            <a:endParaRPr sz="2600">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a:latin typeface="Verdana"/>
                <a:ea typeface="Verdana"/>
                <a:cs typeface="Verdana"/>
                <a:sym typeface="Verdana"/>
              </a:rPr>
              <a:t>6. Do you think it is important to follow God’s commands?</a:t>
            </a:r>
            <a:endParaRPr sz="2600">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b="0" i="0" u="none" strike="noStrike" cap="none">
                <a:solidFill>
                  <a:schemeClr val="dk1"/>
                </a:solidFill>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a:solidFill>
                  <a:srgbClr val="000000"/>
                </a:solidFill>
                <a:latin typeface="Verdana"/>
                <a:ea typeface="Verdana"/>
                <a:cs typeface="Verdana"/>
                <a:sym typeface="Verdana"/>
              </a:rPr>
            </a:br>
            <a:endParaRPr sz="2800" b="0" i="0" u="none" strike="noStrike" cap="none">
              <a:solidFill>
                <a:srgbClr val="000000"/>
              </a:solidFill>
              <a:latin typeface="Verdana"/>
              <a:ea typeface="Verdana"/>
              <a:cs typeface="Verdana"/>
              <a:sym typeface="Verdana"/>
            </a:endParaRPr>
          </a:p>
        </p:txBody>
      </p:sp>
      <p:sp>
        <p:nvSpPr>
          <p:cNvPr id="380" name="Google Shape;380;p37"/>
          <p:cNvSpPr txBox="1"/>
          <p:nvPr/>
        </p:nvSpPr>
        <p:spPr>
          <a:xfrm>
            <a:off x="1196997" y="286784"/>
            <a:ext cx="9798000" cy="76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Answer the questions.</a:t>
            </a:r>
            <a:endParaRPr sz="3200" b="1" i="0" u="none" strike="noStrike" cap="none">
              <a:solidFill>
                <a:schemeClr val="dk1"/>
              </a:solidFill>
              <a:latin typeface="Verdana"/>
              <a:ea typeface="Verdana"/>
              <a:cs typeface="Verdana"/>
              <a:sym typeface="Verdana"/>
            </a:endParaRPr>
          </a:p>
        </p:txBody>
      </p:sp>
      <p:sp>
        <p:nvSpPr>
          <p:cNvPr id="381" name="Google Shape;381;p37"/>
          <p:cNvSpPr txBox="1">
            <a:spLocks noGrp="1"/>
          </p:cNvSpPr>
          <p:nvPr>
            <p:ph type="sldNum" idx="12"/>
          </p:nvPr>
        </p:nvSpPr>
        <p:spPr>
          <a:xfrm>
            <a:off x="9291638" y="640238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25</a:t>
            </a:fld>
            <a:endParaRPr>
              <a:solidFill>
                <a:schemeClr val="dk1"/>
              </a:solidFill>
            </a:endParaRPr>
          </a:p>
        </p:txBody>
      </p:sp>
      <p:sp>
        <p:nvSpPr>
          <p:cNvPr id="382" name="Google Shape;382;p37"/>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6"/>
        <p:cNvGrpSpPr/>
        <p:nvPr/>
      </p:nvGrpSpPr>
      <p:grpSpPr>
        <a:xfrm>
          <a:off x="0" y="0"/>
          <a:ext cx="0" cy="0"/>
          <a:chOff x="0" y="0"/>
          <a:chExt cx="0" cy="0"/>
        </a:xfrm>
      </p:grpSpPr>
      <p:sp>
        <p:nvSpPr>
          <p:cNvPr id="387" name="Google Shape;387;p38"/>
          <p:cNvSpPr txBox="1">
            <a:spLocks noGrp="1"/>
          </p:cNvSpPr>
          <p:nvPr>
            <p:ph type="title" idx="4294967295"/>
          </p:nvPr>
        </p:nvSpPr>
        <p:spPr>
          <a:xfrm>
            <a:off x="838200" y="-161132"/>
            <a:ext cx="847069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Verdana"/>
              <a:buNone/>
            </a:pPr>
            <a:r>
              <a:rPr lang="en-US" sz="3200" b="1">
                <a:latin typeface="Verdana"/>
                <a:ea typeface="Verdana"/>
                <a:cs typeface="Verdana"/>
                <a:sym typeface="Verdana"/>
              </a:rPr>
              <a:t>Listen and complete the sentences.</a:t>
            </a:r>
            <a:endParaRPr sz="3200" b="1">
              <a:latin typeface="Verdana"/>
              <a:ea typeface="Verdana"/>
              <a:cs typeface="Verdana"/>
              <a:sym typeface="Verdana"/>
            </a:endParaRPr>
          </a:p>
        </p:txBody>
      </p:sp>
      <p:sp>
        <p:nvSpPr>
          <p:cNvPr id="388" name="Google Shape;388;p38"/>
          <p:cNvSpPr txBox="1">
            <a:spLocks noGrp="1"/>
          </p:cNvSpPr>
          <p:nvPr>
            <p:ph type="body" idx="4294967295"/>
          </p:nvPr>
        </p:nvSpPr>
        <p:spPr>
          <a:xfrm>
            <a:off x="0" y="1584700"/>
            <a:ext cx="121920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a:latin typeface="Verdana"/>
                <a:ea typeface="Verdana"/>
                <a:cs typeface="Verdana"/>
                <a:sym typeface="Verdana"/>
              </a:rPr>
              <a:t>1. </a:t>
            </a:r>
            <a:r>
              <a:rPr lang="en-US"/>
              <a:t>She had ______, “Write a_______about a ______.”</a:t>
            </a:r>
            <a:endParaRPr/>
          </a:p>
          <a:p>
            <a:pPr marL="0" lvl="0" indent="0" algn="l" rtl="0">
              <a:lnSpc>
                <a:spcPct val="90000"/>
              </a:lnSpc>
              <a:spcBef>
                <a:spcPts val="0"/>
              </a:spcBef>
              <a:spcAft>
                <a:spcPts val="0"/>
              </a:spcAft>
              <a:buClr>
                <a:schemeClr val="dk1"/>
              </a:buClr>
              <a:buSzPts val="2800"/>
              <a:buNone/>
            </a:pPr>
            <a:endParaRPr/>
          </a:p>
          <a:p>
            <a:pPr marL="266700" lvl="0" indent="-266700" algn="l" rtl="0">
              <a:lnSpc>
                <a:spcPct val="90000"/>
              </a:lnSpc>
              <a:spcBef>
                <a:spcPts val="0"/>
              </a:spcBef>
              <a:spcAft>
                <a:spcPts val="0"/>
              </a:spcAft>
              <a:buClr>
                <a:schemeClr val="dk1"/>
              </a:buClr>
              <a:buSzPts val="2800"/>
              <a:buNone/>
            </a:pPr>
            <a:r>
              <a:rPr lang="en-US" sz="2800">
                <a:latin typeface="Verdana"/>
                <a:ea typeface="Verdana"/>
                <a:cs typeface="Verdana"/>
                <a:sym typeface="Verdana"/>
              </a:rPr>
              <a:t>2. </a:t>
            </a:r>
            <a:r>
              <a:rPr lang="en-US"/>
              <a:t>In ____ story, there was a ____ ship sailing across the____.</a:t>
            </a:r>
            <a:endParaRPr>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endParaRPr sz="2800">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r>
              <a:rPr lang="en-US" sz="2800">
                <a:latin typeface="Verdana"/>
                <a:ea typeface="Verdana"/>
                <a:cs typeface="Verdana"/>
                <a:sym typeface="Verdana"/>
              </a:rPr>
              <a:t>3.</a:t>
            </a:r>
            <a:r>
              <a:rPr lang="en-US"/>
              <a:t> The _____was strong like a ____, making the sails ____ apart.</a:t>
            </a:r>
            <a:endParaRPr>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endParaRPr sz="2800">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r>
              <a:rPr lang="en-US" sz="2800">
                <a:latin typeface="Verdana"/>
                <a:ea typeface="Verdana"/>
                <a:cs typeface="Verdana"/>
                <a:sym typeface="Verdana"/>
              </a:rPr>
              <a:t>4. </a:t>
            </a:r>
            <a:r>
              <a:rPr lang="en-US"/>
              <a:t>Tom_____ the captain giving _____ with a stern look on his __. </a:t>
            </a:r>
            <a:endParaRPr/>
          </a:p>
          <a:p>
            <a:pPr marL="266700" lvl="0" indent="-266700" algn="l" rtl="0">
              <a:lnSpc>
                <a:spcPct val="90000"/>
              </a:lnSpc>
              <a:spcBef>
                <a:spcPts val="0"/>
              </a:spcBef>
              <a:spcAft>
                <a:spcPts val="0"/>
              </a:spcAft>
              <a:buClr>
                <a:schemeClr val="dk1"/>
              </a:buClr>
              <a:buSzPts val="2800"/>
              <a:buNone/>
            </a:pPr>
            <a:endParaRPr sz="2800">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r>
              <a:rPr lang="en-US" sz="2800">
                <a:latin typeface="Verdana"/>
                <a:ea typeface="Verdana"/>
                <a:cs typeface="Verdana"/>
                <a:sym typeface="Verdana"/>
              </a:rPr>
              <a:t>5. </a:t>
            </a:r>
            <a:r>
              <a:rPr lang="en-US"/>
              <a:t>The crew ______to save the _____ and _____ a big reward. </a:t>
            </a:r>
            <a:endParaRPr>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endParaRPr sz="2800">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endParaRPr>
              <a:latin typeface="Verdana"/>
              <a:ea typeface="Verdana"/>
              <a:cs typeface="Verdana"/>
              <a:sym typeface="Verdana"/>
            </a:endParaRPr>
          </a:p>
        </p:txBody>
      </p:sp>
      <p:sp>
        <p:nvSpPr>
          <p:cNvPr id="389" name="Google Shape;389;p38"/>
          <p:cNvSpPr txBox="1">
            <a:spLocks noGrp="1"/>
          </p:cNvSpPr>
          <p:nvPr>
            <p:ph type="ftr" idx="11"/>
          </p:nvPr>
        </p:nvSpPr>
        <p:spPr>
          <a:xfrm>
            <a:off x="-247562" y="6356183"/>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390" name="Google Shape;39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800"/>
              <a:buFont typeface="Verdana"/>
              <a:buNone/>
            </a:pPr>
            <a:fld id="{00000000-1234-1234-1234-123412341234}" type="slidenum">
              <a:rPr lang="en-US">
                <a:solidFill>
                  <a:schemeClr val="dk1"/>
                </a:solidFill>
              </a:rPr>
              <a:t>26</a:t>
            </a:fld>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96"/>
        <p:cNvGrpSpPr/>
        <p:nvPr/>
      </p:nvGrpSpPr>
      <p:grpSpPr>
        <a:xfrm>
          <a:off x="0" y="0"/>
          <a:ext cx="0" cy="0"/>
          <a:chOff x="0" y="0"/>
          <a:chExt cx="0" cy="0"/>
        </a:xfrm>
      </p:grpSpPr>
      <p:sp>
        <p:nvSpPr>
          <p:cNvPr id="397" name="Google Shape;397;p39"/>
          <p:cNvSpPr txBox="1">
            <a:spLocks noGrp="1"/>
          </p:cNvSpPr>
          <p:nvPr>
            <p:ph type="ftr" idx="11"/>
          </p:nvPr>
        </p:nvSpPr>
        <p:spPr>
          <a:xfrm>
            <a:off x="302622" y="6591869"/>
            <a:ext cx="3600637" cy="15026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398" name="Google Shape;398;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27</a:t>
            </a:fld>
            <a:endParaRPr>
              <a:solidFill>
                <a:schemeClr val="dk1"/>
              </a:solidFill>
            </a:endParaRPr>
          </a:p>
        </p:txBody>
      </p:sp>
      <p:sp>
        <p:nvSpPr>
          <p:cNvPr id="399" name="Google Shape;399;p39"/>
          <p:cNvSpPr txBox="1"/>
          <p:nvPr/>
        </p:nvSpPr>
        <p:spPr>
          <a:xfrm>
            <a:off x="158262" y="22107"/>
            <a:ext cx="12033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Verdana"/>
                <a:ea typeface="Verdana"/>
                <a:cs typeface="Verdana"/>
                <a:sym typeface="Verdana"/>
              </a:rPr>
              <a:t> </a:t>
            </a:r>
            <a:r>
              <a:rPr lang="en-US" sz="3200" b="1" i="0" u="none" strike="noStrike" cap="none">
                <a:solidFill>
                  <a:schemeClr val="dk1"/>
                </a:solidFill>
                <a:latin typeface="Verdana"/>
                <a:ea typeface="Verdana"/>
                <a:cs typeface="Verdana"/>
                <a:sym typeface="Verdana"/>
              </a:rPr>
              <a:t>A. </a:t>
            </a:r>
            <a:r>
              <a:rPr lang="en-US" sz="3200" b="1">
                <a:solidFill>
                  <a:schemeClr val="dk1"/>
                </a:solidFill>
                <a:latin typeface="Verdana"/>
                <a:ea typeface="Verdana"/>
                <a:cs typeface="Verdana"/>
                <a:sym typeface="Verdana"/>
              </a:rPr>
              <a:t>Partner Debate: Which class is better?</a:t>
            </a:r>
            <a:endParaRPr sz="3200" b="1" i="0" u="none" strike="noStrike" cap="none">
              <a:solidFill>
                <a:schemeClr val="dk1"/>
              </a:solidFill>
              <a:latin typeface="Verdana"/>
              <a:ea typeface="Verdana"/>
              <a:cs typeface="Verdana"/>
              <a:sym typeface="Verdana"/>
            </a:endParaRPr>
          </a:p>
        </p:txBody>
      </p:sp>
      <p:sp>
        <p:nvSpPr>
          <p:cNvPr id="400" name="Google Shape;400;p39"/>
          <p:cNvSpPr txBox="1"/>
          <p:nvPr/>
        </p:nvSpPr>
        <p:spPr>
          <a:xfrm>
            <a:off x="158400" y="736050"/>
            <a:ext cx="11561700" cy="540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a:solidFill>
                  <a:schemeClr val="dk1"/>
                </a:solidFill>
                <a:latin typeface="Verdana"/>
                <a:ea typeface="Verdana"/>
                <a:cs typeface="Verdana"/>
                <a:sym typeface="Verdana"/>
              </a:rPr>
              <a:t>Answer the following questions on your own about your favorite class. Then compare answers with a partner and debate which class is better. </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Arial"/>
              <a:buAutoNum type="arabicPeriod"/>
            </a:pPr>
            <a:r>
              <a:rPr lang="en-US" sz="2600">
                <a:solidFill>
                  <a:schemeClr val="dk1"/>
                </a:solidFill>
                <a:latin typeface="Verdana"/>
                <a:ea typeface="Verdana"/>
                <a:cs typeface="Verdana"/>
                <a:sym typeface="Verdana"/>
              </a:rPr>
              <a:t>What is your favorite class？</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Which lessons from this class have you learned  the most from?</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do you like about how the teacher taught the class?</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Did you feel challenged by this class?</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was the most surprising thing you learned from this class?</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was your favorite project or assignment from this class?</a:t>
            </a:r>
            <a:endParaRPr sz="260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06"/>
        <p:cNvGrpSpPr/>
        <p:nvPr/>
      </p:nvGrpSpPr>
      <p:grpSpPr>
        <a:xfrm>
          <a:off x="0" y="0"/>
          <a:ext cx="0" cy="0"/>
          <a:chOff x="0" y="0"/>
          <a:chExt cx="0" cy="0"/>
        </a:xfrm>
      </p:grpSpPr>
      <p:sp>
        <p:nvSpPr>
          <p:cNvPr id="407" name="Google Shape;407;p40"/>
          <p:cNvSpPr txBox="1">
            <a:spLocks noGrp="1"/>
          </p:cNvSpPr>
          <p:nvPr>
            <p:ph type="ftr" idx="11"/>
          </p:nvPr>
        </p:nvSpPr>
        <p:spPr>
          <a:xfrm>
            <a:off x="302622" y="6591869"/>
            <a:ext cx="3600600" cy="150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408" name="Google Shape;408;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28</a:t>
            </a:fld>
            <a:endParaRPr>
              <a:solidFill>
                <a:schemeClr val="dk1"/>
              </a:solidFill>
            </a:endParaRPr>
          </a:p>
        </p:txBody>
      </p:sp>
      <p:sp>
        <p:nvSpPr>
          <p:cNvPr id="409" name="Google Shape;409;p40"/>
          <p:cNvSpPr txBox="1"/>
          <p:nvPr/>
        </p:nvSpPr>
        <p:spPr>
          <a:xfrm>
            <a:off x="158262" y="22107"/>
            <a:ext cx="12033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Verdana"/>
                <a:ea typeface="Verdana"/>
                <a:cs typeface="Verdana"/>
                <a:sym typeface="Verdana"/>
              </a:rPr>
              <a:t> </a:t>
            </a:r>
            <a:r>
              <a:rPr lang="en-US" sz="3200" b="1">
                <a:solidFill>
                  <a:schemeClr val="dk1"/>
                </a:solidFill>
                <a:latin typeface="Verdana"/>
                <a:ea typeface="Verdana"/>
                <a:cs typeface="Verdana"/>
                <a:sym typeface="Verdana"/>
              </a:rPr>
              <a:t>B</a:t>
            </a:r>
            <a:r>
              <a:rPr lang="en-US" sz="3200" b="1" i="0" u="none" strike="noStrike" cap="none">
                <a:solidFill>
                  <a:schemeClr val="dk1"/>
                </a:solidFill>
                <a:latin typeface="Verdana"/>
                <a:ea typeface="Verdana"/>
                <a:cs typeface="Verdana"/>
                <a:sym typeface="Verdana"/>
              </a:rPr>
              <a:t>. </a:t>
            </a:r>
            <a:r>
              <a:rPr lang="en-US" sz="3200" b="1">
                <a:solidFill>
                  <a:schemeClr val="dk1"/>
                </a:solidFill>
                <a:latin typeface="Verdana"/>
                <a:ea typeface="Verdana"/>
                <a:cs typeface="Verdana"/>
                <a:sym typeface="Verdana"/>
              </a:rPr>
              <a:t>Partner Debate: Which class is better?</a:t>
            </a:r>
            <a:endParaRPr sz="3200" b="1" i="0" u="none" strike="noStrike" cap="none">
              <a:solidFill>
                <a:schemeClr val="dk1"/>
              </a:solidFill>
              <a:latin typeface="Verdana"/>
              <a:ea typeface="Verdana"/>
              <a:cs typeface="Verdana"/>
              <a:sym typeface="Verdana"/>
            </a:endParaRPr>
          </a:p>
        </p:txBody>
      </p:sp>
      <p:sp>
        <p:nvSpPr>
          <p:cNvPr id="410" name="Google Shape;410;p40"/>
          <p:cNvSpPr txBox="1"/>
          <p:nvPr/>
        </p:nvSpPr>
        <p:spPr>
          <a:xfrm>
            <a:off x="158400" y="736050"/>
            <a:ext cx="11561700" cy="540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a:solidFill>
                  <a:schemeClr val="dk1"/>
                </a:solidFill>
                <a:latin typeface="Verdana"/>
                <a:ea typeface="Verdana"/>
                <a:cs typeface="Verdana"/>
                <a:sym typeface="Verdana"/>
              </a:rPr>
              <a:t>Answer the following questions on your own about your favorite class. Then compare answers with a partner and debate which class is better. </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Arial"/>
              <a:buAutoNum type="arabicPeriod"/>
            </a:pPr>
            <a:r>
              <a:rPr lang="en-US" sz="2600">
                <a:solidFill>
                  <a:schemeClr val="dk1"/>
                </a:solidFill>
                <a:latin typeface="Verdana"/>
                <a:ea typeface="Verdana"/>
                <a:cs typeface="Verdana"/>
                <a:sym typeface="Verdana"/>
              </a:rPr>
              <a:t>What makes this class for enjoyable than other classes？</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projects from the class have you learned the most from?</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is the learning environment like in this class?</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does this class prepare you for your future classes or job?</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Has this class made a difference in your academic interests?</a:t>
            </a:r>
            <a:endParaRPr sz="2600">
              <a:solidFill>
                <a:schemeClr val="dk1"/>
              </a:solidFill>
              <a:latin typeface="Verdana"/>
              <a:ea typeface="Verdana"/>
              <a:cs typeface="Verdana"/>
              <a:sym typeface="Verdana"/>
            </a:endParaRPr>
          </a:p>
          <a:p>
            <a:pPr marL="514350" marR="0" lvl="0" indent="-514350" algn="l" rtl="0">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is one way this class has challenged you?</a:t>
            </a:r>
            <a:endParaRPr sz="260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6"/>
        <p:cNvGrpSpPr/>
        <p:nvPr/>
      </p:nvGrpSpPr>
      <p:grpSpPr>
        <a:xfrm>
          <a:off x="0" y="0"/>
          <a:ext cx="0" cy="0"/>
          <a:chOff x="0" y="0"/>
          <a:chExt cx="0" cy="0"/>
        </a:xfrm>
      </p:grpSpPr>
      <p:sp>
        <p:nvSpPr>
          <p:cNvPr id="417" name="Google Shape;417;p41"/>
          <p:cNvSpPr/>
          <p:nvPr/>
        </p:nvSpPr>
        <p:spPr>
          <a:xfrm>
            <a:off x="803700" y="219363"/>
            <a:ext cx="10584600" cy="5971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800"/>
              <a:buFont typeface="Verdana"/>
              <a:buNone/>
            </a:pPr>
            <a:r>
              <a:rPr lang="en-US" sz="2400">
                <a:solidFill>
                  <a:schemeClr val="dk1"/>
                </a:solidFill>
                <a:latin typeface="Verdana"/>
                <a:ea typeface="Verdana"/>
                <a:cs typeface="Verdana"/>
                <a:sym typeface="Verdana"/>
              </a:rPr>
              <a:t>(Verse 1)</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In a classroom full of dreams,</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We were learning many things,</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Textbooks open, notes to write,</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Study hard each day and night.</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Crooked paths and smooth roads too,</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We were learning, pushing through.</a:t>
            </a:r>
            <a:endParaRPr sz="24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Verdana"/>
              <a:buNone/>
            </a:pPr>
            <a:endParaRPr sz="24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(Verse 2)</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Final tests are drawing near,</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Let’s stay focused, never fear.</a:t>
            </a:r>
            <a:endParaRPr sz="24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Something comes to ease my mind,</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My friend’s words are real and kind.</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With our books, we all agree,</a:t>
            </a:r>
            <a:br>
              <a:rPr lang="en-US" sz="2400">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We will earn that sweet degree.</a:t>
            </a:r>
            <a:endParaRPr sz="3700">
              <a:solidFill>
                <a:schemeClr val="dk1"/>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2400"/>
              <a:buFont typeface="Arial"/>
              <a:buNone/>
            </a:pPr>
            <a:br>
              <a:rPr lang="en-US" sz="2400" b="0" i="0" u="none" strike="noStrike" cap="none">
                <a:solidFill>
                  <a:schemeClr val="dk1"/>
                </a:solidFill>
                <a:latin typeface="Verdana"/>
                <a:ea typeface="Verdana"/>
                <a:cs typeface="Verdana"/>
                <a:sym typeface="Verdana"/>
              </a:rPr>
            </a:br>
            <a:br>
              <a:rPr lang="en-US" sz="3600" b="0" i="0" u="none" strike="noStrike" cap="none">
                <a:solidFill>
                  <a:schemeClr val="dk1"/>
                </a:solidFill>
                <a:latin typeface="Verdana"/>
                <a:ea typeface="Verdana"/>
                <a:cs typeface="Verdana"/>
                <a:sym typeface="Verdana"/>
              </a:rPr>
            </a:b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chemeClr val="dk1"/>
              </a:solidFill>
              <a:latin typeface="Verdana"/>
              <a:ea typeface="Verdana"/>
              <a:cs typeface="Verdana"/>
              <a:sym typeface="Verdana"/>
            </a:endParaRPr>
          </a:p>
        </p:txBody>
      </p:sp>
      <p:sp>
        <p:nvSpPr>
          <p:cNvPr id="418" name="Google Shape;418;p41"/>
          <p:cNvSpPr txBox="1">
            <a:spLocks noGrp="1"/>
          </p:cNvSpPr>
          <p:nvPr>
            <p:ph type="ftr" idx="11"/>
          </p:nvPr>
        </p:nvSpPr>
        <p:spPr>
          <a:xfrm>
            <a:off x="-530630" y="6421326"/>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200"/>
              <a:buFont typeface="Verdana"/>
              <a:buNone/>
            </a:pPr>
            <a:r>
              <a:rPr lang="en-US"/>
              <a:t>©2020-2024 Light of the World Learning</a:t>
            </a:r>
            <a:endParaRPr/>
          </a:p>
        </p:txBody>
      </p:sp>
      <p:sp>
        <p:nvSpPr>
          <p:cNvPr id="419" name="Google Shape;419;p41"/>
          <p:cNvSpPr txBox="1"/>
          <p:nvPr/>
        </p:nvSpPr>
        <p:spPr>
          <a:xfrm>
            <a:off x="1185325" y="0"/>
            <a:ext cx="10719600" cy="58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Verdana"/>
              <a:buNone/>
            </a:pPr>
            <a:r>
              <a:rPr lang="en-US" sz="3200" b="1" i="0" u="none" strike="noStrike" cap="none">
                <a:solidFill>
                  <a:schemeClr val="dk1"/>
                </a:solidFill>
                <a:latin typeface="Verdana"/>
                <a:ea typeface="Verdana"/>
                <a:cs typeface="Verdana"/>
                <a:sym typeface="Verdana"/>
              </a:rPr>
              <a:t>Song – </a:t>
            </a:r>
            <a:r>
              <a:rPr lang="en-US" sz="3200" b="1">
                <a:solidFill>
                  <a:schemeClr val="dk1"/>
                </a:solidFill>
                <a:latin typeface="Verdana"/>
                <a:ea typeface="Verdana"/>
                <a:cs typeface="Verdana"/>
                <a:sym typeface="Verdana"/>
              </a:rPr>
              <a:t>Learning Together</a:t>
            </a:r>
            <a:endParaRPr sz="3200" b="1" i="0" u="none" strike="noStrike" cap="none">
              <a:solidFill>
                <a:schemeClr val="dk1"/>
              </a:solidFill>
              <a:latin typeface="Verdana"/>
              <a:ea typeface="Verdana"/>
              <a:cs typeface="Verdana"/>
              <a:sym typeface="Verdana"/>
            </a:endParaRPr>
          </a:p>
        </p:txBody>
      </p:sp>
      <p:pic>
        <p:nvPicPr>
          <p:cNvPr id="420" name="Google Shape;420;p41"/>
          <p:cNvPicPr preferRelativeResize="0"/>
          <p:nvPr/>
        </p:nvPicPr>
        <p:blipFill rotWithShape="1">
          <a:blip r:embed="rId3">
            <a:alphaModFix/>
          </a:blip>
          <a:srcRect l="11150" r="11143"/>
          <a:stretch/>
        </p:blipFill>
        <p:spPr>
          <a:xfrm>
            <a:off x="8056300" y="1690481"/>
            <a:ext cx="3851809" cy="3029269"/>
          </a:xfrm>
          <a:prstGeom prst="rect">
            <a:avLst/>
          </a:prstGeom>
          <a:noFill/>
          <a:ln>
            <a:noFill/>
          </a:ln>
        </p:spPr>
      </p:pic>
      <p:sp>
        <p:nvSpPr>
          <p:cNvPr id="421" name="Google Shape;421;p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800"/>
              <a:buFont typeface="Verdana"/>
              <a:buNone/>
            </a:pPr>
            <a:fld id="{00000000-1234-1234-1234-123412341234}" type="slidenum">
              <a:rPr lang="en-US">
                <a:solidFill>
                  <a:schemeClr val="dk1"/>
                </a:solidFill>
              </a:rPr>
              <a:t>29</a:t>
            </a:fld>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9"/>
        <p:cNvGrpSpPr/>
        <p:nvPr/>
      </p:nvGrpSpPr>
      <p:grpSpPr>
        <a:xfrm>
          <a:off x="0" y="0"/>
          <a:ext cx="0" cy="0"/>
          <a:chOff x="0" y="0"/>
          <a:chExt cx="0" cy="0"/>
        </a:xfrm>
      </p:grpSpPr>
      <p:sp>
        <p:nvSpPr>
          <p:cNvPr id="110" name="Google Shape;110;p15"/>
          <p:cNvSpPr txBox="1">
            <a:spLocks noGrp="1"/>
          </p:cNvSpPr>
          <p:nvPr>
            <p:ph type="sldNum" idx="12"/>
          </p:nvPr>
        </p:nvSpPr>
        <p:spPr>
          <a:xfrm>
            <a:off x="8786813" y="6492875"/>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a:solidFill>
                  <a:schemeClr val="dk1"/>
                </a:solidFill>
              </a:rPr>
              <a:t>3</a:t>
            </a:fld>
            <a:endParaRPr>
              <a:solidFill>
                <a:schemeClr val="dk1"/>
              </a:solidFill>
            </a:endParaRPr>
          </a:p>
        </p:txBody>
      </p:sp>
      <p:sp>
        <p:nvSpPr>
          <p:cNvPr id="111" name="Google Shape;111;p15"/>
          <p:cNvSpPr txBox="1">
            <a:spLocks noGrp="1"/>
          </p:cNvSpPr>
          <p:nvPr>
            <p:ph type="ftr" idx="11"/>
          </p:nvPr>
        </p:nvSpPr>
        <p:spPr>
          <a:xfrm>
            <a:off x="92075" y="651510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112" name="Google Shape;112;p15"/>
          <p:cNvSpPr txBox="1">
            <a:spLocks noGrp="1"/>
          </p:cNvSpPr>
          <p:nvPr>
            <p:ph type="title"/>
          </p:nvPr>
        </p:nvSpPr>
        <p:spPr>
          <a:xfrm>
            <a:off x="2794050" y="202350"/>
            <a:ext cx="6603900" cy="816000"/>
          </a:xfrm>
          <a:prstGeom prst="rect">
            <a:avLst/>
          </a:prstGeom>
          <a:solidFill>
            <a:schemeClr val="lt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Verdana"/>
              <a:buNone/>
            </a:pPr>
            <a:r>
              <a:rPr lang="en-US" sz="4400">
                <a:latin typeface="Verdana"/>
                <a:ea typeface="Verdana"/>
                <a:cs typeface="Verdana"/>
                <a:sym typeface="Verdana"/>
              </a:rPr>
              <a:t> </a:t>
            </a:r>
            <a:r>
              <a:rPr lang="en-US" sz="3200" b="1">
                <a:latin typeface="Verdana"/>
                <a:ea typeface="Verdana"/>
                <a:cs typeface="Verdana"/>
                <a:sym typeface="Verdana"/>
              </a:rPr>
              <a:t>What are they </a:t>
            </a:r>
            <a:r>
              <a:rPr lang="en-US"/>
              <a:t>working on?</a:t>
            </a:r>
            <a:endParaRPr sz="200" b="1"/>
          </a:p>
        </p:txBody>
      </p:sp>
      <p:pic>
        <p:nvPicPr>
          <p:cNvPr id="113" name="Google Shape;113;p15"/>
          <p:cNvPicPr preferRelativeResize="0"/>
          <p:nvPr/>
        </p:nvPicPr>
        <p:blipFill>
          <a:blip r:embed="rId3">
            <a:alphaModFix/>
          </a:blip>
          <a:stretch>
            <a:fillRect/>
          </a:stretch>
        </p:blipFill>
        <p:spPr>
          <a:xfrm>
            <a:off x="311650" y="1259574"/>
            <a:ext cx="5650519" cy="3764000"/>
          </a:xfrm>
          <a:prstGeom prst="rect">
            <a:avLst/>
          </a:prstGeom>
          <a:noFill/>
          <a:ln>
            <a:noFill/>
          </a:ln>
        </p:spPr>
      </p:pic>
      <p:pic>
        <p:nvPicPr>
          <p:cNvPr id="114" name="Google Shape;114;p15"/>
          <p:cNvPicPr preferRelativeResize="0"/>
          <p:nvPr/>
        </p:nvPicPr>
        <p:blipFill rotWithShape="1">
          <a:blip r:embed="rId4">
            <a:alphaModFix/>
          </a:blip>
          <a:srcRect t="16742"/>
          <a:stretch/>
        </p:blipFill>
        <p:spPr>
          <a:xfrm>
            <a:off x="6419300" y="1259575"/>
            <a:ext cx="5651350" cy="37640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6"/>
        <p:cNvGrpSpPr/>
        <p:nvPr/>
      </p:nvGrpSpPr>
      <p:grpSpPr>
        <a:xfrm>
          <a:off x="0" y="0"/>
          <a:ext cx="0" cy="0"/>
          <a:chOff x="0" y="0"/>
          <a:chExt cx="0" cy="0"/>
        </a:xfrm>
      </p:grpSpPr>
      <p:sp>
        <p:nvSpPr>
          <p:cNvPr id="427" name="Google Shape;427;p42"/>
          <p:cNvSpPr/>
          <p:nvPr/>
        </p:nvSpPr>
        <p:spPr>
          <a:xfrm>
            <a:off x="2127288" y="1603350"/>
            <a:ext cx="3893700" cy="146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428" name="Google Shape;428;p42"/>
          <p:cNvSpPr txBox="1">
            <a:spLocks noGrp="1"/>
          </p:cNvSpPr>
          <p:nvPr>
            <p:ph type="sldNum" idx="12"/>
          </p:nvPr>
        </p:nvSpPr>
        <p:spPr>
          <a:xfrm>
            <a:off x="268288" y="6350000"/>
            <a:ext cx="11655300" cy="3714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30</a:t>
            </a:fld>
            <a:endParaRPr>
              <a:solidFill>
                <a:schemeClr val="dk1"/>
              </a:solidFill>
            </a:endParaRPr>
          </a:p>
        </p:txBody>
      </p:sp>
      <p:sp>
        <p:nvSpPr>
          <p:cNvPr id="429" name="Google Shape;429;p42"/>
          <p:cNvSpPr txBox="1"/>
          <p:nvPr/>
        </p:nvSpPr>
        <p:spPr>
          <a:xfrm>
            <a:off x="-239725" y="0"/>
            <a:ext cx="12431700" cy="115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accent5"/>
                </a:solidFill>
                <a:latin typeface="Verdana"/>
                <a:ea typeface="Verdana"/>
                <a:cs typeface="Verdana"/>
                <a:sym typeface="Verdana"/>
              </a:rPr>
              <a:t>1A. </a:t>
            </a:r>
            <a:r>
              <a:rPr lang="en-US" sz="3200" b="1" i="0" u="none" strike="noStrike" cap="none">
                <a:solidFill>
                  <a:schemeClr val="dk1"/>
                </a:solidFill>
                <a:latin typeface="Verdana"/>
                <a:ea typeface="Verdana"/>
                <a:cs typeface="Verdana"/>
                <a:sym typeface="Verdana"/>
              </a:rPr>
              <a:t>Homework – </a:t>
            </a:r>
            <a:r>
              <a:rPr lang="en-US" sz="3200" b="1">
                <a:solidFill>
                  <a:schemeClr val="dk1"/>
                </a:solidFill>
                <a:latin typeface="Verdana"/>
                <a:ea typeface="Verdana"/>
                <a:cs typeface="Verdana"/>
                <a:sym typeface="Verdana"/>
              </a:rPr>
              <a:t>Write a sentence with each vocab word using the past continuous tense.</a:t>
            </a:r>
            <a:endParaRPr sz="3200" b="1" i="0" u="none" strike="noStrike" cap="none">
              <a:solidFill>
                <a:schemeClr val="dk1"/>
              </a:solidFill>
              <a:latin typeface="Verdana"/>
              <a:ea typeface="Verdana"/>
              <a:cs typeface="Verdana"/>
              <a:sym typeface="Verdana"/>
            </a:endParaRPr>
          </a:p>
        </p:txBody>
      </p:sp>
      <p:sp>
        <p:nvSpPr>
          <p:cNvPr id="430" name="Google Shape;430;p42"/>
          <p:cNvSpPr txBox="1">
            <a:spLocks noGrp="1"/>
          </p:cNvSpPr>
          <p:nvPr>
            <p:ph type="ftr" idx="11"/>
          </p:nvPr>
        </p:nvSpPr>
        <p:spPr>
          <a:xfrm>
            <a:off x="2441344" y="6446020"/>
            <a:ext cx="3522662" cy="2698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pic>
        <p:nvPicPr>
          <p:cNvPr id="431" name="Google Shape;431;p42"/>
          <p:cNvPicPr preferRelativeResize="0"/>
          <p:nvPr/>
        </p:nvPicPr>
        <p:blipFill rotWithShape="1">
          <a:blip r:embed="rId3">
            <a:alphaModFix/>
          </a:blip>
          <a:srcRect t="16647" b="16654"/>
          <a:stretch/>
        </p:blipFill>
        <p:spPr>
          <a:xfrm>
            <a:off x="198917" y="1603346"/>
            <a:ext cx="1737559" cy="1158899"/>
          </a:xfrm>
          <a:prstGeom prst="rect">
            <a:avLst/>
          </a:prstGeom>
          <a:noFill/>
          <a:ln>
            <a:noFill/>
          </a:ln>
        </p:spPr>
      </p:pic>
      <p:pic>
        <p:nvPicPr>
          <p:cNvPr id="432" name="Google Shape;432;p42"/>
          <p:cNvPicPr preferRelativeResize="0"/>
          <p:nvPr/>
        </p:nvPicPr>
        <p:blipFill rotWithShape="1">
          <a:blip r:embed="rId4">
            <a:alphaModFix/>
          </a:blip>
          <a:srcRect t="41288" b="14344"/>
          <a:stretch/>
        </p:blipFill>
        <p:spPr>
          <a:xfrm>
            <a:off x="198925" y="4270228"/>
            <a:ext cx="1737550" cy="1157278"/>
          </a:xfrm>
          <a:prstGeom prst="rect">
            <a:avLst/>
          </a:prstGeom>
          <a:noFill/>
          <a:ln>
            <a:noFill/>
          </a:ln>
        </p:spPr>
      </p:pic>
      <p:pic>
        <p:nvPicPr>
          <p:cNvPr id="433" name="Google Shape;433;p42"/>
          <p:cNvPicPr preferRelativeResize="0"/>
          <p:nvPr/>
        </p:nvPicPr>
        <p:blipFill rotWithShape="1">
          <a:blip r:embed="rId5">
            <a:alphaModFix/>
          </a:blip>
          <a:srcRect l="6094" r="6085"/>
          <a:stretch/>
        </p:blipFill>
        <p:spPr>
          <a:xfrm>
            <a:off x="6313850" y="4240338"/>
            <a:ext cx="1737549" cy="1217044"/>
          </a:xfrm>
          <a:prstGeom prst="rect">
            <a:avLst/>
          </a:prstGeom>
          <a:noFill/>
          <a:ln>
            <a:noFill/>
          </a:ln>
        </p:spPr>
      </p:pic>
      <p:pic>
        <p:nvPicPr>
          <p:cNvPr id="434" name="Google Shape;434;p42"/>
          <p:cNvPicPr preferRelativeResize="0"/>
          <p:nvPr/>
        </p:nvPicPr>
        <p:blipFill rotWithShape="1">
          <a:blip r:embed="rId6">
            <a:alphaModFix/>
          </a:blip>
          <a:srcRect t="7450" b="16751"/>
          <a:stretch/>
        </p:blipFill>
        <p:spPr>
          <a:xfrm>
            <a:off x="6379788" y="1606864"/>
            <a:ext cx="1605674" cy="1217024"/>
          </a:xfrm>
          <a:prstGeom prst="rect">
            <a:avLst/>
          </a:prstGeom>
          <a:noFill/>
          <a:ln>
            <a:noFill/>
          </a:ln>
        </p:spPr>
      </p:pic>
      <p:sp>
        <p:nvSpPr>
          <p:cNvPr id="435" name="Google Shape;435;p42"/>
          <p:cNvSpPr txBox="1"/>
          <p:nvPr/>
        </p:nvSpPr>
        <p:spPr>
          <a:xfrm>
            <a:off x="98400" y="2862900"/>
            <a:ext cx="2028900" cy="5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1. smooth</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436" name="Google Shape;436;p42"/>
          <p:cNvSpPr txBox="1"/>
          <p:nvPr/>
        </p:nvSpPr>
        <p:spPr>
          <a:xfrm>
            <a:off x="2233863" y="1603350"/>
            <a:ext cx="3522600" cy="14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chemeClr val="dk1"/>
                </a:solidFill>
                <a:latin typeface="Verdana"/>
                <a:ea typeface="Verdana"/>
                <a:cs typeface="Verdana"/>
                <a:sym typeface="Verdana"/>
              </a:rPr>
              <a:t>Ex. Yesterday, we </a:t>
            </a:r>
            <a:r>
              <a:rPr lang="en-US" sz="2200" b="1">
                <a:solidFill>
                  <a:schemeClr val="dk1"/>
                </a:solidFill>
                <a:latin typeface="Verdana"/>
                <a:ea typeface="Verdana"/>
                <a:cs typeface="Verdana"/>
                <a:sym typeface="Verdana"/>
              </a:rPr>
              <a:t>were skating</a:t>
            </a:r>
            <a:r>
              <a:rPr lang="en-US" sz="2200">
                <a:solidFill>
                  <a:schemeClr val="dk1"/>
                </a:solidFill>
                <a:latin typeface="Verdana"/>
                <a:ea typeface="Verdana"/>
                <a:cs typeface="Verdana"/>
                <a:sym typeface="Verdana"/>
              </a:rPr>
              <a:t> on the lake because the ice was so </a:t>
            </a:r>
            <a:r>
              <a:rPr lang="en-US" sz="2200" b="1">
                <a:solidFill>
                  <a:schemeClr val="dk1"/>
                </a:solidFill>
                <a:latin typeface="Verdana"/>
                <a:ea typeface="Verdana"/>
                <a:cs typeface="Verdana"/>
                <a:sym typeface="Verdana"/>
              </a:rPr>
              <a:t>smooth</a:t>
            </a:r>
            <a:endParaRPr sz="2200" b="1">
              <a:solidFill>
                <a:schemeClr val="dk1"/>
              </a:solidFill>
              <a:latin typeface="Verdana"/>
              <a:ea typeface="Verdana"/>
              <a:cs typeface="Verdana"/>
              <a:sym typeface="Verdana"/>
            </a:endParaRPr>
          </a:p>
        </p:txBody>
      </p:sp>
      <p:sp>
        <p:nvSpPr>
          <p:cNvPr id="437" name="Google Shape;437;p42"/>
          <p:cNvSpPr txBox="1"/>
          <p:nvPr/>
        </p:nvSpPr>
        <p:spPr>
          <a:xfrm>
            <a:off x="0" y="5605700"/>
            <a:ext cx="2135400" cy="5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Verdana"/>
                <a:ea typeface="Verdana"/>
                <a:cs typeface="Verdana"/>
                <a:sym typeface="Verdana"/>
              </a:rPr>
              <a:t>2. crooked</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438" name="Google Shape;438;p42"/>
          <p:cNvSpPr txBox="1"/>
          <p:nvPr/>
        </p:nvSpPr>
        <p:spPr>
          <a:xfrm>
            <a:off x="6279275" y="2862900"/>
            <a:ext cx="1938600" cy="5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Verdana"/>
                <a:ea typeface="Verdana"/>
                <a:cs typeface="Verdana"/>
                <a:sym typeface="Verdana"/>
              </a:rPr>
              <a:t>3. absent</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439" name="Google Shape;439;p42"/>
          <p:cNvSpPr txBox="1"/>
          <p:nvPr/>
        </p:nvSpPr>
        <p:spPr>
          <a:xfrm>
            <a:off x="6213325" y="5619275"/>
            <a:ext cx="1938600" cy="5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Verdana"/>
                <a:ea typeface="Verdana"/>
                <a:cs typeface="Verdana"/>
                <a:sym typeface="Verdana"/>
              </a:rPr>
              <a:t>4. real</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440" name="Google Shape;440;p42"/>
          <p:cNvSpPr/>
          <p:nvPr/>
        </p:nvSpPr>
        <p:spPr>
          <a:xfrm>
            <a:off x="2127288" y="4240350"/>
            <a:ext cx="3893700" cy="146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441" name="Google Shape;441;p42"/>
          <p:cNvSpPr txBox="1"/>
          <p:nvPr/>
        </p:nvSpPr>
        <p:spPr>
          <a:xfrm>
            <a:off x="2233863" y="4240350"/>
            <a:ext cx="3522600" cy="14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b="1">
              <a:solidFill>
                <a:schemeClr val="dk1"/>
              </a:solidFill>
              <a:latin typeface="Verdana"/>
              <a:ea typeface="Verdana"/>
              <a:cs typeface="Verdana"/>
              <a:sym typeface="Verdana"/>
            </a:endParaRPr>
          </a:p>
        </p:txBody>
      </p:sp>
      <p:sp>
        <p:nvSpPr>
          <p:cNvPr id="442" name="Google Shape;442;p42"/>
          <p:cNvSpPr/>
          <p:nvPr/>
        </p:nvSpPr>
        <p:spPr>
          <a:xfrm>
            <a:off x="8176263" y="1603350"/>
            <a:ext cx="3893700" cy="146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443" name="Google Shape;443;p42"/>
          <p:cNvSpPr txBox="1"/>
          <p:nvPr/>
        </p:nvSpPr>
        <p:spPr>
          <a:xfrm>
            <a:off x="8282838" y="1603350"/>
            <a:ext cx="3522600" cy="14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b="1">
              <a:solidFill>
                <a:schemeClr val="dk1"/>
              </a:solidFill>
              <a:latin typeface="Verdana"/>
              <a:ea typeface="Verdana"/>
              <a:cs typeface="Verdana"/>
              <a:sym typeface="Verdana"/>
            </a:endParaRPr>
          </a:p>
        </p:txBody>
      </p:sp>
      <p:sp>
        <p:nvSpPr>
          <p:cNvPr id="444" name="Google Shape;444;p42"/>
          <p:cNvSpPr/>
          <p:nvPr/>
        </p:nvSpPr>
        <p:spPr>
          <a:xfrm>
            <a:off x="8176263" y="4240350"/>
            <a:ext cx="3893700" cy="146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445" name="Google Shape;445;p42"/>
          <p:cNvSpPr txBox="1"/>
          <p:nvPr/>
        </p:nvSpPr>
        <p:spPr>
          <a:xfrm>
            <a:off x="8282838" y="4240350"/>
            <a:ext cx="3522600" cy="14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b="1">
              <a:solidFill>
                <a:schemeClr val="dk1"/>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0"/>
        <p:cNvGrpSpPr/>
        <p:nvPr/>
      </p:nvGrpSpPr>
      <p:grpSpPr>
        <a:xfrm>
          <a:off x="0" y="0"/>
          <a:ext cx="0" cy="0"/>
          <a:chOff x="0" y="0"/>
          <a:chExt cx="0" cy="0"/>
        </a:xfrm>
      </p:grpSpPr>
      <p:sp>
        <p:nvSpPr>
          <p:cNvPr id="451" name="Google Shape;451;p43"/>
          <p:cNvSpPr/>
          <p:nvPr/>
        </p:nvSpPr>
        <p:spPr>
          <a:xfrm>
            <a:off x="2127288" y="1603350"/>
            <a:ext cx="3893700" cy="146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452" name="Google Shape;452;p43"/>
          <p:cNvSpPr txBox="1">
            <a:spLocks noGrp="1"/>
          </p:cNvSpPr>
          <p:nvPr>
            <p:ph type="sldNum" idx="12"/>
          </p:nvPr>
        </p:nvSpPr>
        <p:spPr>
          <a:xfrm>
            <a:off x="268288" y="6350000"/>
            <a:ext cx="11655300" cy="3714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31</a:t>
            </a:fld>
            <a:endParaRPr>
              <a:solidFill>
                <a:schemeClr val="dk1"/>
              </a:solidFill>
            </a:endParaRPr>
          </a:p>
        </p:txBody>
      </p:sp>
      <p:sp>
        <p:nvSpPr>
          <p:cNvPr id="453" name="Google Shape;453;p43"/>
          <p:cNvSpPr txBox="1"/>
          <p:nvPr/>
        </p:nvSpPr>
        <p:spPr>
          <a:xfrm>
            <a:off x="-239725" y="0"/>
            <a:ext cx="12431700" cy="115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accent5"/>
                </a:solidFill>
                <a:latin typeface="Verdana"/>
                <a:ea typeface="Verdana"/>
                <a:cs typeface="Verdana"/>
                <a:sym typeface="Verdana"/>
              </a:rPr>
              <a:t>1</a:t>
            </a:r>
            <a:r>
              <a:rPr lang="en-US" sz="3200" b="1">
                <a:solidFill>
                  <a:schemeClr val="accent5"/>
                </a:solidFill>
                <a:latin typeface="Verdana"/>
                <a:ea typeface="Verdana"/>
                <a:cs typeface="Verdana"/>
                <a:sym typeface="Verdana"/>
              </a:rPr>
              <a:t>B</a:t>
            </a:r>
            <a:r>
              <a:rPr lang="en-US" sz="3200" b="1" i="0" u="none" strike="noStrike" cap="none">
                <a:solidFill>
                  <a:schemeClr val="accent5"/>
                </a:solidFill>
                <a:latin typeface="Verdana"/>
                <a:ea typeface="Verdana"/>
                <a:cs typeface="Verdana"/>
                <a:sym typeface="Verdana"/>
              </a:rPr>
              <a:t>. </a:t>
            </a:r>
            <a:r>
              <a:rPr lang="en-US" sz="3200" b="1" i="0" u="none" strike="noStrike" cap="none">
                <a:solidFill>
                  <a:schemeClr val="dk1"/>
                </a:solidFill>
                <a:latin typeface="Verdana"/>
                <a:ea typeface="Verdana"/>
                <a:cs typeface="Verdana"/>
                <a:sym typeface="Verdana"/>
              </a:rPr>
              <a:t>Homework – </a:t>
            </a:r>
            <a:r>
              <a:rPr lang="en-US" sz="3200" b="1">
                <a:solidFill>
                  <a:schemeClr val="dk1"/>
                </a:solidFill>
                <a:latin typeface="Verdana"/>
                <a:ea typeface="Verdana"/>
                <a:cs typeface="Verdana"/>
                <a:sym typeface="Verdana"/>
              </a:rPr>
              <a:t>Write a sentence with each vocab word using the past continuous tense.</a:t>
            </a:r>
            <a:endParaRPr sz="3200" b="1" i="0" u="none" strike="noStrike" cap="none">
              <a:solidFill>
                <a:schemeClr val="dk1"/>
              </a:solidFill>
              <a:latin typeface="Verdana"/>
              <a:ea typeface="Verdana"/>
              <a:cs typeface="Verdana"/>
              <a:sym typeface="Verdana"/>
            </a:endParaRPr>
          </a:p>
        </p:txBody>
      </p:sp>
      <p:sp>
        <p:nvSpPr>
          <p:cNvPr id="454" name="Google Shape;454;p43"/>
          <p:cNvSpPr txBox="1">
            <a:spLocks noGrp="1"/>
          </p:cNvSpPr>
          <p:nvPr>
            <p:ph type="ftr" idx="11"/>
          </p:nvPr>
        </p:nvSpPr>
        <p:spPr>
          <a:xfrm>
            <a:off x="2441344" y="6446020"/>
            <a:ext cx="3522600" cy="27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pic>
        <p:nvPicPr>
          <p:cNvPr id="455" name="Google Shape;455;p43"/>
          <p:cNvPicPr preferRelativeResize="0"/>
          <p:nvPr/>
        </p:nvPicPr>
        <p:blipFill rotWithShape="1">
          <a:blip r:embed="rId3">
            <a:alphaModFix/>
          </a:blip>
          <a:srcRect l="19" r="29"/>
          <a:stretch/>
        </p:blipFill>
        <p:spPr>
          <a:xfrm>
            <a:off x="198917" y="1603346"/>
            <a:ext cx="1737558" cy="1158899"/>
          </a:xfrm>
          <a:prstGeom prst="rect">
            <a:avLst/>
          </a:prstGeom>
          <a:noFill/>
          <a:ln>
            <a:noFill/>
          </a:ln>
        </p:spPr>
      </p:pic>
      <p:pic>
        <p:nvPicPr>
          <p:cNvPr id="456" name="Google Shape;456;p43"/>
          <p:cNvPicPr preferRelativeResize="0"/>
          <p:nvPr/>
        </p:nvPicPr>
        <p:blipFill rotWithShape="1">
          <a:blip r:embed="rId4">
            <a:alphaModFix/>
          </a:blip>
          <a:srcRect t="129" b="129"/>
          <a:stretch/>
        </p:blipFill>
        <p:spPr>
          <a:xfrm>
            <a:off x="198925" y="4270228"/>
            <a:ext cx="1737551" cy="1157278"/>
          </a:xfrm>
          <a:prstGeom prst="rect">
            <a:avLst/>
          </a:prstGeom>
          <a:noFill/>
          <a:ln>
            <a:noFill/>
          </a:ln>
        </p:spPr>
      </p:pic>
      <p:pic>
        <p:nvPicPr>
          <p:cNvPr id="457" name="Google Shape;457;p43"/>
          <p:cNvPicPr preferRelativeResize="0"/>
          <p:nvPr/>
        </p:nvPicPr>
        <p:blipFill rotWithShape="1">
          <a:blip r:embed="rId5">
            <a:alphaModFix/>
          </a:blip>
          <a:srcRect t="4971" b="4971"/>
          <a:stretch/>
        </p:blipFill>
        <p:spPr>
          <a:xfrm>
            <a:off x="6313850" y="4240338"/>
            <a:ext cx="1737549" cy="1217045"/>
          </a:xfrm>
          <a:prstGeom prst="rect">
            <a:avLst/>
          </a:prstGeom>
          <a:noFill/>
          <a:ln>
            <a:noFill/>
          </a:ln>
        </p:spPr>
      </p:pic>
      <p:pic>
        <p:nvPicPr>
          <p:cNvPr id="458" name="Google Shape;458;p43"/>
          <p:cNvPicPr preferRelativeResize="0"/>
          <p:nvPr/>
        </p:nvPicPr>
        <p:blipFill rotWithShape="1">
          <a:blip r:embed="rId6">
            <a:alphaModFix/>
          </a:blip>
          <a:srcRect l="308" r="298"/>
          <a:stretch/>
        </p:blipFill>
        <p:spPr>
          <a:xfrm>
            <a:off x="6379788" y="1606864"/>
            <a:ext cx="1605674" cy="1217024"/>
          </a:xfrm>
          <a:prstGeom prst="rect">
            <a:avLst/>
          </a:prstGeom>
          <a:noFill/>
          <a:ln>
            <a:noFill/>
          </a:ln>
        </p:spPr>
      </p:pic>
      <p:sp>
        <p:nvSpPr>
          <p:cNvPr id="459" name="Google Shape;459;p43"/>
          <p:cNvSpPr txBox="1"/>
          <p:nvPr/>
        </p:nvSpPr>
        <p:spPr>
          <a:xfrm>
            <a:off x="-117450" y="2934675"/>
            <a:ext cx="2370300" cy="5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1. literature</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460" name="Google Shape;460;p43"/>
          <p:cNvSpPr txBox="1"/>
          <p:nvPr/>
        </p:nvSpPr>
        <p:spPr>
          <a:xfrm>
            <a:off x="2233863" y="1603350"/>
            <a:ext cx="3522600" cy="14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b="1">
              <a:solidFill>
                <a:schemeClr val="dk1"/>
              </a:solidFill>
              <a:latin typeface="Verdana"/>
              <a:ea typeface="Verdana"/>
              <a:cs typeface="Verdana"/>
              <a:sym typeface="Verdana"/>
            </a:endParaRPr>
          </a:p>
        </p:txBody>
      </p:sp>
      <p:sp>
        <p:nvSpPr>
          <p:cNvPr id="461" name="Google Shape;461;p43"/>
          <p:cNvSpPr txBox="1"/>
          <p:nvPr/>
        </p:nvSpPr>
        <p:spPr>
          <a:xfrm>
            <a:off x="0" y="5605700"/>
            <a:ext cx="2135400" cy="5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Verdana"/>
                <a:ea typeface="Verdana"/>
                <a:cs typeface="Verdana"/>
                <a:sym typeface="Verdana"/>
              </a:rPr>
              <a:t>2. degree</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462" name="Google Shape;462;p43"/>
          <p:cNvSpPr txBox="1"/>
          <p:nvPr/>
        </p:nvSpPr>
        <p:spPr>
          <a:xfrm>
            <a:off x="6279275" y="2862900"/>
            <a:ext cx="1938600" cy="5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Verdana"/>
                <a:ea typeface="Verdana"/>
                <a:cs typeface="Verdana"/>
                <a:sym typeface="Verdana"/>
              </a:rPr>
              <a:t>3. crowd</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463" name="Google Shape;463;p43"/>
          <p:cNvSpPr txBox="1"/>
          <p:nvPr/>
        </p:nvSpPr>
        <p:spPr>
          <a:xfrm>
            <a:off x="6063425" y="5620638"/>
            <a:ext cx="2370300" cy="5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4. message</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464" name="Google Shape;464;p43"/>
          <p:cNvSpPr/>
          <p:nvPr/>
        </p:nvSpPr>
        <p:spPr>
          <a:xfrm>
            <a:off x="2127288" y="4240350"/>
            <a:ext cx="3893700" cy="146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465" name="Google Shape;465;p43"/>
          <p:cNvSpPr txBox="1"/>
          <p:nvPr/>
        </p:nvSpPr>
        <p:spPr>
          <a:xfrm>
            <a:off x="2233863" y="4240350"/>
            <a:ext cx="3522600" cy="14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b="1">
              <a:solidFill>
                <a:schemeClr val="dk1"/>
              </a:solidFill>
              <a:latin typeface="Verdana"/>
              <a:ea typeface="Verdana"/>
              <a:cs typeface="Verdana"/>
              <a:sym typeface="Verdana"/>
            </a:endParaRPr>
          </a:p>
        </p:txBody>
      </p:sp>
      <p:sp>
        <p:nvSpPr>
          <p:cNvPr id="466" name="Google Shape;466;p43"/>
          <p:cNvSpPr/>
          <p:nvPr/>
        </p:nvSpPr>
        <p:spPr>
          <a:xfrm>
            <a:off x="8176263" y="1603350"/>
            <a:ext cx="3893700" cy="146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467" name="Google Shape;467;p43"/>
          <p:cNvSpPr txBox="1"/>
          <p:nvPr/>
        </p:nvSpPr>
        <p:spPr>
          <a:xfrm>
            <a:off x="8282838" y="1603350"/>
            <a:ext cx="3522600" cy="14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b="1">
              <a:solidFill>
                <a:schemeClr val="dk1"/>
              </a:solidFill>
              <a:latin typeface="Verdana"/>
              <a:ea typeface="Verdana"/>
              <a:cs typeface="Verdana"/>
              <a:sym typeface="Verdana"/>
            </a:endParaRPr>
          </a:p>
        </p:txBody>
      </p:sp>
      <p:sp>
        <p:nvSpPr>
          <p:cNvPr id="468" name="Google Shape;468;p43"/>
          <p:cNvSpPr/>
          <p:nvPr/>
        </p:nvSpPr>
        <p:spPr>
          <a:xfrm>
            <a:off x="8176263" y="4240350"/>
            <a:ext cx="3893700" cy="146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469" name="Google Shape;469;p43"/>
          <p:cNvSpPr txBox="1"/>
          <p:nvPr/>
        </p:nvSpPr>
        <p:spPr>
          <a:xfrm>
            <a:off x="8282838" y="4240350"/>
            <a:ext cx="3522600" cy="14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b="1">
              <a:solidFill>
                <a:schemeClr val="dk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4"/>
        <p:cNvGrpSpPr/>
        <p:nvPr/>
      </p:nvGrpSpPr>
      <p:grpSpPr>
        <a:xfrm>
          <a:off x="0" y="0"/>
          <a:ext cx="0" cy="0"/>
          <a:chOff x="0" y="0"/>
          <a:chExt cx="0" cy="0"/>
        </a:xfrm>
      </p:grpSpPr>
      <p:sp>
        <p:nvSpPr>
          <p:cNvPr id="475" name="Google Shape;475;p44"/>
          <p:cNvSpPr txBox="1">
            <a:spLocks noGrp="1"/>
          </p:cNvSpPr>
          <p:nvPr>
            <p:ph type="title"/>
          </p:nvPr>
        </p:nvSpPr>
        <p:spPr>
          <a:xfrm>
            <a:off x="380941" y="-204021"/>
            <a:ext cx="1168614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en-US">
                <a:solidFill>
                  <a:schemeClr val="accent5"/>
                </a:solidFill>
              </a:rPr>
              <a:t>1C. </a:t>
            </a:r>
            <a:r>
              <a:rPr lang="en-US"/>
              <a:t>Write about the lesson vocabulary words.</a:t>
            </a:r>
            <a:endParaRPr/>
          </a:p>
        </p:txBody>
      </p:sp>
      <p:pic>
        <p:nvPicPr>
          <p:cNvPr id="476" name="Google Shape;476;p44"/>
          <p:cNvPicPr preferRelativeResize="0"/>
          <p:nvPr/>
        </p:nvPicPr>
        <p:blipFill rotWithShape="1">
          <a:blip r:embed="rId3">
            <a:alphaModFix/>
          </a:blip>
          <a:srcRect/>
          <a:stretch/>
        </p:blipFill>
        <p:spPr>
          <a:xfrm>
            <a:off x="0" y="636587"/>
            <a:ext cx="3810000" cy="2679700"/>
          </a:xfrm>
          <a:prstGeom prst="rect">
            <a:avLst/>
          </a:prstGeom>
          <a:noFill/>
          <a:ln>
            <a:noFill/>
          </a:ln>
        </p:spPr>
      </p:pic>
      <p:sp>
        <p:nvSpPr>
          <p:cNvPr id="477" name="Google Shape;477;p44"/>
          <p:cNvSpPr/>
          <p:nvPr/>
        </p:nvSpPr>
        <p:spPr>
          <a:xfrm>
            <a:off x="1759238" y="1121561"/>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1. </a:t>
            </a:r>
            <a:r>
              <a:rPr lang="en-US" sz="2600">
                <a:solidFill>
                  <a:schemeClr val="dk1"/>
                </a:solidFill>
                <a:latin typeface="Verdana"/>
                <a:ea typeface="Verdana"/>
                <a:cs typeface="Verdana"/>
                <a:sym typeface="Verdana"/>
              </a:rPr>
              <a:t>What are two things you think would be hard to </a:t>
            </a:r>
            <a:r>
              <a:rPr lang="en-US" sz="2600" b="1">
                <a:solidFill>
                  <a:schemeClr val="dk1"/>
                </a:solidFill>
                <a:latin typeface="Verdana"/>
                <a:ea typeface="Verdana"/>
                <a:cs typeface="Verdana"/>
                <a:sym typeface="Verdana"/>
              </a:rPr>
              <a:t>separate?</a:t>
            </a:r>
            <a:endParaRPr sz="1400" b="1" i="0" u="none" strike="noStrike" cap="none">
              <a:solidFill>
                <a:srgbClr val="000000"/>
              </a:solidFill>
              <a:latin typeface="Verdana"/>
              <a:ea typeface="Verdana"/>
              <a:cs typeface="Verdana"/>
              <a:sym typeface="Verdana"/>
            </a:endParaRPr>
          </a:p>
        </p:txBody>
      </p:sp>
      <p:sp>
        <p:nvSpPr>
          <p:cNvPr id="478" name="Google Shape;478;p44"/>
          <p:cNvSpPr/>
          <p:nvPr/>
        </p:nvSpPr>
        <p:spPr>
          <a:xfrm>
            <a:off x="7160338" y="4036048"/>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Verdana"/>
                <a:ea typeface="Verdana"/>
                <a:cs typeface="Verdana"/>
                <a:sym typeface="Verdana"/>
              </a:rPr>
              <a:t>3. </a:t>
            </a:r>
            <a:r>
              <a:rPr lang="en-US" sz="2600">
                <a:solidFill>
                  <a:schemeClr val="dk1"/>
                </a:solidFill>
                <a:latin typeface="Verdana"/>
                <a:ea typeface="Verdana"/>
                <a:cs typeface="Verdana"/>
                <a:sym typeface="Verdana"/>
              </a:rPr>
              <a:t>Do you prefer to read a </a:t>
            </a:r>
            <a:r>
              <a:rPr lang="en-US" sz="2600" b="1">
                <a:solidFill>
                  <a:schemeClr val="dk1"/>
                </a:solidFill>
                <a:latin typeface="Verdana"/>
                <a:ea typeface="Verdana"/>
                <a:cs typeface="Verdana"/>
                <a:sym typeface="Verdana"/>
              </a:rPr>
              <a:t>textbook</a:t>
            </a:r>
            <a:r>
              <a:rPr lang="en-US" sz="2600">
                <a:solidFill>
                  <a:schemeClr val="dk1"/>
                </a:solidFill>
                <a:latin typeface="Verdana"/>
                <a:ea typeface="Verdana"/>
                <a:cs typeface="Verdana"/>
                <a:sym typeface="Verdana"/>
              </a:rPr>
              <a:t> or listen to a lesson? Why?</a:t>
            </a:r>
            <a:endParaRPr sz="1400" b="0" i="0" u="none" strike="noStrike" cap="none">
              <a:solidFill>
                <a:srgbClr val="000000"/>
              </a:solidFill>
              <a:latin typeface="Verdana"/>
              <a:ea typeface="Verdana"/>
              <a:cs typeface="Verdana"/>
              <a:sym typeface="Verdana"/>
            </a:endParaRPr>
          </a:p>
        </p:txBody>
      </p:sp>
      <p:sp>
        <p:nvSpPr>
          <p:cNvPr id="479" name="Google Shape;479;p44"/>
          <p:cNvSpPr/>
          <p:nvPr/>
        </p:nvSpPr>
        <p:spPr>
          <a:xfrm>
            <a:off x="7160338" y="1121561"/>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Verdana"/>
                <a:ea typeface="Verdana"/>
                <a:cs typeface="Verdana"/>
                <a:sym typeface="Verdana"/>
              </a:rPr>
              <a:t>2. </a:t>
            </a:r>
            <a:r>
              <a:rPr lang="en-US" sz="2600">
                <a:solidFill>
                  <a:schemeClr val="dk1"/>
                </a:solidFill>
                <a:latin typeface="Verdana"/>
                <a:ea typeface="Verdana"/>
                <a:cs typeface="Verdana"/>
                <a:sym typeface="Verdana"/>
              </a:rPr>
              <a:t>What is the best present you have ever </a:t>
            </a:r>
            <a:r>
              <a:rPr lang="en-US" sz="2600" b="1">
                <a:solidFill>
                  <a:schemeClr val="dk1"/>
                </a:solidFill>
                <a:latin typeface="Verdana"/>
                <a:ea typeface="Verdana"/>
                <a:cs typeface="Verdana"/>
                <a:sym typeface="Verdana"/>
              </a:rPr>
              <a:t>received</a:t>
            </a:r>
            <a:r>
              <a:rPr lang="en-US" sz="2600">
                <a:solidFill>
                  <a:schemeClr val="dk1"/>
                </a:solidFill>
                <a:latin typeface="Verdana"/>
                <a:ea typeface="Verdana"/>
                <a:cs typeface="Verdana"/>
                <a:sym typeface="Verdana"/>
              </a:rPr>
              <a:t>?</a:t>
            </a:r>
            <a:endParaRPr sz="1400" b="0" i="0" u="none" strike="noStrike" cap="none">
              <a:solidFill>
                <a:srgbClr val="000000"/>
              </a:solidFill>
              <a:latin typeface="Verdana"/>
              <a:ea typeface="Verdana"/>
              <a:cs typeface="Verdana"/>
              <a:sym typeface="Verdana"/>
            </a:endParaRPr>
          </a:p>
        </p:txBody>
      </p:sp>
      <p:sp>
        <p:nvSpPr>
          <p:cNvPr id="480" name="Google Shape;480;p44"/>
          <p:cNvSpPr/>
          <p:nvPr/>
        </p:nvSpPr>
        <p:spPr>
          <a:xfrm>
            <a:off x="1759249" y="4036062"/>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Verdana"/>
                <a:ea typeface="Verdana"/>
                <a:cs typeface="Verdana"/>
                <a:sym typeface="Verdana"/>
              </a:rPr>
              <a:t>4. What </a:t>
            </a:r>
            <a:r>
              <a:rPr lang="en-US" sz="2600">
                <a:solidFill>
                  <a:schemeClr val="dk1"/>
                </a:solidFill>
                <a:latin typeface="Verdana"/>
                <a:ea typeface="Verdana"/>
                <a:cs typeface="Verdana"/>
                <a:sym typeface="Verdana"/>
              </a:rPr>
              <a:t>kind of </a:t>
            </a:r>
            <a:r>
              <a:rPr lang="en-US" sz="2600" b="1">
                <a:solidFill>
                  <a:schemeClr val="dk1"/>
                </a:solidFill>
                <a:latin typeface="Verdana"/>
                <a:ea typeface="Verdana"/>
                <a:cs typeface="Verdana"/>
                <a:sym typeface="Verdana"/>
              </a:rPr>
              <a:t>assessments</a:t>
            </a:r>
            <a:r>
              <a:rPr lang="en-US" sz="2600">
                <a:solidFill>
                  <a:schemeClr val="dk1"/>
                </a:solidFill>
                <a:latin typeface="Verdana"/>
                <a:ea typeface="Verdana"/>
                <a:cs typeface="Verdana"/>
                <a:sym typeface="Verdana"/>
              </a:rPr>
              <a:t> do you think are the hardest?</a:t>
            </a:r>
            <a:endParaRPr sz="1400" b="0" i="0" u="none" strike="noStrike" cap="none">
              <a:solidFill>
                <a:srgbClr val="000000"/>
              </a:solidFill>
              <a:latin typeface="Verdana"/>
              <a:ea typeface="Verdana"/>
              <a:cs typeface="Verdana"/>
              <a:sym typeface="Verdana"/>
            </a:endParaRPr>
          </a:p>
        </p:txBody>
      </p:sp>
      <p:sp>
        <p:nvSpPr>
          <p:cNvPr id="481" name="Google Shape;481;p44"/>
          <p:cNvSpPr txBox="1">
            <a:spLocks noGrp="1"/>
          </p:cNvSpPr>
          <p:nvPr>
            <p:ph type="ftr" idx="11"/>
          </p:nvPr>
        </p:nvSpPr>
        <p:spPr>
          <a:xfrm>
            <a:off x="-45922" y="6560331"/>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482" name="Google Shape;482;p44"/>
          <p:cNvSpPr txBox="1">
            <a:spLocks noGrp="1"/>
          </p:cNvSpPr>
          <p:nvPr>
            <p:ph type="sldNum" idx="12"/>
          </p:nvPr>
        </p:nvSpPr>
        <p:spPr>
          <a:xfrm>
            <a:off x="8610600" y="656033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solidFill>
                  <a:schemeClr val="dk1"/>
                </a:solidFill>
              </a:rPr>
              <a:t>32</a:t>
            </a:fld>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7"/>
        <p:cNvGrpSpPr/>
        <p:nvPr/>
      </p:nvGrpSpPr>
      <p:grpSpPr>
        <a:xfrm>
          <a:off x="0" y="0"/>
          <a:ext cx="0" cy="0"/>
          <a:chOff x="0" y="0"/>
          <a:chExt cx="0" cy="0"/>
        </a:xfrm>
      </p:grpSpPr>
      <p:sp>
        <p:nvSpPr>
          <p:cNvPr id="488" name="Google Shape;488;p45"/>
          <p:cNvSpPr txBox="1">
            <a:spLocks noGrp="1"/>
          </p:cNvSpPr>
          <p:nvPr>
            <p:ph type="title"/>
          </p:nvPr>
        </p:nvSpPr>
        <p:spPr>
          <a:xfrm>
            <a:off x="234000" y="0"/>
            <a:ext cx="11724000" cy="897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a:t>2A. Write the question for each of the sentences.</a:t>
            </a:r>
            <a:endParaRPr/>
          </a:p>
        </p:txBody>
      </p:sp>
      <p:sp>
        <p:nvSpPr>
          <p:cNvPr id="489" name="Google Shape;48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490" name="Google Shape;49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solidFill>
                  <a:schemeClr val="dk1"/>
                </a:solidFill>
              </a:rPr>
              <a:t>33</a:t>
            </a:fld>
            <a:endParaRPr>
              <a:solidFill>
                <a:schemeClr val="dk1"/>
              </a:solidFill>
            </a:endParaRPr>
          </a:p>
        </p:txBody>
      </p:sp>
      <p:sp>
        <p:nvSpPr>
          <p:cNvPr id="491" name="Google Shape;491;p45"/>
          <p:cNvSpPr txBox="1"/>
          <p:nvPr/>
        </p:nvSpPr>
        <p:spPr>
          <a:xfrm>
            <a:off x="507900" y="948725"/>
            <a:ext cx="11176200" cy="53565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We were walking on the ice, when we fell through.</a:t>
            </a:r>
            <a:endParaRPr sz="2800">
              <a:solidFill>
                <a:schemeClr val="dk1"/>
              </a:solidFill>
              <a:latin typeface="Verdana"/>
              <a:ea typeface="Verdana"/>
              <a:cs typeface="Verdana"/>
              <a:sym typeface="Verdana"/>
            </a:endParaRPr>
          </a:p>
          <a:p>
            <a:pPr marL="45720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0" algn="l" rtl="0">
              <a:spcBef>
                <a:spcPts val="0"/>
              </a:spcBef>
              <a:spcAft>
                <a:spcPts val="0"/>
              </a:spcAft>
              <a:buNone/>
            </a:pPr>
            <a:r>
              <a:rPr lang="en-US" sz="2800" b="1">
                <a:solidFill>
                  <a:schemeClr val="dk1"/>
                </a:solidFill>
                <a:latin typeface="Verdana"/>
                <a:ea typeface="Verdana"/>
                <a:cs typeface="Verdana"/>
                <a:sym typeface="Verdana"/>
              </a:rPr>
              <a:t>Example: </a:t>
            </a:r>
            <a:r>
              <a:rPr lang="en-US" sz="2800">
                <a:solidFill>
                  <a:schemeClr val="dk1"/>
                </a:solidFill>
                <a:latin typeface="Verdana"/>
                <a:ea typeface="Verdana"/>
                <a:cs typeface="Verdana"/>
                <a:sym typeface="Verdana"/>
              </a:rPr>
              <a:t>When you fell through, were you walking on the ice?</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She was wearing a new dress when they saw her.</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His phone rang while he was carrying the groceries.</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They heard the news when they were having dinner.</a:t>
            </a:r>
            <a:endParaRPr sz="2800">
              <a:solidFill>
                <a:schemeClr val="dk1"/>
              </a:solidFill>
              <a:latin typeface="Verdana"/>
              <a:ea typeface="Verdana"/>
              <a:cs typeface="Verdana"/>
              <a:sym typeface="Verdana"/>
            </a:endParaRPr>
          </a:p>
          <a:p>
            <a:pPr marL="457200" lvl="0" indent="0" algn="l" rtl="0">
              <a:spcBef>
                <a:spcPts val="0"/>
              </a:spcBef>
              <a:spcAft>
                <a:spcPts val="0"/>
              </a:spcAft>
              <a:buNone/>
            </a:pPr>
            <a:endParaRPr sz="2800">
              <a:solidFill>
                <a:schemeClr val="dk1"/>
              </a:solidFill>
              <a:latin typeface="Verdana"/>
              <a:ea typeface="Verdana"/>
              <a:cs typeface="Verdana"/>
              <a:sym typeface="Verdana"/>
            </a:endParaRPr>
          </a:p>
          <a:p>
            <a:pPr marL="457200" lvl="0" indent="-406400" algn="l" rtl="0">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The baby was crying when his mother finally came back. </a:t>
            </a:r>
            <a:endParaRPr sz="2800">
              <a:solidFill>
                <a:schemeClr val="dk1"/>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96"/>
        <p:cNvGrpSpPr/>
        <p:nvPr/>
      </p:nvGrpSpPr>
      <p:grpSpPr>
        <a:xfrm>
          <a:off x="0" y="0"/>
          <a:ext cx="0" cy="0"/>
          <a:chOff x="0" y="0"/>
          <a:chExt cx="0" cy="0"/>
        </a:xfrm>
      </p:grpSpPr>
      <p:sp>
        <p:nvSpPr>
          <p:cNvPr id="497" name="Google Shape;497;p46"/>
          <p:cNvSpPr txBox="1">
            <a:spLocks noGrp="1"/>
          </p:cNvSpPr>
          <p:nvPr>
            <p:ph type="title"/>
          </p:nvPr>
        </p:nvSpPr>
        <p:spPr>
          <a:xfrm>
            <a:off x="2499525" y="57775"/>
            <a:ext cx="9594300" cy="1172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Verdana"/>
              <a:buNone/>
            </a:pPr>
            <a:r>
              <a:rPr lang="en-US"/>
              <a:t>2B: Write a sentence using the simple past and past continuous together.</a:t>
            </a:r>
            <a:endParaRPr/>
          </a:p>
        </p:txBody>
      </p:sp>
      <p:sp>
        <p:nvSpPr>
          <p:cNvPr id="498" name="Google Shape;498;p46"/>
          <p:cNvSpPr txBox="1"/>
          <p:nvPr/>
        </p:nvSpPr>
        <p:spPr>
          <a:xfrm>
            <a:off x="2718075" y="1230175"/>
            <a:ext cx="9157200" cy="46785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baptize/river/ask</a:t>
            </a:r>
            <a:endParaRPr sz="2800" b="0" i="0" u="none" strike="noStrike" cap="none">
              <a:solidFill>
                <a:srgbClr val="000000"/>
              </a:solidFill>
              <a:latin typeface="Verdana"/>
              <a:ea typeface="Verdana"/>
              <a:cs typeface="Verdana"/>
              <a:sym typeface="Verdana"/>
            </a:endParaRPr>
          </a:p>
          <a:p>
            <a:pPr marL="457200" marR="0" lvl="0" indent="0" algn="l" rtl="0">
              <a:lnSpc>
                <a:spcPct val="150000"/>
              </a:lnSpc>
              <a:spcBef>
                <a:spcPts val="0"/>
              </a:spcBef>
              <a:spcAft>
                <a:spcPts val="0"/>
              </a:spcAft>
              <a:buNone/>
            </a:pPr>
            <a:r>
              <a:rPr lang="en-US" sz="2400">
                <a:solidFill>
                  <a:schemeClr val="dk1"/>
                </a:solidFill>
                <a:latin typeface="Verdana"/>
                <a:ea typeface="Verdana"/>
                <a:cs typeface="Verdana"/>
                <a:sym typeface="Verdana"/>
              </a:rPr>
              <a:t>John was</a:t>
            </a:r>
            <a:r>
              <a:rPr lang="en-US" sz="2400" b="1">
                <a:solidFill>
                  <a:schemeClr val="dk1"/>
                </a:solidFill>
                <a:latin typeface="Verdana"/>
                <a:ea typeface="Verdana"/>
                <a:cs typeface="Verdana"/>
                <a:sym typeface="Verdana"/>
              </a:rPr>
              <a:t> baptizing</a:t>
            </a:r>
            <a:r>
              <a:rPr lang="en-US" sz="2400">
                <a:solidFill>
                  <a:schemeClr val="dk1"/>
                </a:solidFill>
                <a:latin typeface="Verdana"/>
                <a:ea typeface="Verdana"/>
                <a:cs typeface="Verdana"/>
                <a:sym typeface="Verdana"/>
              </a:rPr>
              <a:t> the man in the </a:t>
            </a:r>
            <a:r>
              <a:rPr lang="en-US" sz="2400" b="1">
                <a:solidFill>
                  <a:schemeClr val="dk1"/>
                </a:solidFill>
                <a:latin typeface="Verdana"/>
                <a:ea typeface="Verdana"/>
                <a:cs typeface="Verdana"/>
                <a:sym typeface="Verdana"/>
              </a:rPr>
              <a:t>river</a:t>
            </a:r>
            <a:r>
              <a:rPr lang="en-US" sz="2400">
                <a:solidFill>
                  <a:schemeClr val="dk1"/>
                </a:solidFill>
                <a:latin typeface="Verdana"/>
                <a:ea typeface="Verdana"/>
                <a:cs typeface="Verdana"/>
                <a:sym typeface="Verdana"/>
              </a:rPr>
              <a:t> when the soldiers</a:t>
            </a:r>
            <a:r>
              <a:rPr lang="en-US" sz="2400" b="1">
                <a:solidFill>
                  <a:schemeClr val="dk1"/>
                </a:solidFill>
                <a:latin typeface="Verdana"/>
                <a:ea typeface="Verdana"/>
                <a:cs typeface="Verdana"/>
                <a:sym typeface="Verdana"/>
              </a:rPr>
              <a:t> asked</a:t>
            </a:r>
            <a:r>
              <a:rPr lang="en-US" sz="2400">
                <a:solidFill>
                  <a:schemeClr val="dk1"/>
                </a:solidFill>
                <a:latin typeface="Verdana"/>
                <a:ea typeface="Verdana"/>
                <a:cs typeface="Verdana"/>
                <a:sym typeface="Verdana"/>
              </a:rPr>
              <a:t> him a question.</a:t>
            </a:r>
            <a:endParaRPr sz="2400" b="0" i="0" u="none" strike="noStrike" cap="none">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crowd/receive/night?</a:t>
            </a:r>
            <a:endParaRPr sz="2800">
              <a:latin typeface="Verdana"/>
              <a:ea typeface="Verdana"/>
              <a:cs typeface="Verdana"/>
              <a:sym typeface="Verdana"/>
            </a:endParaRPr>
          </a:p>
          <a:p>
            <a:pPr marL="457200" marR="0" lvl="0" indent="0" algn="l" rtl="0">
              <a:lnSpc>
                <a:spcPct val="150000"/>
              </a:lnSpc>
              <a:spcBef>
                <a:spcPts val="0"/>
              </a:spcBef>
              <a:spcAft>
                <a:spcPts val="0"/>
              </a:spcAft>
              <a:buNone/>
            </a:pPr>
            <a:endParaRPr sz="2800">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straw/separate/tell</a:t>
            </a:r>
            <a:endParaRPr sz="280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None/>
            </a:pPr>
            <a:endParaRPr sz="2800">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None/>
            </a:pPr>
            <a:endParaRPr sz="2800">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desert/shout/message</a:t>
            </a:r>
            <a:endParaRPr sz="28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endParaRPr sz="2400">
              <a:solidFill>
                <a:schemeClr val="dk1"/>
              </a:solidFill>
              <a:latin typeface="Verdana"/>
              <a:ea typeface="Verdana"/>
              <a:cs typeface="Verdana"/>
              <a:sym typeface="Verdana"/>
            </a:endParaRPr>
          </a:p>
          <a:p>
            <a:pPr marL="914400" marR="0" lvl="1" indent="-30480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endParaRPr sz="1400" b="0" i="0" u="none" strike="noStrike" cap="none">
              <a:solidFill>
                <a:srgbClr val="000000"/>
              </a:solidFill>
              <a:latin typeface="Verdana"/>
              <a:ea typeface="Verdana"/>
              <a:cs typeface="Verdana"/>
              <a:sym typeface="Verdana"/>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Verdana"/>
              <a:ea typeface="Verdana"/>
              <a:cs typeface="Verdana"/>
              <a:sym typeface="Verdana"/>
            </a:endParaRPr>
          </a:p>
        </p:txBody>
      </p:sp>
      <p:sp>
        <p:nvSpPr>
          <p:cNvPr id="499" name="Google Shape;499;p46"/>
          <p:cNvSpPr txBox="1">
            <a:spLocks noGrp="1"/>
          </p:cNvSpPr>
          <p:nvPr>
            <p:ph type="ftr" idx="11"/>
          </p:nvPr>
        </p:nvSpPr>
        <p:spPr>
          <a:xfrm>
            <a:off x="2617425" y="6492875"/>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500" name="Google Shape;50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solidFill>
                  <a:schemeClr val="dk1"/>
                </a:solidFill>
              </a:rPr>
              <a:t>34</a:t>
            </a:fld>
            <a:endParaRPr>
              <a:solidFill>
                <a:schemeClr val="dk1"/>
              </a:solidFill>
            </a:endParaRPr>
          </a:p>
        </p:txBody>
      </p:sp>
      <p:pic>
        <p:nvPicPr>
          <p:cNvPr id="501" name="Google Shape;501;p46"/>
          <p:cNvPicPr preferRelativeResize="0"/>
          <p:nvPr/>
        </p:nvPicPr>
        <p:blipFill rotWithShape="1">
          <a:blip r:embed="rId3">
            <a:alphaModFix/>
          </a:blip>
          <a:srcRect l="26062" r="37889"/>
          <a:stretch/>
        </p:blipFill>
        <p:spPr>
          <a:xfrm>
            <a:off x="0" y="0"/>
            <a:ext cx="2617425" cy="6858000"/>
          </a:xfrm>
          <a:prstGeom prst="rect">
            <a:avLst/>
          </a:prstGeom>
          <a:noFill/>
          <a:ln>
            <a:noFill/>
          </a:ln>
        </p:spPr>
      </p:pic>
      <p:graphicFrame>
        <p:nvGraphicFramePr>
          <p:cNvPr id="502" name="Google Shape;502;p46"/>
          <p:cNvGraphicFramePr/>
          <p:nvPr/>
        </p:nvGraphicFramePr>
        <p:xfrm>
          <a:off x="3232684" y="3340537"/>
          <a:ext cx="8128000" cy="741700"/>
        </p:xfrm>
        <a:graphic>
          <a:graphicData uri="http://schemas.openxmlformats.org/drawingml/2006/table">
            <a:tbl>
              <a:tblPr firstRow="1" bandRow="1">
                <a:noFill/>
                <a:tableStyleId>{C0E8DBF4-8DD5-428C-84C7-5E7E966C6DA2}</a:tableStyleId>
              </a:tblPr>
              <a:tblGrid>
                <a:gridCol w="8128000">
                  <a:extLst>
                    <a:ext uri="{9D8B030D-6E8A-4147-A177-3AD203B41FA5}">
                      <a16:colId xmlns:a16="http://schemas.microsoft.com/office/drawing/2014/main" val="20000"/>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E74A3"/>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503" name="Google Shape;503;p46"/>
          <p:cNvGraphicFramePr/>
          <p:nvPr/>
        </p:nvGraphicFramePr>
        <p:xfrm>
          <a:off x="3232684" y="4633537"/>
          <a:ext cx="8128000" cy="741700"/>
        </p:xfrm>
        <a:graphic>
          <a:graphicData uri="http://schemas.openxmlformats.org/drawingml/2006/table">
            <a:tbl>
              <a:tblPr firstRow="1" bandRow="1">
                <a:noFill/>
                <a:tableStyleId>{C0E8DBF4-8DD5-428C-84C7-5E7E966C6DA2}</a:tableStyleId>
              </a:tblPr>
              <a:tblGrid>
                <a:gridCol w="8128000">
                  <a:extLst>
                    <a:ext uri="{9D8B030D-6E8A-4147-A177-3AD203B41FA5}">
                      <a16:colId xmlns:a16="http://schemas.microsoft.com/office/drawing/2014/main" val="20000"/>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E74A3"/>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504" name="Google Shape;504;p46"/>
          <p:cNvGraphicFramePr/>
          <p:nvPr/>
        </p:nvGraphicFramePr>
        <p:xfrm>
          <a:off x="3232684" y="5825462"/>
          <a:ext cx="8128000" cy="741700"/>
        </p:xfrm>
        <a:graphic>
          <a:graphicData uri="http://schemas.openxmlformats.org/drawingml/2006/table">
            <a:tbl>
              <a:tblPr firstRow="1" bandRow="1">
                <a:noFill/>
                <a:tableStyleId>{C0E8DBF4-8DD5-428C-84C7-5E7E966C6DA2}</a:tableStyleId>
              </a:tblPr>
              <a:tblGrid>
                <a:gridCol w="8128000">
                  <a:extLst>
                    <a:ext uri="{9D8B030D-6E8A-4147-A177-3AD203B41FA5}">
                      <a16:colId xmlns:a16="http://schemas.microsoft.com/office/drawing/2014/main" val="20000"/>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E74A3"/>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505" name="Google Shape;505;p46"/>
          <p:cNvGraphicFramePr/>
          <p:nvPr/>
        </p:nvGraphicFramePr>
        <p:xfrm>
          <a:off x="3232684" y="1804637"/>
          <a:ext cx="8128000" cy="984600"/>
        </p:xfrm>
        <a:graphic>
          <a:graphicData uri="http://schemas.openxmlformats.org/drawingml/2006/table">
            <a:tbl>
              <a:tblPr firstRow="1" bandRow="1">
                <a:noFill/>
                <a:tableStyleId>{C0E8DBF4-8DD5-428C-84C7-5E7E966C6DA2}</a:tableStyleId>
              </a:tblPr>
              <a:tblGrid>
                <a:gridCol w="8128000">
                  <a:extLst>
                    <a:ext uri="{9D8B030D-6E8A-4147-A177-3AD203B41FA5}">
                      <a16:colId xmlns:a16="http://schemas.microsoft.com/office/drawing/2014/main" val="20000"/>
                    </a:ext>
                  </a:extLst>
                </a:gridCol>
              </a:tblGrid>
              <a:tr h="492300">
                <a:tc>
                  <a:txBody>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0"/>
                  </a:ext>
                </a:extLst>
              </a:tr>
              <a:tr h="492300">
                <a:tc>
                  <a:txBody>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E74A3"/>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0"/>
        <p:cNvGrpSpPr/>
        <p:nvPr/>
      </p:nvGrpSpPr>
      <p:grpSpPr>
        <a:xfrm>
          <a:off x="0" y="0"/>
          <a:ext cx="0" cy="0"/>
          <a:chOff x="0" y="0"/>
          <a:chExt cx="0" cy="0"/>
        </a:xfrm>
      </p:grpSpPr>
      <p:sp>
        <p:nvSpPr>
          <p:cNvPr id="511" name="Google Shape;511;p47"/>
          <p:cNvSpPr txBox="1">
            <a:spLocks noGrp="1"/>
          </p:cNvSpPr>
          <p:nvPr>
            <p:ph type="title"/>
          </p:nvPr>
        </p:nvSpPr>
        <p:spPr>
          <a:xfrm>
            <a:off x="2898169" y="0"/>
            <a:ext cx="929383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72C4"/>
              </a:buClr>
              <a:buSzPts val="1200"/>
              <a:buFont typeface="Calibri"/>
              <a:buNone/>
            </a:pPr>
            <a:r>
              <a:rPr lang="en-US"/>
              <a:t>3. With a partner, discuss what you were doing last year.  </a:t>
            </a:r>
            <a:endParaRPr/>
          </a:p>
        </p:txBody>
      </p:sp>
      <p:pic>
        <p:nvPicPr>
          <p:cNvPr id="512" name="Google Shape;512;p47"/>
          <p:cNvPicPr preferRelativeResize="0"/>
          <p:nvPr/>
        </p:nvPicPr>
        <p:blipFill rotWithShape="1">
          <a:blip r:embed="rId3">
            <a:alphaModFix/>
          </a:blip>
          <a:srcRect l="41399" r="35526"/>
          <a:stretch/>
        </p:blipFill>
        <p:spPr>
          <a:xfrm>
            <a:off x="0" y="0"/>
            <a:ext cx="2400300" cy="6935054"/>
          </a:xfrm>
          <a:prstGeom prst="rect">
            <a:avLst/>
          </a:prstGeom>
          <a:noFill/>
          <a:ln>
            <a:noFill/>
          </a:ln>
        </p:spPr>
      </p:pic>
      <p:sp>
        <p:nvSpPr>
          <p:cNvPr id="513" name="Google Shape;513;p47"/>
          <p:cNvSpPr txBox="1"/>
          <p:nvPr/>
        </p:nvSpPr>
        <p:spPr>
          <a:xfrm>
            <a:off x="2898169" y="1424651"/>
            <a:ext cx="9164400" cy="43407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classes were you taking last year？</a:t>
            </a:r>
            <a:endParaRPr sz="1400" b="0" i="0" u="none" strike="noStrike" cap="none">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Where were you living?</a:t>
            </a:r>
            <a:endParaRPr sz="1400" b="0" i="0" u="none" strike="noStrike" cap="none">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Who were you spending time with?</a:t>
            </a:r>
            <a:endParaRPr sz="1400" b="0" i="0" u="none" strike="noStrike" cap="none">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How were you feeling about English class?</a:t>
            </a:r>
            <a:endParaRPr sz="1400" b="0" i="0" u="none" strike="noStrike" cap="none">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places were you going?</a:t>
            </a:r>
            <a:endParaRPr sz="1400" b="0" i="0" u="none" strike="noStrike" cap="none">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were you learning?</a:t>
            </a:r>
            <a:endParaRPr sz="1400" b="0" i="0" u="none" strike="noStrike" cap="none">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b="0" i="0" u="none" strike="noStrike" cap="none">
                <a:solidFill>
                  <a:schemeClr val="dk1"/>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b="0" i="0" u="none" strike="noStrike" cap="none">
                <a:solidFill>
                  <a:schemeClr val="dk1"/>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sp>
        <p:nvSpPr>
          <p:cNvPr id="514" name="Google Shape;514;p47"/>
          <p:cNvSpPr txBox="1">
            <a:spLocks noGrp="1"/>
          </p:cNvSpPr>
          <p:nvPr>
            <p:ph type="ftr" idx="11"/>
          </p:nvPr>
        </p:nvSpPr>
        <p:spPr>
          <a:xfrm>
            <a:off x="2115310" y="6569958"/>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515" name="Google Shape;51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solidFill>
                  <a:schemeClr val="dk1"/>
                </a:solidFill>
              </a:rPr>
              <a:t>35</a:t>
            </a:fld>
            <a:endParaRPr>
              <a:solidFill>
                <a:schemeClr val="dk1"/>
              </a:solidFill>
            </a:endParaRPr>
          </a:p>
        </p:txBody>
      </p:sp>
      <p:graphicFrame>
        <p:nvGraphicFramePr>
          <p:cNvPr id="516" name="Google Shape;516;p47"/>
          <p:cNvGraphicFramePr/>
          <p:nvPr/>
        </p:nvGraphicFramePr>
        <p:xfrm>
          <a:off x="3416384" y="4755437"/>
          <a:ext cx="8128000" cy="741700"/>
        </p:xfrm>
        <a:graphic>
          <a:graphicData uri="http://schemas.openxmlformats.org/drawingml/2006/table">
            <a:tbl>
              <a:tblPr firstRow="1" bandRow="1">
                <a:noFill/>
                <a:tableStyleId>{C0E8DBF4-8DD5-428C-84C7-5E7E966C6DA2}</a:tableStyleId>
              </a:tblPr>
              <a:tblGrid>
                <a:gridCol w="8128000">
                  <a:extLst>
                    <a:ext uri="{9D8B030D-6E8A-4147-A177-3AD203B41FA5}">
                      <a16:colId xmlns:a16="http://schemas.microsoft.com/office/drawing/2014/main" val="20000"/>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E74A3"/>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22"/>
        <p:cNvGrpSpPr/>
        <p:nvPr/>
      </p:nvGrpSpPr>
      <p:grpSpPr>
        <a:xfrm>
          <a:off x="0" y="0"/>
          <a:ext cx="0" cy="0"/>
          <a:chOff x="0" y="0"/>
          <a:chExt cx="0" cy="0"/>
        </a:xfrm>
      </p:grpSpPr>
      <p:sp>
        <p:nvSpPr>
          <p:cNvPr id="523" name="Google Shape;523;p48"/>
          <p:cNvSpPr txBox="1"/>
          <p:nvPr/>
        </p:nvSpPr>
        <p:spPr>
          <a:xfrm>
            <a:off x="-511200" y="138104"/>
            <a:ext cx="13214400" cy="10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rgbClr val="4472C4"/>
                </a:solidFill>
                <a:latin typeface="Verdana"/>
                <a:ea typeface="Verdana"/>
                <a:cs typeface="Verdana"/>
                <a:sym typeface="Verdana"/>
              </a:rPr>
              <a:t>4. </a:t>
            </a:r>
            <a:r>
              <a:rPr lang="en-US" sz="3200" b="1">
                <a:solidFill>
                  <a:schemeClr val="dk1"/>
                </a:solidFill>
                <a:latin typeface="Verdana"/>
                <a:ea typeface="Verdana"/>
                <a:cs typeface="Verdana"/>
                <a:sym typeface="Verdana"/>
              </a:rPr>
              <a:t>Match the words with the pictures and </a:t>
            </a:r>
            <a:r>
              <a:rPr lang="en-US" sz="3200" b="1" i="0" u="none" strike="noStrike" cap="none">
                <a:solidFill>
                  <a:schemeClr val="dk1"/>
                </a:solidFill>
                <a:latin typeface="Verdana"/>
                <a:ea typeface="Verdana"/>
                <a:cs typeface="Verdana"/>
                <a:sym typeface="Verdana"/>
              </a:rPr>
              <a:t>write the words in the correct columns.         </a:t>
            </a:r>
            <a:endParaRPr sz="3200" b="1" i="0" u="none" strike="noStrike" cap="none">
              <a:solidFill>
                <a:schemeClr val="dk1"/>
              </a:solidFill>
              <a:latin typeface="Verdana"/>
              <a:ea typeface="Verdana"/>
              <a:cs typeface="Verdana"/>
              <a:sym typeface="Verdana"/>
            </a:endParaRPr>
          </a:p>
        </p:txBody>
      </p:sp>
      <p:sp>
        <p:nvSpPr>
          <p:cNvPr id="524" name="Google Shape;524;p48"/>
          <p:cNvSpPr txBox="1">
            <a:spLocks noGrp="1"/>
          </p:cNvSpPr>
          <p:nvPr>
            <p:ph type="sldNum" idx="12"/>
          </p:nvPr>
        </p:nvSpPr>
        <p:spPr>
          <a:xfrm>
            <a:off x="8628063" y="635476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36</a:t>
            </a:fld>
            <a:endParaRPr>
              <a:solidFill>
                <a:schemeClr val="dk1"/>
              </a:solidFill>
            </a:endParaRPr>
          </a:p>
        </p:txBody>
      </p:sp>
      <p:graphicFrame>
        <p:nvGraphicFramePr>
          <p:cNvPr id="525" name="Google Shape;525;p48"/>
          <p:cNvGraphicFramePr/>
          <p:nvPr/>
        </p:nvGraphicFramePr>
        <p:xfrm>
          <a:off x="8067676" y="1200013"/>
          <a:ext cx="3864000" cy="5187270"/>
        </p:xfrm>
        <a:graphic>
          <a:graphicData uri="http://schemas.openxmlformats.org/drawingml/2006/table">
            <a:tbl>
              <a:tblPr>
                <a:noFill/>
                <a:tableStyleId>{32A7AA39-D695-46B3-BB62-BECA9A3593CD}</a:tableStyleId>
              </a:tblPr>
              <a:tblGrid>
                <a:gridCol w="2073725">
                  <a:extLst>
                    <a:ext uri="{9D8B030D-6E8A-4147-A177-3AD203B41FA5}">
                      <a16:colId xmlns:a16="http://schemas.microsoft.com/office/drawing/2014/main" val="20000"/>
                    </a:ext>
                  </a:extLst>
                </a:gridCol>
                <a:gridCol w="1790275">
                  <a:extLst>
                    <a:ext uri="{9D8B030D-6E8A-4147-A177-3AD203B41FA5}">
                      <a16:colId xmlns:a16="http://schemas.microsoft.com/office/drawing/2014/main" val="20001"/>
                    </a:ext>
                  </a:extLst>
                </a:gridCol>
              </a:tblGrid>
              <a:tr h="605500">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E</a:t>
                      </a:r>
                      <a:r>
                        <a:rPr lang="en-US" sz="2800" i="0" u="none" strike="noStrike" cap="none">
                          <a:solidFill>
                            <a:srgbClr val="000000"/>
                          </a:solidFill>
                          <a:latin typeface="Verdana"/>
                          <a:ea typeface="Verdana"/>
                          <a:cs typeface="Verdana"/>
                          <a:sym typeface="Verdana"/>
                        </a:rPr>
                        <a:t>/</a:t>
                      </a:r>
                      <a:endParaRPr sz="2800" u="none" strike="noStrike" cap="none">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i/</a:t>
                      </a:r>
                      <a:endParaRPr sz="2800" u="none" strike="noStrike" cap="none">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7629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629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629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629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7629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7629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26" name="Google Shape;526;p48"/>
          <p:cNvSpPr txBox="1">
            <a:spLocks noGrp="1"/>
          </p:cNvSpPr>
          <p:nvPr>
            <p:ph type="ftr" idx="11"/>
          </p:nvPr>
        </p:nvSpPr>
        <p:spPr>
          <a:xfrm>
            <a:off x="428625" y="652780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pic>
        <p:nvPicPr>
          <p:cNvPr id="527" name="Google Shape;527;p48"/>
          <p:cNvPicPr preferRelativeResize="0"/>
          <p:nvPr/>
        </p:nvPicPr>
        <p:blipFill>
          <a:blip r:embed="rId3">
            <a:alphaModFix/>
          </a:blip>
          <a:stretch>
            <a:fillRect/>
          </a:stretch>
        </p:blipFill>
        <p:spPr>
          <a:xfrm>
            <a:off x="6764050" y="4442038"/>
            <a:ext cx="814300" cy="814300"/>
          </a:xfrm>
          <a:prstGeom prst="rect">
            <a:avLst/>
          </a:prstGeom>
          <a:noFill/>
          <a:ln>
            <a:noFill/>
          </a:ln>
        </p:spPr>
      </p:pic>
      <p:pic>
        <p:nvPicPr>
          <p:cNvPr id="528" name="Google Shape;528;p48"/>
          <p:cNvPicPr preferRelativeResize="0"/>
          <p:nvPr/>
        </p:nvPicPr>
        <p:blipFill>
          <a:blip r:embed="rId4">
            <a:alphaModFix/>
          </a:blip>
          <a:stretch>
            <a:fillRect/>
          </a:stretch>
        </p:blipFill>
        <p:spPr>
          <a:xfrm>
            <a:off x="6696013" y="3384825"/>
            <a:ext cx="950375" cy="950375"/>
          </a:xfrm>
          <a:prstGeom prst="rect">
            <a:avLst/>
          </a:prstGeom>
          <a:noFill/>
          <a:ln>
            <a:noFill/>
          </a:ln>
        </p:spPr>
      </p:pic>
      <p:pic>
        <p:nvPicPr>
          <p:cNvPr id="529" name="Google Shape;529;p48"/>
          <p:cNvPicPr preferRelativeResize="0"/>
          <p:nvPr/>
        </p:nvPicPr>
        <p:blipFill>
          <a:blip r:embed="rId5">
            <a:alphaModFix/>
          </a:blip>
          <a:stretch>
            <a:fillRect/>
          </a:stretch>
        </p:blipFill>
        <p:spPr>
          <a:xfrm>
            <a:off x="4033112" y="2554800"/>
            <a:ext cx="841500" cy="841500"/>
          </a:xfrm>
          <a:prstGeom prst="rect">
            <a:avLst/>
          </a:prstGeom>
          <a:noFill/>
          <a:ln>
            <a:noFill/>
          </a:ln>
        </p:spPr>
      </p:pic>
      <p:pic>
        <p:nvPicPr>
          <p:cNvPr id="530" name="Google Shape;530;p48"/>
          <p:cNvPicPr preferRelativeResize="0"/>
          <p:nvPr/>
        </p:nvPicPr>
        <p:blipFill>
          <a:blip r:embed="rId6">
            <a:alphaModFix/>
          </a:blip>
          <a:stretch>
            <a:fillRect/>
          </a:stretch>
        </p:blipFill>
        <p:spPr>
          <a:xfrm>
            <a:off x="6696013" y="5211288"/>
            <a:ext cx="950375" cy="950375"/>
          </a:xfrm>
          <a:prstGeom prst="rect">
            <a:avLst/>
          </a:prstGeom>
          <a:noFill/>
          <a:ln>
            <a:noFill/>
          </a:ln>
        </p:spPr>
      </p:pic>
      <p:pic>
        <p:nvPicPr>
          <p:cNvPr id="531" name="Google Shape;531;p48"/>
          <p:cNvPicPr preferRelativeResize="0"/>
          <p:nvPr/>
        </p:nvPicPr>
        <p:blipFill>
          <a:blip r:embed="rId7">
            <a:alphaModFix/>
          </a:blip>
          <a:stretch>
            <a:fillRect/>
          </a:stretch>
        </p:blipFill>
        <p:spPr>
          <a:xfrm>
            <a:off x="4008963" y="3465150"/>
            <a:ext cx="889800" cy="889800"/>
          </a:xfrm>
          <a:prstGeom prst="rect">
            <a:avLst/>
          </a:prstGeom>
          <a:noFill/>
          <a:ln>
            <a:noFill/>
          </a:ln>
        </p:spPr>
      </p:pic>
      <p:pic>
        <p:nvPicPr>
          <p:cNvPr id="532" name="Google Shape;532;p48"/>
          <p:cNvPicPr preferRelativeResize="0"/>
          <p:nvPr/>
        </p:nvPicPr>
        <p:blipFill>
          <a:blip r:embed="rId8">
            <a:alphaModFix/>
          </a:blip>
          <a:stretch>
            <a:fillRect/>
          </a:stretch>
        </p:blipFill>
        <p:spPr>
          <a:xfrm>
            <a:off x="4046713" y="4346488"/>
            <a:ext cx="814300" cy="814300"/>
          </a:xfrm>
          <a:prstGeom prst="rect">
            <a:avLst/>
          </a:prstGeom>
          <a:noFill/>
          <a:ln>
            <a:noFill/>
          </a:ln>
        </p:spPr>
      </p:pic>
      <p:pic>
        <p:nvPicPr>
          <p:cNvPr id="533" name="Google Shape;533;p48"/>
          <p:cNvPicPr preferRelativeResize="0"/>
          <p:nvPr/>
        </p:nvPicPr>
        <p:blipFill>
          <a:blip r:embed="rId9">
            <a:alphaModFix/>
          </a:blip>
          <a:stretch>
            <a:fillRect/>
          </a:stretch>
        </p:blipFill>
        <p:spPr>
          <a:xfrm>
            <a:off x="6696025" y="2480925"/>
            <a:ext cx="841500" cy="841500"/>
          </a:xfrm>
          <a:prstGeom prst="rect">
            <a:avLst/>
          </a:prstGeom>
          <a:noFill/>
          <a:ln>
            <a:noFill/>
          </a:ln>
        </p:spPr>
      </p:pic>
      <p:pic>
        <p:nvPicPr>
          <p:cNvPr id="534" name="Google Shape;534;p48"/>
          <p:cNvPicPr preferRelativeResize="0"/>
          <p:nvPr/>
        </p:nvPicPr>
        <p:blipFill>
          <a:blip r:embed="rId10">
            <a:alphaModFix/>
          </a:blip>
          <a:stretch>
            <a:fillRect/>
          </a:stretch>
        </p:blipFill>
        <p:spPr>
          <a:xfrm>
            <a:off x="4046700" y="5285150"/>
            <a:ext cx="814300" cy="814300"/>
          </a:xfrm>
          <a:prstGeom prst="rect">
            <a:avLst/>
          </a:prstGeom>
          <a:noFill/>
          <a:ln>
            <a:noFill/>
          </a:ln>
        </p:spPr>
      </p:pic>
      <p:pic>
        <p:nvPicPr>
          <p:cNvPr id="535" name="Google Shape;535;p48"/>
          <p:cNvPicPr preferRelativeResize="0"/>
          <p:nvPr/>
        </p:nvPicPr>
        <p:blipFill>
          <a:blip r:embed="rId11">
            <a:alphaModFix/>
          </a:blip>
          <a:stretch>
            <a:fillRect/>
          </a:stretch>
        </p:blipFill>
        <p:spPr>
          <a:xfrm>
            <a:off x="4046714" y="1567525"/>
            <a:ext cx="814300" cy="814300"/>
          </a:xfrm>
          <a:prstGeom prst="rect">
            <a:avLst/>
          </a:prstGeom>
          <a:noFill/>
          <a:ln>
            <a:noFill/>
          </a:ln>
        </p:spPr>
      </p:pic>
      <p:pic>
        <p:nvPicPr>
          <p:cNvPr id="536" name="Google Shape;536;p48"/>
          <p:cNvPicPr preferRelativeResize="0"/>
          <p:nvPr/>
        </p:nvPicPr>
        <p:blipFill>
          <a:blip r:embed="rId12">
            <a:alphaModFix/>
          </a:blip>
          <a:stretch>
            <a:fillRect/>
          </a:stretch>
        </p:blipFill>
        <p:spPr>
          <a:xfrm>
            <a:off x="6696013" y="1425629"/>
            <a:ext cx="950375" cy="950346"/>
          </a:xfrm>
          <a:prstGeom prst="rect">
            <a:avLst/>
          </a:prstGeom>
          <a:noFill/>
          <a:ln>
            <a:noFill/>
          </a:ln>
        </p:spPr>
      </p:pic>
      <p:sp>
        <p:nvSpPr>
          <p:cNvPr id="537" name="Google Shape;537;p48"/>
          <p:cNvSpPr/>
          <p:nvPr/>
        </p:nvSpPr>
        <p:spPr>
          <a:xfrm>
            <a:off x="2449488" y="2312738"/>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38" name="Google Shape;538;p48"/>
          <p:cNvSpPr/>
          <p:nvPr/>
        </p:nvSpPr>
        <p:spPr>
          <a:xfrm>
            <a:off x="2449488" y="3329613"/>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39" name="Google Shape;539;p48"/>
          <p:cNvSpPr/>
          <p:nvPr/>
        </p:nvSpPr>
        <p:spPr>
          <a:xfrm>
            <a:off x="2449488" y="4178313"/>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40" name="Google Shape;540;p48"/>
          <p:cNvSpPr/>
          <p:nvPr/>
        </p:nvSpPr>
        <p:spPr>
          <a:xfrm>
            <a:off x="2449488" y="5160788"/>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41" name="Google Shape;541;p48"/>
          <p:cNvSpPr/>
          <p:nvPr/>
        </p:nvSpPr>
        <p:spPr>
          <a:xfrm>
            <a:off x="2449488" y="6010413"/>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graphicFrame>
        <p:nvGraphicFramePr>
          <p:cNvPr id="542" name="Google Shape;542;p48"/>
          <p:cNvGraphicFramePr/>
          <p:nvPr/>
        </p:nvGraphicFramePr>
        <p:xfrm>
          <a:off x="544625" y="1050638"/>
          <a:ext cx="1616625" cy="5486100"/>
        </p:xfrm>
        <a:graphic>
          <a:graphicData uri="http://schemas.openxmlformats.org/drawingml/2006/table">
            <a:tbl>
              <a:tblPr>
                <a:noFill/>
                <a:tableStyleId>{93CE18EC-9BAB-4E10-AB2C-70B2F0D6274D}</a:tableStyleId>
              </a:tblPr>
              <a:tblGrid>
                <a:gridCol w="1616625">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sheep</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reap</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fit</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weep</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lip</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whip</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leap</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ship</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rip</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lvl="0" indent="0" algn="ctr"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feet</a:t>
                      </a:r>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543" name="Google Shape;543;p48"/>
          <p:cNvSpPr txBox="1"/>
          <p:nvPr/>
        </p:nvSpPr>
        <p:spPr>
          <a:xfrm>
            <a:off x="2288778" y="1695086"/>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1</a:t>
            </a:r>
            <a:endParaRPr sz="2800">
              <a:solidFill>
                <a:schemeClr val="dk1"/>
              </a:solidFill>
              <a:latin typeface="Verdana"/>
              <a:ea typeface="Verdana"/>
              <a:cs typeface="Verdana"/>
              <a:sym typeface="Verdana"/>
            </a:endParaRPr>
          </a:p>
        </p:txBody>
      </p:sp>
      <p:sp>
        <p:nvSpPr>
          <p:cNvPr id="544" name="Google Shape;544;p48"/>
          <p:cNvSpPr txBox="1"/>
          <p:nvPr/>
        </p:nvSpPr>
        <p:spPr>
          <a:xfrm>
            <a:off x="2288778" y="2749248"/>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2</a:t>
            </a:r>
            <a:endParaRPr sz="2800">
              <a:solidFill>
                <a:schemeClr val="dk1"/>
              </a:solidFill>
              <a:latin typeface="Verdana"/>
              <a:ea typeface="Verdana"/>
              <a:cs typeface="Verdana"/>
              <a:sym typeface="Verdana"/>
            </a:endParaRPr>
          </a:p>
        </p:txBody>
      </p:sp>
      <p:sp>
        <p:nvSpPr>
          <p:cNvPr id="545" name="Google Shape;545;p48"/>
          <p:cNvSpPr txBox="1"/>
          <p:nvPr/>
        </p:nvSpPr>
        <p:spPr>
          <a:xfrm>
            <a:off x="2288778" y="3710136"/>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3</a:t>
            </a:r>
            <a:endParaRPr sz="2800">
              <a:solidFill>
                <a:schemeClr val="dk1"/>
              </a:solidFill>
              <a:latin typeface="Verdana"/>
              <a:ea typeface="Verdana"/>
              <a:cs typeface="Verdana"/>
              <a:sym typeface="Verdana"/>
            </a:endParaRPr>
          </a:p>
        </p:txBody>
      </p:sp>
      <p:sp>
        <p:nvSpPr>
          <p:cNvPr id="546" name="Google Shape;546;p48"/>
          <p:cNvSpPr txBox="1"/>
          <p:nvPr/>
        </p:nvSpPr>
        <p:spPr>
          <a:xfrm>
            <a:off x="2288775" y="4671013"/>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4</a:t>
            </a:r>
            <a:endParaRPr sz="2800">
              <a:solidFill>
                <a:schemeClr val="dk1"/>
              </a:solidFill>
              <a:latin typeface="Verdana"/>
              <a:ea typeface="Verdana"/>
              <a:cs typeface="Verdana"/>
              <a:sym typeface="Verdana"/>
            </a:endParaRPr>
          </a:p>
        </p:txBody>
      </p:sp>
      <p:sp>
        <p:nvSpPr>
          <p:cNvPr id="547" name="Google Shape;547;p48"/>
          <p:cNvSpPr txBox="1"/>
          <p:nvPr/>
        </p:nvSpPr>
        <p:spPr>
          <a:xfrm>
            <a:off x="2288778" y="5473636"/>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5</a:t>
            </a:r>
            <a:endParaRPr sz="2800">
              <a:solidFill>
                <a:schemeClr val="dk1"/>
              </a:solidFill>
              <a:latin typeface="Verdana"/>
              <a:ea typeface="Verdana"/>
              <a:cs typeface="Verdana"/>
              <a:sym typeface="Verdana"/>
            </a:endParaRPr>
          </a:p>
        </p:txBody>
      </p:sp>
      <p:sp>
        <p:nvSpPr>
          <p:cNvPr id="548" name="Google Shape;548;p48"/>
          <p:cNvSpPr/>
          <p:nvPr/>
        </p:nvSpPr>
        <p:spPr>
          <a:xfrm>
            <a:off x="5070850" y="2298100"/>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49" name="Google Shape;549;p48"/>
          <p:cNvSpPr/>
          <p:nvPr/>
        </p:nvSpPr>
        <p:spPr>
          <a:xfrm>
            <a:off x="5070850" y="3314975"/>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50" name="Google Shape;550;p48"/>
          <p:cNvSpPr/>
          <p:nvPr/>
        </p:nvSpPr>
        <p:spPr>
          <a:xfrm>
            <a:off x="5070850" y="4163675"/>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51" name="Google Shape;551;p48"/>
          <p:cNvSpPr/>
          <p:nvPr/>
        </p:nvSpPr>
        <p:spPr>
          <a:xfrm>
            <a:off x="5070850" y="5146150"/>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52" name="Google Shape;552;p48"/>
          <p:cNvSpPr/>
          <p:nvPr/>
        </p:nvSpPr>
        <p:spPr>
          <a:xfrm>
            <a:off x="5070850" y="5995775"/>
            <a:ext cx="1681800" cy="438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53" name="Google Shape;553;p48"/>
          <p:cNvSpPr txBox="1"/>
          <p:nvPr/>
        </p:nvSpPr>
        <p:spPr>
          <a:xfrm>
            <a:off x="4910141" y="1680448"/>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6</a:t>
            </a:r>
            <a:endParaRPr sz="2800">
              <a:solidFill>
                <a:schemeClr val="dk1"/>
              </a:solidFill>
              <a:latin typeface="Verdana"/>
              <a:ea typeface="Verdana"/>
              <a:cs typeface="Verdana"/>
              <a:sym typeface="Verdana"/>
            </a:endParaRPr>
          </a:p>
        </p:txBody>
      </p:sp>
      <p:sp>
        <p:nvSpPr>
          <p:cNvPr id="554" name="Google Shape;554;p48"/>
          <p:cNvSpPr txBox="1"/>
          <p:nvPr/>
        </p:nvSpPr>
        <p:spPr>
          <a:xfrm>
            <a:off x="4910141" y="2734611"/>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7</a:t>
            </a:r>
            <a:endParaRPr sz="2800">
              <a:solidFill>
                <a:schemeClr val="dk1"/>
              </a:solidFill>
              <a:latin typeface="Verdana"/>
              <a:ea typeface="Verdana"/>
              <a:cs typeface="Verdana"/>
              <a:sym typeface="Verdana"/>
            </a:endParaRPr>
          </a:p>
        </p:txBody>
      </p:sp>
      <p:sp>
        <p:nvSpPr>
          <p:cNvPr id="555" name="Google Shape;555;p48"/>
          <p:cNvSpPr txBox="1"/>
          <p:nvPr/>
        </p:nvSpPr>
        <p:spPr>
          <a:xfrm>
            <a:off x="4910141" y="3695498"/>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8</a:t>
            </a:r>
            <a:endParaRPr sz="2800">
              <a:solidFill>
                <a:schemeClr val="dk1"/>
              </a:solidFill>
              <a:latin typeface="Verdana"/>
              <a:ea typeface="Verdana"/>
              <a:cs typeface="Verdana"/>
              <a:sym typeface="Verdana"/>
            </a:endParaRPr>
          </a:p>
        </p:txBody>
      </p:sp>
      <p:sp>
        <p:nvSpPr>
          <p:cNvPr id="556" name="Google Shape;556;p48"/>
          <p:cNvSpPr txBox="1"/>
          <p:nvPr/>
        </p:nvSpPr>
        <p:spPr>
          <a:xfrm>
            <a:off x="4910138" y="4656375"/>
            <a:ext cx="3945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9</a:t>
            </a:r>
            <a:endParaRPr sz="2800">
              <a:solidFill>
                <a:schemeClr val="dk1"/>
              </a:solidFill>
              <a:latin typeface="Verdana"/>
              <a:ea typeface="Verdana"/>
              <a:cs typeface="Verdana"/>
              <a:sym typeface="Verdana"/>
            </a:endParaRPr>
          </a:p>
        </p:txBody>
      </p:sp>
      <p:sp>
        <p:nvSpPr>
          <p:cNvPr id="557" name="Google Shape;557;p48"/>
          <p:cNvSpPr txBox="1"/>
          <p:nvPr/>
        </p:nvSpPr>
        <p:spPr>
          <a:xfrm>
            <a:off x="4774263" y="5438275"/>
            <a:ext cx="680400" cy="5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10</a:t>
            </a:r>
            <a:endParaRPr sz="2800">
              <a:solidFill>
                <a:schemeClr val="dk1"/>
              </a:solidFill>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63"/>
        <p:cNvGrpSpPr/>
        <p:nvPr/>
      </p:nvGrpSpPr>
      <p:grpSpPr>
        <a:xfrm>
          <a:off x="0" y="0"/>
          <a:ext cx="0" cy="0"/>
          <a:chOff x="0" y="0"/>
          <a:chExt cx="0" cy="0"/>
        </a:xfrm>
      </p:grpSpPr>
      <p:sp>
        <p:nvSpPr>
          <p:cNvPr id="564" name="Google Shape;564;p49"/>
          <p:cNvSpPr txBox="1"/>
          <p:nvPr/>
        </p:nvSpPr>
        <p:spPr>
          <a:xfrm>
            <a:off x="1085700" y="268375"/>
            <a:ext cx="10020600" cy="87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E74A3"/>
                </a:solidFill>
                <a:latin typeface="Verdana"/>
                <a:ea typeface="Verdana"/>
                <a:cs typeface="Verdana"/>
                <a:sym typeface="Verdana"/>
              </a:rPr>
              <a:t>5. </a:t>
            </a:r>
            <a:r>
              <a:rPr lang="en-US" sz="3200" b="1">
                <a:latin typeface="Verdana"/>
                <a:ea typeface="Verdana"/>
                <a:cs typeface="Verdana"/>
                <a:sym typeface="Verdana"/>
              </a:rPr>
              <a:t>Fill in the blanks from</a:t>
            </a:r>
            <a:r>
              <a:rPr lang="en-US" sz="3200" b="1" i="0" u="none" strike="noStrike" cap="none">
                <a:solidFill>
                  <a:srgbClr val="000000"/>
                </a:solidFill>
                <a:latin typeface="Verdana"/>
                <a:ea typeface="Verdana"/>
                <a:cs typeface="Verdana"/>
                <a:sym typeface="Verdana"/>
              </a:rPr>
              <a:t> Luke </a:t>
            </a:r>
            <a:r>
              <a:rPr lang="en-US" sz="3200" b="1">
                <a:latin typeface="Verdana"/>
                <a:ea typeface="Verdana"/>
                <a:cs typeface="Verdana"/>
                <a:sym typeface="Verdana"/>
              </a:rPr>
              <a:t>3:1-20.</a:t>
            </a:r>
            <a:endParaRPr sz="3200" b="1" i="0" u="none" strike="noStrike" cap="none">
              <a:solidFill>
                <a:schemeClr val="dk1"/>
              </a:solidFill>
              <a:latin typeface="Verdana"/>
              <a:ea typeface="Verdana"/>
              <a:cs typeface="Verdana"/>
              <a:sym typeface="Verdana"/>
            </a:endParaRPr>
          </a:p>
        </p:txBody>
      </p:sp>
      <p:sp>
        <p:nvSpPr>
          <p:cNvPr id="565" name="Google Shape;565;p49"/>
          <p:cNvSpPr txBox="1">
            <a:spLocks noGrp="1"/>
          </p:cNvSpPr>
          <p:nvPr>
            <p:ph type="sldNum" idx="12"/>
          </p:nvPr>
        </p:nvSpPr>
        <p:spPr>
          <a:xfrm>
            <a:off x="8624213" y="643196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37</a:t>
            </a:fld>
            <a:endParaRPr>
              <a:solidFill>
                <a:schemeClr val="dk1"/>
              </a:solidFill>
            </a:endParaRPr>
          </a:p>
        </p:txBody>
      </p:sp>
      <p:sp>
        <p:nvSpPr>
          <p:cNvPr id="566" name="Google Shape;566;p49"/>
          <p:cNvSpPr txBox="1"/>
          <p:nvPr/>
        </p:nvSpPr>
        <p:spPr>
          <a:xfrm>
            <a:off x="266080" y="6431960"/>
            <a:ext cx="4114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a:solidFill>
                  <a:srgbClr val="888888"/>
                </a:solidFill>
                <a:latin typeface="Verdana"/>
                <a:ea typeface="Verdana"/>
                <a:cs typeface="Verdana"/>
                <a:sym typeface="Verdana"/>
              </a:rPr>
              <a:t>©2021-2024 Light of the World Learning</a:t>
            </a:r>
            <a:endParaRPr sz="1400" b="0" i="0" u="none" strike="noStrike" cap="none">
              <a:solidFill>
                <a:srgbClr val="000000"/>
              </a:solidFill>
              <a:latin typeface="Verdana"/>
              <a:ea typeface="Verdana"/>
              <a:cs typeface="Verdana"/>
              <a:sym typeface="Verdana"/>
            </a:endParaRPr>
          </a:p>
        </p:txBody>
      </p:sp>
      <p:sp>
        <p:nvSpPr>
          <p:cNvPr id="567" name="Google Shape;567;p49"/>
          <p:cNvSpPr txBox="1"/>
          <p:nvPr/>
        </p:nvSpPr>
        <p:spPr>
          <a:xfrm>
            <a:off x="483050" y="960475"/>
            <a:ext cx="10794000" cy="4353300"/>
          </a:xfrm>
          <a:prstGeom prst="rect">
            <a:avLst/>
          </a:prstGeom>
          <a:noFill/>
          <a:ln>
            <a:noFill/>
          </a:ln>
        </p:spPr>
        <p:txBody>
          <a:bodyPr spcFirstLastPara="1" wrap="square" lIns="91425" tIns="91425" rIns="91425" bIns="91425" anchor="t" anchorCtr="0">
            <a:noAutofit/>
          </a:bodyPr>
          <a:lstStyle/>
          <a:p>
            <a:pPr marL="457200" lvl="0" indent="-406400" algn="l" rtl="0">
              <a:lnSpc>
                <a:spcPct val="115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John, the son of _______, was living in the ______.</a:t>
            </a:r>
            <a:endParaRPr sz="280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endParaRPr sz="2800">
              <a:solidFill>
                <a:schemeClr val="dk1"/>
              </a:solidFill>
              <a:latin typeface="Verdana"/>
              <a:ea typeface="Verdana"/>
              <a:cs typeface="Verdana"/>
              <a:sym typeface="Verdana"/>
            </a:endParaRPr>
          </a:p>
          <a:p>
            <a:pPr marL="457200" lvl="0" indent="-406400" algn="l" rtl="0">
              <a:lnSpc>
                <a:spcPct val="115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John told the people _____ message, to be ______ and then their sins would be _______. </a:t>
            </a:r>
            <a:endParaRPr sz="28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endParaRPr sz="2800">
              <a:solidFill>
                <a:schemeClr val="dk1"/>
              </a:solidFill>
              <a:latin typeface="Verdana"/>
              <a:ea typeface="Verdana"/>
              <a:cs typeface="Verdana"/>
              <a:sym typeface="Verdana"/>
            </a:endParaRPr>
          </a:p>
          <a:p>
            <a:pPr marL="457200" lvl="0" indent="-406400" algn="l" rtl="0">
              <a:lnSpc>
                <a:spcPct val="115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John said, “I baptize you in _____, but there is someone coming _____ who is able to do ____ that I can.”</a:t>
            </a:r>
            <a:endParaRPr sz="280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endParaRPr sz="2800">
              <a:solidFill>
                <a:schemeClr val="dk1"/>
              </a:solidFill>
              <a:latin typeface="Verdana"/>
              <a:ea typeface="Verdana"/>
              <a:cs typeface="Verdana"/>
              <a:sym typeface="Verdana"/>
            </a:endParaRPr>
          </a:p>
          <a:p>
            <a:pPr marL="457200" lvl="0" indent="-406400" algn="l" rtl="0">
              <a:lnSpc>
                <a:spcPct val="115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He will _____ the good grain from the ____, and he will put the _____ part into his barn. </a:t>
            </a:r>
            <a:endParaRPr sz="2800">
              <a:solidFill>
                <a:schemeClr val="dk1"/>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3"/>
        <p:cNvGrpSpPr/>
        <p:nvPr/>
      </p:nvGrpSpPr>
      <p:grpSpPr>
        <a:xfrm>
          <a:off x="0" y="0"/>
          <a:ext cx="0" cy="0"/>
          <a:chOff x="0" y="0"/>
          <a:chExt cx="0" cy="0"/>
        </a:xfrm>
      </p:grpSpPr>
      <p:sp>
        <p:nvSpPr>
          <p:cNvPr id="574" name="Google Shape;574;p50"/>
          <p:cNvSpPr/>
          <p:nvPr/>
        </p:nvSpPr>
        <p:spPr>
          <a:xfrm>
            <a:off x="1636295" y="5140411"/>
            <a:ext cx="10369126" cy="125298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sng" strike="noStrike" cap="none">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Verdana"/>
                <a:ea typeface="Verdana"/>
                <a:cs typeface="Verdana"/>
                <a:sym typeface="Verdana"/>
              </a:rPr>
              <a:t>Read the next lesson’s Bible verses: </a:t>
            </a:r>
            <a:r>
              <a:rPr lang="en-US" sz="2800" b="0" i="0" u="sng" strike="noStrike" cap="none">
                <a:solidFill>
                  <a:schemeClr val="accent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Luke 3:</a:t>
            </a:r>
            <a:r>
              <a:rPr lang="en-US" sz="2800" u="sng">
                <a:solidFill>
                  <a:schemeClr val="accent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21-38</a:t>
            </a:r>
            <a:r>
              <a:rPr lang="en-US" sz="2800" b="0" i="0" u="none" strike="noStrike" cap="none">
                <a:solidFill>
                  <a:schemeClr val="accent6"/>
                </a:solidFill>
                <a:latin typeface="Verdana"/>
                <a:ea typeface="Verdana"/>
                <a:cs typeface="Verdana"/>
                <a:sym typeface="Verdana"/>
              </a:rPr>
              <a:t> and </a:t>
            </a:r>
            <a:r>
              <a:rPr lang="en-US" sz="2800" b="0" i="0" u="sng" strike="noStrike" cap="none">
                <a:solidFill>
                  <a:schemeClr val="accent6"/>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PS </a:t>
            </a:r>
            <a:r>
              <a:rPr lang="en-US" sz="2800" u="sng">
                <a:solidFill>
                  <a:schemeClr val="accent6"/>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104:10-15, 27-30</a:t>
            </a:r>
            <a:r>
              <a:rPr lang="en-US" sz="2800" b="0" i="0" u="none" strike="noStrike" cap="none">
                <a:solidFill>
                  <a:schemeClr val="accent6"/>
                </a:solidFill>
                <a:latin typeface="Verdana"/>
                <a:ea typeface="Verdana"/>
                <a:cs typeface="Verdana"/>
                <a:sym typeface="Verdana"/>
              </a:rPr>
              <a:t> </a:t>
            </a:r>
            <a:r>
              <a:rPr lang="en-US" sz="2800" b="0" i="0" u="none" strike="noStrike" cap="none">
                <a:solidFill>
                  <a:schemeClr val="dk1"/>
                </a:solidFill>
                <a:latin typeface="Verdana"/>
                <a:ea typeface="Verdana"/>
                <a:cs typeface="Verdana"/>
                <a:sym typeface="Verdana"/>
              </a:rPr>
              <a:t>in</a:t>
            </a:r>
            <a:r>
              <a:rPr lang="en-US" sz="2800" b="0" i="0" u="none" strike="noStrike" cap="none">
                <a:solidFill>
                  <a:srgbClr val="4E74A3"/>
                </a:solidFill>
                <a:latin typeface="Verdana"/>
                <a:ea typeface="Verdana"/>
                <a:cs typeface="Verdana"/>
                <a:sym typeface="Verdana"/>
              </a:rPr>
              <a:t> </a:t>
            </a:r>
            <a:r>
              <a:rPr lang="en-US" sz="2800" b="0" i="0" u="none" strike="noStrike" cap="none">
                <a:solidFill>
                  <a:srgbClr val="000000"/>
                </a:solidFill>
                <a:latin typeface="Verdana"/>
                <a:ea typeface="Verdana"/>
                <a:cs typeface="Verdana"/>
                <a:sym typeface="Verdana"/>
              </a:rPr>
              <a:t>your language.</a:t>
            </a:r>
            <a:endParaRPr sz="2800" b="0" i="0" u="sng" strike="noStrike" cap="none">
              <a:solidFill>
                <a:schemeClr val="accent5"/>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Verdana"/>
              <a:ea typeface="Verdana"/>
              <a:cs typeface="Verdana"/>
              <a:sym typeface="Verdana"/>
            </a:endParaRPr>
          </a:p>
        </p:txBody>
      </p:sp>
      <p:sp>
        <p:nvSpPr>
          <p:cNvPr id="575" name="Google Shape;575;p50"/>
          <p:cNvSpPr txBox="1"/>
          <p:nvPr/>
        </p:nvSpPr>
        <p:spPr>
          <a:xfrm>
            <a:off x="135924" y="0"/>
            <a:ext cx="11721296" cy="14398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rgbClr val="4472C4"/>
                </a:solidFill>
                <a:latin typeface="Verdana"/>
                <a:ea typeface="Verdana"/>
                <a:cs typeface="Verdana"/>
                <a:sym typeface="Verdana"/>
              </a:rPr>
              <a:t>6. </a:t>
            </a:r>
            <a:r>
              <a:rPr lang="en-US" sz="3200" b="1" i="0" u="none" strike="noStrike" cap="none">
                <a:solidFill>
                  <a:schemeClr val="dk1"/>
                </a:solidFill>
                <a:latin typeface="Verdana"/>
                <a:ea typeface="Verdana"/>
                <a:cs typeface="Verdana"/>
                <a:sym typeface="Verdana"/>
              </a:rPr>
              <a:t>Choose 1 verse to memorize and write it here. Then read the next verses in your language. </a:t>
            </a:r>
            <a:endParaRPr sz="3200" b="1" i="0" u="none" strike="noStrike" cap="none">
              <a:solidFill>
                <a:schemeClr val="dk1"/>
              </a:solidFill>
              <a:latin typeface="Verdana"/>
              <a:ea typeface="Verdana"/>
              <a:cs typeface="Verdana"/>
              <a:sym typeface="Verdana"/>
            </a:endParaRPr>
          </a:p>
        </p:txBody>
      </p:sp>
      <p:sp>
        <p:nvSpPr>
          <p:cNvPr id="576" name="Google Shape;576;p50"/>
          <p:cNvSpPr txBox="1">
            <a:spLocks noGrp="1"/>
          </p:cNvSpPr>
          <p:nvPr>
            <p:ph type="sldNum" idx="12"/>
          </p:nvPr>
        </p:nvSpPr>
        <p:spPr>
          <a:xfrm>
            <a:off x="869315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38</a:t>
            </a:fld>
            <a:endParaRPr>
              <a:solidFill>
                <a:schemeClr val="dk1"/>
              </a:solidFill>
            </a:endParaRPr>
          </a:p>
        </p:txBody>
      </p:sp>
      <p:sp>
        <p:nvSpPr>
          <p:cNvPr id="577" name="Google Shape;577;p50"/>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578" name="Google Shape;578;p50"/>
          <p:cNvSpPr txBox="1"/>
          <p:nvPr/>
        </p:nvSpPr>
        <p:spPr>
          <a:xfrm>
            <a:off x="691991" y="5347564"/>
            <a:ext cx="522288" cy="522288"/>
          </a:xfrm>
          <a:prstGeom prst="rect">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1800" b="0" i="0" u="none" strike="noStrike" cap="none">
              <a:solidFill>
                <a:schemeClr val="dk1"/>
              </a:solidFill>
              <a:latin typeface="Verdana"/>
              <a:ea typeface="Verdana"/>
              <a:cs typeface="Verdana"/>
              <a:sym typeface="Verdana"/>
            </a:endParaRPr>
          </a:p>
        </p:txBody>
      </p:sp>
      <p:graphicFrame>
        <p:nvGraphicFramePr>
          <p:cNvPr id="579" name="Google Shape;579;p50"/>
          <p:cNvGraphicFramePr/>
          <p:nvPr/>
        </p:nvGraphicFramePr>
        <p:xfrm>
          <a:off x="553410" y="1404692"/>
          <a:ext cx="11085175" cy="3660425"/>
        </p:xfrm>
        <a:graphic>
          <a:graphicData uri="http://schemas.openxmlformats.org/drawingml/2006/table">
            <a:tbl>
              <a:tblPr firstRow="1" bandRow="1">
                <a:noFill/>
                <a:tableStyleId>{E8CFCE4A-48B7-4E51-8371-E6F876AD6A79}</a:tableStyleId>
              </a:tblPr>
              <a:tblGrid>
                <a:gridCol w="11085175">
                  <a:extLst>
                    <a:ext uri="{9D8B030D-6E8A-4147-A177-3AD203B41FA5}">
                      <a16:colId xmlns:a16="http://schemas.microsoft.com/office/drawing/2014/main" val="20000"/>
                    </a:ext>
                  </a:extLst>
                </a:gridCol>
              </a:tblGrid>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6222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5"/>
        <p:cNvGrpSpPr/>
        <p:nvPr/>
      </p:nvGrpSpPr>
      <p:grpSpPr>
        <a:xfrm>
          <a:off x="0" y="0"/>
          <a:ext cx="0" cy="0"/>
          <a:chOff x="0" y="0"/>
          <a:chExt cx="0" cy="0"/>
        </a:xfrm>
      </p:grpSpPr>
      <p:sp>
        <p:nvSpPr>
          <p:cNvPr id="586" name="Google Shape;586;p51"/>
          <p:cNvSpPr txBox="1"/>
          <p:nvPr/>
        </p:nvSpPr>
        <p:spPr>
          <a:xfrm>
            <a:off x="420425" y="84925"/>
            <a:ext cx="12047400" cy="7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4472C4"/>
                </a:solidFill>
                <a:latin typeface="Verdana"/>
                <a:ea typeface="Verdana"/>
                <a:cs typeface="Verdana"/>
                <a:sym typeface="Verdana"/>
              </a:rPr>
              <a:t>7A.</a:t>
            </a:r>
            <a:r>
              <a:rPr lang="en-US" sz="3200" b="1" i="0" u="none" strike="noStrike" cap="none">
                <a:solidFill>
                  <a:srgbClr val="000000"/>
                </a:solidFill>
                <a:latin typeface="Verdana"/>
                <a:ea typeface="Verdana"/>
                <a:cs typeface="Verdana"/>
                <a:sym typeface="Verdana"/>
              </a:rPr>
              <a:t> </a:t>
            </a:r>
            <a:r>
              <a:rPr lang="en-US" sz="3200" b="1" i="0" u="none" strike="noStrike" cap="none">
                <a:solidFill>
                  <a:schemeClr val="dk1"/>
                </a:solidFill>
                <a:latin typeface="Verdana"/>
                <a:ea typeface="Verdana"/>
                <a:cs typeface="Verdana"/>
                <a:sym typeface="Verdana"/>
              </a:rPr>
              <a:t>Re</a:t>
            </a:r>
            <a:r>
              <a:rPr lang="en-US" sz="3200" b="1">
                <a:solidFill>
                  <a:schemeClr val="dk1"/>
                </a:solidFill>
                <a:latin typeface="Verdana"/>
                <a:ea typeface="Verdana"/>
                <a:cs typeface="Verdana"/>
                <a:sym typeface="Verdana"/>
              </a:rPr>
              <a:t>ad the Article on The Story of the Bible.</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1800" b="0" i="0" u="none" strike="noStrike" cap="none">
              <a:solidFill>
                <a:schemeClr val="dk1"/>
              </a:solidFill>
              <a:latin typeface="Verdana"/>
              <a:ea typeface="Verdana"/>
              <a:cs typeface="Verdana"/>
              <a:sym typeface="Verdana"/>
            </a:endParaRPr>
          </a:p>
        </p:txBody>
      </p:sp>
      <p:sp>
        <p:nvSpPr>
          <p:cNvPr id="587" name="Google Shape;587;p51"/>
          <p:cNvSpPr txBox="1">
            <a:spLocks noGrp="1"/>
          </p:cNvSpPr>
          <p:nvPr>
            <p:ph type="sldNum" idx="12"/>
          </p:nvPr>
        </p:nvSpPr>
        <p:spPr>
          <a:xfrm>
            <a:off x="8726225" y="640793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39</a:t>
            </a:fld>
            <a:endParaRPr>
              <a:solidFill>
                <a:schemeClr val="dk1"/>
              </a:solidFill>
            </a:endParaRPr>
          </a:p>
        </p:txBody>
      </p:sp>
      <p:sp>
        <p:nvSpPr>
          <p:cNvPr id="588" name="Google Shape;588;p51"/>
          <p:cNvSpPr txBox="1">
            <a:spLocks noGrp="1"/>
          </p:cNvSpPr>
          <p:nvPr>
            <p:ph type="ftr" idx="11"/>
          </p:nvPr>
        </p:nvSpPr>
        <p:spPr>
          <a:xfrm>
            <a:off x="671250" y="637301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589" name="Google Shape;589;p51"/>
          <p:cNvSpPr txBox="1"/>
          <p:nvPr/>
        </p:nvSpPr>
        <p:spPr>
          <a:xfrm>
            <a:off x="496550" y="1124400"/>
            <a:ext cx="11334900" cy="460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600">
                <a:solidFill>
                  <a:schemeClr val="dk1"/>
                </a:solidFill>
                <a:latin typeface="Verdana"/>
                <a:ea typeface="Verdana"/>
                <a:cs typeface="Verdana"/>
                <a:sym typeface="Verdana"/>
              </a:rPr>
              <a:t>In the Bible, you can find many different kinds of people and stories. There are conquests and battles, parables and poetry, and even prophecies. Some books like Psalms and Proverbs are poetry, and they express emotion and give wisdom. Other books, called narratives, tell the story of what happened to God’s people, Israel. </a:t>
            </a:r>
            <a:endParaRPr sz="26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sz="26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600">
                <a:solidFill>
                  <a:schemeClr val="dk1"/>
                </a:solidFill>
                <a:latin typeface="Verdana"/>
                <a:ea typeface="Verdana"/>
                <a:cs typeface="Verdana"/>
                <a:sym typeface="Verdana"/>
              </a:rPr>
              <a:t>The books like Mark and Luke are narratives that tell the story of Jesus’ life, while other narratives such as Exodus and 1 &amp; 2 Samuel contain stories about important Biblical figures including Moses, Jacob, Joshua, Samuel, and King David. </a:t>
            </a:r>
            <a:endParaRPr sz="26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sz="26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sz="2600">
              <a:solidFill>
                <a:schemeClr val="dk1"/>
              </a:solidFill>
              <a:latin typeface="Verdana"/>
              <a:ea typeface="Verdana"/>
              <a:cs typeface="Verdana"/>
              <a:sym typeface="Verdana"/>
            </a:endParaRPr>
          </a:p>
          <a:p>
            <a:pPr marL="0" lvl="0" indent="0" algn="l" rtl="0">
              <a:lnSpc>
                <a:spcPct val="115000"/>
              </a:lnSpc>
              <a:spcBef>
                <a:spcPts val="0"/>
              </a:spcBef>
              <a:spcAft>
                <a:spcPts val="1500"/>
              </a:spcAft>
              <a:buNone/>
            </a:pPr>
            <a:endParaRPr sz="3800">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sldNum" idx="12"/>
          </p:nvPr>
        </p:nvSpPr>
        <p:spPr>
          <a:xfrm>
            <a:off x="8764588" y="6475413"/>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a:solidFill>
                  <a:schemeClr val="dk1"/>
                </a:solidFill>
              </a:rPr>
              <a:t>4</a:t>
            </a:fld>
            <a:endParaRPr/>
          </a:p>
        </p:txBody>
      </p:sp>
      <p:sp>
        <p:nvSpPr>
          <p:cNvPr id="122" name="Google Shape;122;p16"/>
          <p:cNvSpPr txBox="1"/>
          <p:nvPr/>
        </p:nvSpPr>
        <p:spPr>
          <a:xfrm>
            <a:off x="260425" y="187400"/>
            <a:ext cx="7759800" cy="517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latin typeface="Verdana"/>
                <a:ea typeface="Verdana"/>
                <a:cs typeface="Verdana"/>
                <a:sym typeface="Verdana"/>
              </a:rPr>
              <a:t>A </a:t>
            </a:r>
            <a:r>
              <a:rPr lang="en-US" sz="2200" b="1">
                <a:latin typeface="Verdana"/>
                <a:ea typeface="Verdana"/>
                <a:cs typeface="Verdana"/>
                <a:sym typeface="Verdana"/>
              </a:rPr>
              <a:t>crowd</a:t>
            </a:r>
            <a:r>
              <a:rPr lang="en-US" sz="2200">
                <a:latin typeface="Verdana"/>
                <a:ea typeface="Verdana"/>
                <a:cs typeface="Verdana"/>
                <a:sym typeface="Verdana"/>
              </a:rPr>
              <a:t> of college students are sitting together and looking at a </a:t>
            </a:r>
            <a:r>
              <a:rPr lang="en-US" sz="2200" b="1">
                <a:latin typeface="Verdana"/>
                <a:ea typeface="Verdana"/>
                <a:cs typeface="Verdana"/>
                <a:sym typeface="Verdana"/>
              </a:rPr>
              <a:t>textbook</a:t>
            </a:r>
            <a:r>
              <a:rPr lang="en-US" sz="2200">
                <a:latin typeface="Verdana"/>
                <a:ea typeface="Verdana"/>
                <a:cs typeface="Verdana"/>
                <a:sym typeface="Verdana"/>
              </a:rPr>
              <a:t>. They are preparing for an </a:t>
            </a:r>
            <a:r>
              <a:rPr lang="en-US" sz="2200" b="1">
                <a:latin typeface="Verdana"/>
                <a:ea typeface="Verdana"/>
                <a:cs typeface="Verdana"/>
                <a:sym typeface="Verdana"/>
              </a:rPr>
              <a:t>assessment</a:t>
            </a:r>
            <a:r>
              <a:rPr lang="en-US" sz="2200">
                <a:latin typeface="Verdana"/>
                <a:ea typeface="Verdana"/>
                <a:cs typeface="Verdana"/>
                <a:sym typeface="Verdana"/>
              </a:rPr>
              <a:t> next week in their </a:t>
            </a:r>
            <a:r>
              <a:rPr lang="en-US" sz="2200" b="1">
                <a:latin typeface="Verdana"/>
                <a:ea typeface="Verdana"/>
                <a:cs typeface="Verdana"/>
                <a:sym typeface="Verdana"/>
              </a:rPr>
              <a:t>literature</a:t>
            </a:r>
            <a:r>
              <a:rPr lang="en-US" sz="2200">
                <a:latin typeface="Verdana"/>
                <a:ea typeface="Verdana"/>
                <a:cs typeface="Verdana"/>
                <a:sym typeface="Verdana"/>
              </a:rPr>
              <a:t> class. A few of the students were </a:t>
            </a:r>
            <a:r>
              <a:rPr lang="en-US" sz="2200" b="1">
                <a:latin typeface="Verdana"/>
                <a:ea typeface="Verdana"/>
                <a:cs typeface="Verdana"/>
                <a:sym typeface="Verdana"/>
              </a:rPr>
              <a:t>absent </a:t>
            </a:r>
            <a:r>
              <a:rPr lang="en-US" sz="2200">
                <a:latin typeface="Verdana"/>
                <a:ea typeface="Verdana"/>
                <a:cs typeface="Verdana"/>
                <a:sym typeface="Verdana"/>
              </a:rPr>
              <a:t>from class this week, so they need to review lessons and notes they </a:t>
            </a:r>
            <a:r>
              <a:rPr lang="en-US" sz="2200" b="1">
                <a:latin typeface="Verdana"/>
                <a:ea typeface="Verdana"/>
                <a:cs typeface="Verdana"/>
                <a:sym typeface="Verdana"/>
              </a:rPr>
              <a:t>received</a:t>
            </a:r>
            <a:r>
              <a:rPr lang="en-US" sz="2200">
                <a:latin typeface="Verdana"/>
                <a:ea typeface="Verdana"/>
                <a:cs typeface="Verdana"/>
                <a:sym typeface="Verdana"/>
              </a:rPr>
              <a:t> from their classmates. </a:t>
            </a:r>
            <a:endParaRPr>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a:latin typeface="Verdana"/>
                <a:ea typeface="Verdana"/>
                <a:cs typeface="Verdana"/>
                <a:sym typeface="Verdana"/>
              </a:rPr>
              <a:t>Katie sits at the pottery wheel gently shaping the clay until it is </a:t>
            </a:r>
            <a:r>
              <a:rPr lang="en-US" sz="2200" b="1">
                <a:latin typeface="Verdana"/>
                <a:ea typeface="Verdana"/>
                <a:cs typeface="Verdana"/>
                <a:sym typeface="Verdana"/>
              </a:rPr>
              <a:t>smooth</a:t>
            </a:r>
            <a:r>
              <a:rPr lang="en-US" sz="2200">
                <a:latin typeface="Verdana"/>
                <a:ea typeface="Verdana"/>
                <a:cs typeface="Verdana"/>
                <a:sym typeface="Verdana"/>
              </a:rPr>
              <a:t>. Soon she will </a:t>
            </a:r>
            <a:r>
              <a:rPr lang="en-US" sz="2200" b="1">
                <a:latin typeface="Verdana"/>
                <a:ea typeface="Verdana"/>
                <a:cs typeface="Verdana"/>
                <a:sym typeface="Verdana"/>
              </a:rPr>
              <a:t>separate</a:t>
            </a:r>
            <a:r>
              <a:rPr lang="en-US" sz="2200">
                <a:latin typeface="Verdana"/>
                <a:ea typeface="Verdana"/>
                <a:cs typeface="Verdana"/>
                <a:sym typeface="Verdana"/>
              </a:rPr>
              <a:t> the vase from the wheel and leave it on a shelf to dry. A few days ago, Katie </a:t>
            </a:r>
            <a:r>
              <a:rPr lang="en-US" sz="2200" b="1">
                <a:latin typeface="Verdana"/>
                <a:ea typeface="Verdana"/>
                <a:cs typeface="Verdana"/>
                <a:sym typeface="Verdana"/>
              </a:rPr>
              <a:t>received</a:t>
            </a:r>
            <a:r>
              <a:rPr lang="en-US" sz="2200">
                <a:latin typeface="Verdana"/>
                <a:ea typeface="Verdana"/>
                <a:cs typeface="Verdana"/>
                <a:sym typeface="Verdana"/>
              </a:rPr>
              <a:t> a </a:t>
            </a:r>
            <a:r>
              <a:rPr lang="en-US" sz="2200" b="1">
                <a:latin typeface="Verdana"/>
                <a:ea typeface="Verdana"/>
                <a:cs typeface="Verdana"/>
                <a:sym typeface="Verdana"/>
              </a:rPr>
              <a:t>message</a:t>
            </a:r>
            <a:r>
              <a:rPr lang="en-US" sz="2200">
                <a:latin typeface="Verdana"/>
                <a:ea typeface="Verdana"/>
                <a:cs typeface="Verdana"/>
                <a:sym typeface="Verdana"/>
              </a:rPr>
              <a:t> from her art professor, praising her work and encouraging her to continue working hard. Katie is almost finished with her art </a:t>
            </a:r>
            <a:r>
              <a:rPr lang="en-US" sz="2200" b="1">
                <a:latin typeface="Verdana"/>
                <a:ea typeface="Verdana"/>
                <a:cs typeface="Verdana"/>
                <a:sym typeface="Verdana"/>
              </a:rPr>
              <a:t>degree</a:t>
            </a:r>
            <a:r>
              <a:rPr lang="en-US" sz="2200">
                <a:latin typeface="Verdana"/>
                <a:ea typeface="Verdana"/>
                <a:cs typeface="Verdana"/>
                <a:sym typeface="Verdana"/>
              </a:rPr>
              <a:t>. </a:t>
            </a:r>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Verdana"/>
              <a:ea typeface="Verdana"/>
              <a:cs typeface="Verdana"/>
              <a:sym typeface="Verdana"/>
            </a:endParaRPr>
          </a:p>
        </p:txBody>
      </p:sp>
      <p:sp>
        <p:nvSpPr>
          <p:cNvPr id="123" name="Google Shape;123;p16"/>
          <p:cNvSpPr txBox="1">
            <a:spLocks noGrp="1"/>
          </p:cNvSpPr>
          <p:nvPr>
            <p:ph type="ftr" idx="11"/>
          </p:nvPr>
        </p:nvSpPr>
        <p:spPr>
          <a:xfrm>
            <a:off x="-353291"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124" name="Google Shape;124;p16"/>
          <p:cNvSpPr/>
          <p:nvPr/>
        </p:nvSpPr>
        <p:spPr>
          <a:xfrm>
            <a:off x="313075" y="4988025"/>
            <a:ext cx="7654500" cy="1487400"/>
          </a:xfrm>
          <a:prstGeom prst="roundRect">
            <a:avLst>
              <a:gd name="adj" fmla="val 16667"/>
            </a:avLst>
          </a:prstGeom>
          <a:solidFill>
            <a:schemeClr val="lt2"/>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344D6C"/>
                </a:solidFill>
                <a:latin typeface="Verdana"/>
                <a:ea typeface="Verdana"/>
                <a:cs typeface="Verdana"/>
                <a:sym typeface="Verdana"/>
              </a:rPr>
              <a:t>Discuss with a partner:</a:t>
            </a:r>
            <a:endParaRPr sz="2200" b="0" i="0" u="none" strike="noStrike" cap="none">
              <a:solidFill>
                <a:srgbClr val="344D6C"/>
              </a:solidFill>
              <a:latin typeface="Verdana"/>
              <a:ea typeface="Verdana"/>
              <a:cs typeface="Verdana"/>
              <a:sym typeface="Verdana"/>
            </a:endParaRPr>
          </a:p>
          <a:p>
            <a:pPr marL="342900" marR="0" lvl="0" indent="-342900" algn="l" rtl="0">
              <a:lnSpc>
                <a:spcPct val="100000"/>
              </a:lnSpc>
              <a:spcBef>
                <a:spcPts val="0"/>
              </a:spcBef>
              <a:spcAft>
                <a:spcPts val="0"/>
              </a:spcAft>
              <a:buClr>
                <a:srgbClr val="344D6C"/>
              </a:buClr>
              <a:buSzPts val="2200"/>
              <a:buFont typeface="Verdana"/>
              <a:buAutoNum type="arabicPeriod"/>
            </a:pPr>
            <a:r>
              <a:rPr lang="en-US" sz="2200">
                <a:solidFill>
                  <a:srgbClr val="344D6C"/>
                </a:solidFill>
                <a:latin typeface="Verdana"/>
                <a:ea typeface="Verdana"/>
                <a:cs typeface="Verdana"/>
                <a:sym typeface="Verdana"/>
              </a:rPr>
              <a:t>Do you like to study with a group or by yourself?</a:t>
            </a:r>
            <a:endParaRPr sz="1400" b="0" i="0" u="none" strike="noStrike" cap="none">
              <a:solidFill>
                <a:srgbClr val="000000"/>
              </a:solidFill>
              <a:latin typeface="Verdana"/>
              <a:ea typeface="Verdana"/>
              <a:cs typeface="Verdana"/>
              <a:sym typeface="Verdana"/>
            </a:endParaRPr>
          </a:p>
          <a:p>
            <a:pPr marL="342900" marR="0" lvl="0" indent="-342900" algn="l" rtl="0">
              <a:lnSpc>
                <a:spcPct val="100000"/>
              </a:lnSpc>
              <a:spcBef>
                <a:spcPts val="0"/>
              </a:spcBef>
              <a:spcAft>
                <a:spcPts val="0"/>
              </a:spcAft>
              <a:buClr>
                <a:srgbClr val="344D6C"/>
              </a:buClr>
              <a:buSzPts val="2200"/>
              <a:buFont typeface="Verdana"/>
              <a:buAutoNum type="arabicPeriod"/>
            </a:pPr>
            <a:r>
              <a:rPr lang="en-US" sz="2200">
                <a:solidFill>
                  <a:srgbClr val="344D6C"/>
                </a:solidFill>
                <a:latin typeface="Verdana"/>
                <a:ea typeface="Verdana"/>
                <a:cs typeface="Verdana"/>
                <a:sym typeface="Verdana"/>
              </a:rPr>
              <a:t>Why do you think it is important to work hard?</a:t>
            </a:r>
            <a:endParaRPr sz="1400" b="0" i="0" u="none" strike="noStrike" cap="none">
              <a:solidFill>
                <a:srgbClr val="000000"/>
              </a:solidFill>
              <a:latin typeface="Verdana"/>
              <a:ea typeface="Verdana"/>
              <a:cs typeface="Verdana"/>
              <a:sym typeface="Verdana"/>
            </a:endParaRPr>
          </a:p>
        </p:txBody>
      </p:sp>
      <p:pic>
        <p:nvPicPr>
          <p:cNvPr id="125" name="Google Shape;125;p16"/>
          <p:cNvPicPr preferRelativeResize="0"/>
          <p:nvPr/>
        </p:nvPicPr>
        <p:blipFill>
          <a:blip r:embed="rId3">
            <a:alphaModFix/>
          </a:blip>
          <a:stretch>
            <a:fillRect/>
          </a:stretch>
        </p:blipFill>
        <p:spPr>
          <a:xfrm>
            <a:off x="8200844" y="187400"/>
            <a:ext cx="3838757" cy="2557125"/>
          </a:xfrm>
          <a:prstGeom prst="rect">
            <a:avLst/>
          </a:prstGeom>
          <a:noFill/>
          <a:ln>
            <a:noFill/>
          </a:ln>
        </p:spPr>
      </p:pic>
      <p:pic>
        <p:nvPicPr>
          <p:cNvPr id="126" name="Google Shape;126;p16"/>
          <p:cNvPicPr preferRelativeResize="0"/>
          <p:nvPr/>
        </p:nvPicPr>
        <p:blipFill rotWithShape="1">
          <a:blip r:embed="rId4">
            <a:alphaModFix/>
          </a:blip>
          <a:srcRect t="16742"/>
          <a:stretch/>
        </p:blipFill>
        <p:spPr>
          <a:xfrm>
            <a:off x="8172625" y="2896925"/>
            <a:ext cx="3866975" cy="257555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5"/>
        <p:cNvGrpSpPr/>
        <p:nvPr/>
      </p:nvGrpSpPr>
      <p:grpSpPr>
        <a:xfrm>
          <a:off x="0" y="0"/>
          <a:ext cx="0" cy="0"/>
          <a:chOff x="0" y="0"/>
          <a:chExt cx="0" cy="0"/>
        </a:xfrm>
      </p:grpSpPr>
      <p:sp>
        <p:nvSpPr>
          <p:cNvPr id="596" name="Google Shape;596;p52"/>
          <p:cNvSpPr txBox="1"/>
          <p:nvPr/>
        </p:nvSpPr>
        <p:spPr>
          <a:xfrm>
            <a:off x="352425" y="104775"/>
            <a:ext cx="12047538" cy="768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4472C4"/>
                </a:solidFill>
                <a:latin typeface="Verdana"/>
                <a:ea typeface="Verdana"/>
                <a:cs typeface="Verdana"/>
                <a:sym typeface="Verdana"/>
              </a:rPr>
              <a:t>7B.</a:t>
            </a:r>
            <a:r>
              <a:rPr lang="en-US" sz="3200" b="1" i="0" u="none" strike="noStrike" cap="none">
                <a:solidFill>
                  <a:srgbClr val="000000"/>
                </a:solidFill>
                <a:latin typeface="Verdana"/>
                <a:ea typeface="Verdana"/>
                <a:cs typeface="Verdana"/>
                <a:sym typeface="Verdana"/>
              </a:rPr>
              <a:t> </a:t>
            </a:r>
            <a:r>
              <a:rPr lang="en-US" sz="3200" b="1" i="0" u="none" strike="noStrike" cap="none">
                <a:solidFill>
                  <a:schemeClr val="dk1"/>
                </a:solidFill>
                <a:latin typeface="Verdana"/>
                <a:ea typeface="Verdana"/>
                <a:cs typeface="Verdana"/>
                <a:sym typeface="Verdana"/>
              </a:rPr>
              <a:t>Continue the</a:t>
            </a:r>
            <a:r>
              <a:rPr lang="en-US" sz="3200" b="1">
                <a:solidFill>
                  <a:schemeClr val="dk1"/>
                </a:solidFill>
                <a:latin typeface="Verdana"/>
                <a:ea typeface="Verdana"/>
                <a:cs typeface="Verdana"/>
                <a:sym typeface="Verdana"/>
              </a:rPr>
              <a:t> Article on The Story of the Bible.</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3200" b="0" i="0" u="none" strike="noStrike" cap="none">
              <a:solidFill>
                <a:schemeClr val="dk1"/>
              </a:solidFill>
              <a:latin typeface="Verdana"/>
              <a:ea typeface="Verdana"/>
              <a:cs typeface="Verdana"/>
              <a:sym typeface="Verdana"/>
            </a:endParaRPr>
          </a:p>
        </p:txBody>
      </p:sp>
      <p:sp>
        <p:nvSpPr>
          <p:cNvPr id="597" name="Google Shape;597;p52"/>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40</a:t>
            </a:fld>
            <a:endParaRPr>
              <a:solidFill>
                <a:schemeClr val="dk1"/>
              </a:solidFill>
            </a:endParaRPr>
          </a:p>
        </p:txBody>
      </p:sp>
      <p:sp>
        <p:nvSpPr>
          <p:cNvPr id="598" name="Google Shape;598;p5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599" name="Google Shape;599;p52"/>
          <p:cNvSpPr txBox="1"/>
          <p:nvPr/>
        </p:nvSpPr>
        <p:spPr>
          <a:xfrm>
            <a:off x="428550" y="758825"/>
            <a:ext cx="11334900" cy="57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600">
                <a:solidFill>
                  <a:schemeClr val="dk1"/>
                </a:solidFill>
                <a:latin typeface="Verdana"/>
                <a:ea typeface="Verdana"/>
                <a:cs typeface="Verdana"/>
                <a:sym typeface="Verdana"/>
              </a:rPr>
              <a:t>It might seem strange that the Bible can contain such a large variety of genres and stories. However, all of these different books in the Bible come together to tell the most important story of all. This is the story of God’s special plan to save mankind through his son, Jesus.</a:t>
            </a:r>
            <a:endParaRPr sz="26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sz="260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600">
                <a:solidFill>
                  <a:schemeClr val="dk1"/>
                </a:solidFill>
                <a:latin typeface="Verdana"/>
                <a:ea typeface="Verdana"/>
                <a:cs typeface="Verdana"/>
                <a:sym typeface="Verdana"/>
              </a:rPr>
              <a:t>When you read the Bible, try to find the ways the text is pointing to God’s special plan. It will take some practice at first, but after some time, you will begin to see how the different characters and stories in the Bible point to Jesus. Stories and prophecies in the Old Testament tell about the coming Savior, and in the New Testament, Jesus comes and changes everyone’s lives. </a:t>
            </a:r>
            <a:endParaRPr sz="2600">
              <a:solidFill>
                <a:srgbClr val="222222"/>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5"/>
        <p:cNvGrpSpPr/>
        <p:nvPr/>
      </p:nvGrpSpPr>
      <p:grpSpPr>
        <a:xfrm>
          <a:off x="0" y="0"/>
          <a:ext cx="0" cy="0"/>
          <a:chOff x="0" y="0"/>
          <a:chExt cx="0" cy="0"/>
        </a:xfrm>
      </p:grpSpPr>
      <p:sp>
        <p:nvSpPr>
          <p:cNvPr id="606" name="Google Shape;606;p53"/>
          <p:cNvSpPr txBox="1"/>
          <p:nvPr/>
        </p:nvSpPr>
        <p:spPr>
          <a:xfrm>
            <a:off x="352425" y="104775"/>
            <a:ext cx="11534775" cy="768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E74A3"/>
                </a:solidFill>
                <a:latin typeface="Verdana"/>
                <a:ea typeface="Verdana"/>
                <a:cs typeface="Verdana"/>
                <a:sym typeface="Verdana"/>
              </a:rPr>
              <a:t>7C. </a:t>
            </a:r>
            <a:r>
              <a:rPr lang="en-US" sz="3200" b="1" i="0" u="none" strike="noStrike" cap="none">
                <a:solidFill>
                  <a:schemeClr val="dk1"/>
                </a:solidFill>
                <a:latin typeface="Verdana"/>
                <a:ea typeface="Verdana"/>
                <a:cs typeface="Verdana"/>
                <a:sym typeface="Verdana"/>
              </a:rPr>
              <a:t>Answer the questions about</a:t>
            </a:r>
            <a:r>
              <a:rPr lang="en-US" sz="3200" b="1">
                <a:solidFill>
                  <a:schemeClr val="dk1"/>
                </a:solidFill>
                <a:latin typeface="Verdana"/>
                <a:ea typeface="Verdana"/>
                <a:cs typeface="Verdana"/>
                <a:sym typeface="Verdana"/>
              </a:rPr>
              <a:t> Bible reading</a:t>
            </a:r>
            <a:r>
              <a:rPr lang="en-US" sz="4400" b="0" i="0" u="none" strike="noStrike" cap="none">
                <a:solidFill>
                  <a:schemeClr val="dk1"/>
                </a:solidFill>
                <a:latin typeface="Verdana"/>
                <a:ea typeface="Verdana"/>
                <a:cs typeface="Verdana"/>
                <a:sym typeface="Verdana"/>
              </a:rPr>
              <a:t>.</a:t>
            </a:r>
            <a:endParaRPr sz="4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1800" b="0" i="0" u="none" strike="noStrike" cap="none">
              <a:solidFill>
                <a:schemeClr val="dk1"/>
              </a:solidFill>
              <a:latin typeface="Verdana"/>
              <a:ea typeface="Verdana"/>
              <a:cs typeface="Verdana"/>
              <a:sym typeface="Verdana"/>
            </a:endParaRPr>
          </a:p>
        </p:txBody>
      </p:sp>
      <p:sp>
        <p:nvSpPr>
          <p:cNvPr id="607" name="Google Shape;607;p53"/>
          <p:cNvSpPr txBox="1"/>
          <p:nvPr/>
        </p:nvSpPr>
        <p:spPr>
          <a:xfrm>
            <a:off x="603250" y="1386600"/>
            <a:ext cx="11447400" cy="408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SzPts val="2800"/>
              <a:buFont typeface="Verdana"/>
              <a:buAutoNum type="alphaUcPeriod"/>
            </a:pPr>
            <a:r>
              <a:rPr lang="en-US" sz="2800">
                <a:latin typeface="Verdana"/>
                <a:ea typeface="Verdana"/>
                <a:cs typeface="Verdana"/>
                <a:sym typeface="Verdana"/>
              </a:rPr>
              <a:t>What books of the Bible have you read so far?</a:t>
            </a:r>
            <a:endParaRPr sz="280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lphaUcPeriod"/>
            </a:pPr>
            <a:r>
              <a:rPr lang="en-US" sz="2800">
                <a:latin typeface="Verdana"/>
                <a:ea typeface="Verdana"/>
                <a:cs typeface="Verdana"/>
                <a:sym typeface="Verdana"/>
              </a:rPr>
              <a:t>Which one was your favorite, and why?</a:t>
            </a:r>
            <a:endParaRPr sz="280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lphaUcPeriod"/>
            </a:pPr>
            <a:r>
              <a:rPr lang="en-US" sz="2800">
                <a:latin typeface="Verdana"/>
                <a:ea typeface="Verdana"/>
                <a:cs typeface="Verdana"/>
                <a:sym typeface="Verdana"/>
              </a:rPr>
              <a:t>What is challenging about reading the Bible?</a:t>
            </a:r>
            <a:endParaRPr sz="280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lphaUcPeriod"/>
            </a:pPr>
            <a:r>
              <a:rPr lang="en-US" sz="2800">
                <a:latin typeface="Verdana"/>
                <a:ea typeface="Verdana"/>
                <a:cs typeface="Verdana"/>
                <a:sym typeface="Verdana"/>
              </a:rPr>
              <a:t>What lessons have you learned from reading Psalms?</a:t>
            </a:r>
            <a:endParaRPr sz="280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lphaUcPeriod"/>
            </a:pPr>
            <a:r>
              <a:rPr lang="en-US" sz="2800">
                <a:latin typeface="Verdana"/>
                <a:ea typeface="Verdana"/>
                <a:cs typeface="Verdana"/>
                <a:sym typeface="Verdana"/>
              </a:rPr>
              <a:t>What book in the Bible would you like to read next?</a:t>
            </a:r>
            <a:endParaRPr sz="2800">
              <a:latin typeface="Verdana"/>
              <a:ea typeface="Verdana"/>
              <a:cs typeface="Verdana"/>
              <a:sym typeface="Verdana"/>
            </a:endParaRPr>
          </a:p>
          <a:p>
            <a:pPr marL="457200" marR="0" lvl="0" indent="-406400" algn="l" rtl="0">
              <a:lnSpc>
                <a:spcPct val="150000"/>
              </a:lnSpc>
              <a:spcBef>
                <a:spcPts val="0"/>
              </a:spcBef>
              <a:spcAft>
                <a:spcPts val="0"/>
              </a:spcAft>
              <a:buSzPts val="2800"/>
              <a:buFont typeface="Verdana"/>
              <a:buAutoNum type="alphaUcPeriod"/>
            </a:pPr>
            <a:r>
              <a:rPr lang="en-US" sz="2800">
                <a:latin typeface="Verdana"/>
                <a:ea typeface="Verdana"/>
                <a:cs typeface="Verdana"/>
                <a:sym typeface="Verdana"/>
              </a:rPr>
              <a:t>Do you have any questions about reading the Bible?</a:t>
            </a:r>
            <a:endParaRPr sz="2800">
              <a:latin typeface="Verdana"/>
              <a:ea typeface="Verdana"/>
              <a:cs typeface="Verdana"/>
              <a:sym typeface="Verdana"/>
            </a:endParaRPr>
          </a:p>
        </p:txBody>
      </p:sp>
      <p:sp>
        <p:nvSpPr>
          <p:cNvPr id="608" name="Google Shape;608;p53"/>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41</a:t>
            </a:fld>
            <a:endParaRPr>
              <a:solidFill>
                <a:schemeClr val="dk1"/>
              </a:solidFill>
            </a:endParaRPr>
          </a:p>
        </p:txBody>
      </p:sp>
      <p:sp>
        <p:nvSpPr>
          <p:cNvPr id="609" name="Google Shape;609;p53"/>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5"/>
        <p:cNvGrpSpPr/>
        <p:nvPr/>
      </p:nvGrpSpPr>
      <p:grpSpPr>
        <a:xfrm>
          <a:off x="0" y="0"/>
          <a:ext cx="0" cy="0"/>
          <a:chOff x="0" y="0"/>
          <a:chExt cx="0" cy="0"/>
        </a:xfrm>
      </p:grpSpPr>
      <p:sp>
        <p:nvSpPr>
          <p:cNvPr id="616" name="Google Shape;616;p54"/>
          <p:cNvSpPr txBox="1"/>
          <p:nvPr/>
        </p:nvSpPr>
        <p:spPr>
          <a:xfrm>
            <a:off x="71250" y="91575"/>
            <a:ext cx="12049500" cy="11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100" b="1" i="0" u="none" strike="noStrike" cap="none">
                <a:solidFill>
                  <a:srgbClr val="4E74A3"/>
                </a:solidFill>
                <a:latin typeface="Verdana"/>
                <a:ea typeface="Verdana"/>
                <a:cs typeface="Verdana"/>
                <a:sym typeface="Verdana"/>
              </a:rPr>
              <a:t>8. </a:t>
            </a:r>
            <a:r>
              <a:rPr lang="en-US" sz="3100" b="1" i="0" u="none" strike="noStrike" cap="none">
                <a:solidFill>
                  <a:schemeClr val="dk1"/>
                </a:solidFill>
                <a:latin typeface="Verdana"/>
                <a:ea typeface="Verdana"/>
                <a:cs typeface="Verdana"/>
                <a:sym typeface="Verdana"/>
              </a:rPr>
              <a:t>Write a 200-word article about</a:t>
            </a:r>
            <a:r>
              <a:rPr lang="en-US" sz="3100" b="1">
                <a:solidFill>
                  <a:schemeClr val="dk1"/>
                </a:solidFill>
                <a:latin typeface="Verdana"/>
                <a:ea typeface="Verdana"/>
                <a:cs typeface="Verdana"/>
                <a:sym typeface="Verdana"/>
              </a:rPr>
              <a:t> your education.</a:t>
            </a:r>
            <a:endParaRPr sz="3100" b="1">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r>
              <a:rPr lang="en-US" sz="3100" b="1">
                <a:solidFill>
                  <a:schemeClr val="dk1"/>
                </a:solidFill>
                <a:latin typeface="Verdana"/>
                <a:ea typeface="Verdana"/>
                <a:cs typeface="Verdana"/>
                <a:sym typeface="Verdana"/>
              </a:rPr>
              <a:t>Tell about your favorite classes, lesson, or teachers.</a:t>
            </a:r>
            <a:endParaRPr sz="3100" b="1">
              <a:solidFill>
                <a:schemeClr val="dk1"/>
              </a:solidFill>
              <a:latin typeface="Verdana"/>
              <a:ea typeface="Verdana"/>
              <a:cs typeface="Verdana"/>
              <a:sym typeface="Verdana"/>
            </a:endParaRPr>
          </a:p>
        </p:txBody>
      </p:sp>
      <p:sp>
        <p:nvSpPr>
          <p:cNvPr id="617" name="Google Shape;617;p54"/>
          <p:cNvSpPr txBox="1">
            <a:spLocks noGrp="1"/>
          </p:cNvSpPr>
          <p:nvPr>
            <p:ph type="sldNum" idx="12"/>
          </p:nvPr>
        </p:nvSpPr>
        <p:spPr>
          <a:xfrm>
            <a:off x="841216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42</a:t>
            </a:fld>
            <a:endParaRPr>
              <a:solidFill>
                <a:schemeClr val="dk1"/>
              </a:solidFill>
            </a:endParaRPr>
          </a:p>
        </p:txBody>
      </p:sp>
      <p:sp>
        <p:nvSpPr>
          <p:cNvPr id="618" name="Google Shape;618;p54"/>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graphicFrame>
        <p:nvGraphicFramePr>
          <p:cNvPr id="619" name="Google Shape;619;p54"/>
          <p:cNvGraphicFramePr/>
          <p:nvPr/>
        </p:nvGraphicFramePr>
        <p:xfrm>
          <a:off x="553410" y="1336940"/>
          <a:ext cx="11085175" cy="5095075"/>
        </p:xfrm>
        <a:graphic>
          <a:graphicData uri="http://schemas.openxmlformats.org/drawingml/2006/table">
            <a:tbl>
              <a:tblPr firstRow="1" bandRow="1">
                <a:noFill/>
                <a:tableStyleId>{E8CFCE4A-48B7-4E51-8371-E6F876AD6A79}</a:tableStyleId>
              </a:tblPr>
              <a:tblGrid>
                <a:gridCol w="11085175">
                  <a:extLst>
                    <a:ext uri="{9D8B030D-6E8A-4147-A177-3AD203B41FA5}">
                      <a16:colId xmlns:a16="http://schemas.microsoft.com/office/drawing/2014/main" val="20000"/>
                    </a:ext>
                  </a:extLst>
                </a:gridCol>
              </a:tblGrid>
              <a:tr h="54945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6222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8"/>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9"/>
                  </a:ext>
                </a:extLst>
              </a:tr>
              <a:tr h="4426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4"/>
        <p:cNvGrpSpPr/>
        <p:nvPr/>
      </p:nvGrpSpPr>
      <p:grpSpPr>
        <a:xfrm>
          <a:off x="0" y="0"/>
          <a:ext cx="0" cy="0"/>
          <a:chOff x="0" y="0"/>
          <a:chExt cx="0" cy="0"/>
        </a:xfrm>
      </p:grpSpPr>
      <p:sp>
        <p:nvSpPr>
          <p:cNvPr id="625" name="Google Shape;625;p55"/>
          <p:cNvSpPr/>
          <p:nvPr/>
        </p:nvSpPr>
        <p:spPr>
          <a:xfrm>
            <a:off x="1497475" y="928850"/>
            <a:ext cx="10694700" cy="55620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rgbClr val="000000"/>
              </a:buClr>
              <a:buSzPts val="2800"/>
              <a:buFont typeface="Verdana"/>
              <a:buChar char="❑"/>
            </a:pPr>
            <a:r>
              <a:rPr lang="en-US" sz="2800" b="0" i="0" u="none" strike="noStrike" cap="none">
                <a:solidFill>
                  <a:srgbClr val="000000"/>
                </a:solidFill>
                <a:latin typeface="Verdana"/>
                <a:ea typeface="Verdana"/>
                <a:cs typeface="Verdana"/>
                <a:sym typeface="Verdana"/>
              </a:rPr>
              <a:t>I can understand, say, read, and write the 12 vocabulary words.</a:t>
            </a:r>
            <a:endParaRPr sz="1800" b="0" i="0" u="none" strike="noStrike" cap="none">
              <a:solidFill>
                <a:schemeClr val="dk1"/>
              </a:solidFill>
              <a:latin typeface="Verdana"/>
              <a:ea typeface="Verdana"/>
              <a:cs typeface="Verdana"/>
              <a:sym typeface="Verdana"/>
            </a:endParaRPr>
          </a:p>
          <a:p>
            <a:pPr marL="457200" lvl="0" indent="-406400" algn="l" rtl="0">
              <a:lnSpc>
                <a:spcPct val="150000"/>
              </a:lnSpc>
              <a:spcBef>
                <a:spcPts val="0"/>
              </a:spcBef>
              <a:spcAft>
                <a:spcPts val="0"/>
              </a:spcAft>
              <a:buSzPts val="2800"/>
              <a:buFont typeface="Noto Sans Symbols"/>
              <a:buChar char="❑"/>
            </a:pPr>
            <a:r>
              <a:rPr lang="en-US" sz="2800">
                <a:solidFill>
                  <a:schemeClr val="dk1"/>
                </a:solidFill>
                <a:latin typeface="Verdana"/>
                <a:ea typeface="Verdana"/>
                <a:cs typeface="Verdana"/>
                <a:sym typeface="Verdana"/>
              </a:rPr>
              <a:t>I can use the simple past and past continuous to talk about actions that were interrupted in the past.</a:t>
            </a:r>
            <a:endParaRPr sz="1400" b="0" i="0" u="none" strike="noStrike" cap="none">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b="0" i="0" u="none" strike="noStrike" cap="none">
                <a:solidFill>
                  <a:schemeClr val="dk1"/>
                </a:solidFill>
                <a:latin typeface="Verdana"/>
                <a:ea typeface="Verdana"/>
                <a:cs typeface="Verdana"/>
                <a:sym typeface="Verdana"/>
              </a:rPr>
              <a:t>I can pronounce and spell </a:t>
            </a:r>
            <a:r>
              <a:rPr lang="en-US" sz="2800">
                <a:solidFill>
                  <a:schemeClr val="dk1"/>
                </a:solidFill>
                <a:latin typeface="Verdana"/>
                <a:ea typeface="Verdana"/>
                <a:cs typeface="Verdana"/>
                <a:sym typeface="Verdana"/>
              </a:rPr>
              <a:t>verbs in past continuous tense.</a:t>
            </a:r>
            <a:endParaRPr sz="280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I can pronounce compound words with the right stress.</a:t>
            </a:r>
            <a:endParaRPr sz="280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Verdana"/>
                <a:ea typeface="Verdana"/>
                <a:cs typeface="Verdana"/>
                <a:sym typeface="Verdana"/>
              </a:rPr>
              <a:t>I can understand </a:t>
            </a:r>
            <a:r>
              <a:rPr lang="en-US" sz="2800">
                <a:latin typeface="Verdana"/>
                <a:ea typeface="Verdana"/>
                <a:cs typeface="Verdana"/>
                <a:sym typeface="Verdana"/>
              </a:rPr>
              <a:t>John’s message he received from God. </a:t>
            </a:r>
            <a:endParaRPr sz="1400" b="0" i="0" u="none" strike="noStrike" cap="none">
              <a:solidFill>
                <a:srgbClr val="000000"/>
              </a:solidFill>
              <a:latin typeface="Verdana"/>
              <a:ea typeface="Verdana"/>
              <a:cs typeface="Verdana"/>
              <a:sym typeface="Verdana"/>
            </a:endParaRPr>
          </a:p>
        </p:txBody>
      </p:sp>
      <p:sp>
        <p:nvSpPr>
          <p:cNvPr id="626" name="Google Shape;626;p55"/>
          <p:cNvSpPr txBox="1"/>
          <p:nvPr/>
        </p:nvSpPr>
        <p:spPr>
          <a:xfrm>
            <a:off x="2065490" y="325438"/>
            <a:ext cx="8766300" cy="76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E74A3"/>
                </a:solidFill>
                <a:latin typeface="Verdana"/>
                <a:ea typeface="Verdana"/>
                <a:cs typeface="Verdana"/>
                <a:sym typeface="Verdana"/>
              </a:rPr>
              <a:t>9. </a:t>
            </a:r>
            <a:r>
              <a:rPr lang="en-US" sz="3200" b="1" i="0" u="none" strike="noStrike" cap="none">
                <a:solidFill>
                  <a:schemeClr val="dk1"/>
                </a:solidFill>
                <a:latin typeface="Verdana"/>
                <a:ea typeface="Verdana"/>
                <a:cs typeface="Verdana"/>
                <a:sym typeface="Verdana"/>
              </a:rPr>
              <a:t>Now I Can… </a:t>
            </a:r>
            <a:endParaRPr sz="3200" b="1" i="0" u="none" strike="noStrike" cap="none">
              <a:solidFill>
                <a:schemeClr val="dk1"/>
              </a:solidFill>
              <a:latin typeface="Verdana"/>
              <a:ea typeface="Verdana"/>
              <a:cs typeface="Verdana"/>
              <a:sym typeface="Verdana"/>
            </a:endParaRPr>
          </a:p>
        </p:txBody>
      </p:sp>
      <p:sp>
        <p:nvSpPr>
          <p:cNvPr id="627" name="Google Shape;62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43</a:t>
            </a:fld>
            <a:endParaRPr>
              <a:solidFill>
                <a:schemeClr val="dk1"/>
              </a:solidFill>
            </a:endParaRPr>
          </a:p>
        </p:txBody>
      </p:sp>
      <p:sp>
        <p:nvSpPr>
          <p:cNvPr id="628" name="Google Shape;628;p55"/>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4"/>
        <p:cNvGrpSpPr/>
        <p:nvPr/>
      </p:nvGrpSpPr>
      <p:grpSpPr>
        <a:xfrm>
          <a:off x="0" y="0"/>
          <a:ext cx="0" cy="0"/>
          <a:chOff x="0" y="0"/>
          <a:chExt cx="0" cy="0"/>
        </a:xfrm>
      </p:grpSpPr>
      <p:sp>
        <p:nvSpPr>
          <p:cNvPr id="635" name="Google Shape;635;p56"/>
          <p:cNvSpPr txBox="1">
            <a:spLocks noGrp="1"/>
          </p:cNvSpPr>
          <p:nvPr>
            <p:ph type="title"/>
          </p:nvPr>
        </p:nvSpPr>
        <p:spPr>
          <a:xfrm>
            <a:off x="1419400" y="320259"/>
            <a:ext cx="10515600" cy="102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solidFill>
                  <a:srgbClr val="000000"/>
                </a:solidFill>
              </a:rPr>
              <a:t>Closing Prayer</a:t>
            </a:r>
            <a:endParaRPr sz="3200" b="1">
              <a:solidFill>
                <a:srgbClr val="000000"/>
              </a:solidFill>
            </a:endParaRPr>
          </a:p>
        </p:txBody>
      </p:sp>
      <p:sp>
        <p:nvSpPr>
          <p:cNvPr id="636" name="Google Shape;636;p56"/>
          <p:cNvSpPr txBox="1">
            <a:spLocks noGrp="1"/>
          </p:cNvSpPr>
          <p:nvPr>
            <p:ph type="ftr" idx="11"/>
          </p:nvPr>
        </p:nvSpPr>
        <p:spPr>
          <a:xfrm>
            <a:off x="1195388" y="6427787"/>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u="none" strike="noStrike" cap="none">
                <a:solidFill>
                  <a:srgbClr val="888888"/>
                </a:solidFill>
                <a:latin typeface="Verdana"/>
                <a:ea typeface="Verdana"/>
                <a:cs typeface="Verdana"/>
                <a:sym typeface="Verdana"/>
              </a:rPr>
              <a:t>©2020-2024 </a:t>
            </a:r>
            <a:r>
              <a:rPr lang="en-US"/>
              <a:t>Light of the World Learning</a:t>
            </a:r>
            <a:endParaRPr sz="1200" u="none" strike="noStrike" cap="none">
              <a:solidFill>
                <a:srgbClr val="888888"/>
              </a:solidFill>
              <a:latin typeface="Verdana"/>
              <a:ea typeface="Verdana"/>
              <a:cs typeface="Verdana"/>
              <a:sym typeface="Verdana"/>
            </a:endParaRPr>
          </a:p>
        </p:txBody>
      </p:sp>
      <p:sp>
        <p:nvSpPr>
          <p:cNvPr id="637" name="Google Shape;63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b="0" i="0" u="none" strike="noStrike" cap="none">
                <a:solidFill>
                  <a:schemeClr val="dk1"/>
                </a:solidFill>
                <a:latin typeface="Verdana"/>
                <a:ea typeface="Verdana"/>
                <a:cs typeface="Verdana"/>
                <a:sym typeface="Verdana"/>
              </a:rPr>
              <a:t>44</a:t>
            </a:fld>
            <a:endParaRPr b="0" i="0" u="none" strike="noStrike" cap="none">
              <a:solidFill>
                <a:schemeClr val="dk1"/>
              </a:solidFill>
              <a:latin typeface="Verdana"/>
              <a:ea typeface="Verdana"/>
              <a:cs typeface="Verdana"/>
              <a:sym typeface="Verdana"/>
            </a:endParaRPr>
          </a:p>
        </p:txBody>
      </p:sp>
      <p:graphicFrame>
        <p:nvGraphicFramePr>
          <p:cNvPr id="638" name="Google Shape;638;p56"/>
          <p:cNvGraphicFramePr/>
          <p:nvPr/>
        </p:nvGraphicFramePr>
        <p:xfrm>
          <a:off x="2505285" y="1737940"/>
          <a:ext cx="3000000" cy="3000000"/>
        </p:xfrm>
        <a:graphic>
          <a:graphicData uri="http://schemas.openxmlformats.org/drawingml/2006/table">
            <a:tbl>
              <a:tblPr firstRow="1" bandRow="1">
                <a:noFill/>
                <a:tableStyleId>{E8CFCE4A-48B7-4E51-8371-E6F876AD6A79}</a:tableStyleId>
              </a:tblPr>
              <a:tblGrid>
                <a:gridCol w="8343850">
                  <a:extLst>
                    <a:ext uri="{9D8B030D-6E8A-4147-A177-3AD203B41FA5}">
                      <a16:colId xmlns:a16="http://schemas.microsoft.com/office/drawing/2014/main" val="20000"/>
                    </a:ext>
                  </a:extLst>
                </a:gridCol>
              </a:tblGrid>
              <a:tr h="6332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6332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332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6332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73267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6332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43"/>
        <p:cNvGrpSpPr/>
        <p:nvPr/>
      </p:nvGrpSpPr>
      <p:grpSpPr>
        <a:xfrm>
          <a:off x="0" y="0"/>
          <a:ext cx="0" cy="0"/>
          <a:chOff x="0" y="0"/>
          <a:chExt cx="0" cy="0"/>
        </a:xfrm>
      </p:grpSpPr>
      <p:sp>
        <p:nvSpPr>
          <p:cNvPr id="644" name="Google Shape;644;p57"/>
          <p:cNvSpPr/>
          <p:nvPr/>
        </p:nvSpPr>
        <p:spPr>
          <a:xfrm>
            <a:off x="1123950" y="1595438"/>
            <a:ext cx="9944100" cy="40306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Thank you for using our materials. If these lessons are a blessing to you, please consider </a:t>
            </a:r>
            <a:r>
              <a:rPr lang="en-US" sz="2800" b="0" i="0" u="sng" strike="noStrike" cap="none">
                <a:solidFill>
                  <a:srgbClr val="4A86E8"/>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giving</a:t>
            </a:r>
            <a:r>
              <a:rPr lang="en-US" sz="2800" b="0" i="0" u="none" strike="noStrike" cap="none">
                <a:solidFill>
                  <a:srgbClr val="4A86E8"/>
                </a:solidFill>
                <a:latin typeface="Verdana"/>
                <a:ea typeface="Verdana"/>
                <a:cs typeface="Verdana"/>
                <a:sym typeface="Verdana"/>
              </a:rPr>
              <a:t> </a:t>
            </a:r>
            <a:r>
              <a:rPr lang="en-US" sz="2800" b="0" i="0" u="none" strike="noStrike" cap="none">
                <a:solidFill>
                  <a:srgbClr val="000000"/>
                </a:solidFill>
                <a:latin typeface="Verdana"/>
                <a:ea typeface="Verdana"/>
                <a:cs typeface="Verdana"/>
                <a:sym typeface="Verdana"/>
              </a:rPr>
              <a:t>to help others learn English through the Bible.</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For more information, visit </a:t>
            </a:r>
            <a:r>
              <a:rPr lang="en-US" sz="2800" b="0" i="0" u="sng" strike="noStrike" cap="none">
                <a:solidFill>
                  <a:srgbClr val="4A86E8"/>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LiteracyInternational.net</a:t>
            </a:r>
            <a:endParaRPr sz="2800" b="0" i="0" u="none" strike="noStrike" cap="none">
              <a:solidFill>
                <a:srgbClr val="4A86E8"/>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645" name="Google Shape;645;p57"/>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Verdana"/>
                <a:ea typeface="Verdana"/>
                <a:cs typeface="Verdana"/>
                <a:sym typeface="Verdana"/>
              </a:rPr>
              <a:t>Help us share the Light of the World!</a:t>
            </a:r>
            <a:endParaRPr sz="1800" b="0" i="0" u="none" strike="noStrike" cap="none">
              <a:solidFill>
                <a:srgbClr val="000000"/>
              </a:solidFill>
              <a:latin typeface="Verdana"/>
              <a:ea typeface="Verdana"/>
              <a:cs typeface="Verdana"/>
              <a:sym typeface="Verdana"/>
            </a:endParaRPr>
          </a:p>
        </p:txBody>
      </p:sp>
      <p:sp>
        <p:nvSpPr>
          <p:cNvPr id="646" name="Google Shape;64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pic>
        <p:nvPicPr>
          <p:cNvPr id="647" name="Google Shape;647;p57"/>
          <p:cNvPicPr preferRelativeResize="0"/>
          <p:nvPr/>
        </p:nvPicPr>
        <p:blipFill rotWithShape="1">
          <a:blip r:embed="rId5">
            <a:alphaModFix/>
          </a:blip>
          <a:srcRect/>
          <a:stretch/>
        </p:blipFill>
        <p:spPr>
          <a:xfrm>
            <a:off x="4613275" y="4859338"/>
            <a:ext cx="2965450" cy="1679575"/>
          </a:xfrm>
          <a:prstGeom prst="rect">
            <a:avLst/>
          </a:prstGeom>
          <a:noFill/>
          <a:ln>
            <a:noFill/>
          </a:ln>
        </p:spPr>
      </p:pic>
      <p:sp>
        <p:nvSpPr>
          <p:cNvPr id="648" name="Google Shape;648;p57"/>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58"/>
          <p:cNvSpPr/>
          <p:nvPr/>
        </p:nvSpPr>
        <p:spPr>
          <a:xfrm>
            <a:off x="1775312" y="626515"/>
            <a:ext cx="10416600" cy="3230100"/>
          </a:xfrm>
          <a:prstGeom prst="rect">
            <a:avLst/>
          </a:prstGeom>
          <a:noFill/>
          <a:ln>
            <a:noFill/>
          </a:ln>
        </p:spPr>
        <p:txBody>
          <a:bodyPr spcFirstLastPara="1" wrap="square" lIns="91425" tIns="45700" rIns="91425" bIns="45700" anchor="t" anchorCtr="0">
            <a:noAutofit/>
          </a:bodyPr>
          <a:lstStyle/>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How to Use Lessons: </a:t>
            </a:r>
            <a:r>
              <a:rPr lang="en-US" sz="2400" b="0" i="0" u="sng" strike="noStrike" cap="none">
                <a:solidFill>
                  <a:srgbClr val="4472C4"/>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bit.ly/UsingLOTW</a:t>
            </a:r>
            <a:endParaRPr sz="2400" b="0" i="0" u="none" strike="noStrike" cap="none">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Irregular Verb List: </a:t>
            </a:r>
            <a:r>
              <a:rPr lang="en-US" sz="2400" b="0" i="0" u="sng" strike="noStrike" cap="none">
                <a:solidFill>
                  <a:srgbClr val="4472C4"/>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bit.ly/IrregVerb</a:t>
            </a:r>
            <a:endParaRPr sz="1400" b="0" i="0" u="none" strike="noStrike" cap="none">
              <a:solidFill>
                <a:srgbClr val="000000"/>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Lesson Downloads: </a:t>
            </a:r>
            <a:r>
              <a:rPr lang="en-US" sz="2400" b="0" i="0" u="sng" strike="noStrike" cap="none">
                <a:solidFill>
                  <a:srgbClr val="4472C4"/>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bit.ly/DownloadLOTW</a:t>
            </a:r>
            <a:endParaRPr sz="2400" b="0" i="0" u="none" strike="noStrike" cap="none">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Order Books: </a:t>
            </a:r>
            <a:r>
              <a:rPr lang="en-US" sz="2400" b="0" i="0" u="sng" strike="noStrike" cap="none">
                <a:solidFill>
                  <a:srgbClr val="4472C4"/>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bit.ly/3PlPuRg</a:t>
            </a:r>
            <a:endParaRPr sz="2400" b="0" i="0" u="none" strike="noStrike" cap="none">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Share Your Feedback: </a:t>
            </a:r>
            <a:r>
              <a:rPr lang="en-US" sz="2400" b="0" i="0" u="sng" strike="noStrike" cap="none">
                <a:solidFill>
                  <a:srgbClr val="4472C4"/>
                </a:solidFill>
                <a:latin typeface="Verdana"/>
                <a:ea typeface="Verdana"/>
                <a:cs typeface="Verdana"/>
                <a:sym typeface="Verdana"/>
                <a:hlinkClick r:id="rId8">
                  <a:extLst>
                    <a:ext uri="{A12FA001-AC4F-418D-AE19-62706E023703}">
                      <ahyp:hlinkClr xmlns:ahyp="http://schemas.microsoft.com/office/drawing/2018/hyperlinkcolor" val="tx"/>
                    </a:ext>
                  </a:extLst>
                </a:hlinkClick>
              </a:rPr>
              <a:t>bit.ly/FeedbackLOTW</a:t>
            </a:r>
            <a:endParaRPr sz="2400" b="0" i="0" u="none" strike="noStrike" cap="none">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Table of Contents: </a:t>
            </a:r>
            <a:r>
              <a:rPr lang="en-US" sz="2400" b="0" i="0" u="sng" strike="noStrike" cap="none">
                <a:solidFill>
                  <a:srgbClr val="4472C4"/>
                </a:solidFill>
                <a:latin typeface="Verdana"/>
                <a:ea typeface="Verdana"/>
                <a:cs typeface="Verdana"/>
                <a:sym typeface="Verdana"/>
                <a:hlinkClick r:id="rId9">
                  <a:extLst>
                    <a:ext uri="{A12FA001-AC4F-418D-AE19-62706E023703}">
                      <ahyp:hlinkClr xmlns:ahyp="http://schemas.microsoft.com/office/drawing/2018/hyperlinkcolor" val="tx"/>
                    </a:ext>
                  </a:extLst>
                </a:hlinkClick>
              </a:rPr>
              <a:t>bit.ly/ContentsLOTW</a:t>
            </a:r>
            <a:endParaRPr sz="2400" b="0" i="0" u="sng" strike="noStrike" cap="none">
              <a:solidFill>
                <a:srgbClr val="4472C4"/>
              </a:solidFill>
              <a:latin typeface="Verdana"/>
              <a:ea typeface="Verdana"/>
              <a:cs typeface="Verdana"/>
              <a:sym typeface="Verdana"/>
              <a:hlinkClick r:id="rId5">
                <a:extLst>
                  <a:ext uri="{A12FA001-AC4F-418D-AE19-62706E023703}">
                    <ahyp:hlinkClr xmlns:ahyp="http://schemas.microsoft.com/office/drawing/2018/hyperlinkcolor" val="tx"/>
                  </a:ext>
                </a:extLst>
              </a:hlinkClick>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Video Channel: </a:t>
            </a:r>
            <a:r>
              <a:rPr lang="en-US" sz="2400" b="0" i="0" u="sng" strike="noStrike" cap="none">
                <a:solidFill>
                  <a:srgbClr val="4472C4"/>
                </a:solidFill>
                <a:latin typeface="Verdana"/>
                <a:ea typeface="Verdana"/>
                <a:cs typeface="Verdana"/>
                <a:sym typeface="Verdana"/>
                <a:hlinkClick r:id="rId10">
                  <a:extLst>
                    <a:ext uri="{A12FA001-AC4F-418D-AE19-62706E023703}">
                      <ahyp:hlinkClr xmlns:ahyp="http://schemas.microsoft.com/office/drawing/2018/hyperlinkcolor" val="tx"/>
                    </a:ext>
                  </a:extLst>
                </a:hlinkClick>
              </a:rPr>
              <a:t>youtube.com/c/LiteracyInternational</a:t>
            </a:r>
            <a:endParaRPr sz="2400" b="0" i="0" u="none" strike="noStrike" cap="none">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Videos A2 Lessons: </a:t>
            </a:r>
            <a:r>
              <a:rPr lang="en-US" sz="2400" b="0" i="0" u="sng" strike="noStrike" cap="none">
                <a:solidFill>
                  <a:srgbClr val="4472C4"/>
                </a:solidFill>
                <a:latin typeface="Verdana"/>
                <a:ea typeface="Verdana"/>
                <a:cs typeface="Verdana"/>
                <a:sym typeface="Verdana"/>
                <a:hlinkClick r:id="rId11">
                  <a:extLst>
                    <a:ext uri="{A12FA001-AC4F-418D-AE19-62706E023703}">
                      <ahyp:hlinkClr xmlns:ahyp="http://schemas.microsoft.com/office/drawing/2018/hyperlinkcolor" val="tx"/>
                    </a:ext>
                  </a:extLst>
                </a:hlinkClick>
              </a:rPr>
              <a:t>bit.ly/A2LessonVideos</a:t>
            </a:r>
            <a:endParaRPr sz="2400" b="0" i="0" u="none" strike="noStrike" cap="none">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Vocabulary List: </a:t>
            </a:r>
            <a:r>
              <a:rPr lang="en-US" sz="2400" b="0" i="0" u="sng" strike="noStrike" cap="none">
                <a:solidFill>
                  <a:srgbClr val="4472C4"/>
                </a:solidFill>
                <a:latin typeface="Verdana"/>
                <a:ea typeface="Verdana"/>
                <a:cs typeface="Verdana"/>
                <a:sym typeface="Verdana"/>
                <a:hlinkClick r:id="rId12">
                  <a:extLst>
                    <a:ext uri="{A12FA001-AC4F-418D-AE19-62706E023703}">
                      <ahyp:hlinkClr xmlns:ahyp="http://schemas.microsoft.com/office/drawing/2018/hyperlinkcolor" val="tx"/>
                    </a:ext>
                  </a:extLst>
                </a:hlinkClick>
              </a:rPr>
              <a:t>bit.ly/VocabLOTW</a:t>
            </a:r>
            <a:endParaRPr sz="2400" b="0" i="0" u="none" strike="noStrike" cap="none">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a:solidFill>
                  <a:srgbClr val="000000"/>
                </a:solidFill>
                <a:latin typeface="Verdana"/>
                <a:ea typeface="Verdana"/>
                <a:cs typeface="Verdana"/>
                <a:sym typeface="Verdana"/>
              </a:rPr>
              <a:t>Website: </a:t>
            </a:r>
            <a:r>
              <a:rPr lang="en-US" sz="2400" b="0" i="0" u="sng" strike="noStrike" cap="none">
                <a:solidFill>
                  <a:srgbClr val="4472C4"/>
                </a:solidFill>
                <a:latin typeface="Verdana"/>
                <a:ea typeface="Verdana"/>
                <a:cs typeface="Verdana"/>
                <a:sym typeface="Verdana"/>
                <a:hlinkClick r:id="rId13">
                  <a:extLst>
                    <a:ext uri="{A12FA001-AC4F-418D-AE19-62706E023703}">
                      <ahyp:hlinkClr xmlns:ahyp="http://schemas.microsoft.com/office/drawing/2018/hyperlinkcolor" val="tx"/>
                    </a:ext>
                  </a:extLst>
                </a:hlinkClick>
              </a:rPr>
              <a:t>LiteracyInternational.net</a:t>
            </a:r>
            <a:endParaRPr sz="2400" b="0" i="0" u="none" strike="noStrike" cap="none">
              <a:solidFill>
                <a:srgbClr val="4472C4"/>
              </a:solidFill>
              <a:latin typeface="Verdana"/>
              <a:ea typeface="Verdana"/>
              <a:cs typeface="Verdana"/>
              <a:sym typeface="Verdana"/>
            </a:endParaRPr>
          </a:p>
          <a:p>
            <a:pPr marL="5080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5080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p:txBody>
      </p:sp>
      <p:sp>
        <p:nvSpPr>
          <p:cNvPr id="656" name="Google Shape;656;p58"/>
          <p:cNvSpPr txBox="1"/>
          <p:nvPr/>
        </p:nvSpPr>
        <p:spPr>
          <a:xfrm>
            <a:off x="999506" y="80399"/>
            <a:ext cx="98991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Verdana"/>
                <a:ea typeface="Verdana"/>
                <a:cs typeface="Verdana"/>
                <a:sym typeface="Verdana"/>
              </a:rPr>
              <a:t>Appendix</a:t>
            </a:r>
            <a:endParaRPr sz="3200" b="1" i="0" u="none" strike="noStrike" cap="none">
              <a:solidFill>
                <a:srgbClr val="000000"/>
              </a:solidFill>
              <a:latin typeface="Verdana"/>
              <a:ea typeface="Verdana"/>
              <a:cs typeface="Verdana"/>
              <a:sym typeface="Verdana"/>
            </a:endParaRPr>
          </a:p>
        </p:txBody>
      </p:sp>
      <p:pic>
        <p:nvPicPr>
          <p:cNvPr id="657" name="Google Shape;657;p58"/>
          <p:cNvPicPr preferRelativeResize="0"/>
          <p:nvPr/>
        </p:nvPicPr>
        <p:blipFill rotWithShape="1">
          <a:blip r:embed="rId14">
            <a:alphaModFix/>
          </a:blip>
          <a:srcRect/>
          <a:stretch/>
        </p:blipFill>
        <p:spPr>
          <a:xfrm>
            <a:off x="10122799" y="291458"/>
            <a:ext cx="1845500" cy="1845500"/>
          </a:xfrm>
          <a:prstGeom prst="rect">
            <a:avLst/>
          </a:prstGeom>
          <a:noFill/>
          <a:ln>
            <a:noFill/>
          </a:ln>
        </p:spPr>
      </p:pic>
      <p:sp>
        <p:nvSpPr>
          <p:cNvPr id="658" name="Google Shape;658;p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46</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0"/>
        <p:cNvGrpSpPr/>
        <p:nvPr/>
      </p:nvGrpSpPr>
      <p:grpSpPr>
        <a:xfrm>
          <a:off x="0" y="0"/>
          <a:ext cx="0" cy="0"/>
          <a:chOff x="0" y="0"/>
          <a:chExt cx="0" cy="0"/>
        </a:xfrm>
      </p:grpSpPr>
      <p:graphicFrame>
        <p:nvGraphicFramePr>
          <p:cNvPr id="131" name="Google Shape;131;p17"/>
          <p:cNvGraphicFramePr/>
          <p:nvPr/>
        </p:nvGraphicFramePr>
        <p:xfrm>
          <a:off x="255814" y="776867"/>
          <a:ext cx="11680400" cy="3259225"/>
        </p:xfrm>
        <a:graphic>
          <a:graphicData uri="http://schemas.openxmlformats.org/drawingml/2006/table">
            <a:tbl>
              <a:tblPr>
                <a:noFill/>
                <a:tableStyleId>{D2CCF3EB-3C9C-4C10-8665-A042C197F716}</a:tableStyleId>
              </a:tblPr>
              <a:tblGrid>
                <a:gridCol w="2920100">
                  <a:extLst>
                    <a:ext uri="{9D8B030D-6E8A-4147-A177-3AD203B41FA5}">
                      <a16:colId xmlns:a16="http://schemas.microsoft.com/office/drawing/2014/main" val="20000"/>
                    </a:ext>
                  </a:extLst>
                </a:gridCol>
                <a:gridCol w="2920100">
                  <a:extLst>
                    <a:ext uri="{9D8B030D-6E8A-4147-A177-3AD203B41FA5}">
                      <a16:colId xmlns:a16="http://schemas.microsoft.com/office/drawing/2014/main" val="20001"/>
                    </a:ext>
                  </a:extLst>
                </a:gridCol>
                <a:gridCol w="2920100">
                  <a:extLst>
                    <a:ext uri="{9D8B030D-6E8A-4147-A177-3AD203B41FA5}">
                      <a16:colId xmlns:a16="http://schemas.microsoft.com/office/drawing/2014/main" val="20002"/>
                    </a:ext>
                  </a:extLst>
                </a:gridCol>
                <a:gridCol w="2920100">
                  <a:extLst>
                    <a:ext uri="{9D8B030D-6E8A-4147-A177-3AD203B41FA5}">
                      <a16:colId xmlns:a16="http://schemas.microsoft.com/office/drawing/2014/main" val="20003"/>
                    </a:ext>
                  </a:extLst>
                </a:gridCol>
              </a:tblGrid>
              <a:tr h="23960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8632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1. </a:t>
                      </a:r>
                      <a:r>
                        <a:rPr lang="en-US" sz="2800">
                          <a:latin typeface="Verdana"/>
                          <a:ea typeface="Verdana"/>
                          <a:cs typeface="Verdana"/>
                          <a:sym typeface="Verdana"/>
                        </a:rPr>
                        <a:t>crooked</a:t>
                      </a:r>
                      <a:endParaRPr sz="1400" b="0" i="0" u="none" strike="noStrike" cap="none">
                        <a:latin typeface="Verdana"/>
                        <a:ea typeface="Verdana"/>
                        <a:cs typeface="Verdana"/>
                        <a:sym typeface="Verdana"/>
                      </a:endParaRPr>
                    </a:p>
                  </a:txBody>
                  <a:tcPr marL="91450" marR="91450"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2. </a:t>
                      </a:r>
                      <a:r>
                        <a:rPr lang="en-US" sz="2800">
                          <a:latin typeface="Verdana"/>
                          <a:ea typeface="Verdana"/>
                          <a:cs typeface="Verdana"/>
                          <a:sym typeface="Verdana"/>
                        </a:rPr>
                        <a:t>smooth</a:t>
                      </a:r>
                      <a:endParaRPr sz="1400" b="0" i="0" u="none" strike="noStrike" cap="none">
                        <a:latin typeface="Verdana"/>
                        <a:ea typeface="Verdana"/>
                        <a:cs typeface="Verdana"/>
                        <a:sym typeface="Verdana"/>
                      </a:endParaRPr>
                    </a:p>
                  </a:txBody>
                  <a:tcPr marL="91450" marR="91450"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3. </a:t>
                      </a:r>
                      <a:r>
                        <a:rPr lang="en-US" sz="2800">
                          <a:latin typeface="Verdana"/>
                          <a:ea typeface="Verdana"/>
                          <a:cs typeface="Verdana"/>
                          <a:sym typeface="Verdana"/>
                        </a:rPr>
                        <a:t>real</a:t>
                      </a:r>
                      <a:endParaRPr sz="1400" b="0" i="0" u="none" strike="noStrike" cap="none">
                        <a:latin typeface="Verdana"/>
                        <a:ea typeface="Verdana"/>
                        <a:cs typeface="Verdana"/>
                        <a:sym typeface="Verdana"/>
                      </a:endParaRPr>
                    </a:p>
                  </a:txBody>
                  <a:tcPr marL="91450" marR="91450"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4. </a:t>
                      </a:r>
                      <a:r>
                        <a:rPr lang="en-US" sz="2800">
                          <a:latin typeface="Verdana"/>
                          <a:ea typeface="Verdana"/>
                          <a:cs typeface="Verdana"/>
                          <a:sym typeface="Verdana"/>
                        </a:rPr>
                        <a:t>absent</a:t>
                      </a:r>
                      <a:endParaRPr sz="1400" b="0" i="0" u="none" strike="noStrike" cap="none">
                        <a:latin typeface="Verdana"/>
                        <a:ea typeface="Verdana"/>
                        <a:cs typeface="Verdana"/>
                        <a:sym typeface="Verdana"/>
                      </a:endParaRPr>
                    </a:p>
                  </a:txBody>
                  <a:tcPr marL="91450" marR="91450"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bl>
          </a:graphicData>
        </a:graphic>
      </p:graphicFrame>
      <p:sp>
        <p:nvSpPr>
          <p:cNvPr id="132" name="Google Shape;132;p17"/>
          <p:cNvSpPr txBox="1">
            <a:spLocks noGrp="1"/>
          </p:cNvSpPr>
          <p:nvPr>
            <p:ph type="title"/>
          </p:nvPr>
        </p:nvSpPr>
        <p:spPr>
          <a:xfrm>
            <a:off x="1711526" y="-2313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sz="3200" b="1"/>
              <a:t>Match the definitions to the correct words.</a:t>
            </a:r>
            <a:endParaRPr/>
          </a:p>
        </p:txBody>
      </p:sp>
      <p:sp>
        <p:nvSpPr>
          <p:cNvPr id="133" name="Google Shape;133;p17"/>
          <p:cNvSpPr txBox="1"/>
          <p:nvPr/>
        </p:nvSpPr>
        <p:spPr>
          <a:xfrm>
            <a:off x="838200" y="4008997"/>
            <a:ext cx="10020300" cy="2462700"/>
          </a:xfrm>
          <a:prstGeom prst="rect">
            <a:avLst/>
          </a:prstGeom>
          <a:noFill/>
          <a:ln>
            <a:noFill/>
          </a:ln>
        </p:spPr>
        <p:txBody>
          <a:bodyPr spcFirstLastPara="1" wrap="square" lIns="91425" tIns="45700" rIns="91425" bIns="45700" anchor="t" anchorCtr="0">
            <a:spAutoFit/>
          </a:bodyPr>
          <a:lstStyle/>
          <a:p>
            <a:pPr marL="457200" lvl="0" indent="-40640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completely flat or even, without any rough areas</a:t>
            </a:r>
            <a:endParaRPr sz="2800">
              <a:latin typeface="Verdana"/>
              <a:ea typeface="Verdana"/>
              <a:cs typeface="Verdana"/>
              <a:sym typeface="Verdana"/>
            </a:endParaRPr>
          </a:p>
          <a:p>
            <a:pPr marL="457200" lvl="0" indent="-406400" algn="l" rtl="0">
              <a:lnSpc>
                <a:spcPct val="150000"/>
              </a:lnSpc>
              <a:spcBef>
                <a:spcPts val="0"/>
              </a:spcBef>
              <a:spcAft>
                <a:spcPts val="0"/>
              </a:spcAft>
              <a:buSzPts val="2800"/>
              <a:buFont typeface="Verdana"/>
              <a:buAutoNum type="alphaUcPeriod"/>
            </a:pPr>
            <a:r>
              <a:rPr lang="en-US" sz="2800">
                <a:latin typeface="Verdana"/>
                <a:ea typeface="Verdana"/>
                <a:cs typeface="Verdana"/>
                <a:sym typeface="Verdana"/>
              </a:rPr>
              <a:t>not present in something; not in a place </a:t>
            </a:r>
            <a:endParaRPr sz="2800">
              <a:latin typeface="Verdana"/>
              <a:ea typeface="Verdana"/>
              <a:cs typeface="Verdana"/>
              <a:sym typeface="Verdana"/>
            </a:endParaRPr>
          </a:p>
          <a:p>
            <a:pPr marL="457200" lvl="0" indent="-40640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bent or twisted; not in a straight line</a:t>
            </a:r>
            <a:endParaRPr sz="2800" b="0" i="0" u="none" strike="noStrike" cap="none">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Verdana"/>
              <a:buAutoNum type="alphaUcPeriod"/>
            </a:pPr>
            <a:r>
              <a:rPr lang="en-US" sz="2800">
                <a:latin typeface="Verdana"/>
                <a:ea typeface="Verdana"/>
                <a:cs typeface="Verdana"/>
                <a:sym typeface="Verdana"/>
              </a:rPr>
              <a:t>actually existing or happening; not imagined</a:t>
            </a:r>
            <a:endParaRPr sz="2800" b="0" i="0" u="none" strike="noStrike" cap="none">
              <a:solidFill>
                <a:srgbClr val="000000"/>
              </a:solidFill>
              <a:latin typeface="Verdana"/>
              <a:ea typeface="Verdana"/>
              <a:cs typeface="Verdana"/>
              <a:sym typeface="Verdana"/>
            </a:endParaRPr>
          </a:p>
        </p:txBody>
      </p:sp>
      <p:sp>
        <p:nvSpPr>
          <p:cNvPr id="134" name="Google Shape;134;p17"/>
          <p:cNvSpPr txBox="1">
            <a:spLocks noGrp="1"/>
          </p:cNvSpPr>
          <p:nvPr>
            <p:ph type="ftr" idx="11"/>
          </p:nvPr>
        </p:nvSpPr>
        <p:spPr>
          <a:xfrm>
            <a:off x="-448077" y="6516687"/>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135" name="Google Shape;1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800"/>
              <a:buNone/>
            </a:pPr>
            <a:fld id="{00000000-1234-1234-1234-123412341234}" type="slidenum">
              <a:rPr lang="en-US">
                <a:solidFill>
                  <a:schemeClr val="dk1"/>
                </a:solidFill>
              </a:rPr>
              <a:t>5</a:t>
            </a:fld>
            <a:endParaRPr/>
          </a:p>
        </p:txBody>
      </p:sp>
      <p:pic>
        <p:nvPicPr>
          <p:cNvPr id="136" name="Google Shape;136;p17"/>
          <p:cNvPicPr preferRelativeResize="0"/>
          <p:nvPr/>
        </p:nvPicPr>
        <p:blipFill rotWithShape="1">
          <a:blip r:embed="rId3">
            <a:alphaModFix/>
          </a:blip>
          <a:srcRect l="6094" r="6085"/>
          <a:stretch/>
        </p:blipFill>
        <p:spPr>
          <a:xfrm>
            <a:off x="6232813" y="1012221"/>
            <a:ext cx="2715821" cy="1902249"/>
          </a:xfrm>
          <a:prstGeom prst="rect">
            <a:avLst/>
          </a:prstGeom>
          <a:noFill/>
          <a:ln>
            <a:noFill/>
          </a:ln>
        </p:spPr>
      </p:pic>
      <p:pic>
        <p:nvPicPr>
          <p:cNvPr id="137" name="Google Shape;137;p17"/>
          <p:cNvPicPr preferRelativeResize="0"/>
          <p:nvPr/>
        </p:nvPicPr>
        <p:blipFill rotWithShape="1">
          <a:blip r:embed="rId4">
            <a:alphaModFix/>
          </a:blip>
          <a:srcRect t="7450" b="16751"/>
          <a:stretch/>
        </p:blipFill>
        <p:spPr>
          <a:xfrm>
            <a:off x="9225650" y="1012225"/>
            <a:ext cx="2509651" cy="1902250"/>
          </a:xfrm>
          <a:prstGeom prst="rect">
            <a:avLst/>
          </a:prstGeom>
          <a:noFill/>
          <a:ln>
            <a:noFill/>
          </a:ln>
        </p:spPr>
      </p:pic>
      <p:pic>
        <p:nvPicPr>
          <p:cNvPr id="138" name="Google Shape;138;p17"/>
          <p:cNvPicPr preferRelativeResize="0"/>
          <p:nvPr/>
        </p:nvPicPr>
        <p:blipFill rotWithShape="1">
          <a:blip r:embed="rId5">
            <a:alphaModFix/>
          </a:blip>
          <a:srcRect t="16647" b="16654"/>
          <a:stretch/>
        </p:blipFill>
        <p:spPr>
          <a:xfrm>
            <a:off x="3212587" y="1048488"/>
            <a:ext cx="2743200" cy="1829665"/>
          </a:xfrm>
          <a:prstGeom prst="rect">
            <a:avLst/>
          </a:prstGeom>
          <a:noFill/>
          <a:ln>
            <a:noFill/>
          </a:ln>
        </p:spPr>
      </p:pic>
      <p:pic>
        <p:nvPicPr>
          <p:cNvPr id="139" name="Google Shape;139;p17"/>
          <p:cNvPicPr preferRelativeResize="0"/>
          <p:nvPr/>
        </p:nvPicPr>
        <p:blipFill rotWithShape="1">
          <a:blip r:embed="rId6">
            <a:alphaModFix/>
          </a:blip>
          <a:srcRect t="41288" b="14344"/>
          <a:stretch/>
        </p:blipFill>
        <p:spPr>
          <a:xfrm>
            <a:off x="360950" y="1058908"/>
            <a:ext cx="2715826" cy="1808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3"/>
        <p:cNvGrpSpPr/>
        <p:nvPr/>
      </p:nvGrpSpPr>
      <p:grpSpPr>
        <a:xfrm>
          <a:off x="0" y="0"/>
          <a:ext cx="0" cy="0"/>
          <a:chOff x="0" y="0"/>
          <a:chExt cx="0" cy="0"/>
        </a:xfrm>
      </p:grpSpPr>
      <p:graphicFrame>
        <p:nvGraphicFramePr>
          <p:cNvPr id="144" name="Google Shape;144;p18"/>
          <p:cNvGraphicFramePr/>
          <p:nvPr/>
        </p:nvGraphicFramePr>
        <p:xfrm>
          <a:off x="255814" y="776867"/>
          <a:ext cx="11680400" cy="3259225"/>
        </p:xfrm>
        <a:graphic>
          <a:graphicData uri="http://schemas.openxmlformats.org/drawingml/2006/table">
            <a:tbl>
              <a:tblPr>
                <a:noFill/>
                <a:tableStyleId>{D2CCF3EB-3C9C-4C10-8665-A042C197F716}</a:tableStyleId>
              </a:tblPr>
              <a:tblGrid>
                <a:gridCol w="2920100">
                  <a:extLst>
                    <a:ext uri="{9D8B030D-6E8A-4147-A177-3AD203B41FA5}">
                      <a16:colId xmlns:a16="http://schemas.microsoft.com/office/drawing/2014/main" val="20000"/>
                    </a:ext>
                  </a:extLst>
                </a:gridCol>
                <a:gridCol w="2920100">
                  <a:extLst>
                    <a:ext uri="{9D8B030D-6E8A-4147-A177-3AD203B41FA5}">
                      <a16:colId xmlns:a16="http://schemas.microsoft.com/office/drawing/2014/main" val="20001"/>
                    </a:ext>
                  </a:extLst>
                </a:gridCol>
                <a:gridCol w="2920100">
                  <a:extLst>
                    <a:ext uri="{9D8B030D-6E8A-4147-A177-3AD203B41FA5}">
                      <a16:colId xmlns:a16="http://schemas.microsoft.com/office/drawing/2014/main" val="20002"/>
                    </a:ext>
                  </a:extLst>
                </a:gridCol>
                <a:gridCol w="2920100">
                  <a:extLst>
                    <a:ext uri="{9D8B030D-6E8A-4147-A177-3AD203B41FA5}">
                      <a16:colId xmlns:a16="http://schemas.microsoft.com/office/drawing/2014/main" val="20003"/>
                    </a:ext>
                  </a:extLst>
                </a:gridCol>
              </a:tblGrid>
              <a:tr h="23960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8632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1. </a:t>
                      </a:r>
                      <a:r>
                        <a:rPr lang="en-US" sz="2800">
                          <a:latin typeface="Verdana"/>
                          <a:ea typeface="Verdana"/>
                          <a:cs typeface="Verdana"/>
                          <a:sym typeface="Verdana"/>
                        </a:rPr>
                        <a:t>literature</a:t>
                      </a:r>
                      <a:endParaRPr sz="1400" b="0" i="0" u="none" strike="noStrike" cap="none">
                        <a:latin typeface="Verdana"/>
                        <a:ea typeface="Verdana"/>
                        <a:cs typeface="Verdana"/>
                        <a:sym typeface="Verdana"/>
                      </a:endParaRPr>
                    </a:p>
                  </a:txBody>
                  <a:tcPr marL="91450" marR="91450"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2. </a:t>
                      </a:r>
                      <a:r>
                        <a:rPr lang="en-US" sz="2800">
                          <a:latin typeface="Verdana"/>
                          <a:ea typeface="Verdana"/>
                          <a:cs typeface="Verdana"/>
                          <a:sym typeface="Verdana"/>
                        </a:rPr>
                        <a:t>crowd</a:t>
                      </a:r>
                      <a:endParaRPr sz="1400" b="0" i="0" u="none" strike="noStrike" cap="none">
                        <a:latin typeface="Verdana"/>
                        <a:ea typeface="Verdana"/>
                        <a:cs typeface="Verdana"/>
                        <a:sym typeface="Verdana"/>
                      </a:endParaRPr>
                    </a:p>
                  </a:txBody>
                  <a:tcPr marL="91450" marR="91450"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3. </a:t>
                      </a:r>
                      <a:r>
                        <a:rPr lang="en-US" sz="2800">
                          <a:latin typeface="Verdana"/>
                          <a:ea typeface="Verdana"/>
                          <a:cs typeface="Verdana"/>
                          <a:sym typeface="Verdana"/>
                        </a:rPr>
                        <a:t>degree</a:t>
                      </a:r>
                      <a:endParaRPr sz="1400" b="0" i="0" u="none" strike="noStrike" cap="none">
                        <a:latin typeface="Verdana"/>
                        <a:ea typeface="Verdana"/>
                        <a:cs typeface="Verdana"/>
                        <a:sym typeface="Verdana"/>
                      </a:endParaRPr>
                    </a:p>
                  </a:txBody>
                  <a:tcPr marL="91450" marR="91450"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4. </a:t>
                      </a:r>
                      <a:r>
                        <a:rPr lang="en-US" sz="2800">
                          <a:latin typeface="Verdana"/>
                          <a:ea typeface="Verdana"/>
                          <a:cs typeface="Verdana"/>
                          <a:sym typeface="Verdana"/>
                        </a:rPr>
                        <a:t>message</a:t>
                      </a:r>
                      <a:endParaRPr sz="1400" b="0" i="0" u="none" strike="noStrike" cap="none">
                        <a:latin typeface="Verdana"/>
                        <a:ea typeface="Verdana"/>
                        <a:cs typeface="Verdana"/>
                        <a:sym typeface="Verdana"/>
                      </a:endParaRPr>
                    </a:p>
                  </a:txBody>
                  <a:tcPr marL="91450" marR="91450" marT="45725" marB="45725"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bl>
          </a:graphicData>
        </a:graphic>
      </p:graphicFrame>
      <p:sp>
        <p:nvSpPr>
          <p:cNvPr id="145" name="Google Shape;145;p18"/>
          <p:cNvSpPr txBox="1">
            <a:spLocks noGrp="1"/>
          </p:cNvSpPr>
          <p:nvPr>
            <p:ph type="title"/>
          </p:nvPr>
        </p:nvSpPr>
        <p:spPr>
          <a:xfrm>
            <a:off x="1711526" y="-2313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sz="3200" b="1"/>
              <a:t>Match the definitions to the correct words.</a:t>
            </a:r>
            <a:endParaRPr/>
          </a:p>
        </p:txBody>
      </p:sp>
      <p:sp>
        <p:nvSpPr>
          <p:cNvPr id="146" name="Google Shape;146;p18"/>
          <p:cNvSpPr txBox="1"/>
          <p:nvPr/>
        </p:nvSpPr>
        <p:spPr>
          <a:xfrm>
            <a:off x="838200" y="4008997"/>
            <a:ext cx="10020300" cy="2462700"/>
          </a:xfrm>
          <a:prstGeom prst="rect">
            <a:avLst/>
          </a:prstGeom>
          <a:noFill/>
          <a:ln>
            <a:noFill/>
          </a:ln>
        </p:spPr>
        <p:txBody>
          <a:bodyPr spcFirstLastPara="1" wrap="square" lIns="91425" tIns="45700" rIns="91425" bIns="45700" anchor="t" anchorCtr="0">
            <a:spAutoFit/>
          </a:bodyPr>
          <a:lstStyle/>
          <a:p>
            <a:pPr marL="457200" lvl="0" indent="-406400" algn="l" rtl="0">
              <a:lnSpc>
                <a:spcPct val="150000"/>
              </a:lnSpc>
              <a:spcBef>
                <a:spcPts val="0"/>
              </a:spcBef>
              <a:spcAft>
                <a:spcPts val="0"/>
              </a:spcAft>
              <a:buClr>
                <a:schemeClr val="dk1"/>
              </a:buClr>
              <a:buSzPts val="2800"/>
              <a:buFont typeface="Verdana"/>
              <a:buAutoNum type="alphaUcPeriod"/>
            </a:pPr>
            <a:r>
              <a:rPr lang="en-US" sz="2800">
                <a:latin typeface="Verdana"/>
                <a:ea typeface="Verdana"/>
                <a:cs typeface="Verdana"/>
                <a:sym typeface="Verdana"/>
              </a:rPr>
              <a:t>a qualification earned by students who graduated </a:t>
            </a:r>
            <a:endParaRPr sz="2800">
              <a:latin typeface="Verdana"/>
              <a:ea typeface="Verdana"/>
              <a:cs typeface="Verdana"/>
              <a:sym typeface="Verdana"/>
            </a:endParaRPr>
          </a:p>
          <a:p>
            <a:pPr marL="457200" lvl="0" indent="-406400" algn="l" rtl="0">
              <a:lnSpc>
                <a:spcPct val="150000"/>
              </a:lnSpc>
              <a:spcBef>
                <a:spcPts val="0"/>
              </a:spcBef>
              <a:spcAft>
                <a:spcPts val="0"/>
              </a:spcAft>
              <a:buSzPts val="2800"/>
              <a:buFont typeface="Verdana"/>
              <a:buAutoNum type="alphaUcPeriod"/>
            </a:pPr>
            <a:r>
              <a:rPr lang="en-US" sz="2800">
                <a:latin typeface="Verdana"/>
                <a:ea typeface="Verdana"/>
                <a:cs typeface="Verdana"/>
                <a:sym typeface="Verdana"/>
              </a:rPr>
              <a:t>a large group of people </a:t>
            </a:r>
            <a:endParaRPr sz="2800">
              <a:latin typeface="Verdana"/>
              <a:ea typeface="Verdana"/>
              <a:cs typeface="Verdana"/>
              <a:sym typeface="Verdana"/>
            </a:endParaRPr>
          </a:p>
          <a:p>
            <a:pPr marL="457200" lvl="0" indent="-406400" algn="l" rtl="0">
              <a:lnSpc>
                <a:spcPct val="150000"/>
              </a:lnSpc>
              <a:spcBef>
                <a:spcPts val="0"/>
              </a:spcBef>
              <a:spcAft>
                <a:spcPts val="0"/>
              </a:spcAft>
              <a:buClr>
                <a:schemeClr val="dk1"/>
              </a:buClr>
              <a:buSzPts val="2800"/>
              <a:buFont typeface="Verdana"/>
              <a:buAutoNum type="alphaUcPeriod"/>
            </a:pPr>
            <a:r>
              <a:rPr lang="en-US" sz="2800">
                <a:latin typeface="Verdana"/>
                <a:ea typeface="Verdana"/>
                <a:cs typeface="Verdana"/>
                <a:sym typeface="Verdana"/>
              </a:rPr>
              <a:t>a piece of information that you send to someone</a:t>
            </a:r>
            <a:endParaRPr sz="2800" b="0" i="0" u="none" strike="noStrike" cap="none">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Verdana"/>
              <a:buAutoNum type="alphaUcPeriod"/>
            </a:pPr>
            <a:r>
              <a:rPr lang="en-US" sz="2800">
                <a:latin typeface="Verdana"/>
                <a:ea typeface="Verdana"/>
                <a:cs typeface="Verdana"/>
                <a:sym typeface="Verdana"/>
              </a:rPr>
              <a:t>a piece of writing like a novel, play, or poem</a:t>
            </a:r>
            <a:endParaRPr sz="2800" b="0" i="0" u="none" strike="noStrike" cap="none">
              <a:solidFill>
                <a:srgbClr val="000000"/>
              </a:solidFill>
              <a:latin typeface="Verdana"/>
              <a:ea typeface="Verdana"/>
              <a:cs typeface="Verdana"/>
              <a:sym typeface="Verdana"/>
            </a:endParaRPr>
          </a:p>
        </p:txBody>
      </p:sp>
      <p:sp>
        <p:nvSpPr>
          <p:cNvPr id="147" name="Google Shape;147;p18"/>
          <p:cNvSpPr txBox="1">
            <a:spLocks noGrp="1"/>
          </p:cNvSpPr>
          <p:nvPr>
            <p:ph type="ftr" idx="11"/>
          </p:nvPr>
        </p:nvSpPr>
        <p:spPr>
          <a:xfrm>
            <a:off x="-448077" y="6516687"/>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©2020-2024 Light of the World Learning</a:t>
            </a:r>
            <a:endParaRPr/>
          </a:p>
        </p:txBody>
      </p:sp>
      <p:sp>
        <p:nvSpPr>
          <p:cNvPr id="148" name="Google Shape;148;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800"/>
              <a:buNone/>
            </a:pPr>
            <a:fld id="{00000000-1234-1234-1234-123412341234}" type="slidenum">
              <a:rPr lang="en-US">
                <a:solidFill>
                  <a:schemeClr val="dk1"/>
                </a:solidFill>
              </a:rPr>
              <a:t>6</a:t>
            </a:fld>
            <a:endParaRPr/>
          </a:p>
        </p:txBody>
      </p:sp>
      <p:pic>
        <p:nvPicPr>
          <p:cNvPr id="149" name="Google Shape;149;p18"/>
          <p:cNvPicPr preferRelativeResize="0"/>
          <p:nvPr/>
        </p:nvPicPr>
        <p:blipFill rotWithShape="1">
          <a:blip r:embed="rId3">
            <a:alphaModFix/>
          </a:blip>
          <a:srcRect l="2335" r="2335"/>
          <a:stretch/>
        </p:blipFill>
        <p:spPr>
          <a:xfrm>
            <a:off x="6232813" y="1012221"/>
            <a:ext cx="2715821" cy="1902249"/>
          </a:xfrm>
          <a:prstGeom prst="rect">
            <a:avLst/>
          </a:prstGeom>
          <a:noFill/>
          <a:ln>
            <a:noFill/>
          </a:ln>
        </p:spPr>
      </p:pic>
      <p:pic>
        <p:nvPicPr>
          <p:cNvPr id="150" name="Google Shape;150;p18"/>
          <p:cNvPicPr preferRelativeResize="0"/>
          <p:nvPr/>
        </p:nvPicPr>
        <p:blipFill rotWithShape="1">
          <a:blip r:embed="rId4">
            <a:alphaModFix/>
          </a:blip>
          <a:srcRect l="8841" r="8833" b="9918"/>
          <a:stretch/>
        </p:blipFill>
        <p:spPr>
          <a:xfrm>
            <a:off x="9225650" y="1012225"/>
            <a:ext cx="2509651" cy="1902250"/>
          </a:xfrm>
          <a:prstGeom prst="rect">
            <a:avLst/>
          </a:prstGeom>
          <a:noFill/>
          <a:ln>
            <a:noFill/>
          </a:ln>
        </p:spPr>
      </p:pic>
      <p:pic>
        <p:nvPicPr>
          <p:cNvPr id="151" name="Google Shape;151;p18"/>
          <p:cNvPicPr preferRelativeResize="0"/>
          <p:nvPr/>
        </p:nvPicPr>
        <p:blipFill rotWithShape="1">
          <a:blip r:embed="rId5">
            <a:alphaModFix/>
          </a:blip>
          <a:srcRect t="5673" b="5682"/>
          <a:stretch/>
        </p:blipFill>
        <p:spPr>
          <a:xfrm>
            <a:off x="3212587" y="1048488"/>
            <a:ext cx="2743201" cy="1829664"/>
          </a:xfrm>
          <a:prstGeom prst="rect">
            <a:avLst/>
          </a:prstGeom>
          <a:noFill/>
          <a:ln>
            <a:noFill/>
          </a:ln>
        </p:spPr>
      </p:pic>
      <p:pic>
        <p:nvPicPr>
          <p:cNvPr id="152" name="Google Shape;152;p18"/>
          <p:cNvPicPr preferRelativeResize="0"/>
          <p:nvPr/>
        </p:nvPicPr>
        <p:blipFill rotWithShape="1">
          <a:blip r:embed="rId6">
            <a:alphaModFix/>
          </a:blip>
          <a:srcRect b="29"/>
          <a:stretch/>
        </p:blipFill>
        <p:spPr>
          <a:xfrm>
            <a:off x="360950" y="1058908"/>
            <a:ext cx="2715826" cy="1808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7"/>
        <p:cNvGrpSpPr/>
        <p:nvPr/>
      </p:nvGrpSpPr>
      <p:grpSpPr>
        <a:xfrm>
          <a:off x="0" y="0"/>
          <a:ext cx="0" cy="0"/>
          <a:chOff x="0" y="0"/>
          <a:chExt cx="0" cy="0"/>
        </a:xfrm>
      </p:grpSpPr>
      <p:pic>
        <p:nvPicPr>
          <p:cNvPr id="158" name="Google Shape;158;p19"/>
          <p:cNvPicPr preferRelativeResize="0"/>
          <p:nvPr/>
        </p:nvPicPr>
        <p:blipFill rotWithShape="1">
          <a:blip r:embed="rId3">
            <a:alphaModFix/>
          </a:blip>
          <a:srcRect l="9573" r="9565"/>
          <a:stretch/>
        </p:blipFill>
        <p:spPr>
          <a:xfrm>
            <a:off x="9127375" y="4348100"/>
            <a:ext cx="3013149" cy="2482250"/>
          </a:xfrm>
          <a:prstGeom prst="rect">
            <a:avLst/>
          </a:prstGeom>
          <a:noFill/>
          <a:ln w="9525" cap="flat" cmpd="sng">
            <a:solidFill>
              <a:schemeClr val="accent5"/>
            </a:solidFill>
            <a:prstDash val="solid"/>
            <a:round/>
            <a:headEnd type="none" w="sm" len="sm"/>
            <a:tailEnd type="none" w="sm" len="sm"/>
          </a:ln>
        </p:spPr>
      </p:pic>
      <p:sp>
        <p:nvSpPr>
          <p:cNvPr id="159" name="Google Shape;159;p19"/>
          <p:cNvSpPr txBox="1">
            <a:spLocks noGrp="1"/>
          </p:cNvSpPr>
          <p:nvPr>
            <p:ph type="title"/>
          </p:nvPr>
        </p:nvSpPr>
        <p:spPr>
          <a:xfrm>
            <a:off x="223399" y="-271934"/>
            <a:ext cx="834883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a:t>Match the photo and sentence.</a:t>
            </a:r>
            <a:endParaRPr/>
          </a:p>
        </p:txBody>
      </p:sp>
      <p:pic>
        <p:nvPicPr>
          <p:cNvPr id="160" name="Google Shape;160;p19"/>
          <p:cNvPicPr preferRelativeResize="0"/>
          <p:nvPr/>
        </p:nvPicPr>
        <p:blipFill rotWithShape="1">
          <a:blip r:embed="rId4">
            <a:alphaModFix/>
          </a:blip>
          <a:srcRect l="7748" r="7756"/>
          <a:stretch/>
        </p:blipFill>
        <p:spPr>
          <a:xfrm>
            <a:off x="2151325" y="4305525"/>
            <a:ext cx="3256699" cy="2567400"/>
          </a:xfrm>
          <a:prstGeom prst="rect">
            <a:avLst/>
          </a:prstGeom>
          <a:noFill/>
          <a:ln w="9525" cap="flat" cmpd="sng">
            <a:solidFill>
              <a:schemeClr val="accent5"/>
            </a:solidFill>
            <a:prstDash val="solid"/>
            <a:round/>
            <a:headEnd type="none" w="sm" len="sm"/>
            <a:tailEnd type="none" w="sm" len="sm"/>
          </a:ln>
        </p:spPr>
      </p:pic>
      <p:sp>
        <p:nvSpPr>
          <p:cNvPr id="161" name="Google Shape;161;p19"/>
          <p:cNvSpPr txBox="1"/>
          <p:nvPr/>
        </p:nvSpPr>
        <p:spPr>
          <a:xfrm>
            <a:off x="2151328" y="4282417"/>
            <a:ext cx="282000" cy="3693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B</a:t>
            </a:r>
            <a:endParaRPr sz="1400" b="0" i="0" u="none" strike="noStrike" cap="none">
              <a:solidFill>
                <a:srgbClr val="000000"/>
              </a:solidFill>
              <a:latin typeface="Verdana"/>
              <a:ea typeface="Verdana"/>
              <a:cs typeface="Verdana"/>
              <a:sym typeface="Verdana"/>
            </a:endParaRPr>
          </a:p>
        </p:txBody>
      </p:sp>
      <p:sp>
        <p:nvSpPr>
          <p:cNvPr id="162" name="Google Shape;162;p19"/>
          <p:cNvSpPr txBox="1"/>
          <p:nvPr/>
        </p:nvSpPr>
        <p:spPr>
          <a:xfrm>
            <a:off x="9127381" y="4348092"/>
            <a:ext cx="294600" cy="369300"/>
          </a:xfrm>
          <a:prstGeom prst="rect">
            <a:avLst/>
          </a:prstGeom>
          <a:solidFill>
            <a:schemeClr val="lt1"/>
          </a:solidFill>
          <a:ln w="12700" cap="flat" cmpd="sng">
            <a:solidFill>
              <a:schemeClr val="accent1"/>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D</a:t>
            </a:r>
            <a:endParaRPr sz="1400" b="0" i="0" u="none" strike="noStrike" cap="none">
              <a:solidFill>
                <a:srgbClr val="000000"/>
              </a:solidFill>
              <a:latin typeface="Verdana"/>
              <a:ea typeface="Verdana"/>
              <a:cs typeface="Verdana"/>
              <a:sym typeface="Verdana"/>
            </a:endParaRPr>
          </a:p>
        </p:txBody>
      </p:sp>
      <p:pic>
        <p:nvPicPr>
          <p:cNvPr id="163" name="Google Shape;163;p19"/>
          <p:cNvPicPr preferRelativeResize="0"/>
          <p:nvPr/>
        </p:nvPicPr>
        <p:blipFill rotWithShape="1">
          <a:blip r:embed="rId5">
            <a:alphaModFix/>
          </a:blip>
          <a:srcRect l="7328" t="2856" r="13949"/>
          <a:stretch/>
        </p:blipFill>
        <p:spPr>
          <a:xfrm>
            <a:off x="5579475" y="4305526"/>
            <a:ext cx="3116475" cy="2567400"/>
          </a:xfrm>
          <a:prstGeom prst="rect">
            <a:avLst/>
          </a:prstGeom>
          <a:noFill/>
          <a:ln w="9525" cap="flat" cmpd="sng">
            <a:solidFill>
              <a:schemeClr val="accent5"/>
            </a:solidFill>
            <a:prstDash val="solid"/>
            <a:round/>
            <a:headEnd type="none" w="sm" len="sm"/>
            <a:tailEnd type="none" w="sm" len="sm"/>
          </a:ln>
        </p:spPr>
      </p:pic>
      <p:sp>
        <p:nvSpPr>
          <p:cNvPr id="164" name="Google Shape;164;p19"/>
          <p:cNvSpPr txBox="1"/>
          <p:nvPr/>
        </p:nvSpPr>
        <p:spPr>
          <a:xfrm>
            <a:off x="5579475" y="4282413"/>
            <a:ext cx="294600" cy="3693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C</a:t>
            </a:r>
            <a:endParaRPr sz="1400" b="0" i="0" u="none" strike="noStrike" cap="none">
              <a:solidFill>
                <a:srgbClr val="000000"/>
              </a:solidFill>
              <a:latin typeface="Verdana"/>
              <a:ea typeface="Verdana"/>
              <a:cs typeface="Verdana"/>
              <a:sym typeface="Verdana"/>
            </a:endParaRPr>
          </a:p>
        </p:txBody>
      </p:sp>
      <p:sp>
        <p:nvSpPr>
          <p:cNvPr id="165" name="Google Shape;165;p19"/>
          <p:cNvSpPr txBox="1"/>
          <p:nvPr/>
        </p:nvSpPr>
        <p:spPr>
          <a:xfrm>
            <a:off x="-126100" y="684525"/>
            <a:ext cx="282000" cy="1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sp>
        <p:nvSpPr>
          <p:cNvPr id="166" name="Google Shape;166;p19"/>
          <p:cNvSpPr txBox="1"/>
          <p:nvPr/>
        </p:nvSpPr>
        <p:spPr>
          <a:xfrm>
            <a:off x="247050" y="748850"/>
            <a:ext cx="8743500" cy="345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latin typeface="Verdana"/>
                <a:ea typeface="Verdana"/>
                <a:cs typeface="Verdana"/>
                <a:sym typeface="Verdana"/>
              </a:rPr>
              <a:t>1. Our teacher asked us to </a:t>
            </a:r>
            <a:r>
              <a:rPr lang="en-US" sz="2400" b="1">
                <a:solidFill>
                  <a:schemeClr val="dk1"/>
                </a:solidFill>
                <a:latin typeface="Verdana"/>
                <a:ea typeface="Verdana"/>
                <a:cs typeface="Verdana"/>
                <a:sym typeface="Verdana"/>
              </a:rPr>
              <a:t>separate </a:t>
            </a:r>
            <a:r>
              <a:rPr lang="en-US" sz="2400">
                <a:solidFill>
                  <a:schemeClr val="dk1"/>
                </a:solidFill>
                <a:latin typeface="Verdana"/>
                <a:ea typeface="Verdana"/>
                <a:cs typeface="Verdana"/>
                <a:sym typeface="Verdana"/>
              </a:rPr>
              <a:t>into two groups for an activity.</a:t>
            </a:r>
            <a:endParaRPr sz="24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US" sz="2400">
                <a:solidFill>
                  <a:schemeClr val="dk1"/>
                </a:solidFill>
                <a:latin typeface="Verdana"/>
                <a:ea typeface="Verdana"/>
                <a:cs typeface="Verdana"/>
                <a:sym typeface="Verdana"/>
              </a:rPr>
              <a:t>2. I </a:t>
            </a:r>
            <a:r>
              <a:rPr lang="en-US" sz="2400" b="1">
                <a:solidFill>
                  <a:schemeClr val="dk1"/>
                </a:solidFill>
                <a:latin typeface="Verdana"/>
                <a:ea typeface="Verdana"/>
                <a:cs typeface="Verdana"/>
                <a:sym typeface="Verdana"/>
              </a:rPr>
              <a:t>received</a:t>
            </a:r>
            <a:r>
              <a:rPr lang="en-US" sz="2400">
                <a:solidFill>
                  <a:schemeClr val="dk1"/>
                </a:solidFill>
                <a:latin typeface="Verdana"/>
                <a:ea typeface="Verdana"/>
                <a:cs typeface="Verdana"/>
                <a:sym typeface="Verdana"/>
              </a:rPr>
              <a:t> a gift from my friend for my birthday. </a:t>
            </a:r>
            <a:endParaRPr>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US" sz="2400">
                <a:solidFill>
                  <a:schemeClr val="dk1"/>
                </a:solidFill>
                <a:latin typeface="Verdana"/>
                <a:ea typeface="Verdana"/>
                <a:cs typeface="Verdana"/>
                <a:sym typeface="Verdana"/>
              </a:rPr>
              <a:t>3. The school gave the students new </a:t>
            </a:r>
            <a:r>
              <a:rPr lang="en-US" sz="2400" b="1">
                <a:solidFill>
                  <a:schemeClr val="dk1"/>
                </a:solidFill>
                <a:latin typeface="Verdana"/>
                <a:ea typeface="Verdana"/>
                <a:cs typeface="Verdana"/>
                <a:sym typeface="Verdana"/>
              </a:rPr>
              <a:t>textbooks</a:t>
            </a:r>
            <a:r>
              <a:rPr lang="en-US" sz="2400">
                <a:solidFill>
                  <a:schemeClr val="dk1"/>
                </a:solidFill>
                <a:latin typeface="Verdana"/>
                <a:ea typeface="Verdana"/>
                <a:cs typeface="Verdana"/>
                <a:sym typeface="Verdana"/>
              </a:rPr>
              <a:t> this year. </a:t>
            </a:r>
            <a:endParaRPr>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US" sz="2400">
                <a:solidFill>
                  <a:schemeClr val="dk1"/>
                </a:solidFill>
                <a:latin typeface="Verdana"/>
                <a:ea typeface="Verdana"/>
                <a:cs typeface="Verdana"/>
                <a:sym typeface="Verdana"/>
              </a:rPr>
              <a:t>4. Teachers use </a:t>
            </a:r>
            <a:r>
              <a:rPr lang="en-US" sz="2400" b="1">
                <a:solidFill>
                  <a:schemeClr val="dk1"/>
                </a:solidFill>
                <a:latin typeface="Verdana"/>
                <a:ea typeface="Verdana"/>
                <a:cs typeface="Verdana"/>
                <a:sym typeface="Verdana"/>
              </a:rPr>
              <a:t>assessments</a:t>
            </a:r>
            <a:r>
              <a:rPr lang="en-US" sz="2400">
                <a:solidFill>
                  <a:schemeClr val="dk1"/>
                </a:solidFill>
                <a:latin typeface="Verdana"/>
                <a:ea typeface="Verdana"/>
                <a:cs typeface="Verdana"/>
                <a:sym typeface="Verdana"/>
              </a:rPr>
              <a:t> to see how much students have learned. </a:t>
            </a:r>
            <a:endParaRPr sz="2800">
              <a:solidFill>
                <a:schemeClr val="dk1"/>
              </a:solidFill>
              <a:latin typeface="Verdana"/>
              <a:ea typeface="Verdana"/>
              <a:cs typeface="Verdana"/>
              <a:sym typeface="Verdana"/>
            </a:endParaRPr>
          </a:p>
        </p:txBody>
      </p:sp>
      <p:pic>
        <p:nvPicPr>
          <p:cNvPr id="167" name="Google Shape;167;p19"/>
          <p:cNvPicPr preferRelativeResize="0"/>
          <p:nvPr/>
        </p:nvPicPr>
        <p:blipFill rotWithShape="1">
          <a:blip r:embed="rId6">
            <a:alphaModFix/>
          </a:blip>
          <a:srcRect l="10354" t="-2010" r="10362" b="2009"/>
          <a:stretch/>
        </p:blipFill>
        <p:spPr>
          <a:xfrm>
            <a:off x="9081712" y="-64325"/>
            <a:ext cx="3116475" cy="2210302"/>
          </a:xfrm>
          <a:prstGeom prst="rect">
            <a:avLst/>
          </a:prstGeom>
          <a:noFill/>
          <a:ln w="9525" cap="flat" cmpd="sng">
            <a:solidFill>
              <a:schemeClr val="accent5"/>
            </a:solidFill>
            <a:prstDash val="solid"/>
            <a:round/>
            <a:headEnd type="none" w="sm" len="sm"/>
            <a:tailEnd type="none" w="sm" len="sm"/>
          </a:ln>
        </p:spPr>
      </p:pic>
      <p:sp>
        <p:nvSpPr>
          <p:cNvPr id="168" name="Google Shape;168;p19"/>
          <p:cNvSpPr txBox="1"/>
          <p:nvPr/>
        </p:nvSpPr>
        <p:spPr>
          <a:xfrm>
            <a:off x="9075725" y="-9"/>
            <a:ext cx="282000" cy="3693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A</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4"/>
        <p:cNvGrpSpPr/>
        <p:nvPr/>
      </p:nvGrpSpPr>
      <p:grpSpPr>
        <a:xfrm>
          <a:off x="0" y="0"/>
          <a:ext cx="0" cy="0"/>
          <a:chOff x="0" y="0"/>
          <a:chExt cx="0" cy="0"/>
        </a:xfrm>
      </p:grpSpPr>
      <p:graphicFrame>
        <p:nvGraphicFramePr>
          <p:cNvPr id="175" name="Google Shape;175;p20"/>
          <p:cNvGraphicFramePr/>
          <p:nvPr/>
        </p:nvGraphicFramePr>
        <p:xfrm>
          <a:off x="892878" y="853475"/>
          <a:ext cx="10406275" cy="2575560"/>
        </p:xfrm>
        <a:graphic>
          <a:graphicData uri="http://schemas.openxmlformats.org/drawingml/2006/table">
            <a:tbl>
              <a:tblPr>
                <a:noFill/>
                <a:tableStyleId>{32A7AA39-D695-46B3-BB62-BECA9A3593CD}</a:tableStyleId>
              </a:tblPr>
              <a:tblGrid>
                <a:gridCol w="5011950">
                  <a:extLst>
                    <a:ext uri="{9D8B030D-6E8A-4147-A177-3AD203B41FA5}">
                      <a16:colId xmlns:a16="http://schemas.microsoft.com/office/drawing/2014/main" val="20000"/>
                    </a:ext>
                  </a:extLst>
                </a:gridCol>
                <a:gridCol w="5394325">
                  <a:extLst>
                    <a:ext uri="{9D8B030D-6E8A-4147-A177-3AD203B41FA5}">
                      <a16:colId xmlns:a16="http://schemas.microsoft.com/office/drawing/2014/main" val="20001"/>
                    </a:ext>
                  </a:extLst>
                </a:gridCol>
              </a:tblGrid>
              <a:tr h="438575">
                <a:tc>
                  <a:txBody>
                    <a:bodyPr/>
                    <a:lstStyle/>
                    <a:p>
                      <a:pPr marL="0" marR="0" lvl="0" indent="0" algn="l" rtl="0">
                        <a:lnSpc>
                          <a:spcPct val="100000"/>
                        </a:lnSpc>
                        <a:spcBef>
                          <a:spcPts val="0"/>
                        </a:spcBef>
                        <a:spcAft>
                          <a:spcPts val="0"/>
                        </a:spcAft>
                        <a:buClr>
                          <a:srgbClr val="000000"/>
                        </a:buClr>
                        <a:buSzPts val="2800"/>
                        <a:buFont typeface="Arial"/>
                        <a:buNone/>
                      </a:pPr>
                      <a:r>
                        <a:rPr lang="en-US" sz="2400" b="1">
                          <a:latin typeface="Verdana"/>
                          <a:ea typeface="Verdana"/>
                          <a:cs typeface="Verdana"/>
                          <a:sym typeface="Verdana"/>
                        </a:rPr>
                        <a:t>Simple Past</a:t>
                      </a:r>
                      <a:endParaRPr sz="2400" b="1"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chemeClr val="accent6"/>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a:latin typeface="Verdana"/>
                          <a:ea typeface="Verdana"/>
                          <a:cs typeface="Verdana"/>
                          <a:sym typeface="Verdana"/>
                        </a:rPr>
                        <a:t>Past Continuous</a:t>
                      </a:r>
                      <a:endParaRPr sz="2400" b="1"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chemeClr val="accent6"/>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770900">
                <a:tc>
                  <a:txBody>
                    <a:bodyPr/>
                    <a:lstStyle/>
                    <a:p>
                      <a:pPr marL="0" marR="0" lvl="0" indent="0" algn="l" rtl="0">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Actions completed in the past</a:t>
                      </a:r>
                      <a:endParaRPr sz="2400" b="0" i="0" u="none" strike="noStrike" cap="none">
                        <a:solidFill>
                          <a:schemeClr val="dk1"/>
                        </a:solidFill>
                        <a:latin typeface="Verdana"/>
                        <a:ea typeface="Verdana"/>
                        <a:cs typeface="Verdana"/>
                        <a:sym typeface="Verdana"/>
                      </a:endParaRPr>
                    </a:p>
                  </a:txBody>
                  <a:tcPr marL="63500" marR="63500" marT="63500" marB="63500"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Actions in progress at a specific time in the past</a:t>
                      </a:r>
                      <a:endParaRPr/>
                    </a:p>
                  </a:txBody>
                  <a:tcPr marL="63500" marR="63500" marT="63500" marB="63500"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046450">
                <a:tc>
                  <a:txBody>
                    <a:bodyPr/>
                    <a:lstStyle/>
                    <a:p>
                      <a:pPr marL="0" marR="0" lvl="0" indent="0" algn="l" rtl="0">
                        <a:lnSpc>
                          <a:spcPct val="100000"/>
                        </a:lnSpc>
                        <a:spcBef>
                          <a:spcPts val="0"/>
                        </a:spcBef>
                        <a:spcAft>
                          <a:spcPts val="0"/>
                        </a:spcAft>
                        <a:buNone/>
                      </a:pPr>
                      <a:r>
                        <a:rPr lang="en-US" sz="2400">
                          <a:solidFill>
                            <a:schemeClr val="dk1"/>
                          </a:solidFill>
                          <a:latin typeface="Verdana"/>
                          <a:ea typeface="Verdana"/>
                          <a:cs typeface="Verdana"/>
                          <a:sym typeface="Verdana"/>
                        </a:rPr>
                        <a:t>Example:</a:t>
                      </a:r>
                      <a:endParaRPr sz="24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endParaRPr sz="24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US" sz="2400">
                          <a:solidFill>
                            <a:schemeClr val="dk1"/>
                          </a:solidFill>
                          <a:latin typeface="Verdana"/>
                          <a:ea typeface="Verdana"/>
                          <a:cs typeface="Verdana"/>
                          <a:sym typeface="Verdana"/>
                        </a:rPr>
                        <a:t>I rode my bike yesterday. </a:t>
                      </a:r>
                      <a:endParaRPr sz="2400">
                        <a:solidFill>
                          <a:schemeClr val="dk1"/>
                        </a:solidFill>
                        <a:latin typeface="Verdana"/>
                        <a:ea typeface="Verdana"/>
                        <a:cs typeface="Verdana"/>
                        <a:sym typeface="Verdana"/>
                      </a:endParaRPr>
                    </a:p>
                  </a:txBody>
                  <a:tcPr marL="63500" marR="63500" marT="63500" marB="63500"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400">
                          <a:solidFill>
                            <a:schemeClr val="dk1"/>
                          </a:solidFill>
                          <a:latin typeface="Verdana"/>
                          <a:ea typeface="Verdana"/>
                          <a:cs typeface="Verdana"/>
                          <a:sym typeface="Verdana"/>
                        </a:rPr>
                        <a:t>Example:</a:t>
                      </a:r>
                      <a:endParaRPr sz="2400">
                        <a:solidFill>
                          <a:schemeClr val="dk1"/>
                        </a:solidFill>
                        <a:latin typeface="Verdana"/>
                        <a:ea typeface="Verdana"/>
                        <a:cs typeface="Verdana"/>
                        <a:sym typeface="Verdana"/>
                      </a:endParaRPr>
                    </a:p>
                    <a:p>
                      <a:pPr marL="0" lvl="0" indent="0" algn="l" rtl="0">
                        <a:spcBef>
                          <a:spcPts val="0"/>
                        </a:spcBef>
                        <a:spcAft>
                          <a:spcPts val="0"/>
                        </a:spcAft>
                        <a:buNone/>
                      </a:pP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US" sz="2400">
                          <a:solidFill>
                            <a:schemeClr val="dk1"/>
                          </a:solidFill>
                          <a:latin typeface="Verdana"/>
                          <a:ea typeface="Verdana"/>
                          <a:cs typeface="Verdana"/>
                          <a:sym typeface="Verdana"/>
                        </a:rPr>
                        <a:t>I was riding my bike yesterday. </a:t>
                      </a:r>
                      <a:endParaRPr sz="2400">
                        <a:solidFill>
                          <a:schemeClr val="dk1"/>
                        </a:solidFill>
                        <a:latin typeface="Verdana"/>
                        <a:ea typeface="Verdana"/>
                        <a:cs typeface="Verdana"/>
                        <a:sym typeface="Verdana"/>
                      </a:endParaRPr>
                    </a:p>
                  </a:txBody>
                  <a:tcPr marL="63500" marR="63500" marT="63500" marB="63500" anchor="ctr">
                    <a:lnL w="12700" cap="flat" cmpd="sng">
                      <a:solidFill>
                        <a:schemeClr val="accent6"/>
                      </a:solidFill>
                      <a:prstDash val="solid"/>
                      <a:round/>
                      <a:headEnd type="none" w="sm" len="sm"/>
                      <a:tailEnd type="none" w="sm" len="sm"/>
                    </a:lnL>
                    <a:lnR w="12700" cap="flat" cmpd="sng">
                      <a:solidFill>
                        <a:schemeClr val="accent6"/>
                      </a:solidFill>
                      <a:prstDash val="solid"/>
                      <a:round/>
                      <a:headEnd type="none" w="sm" len="sm"/>
                      <a:tailEnd type="none" w="sm" len="sm"/>
                    </a:lnR>
                    <a:lnT w="12700" cap="flat" cmpd="sng">
                      <a:solidFill>
                        <a:schemeClr val="accent6"/>
                      </a:solidFill>
                      <a:prstDash val="solid"/>
                      <a:round/>
                      <a:headEnd type="none" w="sm" len="sm"/>
                      <a:tailEnd type="none" w="sm" len="sm"/>
                    </a:lnT>
                    <a:lnB w="12700" cap="flat" cmpd="sng">
                      <a:solidFill>
                        <a:schemeClr val="accent6"/>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bl>
          </a:graphicData>
        </a:graphic>
      </p:graphicFrame>
      <p:sp>
        <p:nvSpPr>
          <p:cNvPr id="176" name="Google Shape;176;p20"/>
          <p:cNvSpPr txBox="1"/>
          <p:nvPr/>
        </p:nvSpPr>
        <p:spPr>
          <a:xfrm>
            <a:off x="751070" y="179300"/>
            <a:ext cx="10689900" cy="76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Simple Past vs. Past Continuous</a:t>
            </a:r>
            <a:endParaRPr sz="3200" b="1" i="0" u="none" strike="noStrike" cap="none">
              <a:solidFill>
                <a:schemeClr val="dk1"/>
              </a:solidFill>
              <a:latin typeface="Verdana"/>
              <a:ea typeface="Verdana"/>
              <a:cs typeface="Verdana"/>
              <a:sym typeface="Verdana"/>
            </a:endParaRPr>
          </a:p>
        </p:txBody>
      </p:sp>
      <p:sp>
        <p:nvSpPr>
          <p:cNvPr id="177" name="Google Shape;177;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a:solidFill>
                  <a:schemeClr val="dk1"/>
                </a:solidFill>
              </a:rPr>
              <a:t>8</a:t>
            </a:fld>
            <a:endParaRPr/>
          </a:p>
        </p:txBody>
      </p:sp>
      <p:sp>
        <p:nvSpPr>
          <p:cNvPr id="178" name="Google Shape;178;p20"/>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graphicFrame>
        <p:nvGraphicFramePr>
          <p:cNvPr id="179" name="Google Shape;179;p20"/>
          <p:cNvGraphicFramePr/>
          <p:nvPr/>
        </p:nvGraphicFramePr>
        <p:xfrm>
          <a:off x="892875" y="3578925"/>
          <a:ext cx="10406300" cy="3058940"/>
        </p:xfrm>
        <a:graphic>
          <a:graphicData uri="http://schemas.openxmlformats.org/drawingml/2006/table">
            <a:tbl>
              <a:tblPr>
                <a:noFill/>
                <a:tableStyleId>{93CE18EC-9BAB-4E10-AB2C-70B2F0D6274D}</a:tableStyleId>
              </a:tblPr>
              <a:tblGrid>
                <a:gridCol w="5203150">
                  <a:extLst>
                    <a:ext uri="{9D8B030D-6E8A-4147-A177-3AD203B41FA5}">
                      <a16:colId xmlns:a16="http://schemas.microsoft.com/office/drawing/2014/main" val="20000"/>
                    </a:ext>
                  </a:extLst>
                </a:gridCol>
                <a:gridCol w="5203150">
                  <a:extLst>
                    <a:ext uri="{9D8B030D-6E8A-4147-A177-3AD203B41FA5}">
                      <a16:colId xmlns:a16="http://schemas.microsoft.com/office/drawing/2014/main" val="20001"/>
                    </a:ext>
                  </a:extLst>
                </a:gridCol>
              </a:tblGrid>
              <a:tr h="615100">
                <a:tc gridSpan="2">
                  <a:txBody>
                    <a:bodyPr/>
                    <a:lstStyle/>
                    <a:p>
                      <a:pPr marL="0" lvl="0" indent="0" algn="ctr" rtl="0">
                        <a:spcBef>
                          <a:spcPts val="0"/>
                        </a:spcBef>
                        <a:spcAft>
                          <a:spcPts val="0"/>
                        </a:spcAft>
                        <a:buNone/>
                      </a:pPr>
                      <a:r>
                        <a:rPr lang="en-US" sz="2400" b="1">
                          <a:latin typeface="Verdana"/>
                          <a:ea typeface="Verdana"/>
                          <a:cs typeface="Verdana"/>
                          <a:sym typeface="Verdana"/>
                        </a:rPr>
                        <a:t>Simple Past &amp; Past Continuous Together:</a:t>
                      </a:r>
                      <a:endParaRPr sz="2400" b="1">
                        <a:latin typeface="Verdana"/>
                        <a:ea typeface="Verdana"/>
                        <a:cs typeface="Verdana"/>
                        <a:sym typeface="Verdana"/>
                      </a:endParaRPr>
                    </a:p>
                  </a:txBody>
                  <a:tcPr marL="91425" marR="91425" marT="91425" marB="91425">
                    <a:lnL w="19050" cap="flat" cmpd="sng">
                      <a:solidFill>
                        <a:schemeClr val="accent6"/>
                      </a:solidFill>
                      <a:prstDash val="solid"/>
                      <a:round/>
                      <a:headEnd type="none" w="sm" len="sm"/>
                      <a:tailEnd type="none" w="sm" len="sm"/>
                    </a:lnL>
                    <a:lnR w="19050"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solidFill>
                      <a:srgbClr val="D8E2F3"/>
                    </a:solidFill>
                  </a:tcPr>
                </a:tc>
                <a:tc hMerge="1">
                  <a:txBody>
                    <a:bodyPr/>
                    <a:lstStyle/>
                    <a:p>
                      <a:endParaRPr lang="en-US"/>
                    </a:p>
                  </a:txBody>
                  <a:tcPr/>
                </a:tc>
                <a:extLst>
                  <a:ext uri="{0D108BD9-81ED-4DB2-BD59-A6C34878D82A}">
                    <a16:rowId xmlns:a16="http://schemas.microsoft.com/office/drawing/2014/main" val="10000"/>
                  </a:ext>
                </a:extLst>
              </a:tr>
              <a:tr h="615100">
                <a:tc gridSpan="2">
                  <a:txBody>
                    <a:bodyPr/>
                    <a:lstStyle/>
                    <a:p>
                      <a:pPr marL="0" lvl="0" indent="0" algn="l" rtl="0">
                        <a:spcBef>
                          <a:spcPts val="0"/>
                        </a:spcBef>
                        <a:spcAft>
                          <a:spcPts val="0"/>
                        </a:spcAft>
                        <a:buNone/>
                      </a:pPr>
                      <a:endParaRPr sz="2400">
                        <a:latin typeface="Verdana"/>
                        <a:ea typeface="Verdana"/>
                        <a:cs typeface="Verdana"/>
                        <a:sym typeface="Verdana"/>
                      </a:endParaRPr>
                    </a:p>
                    <a:p>
                      <a:pPr marL="0" lvl="0" indent="0" algn="l" rtl="0">
                        <a:spcBef>
                          <a:spcPts val="0"/>
                        </a:spcBef>
                        <a:spcAft>
                          <a:spcPts val="0"/>
                        </a:spcAft>
                        <a:buNone/>
                      </a:pPr>
                      <a:r>
                        <a:rPr lang="en-US" sz="2400">
                          <a:latin typeface="Verdana"/>
                          <a:ea typeface="Verdana"/>
                          <a:cs typeface="Verdana"/>
                          <a:sym typeface="Verdana"/>
                        </a:rPr>
                        <a:t>Ongoing actions in the past are interrupted by something</a:t>
                      </a:r>
                      <a:endParaRPr sz="2400">
                        <a:latin typeface="Verdana"/>
                        <a:ea typeface="Verdana"/>
                        <a:cs typeface="Verdana"/>
                        <a:sym typeface="Verdana"/>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615100">
                <a:tc gridSpan="2">
                  <a:txBody>
                    <a:bodyPr/>
                    <a:lstStyle/>
                    <a:p>
                      <a:pPr marL="0" lvl="0" indent="0" algn="l" rtl="0">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I was taking a literature class, but I dropped out because I got sick.</a:t>
                      </a:r>
                      <a:endParaRPr sz="2400">
                        <a:latin typeface="Verdana"/>
                        <a:ea typeface="Verdana"/>
                        <a:cs typeface="Verdana"/>
                        <a:sym typeface="Verdana"/>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19050" cap="flat" cmpd="sng">
                      <a:solidFill>
                        <a:schemeClr val="accent6"/>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615100">
                <a:tc gridSpan="2">
                  <a:txBody>
                    <a:bodyPr/>
                    <a:lstStyle/>
                    <a:p>
                      <a:pPr marL="0" lvl="0" indent="0" algn="l" rtl="0">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While he was praying, the heavens opened. </a:t>
                      </a:r>
                      <a:endParaRPr sz="2000">
                        <a:latin typeface="Verdana"/>
                        <a:ea typeface="Verdana"/>
                        <a:cs typeface="Verdana"/>
                        <a:sym typeface="Verdana"/>
                      </a:endParaRPr>
                    </a:p>
                  </a:txBody>
                  <a:tcPr marL="91425" marR="91425" marT="91425" marB="91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19050"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5"/>
        <p:cNvGrpSpPr/>
        <p:nvPr/>
      </p:nvGrpSpPr>
      <p:grpSpPr>
        <a:xfrm>
          <a:off x="0" y="0"/>
          <a:ext cx="0" cy="0"/>
          <a:chOff x="0" y="0"/>
          <a:chExt cx="0" cy="0"/>
        </a:xfrm>
      </p:grpSpPr>
      <p:graphicFrame>
        <p:nvGraphicFramePr>
          <p:cNvPr id="186" name="Google Shape;186;p21"/>
          <p:cNvGraphicFramePr/>
          <p:nvPr/>
        </p:nvGraphicFramePr>
        <p:xfrm>
          <a:off x="140165" y="747700"/>
          <a:ext cx="11767600" cy="5943475"/>
        </p:xfrm>
        <a:graphic>
          <a:graphicData uri="http://schemas.openxmlformats.org/drawingml/2006/table">
            <a:tbl>
              <a:tblPr>
                <a:noFill/>
                <a:tableStyleId>{32A7AA39-D695-46B3-BB62-BECA9A3593CD}</a:tableStyleId>
              </a:tblPr>
              <a:tblGrid>
                <a:gridCol w="376675">
                  <a:extLst>
                    <a:ext uri="{9D8B030D-6E8A-4147-A177-3AD203B41FA5}">
                      <a16:colId xmlns:a16="http://schemas.microsoft.com/office/drawing/2014/main" val="20000"/>
                    </a:ext>
                  </a:extLst>
                </a:gridCol>
                <a:gridCol w="4353125">
                  <a:extLst>
                    <a:ext uri="{9D8B030D-6E8A-4147-A177-3AD203B41FA5}">
                      <a16:colId xmlns:a16="http://schemas.microsoft.com/office/drawing/2014/main" val="20001"/>
                    </a:ext>
                  </a:extLst>
                </a:gridCol>
                <a:gridCol w="3831475">
                  <a:extLst>
                    <a:ext uri="{9D8B030D-6E8A-4147-A177-3AD203B41FA5}">
                      <a16:colId xmlns:a16="http://schemas.microsoft.com/office/drawing/2014/main" val="20002"/>
                    </a:ext>
                  </a:extLst>
                </a:gridCol>
                <a:gridCol w="3206325">
                  <a:extLst>
                    <a:ext uri="{9D8B030D-6E8A-4147-A177-3AD203B41FA5}">
                      <a16:colId xmlns:a16="http://schemas.microsoft.com/office/drawing/2014/main" val="20003"/>
                    </a:ext>
                  </a:extLst>
                </a:gridCol>
              </a:tblGrid>
              <a:tr h="855675">
                <a:tc>
                  <a:txBody>
                    <a:bodyPr/>
                    <a:lstStyle/>
                    <a:p>
                      <a:pPr marL="0" marR="0" lvl="0" indent="0" algn="l" rtl="0">
                        <a:lnSpc>
                          <a:spcPct val="100000"/>
                        </a:lnSpc>
                        <a:spcBef>
                          <a:spcPts val="0"/>
                        </a:spcBef>
                        <a:spcAft>
                          <a:spcPts val="0"/>
                        </a:spcAft>
                        <a:buClr>
                          <a:srgbClr val="000000"/>
                        </a:buClr>
                        <a:buSzPts val="2800"/>
                        <a:buFont typeface="Arial"/>
                        <a:buNone/>
                      </a:pPr>
                      <a:endParaRPr sz="2400" b="0"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000000"/>
                          </a:solidFill>
                          <a:latin typeface="Verdana"/>
                          <a:ea typeface="Verdana"/>
                          <a:cs typeface="Verdana"/>
                          <a:sym typeface="Verdana"/>
                        </a:rPr>
                        <a:t>Question ?</a:t>
                      </a:r>
                      <a:endParaRPr sz="2400" b="0"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chemeClr val="dk1"/>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000000"/>
                          </a:solidFill>
                          <a:latin typeface="Verdana"/>
                          <a:ea typeface="Verdana"/>
                          <a:cs typeface="Verdana"/>
                          <a:sym typeface="Verdana"/>
                        </a:rPr>
                        <a:t>Positive +</a:t>
                      </a:r>
                      <a:endParaRPr sz="2400" b="0"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a:solidFill>
                            <a:srgbClr val="000000"/>
                          </a:solidFill>
                          <a:latin typeface="Verdana"/>
                          <a:ea typeface="Verdana"/>
                          <a:cs typeface="Verdana"/>
                          <a:sym typeface="Verdana"/>
                        </a:rPr>
                        <a:t>Negative -</a:t>
                      </a:r>
                      <a:endParaRPr sz="2400" b="0"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2492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a:solidFill>
                            <a:schemeClr val="dk1"/>
                          </a:solidFill>
                          <a:latin typeface="Verdana"/>
                          <a:ea typeface="Verdana"/>
                          <a:cs typeface="Verdana"/>
                          <a:sym typeface="Verdana"/>
                        </a:rPr>
                        <a:t>1</a:t>
                      </a:r>
                      <a:endParaRPr sz="240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a:solidFill>
                            <a:srgbClr val="4E74A3"/>
                          </a:solidFill>
                          <a:latin typeface="Verdana"/>
                          <a:ea typeface="Verdana"/>
                          <a:cs typeface="Verdana"/>
                          <a:sym typeface="Verdana"/>
                        </a:rPr>
                        <a:t>Was</a:t>
                      </a:r>
                      <a:r>
                        <a:rPr lang="en-US" sz="2400" b="0" i="0" u="none" strike="noStrike" cap="none">
                          <a:solidFill>
                            <a:srgbClr val="000000"/>
                          </a:solidFill>
                          <a:latin typeface="Verdana"/>
                          <a:ea typeface="Verdana"/>
                          <a:cs typeface="Verdana"/>
                          <a:sym typeface="Verdana"/>
                        </a:rPr>
                        <a:t> she </a:t>
                      </a:r>
                      <a:r>
                        <a:rPr lang="en-US" sz="2400">
                          <a:solidFill>
                            <a:srgbClr val="4E74A3"/>
                          </a:solidFill>
                          <a:latin typeface="Verdana"/>
                          <a:ea typeface="Verdana"/>
                          <a:cs typeface="Verdana"/>
                          <a:sym typeface="Verdana"/>
                        </a:rPr>
                        <a:t>taking </a:t>
                      </a:r>
                      <a:r>
                        <a:rPr lang="en-US" sz="2400">
                          <a:solidFill>
                            <a:schemeClr val="dk1"/>
                          </a:solidFill>
                          <a:latin typeface="Verdana"/>
                          <a:ea typeface="Verdana"/>
                          <a:cs typeface="Verdana"/>
                          <a:sym typeface="Verdana"/>
                        </a:rPr>
                        <a:t>a literature class when she got sick?</a:t>
                      </a:r>
                      <a:endParaRPr sz="2400" b="0" i="0" u="none" strike="noStrike" cap="none">
                        <a:solidFill>
                          <a:schemeClr val="dk1"/>
                        </a:solidFill>
                        <a:latin typeface="Verdana"/>
                        <a:ea typeface="Verdana"/>
                        <a:cs typeface="Verdana"/>
                        <a:sym typeface="Verdana"/>
                      </a:endParaRPr>
                    </a:p>
                  </a:txBody>
                  <a:tcPr marL="63500" marR="63500" marT="63500" marB="63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Yes, sh</a:t>
                      </a:r>
                      <a:r>
                        <a:rPr lang="en-US" sz="2400">
                          <a:latin typeface="Verdana"/>
                          <a:ea typeface="Verdana"/>
                          <a:cs typeface="Verdana"/>
                          <a:sym typeface="Verdana"/>
                        </a:rPr>
                        <a:t>e </a:t>
                      </a:r>
                      <a:r>
                        <a:rPr lang="en-US" sz="2400">
                          <a:solidFill>
                            <a:srgbClr val="4E74A3"/>
                          </a:solidFill>
                          <a:latin typeface="Verdana"/>
                          <a:ea typeface="Verdana"/>
                          <a:cs typeface="Verdana"/>
                          <a:sym typeface="Verdana"/>
                        </a:rPr>
                        <a:t>was taking </a:t>
                      </a:r>
                      <a:r>
                        <a:rPr lang="en-US" sz="2400">
                          <a:solidFill>
                            <a:schemeClr val="dk1"/>
                          </a:solidFill>
                          <a:latin typeface="Verdana"/>
                          <a:ea typeface="Verdana"/>
                          <a:cs typeface="Verdana"/>
                          <a:sym typeface="Verdana"/>
                        </a:rPr>
                        <a:t>a literature class.</a:t>
                      </a:r>
                      <a:endParaRPr sz="2400" b="0" i="0" u="none" strike="noStrike" cap="none">
                        <a:solidFill>
                          <a:schemeClr val="dk1"/>
                        </a:solidFill>
                        <a:latin typeface="Verdana"/>
                        <a:ea typeface="Verdana"/>
                        <a:cs typeface="Verdana"/>
                        <a:sym typeface="Verdana"/>
                      </a:endParaRPr>
                    </a:p>
                  </a:txBody>
                  <a:tcPr marL="63500" marR="63500" marT="63500" marB="63500" anchor="ctr">
                    <a:lnL w="12700" cap="flat" cmpd="sng">
                      <a:solidFill>
                        <a:schemeClr val="dk1"/>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No, </a:t>
                      </a:r>
                      <a:r>
                        <a:rPr lang="en-US" sz="2400" u="none" strike="noStrike" cap="none">
                          <a:latin typeface="Verdana"/>
                          <a:ea typeface="Verdana"/>
                          <a:cs typeface="Verdana"/>
                          <a:sym typeface="Verdana"/>
                        </a:rPr>
                        <a:t>she </a:t>
                      </a:r>
                      <a:r>
                        <a:rPr lang="en-US" sz="2400">
                          <a:solidFill>
                            <a:srgbClr val="4E74A3"/>
                          </a:solidFill>
                          <a:latin typeface="Verdana"/>
                          <a:ea typeface="Verdana"/>
                          <a:cs typeface="Verdana"/>
                          <a:sym typeface="Verdana"/>
                        </a:rPr>
                        <a:t>was not taking</a:t>
                      </a:r>
                      <a:r>
                        <a:rPr lang="en-US" sz="2400">
                          <a:solidFill>
                            <a:schemeClr val="dk1"/>
                          </a:solidFill>
                          <a:latin typeface="Verdana"/>
                          <a:ea typeface="Verdana"/>
                          <a:cs typeface="Verdana"/>
                          <a:sym typeface="Verdana"/>
                        </a:rPr>
                        <a:t> a literature class.</a:t>
                      </a:r>
                      <a:r>
                        <a:rPr lang="en-US" sz="2400" u="none" strike="noStrike" cap="none">
                          <a:latin typeface="Verdana"/>
                          <a:ea typeface="Verdana"/>
                          <a:cs typeface="Verdana"/>
                          <a:sym typeface="Verdana"/>
                        </a:rPr>
                        <a:t> </a:t>
                      </a:r>
                      <a:endParaRPr sz="2400" b="0"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Verdana"/>
                          <a:ea typeface="Verdana"/>
                          <a:cs typeface="Verdana"/>
                          <a:sym typeface="Verdana"/>
                        </a:rPr>
                        <a:t>2</a:t>
                      </a:r>
                      <a:endParaRPr sz="2400" b="0" i="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a:solidFill>
                            <a:srgbClr val="4E74A3"/>
                          </a:solidFill>
                          <a:latin typeface="Verdana"/>
                          <a:ea typeface="Verdana"/>
                          <a:cs typeface="Verdana"/>
                          <a:sym typeface="Verdana"/>
                        </a:rPr>
                        <a:t>Was </a:t>
                      </a:r>
                      <a:r>
                        <a:rPr lang="en-US" sz="2400">
                          <a:solidFill>
                            <a:schemeClr val="dk1"/>
                          </a:solidFill>
                          <a:latin typeface="Verdana"/>
                          <a:ea typeface="Verdana"/>
                          <a:cs typeface="Verdana"/>
                          <a:sym typeface="Verdana"/>
                        </a:rPr>
                        <a:t>the teacher</a:t>
                      </a:r>
                      <a:r>
                        <a:rPr lang="en-US" sz="2400">
                          <a:solidFill>
                            <a:srgbClr val="4E74A3"/>
                          </a:solidFill>
                          <a:latin typeface="Verdana"/>
                          <a:ea typeface="Verdana"/>
                          <a:cs typeface="Verdana"/>
                          <a:sym typeface="Verdana"/>
                        </a:rPr>
                        <a:t> separating </a:t>
                      </a:r>
                      <a:r>
                        <a:rPr lang="en-US" sz="2400">
                          <a:solidFill>
                            <a:schemeClr val="dk1"/>
                          </a:solidFill>
                          <a:latin typeface="Verdana"/>
                          <a:ea typeface="Verdana"/>
                          <a:cs typeface="Verdana"/>
                          <a:sym typeface="Verdana"/>
                        </a:rPr>
                        <a:t>the students as they entered?</a:t>
                      </a:r>
                      <a:endParaRPr sz="2400" b="0" i="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Yes, </a:t>
                      </a:r>
                      <a:r>
                        <a:rPr lang="en-US" sz="2400">
                          <a:latin typeface="Verdana"/>
                          <a:ea typeface="Verdana"/>
                          <a:cs typeface="Verdana"/>
                          <a:sym typeface="Verdana"/>
                        </a:rPr>
                        <a:t>she </a:t>
                      </a:r>
                      <a:r>
                        <a:rPr lang="en-US" sz="2400">
                          <a:solidFill>
                            <a:srgbClr val="4E74A3"/>
                          </a:solidFill>
                          <a:latin typeface="Verdana"/>
                          <a:ea typeface="Verdana"/>
                          <a:cs typeface="Verdana"/>
                          <a:sym typeface="Verdana"/>
                        </a:rPr>
                        <a:t>was separating</a:t>
                      </a:r>
                      <a:r>
                        <a:rPr lang="en-US" sz="2400">
                          <a:latin typeface="Verdana"/>
                          <a:ea typeface="Verdana"/>
                          <a:cs typeface="Verdana"/>
                          <a:sym typeface="Verdana"/>
                        </a:rPr>
                        <a:t> the students. </a:t>
                      </a:r>
                      <a:endParaRPr sz="2400" b="0" i="0" u="none" strike="noStrike" cap="none">
                        <a:solidFill>
                          <a:srgbClr val="000000"/>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endParaRPr sz="2400">
                        <a:solidFill>
                          <a:srgbClr val="4E74A3"/>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400">
                          <a:solidFill>
                            <a:srgbClr val="4E74A3"/>
                          </a:solidFill>
                          <a:latin typeface="Verdana"/>
                          <a:ea typeface="Verdana"/>
                          <a:cs typeface="Verdana"/>
                          <a:sym typeface="Verdana"/>
                        </a:rPr>
                        <a:t>_______________</a:t>
                      </a:r>
                      <a:endParaRPr sz="2400">
                        <a:solidFill>
                          <a:srgbClr val="4E74A3"/>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a:solidFill>
                            <a:schemeClr val="dk1"/>
                          </a:solidFill>
                          <a:latin typeface="Verdana"/>
                          <a:ea typeface="Verdana"/>
                          <a:cs typeface="Verdana"/>
                          <a:sym typeface="Verdana"/>
                        </a:rPr>
                        <a:t>3</a:t>
                      </a:r>
                      <a:endParaRPr sz="240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4E74A3"/>
                          </a:solidFill>
                          <a:latin typeface="Verdana"/>
                          <a:ea typeface="Verdana"/>
                          <a:cs typeface="Verdana"/>
                          <a:sym typeface="Verdana"/>
                        </a:rPr>
                        <a:t>__________</a:t>
                      </a:r>
                      <a:r>
                        <a:rPr lang="en-US" sz="2400">
                          <a:latin typeface="Verdana"/>
                          <a:ea typeface="Verdana"/>
                          <a:cs typeface="Verdana"/>
                          <a:sym typeface="Verdana"/>
                        </a:rPr>
                        <a:t>the message when you got home?</a:t>
                      </a:r>
                      <a:endParaRPr sz="2400" b="0" i="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212529"/>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Yes, </a:t>
                      </a:r>
                      <a:r>
                        <a:rPr lang="en-US" sz="2400">
                          <a:latin typeface="Verdana"/>
                          <a:ea typeface="Verdana"/>
                          <a:cs typeface="Verdana"/>
                          <a:sym typeface="Verdana"/>
                        </a:rPr>
                        <a:t>she</a:t>
                      </a:r>
                      <a:r>
                        <a:rPr lang="en-US" sz="2400" b="0" i="0" u="none" strike="noStrike" cap="none">
                          <a:solidFill>
                            <a:srgbClr val="000000"/>
                          </a:solidFill>
                          <a:latin typeface="Verdana"/>
                          <a:ea typeface="Verdana"/>
                          <a:cs typeface="Verdana"/>
                          <a:sym typeface="Verdana"/>
                        </a:rPr>
                        <a:t> </a:t>
                      </a:r>
                      <a:r>
                        <a:rPr lang="en-US" sz="2400">
                          <a:solidFill>
                            <a:srgbClr val="4E74A3"/>
                          </a:solidFill>
                          <a:latin typeface="Verdana"/>
                          <a:ea typeface="Verdana"/>
                          <a:cs typeface="Verdana"/>
                          <a:sym typeface="Verdana"/>
                        </a:rPr>
                        <a:t>was reading the message.</a:t>
                      </a:r>
                      <a:endParaRPr sz="2400" b="0" i="0" u="none" strike="noStrike" cap="none">
                        <a:latin typeface="Verdana"/>
                        <a:ea typeface="Verdana"/>
                        <a:cs typeface="Verdana"/>
                        <a:sym typeface="Verdana"/>
                      </a:endParaRPr>
                    </a:p>
                  </a:txBody>
                  <a:tcPr marL="63500" marR="63500" marT="63500" marB="63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No, </a:t>
                      </a:r>
                      <a:r>
                        <a:rPr lang="en-US" sz="2400">
                          <a:latin typeface="Verdana"/>
                          <a:ea typeface="Verdana"/>
                          <a:cs typeface="Verdana"/>
                          <a:sym typeface="Verdana"/>
                        </a:rPr>
                        <a:t>she</a:t>
                      </a:r>
                      <a:r>
                        <a:rPr lang="en-US" sz="2400" b="0" i="0" u="none" strike="noStrike" cap="none">
                          <a:solidFill>
                            <a:srgbClr val="000000"/>
                          </a:solidFill>
                          <a:latin typeface="Verdana"/>
                          <a:ea typeface="Verdana"/>
                          <a:cs typeface="Verdana"/>
                          <a:sym typeface="Verdana"/>
                        </a:rPr>
                        <a:t> </a:t>
                      </a:r>
                      <a:r>
                        <a:rPr lang="en-US" sz="2400">
                          <a:solidFill>
                            <a:srgbClr val="4E74A3"/>
                          </a:solidFill>
                          <a:latin typeface="Verdana"/>
                          <a:ea typeface="Verdana"/>
                          <a:cs typeface="Verdana"/>
                          <a:sym typeface="Verdana"/>
                        </a:rPr>
                        <a:t>was not reading the message. </a:t>
                      </a:r>
                      <a:endParaRPr sz="2400" b="0" i="0" u="none" strike="noStrike" cap="none">
                        <a:latin typeface="Verdana"/>
                        <a:ea typeface="Verdana"/>
                        <a:cs typeface="Verdana"/>
                        <a:sym typeface="Verdana"/>
                      </a:endParaRPr>
                    </a:p>
                  </a:txBody>
                  <a:tcPr marL="63500" marR="63500" marT="63500" marB="63500" anchor="ctr">
                    <a:lnL w="12700" cap="flat" cmpd="sng">
                      <a:solidFill>
                        <a:schemeClr val="dk1"/>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12795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a:solidFill>
                            <a:schemeClr val="dk1"/>
                          </a:solidFill>
                          <a:latin typeface="Verdana"/>
                          <a:ea typeface="Verdana"/>
                          <a:cs typeface="Verdana"/>
                          <a:sym typeface="Verdana"/>
                        </a:rPr>
                        <a:t>4</a:t>
                      </a:r>
                      <a:endParaRPr sz="240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212529"/>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When he arrived, </a:t>
                      </a:r>
                      <a:r>
                        <a:rPr lang="en-US" sz="2400">
                          <a:solidFill>
                            <a:srgbClr val="4E74A3"/>
                          </a:solidFill>
                          <a:latin typeface="Verdana"/>
                          <a:ea typeface="Verdana"/>
                          <a:cs typeface="Verdana"/>
                          <a:sym typeface="Verdana"/>
                        </a:rPr>
                        <a:t>were </a:t>
                      </a:r>
                      <a:r>
                        <a:rPr lang="en-US" sz="2400">
                          <a:solidFill>
                            <a:schemeClr val="dk1"/>
                          </a:solidFill>
                          <a:latin typeface="Verdana"/>
                          <a:ea typeface="Verdana"/>
                          <a:cs typeface="Verdana"/>
                          <a:sym typeface="Verdana"/>
                        </a:rPr>
                        <a:t>they</a:t>
                      </a:r>
                      <a:r>
                        <a:rPr lang="en-US" sz="2400">
                          <a:solidFill>
                            <a:srgbClr val="4E74A3"/>
                          </a:solidFill>
                          <a:latin typeface="Verdana"/>
                          <a:ea typeface="Verdana"/>
                          <a:cs typeface="Verdana"/>
                          <a:sym typeface="Verdana"/>
                        </a:rPr>
                        <a:t> standing </a:t>
                      </a:r>
                      <a:r>
                        <a:rPr lang="en-US" sz="2400">
                          <a:solidFill>
                            <a:schemeClr val="dk1"/>
                          </a:solidFill>
                          <a:latin typeface="Verdana"/>
                          <a:ea typeface="Verdana"/>
                          <a:cs typeface="Verdana"/>
                          <a:sym typeface="Verdana"/>
                        </a:rPr>
                        <a:t>in the crowd?</a:t>
                      </a:r>
                      <a:endParaRPr sz="240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212529"/>
                      </a:solidFill>
                      <a:prstDash val="solid"/>
                      <a:round/>
                      <a:headEnd type="none" w="sm" len="sm"/>
                      <a:tailEnd type="none" w="sm" len="sm"/>
                    </a:lnL>
                    <a:lnR w="12700" cap="flat" cmpd="sng">
                      <a:solidFill>
                        <a:srgbClr val="212529"/>
                      </a:solidFill>
                      <a:prstDash val="solid"/>
                      <a:round/>
                      <a:headEnd type="none" w="sm" len="sm"/>
                      <a:tailEnd type="none" w="sm" len="sm"/>
                    </a:lnR>
                    <a:lnT w="12700" cap="flat" cmpd="sng">
                      <a:solidFill>
                        <a:srgbClr val="212529"/>
                      </a:solidFill>
                      <a:prstDash val="solid"/>
                      <a:round/>
                      <a:headEnd type="none" w="sm" len="sm"/>
                      <a:tailEnd type="none" w="sm" len="sm"/>
                    </a:lnT>
                    <a:lnB w="12700" cap="flat" cmpd="sng">
                      <a:solidFill>
                        <a:srgbClr val="212529"/>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4E74A3"/>
                          </a:solidFill>
                          <a:latin typeface="Verdana"/>
                          <a:ea typeface="Verdana"/>
                          <a:cs typeface="Verdana"/>
                          <a:sym typeface="Verdana"/>
                        </a:rPr>
                        <a:t>______________</a:t>
                      </a:r>
                      <a:endParaRPr sz="2400" b="0" i="0" u="none" strike="noStrike" cap="none">
                        <a:solidFill>
                          <a:srgbClr val="4E74A3"/>
                        </a:solidFill>
                        <a:latin typeface="Verdana"/>
                        <a:ea typeface="Verdana"/>
                        <a:cs typeface="Verdana"/>
                        <a:sym typeface="Verdana"/>
                      </a:endParaRPr>
                    </a:p>
                  </a:txBody>
                  <a:tcPr marL="63500" marR="63500" marT="63500" marB="63500" anchor="ctr">
                    <a:lnL w="12700" cap="flat" cmpd="sng">
                      <a:solidFill>
                        <a:srgbClr val="212529"/>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u="none" strike="noStrike" cap="none">
                          <a:latin typeface="Verdana"/>
                          <a:ea typeface="Verdana"/>
                          <a:cs typeface="Verdana"/>
                          <a:sym typeface="Verdana"/>
                        </a:rPr>
                        <a:t>No, </a:t>
                      </a:r>
                      <a:r>
                        <a:rPr lang="en-US" sz="2400">
                          <a:latin typeface="Verdana"/>
                          <a:ea typeface="Verdana"/>
                          <a:cs typeface="Verdana"/>
                          <a:sym typeface="Verdana"/>
                        </a:rPr>
                        <a:t>they </a:t>
                      </a:r>
                      <a:r>
                        <a:rPr lang="en-US" sz="2400">
                          <a:solidFill>
                            <a:srgbClr val="4E74A3"/>
                          </a:solidFill>
                          <a:latin typeface="Verdana"/>
                          <a:ea typeface="Verdana"/>
                          <a:cs typeface="Verdana"/>
                          <a:sym typeface="Verdana"/>
                        </a:rPr>
                        <a:t>were not standing</a:t>
                      </a:r>
                      <a:r>
                        <a:rPr lang="en-US" sz="2400">
                          <a:latin typeface="Verdana"/>
                          <a:ea typeface="Verdana"/>
                          <a:cs typeface="Verdana"/>
                          <a:sym typeface="Verdana"/>
                        </a:rPr>
                        <a:t> in the crowd.</a:t>
                      </a:r>
                      <a:endParaRPr sz="2400" u="none" strike="noStrike" cap="none">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bl>
          </a:graphicData>
        </a:graphic>
      </p:graphicFrame>
      <p:sp>
        <p:nvSpPr>
          <p:cNvPr id="187" name="Google Shape;187;p21"/>
          <p:cNvSpPr txBox="1"/>
          <p:nvPr/>
        </p:nvSpPr>
        <p:spPr>
          <a:xfrm>
            <a:off x="751120" y="0"/>
            <a:ext cx="10689900" cy="769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Past Continuous Words end with -ing</a:t>
            </a:r>
            <a:endParaRPr sz="3200" b="1" i="0" u="none" strike="noStrike" cap="none">
              <a:solidFill>
                <a:schemeClr val="dk1"/>
              </a:solidFill>
              <a:latin typeface="Verdana"/>
              <a:ea typeface="Verdana"/>
              <a:cs typeface="Verdana"/>
              <a:sym typeface="Verdana"/>
            </a:endParaRPr>
          </a:p>
        </p:txBody>
      </p:sp>
      <p:sp>
        <p:nvSpPr>
          <p:cNvPr id="188" name="Google Shape;188;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a:solidFill>
                  <a:schemeClr val="dk1"/>
                </a:solidFill>
              </a:rPr>
              <a:t>9</a:t>
            </a:fld>
            <a:endParaRPr/>
          </a:p>
        </p:txBody>
      </p:sp>
      <p:sp>
        <p:nvSpPr>
          <p:cNvPr id="189" name="Google Shape;189;p21"/>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theme/theme1.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10025</Words>
  <Application>Microsoft Macintosh PowerPoint</Application>
  <PresentationFormat>Widescreen</PresentationFormat>
  <Paragraphs>1100</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Noto Sans Symbols</vt:lpstr>
      <vt:lpstr>Verdana</vt:lpstr>
      <vt:lpstr>Office Theme</vt:lpstr>
      <vt:lpstr>PowerPoint Presentation</vt:lpstr>
      <vt:lpstr>Pray, Review, and Preview</vt:lpstr>
      <vt:lpstr> What are they working on?</vt:lpstr>
      <vt:lpstr>PowerPoint Presentation</vt:lpstr>
      <vt:lpstr>Match the definitions to the correct words.</vt:lpstr>
      <vt:lpstr>Match the definitions to the correct words.</vt:lpstr>
      <vt:lpstr>Match the photo and sentence.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complete the sentences.</vt:lpstr>
      <vt:lpstr>PowerPoint Presentation</vt:lpstr>
      <vt:lpstr>PowerPoint Presentation</vt:lpstr>
      <vt:lpstr>PowerPoint Presentation</vt:lpstr>
      <vt:lpstr>PowerPoint Presentation</vt:lpstr>
      <vt:lpstr>PowerPoint Presentation</vt:lpstr>
      <vt:lpstr>1C. Write about the lesson vocabulary words.</vt:lpstr>
      <vt:lpstr>2A. Write the question for each of the sentences.</vt:lpstr>
      <vt:lpstr>2B: Write a sentence using the simple past and past continuous together.</vt:lpstr>
      <vt:lpstr>3. With a partner, discuss what you were doing last year.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Prayer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2025-01-07T19:23:24Z</dcterms:modified>
</cp:coreProperties>
</file>