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9" r:id="rId2"/>
    <p:sldMasterId id="2147483671" r:id="rId3"/>
    <p:sldMasterId id="2147483682" r:id="rId4"/>
  </p:sldMasterIdLst>
  <p:notesMasterIdLst>
    <p:notesMasterId r:id="rId52"/>
  </p:notesMasterIdLst>
  <p:handoutMasterIdLst>
    <p:handoutMasterId r:id="rId53"/>
  </p:handoutMasterIdLst>
  <p:sldIdLst>
    <p:sldId id="256" r:id="rId5"/>
    <p:sldId id="257" r:id="rId6"/>
    <p:sldId id="258" r:id="rId7"/>
    <p:sldId id="259" r:id="rId8"/>
    <p:sldId id="260" r:id="rId9"/>
    <p:sldId id="261" r:id="rId10"/>
    <p:sldId id="262" r:id="rId11"/>
    <p:sldId id="263" r:id="rId12"/>
    <p:sldId id="264" r:id="rId13"/>
    <p:sldId id="450" r:id="rId14"/>
    <p:sldId id="449"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8" r:id="rId36"/>
    <p:sldId id="289" r:id="rId37"/>
    <p:sldId id="290" r:id="rId38"/>
    <p:sldId id="292" r:id="rId39"/>
    <p:sldId id="293" r:id="rId40"/>
    <p:sldId id="294" r:id="rId41"/>
    <p:sldId id="295" r:id="rId42"/>
    <p:sldId id="296" r:id="rId43"/>
    <p:sldId id="297" r:id="rId44"/>
    <p:sldId id="299" r:id="rId45"/>
    <p:sldId id="300" r:id="rId46"/>
    <p:sldId id="301" r:id="rId47"/>
    <p:sldId id="446" r:id="rId48"/>
    <p:sldId id="434" r:id="rId49"/>
    <p:sldId id="304" r:id="rId50"/>
    <p:sldId id="305" r:id="rId5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iCKivN0IGrON7yvwuUKs4vPXphl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na Gallo"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75B7"/>
    <a:srgbClr val="FFFAC9"/>
    <a:srgbClr val="FFFF99"/>
    <a:srgbClr val="FF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88CF53-0688-406D-B047-1C91DCAFE5A1}">
  <a:tblStyle styleId="{6B88CF53-0688-406D-B047-1C91DCAFE5A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BBFB9DF-A338-4269-B13D-3783478C46DF}" styleName="Table_1">
    <a:wholeTbl>
      <a:tcTxStyle b="off" i="off">
        <a:font>
          <a:latin typeface="Calibri"/>
          <a:ea typeface="Calibri"/>
          <a:cs typeface="Calibri"/>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5">
              <a:alpha val="20000"/>
            </a:schemeClr>
          </a:solidFill>
        </a:fill>
      </a:tcStyle>
    </a:band1H>
    <a:band2H>
      <a:tcTxStyle b="off" i="off"/>
      <a:tcStyle>
        <a:tcBdr/>
      </a:tcStyle>
    </a:band2H>
    <a:band1V>
      <a:tcTxStyle b="off" i="off"/>
      <a:tcStyle>
        <a:tcBdr/>
        <a:fill>
          <a:solidFill>
            <a:schemeClr val="accent5">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5"/>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937F82C1-3B26-4E36-9092-3C784AC0B5F6}" styleName="Table_2">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BE306321-D488-4A56-84C5-FF140EE23902}" styleName="Table_3">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86601C8-A5C2-486B-A272-EA77191949FE}" styleName="Table_4">
    <a:wholeTbl>
      <a:tcTxStyle b="off" i="off">
        <a:font>
          <a:latin typeface="Arial"/>
          <a:ea typeface="Arial"/>
          <a:cs typeface="Arial"/>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F94AE66-1121-4EA0-931C-E0F10CB07A4C}" styleName="Table_5">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38" autoAdjust="0"/>
    <p:restoredTop sz="58056" autoAdjust="0"/>
  </p:normalViewPr>
  <p:slideViewPr>
    <p:cSldViewPr snapToGrid="0">
      <p:cViewPr varScale="1">
        <p:scale>
          <a:sx n="73" d="100"/>
          <a:sy n="73" d="100"/>
        </p:scale>
        <p:origin x="2328" y="184"/>
      </p:cViewPr>
      <p:guideLst>
        <p:guide orient="horz" pos="2160"/>
        <p:guide pos="3840"/>
      </p:guideLst>
    </p:cSldViewPr>
  </p:slideViewPr>
  <p:notesTextViewPr>
    <p:cViewPr>
      <p:scale>
        <a:sx n="100" d="100"/>
        <a:sy n="100" d="100"/>
      </p:scale>
      <p:origin x="0" y="0"/>
    </p:cViewPr>
  </p:notesTextViewPr>
  <p:notesViewPr>
    <p:cSldViewPr snapToGrid="0">
      <p:cViewPr>
        <p:scale>
          <a:sx n="90" d="100"/>
          <a:sy n="90" d="100"/>
        </p:scale>
        <p:origin x="1736" y="11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customschemas.google.com/relationships/presentationmetadata" Target="metadata"/><Relationship Id="rId6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30BD73-1629-47EF-8D50-C1811ACD39AA}"/>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C999308-0563-4EF8-88A1-88C05729B96E}"/>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30EFEEE2-00DB-4142-8ED8-CACDB3B5710D}" type="datetimeFigureOut">
              <a:rPr lang="en-US" smtClean="0"/>
              <a:t>5/5/25</a:t>
            </a:fld>
            <a:endParaRPr lang="en-US"/>
          </a:p>
        </p:txBody>
      </p:sp>
      <p:sp>
        <p:nvSpPr>
          <p:cNvPr id="4" name="Footer Placeholder 3">
            <a:extLst>
              <a:ext uri="{FF2B5EF4-FFF2-40B4-BE49-F238E27FC236}">
                <a16:creationId xmlns:a16="http://schemas.microsoft.com/office/drawing/2014/main" id="{B8298580-E9E5-458E-ADA3-9DF1408A6C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©2020-2025 Light of the World Learning</a:t>
            </a:r>
          </a:p>
        </p:txBody>
      </p:sp>
      <p:sp>
        <p:nvSpPr>
          <p:cNvPr id="5" name="Slide Number Placeholder 4">
            <a:extLst>
              <a:ext uri="{FF2B5EF4-FFF2-40B4-BE49-F238E27FC236}">
                <a16:creationId xmlns:a16="http://schemas.microsoft.com/office/drawing/2014/main" id="{85E39FE6-FDB9-4ED5-9722-1BCC46CA63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C68BAC-E0EF-42B9-A04A-0AA5315EC8B2}" type="slidenum">
              <a:rPr lang="en-US" smtClean="0"/>
              <a:t>‹#›</a:t>
            </a:fld>
            <a:endParaRPr lang="en-US"/>
          </a:p>
        </p:txBody>
      </p:sp>
    </p:spTree>
    <p:extLst>
      <p:ext uri="{BB962C8B-B14F-4D97-AF65-F5344CB8AC3E}">
        <p14:creationId xmlns:p14="http://schemas.microsoft.com/office/powerpoint/2010/main" val="19253673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2"/>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2"/>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ive.bible.is/bible/EN1ESV/MRK/1"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live.bible.is/bible/EN1ESV/LUK/18/9" TargetMode="External"/><Relationship Id="rId5" Type="http://schemas.openxmlformats.org/officeDocument/2006/relationships/hyperlink" Target="https://live.bible.is/bible/en1esv/luk/13/18" TargetMode="External"/><Relationship Id="rId4" Type="http://schemas.openxmlformats.org/officeDocument/2006/relationships/hyperlink" Target="https://live.bible.is/bible/EN1ESV/MAT/13:31-46"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Teacher’s Notes:</a:t>
            </a:r>
          </a:p>
          <a:p>
            <a:pPr marL="0" lvl="0" indent="0" algn="l" rtl="0">
              <a:lnSpc>
                <a:spcPct val="100000"/>
              </a:lnSpc>
              <a:spcBef>
                <a:spcPts val="0"/>
              </a:spcBef>
              <a:spcAft>
                <a:spcPts val="0"/>
              </a:spcAft>
              <a:buSzPts val="1400"/>
              <a:buNone/>
            </a:pPr>
            <a:r>
              <a:rPr lang="en-US" b="0" dirty="0">
                <a:solidFill>
                  <a:schemeClr val="tx1"/>
                </a:solidFill>
                <a:latin typeface="Verdana"/>
                <a:ea typeface="Verdana"/>
                <a:cs typeface="Verdana"/>
                <a:sym typeface="Verdana"/>
              </a:rPr>
              <a:t>Thank you for using our materials.  For more resources and teacher training visit </a:t>
            </a:r>
            <a:r>
              <a:rPr lang="en-US" b="1" dirty="0">
                <a:solidFill>
                  <a:schemeClr val="tx1"/>
                </a:solidFill>
                <a:latin typeface="Verdana"/>
                <a:ea typeface="Verdana"/>
                <a:cs typeface="Verdana"/>
                <a:sym typeface="Verdana"/>
              </a:rPr>
              <a:t>LightOfTheWorldLearning.org </a:t>
            </a:r>
            <a:r>
              <a:rPr lang="en-US" b="0" dirty="0">
                <a:solidFill>
                  <a:schemeClr val="tx1"/>
                </a:solidFill>
                <a:latin typeface="Verdana"/>
                <a:ea typeface="Verdana"/>
                <a:cs typeface="Verdana"/>
                <a:sym typeface="Verdana"/>
              </a:rPr>
              <a:t>or contact </a:t>
            </a:r>
            <a:r>
              <a:rPr lang="en-US" b="1" dirty="0" err="1">
                <a:solidFill>
                  <a:schemeClr val="tx1"/>
                </a:solidFill>
                <a:latin typeface="Verdana"/>
                <a:ea typeface="Verdana"/>
                <a:cs typeface="Verdana"/>
                <a:sym typeface="Verdana"/>
              </a:rPr>
              <a:t>Info@LOTWL.org</a:t>
            </a:r>
            <a:endParaRPr sz="1200" i="0" u="none" strike="noStrike" cap="none" dirty="0">
              <a:solidFill>
                <a:schemeClr val="tx1"/>
              </a:solidFill>
              <a:highlight>
                <a:srgbClr val="FFFF00"/>
              </a:highlight>
              <a:latin typeface="Verdana"/>
              <a:ea typeface="Verdana"/>
              <a:cs typeface="Verdana"/>
              <a:sym typeface="Verdana"/>
            </a:endParaRPr>
          </a:p>
          <a:p>
            <a:pPr marL="0" lvl="0" indent="0" algn="l" rtl="0">
              <a:lnSpc>
                <a:spcPct val="100000"/>
              </a:lnSpc>
              <a:spcBef>
                <a:spcPts val="0"/>
              </a:spcBef>
              <a:spcAft>
                <a:spcPts val="0"/>
              </a:spcAft>
              <a:buSzPts val="1400"/>
              <a:buNone/>
            </a:pPr>
            <a:endParaRPr lang="en-US"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Preparation:</a:t>
            </a:r>
            <a:endParaRPr dirty="0">
              <a:latin typeface="Verdana"/>
              <a:ea typeface="Verdana"/>
              <a:cs typeface="Verdana"/>
              <a:sym typeface="Verdana"/>
            </a:endParaRPr>
          </a:p>
          <a:p>
            <a:pPr marL="0" lvl="0" indent="0" algn="l" rtl="0">
              <a:lnSpc>
                <a:spcPct val="100000"/>
              </a:lnSpc>
              <a:spcBef>
                <a:spcPts val="0"/>
              </a:spcBef>
              <a:spcAft>
                <a:spcPts val="0"/>
              </a:spcAft>
              <a:buSzPts val="1200"/>
              <a:buFont typeface="Verdana"/>
              <a:buNone/>
            </a:pPr>
            <a:r>
              <a:rPr lang="en-US" dirty="0">
                <a:solidFill>
                  <a:srgbClr val="000000"/>
                </a:solidFill>
                <a:latin typeface="Verdana"/>
                <a:ea typeface="Verdana"/>
                <a:cs typeface="Verdana"/>
                <a:sym typeface="Verdana"/>
              </a:rPr>
              <a:t>Pray.</a:t>
            </a:r>
            <a:endParaRPr dirty="0"/>
          </a:p>
          <a:p>
            <a:pPr marL="0" lvl="0" indent="0" algn="l" rtl="0">
              <a:lnSpc>
                <a:spcPct val="100000"/>
              </a:lnSpc>
              <a:spcBef>
                <a:spcPts val="0"/>
              </a:spcBef>
              <a:spcAft>
                <a:spcPts val="0"/>
              </a:spcAft>
              <a:buSzPts val="1200"/>
              <a:buFont typeface="Verdana"/>
              <a:buNone/>
            </a:pPr>
            <a:r>
              <a:rPr lang="en-US" dirty="0">
                <a:solidFill>
                  <a:srgbClr val="000000"/>
                </a:solidFill>
                <a:latin typeface="Verdana"/>
                <a:ea typeface="Verdana"/>
                <a:cs typeface="Verdana"/>
                <a:sym typeface="Verdana"/>
              </a:rPr>
              <a:t>Read</a:t>
            </a:r>
            <a:r>
              <a:rPr lang="en-US" dirty="0">
                <a:solidFill>
                  <a:srgbClr val="FF0000"/>
                </a:solidFill>
                <a:latin typeface="Verdana"/>
                <a:ea typeface="Verdana"/>
                <a:cs typeface="Verdana"/>
                <a:sym typeface="Verdana"/>
              </a:rPr>
              <a:t> </a:t>
            </a:r>
            <a:r>
              <a:rPr lang="en-US" dirty="0">
                <a:solidFill>
                  <a:schemeClr val="dk1"/>
                </a:solidFill>
                <a:latin typeface="Verdana"/>
                <a:ea typeface="Verdana"/>
                <a:cs typeface="Verdana"/>
                <a:sym typeface="Verdana"/>
              </a:rPr>
              <a:t>the Bible passages.</a:t>
            </a:r>
            <a:endParaRPr dirty="0"/>
          </a:p>
          <a:p>
            <a:pPr marL="0" lvl="0" indent="0" algn="l" rtl="0">
              <a:lnSpc>
                <a:spcPct val="100000"/>
              </a:lnSpc>
              <a:spcBef>
                <a:spcPts val="0"/>
              </a:spcBef>
              <a:spcAft>
                <a:spcPts val="0"/>
              </a:spcAft>
              <a:buSzPts val="1200"/>
              <a:buFont typeface="Verdana"/>
              <a:buNone/>
            </a:pPr>
            <a:r>
              <a:rPr lang="en-US" dirty="0">
                <a:solidFill>
                  <a:schemeClr val="dk1"/>
                </a:solidFill>
                <a:latin typeface="Verdana"/>
                <a:ea typeface="Verdana"/>
                <a:cs typeface="Verdana"/>
                <a:sym typeface="Verdana"/>
              </a:rPr>
              <a:t>Preview slides </a:t>
            </a:r>
            <a:r>
              <a:rPr lang="en-US" dirty="0">
                <a:latin typeface="Verdana"/>
                <a:ea typeface="Verdana"/>
                <a:cs typeface="Verdana"/>
                <a:sym typeface="Verdana"/>
              </a:rPr>
              <a:t>and game.</a:t>
            </a:r>
            <a:endParaRPr dirty="0"/>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Optional: Bring </a:t>
            </a:r>
            <a:r>
              <a:rPr lang="en-US" dirty="0">
                <a:latin typeface="Verdana"/>
                <a:ea typeface="Verdana"/>
                <a:cs typeface="Verdana"/>
                <a:sym typeface="Verdana"/>
              </a:rPr>
              <a:t>samples of natural objects – rocks, grain, grass, sand, soil, thorns, roots, etc.</a:t>
            </a:r>
            <a:endParaRPr dirty="0">
              <a:latin typeface="Verdana"/>
              <a:ea typeface="Verdana"/>
              <a:cs typeface="Verdana"/>
              <a:sym typeface="Verdana"/>
            </a:endParaRPr>
          </a:p>
        </p:txBody>
      </p:sp>
      <p:sp>
        <p:nvSpPr>
          <p:cNvPr id="225" name="Google Shape;22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u="none" strike="noStrike" cap="none">
                <a:solidFill>
                  <a:schemeClr val="dk1"/>
                </a:solidFill>
                <a:latin typeface="Verdana"/>
                <a:ea typeface="Verdana"/>
                <a:cs typeface="Verdana"/>
                <a:sym typeface="Verdana"/>
              </a:rPr>
              <a:t>1</a:t>
            </a:fld>
            <a:endParaRPr sz="1200" u="none" strike="noStrike" cap="none" dirty="0">
              <a:solidFill>
                <a:schemeClr val="dk1"/>
              </a:solidFill>
              <a:latin typeface="Verdana"/>
              <a:ea typeface="Verdana"/>
              <a:cs typeface="Verdana"/>
              <a:sym typeface="Verdana"/>
            </a:endParaRPr>
          </a:p>
        </p:txBody>
      </p:sp>
      <p:sp>
        <p:nvSpPr>
          <p:cNvPr id="5" name="Google Shape;235;p2:notes">
            <a:extLst>
              <a:ext uri="{FF2B5EF4-FFF2-40B4-BE49-F238E27FC236}">
                <a16:creationId xmlns:a16="http://schemas.microsoft.com/office/drawing/2014/main" id="{666A86DF-C5EF-46F5-B9D7-B7DCDE28D080}"/>
              </a:ext>
            </a:extLst>
          </p:cNvPr>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2F. Grammar – Similes to explain unknown words.</a:t>
            </a:r>
            <a:endParaRPr dirty="0"/>
          </a:p>
          <a:p>
            <a:pPr marL="0" lvl="0" indent="0" algn="l" rtl="0">
              <a:lnSpc>
                <a:spcPct val="100000"/>
              </a:lnSpc>
              <a:spcBef>
                <a:spcPts val="0"/>
              </a:spcBef>
              <a:spcAft>
                <a:spcPts val="0"/>
              </a:spcAft>
              <a:buClr>
                <a:schemeClr val="dk1"/>
              </a:buClr>
              <a:buSzPts val="1100"/>
              <a:buFont typeface="Arial"/>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Note: We use similes to compare two things that have a similar trait. These techniques are also useful for language learners to describe unknown words. This helps us communicate effectively. </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the pronunciation of 1-4. Then ask students to create their own similes for 3-4 and questions and similes for 5-7. Answers will vary.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Possible Answers:</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It’s like a horse with black and white stripes.</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It’s like a small rat.</a:t>
            </a:r>
            <a:endParaRPr dirty="0">
              <a:latin typeface="Verdana"/>
              <a:ea typeface="Verdana"/>
              <a:cs typeface="Verdana"/>
              <a:sym typeface="Verdana"/>
            </a:endParaRPr>
          </a:p>
        </p:txBody>
      </p:sp>
      <p:sp>
        <p:nvSpPr>
          <p:cNvPr id="316" name="Google Shape;316;p9: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17" name="Google Shape;317;p9: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10</a:t>
            </a:fld>
            <a:endParaRPr>
              <a:latin typeface="Verdana"/>
              <a:ea typeface="Verdana"/>
              <a:cs typeface="Verdana"/>
              <a:sym typeface="Verdana"/>
            </a:endParaRPr>
          </a:p>
        </p:txBody>
      </p:sp>
    </p:spTree>
    <p:extLst>
      <p:ext uri="{BB962C8B-B14F-4D97-AF65-F5344CB8AC3E}">
        <p14:creationId xmlns:p14="http://schemas.microsoft.com/office/powerpoint/2010/main" val="264158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2G. Grammar – Similes with Like and As…As</a:t>
            </a:r>
            <a:endParaRPr lang="en-US" dirty="0"/>
          </a:p>
          <a:p>
            <a:pPr marL="0" lvl="0" indent="0" algn="l" rtl="0">
              <a:lnSpc>
                <a:spcPct val="100000"/>
              </a:lnSpc>
              <a:spcBef>
                <a:spcPts val="0"/>
              </a:spcBef>
              <a:spcAft>
                <a:spcPts val="0"/>
              </a:spcAft>
              <a:buClr>
                <a:schemeClr val="dk1"/>
              </a:buClr>
              <a:buSzPts val="1100"/>
              <a:buFont typeface="Arial"/>
              <a:buNone/>
            </a:pPr>
            <a:endParaRPr lang="en-US"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Encourage the students to read or listen to the verses in their own language. Then Model, Repeat, and Solo the pronunciation of the verses. Then ask students to look for the words </a:t>
            </a:r>
            <a:r>
              <a:rPr lang="en-US" b="1" dirty="0">
                <a:latin typeface="Verdana"/>
                <a:ea typeface="Verdana"/>
                <a:cs typeface="Verdana"/>
                <a:sym typeface="Verdana"/>
              </a:rPr>
              <a:t>like</a:t>
            </a:r>
            <a:r>
              <a:rPr lang="en-US" dirty="0">
                <a:latin typeface="Verdana"/>
                <a:ea typeface="Verdana"/>
                <a:cs typeface="Verdana"/>
                <a:sym typeface="Verdana"/>
              </a:rPr>
              <a:t> and </a:t>
            </a:r>
            <a:r>
              <a:rPr lang="en-US" b="1" dirty="0">
                <a:latin typeface="Verdana"/>
                <a:ea typeface="Verdana"/>
                <a:cs typeface="Verdana"/>
                <a:sym typeface="Verdana"/>
              </a:rPr>
              <a:t>as</a:t>
            </a:r>
            <a:r>
              <a:rPr lang="en-US" dirty="0">
                <a:latin typeface="Verdana"/>
                <a:ea typeface="Verdana"/>
                <a:cs typeface="Verdana"/>
                <a:sym typeface="Verdana"/>
              </a:rPr>
              <a:t> and underline the similes in each verse. The first verse is underlined as an example.</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You may also ask questions to check comprehension. For example, Who will fly as high as eagles? What color were the angel’s clothes? Who is like grass? </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Answers: </a:t>
            </a:r>
          </a:p>
          <a:p>
            <a:pPr marL="0" lvl="0" indent="0" algn="l" rtl="0">
              <a:lnSpc>
                <a:spcPct val="100000"/>
              </a:lnSpc>
              <a:spcBef>
                <a:spcPts val="0"/>
              </a:spcBef>
              <a:spcAft>
                <a:spcPts val="0"/>
              </a:spcAft>
              <a:buSzPts val="1400"/>
              <a:buNone/>
            </a:pPr>
            <a:r>
              <a:rPr lang="en-US" sz="120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Psalm 1:3 NIRV – </a:t>
            </a:r>
            <a:r>
              <a:rPr lang="en-US" sz="120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That kind of person is </a:t>
            </a:r>
            <a:r>
              <a:rPr lang="en-US" sz="1200" b="1"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like</a:t>
            </a:r>
            <a:r>
              <a:rPr lang="en-US" sz="120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 tree that is planted near a stream of water.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Matthew 10:16 NIRV – </a:t>
            </a:r>
            <a:r>
              <a:rPr lang="en-US" sz="1200" i="0" u="non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 am sending </a:t>
            </a:r>
            <a:r>
              <a:rPr lang="en-US" sz="120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you</a:t>
            </a:r>
            <a:r>
              <a:rPr lang="en-US" sz="1200" i="0" u="non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out </a:t>
            </a:r>
            <a:r>
              <a:rPr lang="en-US" sz="1200" b="1"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like</a:t>
            </a:r>
            <a:r>
              <a:rPr lang="en-US" sz="120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sheep among wolves.</a:t>
            </a:r>
            <a:r>
              <a:rPr lang="en-US" sz="1200" i="0" u="non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So be </a:t>
            </a:r>
            <a:r>
              <a:rPr lang="en-US" sz="1200" b="1"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 </a:t>
            </a:r>
            <a:r>
              <a:rPr lang="en-US" sz="120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wise </a:t>
            </a:r>
            <a:r>
              <a:rPr lang="en-US" sz="1200" b="1"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 </a:t>
            </a:r>
            <a:r>
              <a:rPr lang="en-US" sz="120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snakes </a:t>
            </a:r>
            <a:r>
              <a:rPr lang="en-US" sz="1200" i="0" u="non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and </a:t>
            </a:r>
            <a:r>
              <a:rPr lang="en-US" sz="1200" b="1"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 </a:t>
            </a:r>
            <a:r>
              <a:rPr lang="en-US" sz="120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harmless </a:t>
            </a:r>
            <a:r>
              <a:rPr lang="en-US" sz="1200" b="1"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 </a:t>
            </a:r>
            <a:r>
              <a:rPr lang="en-US" sz="120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doves</a:t>
            </a:r>
            <a:r>
              <a:rPr lang="en-US" sz="120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0"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Matthew 28:3 ERV - </a:t>
            </a:r>
            <a:r>
              <a:rPr lang="en-US" sz="1200" b="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angel was shining </a:t>
            </a:r>
            <a:r>
              <a:rPr lang="en-US" sz="1200" b="1"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a:t>
            </a:r>
            <a:r>
              <a:rPr lang="en-US" sz="1200" b="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bright </a:t>
            </a:r>
            <a:r>
              <a:rPr lang="en-US" sz="1200" b="1"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a:t>
            </a:r>
            <a:r>
              <a:rPr lang="en-US" sz="1200" b="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lightning</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1200" b="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His clothes were </a:t>
            </a:r>
            <a:r>
              <a:rPr lang="en-US" sz="1200" b="1"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 </a:t>
            </a:r>
            <a:r>
              <a:rPr lang="en-US" sz="1200" b="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white </a:t>
            </a:r>
            <a:r>
              <a:rPr lang="en-US" sz="1200" b="1"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a:t>
            </a:r>
            <a:r>
              <a:rPr lang="en-US" sz="1200" b="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snow</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i="0"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1 Peter 1:24 NIRV - </a:t>
            </a:r>
            <a:r>
              <a:rPr lang="en-US" sz="80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It is written, “</a:t>
            </a:r>
            <a:r>
              <a:rPr lang="en-US" sz="80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All people are </a:t>
            </a:r>
            <a:r>
              <a:rPr lang="en-US" sz="800" b="1"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like</a:t>
            </a:r>
            <a:r>
              <a:rPr lang="en-US" sz="80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grass</a:t>
            </a:r>
            <a:r>
              <a:rPr lang="en-US" sz="80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80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All their glory is</a:t>
            </a:r>
            <a:r>
              <a:rPr lang="en-US" sz="800" b="1"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like </a:t>
            </a:r>
            <a:r>
              <a:rPr lang="en-US" sz="80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flowers in the field. </a:t>
            </a:r>
            <a:r>
              <a:rPr lang="en-US" sz="80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grass dries up. The flowers fall to the ground.</a:t>
            </a:r>
            <a:endParaRPr lang="en-US" sz="80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i="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lang="en-US" u="sng" dirty="0">
              <a:latin typeface="Verdana"/>
              <a:ea typeface="Verdana"/>
              <a:cs typeface="Verdana"/>
              <a:sym typeface="Verdana"/>
            </a:endParaRPr>
          </a:p>
          <a:p>
            <a:endParaRPr lang="en-US" dirty="0"/>
          </a:p>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Verdana"/>
                <a:ea typeface="Verdana"/>
                <a:cs typeface="Verdana"/>
                <a:sym typeface="Verdana"/>
              </a:rPr>
              <a:t>11</a:t>
            </a:fld>
            <a:endParaRPr lang="en-US"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2580795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3. </a:t>
            </a:r>
            <a:r>
              <a:rPr lang="en-US" sz="1200" b="1" i="0" u="none" strike="noStrike" dirty="0">
                <a:solidFill>
                  <a:schemeClr val="accent5"/>
                </a:solidFill>
                <a:latin typeface="Verdana"/>
                <a:ea typeface="Verdana"/>
                <a:cs typeface="Verdana"/>
                <a:sym typeface="Verdana"/>
              </a:rPr>
              <a:t>Conversation: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1. Model: Say both parts of the conversation several times. </a:t>
            </a:r>
            <a:r>
              <a:rPr lang="en-US" sz="1200" i="0" u="none" strike="noStrike" dirty="0">
                <a:solidFill>
                  <a:schemeClr val="dk1"/>
                </a:solidFill>
                <a:latin typeface="Verdana"/>
                <a:ea typeface="Verdana"/>
                <a:cs typeface="Verdana"/>
                <a:sym typeface="Verdana"/>
              </a:rPr>
              <a:t>Use A and B cards, stick figures, or change your physical position to indicate the dual parts. Role-play the parts to convey the meaning of the conversation. </a:t>
            </a:r>
            <a:r>
              <a:rPr lang="en-US" sz="1200" b="1" i="0" u="none" strike="noStrike" dirty="0">
                <a:solidFill>
                  <a:schemeClr val="dk1"/>
                </a:solidFill>
                <a:latin typeface="Verdana"/>
                <a:ea typeface="Verdana"/>
                <a:cs typeface="Verdana"/>
                <a:sym typeface="Verdana"/>
              </a:rPr>
              <a:t>Students are to watch and listen. </a:t>
            </a:r>
            <a:endParaRPr lang="en-US"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2. Repeat: Say one line at a time and have students repeat until they can be understood.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200" b="1" i="0" u="none" strike="noStrik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3. Solo: You begin the conversation and call on individual students to respond. </a:t>
            </a:r>
            <a:r>
              <a:rPr lang="en-US" sz="1200" i="0" u="none" strike="noStrike" dirty="0">
                <a:solidFill>
                  <a:schemeClr val="dk1"/>
                </a:solidFill>
                <a:latin typeface="Verdana"/>
                <a:ea typeface="Verdana"/>
                <a:cs typeface="Verdana"/>
                <a:sym typeface="Verdana"/>
              </a:rPr>
              <a:t>Then reverse the roles (students are A, you are B). </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dirty="0">
                <a:solidFill>
                  <a:schemeClr val="dk1"/>
                </a:solidFill>
                <a:latin typeface="Verdana"/>
                <a:ea typeface="Verdana"/>
                <a:cs typeface="Verdana"/>
                <a:sym typeface="Verdana"/>
              </a:rPr>
              <a:t>4. Once students can do both parts, </a:t>
            </a:r>
            <a:r>
              <a:rPr lang="en-US" sz="1200" b="1" i="0" u="none" strike="noStrike" dirty="0">
                <a:solidFill>
                  <a:schemeClr val="dk1"/>
                </a:solidFill>
                <a:latin typeface="Verdana"/>
                <a:ea typeface="Verdana"/>
                <a:cs typeface="Verdana"/>
                <a:sym typeface="Verdana"/>
              </a:rPr>
              <a:t>encourage free conversation</a:t>
            </a:r>
            <a:r>
              <a:rPr lang="en-US" sz="1200" i="0" u="none" strike="noStrike" dirty="0">
                <a:solidFill>
                  <a:schemeClr val="dk1"/>
                </a:solidFill>
                <a:latin typeface="Verdana"/>
                <a:ea typeface="Verdana"/>
                <a:cs typeface="Verdana"/>
                <a:sym typeface="Verdana"/>
              </a:rPr>
              <a:t> (students substitute their own words for the blue words</a:t>
            </a:r>
            <a:r>
              <a:rPr lang="en-US" dirty="0">
                <a:latin typeface="Verdana"/>
                <a:ea typeface="Verdana"/>
                <a:cs typeface="Verdana"/>
                <a:sym typeface="Verdana"/>
              </a:rPr>
              <a:t>).</a:t>
            </a:r>
          </a:p>
        </p:txBody>
      </p:sp>
      <p:sp>
        <p:nvSpPr>
          <p:cNvPr id="326" name="Google Shape;326;p10: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27" name="Google Shape;32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12</a:t>
            </a:fld>
            <a:endParaRPr>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1:notes"/>
          <p:cNvSpPr txBox="1">
            <a:spLocks noGrp="1"/>
          </p:cNvSpPr>
          <p:nvPr>
            <p:ph type="body" idx="1"/>
          </p:nvPr>
        </p:nvSpPr>
        <p:spPr>
          <a:xfrm>
            <a:off x="685800" y="4229101"/>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4A. Pronunciation - Sound and Spelling</a:t>
            </a:r>
            <a:endParaRPr dirty="0"/>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Note: The long /O/ sound can be spelled with the letter o in an open syllable. An open syllable ends with a vowel sound that is spelled with a single vowel letter. The letter z is always pronounced /z/.</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1. Model: Say the sound several times while pointing to it. </a:t>
            </a:r>
            <a:r>
              <a:rPr lang="en-US" sz="1200" i="0" u="none" strike="noStrike" dirty="0">
                <a:solidFill>
                  <a:schemeClr val="dk1"/>
                </a:solidFill>
                <a:latin typeface="Verdana"/>
                <a:ea typeface="Verdana"/>
                <a:cs typeface="Verdana"/>
                <a:sym typeface="Verdana"/>
              </a:rPr>
              <a:t>For example, point to the </a:t>
            </a:r>
            <a:r>
              <a:rPr lang="en-US" sz="1200" b="1" i="0" u="none" strike="noStrike" dirty="0">
                <a:solidFill>
                  <a:schemeClr val="dk1"/>
                </a:solidFill>
                <a:latin typeface="Verdana"/>
                <a:ea typeface="Verdana"/>
                <a:cs typeface="Verdana"/>
                <a:sym typeface="Verdana"/>
              </a:rPr>
              <a:t>/O/ </a:t>
            </a:r>
            <a:r>
              <a:rPr lang="en-US" sz="1200" i="0" u="none" strike="noStrike" dirty="0">
                <a:solidFill>
                  <a:schemeClr val="dk1"/>
                </a:solidFill>
                <a:latin typeface="Verdana"/>
                <a:ea typeface="Verdana"/>
                <a:cs typeface="Verdana"/>
                <a:sym typeface="Verdana"/>
              </a:rPr>
              <a:t>and say “</a:t>
            </a:r>
            <a:r>
              <a:rPr lang="en-US" sz="1200" i="1" u="none" strike="noStrike" dirty="0">
                <a:solidFill>
                  <a:schemeClr val="dk1"/>
                </a:solidFill>
                <a:latin typeface="Verdana"/>
                <a:ea typeface="Verdana"/>
                <a:cs typeface="Verdana"/>
                <a:sym typeface="Verdana"/>
              </a:rPr>
              <a:t>/</a:t>
            </a:r>
            <a:r>
              <a:rPr lang="en-US" i="1" dirty="0">
                <a:latin typeface="Verdana"/>
                <a:ea typeface="Verdana"/>
                <a:cs typeface="Verdana"/>
                <a:sym typeface="Verdana"/>
              </a:rPr>
              <a:t>O</a:t>
            </a:r>
            <a:r>
              <a:rPr lang="en-US" sz="1200" i="1" u="none" strike="noStrike" dirty="0">
                <a:solidFill>
                  <a:schemeClr val="dk1"/>
                </a:solidFill>
                <a:latin typeface="Verdana"/>
                <a:ea typeface="Verdana"/>
                <a:cs typeface="Verdana"/>
                <a:sym typeface="Verdana"/>
              </a:rPr>
              <a:t>/ /</a:t>
            </a:r>
            <a:r>
              <a:rPr lang="en-US" i="1" dirty="0">
                <a:latin typeface="Verdana"/>
                <a:ea typeface="Verdana"/>
                <a:cs typeface="Verdana"/>
                <a:sym typeface="Verdana"/>
              </a:rPr>
              <a:t>O</a:t>
            </a:r>
            <a:r>
              <a:rPr lang="en-US" sz="1200" i="1" u="none" strike="noStrike" dirty="0">
                <a:solidFill>
                  <a:schemeClr val="dk1"/>
                </a:solidFill>
                <a:latin typeface="Verdana"/>
                <a:ea typeface="Verdana"/>
                <a:cs typeface="Verdana"/>
                <a:sym typeface="Verdana"/>
              </a:rPr>
              <a:t>/ /</a:t>
            </a:r>
            <a:r>
              <a:rPr lang="en-US" i="1" dirty="0">
                <a:latin typeface="Verdana"/>
                <a:ea typeface="Verdana"/>
                <a:cs typeface="Verdana"/>
                <a:sym typeface="Verdana"/>
              </a:rPr>
              <a:t>O</a:t>
            </a:r>
            <a:r>
              <a:rPr lang="en-US" sz="1200" i="1" u="none" strike="noStrike" dirty="0">
                <a:solidFill>
                  <a:schemeClr val="dk1"/>
                </a:solidFill>
                <a:latin typeface="Verdana"/>
                <a:ea typeface="Verdana"/>
                <a:cs typeface="Verdana"/>
                <a:sym typeface="Verdana"/>
              </a:rPr>
              <a:t>/</a:t>
            </a:r>
            <a:r>
              <a:rPr lang="en-US" sz="1200" i="0" u="none" strike="noStrike" dirty="0">
                <a:solidFill>
                  <a:schemeClr val="dk1"/>
                </a:solidFill>
                <a:latin typeface="Verdana"/>
                <a:ea typeface="Verdana"/>
                <a:cs typeface="Verdana"/>
                <a:sym typeface="Verdana"/>
              </a:rPr>
              <a:t>.” Then say the sound and quickly read the entire list, pointing to each item as you read it (</a:t>
            </a:r>
            <a:r>
              <a:rPr lang="en-US" i="1" dirty="0">
                <a:latin typeface="Verdana"/>
                <a:ea typeface="Verdana"/>
                <a:cs typeface="Verdana"/>
                <a:sym typeface="Verdana"/>
              </a:rPr>
              <a:t>open</a:t>
            </a:r>
            <a:r>
              <a:rPr lang="en-US" sz="1200" i="1" u="none" strike="noStrike" dirty="0">
                <a:solidFill>
                  <a:schemeClr val="dk1"/>
                </a:solidFill>
                <a:latin typeface="Verdana"/>
                <a:ea typeface="Verdana"/>
                <a:cs typeface="Verdana"/>
                <a:sym typeface="Verdana"/>
              </a:rPr>
              <a:t>, </a:t>
            </a:r>
            <a:r>
              <a:rPr lang="en-US" i="1" dirty="0">
                <a:latin typeface="Verdana"/>
                <a:ea typeface="Verdana"/>
                <a:cs typeface="Verdana"/>
                <a:sym typeface="Verdana"/>
              </a:rPr>
              <a:t>over, ago, solo, no, also</a:t>
            </a:r>
            <a:r>
              <a:rPr lang="en-US" sz="1200" i="0" u="none" strike="noStrike" dirty="0">
                <a:solidFill>
                  <a:schemeClr val="dk1"/>
                </a:solidFill>
                <a:latin typeface="Verdana"/>
                <a:ea typeface="Verdana"/>
                <a:cs typeface="Verdana"/>
                <a:sym typeface="Verdana"/>
              </a:rPr>
              <a:t>). Students just watch and listen. </a:t>
            </a: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2. Repeat: Say the sound and each word several times, having students repeat each time after you in unison. </a:t>
            </a:r>
            <a:r>
              <a:rPr lang="en-US" sz="1200" i="0" u="none" strike="noStrike" dirty="0">
                <a:solidFill>
                  <a:schemeClr val="dk1"/>
                </a:solidFill>
                <a:latin typeface="Verdana"/>
                <a:ea typeface="Verdana"/>
                <a:cs typeface="Verdana"/>
                <a:sym typeface="Verdana"/>
              </a:rPr>
              <a:t>Be sure to use your normal voice and rate of speed. Do one column at a time, top to bottom. Then read the sentences.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br>
              <a:rPr lang="en-US" dirty="0">
                <a:latin typeface="Verdana"/>
                <a:ea typeface="Verdana"/>
                <a:cs typeface="Verdana"/>
                <a:sym typeface="Verdana"/>
              </a:rPr>
            </a:br>
            <a:r>
              <a:rPr lang="en-US" sz="1200" b="1" i="0" u="none" strike="noStrike" dirty="0">
                <a:solidFill>
                  <a:schemeClr val="dk1"/>
                </a:solidFill>
                <a:latin typeface="Verdana"/>
                <a:ea typeface="Verdana"/>
                <a:cs typeface="Verdana"/>
                <a:sym typeface="Verdana"/>
              </a:rPr>
              <a:t>3. Solo: Call on individuals to say a sound and its word group. </a:t>
            </a:r>
            <a:r>
              <a:rPr lang="en-US" sz="1200" i="0" u="none" strike="noStrike" dirty="0">
                <a:solidFill>
                  <a:schemeClr val="dk1"/>
                </a:solidFill>
                <a:latin typeface="Verdana"/>
                <a:ea typeface="Verdana"/>
                <a:cs typeface="Verdana"/>
                <a:sym typeface="Verdana"/>
              </a:rPr>
              <a:t>Give lots of praise. Then ask students to read the sentences.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4. Challenge:</a:t>
            </a:r>
            <a:r>
              <a:rPr lang="en-US" sz="1200" i="0" u="none" strike="noStrike" dirty="0">
                <a:solidFill>
                  <a:schemeClr val="dk1"/>
                </a:solidFill>
                <a:latin typeface="Verdana"/>
                <a:ea typeface="Verdana"/>
                <a:cs typeface="Verdana"/>
                <a:sym typeface="Verdana"/>
              </a:rPr>
              <a:t> Choose another sound from the lesson that is challenging for your particular students to pronounce. Use words from this lesson and from previous lessons to make a group of 3-5 words. You may repeat the same challenging sounds in several lessons. Students need a lot of practice on sounds that do not exist in their first language.</a:t>
            </a:r>
            <a:endParaRPr dirty="0">
              <a:latin typeface="Verdana"/>
              <a:ea typeface="Verdana"/>
              <a:cs typeface="Verdana"/>
              <a:sym typeface="Verdana"/>
            </a:endParaRPr>
          </a:p>
        </p:txBody>
      </p:sp>
      <p:sp>
        <p:nvSpPr>
          <p:cNvPr id="339" name="Google Shape;339;p11:notes"/>
          <p:cNvSpPr txBox="1">
            <a:spLocks noGrp="1"/>
          </p:cNvSpPr>
          <p:nvPr>
            <p:ph type="ftr" idx="11"/>
          </p:nvPr>
        </p:nvSpPr>
        <p:spPr>
          <a:xfrm>
            <a:off x="0" y="8685213"/>
            <a:ext cx="357254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40" name="Google Shape;34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13</a:t>
            </a:fld>
            <a:endParaRPr dirty="0">
              <a:latin typeface="Verdana"/>
              <a:ea typeface="Verdana"/>
              <a:cs typeface="Verdana"/>
              <a:sym typeface="Verdan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4B. Pronunciation - </a:t>
            </a:r>
            <a:r>
              <a:rPr lang="en-US" sz="1200" b="1" i="0" u="none" strike="noStrike" dirty="0">
                <a:solidFill>
                  <a:schemeClr val="accent5"/>
                </a:solidFill>
                <a:latin typeface="Verdana"/>
                <a:ea typeface="Verdana"/>
                <a:cs typeface="Verdana"/>
                <a:sym typeface="Verdana"/>
              </a:rPr>
              <a:t>Hum and clap the stress.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i="0" u="none" strike="noStrik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dirty="0">
                <a:solidFill>
                  <a:schemeClr val="dk1"/>
                </a:solidFill>
                <a:latin typeface="Verdana"/>
                <a:ea typeface="Verdana"/>
                <a:cs typeface="Verdana"/>
                <a:sym typeface="Verdana"/>
              </a:rPr>
              <a:t>Begin by humming the stress of a column of words. Hum higher, longer, and louder for big dashes and lower, shorter, and quieter for small dashes.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dirty="0">
                <a:solidFill>
                  <a:schemeClr val="dk1"/>
                </a:solidFill>
                <a:latin typeface="Verdana"/>
                <a:ea typeface="Verdana"/>
                <a:cs typeface="Verdana"/>
                <a:sym typeface="Verdana"/>
              </a:rPr>
              <a:t>You may use hand gestures to indicate that </a:t>
            </a:r>
            <a:r>
              <a:rPr lang="en-US" sz="1200" b="1" i="0" u="none" strike="noStrike" dirty="0">
                <a:solidFill>
                  <a:schemeClr val="dk1"/>
                </a:solidFill>
                <a:latin typeface="Verdana"/>
                <a:ea typeface="Verdana"/>
                <a:cs typeface="Verdana"/>
                <a:sym typeface="Verdana"/>
              </a:rPr>
              <a:t>the stressed syllable is higher in pitch, longer in duration, and louder.</a:t>
            </a:r>
            <a:r>
              <a:rPr lang="en-US" sz="1200" i="0" u="none" strike="noStrike" dirty="0">
                <a:solidFill>
                  <a:schemeClr val="dk1"/>
                </a:solidFill>
                <a:latin typeface="Verdana"/>
                <a:ea typeface="Verdana"/>
                <a:cs typeface="Verdana"/>
                <a:sym typeface="Verdana"/>
              </a:rPr>
              <a:t> Invite your students to join in humming the rhythm. Once the class is humming the rhythm in unison, you can begin saying the words. You may also wish to clap the syllables while you say the words.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Verdana"/>
                <a:ea typeface="Verdana"/>
                <a:cs typeface="Verdana"/>
                <a:sym typeface="Verdana"/>
              </a:rPr>
              <a:t>1. </a:t>
            </a:r>
            <a:r>
              <a:rPr lang="en-US" sz="1200" b="1" i="0" u="none" strike="noStrike" dirty="0">
                <a:solidFill>
                  <a:schemeClr val="dk1"/>
                </a:solidFill>
                <a:latin typeface="Verdana"/>
                <a:ea typeface="Verdana"/>
                <a:cs typeface="Verdana"/>
                <a:sym typeface="Verdana"/>
              </a:rPr>
              <a:t>Model</a:t>
            </a:r>
            <a:r>
              <a:rPr lang="en-US" sz="1200" b="0" i="0" u="none" strike="noStrike" dirty="0">
                <a:solidFill>
                  <a:schemeClr val="dk1"/>
                </a:solidFill>
                <a:latin typeface="Verdana"/>
                <a:ea typeface="Verdana"/>
                <a:cs typeface="Verdana"/>
                <a:sym typeface="Verdana"/>
              </a:rPr>
              <a:t>: Hum and then say each word in the column several times. Students listen. </a:t>
            </a:r>
            <a:endParaRPr b="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Verdana"/>
                <a:ea typeface="Verdana"/>
                <a:cs typeface="Verdana"/>
                <a:sym typeface="Verdana"/>
              </a:rPr>
              <a:t>2. </a:t>
            </a:r>
            <a:r>
              <a:rPr lang="en-US" sz="1200" b="1" i="0" u="none" strike="noStrike" dirty="0">
                <a:solidFill>
                  <a:schemeClr val="dk1"/>
                </a:solidFill>
                <a:latin typeface="Verdana"/>
                <a:ea typeface="Verdana"/>
                <a:cs typeface="Verdana"/>
                <a:sym typeface="Verdana"/>
              </a:rPr>
              <a:t>Repeat</a:t>
            </a:r>
            <a:r>
              <a:rPr lang="en-US" sz="1200" b="0" i="0" u="none" strike="noStrike" dirty="0">
                <a:solidFill>
                  <a:schemeClr val="dk1"/>
                </a:solidFill>
                <a:latin typeface="Verdana"/>
                <a:ea typeface="Verdana"/>
                <a:cs typeface="Verdana"/>
                <a:sym typeface="Verdana"/>
              </a:rPr>
              <a:t>: </a:t>
            </a:r>
            <a:r>
              <a:rPr lang="en-US" b="0" dirty="0">
                <a:latin typeface="Verdana"/>
                <a:ea typeface="Verdana"/>
                <a:cs typeface="Verdana"/>
                <a:sym typeface="Verdana"/>
              </a:rPr>
              <a:t>S</a:t>
            </a:r>
            <a:r>
              <a:rPr lang="en-US" sz="1200" b="0" i="0" u="none" strike="noStrike" dirty="0">
                <a:solidFill>
                  <a:schemeClr val="dk1"/>
                </a:solidFill>
                <a:latin typeface="Verdana"/>
                <a:ea typeface="Verdana"/>
                <a:cs typeface="Verdana"/>
                <a:sym typeface="Verdana"/>
              </a:rPr>
              <a:t>tudents repeat words after you in unison. </a:t>
            </a:r>
            <a:endParaRPr b="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Verdana"/>
                <a:ea typeface="Verdana"/>
                <a:cs typeface="Verdana"/>
                <a:sym typeface="Verdana"/>
              </a:rPr>
              <a:t>3. </a:t>
            </a:r>
            <a:r>
              <a:rPr lang="en-US" sz="1200" b="1" i="0" u="none" strike="noStrike" dirty="0">
                <a:solidFill>
                  <a:schemeClr val="dk1"/>
                </a:solidFill>
                <a:latin typeface="Verdana"/>
                <a:ea typeface="Verdana"/>
                <a:cs typeface="Verdana"/>
                <a:sym typeface="Verdana"/>
              </a:rPr>
              <a:t>Solo</a:t>
            </a:r>
            <a:r>
              <a:rPr lang="en-US" sz="1200" b="0" i="0" u="none" strike="noStrike" dirty="0">
                <a:solidFill>
                  <a:schemeClr val="dk1"/>
                </a:solidFill>
                <a:latin typeface="Verdana"/>
                <a:ea typeface="Verdana"/>
                <a:cs typeface="Verdana"/>
                <a:sym typeface="Verdana"/>
              </a:rPr>
              <a:t>: </a:t>
            </a:r>
            <a:r>
              <a:rPr lang="en-US" dirty="0">
                <a:latin typeface="Verdana"/>
                <a:ea typeface="Verdana"/>
                <a:cs typeface="Verdana"/>
                <a:sym typeface="Verdana"/>
              </a:rPr>
              <a:t>C</a:t>
            </a:r>
            <a:r>
              <a:rPr lang="en-US" sz="1200" i="0" u="none" strike="noStrike" dirty="0">
                <a:solidFill>
                  <a:schemeClr val="dk1"/>
                </a:solidFill>
                <a:latin typeface="Verdana"/>
                <a:ea typeface="Verdana"/>
                <a:cs typeface="Verdana"/>
                <a:sym typeface="Verdana"/>
              </a:rPr>
              <a:t>all on individuals to read the entire column of words.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br>
              <a:rPr lang="en-US" dirty="0">
                <a:latin typeface="Verdana"/>
                <a:ea typeface="Verdana"/>
                <a:cs typeface="Verdana"/>
                <a:sym typeface="Verdana"/>
              </a:rPr>
            </a:br>
            <a:endParaRPr dirty="0">
              <a:latin typeface="Verdana"/>
              <a:ea typeface="Verdana"/>
              <a:cs typeface="Verdana"/>
              <a:sym typeface="Verdana"/>
            </a:endParaRPr>
          </a:p>
        </p:txBody>
      </p:sp>
      <p:sp>
        <p:nvSpPr>
          <p:cNvPr id="350" name="Google Shape;350;p12:notes"/>
          <p:cNvSpPr txBox="1">
            <a:spLocks noGrp="1"/>
          </p:cNvSpPr>
          <p:nvPr>
            <p:ph type="ftr" idx="11"/>
          </p:nvPr>
        </p:nvSpPr>
        <p:spPr>
          <a:xfrm>
            <a:off x="0" y="8685213"/>
            <a:ext cx="357254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51" name="Google Shape;35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14</a:t>
            </a:fld>
            <a:endParaRPr>
              <a:latin typeface="Verdana"/>
              <a:ea typeface="Verdana"/>
              <a:cs typeface="Verdana"/>
              <a:sym typeface="Verdan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5A. Bible Reading</a:t>
            </a:r>
            <a:endParaRPr dirty="0"/>
          </a:p>
          <a:p>
            <a:pPr marL="0" lvl="0" indent="0" algn="l" rtl="0">
              <a:lnSpc>
                <a:spcPct val="100000"/>
              </a:lnSpc>
              <a:spcBef>
                <a:spcPts val="0"/>
              </a:spcBef>
              <a:spcAft>
                <a:spcPts val="0"/>
              </a:spcAft>
              <a:buSzPts val="1400"/>
              <a:buNone/>
            </a:pPr>
            <a:r>
              <a:rPr lang="en-US" sz="1200" dirty="0">
                <a:solidFill>
                  <a:schemeClr val="accent5"/>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Students should have already read this story in their </a:t>
            </a:r>
            <a:r>
              <a:rPr lang="en-US" dirty="0">
                <a:latin typeface="Verdana"/>
                <a:ea typeface="Verdana"/>
                <a:cs typeface="Verdana"/>
                <a:sym typeface="Verdana"/>
              </a:rPr>
              <a:t>first</a:t>
            </a:r>
            <a:r>
              <a:rPr lang="en-US" sz="1200" dirty="0">
                <a:solidFill>
                  <a:schemeClr val="dk1"/>
                </a:solidFill>
                <a:latin typeface="Verdana"/>
                <a:ea typeface="Verdana"/>
                <a:cs typeface="Verdana"/>
                <a:sym typeface="Verdana"/>
              </a:rPr>
              <a:t> language (L1) as part of their homework, so it will be familiar even if they do not know all the vocabulary yet. </a:t>
            </a:r>
            <a:r>
              <a:rPr lang="en-US" dirty="0">
                <a:latin typeface="Verdana"/>
                <a:ea typeface="Verdana"/>
                <a:cs typeface="Verdana"/>
                <a:sym typeface="Verdana"/>
              </a:rPr>
              <a:t>However, if they have not yet read it in their L1, be sure they do so now before reading it in English. </a:t>
            </a:r>
            <a:r>
              <a:rPr lang="en-US" sz="1200" dirty="0">
                <a:solidFill>
                  <a:schemeClr val="dk1"/>
                </a:solidFill>
                <a:latin typeface="Verdana"/>
                <a:ea typeface="Verdana"/>
                <a:cs typeface="Verdana"/>
                <a:sym typeface="Verdana"/>
              </a:rPr>
              <a:t>The hyperlinks of the Bible verses connect to https://live.bible.is/ so students can read and hear the scripture in their own languages.</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D. Ask if there are any questions or comments about the story.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E. Ask the story questions and discuss as a group.</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F. Optional - You may hide the words and ask students to tell the story again in their own words, using the pictures to help them.</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60" name="Google Shape;360;p13:notes"/>
          <p:cNvSpPr txBox="1">
            <a:spLocks noGrp="1"/>
          </p:cNvSpPr>
          <p:nvPr>
            <p:ph type="ftr" idx="11"/>
          </p:nvPr>
        </p:nvSpPr>
        <p:spPr>
          <a:xfrm>
            <a:off x="-1" y="8685213"/>
            <a:ext cx="371076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61" name="Google Shape;36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15</a:t>
            </a:fld>
            <a:endParaRPr>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5B. Bible Reading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73" name="Google Shape;373;p14:notes"/>
          <p:cNvSpPr txBox="1">
            <a:spLocks noGrp="1"/>
          </p:cNvSpPr>
          <p:nvPr>
            <p:ph type="ftr" idx="11"/>
          </p:nvPr>
        </p:nvSpPr>
        <p:spPr>
          <a:xfrm>
            <a:off x="0" y="8802172"/>
            <a:ext cx="3429000" cy="341829"/>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74" name="Google Shape;37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16</a:t>
            </a:fld>
            <a:endParaRPr>
              <a:latin typeface="Verdana"/>
              <a:ea typeface="Verdana"/>
              <a:cs typeface="Verdana"/>
              <a:sym typeface="Verdan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1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accent5"/>
                </a:solidFill>
                <a:latin typeface="Verdana"/>
                <a:ea typeface="Verdana"/>
                <a:cs typeface="Verdana"/>
                <a:sym typeface="Verdana"/>
              </a:rPr>
              <a:t>5C. Bible Reading</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sz="12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A. Read the story out loud to the class.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B. If students ask about words, give simple definitions.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a:solidFill>
                  <a:schemeClr val="dk1"/>
                </a:solidFill>
                <a:latin typeface="Verdana"/>
                <a:ea typeface="Verdana"/>
                <a:cs typeface="Verdana"/>
                <a:sym typeface="Verdana"/>
              </a:rPr>
              <a:t>C. </a:t>
            </a:r>
            <a:r>
              <a:rPr lang="en-US">
                <a:latin typeface="Verdana"/>
                <a:ea typeface="Verdana"/>
                <a:cs typeface="Verdana"/>
                <a:sym typeface="Verdana"/>
              </a:rPr>
              <a:t>Encourage students </a:t>
            </a:r>
            <a:r>
              <a:rPr lang="en-US" sz="1200">
                <a:solidFill>
                  <a:schemeClr val="dk1"/>
                </a:solidFill>
                <a:latin typeface="Verdana"/>
                <a:ea typeface="Verdana"/>
                <a:cs typeface="Verdana"/>
                <a:sym typeface="Verdana"/>
              </a:rPr>
              <a:t>to read aloud paragraphs from the story.</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84" name="Google Shape;384;p16:notes"/>
          <p:cNvSpPr txBox="1">
            <a:spLocks noGrp="1"/>
          </p:cNvSpPr>
          <p:nvPr>
            <p:ph type="ftr" idx="11"/>
          </p:nvPr>
        </p:nvSpPr>
        <p:spPr>
          <a:xfrm>
            <a:off x="0" y="8759642"/>
            <a:ext cx="3540642" cy="384359"/>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85" name="Google Shape;38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17</a:t>
            </a:fld>
            <a:endParaRPr>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1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accent5"/>
                </a:solidFill>
                <a:latin typeface="Verdana"/>
                <a:ea typeface="Verdana"/>
                <a:cs typeface="Verdana"/>
                <a:sym typeface="Verdana"/>
              </a:rPr>
              <a:t>5</a:t>
            </a:r>
            <a:r>
              <a:rPr lang="en-US" b="1" dirty="0">
                <a:solidFill>
                  <a:schemeClr val="accent5"/>
                </a:solidFill>
                <a:latin typeface="Verdana"/>
                <a:ea typeface="Verdana"/>
                <a:cs typeface="Verdana"/>
                <a:sym typeface="Verdana"/>
              </a:rPr>
              <a:t>D</a:t>
            </a:r>
            <a:r>
              <a:rPr lang="en-US" sz="1200" b="1" dirty="0">
                <a:solidFill>
                  <a:schemeClr val="accent5"/>
                </a:solidFill>
                <a:latin typeface="Verdana"/>
                <a:ea typeface="Verdana"/>
                <a:cs typeface="Verdana"/>
                <a:sym typeface="Verdana"/>
              </a:rPr>
              <a:t>. Bible Reading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95" name="Google Shape;395;p18:notes"/>
          <p:cNvSpPr txBox="1">
            <a:spLocks noGrp="1"/>
          </p:cNvSpPr>
          <p:nvPr>
            <p:ph type="ftr" idx="11"/>
          </p:nvPr>
        </p:nvSpPr>
        <p:spPr>
          <a:xfrm>
            <a:off x="1" y="8685213"/>
            <a:ext cx="3349256"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96" name="Google Shape;39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18</a:t>
            </a:fld>
            <a:endParaRPr>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5E. Bible Reading</a:t>
            </a:r>
            <a:endParaRPr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dirty="0">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dirty="0">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dirty="0">
                <a:latin typeface="Verdana"/>
                <a:ea typeface="Verdana"/>
                <a:cs typeface="Verdana"/>
                <a:sym typeface="Verdana"/>
              </a:rPr>
              <a:t>C. Encourage students to read aloud paragraphs from the story.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p>
        </p:txBody>
      </p:sp>
      <p:sp>
        <p:nvSpPr>
          <p:cNvPr id="406" name="Google Shape;406;p20: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Verdana"/>
                <a:ea typeface="Verdana"/>
                <a:cs typeface="Verdana"/>
                <a:sym typeface="Verdana"/>
              </a:rPr>
              <a:t>19</a:t>
            </a:fld>
            <a:endParaRPr>
              <a:latin typeface="Verdana"/>
              <a:ea typeface="Verdana"/>
              <a:cs typeface="Verdana"/>
              <a:sym typeface="Verdana"/>
            </a:endParaRPr>
          </a:p>
        </p:txBody>
      </p:sp>
      <p:sp>
        <p:nvSpPr>
          <p:cNvPr id="2" name="Rectangle 1">
            <a:extLst>
              <a:ext uri="{FF2B5EF4-FFF2-40B4-BE49-F238E27FC236}">
                <a16:creationId xmlns:a16="http://schemas.microsoft.com/office/drawing/2014/main" id="{0D0C50AC-19DF-47CB-8725-E375456E7BB1}"/>
              </a:ext>
            </a:extLst>
          </p:cNvPr>
          <p:cNvSpPr/>
          <p:nvPr/>
        </p:nvSpPr>
        <p:spPr>
          <a:xfrm>
            <a:off x="1" y="8836138"/>
            <a:ext cx="3360215" cy="276999"/>
          </a:xfrm>
          <a:prstGeom prst="rect">
            <a:avLst/>
          </a:prstGeom>
        </p:spPr>
        <p:txBody>
          <a:bodyPr wrap="none">
            <a:spAutoFit/>
          </a:bodyPr>
          <a:lstStyle/>
          <a:p>
            <a:pPr lvl="0">
              <a:buSzPts val="1400"/>
            </a:pPr>
            <a:r>
              <a:rPr lang="en-US" sz="1200" dirty="0">
                <a:latin typeface="Verdana" panose="020B0604030504040204" pitchFamily="34" charset="0"/>
                <a:ea typeface="Verdana" panose="020B0604030504040204" pitchFamily="34" charset="0"/>
              </a:rPr>
              <a:t>©2020-2025 Light of the World Learning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Pray</a:t>
            </a:r>
            <a:r>
              <a:rPr lang="en-US" b="1" dirty="0">
                <a:latin typeface="Verdana"/>
                <a:ea typeface="Verdana"/>
                <a:cs typeface="Verdana"/>
                <a:sym typeface="Verdana"/>
              </a:rPr>
              <a:t> </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Pray for the class. You may want to thank the Lord for what he has created, the sand, rocks, grass, the sky.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Check Homework and Review</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students to read aloud or recite their homework from the last class. Check written work.  Be sure they have read  </a:t>
            </a:r>
            <a:r>
              <a:rPr lang="en-US" u="sng" dirty="0">
                <a:solidFill>
                  <a:schemeClr val="hlink"/>
                </a:solidFill>
                <a:latin typeface="Verdana"/>
                <a:ea typeface="Verdana"/>
                <a:cs typeface="Verdana"/>
                <a:sym typeface="Verdana"/>
                <a:hlinkClick r:id="rId3"/>
              </a:rPr>
              <a:t>Mark 4:1-20</a:t>
            </a:r>
            <a:r>
              <a:rPr lang="en-US" dirty="0">
                <a:latin typeface="Verdana"/>
                <a:ea typeface="Verdana"/>
                <a:cs typeface="Verdana"/>
                <a:sym typeface="Verdana"/>
              </a:rPr>
              <a:t>,  </a:t>
            </a:r>
            <a:r>
              <a:rPr lang="en-US" u="sng" dirty="0">
                <a:solidFill>
                  <a:schemeClr val="hlink"/>
                </a:solidFill>
                <a:latin typeface="Verdana"/>
                <a:ea typeface="Verdana"/>
                <a:cs typeface="Verdana"/>
                <a:sym typeface="Verdana"/>
                <a:hlinkClick r:id="rId4"/>
              </a:rPr>
              <a:t>Matthew 13:31-46</a:t>
            </a:r>
            <a:r>
              <a:rPr lang="en-US" dirty="0">
                <a:latin typeface="Verdana"/>
                <a:ea typeface="Verdana"/>
                <a:cs typeface="Verdana"/>
                <a:sym typeface="Verdana"/>
              </a:rPr>
              <a:t>, </a:t>
            </a:r>
            <a:r>
              <a:rPr lang="en-US" u="sng" dirty="0">
                <a:solidFill>
                  <a:schemeClr val="hlink"/>
                </a:solidFill>
                <a:latin typeface="Verdana"/>
                <a:ea typeface="Verdana"/>
                <a:cs typeface="Verdana"/>
                <a:sym typeface="Verdana"/>
                <a:hlinkClick r:id="rId5"/>
              </a:rPr>
              <a:t>Luke 13:18-21</a:t>
            </a:r>
            <a:r>
              <a:rPr lang="en-US" dirty="0">
                <a:latin typeface="Verdana"/>
                <a:ea typeface="Verdana"/>
                <a:cs typeface="Verdana"/>
                <a:sym typeface="Verdana"/>
              </a:rPr>
              <a:t>, </a:t>
            </a:r>
            <a:r>
              <a:rPr lang="en-US" u="sng" dirty="0">
                <a:solidFill>
                  <a:schemeClr val="hlink"/>
                </a:solidFill>
                <a:latin typeface="Verdana"/>
                <a:ea typeface="Verdana"/>
                <a:cs typeface="Verdana"/>
                <a:sym typeface="Verdana"/>
                <a:hlinkClick r:id="rId6"/>
              </a:rPr>
              <a:t>18:9-14</a:t>
            </a:r>
            <a:r>
              <a:rPr lang="en-US" dirty="0">
                <a:latin typeface="Verdana"/>
                <a:ea typeface="Verdana"/>
                <a:cs typeface="Verdana"/>
                <a:sym typeface="Verdana"/>
              </a:rPr>
              <a:t> in their native languages in preparation for the lesson.</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Review the main points of the previous lesson and ask if there are any questions.</a:t>
            </a:r>
            <a:endParaRPr dirty="0">
              <a:latin typeface="Verdana"/>
              <a:ea typeface="Verdana"/>
              <a:cs typeface="Verdana"/>
              <a:sym typeface="Verdana"/>
            </a:endParaRPr>
          </a:p>
        </p:txBody>
      </p:sp>
      <p:sp>
        <p:nvSpPr>
          <p:cNvPr id="235" name="Google Shape;235;p2: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236" name="Google Shape;23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a:t>
            </a:fld>
            <a:endParaRPr dirty="0">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2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5F. Bible Reading</a:t>
            </a:r>
            <a:endParaRPr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dirty="0">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dirty="0">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dirty="0">
                <a:latin typeface="Verdana"/>
                <a:ea typeface="Verdana"/>
                <a:cs typeface="Verdana"/>
                <a:sym typeface="Verdana"/>
              </a:rPr>
              <a:t>C. Encourage students to read aloud paragraphs from the story.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p>
        </p:txBody>
      </p:sp>
      <p:sp>
        <p:nvSpPr>
          <p:cNvPr id="416" name="Google Shape;416;p22: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Verdana"/>
                <a:ea typeface="Verdana"/>
                <a:cs typeface="Verdana"/>
                <a:sym typeface="Verdana"/>
              </a:rPr>
              <a:t>20</a:t>
            </a:fld>
            <a:endParaRPr>
              <a:latin typeface="Verdana"/>
              <a:ea typeface="Verdana"/>
              <a:cs typeface="Verdana"/>
              <a:sym typeface="Verdana"/>
            </a:endParaRPr>
          </a:p>
        </p:txBody>
      </p:sp>
      <p:sp>
        <p:nvSpPr>
          <p:cNvPr id="2" name="Rectangle 1">
            <a:extLst>
              <a:ext uri="{FF2B5EF4-FFF2-40B4-BE49-F238E27FC236}">
                <a16:creationId xmlns:a16="http://schemas.microsoft.com/office/drawing/2014/main" id="{17A4DA68-2A95-4368-903D-B56D864B3AF3}"/>
              </a:ext>
            </a:extLst>
          </p:cNvPr>
          <p:cNvSpPr/>
          <p:nvPr/>
        </p:nvSpPr>
        <p:spPr>
          <a:xfrm>
            <a:off x="1" y="8866915"/>
            <a:ext cx="3360215" cy="276999"/>
          </a:xfrm>
          <a:prstGeom prst="rect">
            <a:avLst/>
          </a:prstGeom>
        </p:spPr>
        <p:txBody>
          <a:bodyPr wrap="none">
            <a:spAutoFit/>
          </a:bodyPr>
          <a:lstStyle/>
          <a:p>
            <a:pPr lvl="0">
              <a:buSzPts val="1400"/>
            </a:pPr>
            <a:r>
              <a:rPr lang="en-US" sz="1200" dirty="0">
                <a:latin typeface="Verdana" panose="020B0604030504040204" pitchFamily="34" charset="0"/>
                <a:ea typeface="Verdana" panose="020B0604030504040204" pitchFamily="34" charset="0"/>
              </a:rPr>
              <a:t>©2020-2025 Light of the World Learning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2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solidFill>
                  <a:schemeClr val="accent5"/>
                </a:solidFill>
                <a:latin typeface="Verdana"/>
                <a:ea typeface="Verdana"/>
                <a:cs typeface="Verdana"/>
                <a:sym typeface="Verdana"/>
              </a:rPr>
              <a:t>5G. Bible Reading</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A. Read the story out loud to the class.</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 </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B. If students ask about words, give simple definitions.</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 </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C. Encourage students to read aloud paragraphs from the story.</a:t>
            </a:r>
            <a:endParaRPr/>
          </a:p>
        </p:txBody>
      </p:sp>
      <p:sp>
        <p:nvSpPr>
          <p:cNvPr id="427" name="Google Shape;427;p24: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Verdana"/>
                <a:ea typeface="Verdana"/>
                <a:cs typeface="Verdana"/>
                <a:sym typeface="Verdana"/>
              </a:rPr>
              <a:t>21</a:t>
            </a:fld>
            <a:endParaRPr>
              <a:latin typeface="Verdana"/>
              <a:ea typeface="Verdana"/>
              <a:cs typeface="Verdana"/>
              <a:sym typeface="Verdana"/>
            </a:endParaRPr>
          </a:p>
        </p:txBody>
      </p:sp>
      <p:sp>
        <p:nvSpPr>
          <p:cNvPr id="2" name="Rectangle 1">
            <a:extLst>
              <a:ext uri="{FF2B5EF4-FFF2-40B4-BE49-F238E27FC236}">
                <a16:creationId xmlns:a16="http://schemas.microsoft.com/office/drawing/2014/main" id="{DACF9DF1-E889-4219-A74A-23BD6285CE46}"/>
              </a:ext>
            </a:extLst>
          </p:cNvPr>
          <p:cNvSpPr/>
          <p:nvPr/>
        </p:nvSpPr>
        <p:spPr>
          <a:xfrm>
            <a:off x="1" y="8866915"/>
            <a:ext cx="3360215" cy="276999"/>
          </a:xfrm>
          <a:prstGeom prst="rect">
            <a:avLst/>
          </a:prstGeom>
        </p:spPr>
        <p:txBody>
          <a:bodyPr wrap="none">
            <a:spAutoFit/>
          </a:bodyPr>
          <a:lstStyle/>
          <a:p>
            <a:pPr lvl="0">
              <a:buSzPts val="1400"/>
            </a:pPr>
            <a:r>
              <a:rPr lang="en-US" sz="1200" dirty="0">
                <a:latin typeface="Verdana" panose="020B0604030504040204" pitchFamily="34" charset="0"/>
                <a:ea typeface="Verdana" panose="020B0604030504040204" pitchFamily="34" charset="0"/>
              </a:rPr>
              <a:t>©2020-2025 Light of the World Learning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solidFill>
                  <a:schemeClr val="accent5"/>
                </a:solidFill>
                <a:latin typeface="Verdana"/>
                <a:ea typeface="Verdana"/>
                <a:cs typeface="Verdana"/>
                <a:sym typeface="Verdana"/>
              </a:rPr>
              <a:t>5H. Bible Reading</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A. Read the story out loud to the class.</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 </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B. If students ask about words, give simple definitions.</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 </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C. Encourage students to read aloud paragraphs from the story.</a:t>
            </a:r>
            <a:endParaRPr/>
          </a:p>
        </p:txBody>
      </p:sp>
      <p:sp>
        <p:nvSpPr>
          <p:cNvPr id="440" name="Google Shape;440;p26: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Verdana"/>
                <a:ea typeface="Verdana"/>
                <a:cs typeface="Verdana"/>
                <a:sym typeface="Verdana"/>
              </a:rPr>
              <a:t>22</a:t>
            </a:fld>
            <a:endParaRPr>
              <a:latin typeface="Verdana"/>
              <a:ea typeface="Verdana"/>
              <a:cs typeface="Verdana"/>
              <a:sym typeface="Verdana"/>
            </a:endParaRPr>
          </a:p>
        </p:txBody>
      </p:sp>
      <p:sp>
        <p:nvSpPr>
          <p:cNvPr id="2" name="Rectangle 1">
            <a:extLst>
              <a:ext uri="{FF2B5EF4-FFF2-40B4-BE49-F238E27FC236}">
                <a16:creationId xmlns:a16="http://schemas.microsoft.com/office/drawing/2014/main" id="{63722256-9AE2-4F09-B9AD-7E770A9094A7}"/>
              </a:ext>
            </a:extLst>
          </p:cNvPr>
          <p:cNvSpPr/>
          <p:nvPr/>
        </p:nvSpPr>
        <p:spPr>
          <a:xfrm>
            <a:off x="68786" y="8866915"/>
            <a:ext cx="3360215" cy="276999"/>
          </a:xfrm>
          <a:prstGeom prst="rect">
            <a:avLst/>
          </a:prstGeom>
        </p:spPr>
        <p:txBody>
          <a:bodyPr wrap="none">
            <a:spAutoFit/>
          </a:bodyPr>
          <a:lstStyle/>
          <a:p>
            <a:pPr lvl="0">
              <a:buSzPts val="1400"/>
            </a:pPr>
            <a:r>
              <a:rPr lang="en-US" sz="1200" dirty="0">
                <a:latin typeface="Verdana" panose="020B0604030504040204" pitchFamily="34" charset="0"/>
                <a:ea typeface="Verdana" panose="020B0604030504040204" pitchFamily="34" charset="0"/>
              </a:rPr>
              <a:t>©2020-2025 Light of the World Learning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2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solidFill>
                  <a:schemeClr val="accent5"/>
                </a:solidFill>
                <a:latin typeface="Verdana"/>
                <a:ea typeface="Verdana"/>
                <a:cs typeface="Verdana"/>
                <a:sym typeface="Verdana"/>
              </a:rPr>
              <a:t>5I. Bible Reading</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A. Read the story out loud to the class.</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 </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B. If students ask about words, give simple definitions.</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 </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C. Encourage students to read aloud paragraphs from the story.</a:t>
            </a:r>
            <a:endParaRPr/>
          </a:p>
        </p:txBody>
      </p:sp>
      <p:sp>
        <p:nvSpPr>
          <p:cNvPr id="450" name="Google Shape;450;p27: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Verdana"/>
                <a:ea typeface="Verdana"/>
                <a:cs typeface="Verdana"/>
                <a:sym typeface="Verdana"/>
              </a:rPr>
              <a:t>23</a:t>
            </a:fld>
            <a:endParaRPr>
              <a:latin typeface="Verdana"/>
              <a:ea typeface="Verdana"/>
              <a:cs typeface="Verdana"/>
              <a:sym typeface="Verdana"/>
            </a:endParaRPr>
          </a:p>
        </p:txBody>
      </p:sp>
      <p:sp>
        <p:nvSpPr>
          <p:cNvPr id="2" name="Rectangle 1">
            <a:extLst>
              <a:ext uri="{FF2B5EF4-FFF2-40B4-BE49-F238E27FC236}">
                <a16:creationId xmlns:a16="http://schemas.microsoft.com/office/drawing/2014/main" id="{6931D16F-CB2D-4292-8FEB-CFD7B53F1E6D}"/>
              </a:ext>
            </a:extLst>
          </p:cNvPr>
          <p:cNvSpPr/>
          <p:nvPr/>
        </p:nvSpPr>
        <p:spPr>
          <a:xfrm>
            <a:off x="68786" y="8866915"/>
            <a:ext cx="3360215" cy="276999"/>
          </a:xfrm>
          <a:prstGeom prst="rect">
            <a:avLst/>
          </a:prstGeom>
        </p:spPr>
        <p:txBody>
          <a:bodyPr wrap="none">
            <a:spAutoFit/>
          </a:bodyPr>
          <a:lstStyle/>
          <a:p>
            <a:pPr lvl="0">
              <a:buSzPts val="1400"/>
            </a:pPr>
            <a:r>
              <a:rPr lang="en-US" sz="1200" dirty="0">
                <a:latin typeface="Verdana" panose="020B0604030504040204" pitchFamily="34" charset="0"/>
                <a:ea typeface="Verdana" panose="020B0604030504040204" pitchFamily="34" charset="0"/>
              </a:rPr>
              <a:t>©2020-2025 Light of the World Learning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solidFill>
                  <a:schemeClr val="accent5"/>
                </a:solidFill>
                <a:latin typeface="Verdana"/>
                <a:ea typeface="Verdana"/>
                <a:cs typeface="Verdana"/>
                <a:sym typeface="Verdana"/>
              </a:rPr>
              <a:t>5J. Bible Reading</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A. Read the story out loud to the class.</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 </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B. If students ask about words, give simple definitions.</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 </a:t>
            </a:r>
            <a:endParaRPr>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a:latin typeface="Verdana"/>
                <a:ea typeface="Verdana"/>
                <a:cs typeface="Verdana"/>
                <a:sym typeface="Verdana"/>
              </a:rPr>
              <a:t>C. Encourage students to read aloud paragraphs from the story.</a:t>
            </a:r>
            <a:endParaRPr/>
          </a:p>
        </p:txBody>
      </p:sp>
      <p:sp>
        <p:nvSpPr>
          <p:cNvPr id="460" name="Google Shape;460;p30: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Verdana"/>
                <a:ea typeface="Verdana"/>
                <a:cs typeface="Verdana"/>
                <a:sym typeface="Verdana"/>
              </a:rPr>
              <a:t>24</a:t>
            </a:fld>
            <a:endParaRPr>
              <a:latin typeface="Verdana"/>
              <a:ea typeface="Verdana"/>
              <a:cs typeface="Verdana"/>
              <a:sym typeface="Verdana"/>
            </a:endParaRPr>
          </a:p>
        </p:txBody>
      </p:sp>
      <p:sp>
        <p:nvSpPr>
          <p:cNvPr id="2" name="Rectangle 1">
            <a:extLst>
              <a:ext uri="{FF2B5EF4-FFF2-40B4-BE49-F238E27FC236}">
                <a16:creationId xmlns:a16="http://schemas.microsoft.com/office/drawing/2014/main" id="{269817FE-1597-4C66-8564-81ED7185123E}"/>
              </a:ext>
            </a:extLst>
          </p:cNvPr>
          <p:cNvSpPr/>
          <p:nvPr/>
        </p:nvSpPr>
        <p:spPr>
          <a:xfrm>
            <a:off x="1" y="8866915"/>
            <a:ext cx="3360215" cy="276999"/>
          </a:xfrm>
          <a:prstGeom prst="rect">
            <a:avLst/>
          </a:prstGeom>
        </p:spPr>
        <p:txBody>
          <a:bodyPr wrap="none">
            <a:spAutoFit/>
          </a:bodyPr>
          <a:lstStyle/>
          <a:p>
            <a:pPr lvl="0">
              <a:buSzPts val="1400"/>
            </a:pPr>
            <a:r>
              <a:rPr lang="en-US" sz="1200" dirty="0">
                <a:latin typeface="Verdana" panose="020B0604030504040204" pitchFamily="34" charset="0"/>
                <a:ea typeface="Verdana" panose="020B0604030504040204" pitchFamily="34" charset="0"/>
              </a:rPr>
              <a:t>©2020-2025 Light of the World Learning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3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5K. Bible Reading Questions</a:t>
            </a:r>
            <a:endParaRPr dirty="0"/>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the questions and discuss as a group. For questions 1, 2, and 3 you may go back to the story to help students find the answer.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1. The seeds fell on the path, rocky ground, among thorns, and good ground .</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2. They were confused.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The seeds were like the word of God.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Answers may vary. It seems small but grows and is a shelter to many.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Answers may vary. Because the tax collector was humble and the religious man was proud.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6. Answers may vary. God wants us to be humble.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470" name="Google Shape;470;p32:notes"/>
          <p:cNvSpPr txBox="1">
            <a:spLocks noGrp="1"/>
          </p:cNvSpPr>
          <p:nvPr>
            <p:ph type="ftr" idx="11"/>
          </p:nvPr>
        </p:nvSpPr>
        <p:spPr>
          <a:xfrm>
            <a:off x="-1" y="8685213"/>
            <a:ext cx="333862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471" name="Google Shape;47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25</a:t>
            </a:fld>
            <a:endParaRPr dirty="0">
              <a:latin typeface="Verdana"/>
              <a:ea typeface="Verdana"/>
              <a:cs typeface="Verdana"/>
              <a:sym typeface="Verdan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3:notes"/>
          <p:cNvSpPr>
            <a:spLocks noGrp="1" noRot="1" noChangeAspect="1"/>
          </p:cNvSpPr>
          <p:nvPr>
            <p:ph type="sldImg" idx="2"/>
          </p:nvPr>
        </p:nvSpPr>
        <p:spPr>
          <a:xfrm>
            <a:off x="685800" y="792163"/>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3:notes"/>
          <p:cNvSpPr txBox="1">
            <a:spLocks noGrp="1"/>
          </p:cNvSpPr>
          <p:nvPr>
            <p:ph type="body" idx="1"/>
          </p:nvPr>
        </p:nvSpPr>
        <p:spPr>
          <a:xfrm>
            <a:off x="342901" y="4070940"/>
            <a:ext cx="6072188"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rgbClr val="4472C4"/>
                </a:solidFill>
                <a:latin typeface="Verdana"/>
                <a:ea typeface="Verdana"/>
                <a:cs typeface="Verdana"/>
                <a:sym typeface="Verdana"/>
              </a:rPr>
              <a:t>6A. Activities –</a:t>
            </a:r>
            <a:r>
              <a:rPr lang="en-US" sz="1200" b="1" dirty="0">
                <a:solidFill>
                  <a:srgbClr val="4472C4"/>
                </a:solidFill>
                <a:latin typeface="Verdana"/>
                <a:ea typeface="Verdana"/>
                <a:cs typeface="Verdana"/>
                <a:sym typeface="Verdana"/>
              </a:rPr>
              <a:t> Listening with sound/spelling words /O/ and /</a:t>
            </a:r>
            <a:r>
              <a:rPr lang="en-US" b="1" dirty="0">
                <a:solidFill>
                  <a:srgbClr val="4472C4"/>
                </a:solidFill>
                <a:latin typeface="Verdana"/>
                <a:ea typeface="Verdana"/>
                <a:cs typeface="Verdana"/>
                <a:sym typeface="Verdana"/>
              </a:rPr>
              <a:t>z</a:t>
            </a:r>
            <a:r>
              <a:rPr lang="en-US" sz="1200" b="1" dirty="0">
                <a:solidFill>
                  <a:srgbClr val="4472C4"/>
                </a:solidFill>
                <a:latin typeface="Verdana"/>
                <a:ea typeface="Verdana"/>
                <a:cs typeface="Verdana"/>
                <a:sym typeface="Verdana"/>
              </a:rPr>
              <a:t>/</a:t>
            </a:r>
            <a:endParaRPr dirty="0"/>
          </a:p>
          <a:p>
            <a:pPr marL="0" marR="0" lvl="0" indent="0" algn="l" rtl="0">
              <a:lnSpc>
                <a:spcPct val="100000"/>
              </a:lnSpc>
              <a:spcBef>
                <a:spcPts val="0"/>
              </a:spcBef>
              <a:spcAft>
                <a:spcPts val="0"/>
              </a:spcAft>
              <a:buClr>
                <a:schemeClr val="dk1"/>
              </a:buClr>
              <a:buSzPts val="1400"/>
              <a:buFont typeface="Arial"/>
              <a:buNone/>
            </a:pPr>
            <a:endParaRPr sz="12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11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Read the following </a:t>
            </a:r>
            <a:r>
              <a:rPr lang="en-US" sz="1100" dirty="0">
                <a:latin typeface="Verdana" panose="020B0604030504040204" pitchFamily="34" charset="0"/>
                <a:ea typeface="Verdana" panose="020B0604030504040204" pitchFamily="34" charset="0"/>
                <a:cs typeface="Verdana" panose="020B0604030504040204" pitchFamily="34" charset="0"/>
                <a:sym typeface="Verdana"/>
              </a:rPr>
              <a:t>script at least twice as students listen and write their answers to the questions. Students may NOT look at the script.</a:t>
            </a:r>
            <a:endParaRPr sz="1100" dirty="0">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Clr>
                <a:schemeClr val="dk1"/>
              </a:buClr>
              <a:buSzPts val="1400"/>
              <a:buFont typeface="Arial"/>
              <a:buNone/>
            </a:pPr>
            <a:endParaRPr sz="1100"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Clr>
                <a:srgbClr val="000000"/>
              </a:buClr>
              <a:buSzPts val="1400"/>
              <a:buFont typeface="Arial"/>
              <a:buNone/>
            </a:pPr>
            <a:r>
              <a:rPr lang="en-US" sz="1100" dirty="0">
                <a:latin typeface="Verdana" panose="020B0604030504040204" pitchFamily="34" charset="0"/>
                <a:ea typeface="Verdana" panose="020B0604030504040204" pitchFamily="34" charset="0"/>
                <a:cs typeface="Verdana" panose="020B0604030504040204" pitchFamily="34" charset="0"/>
                <a:sym typeface="Verdana"/>
              </a:rPr>
              <a:t>Hello everyone and welcome to the Brookfield Zoo. For today only, the zoo will open</a:t>
            </a:r>
            <a:r>
              <a:rPr lang="en-US" sz="1100" b="1" dirty="0">
                <a:latin typeface="Verdana" panose="020B0604030504040204" pitchFamily="34" charset="0"/>
                <a:ea typeface="Verdana" panose="020B0604030504040204" pitchFamily="34" charset="0"/>
                <a:cs typeface="Verdana" panose="020B0604030504040204" pitchFamily="34" charset="0"/>
                <a:sym typeface="Verdana"/>
              </a:rPr>
              <a:t> </a:t>
            </a:r>
            <a:r>
              <a:rPr lang="en-US" sz="1100" dirty="0">
                <a:latin typeface="Verdana" panose="020B0604030504040204" pitchFamily="34" charset="0"/>
                <a:ea typeface="Verdana" panose="020B0604030504040204" pitchFamily="34" charset="0"/>
                <a:cs typeface="Verdana" panose="020B0604030504040204" pitchFamily="34" charset="0"/>
                <a:sym typeface="Verdana"/>
              </a:rPr>
              <a:t>at three o’clock. Usually, it</a:t>
            </a:r>
            <a:r>
              <a:rPr lang="en-US" sz="1100" b="1" dirty="0">
                <a:latin typeface="Verdana" panose="020B0604030504040204" pitchFamily="34" charset="0"/>
                <a:ea typeface="Verdana" panose="020B0604030504040204" pitchFamily="34" charset="0"/>
                <a:cs typeface="Verdana" panose="020B0604030504040204" pitchFamily="34" charset="0"/>
                <a:sym typeface="Verdana"/>
              </a:rPr>
              <a:t> </a:t>
            </a:r>
            <a:r>
              <a:rPr lang="en-US" sz="1100" dirty="0">
                <a:latin typeface="Verdana" panose="020B0604030504040204" pitchFamily="34" charset="0"/>
                <a:ea typeface="Verdana" panose="020B0604030504040204" pitchFamily="34" charset="0"/>
                <a:cs typeface="Verdana" panose="020B0604030504040204" pitchFamily="34" charset="0"/>
                <a:sym typeface="Verdana"/>
              </a:rPr>
              <a:t>opens at ten. It is opening late today because a special zebra is coming over from Zambia. No one can enter the zoo until the new animal arrives. Here is a quick quiz for you: Do you think zebras are lazy? No, they can go from zero to forty miles per hour in seconds. They live in open grasslands, moving in herds of 20 to 100 zebras. They love to graze on green grass. They protect one another and look out for the old and the weak. They can live for over 20 years. The stripes of each zebra are unique. No two zebras are exactly the same. Also, they are very smart. They can find water in very dry places. Not long ago, some zebras were endangered, but now they are protected by environmentalists. Some people go</a:t>
            </a:r>
            <a:r>
              <a:rPr lang="en-US" sz="1100" b="1" dirty="0">
                <a:latin typeface="Verdana" panose="020B0604030504040204" pitchFamily="34" charset="0"/>
                <a:ea typeface="Verdana" panose="020B0604030504040204" pitchFamily="34" charset="0"/>
                <a:cs typeface="Verdana" panose="020B0604030504040204" pitchFamily="34" charset="0"/>
                <a:sym typeface="Verdana"/>
              </a:rPr>
              <a:t> </a:t>
            </a:r>
            <a:r>
              <a:rPr lang="en-US" sz="1100" dirty="0">
                <a:latin typeface="Verdana" panose="020B0604030504040204" pitchFamily="34" charset="0"/>
                <a:ea typeface="Verdana" panose="020B0604030504040204" pitchFamily="34" charset="0"/>
                <a:cs typeface="Verdana" panose="020B0604030504040204" pitchFamily="34" charset="0"/>
                <a:sym typeface="Verdana"/>
              </a:rPr>
              <a:t>to Zambia to see zebras in wildlife parks, but most</a:t>
            </a:r>
            <a:r>
              <a:rPr lang="en-US" sz="1100" b="1" dirty="0">
                <a:latin typeface="Verdana" panose="020B0604030504040204" pitchFamily="34" charset="0"/>
                <a:ea typeface="Verdana" panose="020B0604030504040204" pitchFamily="34" charset="0"/>
                <a:cs typeface="Verdana" panose="020B0604030504040204" pitchFamily="34" charset="0"/>
                <a:sym typeface="Verdana"/>
              </a:rPr>
              <a:t> </a:t>
            </a:r>
            <a:r>
              <a:rPr lang="en-US" sz="1100" dirty="0">
                <a:latin typeface="Verdana" panose="020B0604030504040204" pitchFamily="34" charset="0"/>
                <a:ea typeface="Verdana" panose="020B0604030504040204" pitchFamily="34" charset="0"/>
                <a:cs typeface="Verdana" panose="020B0604030504040204" pitchFamily="34" charset="0"/>
                <a:sym typeface="Verdana"/>
              </a:rPr>
              <a:t>of us can only see zebras in a zoo.</a:t>
            </a:r>
            <a:endParaRPr sz="1100"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2800"/>
              <a:buNone/>
            </a:pPr>
            <a:r>
              <a:rPr lang="en-US" b="1" dirty="0">
                <a:latin typeface="Verdana"/>
                <a:ea typeface="Verdana"/>
                <a:cs typeface="Verdana"/>
                <a:sym typeface="Verdana"/>
              </a:rPr>
              <a:t>Answers:</a:t>
            </a:r>
            <a:endParaRPr dirty="0"/>
          </a:p>
          <a:p>
            <a:pPr marL="228600" lvl="0" indent="-133350" algn="l" rtl="0">
              <a:lnSpc>
                <a:spcPct val="100000"/>
              </a:lnSpc>
              <a:spcBef>
                <a:spcPts val="0"/>
              </a:spcBef>
              <a:spcAft>
                <a:spcPts val="0"/>
              </a:spcAft>
              <a:buClr>
                <a:schemeClr val="dk1"/>
              </a:buClr>
              <a:buSzPts val="1300"/>
              <a:buAutoNum type="arabicPeriod"/>
            </a:pPr>
            <a:r>
              <a:rPr lang="en-US" b="0" dirty="0">
                <a:latin typeface="Verdana"/>
                <a:ea typeface="Verdana"/>
                <a:cs typeface="Verdana"/>
                <a:sym typeface="Verdana"/>
              </a:rPr>
              <a:t> The </a:t>
            </a:r>
            <a:r>
              <a:rPr lang="en-US" b="1" dirty="0">
                <a:latin typeface="Verdana"/>
                <a:ea typeface="Verdana"/>
                <a:cs typeface="Verdana"/>
                <a:sym typeface="Verdana"/>
              </a:rPr>
              <a:t>z</a:t>
            </a:r>
            <a:r>
              <a:rPr lang="en-US" b="0" dirty="0">
                <a:latin typeface="Verdana"/>
                <a:ea typeface="Verdana"/>
                <a:cs typeface="Verdana"/>
                <a:sym typeface="Verdana"/>
              </a:rPr>
              <a:t>oo will </a:t>
            </a:r>
            <a:r>
              <a:rPr lang="en-US" b="1" dirty="0">
                <a:latin typeface="Verdana"/>
                <a:ea typeface="Verdana"/>
                <a:cs typeface="Verdana"/>
                <a:sym typeface="Verdana"/>
              </a:rPr>
              <a:t>o</a:t>
            </a:r>
            <a:r>
              <a:rPr lang="en-US" b="0" dirty="0">
                <a:latin typeface="Verdana"/>
                <a:ea typeface="Verdana"/>
                <a:cs typeface="Verdana"/>
                <a:sym typeface="Verdana"/>
              </a:rPr>
              <a:t>pen at 3:00.</a:t>
            </a:r>
            <a:endParaRPr dirty="0"/>
          </a:p>
          <a:p>
            <a:pPr marL="228600" lvl="0" indent="-133350" algn="l" rtl="0">
              <a:lnSpc>
                <a:spcPct val="100000"/>
              </a:lnSpc>
              <a:spcBef>
                <a:spcPts val="0"/>
              </a:spcBef>
              <a:spcAft>
                <a:spcPts val="0"/>
              </a:spcAft>
              <a:buClr>
                <a:schemeClr val="dk1"/>
              </a:buClr>
              <a:buSzPts val="1300"/>
              <a:buAutoNum type="arabicPeriod"/>
            </a:pPr>
            <a:r>
              <a:rPr lang="en-US" b="0" dirty="0">
                <a:latin typeface="Verdana"/>
                <a:ea typeface="Verdana"/>
                <a:cs typeface="Verdana"/>
                <a:sym typeface="Verdana"/>
              </a:rPr>
              <a:t> N</a:t>
            </a:r>
            <a:r>
              <a:rPr lang="en-US" b="1" dirty="0">
                <a:latin typeface="Verdana"/>
                <a:ea typeface="Verdana"/>
                <a:cs typeface="Verdana"/>
                <a:sym typeface="Verdana"/>
              </a:rPr>
              <a:t>o</a:t>
            </a:r>
            <a:r>
              <a:rPr lang="en-US" b="0" dirty="0">
                <a:latin typeface="Verdana"/>
                <a:ea typeface="Verdana"/>
                <a:cs typeface="Verdana"/>
                <a:sym typeface="Verdana"/>
              </a:rPr>
              <a:t> one can enter before 3:00.</a:t>
            </a:r>
            <a:endParaRPr b="0" dirty="0">
              <a:latin typeface="Verdana"/>
              <a:ea typeface="Verdana"/>
              <a:cs typeface="Verdana"/>
              <a:sym typeface="Verdana"/>
            </a:endParaRPr>
          </a:p>
          <a:p>
            <a:pPr marL="228600" lvl="0" indent="-127000" algn="l" rtl="0">
              <a:lnSpc>
                <a:spcPct val="100000"/>
              </a:lnSpc>
              <a:spcBef>
                <a:spcPts val="0"/>
              </a:spcBef>
              <a:spcAft>
                <a:spcPts val="0"/>
              </a:spcAft>
              <a:buSzPts val="1200"/>
              <a:buFont typeface="Verdana"/>
              <a:buAutoNum type="arabicPeriod"/>
            </a:pPr>
            <a:r>
              <a:rPr lang="en-US" b="0" dirty="0">
                <a:latin typeface="Verdana"/>
                <a:ea typeface="Verdana"/>
                <a:cs typeface="Verdana"/>
                <a:sym typeface="Verdana"/>
              </a:rPr>
              <a:t> </a:t>
            </a:r>
            <a:r>
              <a:rPr lang="en-US" b="1" dirty="0">
                <a:latin typeface="Verdana"/>
                <a:ea typeface="Verdana"/>
                <a:cs typeface="Verdana"/>
                <a:sym typeface="Verdana"/>
              </a:rPr>
              <a:t>Z</a:t>
            </a:r>
            <a:r>
              <a:rPr lang="en-US" dirty="0">
                <a:latin typeface="Verdana"/>
                <a:ea typeface="Verdana"/>
                <a:cs typeface="Verdana"/>
                <a:sym typeface="Verdana"/>
              </a:rPr>
              <a:t>ebras are not lazy. They can g</a:t>
            </a:r>
            <a:r>
              <a:rPr lang="en-US" b="1" dirty="0">
                <a:latin typeface="Verdana"/>
                <a:ea typeface="Verdana"/>
                <a:cs typeface="Verdana"/>
                <a:sym typeface="Verdana"/>
              </a:rPr>
              <a:t>o</a:t>
            </a:r>
            <a:r>
              <a:rPr lang="en-US" dirty="0">
                <a:latin typeface="Verdana"/>
                <a:ea typeface="Verdana"/>
                <a:cs typeface="Verdana"/>
                <a:sym typeface="Verdana"/>
              </a:rPr>
              <a:t> from </a:t>
            </a:r>
            <a:r>
              <a:rPr lang="en-US" b="1" dirty="0">
                <a:latin typeface="Verdana"/>
                <a:ea typeface="Verdana"/>
                <a:cs typeface="Verdana"/>
                <a:sym typeface="Verdana"/>
              </a:rPr>
              <a:t>z</a:t>
            </a:r>
            <a:r>
              <a:rPr lang="en-US" dirty="0">
                <a:latin typeface="Verdana"/>
                <a:ea typeface="Verdana"/>
                <a:cs typeface="Verdana"/>
                <a:sym typeface="Verdana"/>
              </a:rPr>
              <a:t>ero to 40 mph in seconds.</a:t>
            </a:r>
            <a:endParaRPr dirty="0">
              <a:latin typeface="Verdana"/>
              <a:ea typeface="Verdana"/>
              <a:cs typeface="Verdana"/>
              <a:sym typeface="Verdana"/>
            </a:endParaRPr>
          </a:p>
          <a:p>
            <a:pPr marL="228600" lvl="0" indent="-127000" algn="l" rtl="0">
              <a:lnSpc>
                <a:spcPct val="100000"/>
              </a:lnSpc>
              <a:spcBef>
                <a:spcPts val="0"/>
              </a:spcBef>
              <a:spcAft>
                <a:spcPts val="0"/>
              </a:spcAft>
              <a:buSzPts val="1200"/>
              <a:buFont typeface="Verdana"/>
              <a:buAutoNum type="arabicPeriod"/>
            </a:pPr>
            <a:r>
              <a:rPr lang="en-US" b="0" dirty="0">
                <a:latin typeface="Verdana"/>
                <a:ea typeface="Verdana"/>
                <a:cs typeface="Verdana"/>
                <a:sym typeface="Verdana"/>
              </a:rPr>
              <a:t> </a:t>
            </a:r>
            <a:r>
              <a:rPr lang="en-US" b="1" dirty="0">
                <a:latin typeface="Verdana"/>
                <a:ea typeface="Verdana"/>
                <a:cs typeface="Verdana"/>
                <a:sym typeface="Verdana"/>
              </a:rPr>
              <a:t>Z</a:t>
            </a:r>
            <a:r>
              <a:rPr lang="en-US" b="0" dirty="0">
                <a:latin typeface="Verdana"/>
                <a:ea typeface="Verdana"/>
                <a:cs typeface="Verdana"/>
                <a:sym typeface="Verdana"/>
              </a:rPr>
              <a:t>ebras </a:t>
            </a:r>
            <a:r>
              <a:rPr lang="en-US" dirty="0">
                <a:latin typeface="Verdana"/>
                <a:ea typeface="Verdana"/>
                <a:cs typeface="Verdana"/>
                <a:sym typeface="Verdana"/>
              </a:rPr>
              <a:t>live in </a:t>
            </a:r>
            <a:r>
              <a:rPr lang="en-US" b="1" dirty="0">
                <a:latin typeface="Verdana"/>
                <a:ea typeface="Verdana"/>
                <a:cs typeface="Verdana"/>
                <a:sym typeface="Verdana"/>
              </a:rPr>
              <a:t>o</a:t>
            </a:r>
            <a:r>
              <a:rPr lang="en-US" dirty="0">
                <a:latin typeface="Verdana"/>
                <a:ea typeface="Verdana"/>
                <a:cs typeface="Verdana"/>
                <a:sym typeface="Verdana"/>
              </a:rPr>
              <a:t>pen grasslands.</a:t>
            </a:r>
          </a:p>
          <a:p>
            <a:pPr marL="101600" lvl="0" indent="0" algn="l" rtl="0">
              <a:lnSpc>
                <a:spcPct val="100000"/>
              </a:lnSpc>
              <a:spcBef>
                <a:spcPts val="0"/>
              </a:spcBef>
              <a:spcAft>
                <a:spcPts val="0"/>
              </a:spcAft>
              <a:buSzPts val="1200"/>
            </a:pPr>
            <a:r>
              <a:rPr lang="en-US" dirty="0">
                <a:latin typeface="Verdana"/>
                <a:ea typeface="Verdana"/>
                <a:cs typeface="Verdana"/>
                <a:sym typeface="Verdana"/>
              </a:rPr>
              <a:t>5. </a:t>
            </a:r>
            <a:r>
              <a:rPr lang="en-US" b="1" dirty="0">
                <a:latin typeface="Verdana"/>
                <a:ea typeface="Verdana"/>
                <a:cs typeface="Verdana"/>
                <a:sym typeface="Verdana"/>
              </a:rPr>
              <a:t>Z</a:t>
            </a:r>
            <a:r>
              <a:rPr lang="en-US" dirty="0">
                <a:latin typeface="Verdana"/>
                <a:ea typeface="Verdana"/>
                <a:cs typeface="Verdana"/>
                <a:sym typeface="Verdana"/>
              </a:rPr>
              <a:t>ebras can live for </a:t>
            </a:r>
            <a:r>
              <a:rPr lang="en-US" b="1" dirty="0">
                <a:latin typeface="Verdana"/>
                <a:ea typeface="Verdana"/>
                <a:cs typeface="Verdana"/>
                <a:sym typeface="Verdana"/>
              </a:rPr>
              <a:t>o</a:t>
            </a:r>
            <a:r>
              <a:rPr lang="en-US" dirty="0">
                <a:latin typeface="Verdana"/>
                <a:ea typeface="Verdana"/>
                <a:cs typeface="Verdana"/>
                <a:sym typeface="Verdana"/>
              </a:rPr>
              <a:t>ver 20 years.</a:t>
            </a:r>
            <a:endParaRPr dirty="0">
              <a:latin typeface="Verdana"/>
              <a:ea typeface="Verdana"/>
              <a:cs typeface="Verdana"/>
              <a:sym typeface="Verdana"/>
            </a:endParaRPr>
          </a:p>
          <a:p>
            <a:pPr marL="101600" lvl="0" indent="0" algn="l" rtl="0">
              <a:lnSpc>
                <a:spcPct val="100000"/>
              </a:lnSpc>
              <a:spcBef>
                <a:spcPts val="0"/>
              </a:spcBef>
              <a:spcAft>
                <a:spcPts val="0"/>
              </a:spcAft>
              <a:buSzPts val="1200"/>
            </a:pPr>
            <a:r>
              <a:rPr lang="en-US" dirty="0">
                <a:latin typeface="Verdana"/>
                <a:ea typeface="Verdana"/>
                <a:cs typeface="Verdana"/>
                <a:sym typeface="Verdana"/>
              </a:rPr>
              <a:t>6. Most people see </a:t>
            </a:r>
            <a:r>
              <a:rPr lang="en-US" b="1" dirty="0">
                <a:latin typeface="Verdana"/>
                <a:ea typeface="Verdana"/>
                <a:cs typeface="Verdana"/>
                <a:sym typeface="Verdana"/>
              </a:rPr>
              <a:t>z</a:t>
            </a:r>
            <a:r>
              <a:rPr lang="en-US" dirty="0">
                <a:latin typeface="Verdana"/>
                <a:ea typeface="Verdana"/>
                <a:cs typeface="Verdana"/>
                <a:sym typeface="Verdana"/>
              </a:rPr>
              <a:t>ebras in a </a:t>
            </a:r>
            <a:r>
              <a:rPr lang="en-US" b="1" dirty="0">
                <a:latin typeface="Verdana"/>
                <a:ea typeface="Verdana"/>
                <a:cs typeface="Verdana"/>
                <a:sym typeface="Verdana"/>
              </a:rPr>
              <a:t>z</a:t>
            </a:r>
            <a:r>
              <a:rPr lang="en-US" dirty="0">
                <a:latin typeface="Verdana"/>
                <a:ea typeface="Verdana"/>
                <a:cs typeface="Verdana"/>
                <a:sym typeface="Verdana"/>
              </a:rPr>
              <a:t>oo.</a:t>
            </a:r>
            <a:endParaRPr dirty="0">
              <a:latin typeface="Verdana"/>
              <a:ea typeface="Verdana"/>
              <a:cs typeface="Verdana"/>
              <a:sym typeface="Verdana"/>
            </a:endParaRPr>
          </a:p>
        </p:txBody>
      </p:sp>
      <p:sp>
        <p:nvSpPr>
          <p:cNvPr id="480" name="Google Shape;480;p33: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481" name="Google Shape;48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Verdana" panose="020B0604030504040204" pitchFamily="34" charset="0"/>
                <a:ea typeface="Verdana" panose="020B0604030504040204" pitchFamily="34" charset="0"/>
                <a:cs typeface="Calibri"/>
                <a:sym typeface="Calibri"/>
              </a:rPr>
              <a:t>26</a:t>
            </a:fld>
            <a:endParaRPr dirty="0">
              <a:latin typeface="Verdana" panose="020B0604030504040204" pitchFamily="34" charset="0"/>
              <a:ea typeface="Verdana" panose="020B0604030504040204" pitchFamily="34" charset="0"/>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3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cap="none" dirty="0">
                <a:solidFill>
                  <a:schemeClr val="accent5"/>
                </a:solidFill>
                <a:latin typeface="Verdana"/>
                <a:ea typeface="Verdana"/>
                <a:cs typeface="Verdana"/>
                <a:sym typeface="Verdana"/>
              </a:rPr>
              <a:t>6B. Activities - Role Play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b="1" i="0" u="none" strike="noStrike" cap="none"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Pair work. Partner B is a gardener. Partner A is a customer who wants to know the cost of garden work. Partner A will look at this slide and fill in the information. Partner B will look at the following slide. They may NOT look at each other’s slides.</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Student B must ask about the type of work needed.</a:t>
            </a:r>
            <a:endParaRPr dirty="0"/>
          </a:p>
          <a:p>
            <a:pPr marL="0" lvl="0" indent="0" algn="l" rtl="0">
              <a:lnSpc>
                <a:spcPct val="100000"/>
              </a:lnSpc>
              <a:spcBef>
                <a:spcPts val="0"/>
              </a:spcBef>
              <a:spcAft>
                <a:spcPts val="0"/>
              </a:spcAft>
              <a:buSzPts val="1400"/>
              <a:buNone/>
            </a:pPr>
            <a:r>
              <a:rPr lang="en-US" dirty="0">
                <a:latin typeface="Verdana"/>
                <a:ea typeface="Verdana"/>
                <a:cs typeface="Verdana"/>
                <a:sym typeface="Verdana"/>
              </a:rPr>
              <a:t>Student A must answer the questions and discuss the price.</a:t>
            </a:r>
            <a:endParaRPr dirty="0"/>
          </a:p>
        </p:txBody>
      </p:sp>
      <p:sp>
        <p:nvSpPr>
          <p:cNvPr id="491" name="Google Shape;491;p34:notes"/>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492" name="Google Shape;492;p34: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27</a:t>
            </a:fld>
            <a:endParaRPr dirty="0">
              <a:latin typeface="Verdana"/>
              <a:ea typeface="Verdana"/>
              <a:cs typeface="Verdana"/>
              <a:sym typeface="Verdan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3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cap="none" dirty="0">
                <a:solidFill>
                  <a:schemeClr val="accent5"/>
                </a:solidFill>
                <a:latin typeface="Verdana"/>
                <a:ea typeface="Verdana"/>
                <a:cs typeface="Verdana"/>
                <a:sym typeface="Verdana"/>
              </a:rPr>
              <a:t>6C. Activities - Role Play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b="1" i="0" u="none" strike="noStrike" cap="none"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Pair work. Student B is a gardener. Student A is a customer who wants to know the cost of garden work. Partner A will look at  the previous slide and fill in the information. Partner B will look at is slide. They may NOT look at each other’s slides.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Student B must ask about the type of work needed.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Student A must answer the questions and discuss the price.</a:t>
            </a:r>
            <a:endParaRPr dirty="0">
              <a:latin typeface="Verdana"/>
              <a:ea typeface="Verdana"/>
              <a:cs typeface="Verdana"/>
              <a:sym typeface="Verdana"/>
            </a:endParaRPr>
          </a:p>
        </p:txBody>
      </p:sp>
      <p:sp>
        <p:nvSpPr>
          <p:cNvPr id="503" name="Google Shape;503;p35: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504" name="Google Shape;504;p35: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28</a:t>
            </a:fld>
            <a:endParaRPr dirty="0">
              <a:latin typeface="Verdana"/>
              <a:ea typeface="Verdana"/>
              <a:cs typeface="Verdana"/>
              <a:sym typeface="Verdan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3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7. Songs</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Students will learn the new song for the lesson and may also request to sing favorite songs from previous lessons, if time permits. For this song, you will sing the chorus after each verse.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br>
              <a:rPr lang="en-US" dirty="0">
                <a:latin typeface="Verdana"/>
                <a:ea typeface="Verdana"/>
                <a:cs typeface="Verdana"/>
                <a:sym typeface="Verdana"/>
              </a:rPr>
            </a:br>
            <a:r>
              <a:rPr lang="en-US" b="0" dirty="0">
                <a:latin typeface="Verdana"/>
                <a:ea typeface="Verdana"/>
                <a:cs typeface="Verdana"/>
                <a:sym typeface="Verdana"/>
              </a:rPr>
              <a:t>1. </a:t>
            </a:r>
            <a:r>
              <a:rPr lang="en-US" b="1" dirty="0">
                <a:latin typeface="Verdana"/>
                <a:ea typeface="Verdana"/>
                <a:cs typeface="Verdana"/>
                <a:sym typeface="Verdana"/>
              </a:rPr>
              <a:t>Model: </a:t>
            </a:r>
            <a:r>
              <a:rPr lang="en-US" dirty="0">
                <a:latin typeface="Verdana"/>
                <a:ea typeface="Verdana"/>
                <a:cs typeface="Verdana"/>
                <a:sym typeface="Verdana"/>
              </a:rPr>
              <a:t>Read the song lyrics out loud to the class. Ask if there are any questions. Highlight words that students ask about and give simple definitions.  Then sing the song two or three times, as the students just listen.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0" dirty="0">
                <a:latin typeface="Verdana"/>
                <a:ea typeface="Verdana"/>
                <a:cs typeface="Verdana"/>
                <a:sym typeface="Verdana"/>
              </a:rPr>
              <a:t>2. </a:t>
            </a:r>
            <a:r>
              <a:rPr lang="en-US" b="1" dirty="0">
                <a:latin typeface="Verdana"/>
                <a:ea typeface="Verdana"/>
                <a:cs typeface="Verdana"/>
                <a:sym typeface="Verdana"/>
              </a:rPr>
              <a:t>Repeat:</a:t>
            </a:r>
            <a:r>
              <a:rPr lang="en-US" dirty="0">
                <a:latin typeface="Verdana"/>
                <a:ea typeface="Verdana"/>
                <a:cs typeface="Verdana"/>
                <a:sym typeface="Verdana"/>
              </a:rPr>
              <a:t> Sing the selection again, a line or sentence at a time, as students repeat after you. Then</a:t>
            </a:r>
            <a:r>
              <a:rPr lang="en-US" b="1" dirty="0">
                <a:latin typeface="Verdana"/>
                <a:ea typeface="Verdana"/>
                <a:cs typeface="Verdana"/>
                <a:sym typeface="Verdana"/>
              </a:rPr>
              <a:t> </a:t>
            </a:r>
            <a:r>
              <a:rPr lang="en-US" dirty="0">
                <a:latin typeface="Verdana"/>
                <a:ea typeface="Verdana"/>
                <a:cs typeface="Verdana"/>
                <a:sym typeface="Verdana"/>
              </a:rPr>
              <a:t>play the recording and sing the song together as a class in unison.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0" dirty="0">
                <a:latin typeface="Verdana"/>
                <a:ea typeface="Verdana"/>
                <a:cs typeface="Verdana"/>
                <a:sym typeface="Verdana"/>
              </a:rPr>
              <a:t>3. </a:t>
            </a:r>
            <a:r>
              <a:rPr lang="en-US" b="1" dirty="0">
                <a:latin typeface="Verdana"/>
                <a:ea typeface="Verdana"/>
                <a:cs typeface="Verdana"/>
                <a:sym typeface="Verdana"/>
              </a:rPr>
              <a:t>Solo: </a:t>
            </a:r>
            <a:r>
              <a:rPr lang="en-US" dirty="0">
                <a:latin typeface="Verdana"/>
                <a:ea typeface="Verdana"/>
                <a:cs typeface="Verdana"/>
                <a:sym typeface="Verdana"/>
              </a:rPr>
              <a:t>The student sings solo (or if shy, can just read the words aloud). </a:t>
            </a:r>
            <a:endParaRPr dirty="0">
              <a:latin typeface="Verdana"/>
              <a:ea typeface="Verdana"/>
              <a:cs typeface="Verdana"/>
              <a:sym typeface="Verdana"/>
            </a:endParaRPr>
          </a:p>
        </p:txBody>
      </p:sp>
      <p:sp>
        <p:nvSpPr>
          <p:cNvPr id="515" name="Google Shape;515;p36:notes"/>
          <p:cNvSpPr txBox="1">
            <a:spLocks noGrp="1"/>
          </p:cNvSpPr>
          <p:nvPr>
            <p:ph type="ftr" idx="11"/>
          </p:nvPr>
        </p:nvSpPr>
        <p:spPr>
          <a:xfrm>
            <a:off x="0" y="8685213"/>
            <a:ext cx="3530009"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516" name="Google Shape;51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29</a:t>
            </a:fld>
            <a:endParaRPr dirty="0">
              <a:latin typeface="Verdana"/>
              <a:ea typeface="Verdana"/>
              <a:cs typeface="Verdana"/>
              <a:sym typeface="Verdan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1A. Discuss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Ask “What do you see in this picture?” and “What else?” to elicit vocabulary they already know.</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Repeat and write their words or show the words on the next slide.</a:t>
            </a:r>
            <a:endParaRPr dirty="0">
              <a:solidFill>
                <a:schemeClr val="dk1"/>
              </a:solidFill>
              <a:latin typeface="Verdana"/>
              <a:ea typeface="Verdana"/>
              <a:cs typeface="Verdana"/>
              <a:sym typeface="Verdana"/>
            </a:endParaRPr>
          </a:p>
          <a:p>
            <a:pPr marL="171450" lvl="0" indent="-95250" algn="l" rtl="0">
              <a:lnSpc>
                <a:spcPct val="100000"/>
              </a:lnSpc>
              <a:spcBef>
                <a:spcPts val="0"/>
              </a:spcBef>
              <a:spcAft>
                <a:spcPts val="0"/>
              </a:spcAft>
              <a:buClr>
                <a:schemeClr val="dk1"/>
              </a:buClr>
              <a:buSzPts val="1200"/>
              <a:buFont typeface="Arial"/>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Answers may include </a:t>
            </a:r>
            <a:r>
              <a:rPr lang="en-US" b="1" dirty="0">
                <a:latin typeface="Verdana"/>
                <a:ea typeface="Verdana"/>
                <a:cs typeface="Verdana"/>
                <a:sym typeface="Verdana"/>
              </a:rPr>
              <a:t>path</a:t>
            </a:r>
            <a:r>
              <a:rPr lang="en-US" b="1" dirty="0">
                <a:solidFill>
                  <a:schemeClr val="dk1"/>
                </a:solidFill>
                <a:latin typeface="Verdana"/>
                <a:ea typeface="Verdana"/>
                <a:cs typeface="Verdana"/>
                <a:sym typeface="Verdana"/>
              </a:rPr>
              <a:t>, </a:t>
            </a:r>
            <a:r>
              <a:rPr lang="en-US" b="1" dirty="0">
                <a:latin typeface="Verdana"/>
                <a:ea typeface="Verdana"/>
                <a:cs typeface="Verdana"/>
                <a:sym typeface="Verdana"/>
              </a:rPr>
              <a:t>grass, mouse, grain, roots, thorns, soil,</a:t>
            </a:r>
            <a:r>
              <a:rPr lang="en-US" b="1" dirty="0">
                <a:solidFill>
                  <a:schemeClr val="dk1"/>
                </a:solidFill>
                <a:latin typeface="Verdana"/>
                <a:ea typeface="Verdana"/>
                <a:cs typeface="Verdana"/>
                <a:sym typeface="Verdana"/>
              </a:rPr>
              <a:t>  </a:t>
            </a:r>
            <a:r>
              <a:rPr lang="en-US" dirty="0">
                <a:solidFill>
                  <a:schemeClr val="dk1"/>
                </a:solidFill>
                <a:latin typeface="Verdana"/>
                <a:ea typeface="Verdana"/>
                <a:cs typeface="Verdana"/>
                <a:sym typeface="Verdana"/>
              </a:rPr>
              <a:t>etc.</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More advanced students can be encouraged to make complete sentences: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There is a path</a:t>
            </a:r>
            <a:r>
              <a:rPr lang="en-US" dirty="0">
                <a:solidFill>
                  <a:schemeClr val="dk1"/>
                </a:solidFill>
                <a:latin typeface="Verdana"/>
                <a:ea typeface="Verdana"/>
                <a:cs typeface="Verdana"/>
                <a:sym typeface="Verdana"/>
              </a:rPr>
              <a:t> through a </a:t>
            </a:r>
            <a:r>
              <a:rPr lang="en-US" dirty="0">
                <a:latin typeface="Verdana"/>
                <a:ea typeface="Verdana"/>
                <a:cs typeface="Verdana"/>
                <a:sym typeface="Verdana"/>
              </a:rPr>
              <a:t>beautiful island</a:t>
            </a:r>
            <a:r>
              <a:rPr lang="en-US" dirty="0">
                <a:solidFill>
                  <a:schemeClr val="dk1"/>
                </a:solidFill>
                <a:latin typeface="Verdana"/>
                <a:ea typeface="Verdana"/>
                <a:cs typeface="Verdana"/>
                <a:sym typeface="Verdana"/>
              </a:rPr>
              <a:t>. </a:t>
            </a:r>
            <a:r>
              <a:rPr lang="en-US" dirty="0">
                <a:latin typeface="Verdana"/>
                <a:ea typeface="Verdana"/>
                <a:cs typeface="Verdana"/>
                <a:sym typeface="Verdana"/>
              </a:rPr>
              <a:t>The grain is growing</a:t>
            </a:r>
            <a:r>
              <a:rPr lang="en-US" dirty="0">
                <a:solidFill>
                  <a:schemeClr val="dk1"/>
                </a:solidFill>
                <a:latin typeface="Verdana"/>
                <a:ea typeface="Verdana"/>
                <a:cs typeface="Verdana"/>
                <a:sym typeface="Verdana"/>
              </a:rPr>
              <a:t>. There are rocks and thorns on the ground.</a:t>
            </a:r>
            <a:endParaRPr dirty="0">
              <a:solidFill>
                <a:schemeClr val="dk1"/>
              </a:solidFill>
              <a:latin typeface="Verdana"/>
              <a:ea typeface="Verdana"/>
              <a:cs typeface="Verdana"/>
              <a:sym typeface="Verdana"/>
            </a:endParaRPr>
          </a:p>
        </p:txBody>
      </p:sp>
      <p:sp>
        <p:nvSpPr>
          <p:cNvPr id="245" name="Google Shape;245;p3:notes"/>
          <p:cNvSpPr txBox="1">
            <a:spLocks noGrp="1"/>
          </p:cNvSpPr>
          <p:nvPr>
            <p:ph type="ftr" idx="11"/>
          </p:nvPr>
        </p:nvSpPr>
        <p:spPr>
          <a:xfrm>
            <a:off x="-1" y="8685213"/>
            <a:ext cx="3579224"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246" name="Google Shape;24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a:t>
            </a:fld>
            <a:endParaRPr dirty="0">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7:notes"/>
          <p:cNvSpPr>
            <a:spLocks noGrp="1" noRot="1" noChangeAspect="1"/>
          </p:cNvSpPr>
          <p:nvPr>
            <p:ph type="sldImg" idx="2"/>
          </p:nvPr>
        </p:nvSpPr>
        <p:spPr>
          <a:xfrm>
            <a:off x="685800" y="442913"/>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37:notes"/>
          <p:cNvSpPr txBox="1">
            <a:spLocks noGrp="1"/>
          </p:cNvSpPr>
          <p:nvPr>
            <p:ph type="body" idx="1"/>
          </p:nvPr>
        </p:nvSpPr>
        <p:spPr>
          <a:xfrm>
            <a:off x="685800" y="3698801"/>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solidFill>
                  <a:schemeClr val="accent5"/>
                </a:solidFill>
                <a:latin typeface="Verdana"/>
                <a:ea typeface="Verdana"/>
                <a:cs typeface="Verdana"/>
                <a:sym typeface="Verdana"/>
              </a:rPr>
              <a:t>Homework 1A. - Write sentences using the pictured vocabulary words.</a:t>
            </a:r>
            <a:endParaRPr dirty="0"/>
          </a:p>
          <a:p>
            <a:pPr marL="0" marR="0" lvl="0" indent="0" algn="l" rtl="0">
              <a:lnSpc>
                <a:spcPct val="100000"/>
              </a:lnSpc>
              <a:spcBef>
                <a:spcPts val="0"/>
              </a:spcBef>
              <a:spcAft>
                <a:spcPts val="0"/>
              </a:spcAft>
              <a:buClr>
                <a:schemeClr val="dk1"/>
              </a:buClr>
              <a:buSzPts val="1200"/>
              <a:buFont typeface="Calibri"/>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dirty="0">
                <a:latin typeface="Verdana"/>
                <a:ea typeface="Verdana"/>
                <a:cs typeface="Verdana"/>
                <a:sym typeface="Verdana"/>
              </a:rPr>
              <a:t>Model. </a:t>
            </a:r>
            <a:r>
              <a:rPr lang="en-US" dirty="0">
                <a:latin typeface="Verdana"/>
                <a:ea typeface="Verdana"/>
                <a:cs typeface="Verdana"/>
                <a:sym typeface="Verdana"/>
              </a:rPr>
              <a:t>Go over each of the</a:t>
            </a:r>
            <a:r>
              <a:rPr lang="en-US" b="1" dirty="0">
                <a:latin typeface="Verdana"/>
                <a:ea typeface="Verdana"/>
                <a:cs typeface="Verdana"/>
                <a:sym typeface="Verdana"/>
              </a:rPr>
              <a:t> </a:t>
            </a:r>
            <a:r>
              <a:rPr lang="en-US" dirty="0">
                <a:latin typeface="Verdana"/>
                <a:ea typeface="Verdana"/>
                <a:cs typeface="Verdana"/>
                <a:sym typeface="Verdana"/>
              </a:rPr>
              <a:t>homework assignments to be sure the student understands what to do.</a:t>
            </a:r>
            <a:endParaRPr dirty="0"/>
          </a:p>
          <a:p>
            <a:pPr marL="0" lvl="0" indent="0" algn="l" rtl="0">
              <a:lnSpc>
                <a:spcPct val="100000"/>
              </a:lnSpc>
              <a:spcBef>
                <a:spcPts val="0"/>
              </a:spcBef>
              <a:spcAft>
                <a:spcPts val="0"/>
              </a:spcAft>
              <a:buSzPts val="1400"/>
              <a:buNone/>
            </a:pPr>
            <a:endParaRPr lang="en-US"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Repeat. </a:t>
            </a:r>
            <a:r>
              <a:rPr lang="en-US" dirty="0">
                <a:latin typeface="Verdana"/>
                <a:ea typeface="Verdana"/>
                <a:cs typeface="Verdana"/>
                <a:sym typeface="Verdana"/>
              </a:rPr>
              <a:t>Encourage students to practice speaking and reading the completed homework assignments with a friend. They may use a bilingual dictionary.</a:t>
            </a:r>
            <a:endParaRPr dirty="0"/>
          </a:p>
          <a:p>
            <a:pPr marL="0" lvl="0" indent="0" algn="l" rtl="0">
              <a:lnSpc>
                <a:spcPct val="100000"/>
              </a:lnSpc>
              <a:spcBef>
                <a:spcPts val="0"/>
              </a:spcBef>
              <a:spcAft>
                <a:spcPts val="0"/>
              </a:spcAft>
              <a:buSzPts val="1400"/>
              <a:buNone/>
            </a:pPr>
            <a:endParaRPr lang="en-US"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Solo. </a:t>
            </a:r>
            <a:r>
              <a:rPr lang="en-US" dirty="0">
                <a:latin typeface="Verdana"/>
                <a:ea typeface="Verdana"/>
                <a:cs typeface="Verdana"/>
                <a:sym typeface="Verdana"/>
              </a:rPr>
              <a:t>Students will share their homework when they are finished. After they have shared their homework, be sure to check it for correctness, including spelling. Explain mistakes, while providing praise and encouragement.</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Number one is an example.</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 </a:t>
            </a:r>
            <a:r>
              <a:rPr lang="en-US" dirty="0">
                <a:latin typeface="Verdana"/>
                <a:ea typeface="Verdana"/>
                <a:cs typeface="Verdana"/>
                <a:sym typeface="Verdana"/>
              </a:rPr>
              <a:t>may vary, but will start with a capital letter, have a punctuation mark at the end, and use the following words:</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457200" lvl="0" indent="-317500" algn="l" rtl="0">
              <a:lnSpc>
                <a:spcPct val="100000"/>
              </a:lnSpc>
              <a:spcBef>
                <a:spcPts val="0"/>
              </a:spcBef>
              <a:spcAft>
                <a:spcPts val="0"/>
              </a:spcAft>
              <a:buSzPct val="100000"/>
              <a:buFont typeface="Verdana"/>
              <a:buAutoNum type="arabicPeriod"/>
            </a:pPr>
            <a:r>
              <a:rPr lang="en-US" dirty="0">
                <a:latin typeface="Verdana"/>
                <a:ea typeface="Verdana"/>
                <a:cs typeface="Verdana"/>
                <a:sym typeface="Verdana"/>
              </a:rPr>
              <a:t>path</a:t>
            </a:r>
            <a:endParaRPr dirty="0"/>
          </a:p>
          <a:p>
            <a:pPr marL="457200" lvl="0" indent="-317500" algn="l" rtl="0">
              <a:lnSpc>
                <a:spcPct val="100000"/>
              </a:lnSpc>
              <a:spcBef>
                <a:spcPts val="0"/>
              </a:spcBef>
              <a:spcAft>
                <a:spcPts val="0"/>
              </a:spcAft>
              <a:buSzPct val="100000"/>
              <a:buFont typeface="Verdana"/>
              <a:buAutoNum type="arabicPeriod"/>
            </a:pPr>
            <a:r>
              <a:rPr lang="en-US" dirty="0">
                <a:latin typeface="Verdana"/>
                <a:ea typeface="Verdana"/>
                <a:cs typeface="Verdana"/>
                <a:sym typeface="Verdana"/>
              </a:rPr>
              <a:t>roots</a:t>
            </a:r>
            <a:endParaRPr dirty="0"/>
          </a:p>
          <a:p>
            <a:pPr marL="457200" lvl="0" indent="-317500" algn="l" rtl="0">
              <a:lnSpc>
                <a:spcPct val="100000"/>
              </a:lnSpc>
              <a:spcBef>
                <a:spcPts val="0"/>
              </a:spcBef>
              <a:spcAft>
                <a:spcPts val="0"/>
              </a:spcAft>
              <a:buSzPct val="100000"/>
              <a:buFont typeface="Verdana"/>
              <a:buAutoNum type="arabicPeriod"/>
            </a:pPr>
            <a:r>
              <a:rPr lang="en-US" dirty="0">
                <a:latin typeface="Verdana"/>
                <a:ea typeface="Verdana"/>
                <a:cs typeface="Verdana"/>
                <a:sym typeface="Verdana"/>
              </a:rPr>
              <a:t>island</a:t>
            </a:r>
            <a:endParaRPr dirty="0"/>
          </a:p>
          <a:p>
            <a:pPr marL="457200" lvl="0" indent="-317500" algn="l" rtl="0">
              <a:lnSpc>
                <a:spcPct val="100000"/>
              </a:lnSpc>
              <a:spcBef>
                <a:spcPts val="0"/>
              </a:spcBef>
              <a:spcAft>
                <a:spcPts val="0"/>
              </a:spcAft>
              <a:buSzPct val="100000"/>
              <a:buFont typeface="Verdana"/>
              <a:buAutoNum type="arabicPeriod"/>
            </a:pPr>
            <a:r>
              <a:rPr lang="en-US" dirty="0">
                <a:latin typeface="Verdana"/>
                <a:ea typeface="Verdana"/>
                <a:cs typeface="Verdana"/>
                <a:sym typeface="Verdana"/>
              </a:rPr>
              <a:t>grain</a:t>
            </a:r>
            <a:endParaRPr dirty="0"/>
          </a:p>
          <a:p>
            <a:pPr marL="457200" lvl="0" indent="-317500" algn="l" rtl="0">
              <a:lnSpc>
                <a:spcPct val="100000"/>
              </a:lnSpc>
              <a:spcBef>
                <a:spcPts val="0"/>
              </a:spcBef>
              <a:spcAft>
                <a:spcPts val="0"/>
              </a:spcAft>
              <a:buSzPct val="100000"/>
              <a:buFont typeface="Verdana"/>
              <a:buAutoNum type="arabicPeriod"/>
            </a:pPr>
            <a:r>
              <a:rPr lang="en-US" dirty="0">
                <a:latin typeface="Verdana"/>
                <a:ea typeface="Verdana"/>
                <a:cs typeface="Verdana"/>
                <a:sym typeface="Verdana"/>
              </a:rPr>
              <a:t>thorn</a:t>
            </a:r>
            <a:endParaRPr dirty="0">
              <a:latin typeface="Verdana"/>
              <a:ea typeface="Verdana"/>
              <a:cs typeface="Verdana"/>
              <a:sym typeface="Verdana"/>
            </a:endParaRPr>
          </a:p>
          <a:p>
            <a:pPr marL="457200" lvl="0" indent="-317500" algn="l" rtl="0">
              <a:lnSpc>
                <a:spcPct val="100000"/>
              </a:lnSpc>
              <a:spcBef>
                <a:spcPts val="0"/>
              </a:spcBef>
              <a:spcAft>
                <a:spcPts val="0"/>
              </a:spcAft>
              <a:buSzPct val="100000"/>
              <a:buFont typeface="Verdana"/>
              <a:buAutoNum type="arabicPeriod"/>
            </a:pPr>
            <a:r>
              <a:rPr lang="en-US" dirty="0">
                <a:latin typeface="Verdana"/>
                <a:ea typeface="Verdana"/>
                <a:cs typeface="Verdana"/>
                <a:sym typeface="Verdana"/>
              </a:rPr>
              <a:t>soil</a:t>
            </a: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27" name="Google Shape;52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b="0" i="0" u="none" strike="noStrike" cap="none">
                <a:solidFill>
                  <a:schemeClr val="dk1"/>
                </a:solidFill>
                <a:latin typeface="Verdana" panose="020B0604030504040204" pitchFamily="34" charset="0"/>
                <a:ea typeface="Verdana" panose="020B0604030504040204" pitchFamily="34" charset="0"/>
                <a:cs typeface="Calibri"/>
                <a:sym typeface="Calibri"/>
              </a:rPr>
              <a:t>30</a:t>
            </a:fld>
            <a:endParaRPr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 name="Rectangle 1">
            <a:extLst>
              <a:ext uri="{FF2B5EF4-FFF2-40B4-BE49-F238E27FC236}">
                <a16:creationId xmlns:a16="http://schemas.microsoft.com/office/drawing/2014/main" id="{09755B0B-C1EC-47B7-B51A-0A2F4C6A6932}"/>
              </a:ext>
            </a:extLst>
          </p:cNvPr>
          <p:cNvSpPr/>
          <p:nvPr/>
        </p:nvSpPr>
        <p:spPr>
          <a:xfrm>
            <a:off x="1" y="8867002"/>
            <a:ext cx="3360215" cy="276999"/>
          </a:xfrm>
          <a:prstGeom prst="rect">
            <a:avLst/>
          </a:prstGeom>
        </p:spPr>
        <p:txBody>
          <a:bodyPr wrap="none">
            <a:spAutoFit/>
          </a:bodyPr>
          <a:lstStyle/>
          <a:p>
            <a:pPr lvl="0">
              <a:buSzPts val="1400"/>
            </a:pPr>
            <a:r>
              <a:rPr lang="en-US" sz="1200" dirty="0">
                <a:latin typeface="Verdana" panose="020B0604030504040204" pitchFamily="34" charset="0"/>
                <a:ea typeface="Verdana" panose="020B0604030504040204" pitchFamily="34" charset="0"/>
              </a:rPr>
              <a:t>©2020-2025 Light of the World Learning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1B. - Write sentences using the pictured vocabulary words.</a:t>
            </a:r>
            <a:endParaRPr dirty="0"/>
          </a:p>
          <a:p>
            <a:pPr marL="0" lvl="0" indent="0" algn="l" rtl="0">
              <a:lnSpc>
                <a:spcPct val="100000"/>
              </a:lnSpc>
              <a:spcBef>
                <a:spcPts val="0"/>
              </a:spcBef>
              <a:spcAft>
                <a:spcPts val="0"/>
              </a:spcAft>
              <a:buSzPts val="1400"/>
              <a:buNone/>
            </a:pPr>
            <a:endParaRPr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Students will write a sentence for each picture to practice the lesson’s vocabulary words.</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may vary, but will start with a capital letter, have a punctuation mark at the end, and use the following words:</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457200" lvl="0" indent="-228600" algn="l" rtl="0">
              <a:lnSpc>
                <a:spcPct val="100000"/>
              </a:lnSpc>
              <a:spcBef>
                <a:spcPts val="0"/>
              </a:spcBef>
              <a:spcAft>
                <a:spcPts val="0"/>
              </a:spcAft>
              <a:buSzPts val="1400"/>
              <a:buNone/>
            </a:pPr>
            <a:r>
              <a:rPr lang="en-US" sz="1200" dirty="0">
                <a:latin typeface="Verdana"/>
                <a:ea typeface="Verdana"/>
                <a:cs typeface="Verdana"/>
                <a:sym typeface="Verdana"/>
              </a:rPr>
              <a:t>7.      </a:t>
            </a:r>
            <a:r>
              <a:rPr lang="en-US" dirty="0">
                <a:latin typeface="Verdana"/>
                <a:ea typeface="Verdana"/>
                <a:cs typeface="Verdana"/>
                <a:sym typeface="Verdana"/>
              </a:rPr>
              <a:t>mice</a:t>
            </a:r>
            <a:endParaRPr dirty="0"/>
          </a:p>
          <a:p>
            <a:pPr marL="457200" lvl="0" indent="-228600" algn="l" rtl="0">
              <a:lnSpc>
                <a:spcPct val="100000"/>
              </a:lnSpc>
              <a:spcBef>
                <a:spcPts val="0"/>
              </a:spcBef>
              <a:spcAft>
                <a:spcPts val="0"/>
              </a:spcAft>
              <a:buSzPts val="1400"/>
              <a:buNone/>
            </a:pPr>
            <a:r>
              <a:rPr lang="en-US" sz="1200" dirty="0">
                <a:latin typeface="Verdana"/>
                <a:ea typeface="Verdana"/>
                <a:cs typeface="Verdana"/>
                <a:sym typeface="Verdana"/>
              </a:rPr>
              <a:t>8.      </a:t>
            </a:r>
            <a:r>
              <a:rPr lang="en-US" dirty="0">
                <a:latin typeface="Verdana"/>
                <a:ea typeface="Verdana"/>
                <a:cs typeface="Verdana"/>
                <a:sym typeface="Verdana"/>
              </a:rPr>
              <a:t>pollute</a:t>
            </a:r>
            <a:endParaRPr dirty="0"/>
          </a:p>
          <a:p>
            <a:pPr marL="457200" lvl="0" indent="-228600" algn="l" rtl="0">
              <a:lnSpc>
                <a:spcPct val="100000"/>
              </a:lnSpc>
              <a:spcBef>
                <a:spcPts val="0"/>
              </a:spcBef>
              <a:spcAft>
                <a:spcPts val="0"/>
              </a:spcAft>
              <a:buSzPts val="1400"/>
              <a:buNone/>
            </a:pPr>
            <a:r>
              <a:rPr lang="en-US" sz="1200" dirty="0">
                <a:latin typeface="Verdana"/>
                <a:ea typeface="Verdana"/>
                <a:cs typeface="Verdana"/>
                <a:sym typeface="Verdana"/>
              </a:rPr>
              <a:t>9.      </a:t>
            </a:r>
            <a:r>
              <a:rPr lang="en-US" dirty="0">
                <a:latin typeface="Verdana"/>
                <a:ea typeface="Verdana"/>
                <a:cs typeface="Verdana"/>
                <a:sym typeface="Verdana"/>
              </a:rPr>
              <a:t>shore</a:t>
            </a:r>
            <a:endParaRPr dirty="0"/>
          </a:p>
          <a:p>
            <a:pPr marL="457200" lvl="0" indent="-228600" algn="l" rtl="0">
              <a:lnSpc>
                <a:spcPct val="100000"/>
              </a:lnSpc>
              <a:spcBef>
                <a:spcPts val="0"/>
              </a:spcBef>
              <a:spcAft>
                <a:spcPts val="0"/>
              </a:spcAft>
              <a:buSzPts val="1400"/>
              <a:buNone/>
            </a:pPr>
            <a:r>
              <a:rPr lang="en-US" sz="1200" dirty="0">
                <a:latin typeface="Verdana"/>
                <a:ea typeface="Verdana"/>
                <a:cs typeface="Verdana"/>
                <a:sym typeface="Verdana"/>
              </a:rPr>
              <a:t>10.    </a:t>
            </a:r>
            <a:r>
              <a:rPr lang="en-US" dirty="0">
                <a:latin typeface="Verdana"/>
                <a:ea typeface="Verdana"/>
                <a:cs typeface="Verdana"/>
                <a:sym typeface="Verdana"/>
              </a:rPr>
              <a:t>sand</a:t>
            </a:r>
            <a:endParaRPr dirty="0"/>
          </a:p>
          <a:p>
            <a:pPr marL="457200" lvl="0" indent="-228600" algn="l" rtl="0">
              <a:lnSpc>
                <a:spcPct val="100000"/>
              </a:lnSpc>
              <a:spcBef>
                <a:spcPts val="0"/>
              </a:spcBef>
              <a:spcAft>
                <a:spcPts val="0"/>
              </a:spcAft>
              <a:buSzPts val="1400"/>
              <a:buNone/>
            </a:pPr>
            <a:r>
              <a:rPr lang="en-US" sz="1200" dirty="0">
                <a:latin typeface="Verdana"/>
                <a:ea typeface="Verdana"/>
                <a:cs typeface="Verdana"/>
                <a:sym typeface="Verdana"/>
              </a:rPr>
              <a:t>11.    </a:t>
            </a:r>
            <a:r>
              <a:rPr lang="en-US" dirty="0">
                <a:latin typeface="Verdana"/>
                <a:ea typeface="Verdana"/>
                <a:cs typeface="Verdana"/>
                <a:sym typeface="Verdana"/>
              </a:rPr>
              <a:t>rocks</a:t>
            </a:r>
            <a:endParaRPr dirty="0"/>
          </a:p>
          <a:p>
            <a:pPr marL="457200" lvl="0" indent="-228600" algn="l" rtl="0">
              <a:lnSpc>
                <a:spcPct val="100000"/>
              </a:lnSpc>
              <a:spcBef>
                <a:spcPts val="0"/>
              </a:spcBef>
              <a:spcAft>
                <a:spcPts val="0"/>
              </a:spcAft>
              <a:buSzPts val="1400"/>
              <a:buNone/>
            </a:pPr>
            <a:r>
              <a:rPr lang="en-US" sz="1200" dirty="0">
                <a:latin typeface="Verdana"/>
                <a:ea typeface="Verdana"/>
                <a:cs typeface="Verdana"/>
                <a:sym typeface="Verdana"/>
              </a:rPr>
              <a:t>12.    </a:t>
            </a:r>
            <a:r>
              <a:rPr lang="en-US" dirty="0">
                <a:latin typeface="Verdana"/>
                <a:ea typeface="Verdana"/>
                <a:cs typeface="Verdana"/>
                <a:sym typeface="Verdana"/>
              </a:rPr>
              <a:t>grass</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542" name="Google Shape;542;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b="0" i="0" u="none" strike="noStrike" cap="none">
                <a:solidFill>
                  <a:schemeClr val="dk1"/>
                </a:solidFill>
                <a:latin typeface="Verdana" panose="020B0604030504040204" pitchFamily="34" charset="0"/>
                <a:ea typeface="Verdana" panose="020B0604030504040204" pitchFamily="34" charset="0"/>
                <a:cs typeface="Calibri"/>
                <a:sym typeface="Calibri"/>
              </a:rPr>
              <a:t>31</a:t>
            </a:fld>
            <a:endParaRPr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 name="Rectangle 1">
            <a:extLst>
              <a:ext uri="{FF2B5EF4-FFF2-40B4-BE49-F238E27FC236}">
                <a16:creationId xmlns:a16="http://schemas.microsoft.com/office/drawing/2014/main" id="{51981478-D886-4BC7-88C4-02AF86E90DFE}"/>
              </a:ext>
            </a:extLst>
          </p:cNvPr>
          <p:cNvSpPr/>
          <p:nvPr/>
        </p:nvSpPr>
        <p:spPr>
          <a:xfrm>
            <a:off x="1" y="8867002"/>
            <a:ext cx="3360215" cy="276999"/>
          </a:xfrm>
          <a:prstGeom prst="rect">
            <a:avLst/>
          </a:prstGeom>
        </p:spPr>
        <p:txBody>
          <a:bodyPr wrap="none">
            <a:spAutoFit/>
          </a:bodyPr>
          <a:lstStyle/>
          <a:p>
            <a:pPr lvl="0">
              <a:buSzPts val="1400"/>
            </a:pPr>
            <a:r>
              <a:rPr lang="en-US" sz="1200" dirty="0">
                <a:latin typeface="Verdana" panose="020B0604030504040204" pitchFamily="34" charset="0"/>
                <a:ea typeface="Verdana" panose="020B0604030504040204" pitchFamily="34" charset="0"/>
              </a:rPr>
              <a:t>©2020-2025 Light of the World Learning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4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2. Grammar Review - Similes</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Learners will fill in the blanks to create their own similes. The first rows give examples.</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 will vary but must include the correct simile forms.</a:t>
            </a:r>
            <a:endParaRPr dirty="0"/>
          </a:p>
          <a:p>
            <a:pPr marL="0" lvl="0" indent="0" algn="l" rtl="0">
              <a:lnSpc>
                <a:spcPct val="100000"/>
              </a:lnSpc>
              <a:spcBef>
                <a:spcPts val="0"/>
              </a:spcBef>
              <a:spcAft>
                <a:spcPts val="0"/>
              </a:spcAft>
              <a:buSzPts val="1400"/>
              <a:buNone/>
            </a:pPr>
            <a:endParaRPr b="0"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595" name="Google Shape;595;p42:notes"/>
          <p:cNvSpPr txBox="1">
            <a:spLocks noGrp="1"/>
          </p:cNvSpPr>
          <p:nvPr>
            <p:ph type="ftr" idx="11"/>
          </p:nvPr>
        </p:nvSpPr>
        <p:spPr>
          <a:xfrm>
            <a:off x="0" y="8685213"/>
            <a:ext cx="3429000" cy="458699"/>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596" name="Google Shape;596;p42: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32</a:t>
            </a:fld>
            <a:endParaRPr dirty="0">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f38cac418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g1f38cac4182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b="1" dirty="0">
                <a:solidFill>
                  <a:srgbClr val="4472C4"/>
                </a:solidFill>
                <a:latin typeface="Verdana"/>
                <a:ea typeface="Verdana"/>
                <a:cs typeface="Verdana"/>
                <a:sym typeface="Verdana"/>
              </a:rPr>
              <a:t>Homework 3. – Conversations - Pair work</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First, ask students to complete writing the questions with their own words. Be sure they put a question mark at the end. Number 1 is an example.</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lvl="0" indent="0" algn="l" rtl="0">
              <a:lnSpc>
                <a:spcPct val="115000"/>
              </a:lnSpc>
              <a:spcBef>
                <a:spcPts val="0"/>
              </a:spcBef>
              <a:spcAft>
                <a:spcPts val="0"/>
              </a:spcAft>
              <a:buSzPts val="1400"/>
              <a:buNone/>
            </a:pPr>
            <a:r>
              <a:rPr lang="en-US" b="1" dirty="0">
                <a:latin typeface="Verdana"/>
                <a:ea typeface="Verdana"/>
                <a:cs typeface="Verdana"/>
                <a:sym typeface="Verdana"/>
              </a:rPr>
              <a:t>Questions and answers will vary</a:t>
            </a:r>
            <a:r>
              <a:rPr lang="en-US" dirty="0">
                <a:latin typeface="Verdana"/>
                <a:ea typeface="Verdana"/>
                <a:cs typeface="Verdana"/>
                <a:sym typeface="Verdana"/>
              </a:rPr>
              <a:t>, but may include:</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2.  Do you like mustard on your hot dog?</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3.  Do you like to work in the garden?</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4.  Which grain do you grow in your area?</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5.  What plants do you grow in your garden?</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6.  What kind of pollution bothers you?</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7.  What color is the soil in your country?</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Then ask each student to interview a partner and write their partner’s answers. Then they will switch roles and answer their partner’s questions.</a:t>
            </a: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Check answers for correct grammar and punctuation.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p>
        </p:txBody>
      </p:sp>
      <p:sp>
        <p:nvSpPr>
          <p:cNvPr id="614" name="Google Shape;614;g1f38cac4182_0_0: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Verdana" panose="020B0604030504040204" pitchFamily="34" charset="0"/>
                <a:ea typeface="Verdana" panose="020B0604030504040204" pitchFamily="34" charset="0"/>
              </a:rPr>
              <a:t>33</a:t>
            </a:fld>
            <a:endParaRPr dirty="0">
              <a:latin typeface="Verdana" panose="020B0604030504040204" pitchFamily="34" charset="0"/>
              <a:ea typeface="Verdana" panose="020B0604030504040204" pitchFamily="34" charset="0"/>
            </a:endParaRPr>
          </a:p>
        </p:txBody>
      </p:sp>
      <p:sp>
        <p:nvSpPr>
          <p:cNvPr id="2" name="Rectangle 1">
            <a:extLst>
              <a:ext uri="{FF2B5EF4-FFF2-40B4-BE49-F238E27FC236}">
                <a16:creationId xmlns:a16="http://schemas.microsoft.com/office/drawing/2014/main" id="{A65F3964-1318-4756-8863-48C34FADE889}"/>
              </a:ext>
            </a:extLst>
          </p:cNvPr>
          <p:cNvSpPr/>
          <p:nvPr/>
        </p:nvSpPr>
        <p:spPr>
          <a:xfrm>
            <a:off x="68786" y="8867002"/>
            <a:ext cx="3360215" cy="276999"/>
          </a:xfrm>
          <a:prstGeom prst="rect">
            <a:avLst/>
          </a:prstGeom>
        </p:spPr>
        <p:txBody>
          <a:bodyPr wrap="none">
            <a:spAutoFit/>
          </a:bodyPr>
          <a:lstStyle/>
          <a:p>
            <a:pPr lvl="0">
              <a:buSzPts val="1400"/>
            </a:pPr>
            <a:r>
              <a:rPr lang="en-US" sz="1200" dirty="0">
                <a:latin typeface="Verdana" panose="020B0604030504040204" pitchFamily="34" charset="0"/>
                <a:ea typeface="Verdana" panose="020B0604030504040204" pitchFamily="34" charset="0"/>
              </a:rPr>
              <a:t>©2020-2025 Light of the World Learning</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4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4. – Write and say sentences with the new sounds. </a:t>
            </a: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This homework practices writing, spelling, and pronouncing the /O/ and /z/ sounds.</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dk1"/>
                </a:solidFill>
                <a:latin typeface="Verdana"/>
                <a:ea typeface="Verdana"/>
                <a:cs typeface="Verdana"/>
                <a:sym typeface="Verdana"/>
              </a:rPr>
              <a:t>Answers:</a:t>
            </a:r>
            <a:endParaRPr b="1"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228600" lvl="0" indent="-228600" algn="l" rtl="0">
              <a:lnSpc>
                <a:spcPct val="115000"/>
              </a:lnSpc>
              <a:spcBef>
                <a:spcPts val="0"/>
              </a:spcBef>
              <a:spcAft>
                <a:spcPts val="0"/>
              </a:spcAft>
              <a:buClr>
                <a:schemeClr val="dk1"/>
              </a:buClr>
              <a:buSzPts val="1100"/>
              <a:buFont typeface="Arial"/>
              <a:buAutoNum type="alphaUcPeriod"/>
            </a:pPr>
            <a:r>
              <a:rPr lang="en-US" dirty="0">
                <a:latin typeface="Verdana"/>
                <a:ea typeface="Verdana"/>
                <a:cs typeface="Verdana"/>
                <a:sym typeface="Verdana"/>
              </a:rPr>
              <a:t>Solo</a:t>
            </a:r>
          </a:p>
          <a:p>
            <a:pPr marL="228600" lvl="0" indent="-228600" algn="l" rtl="0">
              <a:lnSpc>
                <a:spcPct val="115000"/>
              </a:lnSpc>
              <a:spcBef>
                <a:spcPts val="0"/>
              </a:spcBef>
              <a:spcAft>
                <a:spcPts val="0"/>
              </a:spcAft>
              <a:buClr>
                <a:schemeClr val="dk1"/>
              </a:buClr>
              <a:buSzPts val="1100"/>
              <a:buFont typeface="Arial"/>
              <a:buAutoNum type="alphaUcPeriod"/>
            </a:pPr>
            <a:r>
              <a:rPr lang="en-US" dirty="0">
                <a:latin typeface="Verdana"/>
                <a:ea typeface="Verdana"/>
                <a:cs typeface="Verdana"/>
                <a:sym typeface="Verdana"/>
              </a:rPr>
              <a:t>Brazil</a:t>
            </a:r>
          </a:p>
          <a:p>
            <a:pPr marL="228600" lvl="0" indent="-228600" algn="l" rtl="0">
              <a:lnSpc>
                <a:spcPct val="115000"/>
              </a:lnSpc>
              <a:spcBef>
                <a:spcPts val="0"/>
              </a:spcBef>
              <a:spcAft>
                <a:spcPts val="0"/>
              </a:spcAft>
              <a:buClr>
                <a:schemeClr val="dk1"/>
              </a:buClr>
              <a:buSzPts val="1100"/>
              <a:buFont typeface="Arial"/>
              <a:buAutoNum type="alphaUcPeriod"/>
            </a:pPr>
            <a:r>
              <a:rPr lang="en-US" dirty="0">
                <a:latin typeface="Verdana"/>
                <a:ea typeface="Verdana"/>
                <a:cs typeface="Verdana"/>
                <a:sym typeface="Verdana"/>
              </a:rPr>
              <a:t>Zambia</a:t>
            </a:r>
          </a:p>
          <a:p>
            <a:pPr marL="228600" lvl="0" indent="-228600" algn="l" rtl="0">
              <a:lnSpc>
                <a:spcPct val="115000"/>
              </a:lnSpc>
              <a:spcBef>
                <a:spcPts val="0"/>
              </a:spcBef>
              <a:spcAft>
                <a:spcPts val="0"/>
              </a:spcAft>
              <a:buClr>
                <a:schemeClr val="dk1"/>
              </a:buClr>
              <a:buSzPts val="1100"/>
              <a:buFont typeface="Arial"/>
              <a:buAutoNum type="alphaUcPeriod"/>
            </a:pPr>
            <a:r>
              <a:rPr lang="en-US" dirty="0">
                <a:latin typeface="Verdana"/>
                <a:ea typeface="Verdana"/>
                <a:cs typeface="Verdana"/>
                <a:sym typeface="Verdana"/>
              </a:rPr>
              <a:t>An ocean</a:t>
            </a:r>
          </a:p>
          <a:p>
            <a:pPr marL="228600" lvl="0" indent="-228600" algn="l" rtl="0">
              <a:lnSpc>
                <a:spcPct val="115000"/>
              </a:lnSpc>
              <a:spcBef>
                <a:spcPts val="0"/>
              </a:spcBef>
              <a:spcAft>
                <a:spcPts val="0"/>
              </a:spcAft>
              <a:buClr>
                <a:schemeClr val="dk1"/>
              </a:buClr>
              <a:buSzPts val="1100"/>
              <a:buFont typeface="Arial"/>
              <a:buAutoNum type="alphaUcPeriod"/>
            </a:pPr>
            <a:r>
              <a:rPr lang="en-US" dirty="0">
                <a:latin typeface="Verdana"/>
                <a:ea typeface="Verdana"/>
                <a:cs typeface="Verdana"/>
                <a:sym typeface="Verdana"/>
              </a:rPr>
              <a:t>Open</a:t>
            </a:r>
          </a:p>
          <a:p>
            <a:pPr marL="228600" lvl="0" indent="-228600" algn="l" rtl="0">
              <a:lnSpc>
                <a:spcPct val="115000"/>
              </a:lnSpc>
              <a:spcBef>
                <a:spcPts val="0"/>
              </a:spcBef>
              <a:spcAft>
                <a:spcPts val="0"/>
              </a:spcAft>
              <a:buClr>
                <a:schemeClr val="dk1"/>
              </a:buClr>
              <a:buSzPts val="1100"/>
              <a:buFont typeface="Arial"/>
              <a:buAutoNum type="alphaUcPeriod"/>
            </a:pPr>
            <a:r>
              <a:rPr lang="en-US" dirty="0">
                <a:latin typeface="Verdana"/>
                <a:ea typeface="Verdana"/>
                <a:cs typeface="Verdana"/>
                <a:sym typeface="Verdana"/>
              </a:rPr>
              <a:t>A zebra</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dk1"/>
              </a:solidFill>
              <a:latin typeface="Verdana"/>
              <a:ea typeface="Verdana"/>
              <a:cs typeface="Verdana"/>
              <a:sym typeface="Verdana"/>
            </a:endParaRPr>
          </a:p>
        </p:txBody>
      </p:sp>
      <p:sp>
        <p:nvSpPr>
          <p:cNvPr id="623" name="Google Shape;623;p44: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©2020-2025 Light of the World Learning</a:t>
            </a:r>
            <a:endParaRPr dirty="0"/>
          </a:p>
        </p:txBody>
      </p:sp>
      <p:sp>
        <p:nvSpPr>
          <p:cNvPr id="624" name="Google Shape;624;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34</a:t>
            </a:fld>
            <a:endParaRPr dirty="0">
              <a:latin typeface="Verdana"/>
              <a:ea typeface="Verdana"/>
              <a:cs typeface="Verdana"/>
              <a:sym typeface="Verdan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4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5. – Bible Reading Review</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Students may look back at the story to answer the questions.</a:t>
            </a: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dirty="0"/>
          </a:p>
          <a:p>
            <a:pPr marL="228600" lvl="0" algn="l" rtl="0">
              <a:lnSpc>
                <a:spcPct val="100000"/>
              </a:lnSpc>
              <a:spcBef>
                <a:spcPts val="0"/>
              </a:spcBef>
              <a:spcAft>
                <a:spcPts val="0"/>
              </a:spcAft>
              <a:buSzPct val="100000"/>
              <a:buAutoNum type="arabicPeriod"/>
            </a:pPr>
            <a:r>
              <a:rPr lang="en-US" dirty="0">
                <a:latin typeface="Verdana"/>
                <a:ea typeface="Verdana"/>
                <a:cs typeface="Verdana"/>
                <a:sym typeface="Verdana"/>
              </a:rPr>
              <a:t>The kingdom of God is like a mustard seed, a treasure, a merchant, yeast</a:t>
            </a:r>
            <a:r>
              <a:rPr lang="en-US" b="0" dirty="0">
                <a:latin typeface="Verdana"/>
                <a:ea typeface="Verdana"/>
                <a:cs typeface="Verdana"/>
                <a:sym typeface="Verdana"/>
              </a:rPr>
              <a:t>.</a:t>
            </a:r>
          </a:p>
          <a:p>
            <a:pPr marL="228600" lvl="0" algn="l" rtl="0">
              <a:lnSpc>
                <a:spcPct val="100000"/>
              </a:lnSpc>
              <a:spcBef>
                <a:spcPts val="0"/>
              </a:spcBef>
              <a:spcAft>
                <a:spcPts val="0"/>
              </a:spcAft>
              <a:buSzPts val="1400"/>
              <a:buAutoNum type="arabicPeriod"/>
            </a:pPr>
            <a:endParaRPr dirty="0"/>
          </a:p>
          <a:p>
            <a:pPr marL="228600" lvl="0" algn="l" rtl="0">
              <a:lnSpc>
                <a:spcPct val="100000"/>
              </a:lnSpc>
              <a:spcBef>
                <a:spcPts val="0"/>
              </a:spcBef>
              <a:spcAft>
                <a:spcPts val="0"/>
              </a:spcAft>
              <a:buSzPct val="100000"/>
              <a:buFont typeface="+mj-lt"/>
              <a:buAutoNum type="arabicPeriod"/>
            </a:pPr>
            <a:r>
              <a:rPr lang="en-US" dirty="0">
                <a:latin typeface="Verdana"/>
                <a:ea typeface="Verdana"/>
                <a:cs typeface="Verdana"/>
                <a:sym typeface="Verdana"/>
              </a:rPr>
              <a:t>The seed in the rocky soil sprouted quickly, but its roots were not able to go deep into the soil. </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Because he admitted his sin and asked for forgiveness. </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Answers will vary.</a:t>
            </a:r>
            <a:endParaRPr dirty="0">
              <a:latin typeface="Verdana"/>
              <a:ea typeface="Verdana"/>
              <a:cs typeface="Verdana"/>
              <a:sym typeface="Verdana"/>
            </a:endParaRPr>
          </a:p>
        </p:txBody>
      </p:sp>
      <p:sp>
        <p:nvSpPr>
          <p:cNvPr id="647" name="Google Shape;647;p46: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648" name="Google Shape;648;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35</a:t>
            </a:fld>
            <a:endParaRPr dirty="0">
              <a:latin typeface="Verdana"/>
              <a:ea typeface="Verdana"/>
              <a:cs typeface="Verdana"/>
              <a:sym typeface="Verdan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p4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6A. – Memorize a Verse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Learners get to choose A, B, or C (on the next slide) to memorize. Please notice that the memory work is not long. Everyone, regardless of skill level, should be able to do it.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1. Model. </a:t>
            </a:r>
            <a:r>
              <a:rPr lang="en-US" dirty="0">
                <a:latin typeface="Verdana"/>
                <a:ea typeface="Verdana"/>
                <a:cs typeface="Verdana"/>
                <a:sym typeface="Verdana"/>
              </a:rPr>
              <a:t>Recite a verse from memory. </a:t>
            </a: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2. Repeat. </a:t>
            </a:r>
            <a:r>
              <a:rPr lang="en-US" dirty="0">
                <a:latin typeface="Verdana"/>
                <a:ea typeface="Verdana"/>
                <a:cs typeface="Verdana"/>
                <a:sym typeface="Verdana"/>
              </a:rPr>
              <a:t>Encourage students to find someone with whom to practice conversing and reading the completed homework assignment.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3. Solo. </a:t>
            </a:r>
            <a:r>
              <a:rPr lang="en-US" dirty="0">
                <a:latin typeface="Verdana"/>
                <a:ea typeface="Verdana"/>
                <a:cs typeface="Verdana"/>
                <a:sym typeface="Verdana"/>
              </a:rPr>
              <a:t>Students will recite the verse from memory at the next class.</a:t>
            </a:r>
            <a:br>
              <a:rPr lang="en-US" dirty="0">
                <a:latin typeface="Verdana"/>
                <a:ea typeface="Verdana"/>
                <a:cs typeface="Verdana"/>
                <a:sym typeface="Verdana"/>
              </a:rPr>
            </a:br>
            <a:endParaRPr dirty="0">
              <a:latin typeface="Verdana"/>
              <a:ea typeface="Verdana"/>
              <a:cs typeface="Verdana"/>
              <a:sym typeface="Verdana"/>
            </a:endParaRPr>
          </a:p>
        </p:txBody>
      </p:sp>
      <p:sp>
        <p:nvSpPr>
          <p:cNvPr id="658" name="Google Shape;658;p47: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©2020-2025 Light of the World Learning</a:t>
            </a:r>
            <a:endParaRPr dirty="0"/>
          </a:p>
        </p:txBody>
      </p:sp>
      <p:sp>
        <p:nvSpPr>
          <p:cNvPr id="659" name="Google Shape;659;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36</a:t>
            </a:fld>
            <a:endParaRPr dirty="0">
              <a:latin typeface="Verdana"/>
              <a:ea typeface="Verdana"/>
              <a:cs typeface="Verdana"/>
              <a:sym typeface="Verdan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4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6B. – Memorize a verse and read the next lesson’s verses.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Learners get to choose A, B, (from the previous slide) or C to memorize. </a:t>
            </a:r>
            <a:endParaRPr dirty="0"/>
          </a:p>
          <a:p>
            <a:pPr marL="0" marR="0" lvl="0" indent="0" algn="l" rtl="0">
              <a:lnSpc>
                <a:spcPct val="100000"/>
              </a:lnSpc>
              <a:spcBef>
                <a:spcPts val="0"/>
              </a:spcBef>
              <a:spcAft>
                <a:spcPts val="0"/>
              </a:spcAft>
              <a:buClr>
                <a:srgbClr val="000000"/>
              </a:buClr>
              <a:buSzPts val="1400"/>
              <a:buFont typeface="Arial"/>
              <a:buNone/>
            </a:pPr>
            <a:br>
              <a:rPr lang="en-US" dirty="0">
                <a:latin typeface="Verdana"/>
                <a:ea typeface="Verdana"/>
                <a:cs typeface="Verdana"/>
                <a:sym typeface="Verdana"/>
              </a:rPr>
            </a:br>
            <a:r>
              <a:rPr lang="en-US" dirty="0">
                <a:latin typeface="Verdana"/>
                <a:ea typeface="Verdana"/>
                <a:cs typeface="Verdana"/>
                <a:sym typeface="Verdana"/>
              </a:rPr>
              <a:t>Students will always read the Bible lesson in their first language (L1) before reading it in English the following lesson. Help them get a Bible in their own language if they don’t have one. They may also use </a:t>
            </a:r>
            <a:r>
              <a:rPr lang="en-US" dirty="0" err="1">
                <a:latin typeface="Verdana"/>
                <a:ea typeface="Verdana"/>
                <a:cs typeface="Verdana"/>
                <a:sym typeface="Verdana"/>
              </a:rPr>
              <a:t>Bible.IS</a:t>
            </a:r>
            <a:r>
              <a:rPr lang="en-US" dirty="0">
                <a:latin typeface="Verdana"/>
                <a:ea typeface="Verdana"/>
                <a:cs typeface="Verdana"/>
                <a:sym typeface="Verdana"/>
              </a:rPr>
              <a:t> or other Bible translation resources.</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70" name="Google Shape;670;p48: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©2020-2025 Light of the World Learning</a:t>
            </a:r>
            <a:endParaRPr dirty="0"/>
          </a:p>
        </p:txBody>
      </p:sp>
      <p:sp>
        <p:nvSpPr>
          <p:cNvPr id="671" name="Google Shape;671;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37</a:t>
            </a:fld>
            <a:endParaRPr dirty="0">
              <a:latin typeface="Verdana"/>
              <a:ea typeface="Verdana"/>
              <a:cs typeface="Verdana"/>
              <a:sym typeface="Verdan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4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7A. – Everyday Reading and Writing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learners will read the article and answer the questions on the last slide.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681" name="Google Shape;681;p49:notes"/>
          <p:cNvSpPr txBox="1">
            <a:spLocks noGrp="1"/>
          </p:cNvSpPr>
          <p:nvPr>
            <p:ph type="ftr" idx="11"/>
          </p:nvPr>
        </p:nvSpPr>
        <p:spPr>
          <a:xfrm>
            <a:off x="1" y="8685213"/>
            <a:ext cx="3583172"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682" name="Google Shape;682;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38</a:t>
            </a:fld>
            <a:endParaRPr dirty="0">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1ef1604f5c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1ef1604f5c0_0_3:notes"/>
          <p:cNvSpPr txBox="1">
            <a:spLocks noGrp="1"/>
          </p:cNvSpPr>
          <p:nvPr>
            <p:ph type="body" idx="1"/>
          </p:nvPr>
        </p:nvSpPr>
        <p:spPr>
          <a:xfrm>
            <a:off x="685800" y="4400549"/>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Homework 7B (cont.). – Everyday Reading and Writing</a:t>
            </a:r>
            <a:endParaRPr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endParaRPr b="1" dirty="0">
              <a:solidFill>
                <a:schemeClr val="accent5"/>
              </a:solidFill>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r>
              <a:rPr lang="en-US" dirty="0">
                <a:latin typeface="Verdana"/>
                <a:ea typeface="Verdana"/>
                <a:cs typeface="Verdana"/>
                <a:sym typeface="Verdana"/>
              </a:rPr>
              <a:t>The learners will read the article and answer the questions on the last slide.</a:t>
            </a:r>
            <a:endParaRPr dirty="0">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spcBef>
                <a:spcPts val="0"/>
              </a:spcBef>
              <a:spcAft>
                <a:spcPts val="0"/>
              </a:spcAft>
              <a:buNone/>
            </a:pPr>
            <a:endParaRPr dirty="0"/>
          </a:p>
        </p:txBody>
      </p:sp>
      <p:sp>
        <p:nvSpPr>
          <p:cNvPr id="692" name="Google Shape;692;g1ef1604f5c0_0_3:notes"/>
          <p:cNvSpPr txBox="1">
            <a:spLocks noGrp="1"/>
          </p:cNvSpPr>
          <p:nvPr>
            <p:ph type="sldNum" idx="12"/>
          </p:nvPr>
        </p:nvSpPr>
        <p:spPr>
          <a:xfrm>
            <a:off x="3884613" y="8685214"/>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atin typeface="Verdana" panose="020B0604030504040204" pitchFamily="34" charset="0"/>
                <a:ea typeface="Verdana" panose="020B0604030504040204" pitchFamily="34" charset="0"/>
              </a:rPr>
              <a:t>39</a:t>
            </a:fld>
            <a:endParaRPr dirty="0">
              <a:latin typeface="Verdana" panose="020B0604030504040204" pitchFamily="34" charset="0"/>
              <a:ea typeface="Verdana" panose="020B0604030504040204" pitchFamily="34" charset="0"/>
            </a:endParaRPr>
          </a:p>
        </p:txBody>
      </p:sp>
      <p:sp>
        <p:nvSpPr>
          <p:cNvPr id="2" name="Rectangle 1">
            <a:extLst>
              <a:ext uri="{FF2B5EF4-FFF2-40B4-BE49-F238E27FC236}">
                <a16:creationId xmlns:a16="http://schemas.microsoft.com/office/drawing/2014/main" id="{10332C64-3E35-4ABF-8850-8FBFF18C73CA}"/>
              </a:ext>
            </a:extLst>
          </p:cNvPr>
          <p:cNvSpPr/>
          <p:nvPr/>
        </p:nvSpPr>
        <p:spPr>
          <a:xfrm>
            <a:off x="68786" y="8866915"/>
            <a:ext cx="3360215" cy="276999"/>
          </a:xfrm>
          <a:prstGeom prst="rect">
            <a:avLst/>
          </a:prstGeom>
        </p:spPr>
        <p:txBody>
          <a:bodyPr wrap="none">
            <a:spAutoFit/>
          </a:bodyPr>
          <a:lstStyle/>
          <a:p>
            <a:pPr lvl="0">
              <a:buSzPts val="1400"/>
            </a:pPr>
            <a:r>
              <a:rPr lang="en-US" sz="1200" dirty="0">
                <a:latin typeface="Verdana" panose="020B0604030504040204" pitchFamily="34" charset="0"/>
                <a:ea typeface="Verdana" panose="020B0604030504040204" pitchFamily="34" charset="0"/>
              </a:rPr>
              <a:t>©2020-2025 Light of the World Learning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1B. Show Description of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Please read the description of the theme picture to the students and point to the pictured vocabulary.  </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These words can be studied for homework. </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Practice of vocabulary begins with the following slide.</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1200"/>
              </a:spcBef>
              <a:spcAft>
                <a:spcPts val="0"/>
              </a:spcAft>
              <a:buSzPts val="1400"/>
              <a:buNone/>
            </a:pPr>
            <a:endParaRPr dirty="0">
              <a:latin typeface="Verdana"/>
              <a:ea typeface="Verdana"/>
              <a:cs typeface="Verdana"/>
              <a:sym typeface="Verdana"/>
            </a:endParaRPr>
          </a:p>
        </p:txBody>
      </p:sp>
      <p:sp>
        <p:nvSpPr>
          <p:cNvPr id="259" name="Google Shape;259;p4:notes"/>
          <p:cNvSpPr txBox="1">
            <a:spLocks noGrp="1"/>
          </p:cNvSpPr>
          <p:nvPr>
            <p:ph type="ftr" idx="11"/>
          </p:nvPr>
        </p:nvSpPr>
        <p:spPr>
          <a:xfrm>
            <a:off x="0" y="8592100"/>
            <a:ext cx="3429000" cy="54587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260" name="Google Shape;260;p4: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4</a:t>
            </a:fld>
            <a:endParaRPr>
              <a:latin typeface="Verdana"/>
              <a:ea typeface="Verdana"/>
              <a:cs typeface="Verdana"/>
              <a:sym typeface="Verdan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5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7C. – Everyday Reading and Writing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b="1" dirty="0">
              <a:latin typeface="Verdana"/>
              <a:ea typeface="Verdana"/>
              <a:cs typeface="Verdana"/>
              <a:sym typeface="Verdana"/>
            </a:endParaRPr>
          </a:p>
          <a:p>
            <a:pPr marL="457200" lvl="0" indent="-317500" algn="l" rtl="0">
              <a:lnSpc>
                <a:spcPct val="100000"/>
              </a:lnSpc>
              <a:spcBef>
                <a:spcPts val="0"/>
              </a:spcBef>
              <a:spcAft>
                <a:spcPts val="0"/>
              </a:spcAft>
              <a:buSzPts val="1400"/>
              <a:buFont typeface="Verdana"/>
              <a:buAutoNum type="arabicPeriod"/>
            </a:pPr>
            <a:r>
              <a:rPr lang="en-US" dirty="0">
                <a:latin typeface="Verdana"/>
                <a:ea typeface="Verdana"/>
                <a:cs typeface="Verdana"/>
                <a:sym typeface="Verdana"/>
              </a:rPr>
              <a:t>Most whales live only in ocean water, but fish live in both fresh water and salt water.</a:t>
            </a:r>
            <a:endParaRPr dirty="0">
              <a:latin typeface="Verdana"/>
              <a:ea typeface="Verdana"/>
              <a:cs typeface="Verdana"/>
              <a:sym typeface="Verdana"/>
            </a:endParaRPr>
          </a:p>
          <a:p>
            <a:pPr marL="457200" lvl="0" indent="-317500" algn="l" rtl="0">
              <a:lnSpc>
                <a:spcPct val="100000"/>
              </a:lnSpc>
              <a:spcBef>
                <a:spcPts val="0"/>
              </a:spcBef>
              <a:spcAft>
                <a:spcPts val="0"/>
              </a:spcAft>
              <a:buSzPts val="1400"/>
              <a:buFont typeface="Verdana"/>
              <a:buAutoNum type="arabicPeriod"/>
            </a:pPr>
            <a:r>
              <a:rPr lang="en-US" dirty="0">
                <a:latin typeface="Verdana"/>
                <a:ea typeface="Verdana"/>
                <a:cs typeface="Verdana"/>
                <a:sym typeface="Verdana"/>
              </a:rPr>
              <a:t>Fins and a tail help whales and fish to swim and stay upright.</a:t>
            </a:r>
            <a:endParaRPr dirty="0">
              <a:latin typeface="Verdana"/>
              <a:ea typeface="Verdana"/>
              <a:cs typeface="Verdana"/>
              <a:sym typeface="Verdana"/>
            </a:endParaRPr>
          </a:p>
          <a:p>
            <a:pPr marL="457200" lvl="0" indent="-317500" algn="l" rtl="0">
              <a:lnSpc>
                <a:spcPct val="100000"/>
              </a:lnSpc>
              <a:spcBef>
                <a:spcPts val="0"/>
              </a:spcBef>
              <a:spcAft>
                <a:spcPts val="0"/>
              </a:spcAft>
              <a:buSzPts val="1400"/>
              <a:buFont typeface="Verdana"/>
              <a:buAutoNum type="arabicPeriod"/>
            </a:pPr>
            <a:r>
              <a:rPr lang="en-US" dirty="0">
                <a:latin typeface="Verdana"/>
                <a:ea typeface="Verdana"/>
                <a:cs typeface="Verdana"/>
                <a:sym typeface="Verdana"/>
              </a:rPr>
              <a:t>Sei whales can swim up to thirty-four miles per hour.</a:t>
            </a:r>
            <a:endParaRPr dirty="0">
              <a:latin typeface="Verdana"/>
              <a:ea typeface="Verdana"/>
              <a:cs typeface="Verdana"/>
              <a:sym typeface="Verdana"/>
            </a:endParaRPr>
          </a:p>
          <a:p>
            <a:pPr marL="457200" lvl="0" indent="-317500" algn="l" rtl="0">
              <a:lnSpc>
                <a:spcPct val="100000"/>
              </a:lnSpc>
              <a:spcBef>
                <a:spcPts val="0"/>
              </a:spcBef>
              <a:spcAft>
                <a:spcPts val="0"/>
              </a:spcAft>
              <a:buSzPts val="1400"/>
              <a:buFont typeface="Verdana"/>
              <a:buAutoNum type="arabicPeriod"/>
            </a:pPr>
            <a:r>
              <a:rPr lang="en-US" dirty="0">
                <a:latin typeface="Verdana"/>
                <a:ea typeface="Verdana"/>
                <a:cs typeface="Verdana"/>
                <a:sym typeface="Verdana"/>
              </a:rPr>
              <a:t>Answers will vary.</a:t>
            </a:r>
          </a:p>
          <a:p>
            <a:pPr marL="457200" lvl="0" indent="-317500" algn="l" rtl="0">
              <a:lnSpc>
                <a:spcPct val="100000"/>
              </a:lnSpc>
              <a:spcBef>
                <a:spcPts val="0"/>
              </a:spcBef>
              <a:spcAft>
                <a:spcPts val="0"/>
              </a:spcAft>
              <a:buSzPts val="1400"/>
              <a:buFont typeface="Verdana"/>
              <a:buAutoNum type="arabicPeriod"/>
            </a:pPr>
            <a:r>
              <a:rPr lang="en-US" dirty="0">
                <a:latin typeface="Verdana"/>
                <a:ea typeface="Verdana"/>
                <a:cs typeface="Verdana"/>
                <a:sym typeface="Verdana"/>
              </a:rPr>
              <a:t>Answers will vary.</a:t>
            </a:r>
            <a:endParaRPr dirty="0">
              <a:latin typeface="Verdana"/>
              <a:ea typeface="Verdana"/>
              <a:cs typeface="Verdana"/>
              <a:sym typeface="Verdana"/>
            </a:endParaRPr>
          </a:p>
        </p:txBody>
      </p:sp>
      <p:sp>
        <p:nvSpPr>
          <p:cNvPr id="700" name="Google Shape;700;p50: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a:t>©2020-2025 Light of the World Learning</a:t>
            </a:r>
            <a:endParaRPr dirty="0"/>
          </a:p>
        </p:txBody>
      </p:sp>
      <p:sp>
        <p:nvSpPr>
          <p:cNvPr id="701" name="Google Shape;701;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40</a:t>
            </a:fld>
            <a:endParaRPr dirty="0">
              <a:latin typeface="Verdana"/>
              <a:ea typeface="Verdana"/>
              <a:cs typeface="Verdana"/>
              <a:sym typeface="Verdan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5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8. – Writing</a:t>
            </a:r>
            <a:endParaRPr dirty="0"/>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latin typeface="Verdana"/>
                <a:ea typeface="Verdana"/>
                <a:cs typeface="Verdana"/>
                <a:sym typeface="Verdana"/>
              </a:rPr>
              <a:t>Model. </a:t>
            </a:r>
            <a:r>
              <a:rPr lang="en-US" dirty="0">
                <a:latin typeface="Verdana"/>
                <a:ea typeface="Verdana"/>
                <a:cs typeface="Verdana"/>
                <a:sym typeface="Verdana"/>
              </a:rPr>
              <a:t>Show your own picture to the students and write a paragraph about it. </a:t>
            </a:r>
            <a:r>
              <a:rPr lang="en-US" sz="1200" b="0" i="0" u="none" strike="noStrike" cap="none" dirty="0">
                <a:solidFill>
                  <a:srgbClr val="000000"/>
                </a:solidFill>
                <a:latin typeface="Verdana"/>
                <a:ea typeface="Verdana"/>
                <a:cs typeface="Verdana"/>
                <a:sym typeface="Verdana"/>
              </a:rPr>
              <a:t>Example: </a:t>
            </a:r>
            <a:r>
              <a:rPr lang="en-US" sz="1200" b="0" i="0" u="none" strike="noStrike" cap="none" dirty="0">
                <a:solidFill>
                  <a:schemeClr val="accent5"/>
                </a:solidFill>
                <a:latin typeface="Verdana"/>
                <a:ea typeface="Verdana"/>
                <a:cs typeface="Verdana"/>
                <a:sym typeface="Verdana"/>
              </a:rPr>
              <a:t>This is a photo of my favorite beach. It has lots of rocks near the shore.</a:t>
            </a:r>
            <a:endParaRPr lang="en-US" sz="800" b="0" i="0" u="none" strike="noStrike" cap="none" dirty="0">
              <a:solidFill>
                <a:srgbClr val="000000"/>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Answers will vary.</a:t>
            </a:r>
            <a:endParaRPr dirty="0">
              <a:latin typeface="Verdana"/>
              <a:ea typeface="Verdana"/>
              <a:cs typeface="Verdana"/>
              <a:sym typeface="Verdana"/>
            </a:endParaRPr>
          </a:p>
        </p:txBody>
      </p:sp>
      <p:sp>
        <p:nvSpPr>
          <p:cNvPr id="720" name="Google Shape;720;p52: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721" name="Google Shape;72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41</a:t>
            </a:fld>
            <a:endParaRPr dirty="0">
              <a:latin typeface="Verdana"/>
              <a:ea typeface="Verdana"/>
              <a:cs typeface="Verdana"/>
              <a:sym typeface="Verdan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5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9. </a:t>
            </a:r>
            <a:r>
              <a:rPr lang="en-US" sz="1200" b="1" dirty="0">
                <a:solidFill>
                  <a:schemeClr val="accent5"/>
                </a:solidFill>
                <a:latin typeface="Verdana"/>
                <a:ea typeface="Verdana"/>
                <a:cs typeface="Verdana"/>
                <a:sym typeface="Verdana"/>
              </a:rPr>
              <a:t>– “I can” statements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student must be able to achieve all these skills before the next lesson. If not, the lesson can be repeated, or additional practice materials can be used.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Review all the skills at the beginning of the next lesson. Be sure to give lots of praise and encouragement!</a:t>
            </a:r>
            <a:endParaRPr dirty="0">
              <a:latin typeface="Verdana"/>
              <a:ea typeface="Verdana"/>
              <a:cs typeface="Verdana"/>
              <a:sym typeface="Verdana"/>
            </a:endParaRPr>
          </a:p>
        </p:txBody>
      </p:sp>
      <p:sp>
        <p:nvSpPr>
          <p:cNvPr id="731" name="Google Shape;731;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42</a:t>
            </a:fld>
            <a:endParaRPr dirty="0">
              <a:latin typeface="Verdana"/>
              <a:ea typeface="Verdana"/>
              <a:cs typeface="Verdana"/>
              <a:sym typeface="Verdana"/>
            </a:endParaRPr>
          </a:p>
        </p:txBody>
      </p:sp>
      <p:sp>
        <p:nvSpPr>
          <p:cNvPr id="2" name="Rectangle 1">
            <a:extLst>
              <a:ext uri="{FF2B5EF4-FFF2-40B4-BE49-F238E27FC236}">
                <a16:creationId xmlns:a16="http://schemas.microsoft.com/office/drawing/2014/main" id="{8807C74A-64A4-4F36-A1F7-38EA688F5EB2}"/>
              </a:ext>
            </a:extLst>
          </p:cNvPr>
          <p:cNvSpPr/>
          <p:nvPr/>
        </p:nvSpPr>
        <p:spPr>
          <a:xfrm>
            <a:off x="10307" y="8867002"/>
            <a:ext cx="3360215" cy="276999"/>
          </a:xfrm>
          <a:prstGeom prst="rect">
            <a:avLst/>
          </a:prstGeom>
        </p:spPr>
        <p:txBody>
          <a:bodyPr wrap="none">
            <a:spAutoFit/>
          </a:bodyPr>
          <a:lstStyle/>
          <a:p>
            <a:pPr lvl="0">
              <a:buSzPts val="1400"/>
            </a:pPr>
            <a:r>
              <a:rPr lang="en-US" sz="1200" dirty="0">
                <a:latin typeface="Verdana" panose="020B0604030504040204" pitchFamily="34" charset="0"/>
                <a:ea typeface="Verdana" panose="020B0604030504040204" pitchFamily="34" charset="0"/>
              </a:rPr>
              <a:t>©2020-2025 Light of the World Learning</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c235e8cdf3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g2c235e8cdf3_0_19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US" sz="1200" b="1" dirty="0">
                <a:solidFill>
                  <a:schemeClr val="accent5"/>
                </a:solidFill>
                <a:latin typeface="Verdana"/>
                <a:ea typeface="Verdana"/>
                <a:cs typeface="Verdana"/>
                <a:sym typeface="Verdana"/>
              </a:rPr>
              <a:t>Reflections and Closing Prayer</a:t>
            </a:r>
            <a:r>
              <a:rPr lang="en-US" sz="1200" b="1" dirty="0">
                <a:latin typeface="Verdana"/>
                <a:ea typeface="Verdana"/>
                <a:cs typeface="Verdana"/>
                <a:sym typeface="Verdana"/>
              </a:rPr>
              <a:t> </a:t>
            </a:r>
            <a:endParaRPr sz="1200"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Calibri"/>
              <a:buNone/>
            </a:pPr>
            <a:endParaRPr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sz="1200" dirty="0">
                <a:latin typeface="Verdana"/>
                <a:ea typeface="Verdana"/>
                <a:cs typeface="Verdana"/>
                <a:sym typeface="Verdana"/>
              </a:rPr>
              <a:t>You may want to thank the Lord for what we have learned, ask for special prayer requests, then pray for your students and bless them. Students may write reflections and their prayers here.</a:t>
            </a:r>
            <a:endParaRPr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US" dirty="0">
                <a:latin typeface="Verdana"/>
                <a:ea typeface="Verdana"/>
                <a:cs typeface="Verdana"/>
                <a:sym typeface="Verdana"/>
              </a:rPr>
              <a:t> </a:t>
            </a:r>
            <a:endParaRPr dirty="0">
              <a:latin typeface="Verdana"/>
              <a:ea typeface="Verdana"/>
              <a:cs typeface="Verdana"/>
              <a:sym typeface="Verdana"/>
            </a:endParaRPr>
          </a:p>
        </p:txBody>
      </p:sp>
      <p:sp>
        <p:nvSpPr>
          <p:cNvPr id="740" name="Google Shape;740;g2c235e8cdf3_0_196:notes"/>
          <p:cNvSpPr txBox="1">
            <a:spLocks noGrp="1"/>
          </p:cNvSpPr>
          <p:nvPr>
            <p:ph type="ftr" idx="11"/>
          </p:nvPr>
        </p:nvSpPr>
        <p:spPr>
          <a:xfrm>
            <a:off x="1" y="8685213"/>
            <a:ext cx="3583172"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rgbClr val="000000"/>
                </a:solidFill>
                <a:latin typeface="Verdana"/>
                <a:ea typeface="Verdana"/>
                <a:cs typeface="Verdana"/>
                <a:sym typeface="Verdana"/>
              </a:rPr>
              <a:t>©2020-2025 Light of the World Learning</a:t>
            </a:r>
            <a:endParaRPr sz="1200" b="0" i="0" u="none" strike="noStrike" cap="none" dirty="0">
              <a:solidFill>
                <a:srgbClr val="000000"/>
              </a:solidFill>
              <a:latin typeface="Verdana"/>
              <a:ea typeface="Verdana"/>
              <a:cs typeface="Verdana"/>
              <a:sym typeface="Verdana"/>
            </a:endParaRPr>
          </a:p>
        </p:txBody>
      </p:sp>
      <p:sp>
        <p:nvSpPr>
          <p:cNvPr id="741" name="Google Shape;741;g2c235e8cdf3_0_196: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Verdana"/>
                <a:ea typeface="Verdana"/>
                <a:cs typeface="Verdana"/>
                <a:sym typeface="Verdana"/>
              </a:rPr>
              <a:t>43</a:t>
            </a:fld>
            <a:endParaRPr sz="1400" b="0" i="0" u="none" strike="noStrike" cap="none" dirty="0">
              <a:solidFill>
                <a:srgbClr val="000000"/>
              </a:solidFill>
              <a:latin typeface="Verdana"/>
              <a:ea typeface="Verdana"/>
              <a:cs typeface="Verdana"/>
              <a:sym typeface="Verdan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latin typeface="Verdana"/>
              <a:ea typeface="Verdana"/>
              <a:cs typeface="Verdana"/>
              <a:sym typeface="Verdana"/>
            </a:endParaRPr>
          </a:p>
        </p:txBody>
      </p:sp>
      <p:sp>
        <p:nvSpPr>
          <p:cNvPr id="498" name="Google Shape;498;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44</a:t>
            </a:fld>
            <a:endParaRPr kumimoji="0" sz="1400" b="0"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2" name="Google Shape;839;g2c2354686b3_0_237:notes">
            <a:extLst>
              <a:ext uri="{FF2B5EF4-FFF2-40B4-BE49-F238E27FC236}">
                <a16:creationId xmlns:a16="http://schemas.microsoft.com/office/drawing/2014/main" id="{A45A1F7F-75A9-1D7E-DCB1-E97D4501C73F}"/>
              </a:ext>
            </a:extLst>
          </p:cNvPr>
          <p:cNvSpPr txBox="1">
            <a:spLocks noGrp="1"/>
          </p:cNvSpPr>
          <p:nvPr>
            <p:ph type="ftr" idx="11"/>
          </p:nvPr>
        </p:nvSpPr>
        <p:spPr>
          <a:xfrm>
            <a:off x="0" y="8685215"/>
            <a:ext cx="34290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©2020-2025 Light of the World Learning</a:t>
            </a:r>
            <a:endParaRPr kumimoji="0" sz="12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acdbbb6fc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acdbbb6fc2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530" name="Google Shape;530;gacdbbb6fc2_0_0:notes"/>
          <p:cNvSpPr txBox="1">
            <a:spLocks noGrp="1"/>
          </p:cNvSpPr>
          <p:nvPr>
            <p:ph type="ftr" idx="11"/>
          </p:nvPr>
        </p:nvSpPr>
        <p:spPr>
          <a:xfrm>
            <a:off x="0" y="8685216"/>
            <a:ext cx="3429000" cy="458785"/>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©2020-2025 Light of the World Learning</a:t>
            </a:r>
            <a:endParaRPr kumimoji="0" sz="12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531" name="Google Shape;531;gacdbbb6fc2_0_0: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8846980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c235e8cdf3_0_2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2c235e8cdf3_0_225:notes"/>
          <p:cNvSpPr txBox="1">
            <a:spLocks noGrp="1"/>
          </p:cNvSpPr>
          <p:nvPr>
            <p:ph type="body" idx="1"/>
          </p:nvPr>
        </p:nvSpPr>
        <p:spPr>
          <a:xfrm>
            <a:off x="731520" y="4620577"/>
            <a:ext cx="5852100" cy="378060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1200"/>
              <a:buFont typeface="Calibri"/>
              <a:buNone/>
            </a:pPr>
            <a:endParaRPr>
              <a:latin typeface="Verdana"/>
              <a:ea typeface="Verdana"/>
              <a:cs typeface="Verdana"/>
              <a:sym typeface="Verdana"/>
            </a:endParaRPr>
          </a:p>
        </p:txBody>
      </p:sp>
      <p:sp>
        <p:nvSpPr>
          <p:cNvPr id="772" name="Google Shape;772;g2c235e8cdf3_0_225: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©2020-2025 Light of the World Learning</a:t>
            </a:r>
            <a:endParaRPr sz="1200" b="0" i="0" u="none" strike="noStrike" cap="none" dirty="0">
              <a:solidFill>
                <a:srgbClr val="000000"/>
              </a:solidFill>
              <a:latin typeface="Verdana"/>
              <a:ea typeface="Verdana"/>
              <a:cs typeface="Verdana"/>
              <a:sym typeface="Verdana"/>
            </a:endParaRPr>
          </a:p>
        </p:txBody>
      </p:sp>
      <p:sp>
        <p:nvSpPr>
          <p:cNvPr id="2" name="Rectangle 1">
            <a:extLst>
              <a:ext uri="{FF2B5EF4-FFF2-40B4-BE49-F238E27FC236}">
                <a16:creationId xmlns:a16="http://schemas.microsoft.com/office/drawing/2014/main" id="{7C241D20-0D10-4E0C-B44C-0296F3C226CE}"/>
              </a:ext>
            </a:extLst>
          </p:cNvPr>
          <p:cNvSpPr/>
          <p:nvPr/>
        </p:nvSpPr>
        <p:spPr>
          <a:xfrm>
            <a:off x="6445708" y="8836224"/>
            <a:ext cx="412292" cy="307777"/>
          </a:xfrm>
          <a:prstGeom prst="rect">
            <a:avLst/>
          </a:prstGeom>
        </p:spPr>
        <p:txBody>
          <a:bodyPr wrap="none">
            <a:spAutoFit/>
          </a:bodyPr>
          <a:lstStyle/>
          <a:p>
            <a:pPr lvl="0">
              <a:buSzPts val="1400"/>
            </a:pPr>
            <a:r>
              <a:rPr lang="en-US" dirty="0">
                <a:latin typeface="Verdana" panose="020B0604030504040204" pitchFamily="34" charset="0"/>
                <a:ea typeface="Verdana" panose="020B0604030504040204" pitchFamily="34" charset="0"/>
              </a:rPr>
              <a:t>49</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2c235e8cdf3_0_2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g2c235e8cdf3_0_237:notes"/>
          <p:cNvSpPr txBox="1">
            <a:spLocks noGrp="1"/>
          </p:cNvSpPr>
          <p:nvPr>
            <p:ph type="body" idx="1"/>
          </p:nvPr>
        </p:nvSpPr>
        <p:spPr>
          <a:xfrm>
            <a:off x="731520" y="4620577"/>
            <a:ext cx="5852100" cy="378060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785" name="Google Shape;785;g2c235e8cdf3_0_237: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000000"/>
                </a:solidFill>
                <a:latin typeface="Verdana"/>
                <a:ea typeface="Verdana"/>
                <a:cs typeface="Verdana"/>
                <a:sym typeface="Verdana"/>
              </a:rPr>
              <a:t>©2020-2025 Light of the World Learning</a:t>
            </a:r>
            <a:endParaRPr sz="1200" b="0" i="0" u="none" strike="noStrike" cap="none" dirty="0">
              <a:solidFill>
                <a:srgbClr val="000000"/>
              </a:solidFill>
              <a:latin typeface="Verdana"/>
              <a:ea typeface="Verdana"/>
              <a:cs typeface="Verdana"/>
              <a:sym typeface="Verdana"/>
            </a:endParaRPr>
          </a:p>
        </p:txBody>
      </p:sp>
      <p:sp>
        <p:nvSpPr>
          <p:cNvPr id="2" name="Rectangle 1">
            <a:extLst>
              <a:ext uri="{FF2B5EF4-FFF2-40B4-BE49-F238E27FC236}">
                <a16:creationId xmlns:a16="http://schemas.microsoft.com/office/drawing/2014/main" id="{CC841473-40EE-4520-B8CC-F6BBCB23AD44}"/>
              </a:ext>
            </a:extLst>
          </p:cNvPr>
          <p:cNvSpPr/>
          <p:nvPr/>
        </p:nvSpPr>
        <p:spPr>
          <a:xfrm>
            <a:off x="6445708" y="8836224"/>
            <a:ext cx="412292" cy="307777"/>
          </a:xfrm>
          <a:prstGeom prst="rect">
            <a:avLst/>
          </a:prstGeom>
        </p:spPr>
        <p:txBody>
          <a:bodyPr wrap="none">
            <a:spAutoFit/>
          </a:bodyPr>
          <a:lstStyle/>
          <a:p>
            <a:pPr lvl="0">
              <a:buSzPts val="1400"/>
            </a:pPr>
            <a:r>
              <a:rPr lang="en-US" dirty="0">
                <a:latin typeface="Verdana" panose="020B0604030504040204" pitchFamily="34" charset="0"/>
                <a:ea typeface="Verdana" panose="020B0604030504040204" pitchFamily="34" charset="0"/>
              </a:rPr>
              <a:t>50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b164599ae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2b164599ae0_0_0: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2A. Vocabulary</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example, say, ”</a:t>
            </a:r>
            <a:r>
              <a:rPr lang="en-US" dirty="0">
                <a:latin typeface="Verdana"/>
                <a:ea typeface="Verdana"/>
                <a:cs typeface="Verdana"/>
                <a:sym typeface="Verdana"/>
              </a:rPr>
              <a:t>An island, an island</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a:t>
            </a:r>
            <a:r>
              <a:rPr lang="en-US" dirty="0">
                <a:latin typeface="Verdana"/>
                <a:ea typeface="Verdana"/>
                <a:cs typeface="Verdana"/>
                <a:sym typeface="Verdana"/>
              </a:rPr>
              <a:t>An island is land surrounded by water on all sides</a:t>
            </a: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a:t>
            </a:r>
            <a:r>
              <a:rPr lang="en-US" dirty="0">
                <a:latin typeface="Verdana"/>
                <a:ea typeface="Verdana"/>
                <a:cs typeface="Verdana"/>
                <a:sym typeface="Verdana"/>
              </a:rPr>
              <a:t>Have you ever been on an island</a:t>
            </a:r>
            <a:r>
              <a:rPr lang="en-US" sz="1200" dirty="0">
                <a:latin typeface="Verdana"/>
                <a:ea typeface="Verdana"/>
                <a:cs typeface="Verdana"/>
                <a:sym typeface="Verdana"/>
              </a:rPr>
              <a:t>?”</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457200" lvl="0" indent="-317500" algn="l" rtl="0">
              <a:spcBef>
                <a:spcPts val="0"/>
              </a:spcBef>
              <a:spcAft>
                <a:spcPts val="0"/>
              </a:spcAft>
              <a:buSzPct val="100000"/>
              <a:buFont typeface="Verdana"/>
              <a:buAutoNum type="arabicPeriod"/>
            </a:pPr>
            <a:r>
              <a:rPr lang="en-US" dirty="0">
                <a:latin typeface="Verdana"/>
                <a:ea typeface="Verdana"/>
                <a:cs typeface="Verdana"/>
                <a:sym typeface="Verdana"/>
              </a:rPr>
              <a:t>B</a:t>
            </a:r>
            <a:endParaRPr dirty="0">
              <a:latin typeface="Verdana"/>
              <a:ea typeface="Verdana"/>
              <a:cs typeface="Verdana"/>
              <a:sym typeface="Verdana"/>
            </a:endParaRPr>
          </a:p>
          <a:p>
            <a:pPr marL="457200" lvl="0" indent="-317500" algn="l" rtl="0">
              <a:spcBef>
                <a:spcPts val="0"/>
              </a:spcBef>
              <a:spcAft>
                <a:spcPts val="0"/>
              </a:spcAft>
              <a:buSzPct val="100000"/>
              <a:buAutoNum type="arabicPeriod"/>
            </a:pPr>
            <a:r>
              <a:rPr lang="en-US" dirty="0">
                <a:latin typeface="Verdana"/>
                <a:ea typeface="Verdana"/>
                <a:cs typeface="Verdana"/>
                <a:sym typeface="Verdana"/>
              </a:rPr>
              <a:t>D</a:t>
            </a:r>
            <a:endParaRPr dirty="0"/>
          </a:p>
          <a:p>
            <a:pPr marL="457200" lvl="0" indent="-317500" algn="l" rtl="0">
              <a:spcBef>
                <a:spcPts val="0"/>
              </a:spcBef>
              <a:spcAft>
                <a:spcPts val="0"/>
              </a:spcAft>
              <a:buSzPct val="100000"/>
              <a:buAutoNum type="arabicPeriod"/>
            </a:pPr>
            <a:r>
              <a:rPr lang="en-US" dirty="0">
                <a:latin typeface="Verdana"/>
                <a:ea typeface="Verdana"/>
                <a:cs typeface="Verdana"/>
                <a:sym typeface="Verdana"/>
              </a:rPr>
              <a:t>A</a:t>
            </a:r>
            <a:endParaRPr dirty="0"/>
          </a:p>
          <a:p>
            <a:pPr marL="457200" lvl="0" indent="-317500" algn="l" rtl="0">
              <a:spcBef>
                <a:spcPts val="0"/>
              </a:spcBef>
              <a:spcAft>
                <a:spcPts val="0"/>
              </a:spcAft>
              <a:buSzPct val="100000"/>
              <a:buAutoNum type="arabicPeriod"/>
            </a:pPr>
            <a:r>
              <a:rPr lang="en-US" dirty="0">
                <a:latin typeface="Verdana"/>
                <a:ea typeface="Verdana"/>
                <a:cs typeface="Verdana"/>
                <a:sym typeface="Verdana"/>
              </a:rPr>
              <a:t>C</a:t>
            </a:r>
            <a:endParaRPr dirty="0"/>
          </a:p>
          <a:p>
            <a:pPr marL="0" lvl="0" indent="0" algn="l" rtl="0">
              <a:spcBef>
                <a:spcPts val="0"/>
              </a:spcBef>
              <a:spcAft>
                <a:spcPts val="0"/>
              </a:spcAft>
              <a:buNone/>
            </a:pPr>
            <a:endParaRPr dirty="0"/>
          </a:p>
        </p:txBody>
      </p:sp>
      <p:sp>
        <p:nvSpPr>
          <p:cNvPr id="3" name="Rectangle 2">
            <a:extLst>
              <a:ext uri="{FF2B5EF4-FFF2-40B4-BE49-F238E27FC236}">
                <a16:creationId xmlns:a16="http://schemas.microsoft.com/office/drawing/2014/main" id="{7A3B1DA5-D27A-4F0B-97AF-E28C86947720}"/>
              </a:ext>
            </a:extLst>
          </p:cNvPr>
          <p:cNvSpPr/>
          <p:nvPr/>
        </p:nvSpPr>
        <p:spPr>
          <a:xfrm>
            <a:off x="6559520" y="8836225"/>
            <a:ext cx="298480" cy="307777"/>
          </a:xfrm>
          <a:prstGeom prst="rect">
            <a:avLst/>
          </a:prstGeom>
        </p:spPr>
        <p:txBody>
          <a:bodyPr wrap="none">
            <a:spAutoFit/>
          </a:bodyPr>
          <a:lstStyle/>
          <a:p>
            <a:r>
              <a:rPr lang="en-US" dirty="0">
                <a:solidFill>
                  <a:schemeClr val="dk1"/>
                </a:solidFill>
                <a:latin typeface="Verdana"/>
                <a:ea typeface="Verdana"/>
                <a:sym typeface="Verdana"/>
              </a:rPr>
              <a:t>5</a:t>
            </a:r>
            <a:endParaRPr lang="en-US" dirty="0"/>
          </a:p>
        </p:txBody>
      </p:sp>
      <p:sp>
        <p:nvSpPr>
          <p:cNvPr id="4" name="Rectangle 3">
            <a:extLst>
              <a:ext uri="{FF2B5EF4-FFF2-40B4-BE49-F238E27FC236}">
                <a16:creationId xmlns:a16="http://schemas.microsoft.com/office/drawing/2014/main" id="{AB618A17-6CD5-4FF2-ADEA-8BC9515F7C46}"/>
              </a:ext>
            </a:extLst>
          </p:cNvPr>
          <p:cNvSpPr/>
          <p:nvPr/>
        </p:nvSpPr>
        <p:spPr>
          <a:xfrm>
            <a:off x="68786" y="8868690"/>
            <a:ext cx="3360215" cy="276999"/>
          </a:xfrm>
          <a:prstGeom prst="rect">
            <a:avLst/>
          </a:prstGeom>
        </p:spPr>
        <p:txBody>
          <a:bodyPr wrap="none">
            <a:spAutoFit/>
          </a:bodyPr>
          <a:lstStyle/>
          <a:p>
            <a:pPr lvl="0">
              <a:buSzPts val="1400"/>
            </a:pPr>
            <a:r>
              <a:rPr lang="en-US" sz="1200" dirty="0">
                <a:latin typeface="Verdana" panose="020B0604030504040204" pitchFamily="34" charset="0"/>
                <a:ea typeface="Verdana" panose="020B0604030504040204" pitchFamily="34" charset="0"/>
              </a:rPr>
              <a:t>©2020-2025 Light of the World Learning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b164599ae0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2b164599ae0_0_85: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2B. Vocabulary</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example, say, ”</a:t>
            </a:r>
            <a:r>
              <a:rPr lang="en-US" dirty="0">
                <a:latin typeface="Verdana"/>
                <a:ea typeface="Verdana"/>
                <a:cs typeface="Verdana"/>
                <a:sym typeface="Verdana"/>
              </a:rPr>
              <a:t>The tree has, the tree has</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a:t>
            </a:r>
            <a:r>
              <a:rPr lang="en-US" dirty="0">
                <a:latin typeface="Verdana"/>
                <a:ea typeface="Verdana"/>
                <a:cs typeface="Verdana"/>
                <a:sym typeface="Verdana"/>
              </a:rPr>
              <a:t>The tree has deep roots that grow underground</a:t>
            </a: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a:t>
            </a:r>
            <a:r>
              <a:rPr lang="en-US" dirty="0">
                <a:latin typeface="Verdana"/>
                <a:ea typeface="Verdana"/>
                <a:cs typeface="Verdana"/>
                <a:sym typeface="Verdana"/>
              </a:rPr>
              <a:t>Have you seen mountains made of rock</a:t>
            </a:r>
            <a:r>
              <a:rPr lang="en-US" sz="1200" dirty="0">
                <a:latin typeface="Verdana"/>
                <a:ea typeface="Verdana"/>
                <a:cs typeface="Verdana"/>
                <a:sym typeface="Verdana"/>
              </a:rPr>
              <a:t>?”</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endParaRPr lang="en-US" dirty="0">
              <a:latin typeface="Verdana"/>
              <a:ea typeface="Verdana"/>
              <a:cs typeface="Verdana"/>
              <a:sym typeface="Verdana"/>
            </a:endParaRPr>
          </a:p>
          <a:p>
            <a:pPr marL="0" lvl="0" indent="0" algn="l" rtl="0">
              <a:spcBef>
                <a:spcPts val="0"/>
              </a:spcBef>
              <a:spcAft>
                <a:spcPts val="0"/>
              </a:spcAft>
              <a:buClr>
                <a:schemeClr val="dk1"/>
              </a:buClr>
              <a:buSzPts val="1200"/>
              <a:buFont typeface="+mj-lt"/>
              <a:buNone/>
            </a:pPr>
            <a:r>
              <a:rPr lang="en-US" dirty="0">
                <a:latin typeface="Verdana"/>
                <a:ea typeface="Verdana"/>
                <a:cs typeface="Verdana"/>
                <a:sym typeface="Verdana"/>
              </a:rPr>
              <a:t>     5.     H</a:t>
            </a:r>
            <a:endParaRPr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     6.     G</a:t>
            </a:r>
            <a:endParaRPr dirty="0"/>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     7.     F</a:t>
            </a:r>
            <a:endParaRPr dirty="0"/>
          </a:p>
          <a:p>
            <a:pPr marL="0" lvl="0" indent="0" algn="l" rtl="0">
              <a:spcBef>
                <a:spcPts val="0"/>
              </a:spcBef>
              <a:spcAft>
                <a:spcPts val="0"/>
              </a:spcAft>
              <a:buNone/>
            </a:pPr>
            <a:r>
              <a:rPr lang="en-US" dirty="0">
                <a:latin typeface="Verdana"/>
                <a:ea typeface="Verdana"/>
                <a:cs typeface="Verdana"/>
                <a:sym typeface="Verdana"/>
              </a:rPr>
              <a:t>     8.     E</a:t>
            </a:r>
            <a:endParaRPr dirty="0">
              <a:latin typeface="Verdana"/>
              <a:ea typeface="Verdana"/>
              <a:cs typeface="Verdana"/>
              <a:sym typeface="Verdana"/>
            </a:endParaRPr>
          </a:p>
        </p:txBody>
      </p:sp>
      <p:sp>
        <p:nvSpPr>
          <p:cNvPr id="4" name="Google Shape;235;p2:notes">
            <a:extLst>
              <a:ext uri="{FF2B5EF4-FFF2-40B4-BE49-F238E27FC236}">
                <a16:creationId xmlns:a16="http://schemas.microsoft.com/office/drawing/2014/main" id="{44178CCB-47F7-41DC-8BB6-D6A42B5696DC}"/>
              </a:ext>
            </a:extLst>
          </p:cNvPr>
          <p:cNvSpPr txBox="1">
            <a:spLocks noGrp="1"/>
          </p:cNvSpPr>
          <p:nvPr>
            <p:ph type="ftr" idx="11"/>
          </p:nvPr>
        </p:nvSpPr>
        <p:spPr>
          <a:xfrm>
            <a:off x="-1" y="8685213"/>
            <a:ext cx="368166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2" name="Rectangle 1">
            <a:extLst>
              <a:ext uri="{FF2B5EF4-FFF2-40B4-BE49-F238E27FC236}">
                <a16:creationId xmlns:a16="http://schemas.microsoft.com/office/drawing/2014/main" id="{B526ABC5-1FB7-4F93-B994-5AD5F29EC684}"/>
              </a:ext>
            </a:extLst>
          </p:cNvPr>
          <p:cNvSpPr/>
          <p:nvPr/>
        </p:nvSpPr>
        <p:spPr>
          <a:xfrm>
            <a:off x="6559520" y="8819481"/>
            <a:ext cx="298480" cy="307777"/>
          </a:xfrm>
          <a:prstGeom prst="rect">
            <a:avLst/>
          </a:prstGeom>
        </p:spPr>
        <p:txBody>
          <a:bodyPr wrap="none">
            <a:spAutoFit/>
          </a:bodyPr>
          <a:lstStyle/>
          <a:p>
            <a:r>
              <a:rPr lang="en-US" dirty="0">
                <a:solidFill>
                  <a:schemeClr val="dk1"/>
                </a:solidFill>
                <a:latin typeface="Verdana"/>
                <a:ea typeface="Verdana"/>
                <a:sym typeface="Verdana"/>
              </a:rPr>
              <a:t>6</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b164599ae0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2b164599ae0_0_170: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2C. Vocabulary</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example, say, ”</a:t>
            </a:r>
            <a:r>
              <a:rPr lang="en-US" dirty="0">
                <a:latin typeface="Verdana"/>
                <a:ea typeface="Verdana"/>
                <a:cs typeface="Verdana"/>
                <a:sym typeface="Verdana"/>
              </a:rPr>
              <a:t>We plant seeds, we plant seeds</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a:t>
            </a:r>
            <a:r>
              <a:rPr lang="en-US" dirty="0">
                <a:latin typeface="Verdana"/>
                <a:ea typeface="Verdana"/>
                <a:cs typeface="Verdana"/>
                <a:sym typeface="Verdana"/>
              </a:rPr>
              <a:t>We plant seeds in the soil</a:t>
            </a:r>
            <a:r>
              <a:rPr lang="en-US" sz="1200" dirty="0">
                <a:latin typeface="Verdana"/>
                <a:ea typeface="Verdana"/>
                <a:cs typeface="Verdana"/>
                <a:sym typeface="Verdana"/>
              </a:rPr>
              <a:t>.” </a:t>
            </a:r>
            <a:endParaRPr dirty="0"/>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a:t>
            </a:r>
            <a:r>
              <a:rPr lang="en-US" dirty="0">
                <a:latin typeface="Verdana"/>
                <a:ea typeface="Verdana"/>
                <a:cs typeface="Verdana"/>
                <a:sym typeface="Verdana"/>
              </a:rPr>
              <a:t>Have you planted seeds</a:t>
            </a:r>
            <a:r>
              <a:rPr lang="en-US" sz="1200" dirty="0">
                <a:latin typeface="Verdana"/>
                <a:ea typeface="Verdana"/>
                <a:cs typeface="Verdana"/>
                <a:sym typeface="Verdana"/>
              </a:rPr>
              <a:t>?”</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p>
          <a:p>
            <a:pPr marL="0" lvl="0" indent="0" algn="l" rtl="0">
              <a:spcBef>
                <a:spcPts val="0"/>
              </a:spcBef>
              <a:spcAft>
                <a:spcPts val="0"/>
              </a:spcAft>
              <a:buClr>
                <a:schemeClr val="dk1"/>
              </a:buClr>
              <a:buSzPts val="1200"/>
              <a:buFont typeface="Verdana"/>
              <a:buNone/>
            </a:pPr>
            <a:endParaRPr sz="1200"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     9.      </a:t>
            </a:r>
            <a:r>
              <a:rPr lang="en-US" dirty="0">
                <a:latin typeface="Verdana"/>
                <a:ea typeface="Verdana"/>
                <a:cs typeface="Verdana"/>
                <a:sym typeface="Verdana"/>
              </a:rPr>
              <a:t>J</a:t>
            </a:r>
            <a:endParaRPr dirty="0"/>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    10.     </a:t>
            </a:r>
            <a:r>
              <a:rPr lang="en-US" dirty="0">
                <a:latin typeface="Verdana"/>
                <a:ea typeface="Verdana"/>
                <a:cs typeface="Verdana"/>
                <a:sym typeface="Verdana"/>
              </a:rPr>
              <a:t>I</a:t>
            </a:r>
            <a:endParaRPr dirty="0"/>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    11.     </a:t>
            </a:r>
            <a:r>
              <a:rPr lang="en-US" dirty="0">
                <a:latin typeface="Verdana"/>
                <a:ea typeface="Verdana"/>
                <a:cs typeface="Verdana"/>
                <a:sym typeface="Verdana"/>
              </a:rPr>
              <a:t>L</a:t>
            </a:r>
            <a:endParaRPr dirty="0"/>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    12.     </a:t>
            </a:r>
            <a:r>
              <a:rPr lang="en-US" dirty="0">
                <a:latin typeface="Verdana"/>
                <a:ea typeface="Verdana"/>
                <a:cs typeface="Verdana"/>
                <a:sym typeface="Verdana"/>
              </a:rPr>
              <a:t>K</a:t>
            </a:r>
            <a:endParaRPr dirty="0"/>
          </a:p>
          <a:p>
            <a:pPr marL="0" lvl="0" indent="0" algn="l" rtl="0">
              <a:spcBef>
                <a:spcPts val="0"/>
              </a:spcBef>
              <a:spcAft>
                <a:spcPts val="0"/>
              </a:spcAft>
              <a:buNone/>
            </a:pPr>
            <a:endParaRPr dirty="0"/>
          </a:p>
        </p:txBody>
      </p:sp>
      <p:sp>
        <p:nvSpPr>
          <p:cNvPr id="2" name="Rectangle 1">
            <a:extLst>
              <a:ext uri="{FF2B5EF4-FFF2-40B4-BE49-F238E27FC236}">
                <a16:creationId xmlns:a16="http://schemas.microsoft.com/office/drawing/2014/main" id="{8760ADDC-5E68-4225-A997-9B537712159D}"/>
              </a:ext>
            </a:extLst>
          </p:cNvPr>
          <p:cNvSpPr/>
          <p:nvPr/>
        </p:nvSpPr>
        <p:spPr>
          <a:xfrm>
            <a:off x="1" y="8836225"/>
            <a:ext cx="3369833" cy="307777"/>
          </a:xfrm>
          <a:prstGeom prst="rect">
            <a:avLst/>
          </a:prstGeom>
        </p:spPr>
        <p:txBody>
          <a:bodyPr wrap="none">
            <a:spAutoFit/>
          </a:bodyPr>
          <a:lstStyle/>
          <a:p>
            <a:pPr lvl="0">
              <a:buSzPts val="1400"/>
            </a:pPr>
            <a:r>
              <a:rPr lang="en-US" dirty="0"/>
              <a:t>©2020-2025 Light of the World Learning</a:t>
            </a:r>
          </a:p>
        </p:txBody>
      </p:sp>
      <p:sp>
        <p:nvSpPr>
          <p:cNvPr id="3" name="Rectangle 2">
            <a:extLst>
              <a:ext uri="{FF2B5EF4-FFF2-40B4-BE49-F238E27FC236}">
                <a16:creationId xmlns:a16="http://schemas.microsoft.com/office/drawing/2014/main" id="{66623F99-6E15-48B2-A9D3-5346398BC15B}"/>
              </a:ext>
            </a:extLst>
          </p:cNvPr>
          <p:cNvSpPr/>
          <p:nvPr/>
        </p:nvSpPr>
        <p:spPr>
          <a:xfrm>
            <a:off x="6490409" y="8836225"/>
            <a:ext cx="298480" cy="307777"/>
          </a:xfrm>
          <a:prstGeom prst="rect">
            <a:avLst/>
          </a:prstGeom>
        </p:spPr>
        <p:txBody>
          <a:bodyPr wrap="none">
            <a:spAutoFit/>
          </a:bodyPr>
          <a:lstStyle/>
          <a:p>
            <a:r>
              <a:rPr lang="en-US" dirty="0">
                <a:solidFill>
                  <a:schemeClr val="dk1"/>
                </a:solidFill>
                <a:latin typeface="Verdana"/>
                <a:ea typeface="Verdana"/>
                <a:sym typeface="Verdana"/>
              </a:rPr>
              <a:t>7</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2D. Grammar</a:t>
            </a:r>
            <a:r>
              <a:rPr lang="en-US" b="0" dirty="0">
                <a:solidFill>
                  <a:schemeClr val="accent5"/>
                </a:solidFill>
                <a:latin typeface="Calibri"/>
                <a:ea typeface="Calibri"/>
                <a:cs typeface="Calibri"/>
                <a:sym typeface="Calibri"/>
              </a:rPr>
              <a:t> – </a:t>
            </a:r>
            <a:r>
              <a:rPr lang="en-US" b="1" dirty="0">
                <a:latin typeface="Verdana"/>
                <a:ea typeface="Verdana"/>
                <a:cs typeface="Verdana"/>
                <a:sym typeface="Verdana"/>
              </a:rPr>
              <a:t>Similes with “as…as”</a:t>
            </a:r>
            <a:endParaRPr dirty="0"/>
          </a:p>
          <a:p>
            <a:pPr marL="0" lvl="0" indent="0" algn="l" rtl="0">
              <a:lnSpc>
                <a:spcPct val="100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latin typeface="Verdana"/>
                <a:ea typeface="Verdana"/>
                <a:cs typeface="Verdana"/>
                <a:sym typeface="Verdana"/>
              </a:rPr>
              <a:t>Note: We use similes to compare two things that have a similar trait. This figurative language helps people understand and use their senses to communicate.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We use “as…as” similes to compare two things that have a similar trait.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the pronunciation of 1-4. Then ask students to create their own similes for 5-7. Answers will vary.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06" name="Google Shape;306;p8:notes"/>
          <p:cNvSpPr txBox="1">
            <a:spLocks noGrp="1"/>
          </p:cNvSpPr>
          <p:nvPr>
            <p:ph type="ftr" idx="11"/>
          </p:nvPr>
        </p:nvSpPr>
        <p:spPr>
          <a:xfrm>
            <a:off x="0" y="8685214"/>
            <a:ext cx="34290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07" name="Google Shape;307;p8: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8</a:t>
            </a:fld>
            <a:endParaRPr>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2E. Grammar – Similes with Like</a:t>
            </a:r>
            <a:endParaRPr dirty="0"/>
          </a:p>
          <a:p>
            <a:pPr marL="0" lvl="0" indent="0" algn="l" rtl="0">
              <a:lnSpc>
                <a:spcPct val="100000"/>
              </a:lnSpc>
              <a:spcBef>
                <a:spcPts val="0"/>
              </a:spcBef>
              <a:spcAft>
                <a:spcPts val="0"/>
              </a:spcAft>
              <a:buClr>
                <a:schemeClr val="dk1"/>
              </a:buClr>
              <a:buSzPts val="1100"/>
              <a:buFont typeface="Arial"/>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Note: We use “like” similes to compare two things that have a similar trait. These techniques are also useful for language learners to describe unknown words. This helps us communicate effectively.</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the pronunciation of 1-4. Then ask students to create their own similes for 5-7. Answers will vary.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16" name="Google Shape;316;p9:notes"/>
          <p:cNvSpPr txBox="1">
            <a:spLocks noGrp="1"/>
          </p:cNvSpPr>
          <p:nvPr>
            <p:ph type="ftr" idx="11"/>
          </p:nvPr>
        </p:nvSpPr>
        <p:spPr>
          <a:xfrm>
            <a:off x="0" y="8685213"/>
            <a:ext cx="34290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17" name="Google Shape;317;p9: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9</a:t>
            </a:fld>
            <a:endParaRPr>
              <a:latin typeface="Verdana"/>
              <a:ea typeface="Verdana"/>
              <a:cs typeface="Verdana"/>
              <a:sym typeface="Verdan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20" name="Google Shape;2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6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77" name="Google Shape;77;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4"/>
        <p:cNvGrpSpPr/>
        <p:nvPr/>
      </p:nvGrpSpPr>
      <p:grpSpPr>
        <a:xfrm>
          <a:off x="0" y="0"/>
          <a:ext cx="0" cy="0"/>
          <a:chOff x="0" y="0"/>
          <a:chExt cx="0" cy="0"/>
        </a:xfrm>
      </p:grpSpPr>
      <p:sp>
        <p:nvSpPr>
          <p:cNvPr id="85" name="Google Shape;85;g2c235e8cdf3_0_25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Verdana"/>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g2c235e8cdf3_0_25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7" name="Google Shape;87;g2c235e8cdf3_0_25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g2c235e8cdf3_0_2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89" name="Google Shape;89;g2c235e8cdf3_0_2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rgbClr val="888888"/>
                </a:solidFill>
                <a:latin typeface="Verdana"/>
                <a:ea typeface="Verdana"/>
                <a:cs typeface="Verdana"/>
                <a:sym typeface="Verdana"/>
              </a:defRPr>
            </a:lvl1pPr>
            <a:lvl2pPr marL="0" lvl="1" indent="0" algn="r" rtl="0">
              <a:spcBef>
                <a:spcPts val="0"/>
              </a:spcBef>
              <a:buNone/>
              <a:defRPr sz="1800" b="0" i="0" u="none" strike="noStrike" cap="none">
                <a:solidFill>
                  <a:srgbClr val="888888"/>
                </a:solidFill>
                <a:latin typeface="Verdana"/>
                <a:ea typeface="Verdana"/>
                <a:cs typeface="Verdana"/>
                <a:sym typeface="Verdana"/>
              </a:defRPr>
            </a:lvl2pPr>
            <a:lvl3pPr marL="0" lvl="2" indent="0" algn="r" rtl="0">
              <a:spcBef>
                <a:spcPts val="0"/>
              </a:spcBef>
              <a:buNone/>
              <a:defRPr sz="1800" b="0" i="0" u="none" strike="noStrike" cap="none">
                <a:solidFill>
                  <a:srgbClr val="888888"/>
                </a:solidFill>
                <a:latin typeface="Verdana"/>
                <a:ea typeface="Verdana"/>
                <a:cs typeface="Verdana"/>
                <a:sym typeface="Verdana"/>
              </a:defRPr>
            </a:lvl3pPr>
            <a:lvl4pPr marL="0" lvl="3" indent="0" algn="r" rtl="0">
              <a:spcBef>
                <a:spcPts val="0"/>
              </a:spcBef>
              <a:buNone/>
              <a:defRPr sz="1800" b="0" i="0" u="none" strike="noStrike" cap="none">
                <a:solidFill>
                  <a:srgbClr val="888888"/>
                </a:solidFill>
                <a:latin typeface="Verdana"/>
                <a:ea typeface="Verdana"/>
                <a:cs typeface="Verdana"/>
                <a:sym typeface="Verdana"/>
              </a:defRPr>
            </a:lvl4pPr>
            <a:lvl5pPr marL="0" lvl="4" indent="0" algn="r" rtl="0">
              <a:spcBef>
                <a:spcPts val="0"/>
              </a:spcBef>
              <a:buNone/>
              <a:defRPr sz="1800" b="0" i="0" u="none" strike="noStrike" cap="none">
                <a:solidFill>
                  <a:srgbClr val="888888"/>
                </a:solidFill>
                <a:latin typeface="Verdana"/>
                <a:ea typeface="Verdana"/>
                <a:cs typeface="Verdana"/>
                <a:sym typeface="Verdana"/>
              </a:defRPr>
            </a:lvl5pPr>
            <a:lvl6pPr marL="0" lvl="5" indent="0" algn="r" rtl="0">
              <a:spcBef>
                <a:spcPts val="0"/>
              </a:spcBef>
              <a:buNone/>
              <a:defRPr sz="1800" b="0" i="0" u="none" strike="noStrike" cap="none">
                <a:solidFill>
                  <a:srgbClr val="888888"/>
                </a:solidFill>
                <a:latin typeface="Verdana"/>
                <a:ea typeface="Verdana"/>
                <a:cs typeface="Verdana"/>
                <a:sym typeface="Verdana"/>
              </a:defRPr>
            </a:lvl6pPr>
            <a:lvl7pPr marL="0" lvl="6" indent="0" algn="r" rtl="0">
              <a:spcBef>
                <a:spcPts val="0"/>
              </a:spcBef>
              <a:buNone/>
              <a:defRPr sz="1800" b="0" i="0" u="none" strike="noStrike" cap="none">
                <a:solidFill>
                  <a:srgbClr val="888888"/>
                </a:solidFill>
                <a:latin typeface="Verdana"/>
                <a:ea typeface="Verdana"/>
                <a:cs typeface="Verdana"/>
                <a:sym typeface="Verdana"/>
              </a:defRPr>
            </a:lvl7pPr>
            <a:lvl8pPr marL="0" lvl="7" indent="0" algn="r" rtl="0">
              <a:spcBef>
                <a:spcPts val="0"/>
              </a:spcBef>
              <a:buNone/>
              <a:defRPr sz="1800" b="0" i="0" u="none" strike="noStrike" cap="none">
                <a:solidFill>
                  <a:srgbClr val="888888"/>
                </a:solidFill>
                <a:latin typeface="Verdana"/>
                <a:ea typeface="Verdana"/>
                <a:cs typeface="Verdana"/>
                <a:sym typeface="Verdana"/>
              </a:defRPr>
            </a:lvl8pPr>
            <a:lvl9pPr marL="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g2c235e8cdf3_0_26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g2c235e8cdf3_0_26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93" name="Google Shape;93;g2c235e8cdf3_0_260"/>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g2c235e8cdf3_0_2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95" name="Google Shape;95;g2c235e8cdf3_0_2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2c235e8cdf3_0_2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2c235e8cdf3_0_2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9" name="Google Shape;99;g2c235e8cdf3_0_266"/>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2c235e8cdf3_0_2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01" name="Google Shape;101;g2c235e8cdf3_0_2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g2c235e8cdf3_0_2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2c235e8cdf3_0_27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5" name="Google Shape;105;g2c235e8cdf3_0_27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6" name="Google Shape;106;g2c235e8cdf3_0_272"/>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2c235e8cdf3_0_2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08" name="Google Shape;108;g2c235e8cdf3_0_2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g2c235e8cdf3_0_27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g2c235e8cdf3_0_27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2" name="Google Shape;112;g2c235e8cdf3_0_27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3" name="Google Shape;113;g2c235e8cdf3_0_27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4" name="Google Shape;114;g2c235e8cdf3_0_27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5" name="Google Shape;115;g2c235e8cdf3_0_279"/>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g2c235e8cdf3_0_27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17" name="Google Shape;117;g2c235e8cdf3_0_27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g2c235e8cdf3_0_28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 name="Google Shape;120;g2c235e8cdf3_0_28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g2c235e8cdf3_0_28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22" name="Google Shape;122;g2c235e8cdf3_0_2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g2c235e8cdf3_0_293"/>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2c235e8cdf3_0_29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26" name="Google Shape;126;g2c235e8cdf3_0_2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chemeClr val="dk1"/>
                </a:solidFill>
                <a:latin typeface="Verdana"/>
                <a:ea typeface="Verdana"/>
                <a:cs typeface="Verdana"/>
                <a:sym typeface="Verdana"/>
              </a:defRPr>
            </a:lvl1pPr>
            <a:lvl2pPr marL="0" lvl="1" indent="0" algn="r" rtl="0">
              <a:spcBef>
                <a:spcPts val="0"/>
              </a:spcBef>
              <a:buNone/>
              <a:defRPr sz="1800" b="0" i="0" u="none" strike="noStrike" cap="none">
                <a:solidFill>
                  <a:schemeClr val="dk1"/>
                </a:solidFill>
                <a:latin typeface="Verdana"/>
                <a:ea typeface="Verdana"/>
                <a:cs typeface="Verdana"/>
                <a:sym typeface="Verdana"/>
              </a:defRPr>
            </a:lvl2pPr>
            <a:lvl3pPr marL="0" lvl="2" indent="0" algn="r" rtl="0">
              <a:spcBef>
                <a:spcPts val="0"/>
              </a:spcBef>
              <a:buNone/>
              <a:defRPr sz="1800" b="0" i="0" u="none" strike="noStrike" cap="none">
                <a:solidFill>
                  <a:schemeClr val="dk1"/>
                </a:solidFill>
                <a:latin typeface="Verdana"/>
                <a:ea typeface="Verdana"/>
                <a:cs typeface="Verdana"/>
                <a:sym typeface="Verdana"/>
              </a:defRPr>
            </a:lvl3pPr>
            <a:lvl4pPr marL="0" lvl="3" indent="0" algn="r" rtl="0">
              <a:spcBef>
                <a:spcPts val="0"/>
              </a:spcBef>
              <a:buNone/>
              <a:defRPr sz="1800" b="0" i="0" u="none" strike="noStrike" cap="none">
                <a:solidFill>
                  <a:schemeClr val="dk1"/>
                </a:solidFill>
                <a:latin typeface="Verdana"/>
                <a:ea typeface="Verdana"/>
                <a:cs typeface="Verdana"/>
                <a:sym typeface="Verdana"/>
              </a:defRPr>
            </a:lvl4pPr>
            <a:lvl5pPr marL="0" lvl="4" indent="0" algn="r" rtl="0">
              <a:spcBef>
                <a:spcPts val="0"/>
              </a:spcBef>
              <a:buNone/>
              <a:defRPr sz="1800" b="0" i="0" u="none" strike="noStrike" cap="none">
                <a:solidFill>
                  <a:schemeClr val="dk1"/>
                </a:solidFill>
                <a:latin typeface="Verdana"/>
                <a:ea typeface="Verdana"/>
                <a:cs typeface="Verdana"/>
                <a:sym typeface="Verdana"/>
              </a:defRPr>
            </a:lvl5pPr>
            <a:lvl6pPr marL="0" lvl="5" indent="0" algn="r" rtl="0">
              <a:spcBef>
                <a:spcPts val="0"/>
              </a:spcBef>
              <a:buNone/>
              <a:defRPr sz="1800" b="0" i="0" u="none" strike="noStrike" cap="none">
                <a:solidFill>
                  <a:schemeClr val="dk1"/>
                </a:solidFill>
                <a:latin typeface="Verdana"/>
                <a:ea typeface="Verdana"/>
                <a:cs typeface="Verdana"/>
                <a:sym typeface="Verdana"/>
              </a:defRPr>
            </a:lvl6pPr>
            <a:lvl7pPr marL="0" lvl="6" indent="0" algn="r" rtl="0">
              <a:spcBef>
                <a:spcPts val="0"/>
              </a:spcBef>
              <a:buNone/>
              <a:defRPr sz="1800" b="0" i="0" u="none" strike="noStrike" cap="none">
                <a:solidFill>
                  <a:schemeClr val="dk1"/>
                </a:solidFill>
                <a:latin typeface="Verdana"/>
                <a:ea typeface="Verdana"/>
                <a:cs typeface="Verdana"/>
                <a:sym typeface="Verdana"/>
              </a:defRPr>
            </a:lvl7pPr>
            <a:lvl8pPr marL="0" lvl="7" indent="0" algn="r" rtl="0">
              <a:spcBef>
                <a:spcPts val="0"/>
              </a:spcBef>
              <a:buNone/>
              <a:defRPr sz="1800" b="0" i="0" u="none" strike="noStrike" cap="none">
                <a:solidFill>
                  <a:schemeClr val="dk1"/>
                </a:solidFill>
                <a:latin typeface="Verdana"/>
                <a:ea typeface="Verdana"/>
                <a:cs typeface="Verdana"/>
                <a:sym typeface="Verdana"/>
              </a:defRPr>
            </a:lvl8pPr>
            <a:lvl9pPr marL="0" lvl="8" indent="0" algn="r" rtl="0">
              <a:spcBef>
                <a:spcPts val="0"/>
              </a:spcBef>
              <a:buNone/>
              <a:defRPr sz="18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7"/>
        <p:cNvGrpSpPr/>
        <p:nvPr/>
      </p:nvGrpSpPr>
      <p:grpSpPr>
        <a:xfrm>
          <a:off x="0" y="0"/>
          <a:ext cx="0" cy="0"/>
          <a:chOff x="0" y="0"/>
          <a:chExt cx="0" cy="0"/>
        </a:xfrm>
      </p:grpSpPr>
      <p:sp>
        <p:nvSpPr>
          <p:cNvPr id="128" name="Google Shape;128;g2c235e8cdf3_0_29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g2c235e8cdf3_0_297"/>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0" name="Google Shape;130;g2c235e8cdf3_0_29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1" name="Google Shape;131;g2c235e8cdf3_0_297"/>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2c235e8cdf3_0_29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33" name="Google Shape;133;g2c235e8cdf3_0_2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4"/>
        <p:cNvGrpSpPr/>
        <p:nvPr/>
      </p:nvGrpSpPr>
      <p:grpSpPr>
        <a:xfrm>
          <a:off x="0" y="0"/>
          <a:ext cx="0" cy="0"/>
          <a:chOff x="0" y="0"/>
          <a:chExt cx="0" cy="0"/>
        </a:xfrm>
      </p:grpSpPr>
      <p:sp>
        <p:nvSpPr>
          <p:cNvPr id="135" name="Google Shape;135;g2c235e8cdf3_0_30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g2c235e8cdf3_0_304"/>
          <p:cNvSpPr>
            <a:spLocks noGrp="1"/>
          </p:cNvSpPr>
          <p:nvPr>
            <p:ph type="pic" idx="2"/>
          </p:nvPr>
        </p:nvSpPr>
        <p:spPr>
          <a:xfrm>
            <a:off x="5183188" y="987425"/>
            <a:ext cx="6172200" cy="4873500"/>
          </a:xfrm>
          <a:prstGeom prst="rect">
            <a:avLst/>
          </a:prstGeom>
          <a:noFill/>
          <a:ln>
            <a:noFill/>
          </a:ln>
        </p:spPr>
      </p:sp>
      <p:sp>
        <p:nvSpPr>
          <p:cNvPr id="137" name="Google Shape;137;g2c235e8cdf3_0_30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8" name="Google Shape;138;g2c235e8cdf3_0_30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g2c235e8cdf3_0_30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40" name="Google Shape;140;g2c235e8cdf3_0_3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6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26" name="Google Shape;26;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1"/>
        <p:cNvGrpSpPr/>
        <p:nvPr/>
      </p:nvGrpSpPr>
      <p:grpSpPr>
        <a:xfrm>
          <a:off x="0" y="0"/>
          <a:ext cx="0" cy="0"/>
          <a:chOff x="0" y="0"/>
          <a:chExt cx="0" cy="0"/>
        </a:xfrm>
      </p:grpSpPr>
      <p:sp>
        <p:nvSpPr>
          <p:cNvPr id="142" name="Google Shape;142;g2c235e8cdf3_0_3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 name="Google Shape;143;g2c235e8cdf3_0_31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4" name="Google Shape;144;g2c235e8cdf3_0_311"/>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g2c235e8cdf3_0_3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46" name="Google Shape;146;g2c235e8cdf3_0_3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7"/>
        <p:cNvGrpSpPr/>
        <p:nvPr/>
      </p:nvGrpSpPr>
      <p:grpSpPr>
        <a:xfrm>
          <a:off x="0" y="0"/>
          <a:ext cx="0" cy="0"/>
          <a:chOff x="0" y="0"/>
          <a:chExt cx="0" cy="0"/>
        </a:xfrm>
      </p:grpSpPr>
      <p:sp>
        <p:nvSpPr>
          <p:cNvPr id="148" name="Google Shape;148;g2c235e8cdf3_0_317"/>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g2c235e8cdf3_0_317"/>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0" name="Google Shape;150;g2c235e8cdf3_0_317"/>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2c235e8cdf3_0_3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52" name="Google Shape;152;g2c235e8cdf3_0_3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3"/>
        <p:cNvGrpSpPr/>
        <p:nvPr/>
      </p:nvGrpSpPr>
      <p:grpSpPr>
        <a:xfrm>
          <a:off x="0" y="0"/>
          <a:ext cx="0" cy="0"/>
          <a:chOff x="0" y="0"/>
          <a:chExt cx="0" cy="0"/>
        </a:xfrm>
      </p:grpSpPr>
      <p:sp>
        <p:nvSpPr>
          <p:cNvPr id="164" name="Google Shape;164;g2c235e8cdf3_0_3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5" name="Google Shape;165;g2c235e8cdf3_0_3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66" name="Google Shape;166;g2c235e8cdf3_0_3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7" name="Google Shape;167;g2c235e8cdf3_0_3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168" name="Google Shape;168;g2c235e8cdf3_0_3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9"/>
        <p:cNvGrpSpPr/>
        <p:nvPr/>
      </p:nvGrpSpPr>
      <p:grpSpPr>
        <a:xfrm>
          <a:off x="0" y="0"/>
          <a:ext cx="0" cy="0"/>
          <a:chOff x="0" y="0"/>
          <a:chExt cx="0" cy="0"/>
        </a:xfrm>
      </p:grpSpPr>
      <p:sp>
        <p:nvSpPr>
          <p:cNvPr id="170" name="Google Shape;170;g2c235e8cdf3_0_3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1" name="Google Shape;171;g2c235e8cdf3_0_3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87350" algn="l" rtl="0">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2" name="Google Shape;172;g2c235e8cdf3_0_3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3" name="Google Shape;173;g2c235e8cdf3_0_3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174" name="Google Shape;174;g2c235e8cdf3_0_3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5"/>
        <p:cNvGrpSpPr/>
        <p:nvPr/>
      </p:nvGrpSpPr>
      <p:grpSpPr>
        <a:xfrm>
          <a:off x="0" y="0"/>
          <a:ext cx="0" cy="0"/>
          <a:chOff x="0" y="0"/>
          <a:chExt cx="0" cy="0"/>
        </a:xfrm>
      </p:grpSpPr>
      <p:sp>
        <p:nvSpPr>
          <p:cNvPr id="176" name="Google Shape;176;g2c235e8cdf3_0_3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7" name="Google Shape;177;g2c235e8cdf3_0_345"/>
          <p:cNvSpPr txBox="1">
            <a:spLocks noGrp="1"/>
          </p:cNvSpPr>
          <p:nvPr>
            <p:ph type="dt" idx="10"/>
          </p:nvPr>
        </p:nvSpPr>
        <p:spPr>
          <a:xfrm>
            <a:off x="5029200" y="6356349"/>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8" name="Google Shape;178;g2c235e8cdf3_0_345"/>
          <p:cNvSpPr txBox="1">
            <a:spLocks noGrp="1"/>
          </p:cNvSpPr>
          <p:nvPr>
            <p:ph type="ftr" idx="11"/>
          </p:nvPr>
        </p:nvSpPr>
        <p:spPr>
          <a:xfrm>
            <a:off x="-342900" y="6356348"/>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179" name="Google Shape;179;g2c235e8cdf3_0_3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0"/>
        <p:cNvGrpSpPr/>
        <p:nvPr/>
      </p:nvGrpSpPr>
      <p:grpSpPr>
        <a:xfrm>
          <a:off x="0" y="0"/>
          <a:ext cx="0" cy="0"/>
          <a:chOff x="0" y="0"/>
          <a:chExt cx="0" cy="0"/>
        </a:xfrm>
      </p:grpSpPr>
      <p:sp>
        <p:nvSpPr>
          <p:cNvPr id="181" name="Google Shape;181;g2c235e8cdf3_0_3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2" name="Google Shape;182;g2c235e8cdf3_0_35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3" name="Google Shape;183;g2c235e8cdf3_0_35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4" name="Google Shape;184;g2c235e8cdf3_0_3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5" name="Google Shape;185;g2c235e8cdf3_0_3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186" name="Google Shape;186;g2c235e8cdf3_0_3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7"/>
        <p:cNvGrpSpPr/>
        <p:nvPr/>
      </p:nvGrpSpPr>
      <p:grpSpPr>
        <a:xfrm>
          <a:off x="0" y="0"/>
          <a:ext cx="0" cy="0"/>
          <a:chOff x="0" y="0"/>
          <a:chExt cx="0" cy="0"/>
        </a:xfrm>
      </p:grpSpPr>
      <p:sp>
        <p:nvSpPr>
          <p:cNvPr id="188" name="Google Shape;188;g2c235e8cdf3_0_35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g2c235e8cdf3_0_35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0" name="Google Shape;190;g2c235e8cdf3_0_35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1" name="Google Shape;191;g2c235e8cdf3_0_35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2" name="Google Shape;192;g2c235e8cdf3_0_35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3" name="Google Shape;193;g2c235e8cdf3_0_3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4" name="Google Shape;194;g2c235e8cdf3_0_3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195" name="Google Shape;195;g2c235e8cdf3_0_3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6"/>
        <p:cNvGrpSpPr/>
        <p:nvPr/>
      </p:nvGrpSpPr>
      <p:grpSpPr>
        <a:xfrm>
          <a:off x="0" y="0"/>
          <a:ext cx="0" cy="0"/>
          <a:chOff x="0" y="0"/>
          <a:chExt cx="0" cy="0"/>
        </a:xfrm>
      </p:grpSpPr>
      <p:sp>
        <p:nvSpPr>
          <p:cNvPr id="197" name="Google Shape;197;g2c235e8cdf3_0_36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8" name="Google Shape;198;g2c235e8cdf3_0_36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99" name="Google Shape;199;g2c235e8cdf3_0_36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00" name="Google Shape;200;g2c235e8cdf3_0_3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1" name="Google Shape;201;g2c235e8cdf3_0_3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02" name="Google Shape;202;g2c235e8cdf3_0_3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3"/>
        <p:cNvGrpSpPr/>
        <p:nvPr/>
      </p:nvGrpSpPr>
      <p:grpSpPr>
        <a:xfrm>
          <a:off x="0" y="0"/>
          <a:ext cx="0" cy="0"/>
          <a:chOff x="0" y="0"/>
          <a:chExt cx="0" cy="0"/>
        </a:xfrm>
      </p:grpSpPr>
      <p:sp>
        <p:nvSpPr>
          <p:cNvPr id="204" name="Google Shape;204;g2c235e8cdf3_0_37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5" name="Google Shape;205;g2c235e8cdf3_0_373"/>
          <p:cNvSpPr>
            <a:spLocks noGrp="1"/>
          </p:cNvSpPr>
          <p:nvPr>
            <p:ph type="pic" idx="2"/>
          </p:nvPr>
        </p:nvSpPr>
        <p:spPr>
          <a:xfrm>
            <a:off x="5183188" y="987425"/>
            <a:ext cx="6172200" cy="4873500"/>
          </a:xfrm>
          <a:prstGeom prst="rect">
            <a:avLst/>
          </a:prstGeom>
          <a:noFill/>
          <a:ln>
            <a:noFill/>
          </a:ln>
        </p:spPr>
      </p:sp>
      <p:sp>
        <p:nvSpPr>
          <p:cNvPr id="206" name="Google Shape;206;g2c235e8cdf3_0_37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07" name="Google Shape;207;g2c235e8cdf3_0_3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8" name="Google Shape;208;g2c235e8cdf3_0_3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09" name="Google Shape;209;g2c235e8cdf3_0_3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0"/>
        <p:cNvGrpSpPr/>
        <p:nvPr/>
      </p:nvGrpSpPr>
      <p:grpSpPr>
        <a:xfrm>
          <a:off x="0" y="0"/>
          <a:ext cx="0" cy="0"/>
          <a:chOff x="0" y="0"/>
          <a:chExt cx="0" cy="0"/>
        </a:xfrm>
      </p:grpSpPr>
      <p:sp>
        <p:nvSpPr>
          <p:cNvPr id="211" name="Google Shape;211;g2c235e8cdf3_0_38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2" name="Google Shape;212;g2c235e8cdf3_0_38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3" name="Google Shape;213;g2c235e8cdf3_0_38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4" name="Google Shape;214;g2c235e8cdf3_0_38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15" name="Google Shape;215;g2c235e8cdf3_0_3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2"/>
          <p:cNvSpPr txBox="1">
            <a:spLocks noGrp="1"/>
          </p:cNvSpPr>
          <p:nvPr>
            <p:ph type="dt" idx="10"/>
          </p:nvPr>
        </p:nvSpPr>
        <p:spPr>
          <a:xfrm>
            <a:off x="5029200"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2"/>
          <p:cNvSpPr txBox="1">
            <a:spLocks noGrp="1"/>
          </p:cNvSpPr>
          <p:nvPr>
            <p:ph type="ftr" idx="11"/>
          </p:nvPr>
        </p:nvSpPr>
        <p:spPr>
          <a:xfrm>
            <a:off x="-342900"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31" name="Google Shape;31;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6"/>
        <p:cNvGrpSpPr/>
        <p:nvPr/>
      </p:nvGrpSpPr>
      <p:grpSpPr>
        <a:xfrm>
          <a:off x="0" y="0"/>
          <a:ext cx="0" cy="0"/>
          <a:chOff x="0" y="0"/>
          <a:chExt cx="0" cy="0"/>
        </a:xfrm>
      </p:grpSpPr>
      <p:sp>
        <p:nvSpPr>
          <p:cNvPr id="217" name="Google Shape;217;g2c235e8cdf3_0_38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8" name="Google Shape;218;g2c235e8cdf3_0_38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9" name="Google Shape;219;g2c235e8cdf3_0_3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0" name="Google Shape;220;g2c235e8cdf3_0_38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a:t>©2020-2025 Light of the World Learning</a:t>
            </a:r>
            <a:endParaRPr/>
          </a:p>
        </p:txBody>
      </p:sp>
      <p:sp>
        <p:nvSpPr>
          <p:cNvPr id="221" name="Google Shape;221;g2c235e8cdf3_0_3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03CD-2F95-1271-89CA-F2ACEB024D6B}"/>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12AEBA0-77B3-29A7-EF2C-683153C8F62D}"/>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36252A-36DE-866E-03AF-13CD6B3CD9B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4D8270-22D3-DCBE-7812-BE48EF65C5CF}"/>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379B2240-55B7-CED2-2084-2B4282DFBE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2811431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8484-C6B3-EFC5-11E1-85F195DB21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F8521B-6D99-C131-B8FA-AE7B2F34B82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5E1048-5F5E-35DC-C85A-C778AFA9F0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4450B99-3D67-3710-BC4F-AD801E219D9E}"/>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CB0848FA-6001-B25F-2931-D53C35FB8CB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019921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A7BF-70AF-CAF9-5711-FD1637CDE19C}"/>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0AEB2ED-C23B-9046-D258-2272D75E5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8214B7-B2B8-7039-5A00-03568FC9B8A3}"/>
              </a:ext>
            </a:extLst>
          </p:cNvPr>
          <p:cNvSpPr>
            <a:spLocks noGrp="1"/>
          </p:cNvSpPr>
          <p:nvPr>
            <p:ph type="dt" sz="half" idx="10"/>
          </p:nvPr>
        </p:nvSpPr>
        <p:spPr/>
        <p:txBody>
          <a:bodyPr/>
          <a:lstStyle>
            <a:lvl1pPr>
              <a:defRPr sz="110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D986902B-5BC3-CD96-C29B-03C0DD135B72}"/>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C1EDF4FA-68C5-48A2-3A00-430089F00D1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3788021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12A2-AD47-A87B-CDB1-EF252A909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3D4E4-D08A-07B3-1F1D-F58749EBBE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58A54-1B8A-C27D-01C5-18F44E5DE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0D221D-6341-DDE8-404F-DD621ECD977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00F9247-329C-9FF7-7258-BA53664CA78E}"/>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F21D8837-D238-AEB0-01C1-B5FCB96FBAB4}"/>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289028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BAD4-C862-6D9B-29D7-612A7E2FB351}"/>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696AB49-0602-5E48-A004-964879030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890E1-8E9B-C4CB-F7C0-6EE09699CC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BF52C-DB7E-0D0E-0108-E812F6D0F5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35F0C-117B-A0E5-B923-49EC06A22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EC321-E80A-5138-7C21-12D1FF7281B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CF79EB33-80E1-F3D3-C895-05A389CEFE92}"/>
              </a:ext>
            </a:extLst>
          </p:cNvPr>
          <p:cNvSpPr>
            <a:spLocks noGrp="1"/>
          </p:cNvSpPr>
          <p:nvPr>
            <p:ph type="ftr" sz="quarter" idx="11"/>
          </p:nvPr>
        </p:nvSpPr>
        <p:spPr/>
        <p:txBody>
          <a:bodyPr/>
          <a:lstStyle/>
          <a:p>
            <a:r>
              <a:rPr lang="en-US"/>
              <a:t>©2020-2025 Light of the World Learning</a:t>
            </a:r>
          </a:p>
        </p:txBody>
      </p:sp>
      <p:sp>
        <p:nvSpPr>
          <p:cNvPr id="9" name="Slide Number Placeholder 8">
            <a:extLst>
              <a:ext uri="{FF2B5EF4-FFF2-40B4-BE49-F238E27FC236}">
                <a16:creationId xmlns:a16="http://schemas.microsoft.com/office/drawing/2014/main" id="{BFBF3F4D-290C-88F6-045B-1725C9D7D85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119043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01A8-A6BE-0DFB-F579-33C16840A49A}"/>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D20BA41-97FA-26B9-6356-471BC95EE24E}"/>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DD3D005B-0F8E-2A54-F7DD-F4D2B579102E}"/>
              </a:ext>
            </a:extLst>
          </p:cNvPr>
          <p:cNvSpPr>
            <a:spLocks noGrp="1"/>
          </p:cNvSpPr>
          <p:nvPr>
            <p:ph type="ftr" sz="quarter" idx="11"/>
          </p:nvPr>
        </p:nvSpPr>
        <p:spPr/>
        <p:txBody>
          <a:bodyPr/>
          <a:lstStyle/>
          <a:p>
            <a:r>
              <a:rPr lang="en-US"/>
              <a:t>©2020-2025 Light of the World Learning</a:t>
            </a:r>
          </a:p>
        </p:txBody>
      </p:sp>
      <p:sp>
        <p:nvSpPr>
          <p:cNvPr id="5" name="Slide Number Placeholder 4">
            <a:extLst>
              <a:ext uri="{FF2B5EF4-FFF2-40B4-BE49-F238E27FC236}">
                <a16:creationId xmlns:a16="http://schemas.microsoft.com/office/drawing/2014/main" id="{A0F6B65B-A289-9C7A-F99D-3FC30E3F7F82}"/>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461289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33CFA-42A4-09B3-B744-73F02A92DAB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311466D-87D9-BAE0-B38E-53FB6B82D202}"/>
              </a:ext>
            </a:extLst>
          </p:cNvPr>
          <p:cNvSpPr>
            <a:spLocks noGrp="1"/>
          </p:cNvSpPr>
          <p:nvPr>
            <p:ph type="ftr" sz="quarter" idx="11"/>
          </p:nvPr>
        </p:nvSpPr>
        <p:spPr/>
        <p:txBody>
          <a:bodyPr/>
          <a:lstStyle/>
          <a:p>
            <a:r>
              <a:rPr lang="en-US"/>
              <a:t>©2020-2025 Light of the World Learning</a:t>
            </a:r>
          </a:p>
        </p:txBody>
      </p:sp>
      <p:sp>
        <p:nvSpPr>
          <p:cNvPr id="4" name="Slide Number Placeholder 3">
            <a:extLst>
              <a:ext uri="{FF2B5EF4-FFF2-40B4-BE49-F238E27FC236}">
                <a16:creationId xmlns:a16="http://schemas.microsoft.com/office/drawing/2014/main" id="{520C5394-2273-75A1-F732-73BAAAFC129C}"/>
              </a:ext>
            </a:extLst>
          </p:cNvPr>
          <p:cNvSpPr>
            <a:spLocks noGrp="1"/>
          </p:cNvSpPr>
          <p:nvPr>
            <p:ph type="sldNum" sz="quarter" idx="12"/>
          </p:nvPr>
        </p:nvSpPr>
        <p:spPr/>
        <p:txBody>
          <a:bodyPr/>
          <a:lstStyle>
            <a:lvl1pPr>
              <a:defRPr>
                <a:solidFill>
                  <a:schemeClr val="tx1"/>
                </a:solidFill>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490502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1C1A-938F-CB6C-E63B-258116ED8675}"/>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86487B9-ABE9-AF47-6F9F-3DC21D86DE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F80B1-61FD-0090-2185-B25AEE3E0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63CF1-F275-5BB9-9D01-4397E739855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82A0F71-B47D-902B-07F4-84D39CAC72B3}"/>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A1F50A2A-6B3D-1130-77F4-94B963464D86}"/>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643261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86BE-D16B-A3D7-68CA-C9AD1ACCB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E742C-28E2-B1E7-8BAB-C970692C0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B44DD-FFE0-B686-B41C-11FD36D2D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A987C-A71C-94BD-B9D7-8F182C3DB52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DF38198-2A01-6F23-75BF-1CECB1AB0EA1}"/>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008933AA-F3AF-CB23-6802-F1B1E3CF1C4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88997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35" name="Google Shape;35;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C143-DC04-5A9D-952B-62FC4B6D5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63812-9FD1-48B5-30A1-DAE4961AA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D8A3B-7480-A00D-25CE-EAD09EBD3A0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7E3BC61-321F-8E14-9DCC-F3BF78D6116F}"/>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525C7F26-6112-F759-58C4-688521B174F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608575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964B2-CE9A-F8DB-AEB7-9A98F902A9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D51B2-2385-ABF3-64F8-B20393F97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0348B-0779-1D94-16F9-66732454BD4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1AEDDCB-FABD-83DB-78A1-73C8D1A7B1ED}"/>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0475B5C1-CEFB-2935-68FE-A38DE35607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805681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6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42" name="Google Shape;42;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6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6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6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6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51" name="Google Shape;5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6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58" name="Google Shape;5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6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7"/>
          <p:cNvSpPr>
            <a:spLocks noGrp="1"/>
          </p:cNvSpPr>
          <p:nvPr>
            <p:ph type="pic" idx="2"/>
          </p:nvPr>
        </p:nvSpPr>
        <p:spPr>
          <a:xfrm>
            <a:off x="5183188" y="987425"/>
            <a:ext cx="6172200" cy="4873625"/>
          </a:xfrm>
          <a:prstGeom prst="rect">
            <a:avLst/>
          </a:prstGeom>
          <a:noFill/>
          <a:ln>
            <a:noFill/>
          </a:ln>
        </p:spPr>
      </p:sp>
      <p:sp>
        <p:nvSpPr>
          <p:cNvPr id="62" name="Google Shape;62;p6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65" name="Google Shape;6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©2020-2025 Light of the World Learning</a:t>
            </a:r>
            <a:endParaRPr/>
          </a:p>
        </p:txBody>
      </p:sp>
      <p:sp>
        <p:nvSpPr>
          <p:cNvPr id="71" name="Google Shape;71;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14" name="Google Shape;1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78"/>
        <p:cNvGrpSpPr/>
        <p:nvPr/>
      </p:nvGrpSpPr>
      <p:grpSpPr>
        <a:xfrm>
          <a:off x="0" y="0"/>
          <a:ext cx="0" cy="0"/>
          <a:chOff x="0" y="0"/>
          <a:chExt cx="0" cy="0"/>
        </a:xfrm>
      </p:grpSpPr>
      <p:sp>
        <p:nvSpPr>
          <p:cNvPr id="79" name="Google Shape;79;g2c235e8cdf3_0_2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0" name="Google Shape;80;g2c235e8cdf3_0_24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g2c235e8cdf3_0_24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g2c235e8cdf3_0_2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83" name="Google Shape;83;g2c235e8cdf3_0_2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Verdana"/>
                <a:ea typeface="Verdana"/>
                <a:cs typeface="Verdana"/>
                <a:sym typeface="Verdana"/>
              </a:defRPr>
            </a:lvl1pPr>
            <a:lvl2pPr marL="0" marR="0" lvl="1" indent="0" algn="r" rtl="0">
              <a:spcBef>
                <a:spcPts val="0"/>
              </a:spcBef>
              <a:buNone/>
              <a:defRPr sz="1800" b="0" i="0" u="none" strike="noStrike" cap="none">
                <a:solidFill>
                  <a:srgbClr val="888888"/>
                </a:solidFill>
                <a:latin typeface="Verdana"/>
                <a:ea typeface="Verdana"/>
                <a:cs typeface="Verdana"/>
                <a:sym typeface="Verdana"/>
              </a:defRPr>
            </a:lvl2pPr>
            <a:lvl3pPr marL="0" marR="0" lvl="2" indent="0" algn="r" rtl="0">
              <a:spcBef>
                <a:spcPts val="0"/>
              </a:spcBef>
              <a:buNone/>
              <a:defRPr sz="1800" b="0" i="0" u="none" strike="noStrike" cap="none">
                <a:solidFill>
                  <a:srgbClr val="888888"/>
                </a:solidFill>
                <a:latin typeface="Verdana"/>
                <a:ea typeface="Verdana"/>
                <a:cs typeface="Verdana"/>
                <a:sym typeface="Verdana"/>
              </a:defRPr>
            </a:lvl3pPr>
            <a:lvl4pPr marL="0" marR="0" lvl="3" indent="0" algn="r" rtl="0">
              <a:spcBef>
                <a:spcPts val="0"/>
              </a:spcBef>
              <a:buNone/>
              <a:defRPr sz="1800" b="0" i="0" u="none" strike="noStrike" cap="none">
                <a:solidFill>
                  <a:srgbClr val="888888"/>
                </a:solidFill>
                <a:latin typeface="Verdana"/>
                <a:ea typeface="Verdana"/>
                <a:cs typeface="Verdana"/>
                <a:sym typeface="Verdana"/>
              </a:defRPr>
            </a:lvl4pPr>
            <a:lvl5pPr marL="0" marR="0" lvl="4" indent="0" algn="r" rtl="0">
              <a:spcBef>
                <a:spcPts val="0"/>
              </a:spcBef>
              <a:buNone/>
              <a:defRPr sz="1800" b="0" i="0" u="none" strike="noStrike" cap="none">
                <a:solidFill>
                  <a:srgbClr val="888888"/>
                </a:solidFill>
                <a:latin typeface="Verdana"/>
                <a:ea typeface="Verdana"/>
                <a:cs typeface="Verdana"/>
                <a:sym typeface="Verdana"/>
              </a:defRPr>
            </a:lvl5pPr>
            <a:lvl6pPr marL="0" marR="0" lvl="5" indent="0" algn="r" rtl="0">
              <a:spcBef>
                <a:spcPts val="0"/>
              </a:spcBef>
              <a:buNone/>
              <a:defRPr sz="1800" b="0" i="0" u="none" strike="noStrike" cap="none">
                <a:solidFill>
                  <a:srgbClr val="888888"/>
                </a:solidFill>
                <a:latin typeface="Verdana"/>
                <a:ea typeface="Verdana"/>
                <a:cs typeface="Verdana"/>
                <a:sym typeface="Verdana"/>
              </a:defRPr>
            </a:lvl6pPr>
            <a:lvl7pPr marL="0" marR="0" lvl="6" indent="0" algn="r" rtl="0">
              <a:spcBef>
                <a:spcPts val="0"/>
              </a:spcBef>
              <a:buNone/>
              <a:defRPr sz="1800" b="0" i="0" u="none" strike="noStrike" cap="none">
                <a:solidFill>
                  <a:srgbClr val="888888"/>
                </a:solidFill>
                <a:latin typeface="Verdana"/>
                <a:ea typeface="Verdana"/>
                <a:cs typeface="Verdana"/>
                <a:sym typeface="Verdana"/>
              </a:defRPr>
            </a:lvl7pPr>
            <a:lvl8pPr marL="0" marR="0" lvl="7" indent="0" algn="r" rtl="0">
              <a:spcBef>
                <a:spcPts val="0"/>
              </a:spcBef>
              <a:buNone/>
              <a:defRPr sz="1800" b="0" i="0" u="none" strike="noStrike" cap="none">
                <a:solidFill>
                  <a:srgbClr val="888888"/>
                </a:solidFill>
                <a:latin typeface="Verdana"/>
                <a:ea typeface="Verdana"/>
                <a:cs typeface="Verdana"/>
                <a:sym typeface="Verdana"/>
              </a:defRPr>
            </a:lvl8pPr>
            <a:lvl9pPr marL="0" marR="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Shape 153"/>
        <p:cNvGrpSpPr/>
        <p:nvPr/>
      </p:nvGrpSpPr>
      <p:grpSpPr>
        <a:xfrm>
          <a:off x="0" y="0"/>
          <a:ext cx="0" cy="0"/>
          <a:chOff x="0" y="0"/>
          <a:chExt cx="0" cy="0"/>
        </a:xfrm>
      </p:grpSpPr>
      <p:sp>
        <p:nvSpPr>
          <p:cNvPr id="154" name="Google Shape;154;g2c235e8cdf3_0_3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5" name="Google Shape;155;g2c235e8cdf3_0_32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g2c235e8cdf3_0_3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g2c235e8cdf3_0_3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58" name="Google Shape;158;g2c235e8cdf3_0_3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en-US"/>
              <a:t>©2020-2025 Light of the World Learning</a:t>
            </a:r>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AC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D0872-A244-82CB-3698-3AB66BA48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68516-8D91-E1C9-083D-5F4DF7D97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AC23E0-8769-0941-9B7E-15EC946730E8}"/>
              </a:ext>
            </a:extLst>
          </p:cNvPr>
          <p:cNvSpPr>
            <a:spLocks noGrp="1"/>
          </p:cNvSpPr>
          <p:nvPr>
            <p:ph type="dt" sz="half" idx="2"/>
          </p:nvPr>
        </p:nvSpPr>
        <p:spPr>
          <a:xfrm>
            <a:off x="838200" y="6356350"/>
            <a:ext cx="2956034"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C0EA44DA-0C40-DB5D-4664-808629BBCF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©2020-2025 Light of the World Learning</a:t>
            </a:r>
          </a:p>
        </p:txBody>
      </p:sp>
      <p:sp>
        <p:nvSpPr>
          <p:cNvPr id="6" name="Slide Number Placeholder 5">
            <a:extLst>
              <a:ext uri="{FF2B5EF4-FFF2-40B4-BE49-F238E27FC236}">
                <a16:creationId xmlns:a16="http://schemas.microsoft.com/office/drawing/2014/main" id="{79AEB7D2-4168-D595-ACD2-185C123915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343115578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dt="0"/>
  <p:txStyles>
    <p:titleStyle>
      <a:lvl1pPr algn="l" defTabSz="914400" rtl="0" eaLnBrk="1" latinLnBrk="0" hangingPunct="1">
        <a:lnSpc>
          <a:spcPct val="90000"/>
        </a:lnSpc>
        <a:spcBef>
          <a:spcPct val="0"/>
        </a:spcBef>
        <a:buNone/>
        <a:defRPr sz="32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s://live.bible.is/bible/EN1ESV/MRK/4" TargetMode="External"/><Relationship Id="rId3" Type="http://schemas.openxmlformats.org/officeDocument/2006/relationships/slideLayout" Target="../slideLayouts/slideLayout4.xml"/><Relationship Id="rId7" Type="http://schemas.openxmlformats.org/officeDocument/2006/relationships/hyperlink" Target="https://live.bible.is/bible/EN1ESV/MAT/13" TargetMode="External"/><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5.wdp"/><Relationship Id="rId11" Type="http://schemas.openxmlformats.org/officeDocument/2006/relationships/image" Target="../media/image2.png"/><Relationship Id="rId5" Type="http://schemas.openxmlformats.org/officeDocument/2006/relationships/image" Target="../media/image20.png"/><Relationship Id="rId10" Type="http://schemas.openxmlformats.org/officeDocument/2006/relationships/hyperlink" Target="https://live.bible.is/bible/EN1ESV/LUK/18" TargetMode="External"/><Relationship Id="rId4" Type="http://schemas.openxmlformats.org/officeDocument/2006/relationships/notesSlide" Target="../notesSlides/notesSlide15.xml"/><Relationship Id="rId9" Type="http://schemas.openxmlformats.org/officeDocument/2006/relationships/hyperlink" Target="https://live.bible.is/bible/EN1ESV/LUK/13"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7.wdp"/><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8.wdp"/><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9.wdp"/><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hyperlink" Target="https://live.bible.is/bible/EN1ESV/LUK/18/9" TargetMode="External"/><Relationship Id="rId3" Type="http://schemas.openxmlformats.org/officeDocument/2006/relationships/slideLayout" Target="../slideLayouts/slideLayout2.xml"/><Relationship Id="rId7" Type="http://schemas.openxmlformats.org/officeDocument/2006/relationships/hyperlink" Target="https://live.bible.is/bible/en1esv/luk/13/18"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live.bible.is/bible/EN1ESV/MAT/13:31-46" TargetMode="External"/><Relationship Id="rId5" Type="http://schemas.openxmlformats.org/officeDocument/2006/relationships/hyperlink" Target="https://live.bible.is/bible/EN1ESV/MRK/4" TargetMode="External"/><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microsoft.com/office/2007/relationships/hdphoto" Target="../media/hdphoto10.wdp"/><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4.xml"/><Relationship Id="rId7" Type="http://schemas.openxmlformats.org/officeDocument/2006/relationships/image" Target="../media/image27.png"/><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11.wdp"/><Relationship Id="rId5" Type="http://schemas.openxmlformats.org/officeDocument/2006/relationships/image" Target="../media/image26.png"/><Relationship Id="rId4" Type="http://schemas.openxmlformats.org/officeDocument/2006/relationships/notesSlide" Target="../notesSlides/notesSlide21.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microsoft.com/office/2007/relationships/hdphoto" Target="../media/hdphoto13.wdp"/><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microsoft.com/office/2007/relationships/hdphoto" Target="../media/hdphoto14.wdp"/><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microsoft.com/office/2007/relationships/hdphoto" Target="../media/hdphoto15.wdp"/><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1.png"/><Relationship Id="rId12" Type="http://schemas.openxmlformats.org/officeDocument/2006/relationships/image" Target="../media/image3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5.png"/><Relationship Id="rId11" Type="http://schemas.microsoft.com/office/2007/relationships/hdphoto" Target="../media/hdphoto4.wdp"/><Relationship Id="rId5" Type="http://schemas.openxmlformats.org/officeDocument/2006/relationships/image" Target="../media/image34.png"/><Relationship Id="rId10" Type="http://schemas.openxmlformats.org/officeDocument/2006/relationships/image" Target="../media/image14.png"/><Relationship Id="rId4" Type="http://schemas.openxmlformats.org/officeDocument/2006/relationships/notesSlide" Target="../notesSlides/notesSlide30.xml"/><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18.wdp"/><Relationship Id="rId3" Type="http://schemas.openxmlformats.org/officeDocument/2006/relationships/slideLayout" Target="../slideLayouts/slideLayout4.xml"/><Relationship Id="rId7" Type="http://schemas.openxmlformats.org/officeDocument/2006/relationships/image" Target="../media/image38.jpeg"/><Relationship Id="rId12" Type="http://schemas.openxmlformats.org/officeDocument/2006/relationships/image" Target="../media/image40.png"/><Relationship Id="rId2" Type="http://schemas.openxmlformats.org/officeDocument/2006/relationships/audio" Target="../media/media31.m4a"/><Relationship Id="rId1" Type="http://schemas.microsoft.com/office/2007/relationships/media" Target="../media/media31.m4a"/><Relationship Id="rId6" Type="http://schemas.microsoft.com/office/2007/relationships/hdphoto" Target="../media/hdphoto16.wdp"/><Relationship Id="rId11" Type="http://schemas.openxmlformats.org/officeDocument/2006/relationships/image" Target="../media/image17.png"/><Relationship Id="rId5" Type="http://schemas.openxmlformats.org/officeDocument/2006/relationships/image" Target="../media/image37.png"/><Relationship Id="rId10" Type="http://schemas.openxmlformats.org/officeDocument/2006/relationships/image" Target="../media/image16.png"/><Relationship Id="rId4" Type="http://schemas.openxmlformats.org/officeDocument/2006/relationships/notesSlide" Target="../notesSlides/notesSlide31.xml"/><Relationship Id="rId9" Type="http://schemas.microsoft.com/office/2007/relationships/hdphoto" Target="../media/hdphoto17.wdp"/><Relationship Id="rId1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live.bible.is/bible/EN1ESV/LUK/8" TargetMode="External"/><Relationship Id="rId5" Type="http://schemas.openxmlformats.org/officeDocument/2006/relationships/hyperlink" Target="http://live.bible.is/bible/EN1ESV/MAT/13"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s://live.bible.is/bible/EN1ESV/LUK/15" TargetMode="External"/><Relationship Id="rId5" Type="http://schemas.openxmlformats.org/officeDocument/2006/relationships/hyperlink" Target="http://live.bible.is/bible/EN1ESV/LUK/13"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41.m4a"/><Relationship Id="rId1" Type="http://schemas.microsoft.com/office/2007/relationships/media" Target="../media/media41.m4a"/><Relationship Id="rId6" Type="http://schemas.microsoft.com/office/2007/relationships/hdphoto" Target="../media/hdphoto19.wdp"/><Relationship Id="rId5" Type="http://schemas.openxmlformats.org/officeDocument/2006/relationships/image" Target="../media/image4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hyperlink" Target="https://lightoftheworldlearning.org/" TargetMode="External"/><Relationship Id="rId2" Type="http://schemas.openxmlformats.org/officeDocument/2006/relationships/notesSlide" Target="../notesSlides/notesSlide44.xml"/><Relationship Id="rId1" Type="http://schemas.openxmlformats.org/officeDocument/2006/relationships/slideLayout" Target="../slideLayouts/slideLayout37.xml"/><Relationship Id="rId5" Type="http://schemas.openxmlformats.org/officeDocument/2006/relationships/image" Target="../media/image45.png"/><Relationship Id="rId4" Type="http://schemas.openxmlformats.org/officeDocument/2006/relationships/hyperlink" Target="mailto:Info@lotwl.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mailto:youtube.com/@LightOfTheWorldLearning" TargetMode="External"/><Relationship Id="rId2" Type="http://schemas.openxmlformats.org/officeDocument/2006/relationships/notesSlide" Target="../notesSlides/notesSlide45.xml"/><Relationship Id="rId1" Type="http://schemas.openxmlformats.org/officeDocument/2006/relationships/slideLayout" Target="../slideLayouts/slideLayout37.xml"/><Relationship Id="rId6" Type="http://schemas.openxmlformats.org/officeDocument/2006/relationships/hyperlink" Target="https://lightoftheworldlearning.org/training/quick-start-guide/" TargetMode="External"/><Relationship Id="rId5" Type="http://schemas.openxmlformats.org/officeDocument/2006/relationships/hyperlink" Target="https://bit.ly/BooksLOTW" TargetMode="External"/><Relationship Id="rId4" Type="http://schemas.openxmlformats.org/officeDocument/2006/relationships/hyperlink" Target="https://lightoftheworldlearning.org/"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hyperlink" Target="https://openbiblestories.org/" TargetMode="External"/><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jpe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11" Type="http://schemas.openxmlformats.org/officeDocument/2006/relationships/image" Target="../media/image2.png"/><Relationship Id="rId5" Type="http://schemas.openxmlformats.org/officeDocument/2006/relationships/image" Target="../media/image10.jpeg"/><Relationship Id="rId10" Type="http://schemas.openxmlformats.org/officeDocument/2006/relationships/image" Target="../media/image13.png"/><Relationship Id="rId4" Type="http://schemas.openxmlformats.org/officeDocument/2006/relationships/notesSlide" Target="../notesSlides/notesSlide6.xml"/><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4.wdp"/><Relationship Id="rId5" Type="http://schemas.openxmlformats.org/officeDocument/2006/relationships/image" Target="../media/image14.png"/><Relationship Id="rId10" Type="http://schemas.openxmlformats.org/officeDocument/2006/relationships/image" Target="../media/image2.png"/><Relationship Id="rId4" Type="http://schemas.openxmlformats.org/officeDocument/2006/relationships/notesSlide" Target="../notesSlides/notesSlide7.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6"/>
        <p:cNvGrpSpPr/>
        <p:nvPr/>
      </p:nvGrpSpPr>
      <p:grpSpPr>
        <a:xfrm>
          <a:off x="0" y="0"/>
          <a:ext cx="0" cy="0"/>
          <a:chOff x="0" y="0"/>
          <a:chExt cx="0" cy="0"/>
        </a:xfrm>
      </p:grpSpPr>
      <p:sp>
        <p:nvSpPr>
          <p:cNvPr id="228" name="Google Shape;228;p1"/>
          <p:cNvSpPr txBox="1"/>
          <p:nvPr/>
        </p:nvSpPr>
        <p:spPr>
          <a:xfrm>
            <a:off x="80943" y="6316229"/>
            <a:ext cx="12030751" cy="392963"/>
          </a:xfrm>
          <a:prstGeom prst="rect">
            <a:avLst/>
          </a:prstGeom>
          <a:noFill/>
          <a:ln>
            <a:noFill/>
          </a:ln>
        </p:spPr>
        <p:txBody>
          <a:bodyPr spcFirstLastPara="1" wrap="square" lIns="91400" tIns="45675" rIns="91400" bIns="45675" anchor="t" anchorCtr="0">
            <a:noAutofit/>
          </a:bodyPr>
          <a:lstStyle/>
          <a:p>
            <a:pPr marL="0" marR="0" lvl="0" indent="0" algn="ctr" rtl="0">
              <a:lnSpc>
                <a:spcPct val="80000"/>
              </a:lnSpc>
              <a:spcBef>
                <a:spcPts val="0"/>
              </a:spcBef>
              <a:spcAft>
                <a:spcPts val="0"/>
              </a:spcAft>
              <a:buClr>
                <a:schemeClr val="dk1"/>
              </a:buClr>
              <a:buSzPts val="2312"/>
              <a:buFont typeface="Arial"/>
              <a:buNone/>
            </a:pPr>
            <a:r>
              <a:rPr lang="en-US" sz="1400" b="0" i="0" u="none" strike="noStrike" cap="none" dirty="0">
                <a:solidFill>
                  <a:schemeClr val="dk1"/>
                </a:solidFill>
                <a:latin typeface="Verdana"/>
                <a:ea typeface="Verdana"/>
                <a:cs typeface="Verdana"/>
                <a:sym typeface="Verdana"/>
              </a:rPr>
              <a:t>©2020-2025 Light of the World Learning</a:t>
            </a:r>
            <a:endParaRPr sz="1400" b="0" i="1" u="none" strike="noStrike" cap="none" dirty="0">
              <a:solidFill>
                <a:schemeClr val="dk1"/>
              </a:solidFill>
              <a:latin typeface="Verdana"/>
              <a:ea typeface="Verdana"/>
              <a:cs typeface="Verdana"/>
              <a:sym typeface="Verdana"/>
            </a:endParaRPr>
          </a:p>
        </p:txBody>
      </p:sp>
      <p:pic>
        <p:nvPicPr>
          <p:cNvPr id="9" name="Picture 8">
            <a:extLst>
              <a:ext uri="{FF2B5EF4-FFF2-40B4-BE49-F238E27FC236}">
                <a16:creationId xmlns:a16="http://schemas.microsoft.com/office/drawing/2014/main" id="{A72F91B6-BFC6-4B55-9A3A-4054FC7906E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4294" y="112074"/>
            <a:ext cx="11542774" cy="5881659"/>
          </a:xfrm>
          <a:prstGeom prst="rect">
            <a:avLst/>
          </a:prstGeom>
          <a:ln w="76200">
            <a:solidFill>
              <a:srgbClr val="00B0F0"/>
            </a:solidFill>
          </a:ln>
        </p:spPr>
      </p:pic>
      <p:grpSp>
        <p:nvGrpSpPr>
          <p:cNvPr id="229" name="Google Shape;229;p1"/>
          <p:cNvGrpSpPr/>
          <p:nvPr/>
        </p:nvGrpSpPr>
        <p:grpSpPr>
          <a:xfrm>
            <a:off x="5101216" y="5793760"/>
            <a:ext cx="1982589" cy="408199"/>
            <a:chOff x="8033" y="9125"/>
            <a:chExt cx="3123" cy="643"/>
          </a:xfrm>
        </p:grpSpPr>
        <p:sp>
          <p:nvSpPr>
            <p:cNvPr id="230" name="Google Shape;230;p1"/>
            <p:cNvSpPr/>
            <p:nvPr/>
          </p:nvSpPr>
          <p:spPr>
            <a:xfrm>
              <a:off x="8033" y="9135"/>
              <a:ext cx="3123" cy="633"/>
            </a:xfrm>
            <a:prstGeom prst="plaque">
              <a:avLst>
                <a:gd name="adj" fmla="val 16667"/>
              </a:avLst>
            </a:prstGeom>
            <a:solidFill>
              <a:srgbClr val="FFFD78"/>
            </a:solid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9"/>
                <a:buFont typeface="Arial"/>
                <a:buNone/>
              </a:pPr>
              <a:endParaRPr sz="1799" b="0" i="0" u="none" strike="noStrike" cap="none" dirty="0">
                <a:solidFill>
                  <a:schemeClr val="dk1"/>
                </a:solidFill>
                <a:latin typeface="Verdana"/>
                <a:ea typeface="Verdana"/>
                <a:cs typeface="Verdana"/>
                <a:sym typeface="Verdana"/>
              </a:endParaRPr>
            </a:p>
          </p:txBody>
        </p:sp>
        <p:sp>
          <p:nvSpPr>
            <p:cNvPr id="231" name="Google Shape;231;p1"/>
            <p:cNvSpPr txBox="1"/>
            <p:nvPr/>
          </p:nvSpPr>
          <p:spPr>
            <a:xfrm>
              <a:off x="8212" y="9125"/>
              <a:ext cx="2838" cy="6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99"/>
                <a:buFont typeface="Arial"/>
                <a:buNone/>
              </a:pPr>
              <a:r>
                <a:rPr lang="en-US" sz="1999" b="0" i="0" u="none" strike="noStrike" cap="none" dirty="0">
                  <a:solidFill>
                    <a:srgbClr val="000000"/>
                  </a:solidFill>
                  <a:latin typeface="Verdana"/>
                  <a:ea typeface="Verdana"/>
                  <a:cs typeface="Verdana"/>
                  <a:sym typeface="Verdana"/>
                </a:rPr>
                <a:t>Unit A2-37</a:t>
              </a:r>
              <a:endParaRPr sz="1400" b="0" i="0" u="none" strike="noStrike" cap="none" dirty="0">
                <a:solidFill>
                  <a:srgbClr val="000000"/>
                </a:solidFill>
                <a:latin typeface="Verdana"/>
                <a:ea typeface="Verdana"/>
                <a:cs typeface="Verdana"/>
                <a:sym typeface="Verdana"/>
              </a:endParaRP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506" y="11207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0"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aphicFrame>
        <p:nvGraphicFramePr>
          <p:cNvPr id="319" name="Google Shape;319;p9"/>
          <p:cNvGraphicFramePr/>
          <p:nvPr>
            <p:extLst>
              <p:ext uri="{D42A27DB-BD31-4B8C-83A1-F6EECF244321}">
                <p14:modId xmlns:p14="http://schemas.microsoft.com/office/powerpoint/2010/main" val="1153662166"/>
              </p:ext>
            </p:extLst>
          </p:nvPr>
        </p:nvGraphicFramePr>
        <p:xfrm>
          <a:off x="520243" y="816356"/>
          <a:ext cx="11256704" cy="5589016"/>
        </p:xfrm>
        <a:graphic>
          <a:graphicData uri="http://schemas.openxmlformats.org/drawingml/2006/table">
            <a:tbl>
              <a:tblPr>
                <a:noFill/>
                <a:tableStyleId>{CBBFB9DF-A338-4269-B13D-3783478C46DF}</a:tableStyleId>
              </a:tblPr>
              <a:tblGrid>
                <a:gridCol w="451632">
                  <a:extLst>
                    <a:ext uri="{9D8B030D-6E8A-4147-A177-3AD203B41FA5}">
                      <a16:colId xmlns:a16="http://schemas.microsoft.com/office/drawing/2014/main" val="1656377734"/>
                    </a:ext>
                  </a:extLst>
                </a:gridCol>
                <a:gridCol w="3501952">
                  <a:extLst>
                    <a:ext uri="{9D8B030D-6E8A-4147-A177-3AD203B41FA5}">
                      <a16:colId xmlns:a16="http://schemas.microsoft.com/office/drawing/2014/main" val="20000"/>
                    </a:ext>
                  </a:extLst>
                </a:gridCol>
                <a:gridCol w="7303120">
                  <a:extLst>
                    <a:ext uri="{9D8B030D-6E8A-4147-A177-3AD203B41FA5}">
                      <a16:colId xmlns:a16="http://schemas.microsoft.com/office/drawing/2014/main" val="1086272488"/>
                    </a:ext>
                  </a:extLst>
                </a:gridCol>
              </a:tblGrid>
              <a:tr h="640080">
                <a:tc>
                  <a:txBody>
                    <a:bodyPr/>
                    <a:lstStyle/>
                    <a:p>
                      <a:pPr marL="0" marR="0" lvl="0" indent="0" algn="l" rtl="0">
                        <a:lnSpc>
                          <a:spcPct val="115000"/>
                        </a:lnSpc>
                        <a:spcBef>
                          <a:spcPts val="0"/>
                        </a:spcBef>
                        <a:spcAft>
                          <a:spcPts val="0"/>
                        </a:spcAft>
                        <a:buClr>
                          <a:srgbClr val="000000"/>
                        </a:buClr>
                        <a:buSzPts val="2800"/>
                        <a:buFont typeface="Arial"/>
                        <a:buNone/>
                      </a:pPr>
                      <a:endParaRPr sz="1400" u="none" strike="noStrike" cap="none" dirty="0"/>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rPr>
                        <a:t>Question</a:t>
                      </a:r>
                      <a:endParaRPr sz="28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panose="020B0604030504040204" pitchFamily="34" charset="0"/>
                          <a:ea typeface="Verdana" panose="020B0604030504040204" pitchFamily="34" charset="0"/>
                          <a:cs typeface="Verdana" panose="020B0604030504040204" pitchFamily="34" charset="0"/>
                        </a:rPr>
                        <a:t>Simile</a:t>
                      </a:r>
                      <a:endParaRPr sz="28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What is a giraffe?</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It’s like a camel with a long neck and spots.</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2</a:t>
                      </a: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What’s a tortilla?</a:t>
                      </a: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It’s like bread that’s as thin as paper.</a:t>
                      </a: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3</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What’s a zebra?</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4</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What’s a mouse?</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5</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5"/>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6</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317704459"/>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7</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4260670532"/>
                  </a:ext>
                </a:extLst>
              </a:tr>
            </a:tbl>
          </a:graphicData>
        </a:graphic>
      </p:graphicFrame>
      <p:sp>
        <p:nvSpPr>
          <p:cNvPr id="320" name="Google Shape;320;p9"/>
          <p:cNvSpPr txBox="1"/>
          <p:nvPr/>
        </p:nvSpPr>
        <p:spPr>
          <a:xfrm>
            <a:off x="1280160" y="143999"/>
            <a:ext cx="10391597"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Use similes to explain unknown words.</a:t>
            </a:r>
            <a:endParaRPr sz="3200" b="1" i="0" u="none" strike="noStrike" cap="none" dirty="0">
              <a:solidFill>
                <a:srgbClr val="000000"/>
              </a:solidFill>
              <a:latin typeface="Verdana"/>
              <a:ea typeface="Verdana"/>
              <a:cs typeface="Verdana"/>
              <a:sym typeface="Verdana"/>
            </a:endParaRPr>
          </a:p>
        </p:txBody>
      </p:sp>
      <p:sp>
        <p:nvSpPr>
          <p:cNvPr id="321" name="Google Shape;321;p9"/>
          <p:cNvSpPr txBox="1">
            <a:spLocks noGrp="1"/>
          </p:cNvSpPr>
          <p:nvPr>
            <p:ph type="ftr" idx="11"/>
          </p:nvPr>
        </p:nvSpPr>
        <p:spPr>
          <a:xfrm>
            <a:off x="362600" y="63563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22" name="Google Shape;32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10</a:t>
            </a:fld>
            <a:endParaRPr sz="1800" dirty="0"/>
          </a:p>
        </p:txBody>
      </p:sp>
      <p:pic>
        <p:nvPicPr>
          <p:cNvPr id="2" name="Picture 1">
            <a:extLst>
              <a:ext uri="{FF2B5EF4-FFF2-40B4-BE49-F238E27FC236}">
                <a16:creationId xmlns:a16="http://schemas.microsoft.com/office/drawing/2014/main" id="{5D76AB05-B3A8-5565-1781-CA9913C4EFF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9924402" y="4605547"/>
            <a:ext cx="2267598" cy="242316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80851"/>
            <a:ext cx="609600" cy="609600"/>
          </a:xfrm>
          <a:prstGeom prst="rect">
            <a:avLst/>
          </a:prstGeom>
        </p:spPr>
      </p:pic>
    </p:spTree>
    <p:extLst>
      <p:ext uri="{BB962C8B-B14F-4D97-AF65-F5344CB8AC3E}">
        <p14:creationId xmlns:p14="http://schemas.microsoft.com/office/powerpoint/2010/main" val="1103128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2"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B9D43-04C2-E34E-0771-D80044C76F07}"/>
              </a:ext>
            </a:extLst>
          </p:cNvPr>
          <p:cNvSpPr>
            <a:spLocks noGrp="1"/>
          </p:cNvSpPr>
          <p:nvPr>
            <p:ph type="title"/>
          </p:nvPr>
        </p:nvSpPr>
        <p:spPr>
          <a:xfrm>
            <a:off x="943131" y="6617"/>
            <a:ext cx="10515600" cy="1325700"/>
          </a:xfrm>
        </p:spPr>
        <p:txBody>
          <a:bodyPr>
            <a:normAutofit/>
          </a:bodyPr>
          <a:lstStyle/>
          <a:p>
            <a:r>
              <a:rPr lang="en-US" dirty="0">
                <a:solidFill>
                  <a:schemeClr val="tx1"/>
                </a:solidFill>
              </a:rPr>
              <a:t>Underline the similes in these verses:</a:t>
            </a:r>
            <a:br>
              <a:rPr lang="en-US" dirty="0"/>
            </a:br>
            <a:endParaRPr lang="en-US" dirty="0"/>
          </a:p>
        </p:txBody>
      </p:sp>
      <p:sp>
        <p:nvSpPr>
          <p:cNvPr id="3" name="Text Placeholder 2">
            <a:extLst>
              <a:ext uri="{FF2B5EF4-FFF2-40B4-BE49-F238E27FC236}">
                <a16:creationId xmlns:a16="http://schemas.microsoft.com/office/drawing/2014/main" id="{9D592E0E-B75F-C490-82BE-A394B97FE04F}"/>
              </a:ext>
            </a:extLst>
          </p:cNvPr>
          <p:cNvSpPr>
            <a:spLocks noGrp="1"/>
          </p:cNvSpPr>
          <p:nvPr>
            <p:ph type="body" idx="1"/>
          </p:nvPr>
        </p:nvSpPr>
        <p:spPr>
          <a:xfrm>
            <a:off x="838199" y="1106097"/>
            <a:ext cx="10620531" cy="4351200"/>
          </a:xfrm>
        </p:spPr>
        <p:txBody>
          <a:bodyPr>
            <a:noAutofit/>
          </a:bodyPr>
          <a:lstStyle/>
          <a:p>
            <a:pPr marL="114300" indent="0">
              <a:buNone/>
            </a:pPr>
            <a:r>
              <a:rPr lang="en-US" sz="240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Isaiah 40:31 NIRV – </a:t>
            </a:r>
            <a:r>
              <a:rPr lang="en-US" sz="240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But those who trust in the </a:t>
            </a:r>
            <a:r>
              <a:rPr lang="en-US" sz="2400" i="0" cap="small"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Lord </a:t>
            </a:r>
            <a:r>
              <a:rPr lang="en-US" sz="240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will receive new strength. </a:t>
            </a:r>
            <a:r>
              <a:rPr lang="en-US" sz="240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They will fly </a:t>
            </a:r>
            <a:r>
              <a:rPr lang="en-US" sz="2400" b="1"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 </a:t>
            </a:r>
            <a:r>
              <a:rPr lang="en-US" sz="240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high </a:t>
            </a:r>
            <a:r>
              <a:rPr lang="en-US" sz="2400" b="1"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a:t>
            </a:r>
            <a:r>
              <a:rPr lang="en-US" sz="2400" i="0" u="sng"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eagles</a:t>
            </a:r>
            <a:r>
              <a:rPr lang="en-US" sz="240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p>
            <a:pPr marL="114300" indent="0">
              <a:buNone/>
            </a:pPr>
            <a:endParaRPr lang="en-US" sz="1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114300" indent="0">
              <a:buNone/>
            </a:pPr>
            <a:r>
              <a:rPr lang="en-US" sz="240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Psalm 1:3 NIRV – </a:t>
            </a:r>
            <a:r>
              <a:rPr lang="en-US" sz="240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That kind of person is like a tree that is planted near a stream of water. It always bears its fruit at the right time.</a:t>
            </a:r>
          </a:p>
          <a:p>
            <a:pPr marL="114300" indent="0" algn="l">
              <a:buNone/>
            </a:pPr>
            <a:endParaRPr lang="en-US" sz="1000" dirty="0">
              <a:solidFill>
                <a:srgbClr val="333333"/>
              </a:solidFill>
              <a:latin typeface="Verdana" panose="020B0604030504040204" pitchFamily="34" charset="0"/>
              <a:ea typeface="Verdana" panose="020B0604030504040204" pitchFamily="34" charset="0"/>
              <a:cs typeface="Verdana" panose="020B0604030504040204" pitchFamily="34" charset="0"/>
            </a:endParaRPr>
          </a:p>
          <a:p>
            <a:pPr marL="114300" indent="0">
              <a:buNone/>
            </a:pPr>
            <a:r>
              <a:rPr lang="en-US" sz="240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Matthew 10:16 NIRV – </a:t>
            </a:r>
            <a:r>
              <a:rPr lang="en-US" sz="240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 am sending you out like sheep among wolves. So be as wise as snakes and as harmless as doves.</a:t>
            </a:r>
          </a:p>
          <a:p>
            <a:pPr marL="114300" indent="0">
              <a:buNone/>
            </a:pPr>
            <a:endParaRPr lang="en-US" sz="1000" i="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marL="114300" indent="0" algn="l">
              <a:buNone/>
            </a:pPr>
            <a:r>
              <a:rPr lang="en-US" sz="2400" i="0"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Matthew 28:3 ERV - </a:t>
            </a:r>
            <a:r>
              <a:rPr lang="en-US" sz="24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angel was shining as bright as lightning. His clothes were as white as snow.</a:t>
            </a:r>
            <a:endParaRPr lang="en-US" sz="10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marL="114300" indent="0" algn="l">
              <a:buNone/>
            </a:pPr>
            <a:br>
              <a:rPr lang="en-US" sz="1000" dirty="0">
                <a:latin typeface="Verdana" panose="020B0604030504040204" pitchFamily="34" charset="0"/>
                <a:ea typeface="Verdana" panose="020B0604030504040204" pitchFamily="34" charset="0"/>
                <a:cs typeface="Verdana" panose="020B0604030504040204" pitchFamily="34" charset="0"/>
              </a:rPr>
            </a:br>
            <a:r>
              <a:rPr lang="en-US" sz="2400" i="0"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1 Peter 1:24 NIRV - </a:t>
            </a:r>
            <a:r>
              <a:rPr lang="en-US" sz="240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It is written, “All people are like grass. All their glory is like the flowers in the field. The grass dries up. The flowers fall to the ground.</a:t>
            </a:r>
            <a:endParaRPr lang="en-US" sz="240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Footer Placeholder 3">
            <a:extLst>
              <a:ext uri="{FF2B5EF4-FFF2-40B4-BE49-F238E27FC236}">
                <a16:creationId xmlns:a16="http://schemas.microsoft.com/office/drawing/2014/main" id="{512DC873-1B17-7D11-B94F-87F6B89C7C0F}"/>
              </a:ext>
            </a:extLst>
          </p:cNvPr>
          <p:cNvSpPr>
            <a:spLocks noGrp="1"/>
          </p:cNvSpPr>
          <p:nvPr>
            <p:ph type="ftr" idx="11"/>
          </p:nvPr>
        </p:nvSpPr>
        <p:spPr>
          <a:xfrm>
            <a:off x="515911" y="6374227"/>
            <a:ext cx="4114800" cy="365100"/>
          </a:xfrm>
        </p:spPr>
        <p:txBody>
          <a:bodyPr/>
          <a:lstStyle/>
          <a:p>
            <a:r>
              <a:rPr lang="en-US" dirty="0"/>
              <a:t>©2020-2025 Light of the World Learning</a:t>
            </a:r>
          </a:p>
        </p:txBody>
      </p:sp>
      <p:sp>
        <p:nvSpPr>
          <p:cNvPr id="5" name="Slide Number Placeholder 4">
            <a:extLst>
              <a:ext uri="{FF2B5EF4-FFF2-40B4-BE49-F238E27FC236}">
                <a16:creationId xmlns:a16="http://schemas.microsoft.com/office/drawing/2014/main" id="{74F3FC17-F63A-0F6F-7EC7-DFA6099517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extLst>
      <p:ext uri="{BB962C8B-B14F-4D97-AF65-F5344CB8AC3E}">
        <p14:creationId xmlns:p14="http://schemas.microsoft.com/office/powerpoint/2010/main" val="835611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90"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 name="Picture 2">
            <a:extLst>
              <a:ext uri="{FF2B5EF4-FFF2-40B4-BE49-F238E27FC236}">
                <a16:creationId xmlns:a16="http://schemas.microsoft.com/office/drawing/2014/main" id="{8D6AF6E3-DADE-4FFC-8100-D935A2EFFFA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95701" y="0"/>
            <a:ext cx="2096299" cy="2096299"/>
          </a:xfrm>
          <a:prstGeom prst="rect">
            <a:avLst/>
          </a:prstGeom>
        </p:spPr>
      </p:pic>
      <p:sp>
        <p:nvSpPr>
          <p:cNvPr id="329" name="Google Shape;329;p10"/>
          <p:cNvSpPr/>
          <p:nvPr/>
        </p:nvSpPr>
        <p:spPr>
          <a:xfrm>
            <a:off x="376025" y="210005"/>
            <a:ext cx="11439949" cy="62745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514350" marR="0" lvl="0" indent="-514350" algn="l" rtl="0">
              <a:lnSpc>
                <a:spcPct val="120000"/>
              </a:lnSpc>
              <a:spcBef>
                <a:spcPts val="0"/>
              </a:spcBef>
              <a:spcAft>
                <a:spcPts val="0"/>
              </a:spcAft>
              <a:buClr>
                <a:srgbClr val="000000"/>
              </a:buClr>
              <a:buSzPts val="2800"/>
              <a:buFont typeface="Arial"/>
              <a:buAutoNum type="alphaUcPeriod"/>
            </a:pPr>
            <a:r>
              <a:rPr lang="en-US" sz="2800" b="0" i="0" u="none" strike="noStrike" cap="none" dirty="0">
                <a:solidFill>
                  <a:srgbClr val="000000"/>
                </a:solidFill>
                <a:latin typeface="Verdana"/>
                <a:ea typeface="Verdana"/>
                <a:cs typeface="Verdana"/>
                <a:sym typeface="Verdana"/>
              </a:rPr>
              <a:t>Where are you going </a:t>
            </a:r>
            <a:r>
              <a:rPr lang="en-US" sz="2800" b="1" i="0" u="none" strike="noStrike" cap="none" dirty="0">
                <a:solidFill>
                  <a:srgbClr val="0070C0"/>
                </a:solidFill>
                <a:latin typeface="Verdana"/>
                <a:ea typeface="Verdana"/>
                <a:cs typeface="Verdana"/>
                <a:sym typeface="Verdana"/>
              </a:rPr>
              <a:t>this weekend</a:t>
            </a:r>
            <a:r>
              <a:rPr lang="en-US" sz="2800" b="0" i="0" u="none" strike="noStrike" cap="none" dirty="0">
                <a:solidFill>
                  <a:srgbClr val="000000"/>
                </a:solidFill>
                <a:latin typeface="Verdana"/>
                <a:ea typeface="Verdana"/>
                <a:cs typeface="Verdana"/>
                <a:sym typeface="Verdana"/>
              </a:rPr>
              <a:t>?</a:t>
            </a:r>
          </a:p>
          <a:p>
            <a:pPr marL="514350" marR="0" lvl="0" indent="-514350" algn="l" rtl="0">
              <a:lnSpc>
                <a:spcPct val="120000"/>
              </a:lnSpc>
              <a:spcBef>
                <a:spcPts val="0"/>
              </a:spcBef>
              <a:spcAft>
                <a:spcPts val="0"/>
              </a:spcAft>
              <a:buClr>
                <a:srgbClr val="000000"/>
              </a:buClr>
              <a:buSzPts val="2800"/>
              <a:buFont typeface="Arial"/>
              <a:buAutoNum type="alphaUcPeriod"/>
            </a:pPr>
            <a:endParaRPr sz="1000" b="0" i="0" u="none" strike="noStrike" cap="none"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B. I’m going to </a:t>
            </a:r>
            <a:r>
              <a:rPr lang="en-US" sz="2800" b="1" dirty="0">
                <a:solidFill>
                  <a:srgbClr val="0070C0"/>
                </a:solidFill>
                <a:latin typeface="Verdana"/>
                <a:ea typeface="Verdana"/>
                <a:cs typeface="Verdana"/>
                <a:sym typeface="Verdana"/>
              </a:rPr>
              <a:t>an island </a:t>
            </a:r>
            <a:r>
              <a:rPr lang="en-US" sz="2800" b="0" i="0" u="none" strike="noStrike" cap="none" dirty="0">
                <a:solidFill>
                  <a:schemeClr val="dk1"/>
                </a:solidFill>
                <a:latin typeface="Verdana"/>
                <a:ea typeface="Verdana"/>
                <a:cs typeface="Verdana"/>
                <a:sym typeface="Verdana"/>
              </a:rPr>
              <a:t>to </a:t>
            </a:r>
            <a:r>
              <a:rPr lang="en-US" sz="2800" b="1" dirty="0">
                <a:solidFill>
                  <a:srgbClr val="0070C0"/>
                </a:solidFill>
                <a:latin typeface="Verdana"/>
                <a:ea typeface="Verdana"/>
                <a:cs typeface="Verdana"/>
                <a:sym typeface="Verdana"/>
              </a:rPr>
              <a:t>do some walking</a:t>
            </a:r>
            <a:r>
              <a:rPr lang="en-US" sz="2800" b="0" i="0" u="none" strike="noStrike" cap="none" dirty="0">
                <a:solidFill>
                  <a:schemeClr val="dk1"/>
                </a:solidFill>
                <a:latin typeface="Verdana"/>
                <a:ea typeface="Verdana"/>
                <a:cs typeface="Verdana"/>
                <a:sym typeface="Verdana"/>
              </a:rPr>
              <a:t>. </a:t>
            </a:r>
          </a:p>
          <a:p>
            <a:pPr marL="0" marR="0" lvl="0" indent="0" algn="l" rtl="0">
              <a:lnSpc>
                <a:spcPct val="120000"/>
              </a:lnSpc>
              <a:spcBef>
                <a:spcPts val="0"/>
              </a:spcBef>
              <a:spcAft>
                <a:spcPts val="0"/>
              </a:spcAft>
              <a:buClr>
                <a:schemeClr val="dk1"/>
              </a:buClr>
              <a:buSzPts val="1100"/>
              <a:buFont typeface="Arial"/>
              <a:buNone/>
            </a:pPr>
            <a:endParaRPr sz="1000" b="0" i="0" u="none" strike="noStrike" cap="none" dirty="0">
              <a:solidFill>
                <a:schemeClr val="dk1"/>
              </a:solidFill>
              <a:latin typeface="Verdana"/>
              <a:ea typeface="Verdana"/>
              <a:cs typeface="Verdana"/>
              <a:sym typeface="Verdana"/>
            </a:endParaRPr>
          </a:p>
          <a:p>
            <a:pPr marL="514350" marR="0" lvl="0" indent="-514350" algn="l" rtl="0">
              <a:lnSpc>
                <a:spcPct val="120000"/>
              </a:lnSpc>
              <a:spcBef>
                <a:spcPts val="0"/>
              </a:spcBef>
              <a:spcAft>
                <a:spcPts val="0"/>
              </a:spcAft>
              <a:buClr>
                <a:srgbClr val="000000"/>
              </a:buClr>
              <a:buSzPts val="2800"/>
              <a:buFont typeface="Arial"/>
              <a:buAutoNum type="alphaUcPeriod"/>
            </a:pPr>
            <a:r>
              <a:rPr lang="en-US" sz="2800" b="0" i="0" u="none" strike="noStrike" cap="none" dirty="0">
                <a:solidFill>
                  <a:srgbClr val="000000"/>
                </a:solidFill>
                <a:latin typeface="Verdana"/>
                <a:ea typeface="Verdana"/>
                <a:cs typeface="Verdana"/>
                <a:sym typeface="Verdana"/>
              </a:rPr>
              <a:t>What </a:t>
            </a:r>
            <a:r>
              <a:rPr lang="en-US" sz="2800" b="1" dirty="0">
                <a:solidFill>
                  <a:srgbClr val="0070C0"/>
                </a:solidFill>
                <a:latin typeface="Verdana"/>
                <a:ea typeface="Verdana"/>
                <a:cs typeface="Verdana"/>
                <a:sym typeface="Verdana"/>
              </a:rPr>
              <a:t>is the island </a:t>
            </a:r>
            <a:r>
              <a:rPr lang="en-US" sz="2800" dirty="0">
                <a:latin typeface="Verdana"/>
                <a:ea typeface="Verdana"/>
                <a:cs typeface="Verdana"/>
                <a:sym typeface="Verdana"/>
              </a:rPr>
              <a:t>like</a:t>
            </a:r>
            <a:r>
              <a:rPr lang="en-US" sz="2800" b="0" i="0" u="none" strike="noStrike" cap="none" dirty="0">
                <a:solidFill>
                  <a:srgbClr val="000000"/>
                </a:solidFill>
                <a:latin typeface="Verdana"/>
                <a:ea typeface="Verdana"/>
                <a:cs typeface="Verdana"/>
                <a:sym typeface="Verdana"/>
              </a:rPr>
              <a:t>?</a:t>
            </a:r>
          </a:p>
          <a:p>
            <a:pPr marL="514350" marR="0" lvl="0" indent="-514350" algn="l" rtl="0">
              <a:lnSpc>
                <a:spcPct val="120000"/>
              </a:lnSpc>
              <a:spcBef>
                <a:spcPts val="0"/>
              </a:spcBef>
              <a:spcAft>
                <a:spcPts val="0"/>
              </a:spcAft>
              <a:buClr>
                <a:srgbClr val="000000"/>
              </a:buClr>
              <a:buSzPts val="2800"/>
              <a:buFont typeface="Arial"/>
              <a:buAutoNum type="alphaUcPeriod"/>
            </a:pPr>
            <a:endParaRPr sz="1000" b="0" i="0" u="none" strike="noStrike" cap="none" dirty="0">
              <a:solidFill>
                <a:schemeClr val="dk1"/>
              </a:solidFill>
              <a:latin typeface="Verdana"/>
              <a:ea typeface="Verdana"/>
              <a:cs typeface="Verdana"/>
              <a:sym typeface="Verdana"/>
            </a:endParaRPr>
          </a:p>
          <a:p>
            <a:pPr marL="514350" marR="0" lvl="0" indent="-514350" algn="l" rtl="0">
              <a:lnSpc>
                <a:spcPct val="120000"/>
              </a:lnSpc>
              <a:spcBef>
                <a:spcPts val="0"/>
              </a:spcBef>
              <a:spcAft>
                <a:spcPts val="0"/>
              </a:spcAft>
              <a:buClr>
                <a:schemeClr val="dk1"/>
              </a:buClr>
              <a:buSzPct val="100000"/>
              <a:buFont typeface="+mj-lt"/>
              <a:buAutoNum type="alphaUcPeriod" startAt="2"/>
            </a:pPr>
            <a:r>
              <a:rPr lang="en-US" sz="2800" b="0" i="0" u="none" strike="noStrike" cap="none" dirty="0">
                <a:solidFill>
                  <a:schemeClr val="dk1"/>
                </a:solidFill>
                <a:latin typeface="Verdana"/>
                <a:ea typeface="Verdana"/>
                <a:cs typeface="Verdana"/>
                <a:sym typeface="Verdana"/>
              </a:rPr>
              <a:t>It has </a:t>
            </a:r>
            <a:r>
              <a:rPr lang="en-US" sz="2800" b="1" dirty="0">
                <a:solidFill>
                  <a:srgbClr val="0070C0"/>
                </a:solidFill>
                <a:latin typeface="Verdana"/>
                <a:ea typeface="Verdana"/>
                <a:cs typeface="Verdana"/>
                <a:sym typeface="Verdana"/>
              </a:rPr>
              <a:t>paths with grass near the shore</a:t>
            </a:r>
            <a:r>
              <a:rPr lang="en-US" sz="2800" b="0" i="0" u="none" strike="noStrike" cap="none" dirty="0">
                <a:solidFill>
                  <a:schemeClr val="dk1"/>
                </a:solidFill>
                <a:latin typeface="Verdana"/>
                <a:ea typeface="Verdana"/>
                <a:cs typeface="Verdana"/>
                <a:sym typeface="Verdana"/>
              </a:rPr>
              <a:t>. What are you doing?</a:t>
            </a:r>
          </a:p>
          <a:p>
            <a:pPr marL="514350" marR="0" lvl="0" indent="-514350" algn="l" rtl="0">
              <a:lnSpc>
                <a:spcPct val="120000"/>
              </a:lnSpc>
              <a:spcBef>
                <a:spcPts val="0"/>
              </a:spcBef>
              <a:spcAft>
                <a:spcPts val="0"/>
              </a:spcAft>
              <a:buClr>
                <a:schemeClr val="dk1"/>
              </a:buClr>
              <a:buSzPct val="100000"/>
              <a:buFont typeface="+mj-lt"/>
              <a:buAutoNum type="alphaUcPeriod" startAt="2"/>
            </a:pPr>
            <a:endParaRPr sz="1000" b="0" i="0" u="none" strike="noStrike" cap="none" dirty="0">
              <a:solidFill>
                <a:srgbClr val="000000"/>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A. I’m going to </a:t>
            </a:r>
            <a:r>
              <a:rPr lang="en-US" sz="2800" b="1" dirty="0">
                <a:solidFill>
                  <a:srgbClr val="0070C0"/>
                </a:solidFill>
                <a:latin typeface="Verdana"/>
                <a:ea typeface="Verdana"/>
                <a:cs typeface="Verdana"/>
                <a:sym typeface="Verdana"/>
              </a:rPr>
              <a:t>get my hands in the soil and plant roses</a:t>
            </a:r>
            <a:r>
              <a:rPr lang="en-US" sz="2800" b="0" i="0" u="none" strike="noStrike" cap="none" dirty="0">
                <a:solidFill>
                  <a:schemeClr val="dk1"/>
                </a:solidFill>
                <a:latin typeface="Verdana"/>
                <a:ea typeface="Verdana"/>
                <a:cs typeface="Verdana"/>
                <a:sym typeface="Verdana"/>
              </a:rPr>
              <a:t>.</a:t>
            </a:r>
          </a:p>
          <a:p>
            <a:pPr marL="0" marR="0" lvl="0" indent="0" algn="l" rtl="0">
              <a:lnSpc>
                <a:spcPct val="120000"/>
              </a:lnSpc>
              <a:spcBef>
                <a:spcPts val="0"/>
              </a:spcBef>
              <a:spcAft>
                <a:spcPts val="0"/>
              </a:spcAft>
              <a:buClr>
                <a:schemeClr val="dk1"/>
              </a:buClr>
              <a:buSzPts val="1100"/>
              <a:buFont typeface="Arial"/>
              <a:buNone/>
            </a:pPr>
            <a:endParaRPr sz="1000" b="0" i="0" u="none" strike="noStrike" cap="none" dirty="0">
              <a:solidFill>
                <a:srgbClr val="000000"/>
              </a:solidFill>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B. </a:t>
            </a:r>
            <a:r>
              <a:rPr lang="en-US" sz="2800" b="0" i="0" u="none" strike="noStrike" cap="none" dirty="0">
                <a:solidFill>
                  <a:schemeClr val="dk1"/>
                </a:solidFill>
                <a:latin typeface="Verdana"/>
                <a:ea typeface="Verdana"/>
                <a:cs typeface="Verdana"/>
                <a:sym typeface="Verdana"/>
              </a:rPr>
              <a:t>What </a:t>
            </a:r>
            <a:r>
              <a:rPr lang="en-US" sz="2800" b="1" i="0" u="none" strike="noStrike" cap="none" dirty="0">
                <a:solidFill>
                  <a:srgbClr val="0070C0"/>
                </a:solidFill>
                <a:latin typeface="Verdana"/>
                <a:ea typeface="Verdana"/>
                <a:cs typeface="Verdana"/>
                <a:sym typeface="Verdana"/>
              </a:rPr>
              <a:t>are your roses </a:t>
            </a:r>
            <a:r>
              <a:rPr lang="en-US" sz="2800" b="0" i="0" u="none" strike="noStrike" cap="none" dirty="0">
                <a:solidFill>
                  <a:schemeClr val="dk1"/>
                </a:solidFill>
                <a:latin typeface="Verdana"/>
                <a:ea typeface="Verdana"/>
                <a:cs typeface="Verdana"/>
                <a:sym typeface="Verdana"/>
              </a:rPr>
              <a:t>like?</a:t>
            </a:r>
          </a:p>
          <a:p>
            <a:pPr marL="0" marR="0" lvl="0" indent="0" algn="l" rtl="0">
              <a:lnSpc>
                <a:spcPct val="120000"/>
              </a:lnSpc>
              <a:spcBef>
                <a:spcPts val="0"/>
              </a:spcBef>
              <a:spcAft>
                <a:spcPts val="0"/>
              </a:spcAft>
              <a:buClr>
                <a:srgbClr val="000000"/>
              </a:buClr>
              <a:buSzPts val="2800"/>
              <a:buFont typeface="Arial"/>
              <a:buNone/>
            </a:pPr>
            <a:endParaRPr sz="1000" b="0" i="0" u="none" strike="noStrike" cap="none" dirty="0">
              <a:solidFill>
                <a:schemeClr val="dk1"/>
              </a:solidFill>
              <a:latin typeface="Verdana"/>
              <a:ea typeface="Verdana"/>
              <a:cs typeface="Verdana"/>
              <a:sym typeface="Verdana"/>
            </a:endParaRPr>
          </a:p>
          <a:p>
            <a:pPr marL="514350" marR="0" lvl="0" indent="-514350" algn="l" rtl="0">
              <a:lnSpc>
                <a:spcPct val="120000"/>
              </a:lnSpc>
              <a:spcBef>
                <a:spcPts val="0"/>
              </a:spcBef>
              <a:spcAft>
                <a:spcPts val="0"/>
              </a:spcAft>
              <a:buClr>
                <a:schemeClr val="dk1"/>
              </a:buClr>
              <a:buSzPct val="100000"/>
              <a:buFont typeface="+mj-lt"/>
              <a:buAutoNum type="alphaUcPeriod"/>
            </a:pPr>
            <a:r>
              <a:rPr lang="en-US" sz="2800" dirty="0">
                <a:solidFill>
                  <a:schemeClr val="tx1"/>
                </a:solidFill>
                <a:latin typeface="Verdana"/>
                <a:ea typeface="Verdana"/>
                <a:cs typeface="Verdana"/>
                <a:sym typeface="Verdana"/>
              </a:rPr>
              <a:t>The </a:t>
            </a:r>
            <a:r>
              <a:rPr lang="en-US" sz="2800" b="1" dirty="0">
                <a:solidFill>
                  <a:srgbClr val="0070C0"/>
                </a:solidFill>
                <a:latin typeface="Verdana"/>
                <a:ea typeface="Verdana"/>
                <a:cs typeface="Verdana"/>
                <a:sym typeface="Verdana"/>
              </a:rPr>
              <a:t>thorns are sharp</a:t>
            </a:r>
            <a:r>
              <a:rPr lang="en-US" sz="2800" dirty="0">
                <a:solidFill>
                  <a:schemeClr val="dk1"/>
                </a:solidFill>
                <a:latin typeface="Verdana"/>
                <a:ea typeface="Verdana"/>
                <a:cs typeface="Verdana"/>
                <a:sym typeface="Verdana"/>
              </a:rPr>
              <a:t> </a:t>
            </a:r>
            <a:r>
              <a:rPr lang="en-US" sz="2800" b="1" dirty="0">
                <a:solidFill>
                  <a:srgbClr val="0070C0"/>
                </a:solidFill>
                <a:latin typeface="Verdana"/>
                <a:ea typeface="Verdana"/>
                <a:cs typeface="Verdana"/>
                <a:sym typeface="Verdana"/>
              </a:rPr>
              <a:t>but the roses smell as sweet as perfume. </a:t>
            </a:r>
            <a:endParaRPr sz="1400" b="0" i="0" u="none" strike="noStrike" cap="none" dirty="0">
              <a:solidFill>
                <a:srgbClr val="000000"/>
              </a:solidFill>
              <a:latin typeface="Arial"/>
              <a:ea typeface="Arial"/>
              <a:cs typeface="Arial"/>
              <a:sym typeface="Arial"/>
            </a:endParaRPr>
          </a:p>
        </p:txBody>
      </p:sp>
      <p:sp>
        <p:nvSpPr>
          <p:cNvPr id="330" name="Google Shape;330;p10"/>
          <p:cNvSpPr txBox="1">
            <a:spLocks noGrp="1"/>
          </p:cNvSpPr>
          <p:nvPr>
            <p:ph type="ftr" idx="11"/>
          </p:nvPr>
        </p:nvSpPr>
        <p:spPr>
          <a:xfrm>
            <a:off x="376025" y="6512505"/>
            <a:ext cx="3523419" cy="2693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31" name="Google Shape;331;p10"/>
          <p:cNvSpPr txBox="1"/>
          <p:nvPr/>
        </p:nvSpPr>
        <p:spPr>
          <a:xfrm>
            <a:off x="2486765" y="0"/>
            <a:ext cx="69147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Listen and repeat.</a:t>
            </a:r>
            <a:endParaRPr sz="3200" b="1" i="0" u="none" strike="noStrike" cap="none" dirty="0">
              <a:solidFill>
                <a:schemeClr val="dk1"/>
              </a:solidFill>
              <a:latin typeface="Verdana"/>
              <a:ea typeface="Verdana"/>
              <a:cs typeface="Verdana"/>
              <a:sym typeface="Verdana"/>
            </a:endParaRPr>
          </a:p>
        </p:txBody>
      </p:sp>
      <p:sp>
        <p:nvSpPr>
          <p:cNvPr id="332" name="Google Shape;332;p10"/>
          <p:cNvSpPr txBox="1"/>
          <p:nvPr/>
        </p:nvSpPr>
        <p:spPr>
          <a:xfrm>
            <a:off x="376025" y="286200"/>
            <a:ext cx="114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333" name="Google Shape;33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12</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225" y="-5669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0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graphicFrame>
        <p:nvGraphicFramePr>
          <p:cNvPr id="342" name="Google Shape;342;p11"/>
          <p:cNvGraphicFramePr/>
          <p:nvPr>
            <p:extLst>
              <p:ext uri="{D42A27DB-BD31-4B8C-83A1-F6EECF244321}">
                <p14:modId xmlns:p14="http://schemas.microsoft.com/office/powerpoint/2010/main" val="91999461"/>
              </p:ext>
            </p:extLst>
          </p:nvPr>
        </p:nvGraphicFramePr>
        <p:xfrm>
          <a:off x="510207" y="976306"/>
          <a:ext cx="11171550" cy="4245750"/>
        </p:xfrm>
        <a:graphic>
          <a:graphicData uri="http://schemas.openxmlformats.org/drawingml/2006/table">
            <a:tbl>
              <a:tblPr>
                <a:noFill/>
                <a:tableStyleId>{937F82C1-3B26-4E36-9092-3C784AC0B5F6}</a:tableStyleId>
              </a:tblPr>
              <a:tblGrid>
                <a:gridCol w="3723850">
                  <a:extLst>
                    <a:ext uri="{9D8B030D-6E8A-4147-A177-3AD203B41FA5}">
                      <a16:colId xmlns:a16="http://schemas.microsoft.com/office/drawing/2014/main" val="20000"/>
                    </a:ext>
                  </a:extLst>
                </a:gridCol>
                <a:gridCol w="3723850">
                  <a:extLst>
                    <a:ext uri="{9D8B030D-6E8A-4147-A177-3AD203B41FA5}">
                      <a16:colId xmlns:a16="http://schemas.microsoft.com/office/drawing/2014/main" val="20001"/>
                    </a:ext>
                  </a:extLst>
                </a:gridCol>
                <a:gridCol w="3723850">
                  <a:extLst>
                    <a:ext uri="{9D8B030D-6E8A-4147-A177-3AD203B41FA5}">
                      <a16:colId xmlns:a16="http://schemas.microsoft.com/office/drawing/2014/main" val="20002"/>
                    </a:ext>
                  </a:extLst>
                </a:gridCol>
              </a:tblGrid>
              <a:tr h="8806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1. </a:t>
                      </a:r>
                      <a:r>
                        <a:rPr lang="en-US" sz="2800" u="none" strike="noStrike" cap="none">
                          <a:solidFill>
                            <a:schemeClr val="dk1"/>
                          </a:solidFill>
                          <a:latin typeface="Verdana"/>
                          <a:ea typeface="Verdana"/>
                          <a:cs typeface="Verdana"/>
                          <a:sym typeface="Verdana"/>
                        </a:rPr>
                        <a:t>/O/ </a:t>
                      </a:r>
                      <a:endParaRPr sz="2800" u="none" strike="noStrike" cap="none">
                        <a:solidFill>
                          <a:schemeClr val="dk1"/>
                        </a:solidFill>
                        <a:latin typeface="Verdana"/>
                        <a:ea typeface="Verdana"/>
                        <a:cs typeface="Verdana"/>
                        <a:sym typeface="Verdana"/>
                      </a:endParaRPr>
                    </a:p>
                  </a:txBody>
                  <a:tcPr marL="68575" marR="68575" marT="45725" marB="45725" anchor="ctr">
                    <a:lnB w="9525" cap="flat" cmpd="sng">
                      <a:solidFill>
                        <a:schemeClr val="accent5"/>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2. </a:t>
                      </a:r>
                      <a:r>
                        <a:rPr lang="en-US" sz="2800" u="none" strike="noStrike" cap="none">
                          <a:latin typeface="Verdana"/>
                          <a:ea typeface="Verdana"/>
                          <a:cs typeface="Verdana"/>
                          <a:sym typeface="Verdana"/>
                        </a:rPr>
                        <a:t>/z/ </a:t>
                      </a:r>
                      <a:endParaRPr sz="2800" u="none" strike="noStrike" cap="none">
                        <a:solidFill>
                          <a:srgbClr val="000000"/>
                        </a:solidFill>
                        <a:latin typeface="Verdana"/>
                        <a:ea typeface="Verdana"/>
                        <a:cs typeface="Verdana"/>
                        <a:sym typeface="Verdana"/>
                      </a:endParaRPr>
                    </a:p>
                  </a:txBody>
                  <a:tcPr marL="68575" marR="68575" marT="45725" marB="45725" anchor="ctr">
                    <a:lnB w="9525" cap="flat" cmpd="sng">
                      <a:solidFill>
                        <a:schemeClr val="accent5"/>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3. </a:t>
                      </a:r>
                      <a:r>
                        <a:rPr lang="en-US" sz="2800" u="none" strike="noStrike" cap="none">
                          <a:latin typeface="Verdana"/>
                          <a:ea typeface="Verdana"/>
                          <a:cs typeface="Verdana"/>
                          <a:sym typeface="Verdana"/>
                        </a:rPr>
                        <a:t>Challenge</a:t>
                      </a:r>
                      <a:endParaRPr sz="2800" u="none" strike="noStrike" cap="none">
                        <a:solidFill>
                          <a:srgbClr val="000000"/>
                        </a:solidFill>
                        <a:latin typeface="Verdana"/>
                        <a:ea typeface="Verdana"/>
                        <a:cs typeface="Verdana"/>
                        <a:sym typeface="Verdana"/>
                      </a:endParaRPr>
                    </a:p>
                  </a:txBody>
                  <a:tcPr marL="68575" marR="68575" marT="45725" marB="45725" anchor="ctr">
                    <a:solidFill>
                      <a:srgbClr val="D8E2F3"/>
                    </a:solidFill>
                  </a:tcPr>
                </a:tc>
                <a:extLst>
                  <a:ext uri="{0D108BD9-81ED-4DB2-BD59-A6C34878D82A}">
                    <a16:rowId xmlns:a16="http://schemas.microsoft.com/office/drawing/2014/main" val="10000"/>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open</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zero</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1"/>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over</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lazy</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2"/>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ago</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zoo</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3"/>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solo</a:t>
                      </a:r>
                      <a:endParaRPr sz="2800" u="none" strike="noStrike" cap="none" dirty="0">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quiz</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4"/>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no</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Zambia</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5"/>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also</a:t>
                      </a:r>
                      <a:endParaRPr sz="1400" u="none" strike="noStrike" cap="none"/>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zebra</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6"/>
                  </a:ext>
                </a:extLst>
              </a:tr>
            </a:tbl>
          </a:graphicData>
        </a:graphic>
      </p:graphicFrame>
      <p:sp>
        <p:nvSpPr>
          <p:cNvPr id="343" name="Google Shape;343;p11"/>
          <p:cNvSpPr txBox="1">
            <a:spLocks noGrp="1"/>
          </p:cNvSpPr>
          <p:nvPr>
            <p:ph type="ftr" idx="11"/>
          </p:nvPr>
        </p:nvSpPr>
        <p:spPr>
          <a:xfrm>
            <a:off x="-1" y="6391520"/>
            <a:ext cx="399170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344" name="Google Shape;344;p11"/>
          <p:cNvSpPr txBox="1"/>
          <p:nvPr/>
        </p:nvSpPr>
        <p:spPr>
          <a:xfrm>
            <a:off x="2638594" y="206865"/>
            <a:ext cx="6914811" cy="7694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a:solidFill>
                  <a:schemeClr val="dk1"/>
                </a:solidFill>
                <a:latin typeface="Verdana"/>
                <a:ea typeface="Verdana"/>
                <a:cs typeface="Verdana"/>
                <a:sym typeface="Verdana"/>
              </a:rPr>
              <a:t>Listen and repeat.</a:t>
            </a:r>
            <a:endParaRPr sz="3200" b="1" i="0" u="none" strike="noStrike" cap="none">
              <a:solidFill>
                <a:schemeClr val="dk1"/>
              </a:solidFill>
              <a:latin typeface="Verdana"/>
              <a:ea typeface="Verdana"/>
              <a:cs typeface="Verdana"/>
              <a:sym typeface="Verdana"/>
            </a:endParaRPr>
          </a:p>
        </p:txBody>
      </p:sp>
      <p:sp>
        <p:nvSpPr>
          <p:cNvPr id="345" name="Google Shape;345;p11"/>
          <p:cNvSpPr txBox="1"/>
          <p:nvPr/>
        </p:nvSpPr>
        <p:spPr>
          <a:xfrm>
            <a:off x="2638608" y="5437520"/>
            <a:ext cx="8257992" cy="954000"/>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chemeClr val="dk1"/>
              </a:buClr>
              <a:buSzPts val="2800"/>
            </a:pPr>
            <a:r>
              <a:rPr lang="en-US" sz="2800" b="0" i="0" u="none" strike="noStrike" cap="none" dirty="0">
                <a:solidFill>
                  <a:schemeClr val="dk1"/>
                </a:solidFill>
                <a:latin typeface="Verdana"/>
                <a:ea typeface="Verdana"/>
                <a:cs typeface="Verdana"/>
                <a:sym typeface="Verdana"/>
              </a:rPr>
              <a:t>4. I am flying solo over to Zambia.</a:t>
            </a:r>
            <a:endParaRPr sz="2800" b="0" i="0" u="none" strike="noStrike" cap="none" dirty="0">
              <a:solidFill>
                <a:schemeClr val="dk1"/>
              </a:solidFill>
              <a:latin typeface="Verdana"/>
              <a:ea typeface="Verdana"/>
              <a:cs typeface="Verdana"/>
              <a:sym typeface="Verdana"/>
            </a:endParaRPr>
          </a:p>
          <a:p>
            <a:pPr marR="0" lvl="0" algn="l" rtl="0">
              <a:lnSpc>
                <a:spcPct val="100000"/>
              </a:lnSpc>
              <a:spcBef>
                <a:spcPts val="0"/>
              </a:spcBef>
              <a:spcAft>
                <a:spcPts val="0"/>
              </a:spcAft>
              <a:buClr>
                <a:schemeClr val="dk1"/>
              </a:buClr>
              <a:buSzPts val="2800"/>
            </a:pPr>
            <a:r>
              <a:rPr lang="en-US" sz="2800" b="0" i="0" u="none" strike="noStrike" cap="none" dirty="0">
                <a:solidFill>
                  <a:schemeClr val="dk1"/>
                </a:solidFill>
                <a:latin typeface="Verdana"/>
                <a:ea typeface="Verdana"/>
                <a:cs typeface="Verdana"/>
                <a:sym typeface="Verdana"/>
              </a:rPr>
              <a:t>5. I received a zero on the quiz a week ago.</a:t>
            </a:r>
            <a:endParaRPr sz="2800" b="0" i="0" u="none" strike="noStrike" cap="none" dirty="0">
              <a:solidFill>
                <a:schemeClr val="dk1"/>
              </a:solidFill>
              <a:latin typeface="Verdana"/>
              <a:ea typeface="Verdana"/>
              <a:cs typeface="Verdana"/>
              <a:sym typeface="Verdana"/>
            </a:endParaRPr>
          </a:p>
        </p:txBody>
      </p:sp>
      <p:sp>
        <p:nvSpPr>
          <p:cNvPr id="346" name="Google Shape;346;p11"/>
          <p:cNvSpPr txBox="1">
            <a:spLocks noGrp="1"/>
          </p:cNvSpPr>
          <p:nvPr>
            <p:ph type="sldNum" idx="12"/>
          </p:nvPr>
        </p:nvSpPr>
        <p:spPr>
          <a:xfrm>
            <a:off x="8610600" y="639152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13</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1801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7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graphicFrame>
        <p:nvGraphicFramePr>
          <p:cNvPr id="353" name="Google Shape;353;p12"/>
          <p:cNvGraphicFramePr/>
          <p:nvPr>
            <p:extLst>
              <p:ext uri="{D42A27DB-BD31-4B8C-83A1-F6EECF244321}">
                <p14:modId xmlns:p14="http://schemas.microsoft.com/office/powerpoint/2010/main" val="3397679560"/>
              </p:ext>
            </p:extLst>
          </p:nvPr>
        </p:nvGraphicFramePr>
        <p:xfrm>
          <a:off x="1041992" y="952652"/>
          <a:ext cx="10311808" cy="5380074"/>
        </p:xfrm>
        <a:graphic>
          <a:graphicData uri="http://schemas.openxmlformats.org/drawingml/2006/table">
            <a:tbl>
              <a:tblPr>
                <a:noFill/>
                <a:tableStyleId>{BE306321-D488-4A56-84C5-FF140EE23902}</a:tableStyleId>
              </a:tblPr>
              <a:tblGrid>
                <a:gridCol w="3623767">
                  <a:extLst>
                    <a:ext uri="{9D8B030D-6E8A-4147-A177-3AD203B41FA5}">
                      <a16:colId xmlns:a16="http://schemas.microsoft.com/office/drawing/2014/main" val="20000"/>
                    </a:ext>
                  </a:extLst>
                </a:gridCol>
                <a:gridCol w="3250771">
                  <a:extLst>
                    <a:ext uri="{9D8B030D-6E8A-4147-A177-3AD203B41FA5}">
                      <a16:colId xmlns:a16="http://schemas.microsoft.com/office/drawing/2014/main" val="20001"/>
                    </a:ext>
                  </a:extLst>
                </a:gridCol>
                <a:gridCol w="3437270">
                  <a:extLst>
                    <a:ext uri="{9D8B030D-6E8A-4147-A177-3AD203B41FA5}">
                      <a16:colId xmlns:a16="http://schemas.microsoft.com/office/drawing/2014/main" val="20002"/>
                    </a:ext>
                  </a:extLst>
                </a:gridCol>
              </a:tblGrid>
              <a:tr h="1118730">
                <a:tc>
                  <a:txBody>
                    <a:bodyPr/>
                    <a:lstStyle/>
                    <a:p>
                      <a:pPr marL="0" marR="0" lvl="0" indent="0" algn="l" defTabSz="914400" rtl="0" eaLnBrk="1" fontAlgn="auto" latinLnBrk="0" hangingPunct="1">
                        <a:lnSpc>
                          <a:spcPct val="107000"/>
                        </a:lnSpc>
                        <a:spcBef>
                          <a:spcPts val="0"/>
                        </a:spcBef>
                        <a:spcAft>
                          <a:spcPts val="0"/>
                        </a:spcAft>
                        <a:buClr>
                          <a:srgbClr val="000000"/>
                        </a:buClr>
                        <a:buSzPts val="2800"/>
                        <a:buFont typeface="Arial"/>
                        <a:buNone/>
                        <a:tabLst/>
                        <a:defRPr/>
                      </a:pPr>
                      <a:r>
                        <a:rPr lang="en-US" sz="2800" b="1" u="none" strike="noStrike" cap="none" dirty="0">
                          <a:solidFill>
                            <a:srgbClr val="4472C4"/>
                          </a:solidFill>
                          <a:latin typeface="Verdana"/>
                          <a:ea typeface="Verdana"/>
                          <a:cs typeface="Verdana"/>
                          <a:sym typeface="Verdana"/>
                        </a:rPr>
                        <a:t>A.</a:t>
                      </a:r>
                      <a:r>
                        <a:rPr lang="en-US" sz="2800" b="1" u="none" strike="noStrike" cap="none" dirty="0">
                          <a:solidFill>
                            <a:schemeClr val="accent6">
                              <a:lumMod val="75000"/>
                            </a:schemeClr>
                          </a:solidFill>
                          <a:latin typeface="Verdana"/>
                          <a:ea typeface="Verdana"/>
                          <a:cs typeface="Verdana"/>
                          <a:sym typeface="Verdana"/>
                        </a:rPr>
                        <a:t>  </a:t>
                      </a:r>
                      <a:r>
                        <a:rPr lang="en-US" sz="8800" b="1" u="none" strike="noStrike" cap="none" baseline="30000" dirty="0">
                          <a:latin typeface="Verdana"/>
                          <a:ea typeface="Verdana"/>
                          <a:cs typeface="Verdana"/>
                          <a:sym typeface="Verdana"/>
                        </a:rPr>
                        <a:t>_</a:t>
                      </a:r>
                      <a:endParaRPr lang="en-US" sz="8800" b="0" i="0" u="none" strike="noStrike" cap="none" baseline="-25000" dirty="0">
                        <a:latin typeface="Verdana"/>
                        <a:ea typeface="Verdana"/>
                        <a:cs typeface="Verdana"/>
                        <a:sym typeface="Verdana"/>
                      </a:endParaRPr>
                    </a:p>
                  </a:txBody>
                  <a:tcPr marL="68575" marR="68575" marT="0" marB="0" anchor="ctr">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Pts val="2800"/>
                        <a:buFont typeface="Arial"/>
                        <a:buNone/>
                        <a:tabLst/>
                        <a:defRPr/>
                      </a:pPr>
                      <a:r>
                        <a:rPr lang="en-US" sz="2800" b="1" u="none" strike="noStrike" cap="none" dirty="0">
                          <a:solidFill>
                            <a:srgbClr val="4472C4"/>
                          </a:solidFill>
                          <a:latin typeface="Verdana"/>
                          <a:ea typeface="Verdana"/>
                          <a:cs typeface="Verdana"/>
                          <a:sym typeface="Verdana"/>
                        </a:rPr>
                        <a:t>B.</a:t>
                      </a:r>
                      <a:r>
                        <a:rPr lang="en-US" sz="2800" b="1" u="none" strike="noStrike" cap="none" dirty="0">
                          <a:solidFill>
                            <a:schemeClr val="accent6">
                              <a:lumMod val="75000"/>
                            </a:schemeClr>
                          </a:solidFill>
                          <a:latin typeface="Verdana"/>
                          <a:ea typeface="Verdana"/>
                          <a:cs typeface="Verdana"/>
                          <a:sym typeface="Verdana"/>
                        </a:rPr>
                        <a:t>  </a:t>
                      </a:r>
                      <a:r>
                        <a:rPr lang="en-US" sz="8800" b="1" i="0" u="none" strike="noStrike" cap="none" baseline="30000" dirty="0">
                          <a:solidFill>
                            <a:srgbClr val="000000"/>
                          </a:solidFill>
                          <a:latin typeface="Verdana"/>
                          <a:ea typeface="Verdana"/>
                          <a:cs typeface="Verdana"/>
                          <a:sym typeface="Verdana"/>
                        </a:rPr>
                        <a:t>_ </a:t>
                      </a:r>
                      <a:r>
                        <a:rPr lang="en-US" sz="8800" b="0" i="0" u="none" strike="noStrike" cap="none" baseline="-25000" dirty="0">
                          <a:solidFill>
                            <a:srgbClr val="000000"/>
                          </a:solidFill>
                          <a:latin typeface="Verdana"/>
                          <a:ea typeface="Verdana"/>
                          <a:cs typeface="Verdana"/>
                          <a:sym typeface="Verdana"/>
                        </a:rPr>
                        <a:t>-</a:t>
                      </a: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Pts val="2800"/>
                        <a:buFont typeface="Arial"/>
                        <a:buNone/>
                        <a:tabLst/>
                        <a:defRPr/>
                      </a:pPr>
                      <a:r>
                        <a:rPr lang="en-US" sz="2800" b="1" u="none" strike="noStrike" cap="none" dirty="0">
                          <a:solidFill>
                            <a:srgbClr val="4472C4"/>
                          </a:solidFill>
                          <a:latin typeface="Verdana"/>
                          <a:ea typeface="Verdana"/>
                          <a:cs typeface="Verdana"/>
                          <a:sym typeface="Verdana"/>
                        </a:rPr>
                        <a:t>C.</a:t>
                      </a:r>
                      <a:r>
                        <a:rPr lang="en-US" sz="2800" b="1" u="none" strike="noStrike" cap="none" dirty="0">
                          <a:solidFill>
                            <a:schemeClr val="accent6">
                              <a:lumMod val="75000"/>
                            </a:schemeClr>
                          </a:solidFill>
                          <a:latin typeface="Verdana"/>
                          <a:ea typeface="Verdana"/>
                          <a:cs typeface="Verdana"/>
                          <a:sym typeface="Verdana"/>
                        </a:rPr>
                        <a:t> </a:t>
                      </a:r>
                      <a:r>
                        <a:rPr lang="en-US" sz="8800" b="0" i="0" u="none" strike="noStrike" cap="none" baseline="-25000" dirty="0">
                          <a:solidFill>
                            <a:srgbClr val="000000"/>
                          </a:solidFill>
                          <a:latin typeface="Verdana"/>
                          <a:ea typeface="Verdana"/>
                          <a:cs typeface="Verdana"/>
                          <a:sym typeface="Verdana"/>
                        </a:rPr>
                        <a:t>- </a:t>
                      </a:r>
                      <a:r>
                        <a:rPr lang="en-US" sz="8800" b="1" i="0" u="none" strike="noStrike" cap="none" baseline="30000" dirty="0">
                          <a:solidFill>
                            <a:srgbClr val="000000"/>
                          </a:solidFill>
                          <a:latin typeface="Verdana"/>
                          <a:ea typeface="Verdana"/>
                          <a:cs typeface="Verdana"/>
                          <a:sym typeface="Verdana"/>
                        </a:rPr>
                        <a:t>_ </a:t>
                      </a:r>
                      <a:endParaRPr lang="en-US" sz="8800" b="0" i="0" u="none" strike="noStrike" cap="none" baseline="-25000" dirty="0">
                        <a:solidFill>
                          <a:srgbClr val="000000"/>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065336">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mice</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teaching</a:t>
                      </a:r>
                      <a:endParaRPr sz="2800" u="none" strike="noStrike" cap="none">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pollute</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1065336">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grain</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farmer</a:t>
                      </a:r>
                      <a:endParaRPr sz="2800" u="none" strike="noStrike" cap="none">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receive</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1065336">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sand</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island</a:t>
                      </a:r>
                      <a:endParaRPr sz="280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confused</a:t>
                      </a:r>
                      <a:endParaRPr sz="2800"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1065336">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roots</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Verdana"/>
                          <a:ea typeface="Verdana"/>
                          <a:cs typeface="Verdana"/>
                          <a:sym typeface="Verdana"/>
                        </a:rPr>
                        <a:t>over</a:t>
                      </a:r>
                      <a:endParaRPr sz="280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vaccine</a:t>
                      </a:r>
                      <a:endParaRPr sz="2800"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54" name="Google Shape;354;p12"/>
          <p:cNvSpPr txBox="1">
            <a:spLocks noGrp="1"/>
          </p:cNvSpPr>
          <p:nvPr>
            <p:ph type="ftr" idx="11"/>
          </p:nvPr>
        </p:nvSpPr>
        <p:spPr>
          <a:xfrm>
            <a:off x="211016" y="6356350"/>
            <a:ext cx="3514164"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355" name="Google Shape;35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14</a:t>
            </a:fld>
            <a:endParaRPr sz="1800" dirty="0"/>
          </a:p>
        </p:txBody>
      </p:sp>
      <p:sp>
        <p:nvSpPr>
          <p:cNvPr id="356" name="Google Shape;356;p12"/>
          <p:cNvSpPr txBox="1"/>
          <p:nvPr/>
        </p:nvSpPr>
        <p:spPr>
          <a:xfrm>
            <a:off x="2638592" y="251964"/>
            <a:ext cx="6914811" cy="7694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chemeClr val="dk1"/>
                </a:solidFill>
                <a:latin typeface="Verdana"/>
                <a:ea typeface="Verdana"/>
                <a:cs typeface="Verdana"/>
                <a:sym typeface="Verdana"/>
              </a:rPr>
              <a:t>Listen and repeat.</a:t>
            </a:r>
            <a:endParaRPr sz="3200" b="1" i="0" u="none" strike="noStrike" cap="none" dirty="0">
              <a:solidFill>
                <a:schemeClr val="dk1"/>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5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3"/>
          <p:cNvSpPr/>
          <p:nvPr/>
        </p:nvSpPr>
        <p:spPr>
          <a:xfrm>
            <a:off x="184327" y="2683342"/>
            <a:ext cx="6769200" cy="905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One day, Jesus was near the shore </a:t>
            </a:r>
            <a:r>
              <a:rPr lang="en-US" sz="2800" dirty="0">
                <a:solidFill>
                  <a:schemeClr val="dk1"/>
                </a:solidFill>
                <a:latin typeface="Verdana"/>
                <a:ea typeface="Verdana"/>
                <a:cs typeface="Verdana"/>
                <a:sym typeface="Verdana"/>
              </a:rPr>
              <a:t>of</a:t>
            </a:r>
            <a:r>
              <a:rPr lang="en-US" sz="2800" b="0" i="0" u="none" strike="noStrike" cap="none" dirty="0">
                <a:solidFill>
                  <a:schemeClr val="dk1"/>
                </a:solidFill>
                <a:latin typeface="Verdana"/>
                <a:ea typeface="Verdana"/>
                <a:cs typeface="Verdana"/>
                <a:sym typeface="Verdana"/>
              </a:rPr>
              <a:t> the lake. </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p:txBody>
      </p:sp>
      <p:sp>
        <p:nvSpPr>
          <p:cNvPr id="365" name="Google Shape;365;p13"/>
          <p:cNvSpPr txBox="1">
            <a:spLocks noGrp="1"/>
          </p:cNvSpPr>
          <p:nvPr>
            <p:ph type="ftr" idx="11"/>
          </p:nvPr>
        </p:nvSpPr>
        <p:spPr>
          <a:xfrm>
            <a:off x="-137494"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366" name="Google Shape;36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15</a:t>
            </a:fld>
            <a:endParaRPr sz="1800" dirty="0"/>
          </a:p>
        </p:txBody>
      </p:sp>
      <p:sp>
        <p:nvSpPr>
          <p:cNvPr id="368" name="Google Shape;368;p13"/>
          <p:cNvSpPr txBox="1"/>
          <p:nvPr/>
        </p:nvSpPr>
        <p:spPr>
          <a:xfrm>
            <a:off x="184327" y="3674514"/>
            <a:ext cx="11719800" cy="232060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He was teaching a very large crowd of people. So many people came to hear him that Jesus did not have enough room to speak to them all. So, he got into a boat on the water. There he sat and taught the people.</a:t>
            </a:r>
            <a:endParaRPr sz="2800" dirty="0">
              <a:solidFill>
                <a:schemeClr val="dk1"/>
              </a:solidFill>
              <a:latin typeface="Verdana"/>
              <a:ea typeface="Verdana"/>
              <a:cs typeface="Verdana"/>
              <a:sym typeface="Verdana"/>
            </a:endParaRPr>
          </a:p>
        </p:txBody>
      </p:sp>
      <p:pic>
        <p:nvPicPr>
          <p:cNvPr id="369" name="Google Shape;369;p13"/>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a14:imgEffect>
                  </a14:imgLayer>
                </a14:imgProps>
              </a:ext>
            </a:extLst>
          </a:blip>
          <a:srcRect/>
          <a:stretch/>
        </p:blipFill>
        <p:spPr>
          <a:xfrm>
            <a:off x="6927095" y="169064"/>
            <a:ext cx="5080578" cy="2972075"/>
          </a:xfrm>
          <a:prstGeom prst="rect">
            <a:avLst/>
          </a:prstGeom>
          <a:noFill/>
          <a:ln>
            <a:solidFill>
              <a:srgbClr val="0070C0"/>
            </a:solidFill>
          </a:ln>
        </p:spPr>
      </p:pic>
      <p:sp>
        <p:nvSpPr>
          <p:cNvPr id="2" name="Rectangle 1">
            <a:extLst>
              <a:ext uri="{FF2B5EF4-FFF2-40B4-BE49-F238E27FC236}">
                <a16:creationId xmlns:a16="http://schemas.microsoft.com/office/drawing/2014/main" id="{25F90DAC-AA76-48ED-980F-F6116775B666}"/>
              </a:ext>
            </a:extLst>
          </p:cNvPr>
          <p:cNvSpPr/>
          <p:nvPr/>
        </p:nvSpPr>
        <p:spPr>
          <a:xfrm>
            <a:off x="184326" y="276665"/>
            <a:ext cx="6277433" cy="2554545"/>
          </a:xfrm>
          <a:prstGeom prst="rect">
            <a:avLst/>
          </a:prstGeom>
        </p:spPr>
        <p:txBody>
          <a:bodyPr wrap="square">
            <a:spAutoFit/>
          </a:bodyPr>
          <a:lstStyle/>
          <a:p>
            <a:pPr lvl="0">
              <a:buSzPts val="4400"/>
            </a:pPr>
            <a:r>
              <a:rPr lang="en-US" sz="3200" b="1" dirty="0">
                <a:solidFill>
                  <a:schemeClr val="tx1"/>
                </a:solidFill>
                <a:latin typeface="Verdana"/>
                <a:ea typeface="Verdana"/>
                <a:cs typeface="Verdana"/>
                <a:sym typeface="Verdana"/>
              </a:rPr>
              <a:t>Read</a:t>
            </a:r>
            <a:r>
              <a:rPr lang="en-US" sz="3200" dirty="0">
                <a:solidFill>
                  <a:schemeClr val="tx1"/>
                </a:solidFill>
                <a:latin typeface="Verdana"/>
                <a:ea typeface="Verdana"/>
                <a:cs typeface="Verdana"/>
                <a:sym typeface="Verdana"/>
              </a:rPr>
              <a:t> </a:t>
            </a:r>
            <a:r>
              <a:rPr lang="en-US" sz="3200" u="sng" dirty="0">
                <a:solidFill>
                  <a:schemeClr val="accent1">
                    <a:lumMod val="75000"/>
                  </a:schemeClr>
                </a:solidFill>
                <a:latin typeface="Verdana"/>
                <a:ea typeface="Verdana"/>
                <a:cs typeface="Verdana"/>
                <a:sym typeface="Verdana"/>
                <a:hlinkClick r:id="rId7">
                  <a:extLst>
                    <a:ext uri="{A12FA001-AC4F-418D-AE19-62706E023703}">
                      <ahyp:hlinkClr xmlns:ahyp="http://schemas.microsoft.com/office/drawing/2018/hyperlinkcolor" val="tx"/>
                    </a:ext>
                  </a:extLst>
                </a:hlinkClick>
              </a:rPr>
              <a:t>Matthew 13:31-46</a:t>
            </a:r>
            <a:r>
              <a:rPr lang="en-US" sz="3200" dirty="0">
                <a:solidFill>
                  <a:schemeClr val="accent1">
                    <a:lumMod val="75000"/>
                  </a:schemeClr>
                </a:solidFill>
                <a:latin typeface="Verdana"/>
                <a:ea typeface="Verdana"/>
                <a:cs typeface="Verdana"/>
                <a:sym typeface="Verdana"/>
              </a:rPr>
              <a:t>;</a:t>
            </a:r>
            <a:r>
              <a:rPr lang="en-US" sz="3200" u="sng" dirty="0">
                <a:solidFill>
                  <a:schemeClr val="accent1">
                    <a:lumMod val="75000"/>
                  </a:schemeClr>
                </a:solidFill>
                <a:latin typeface="Verdana"/>
                <a:ea typeface="Verdana"/>
                <a:cs typeface="Verdana"/>
                <a:sym typeface="Verdana"/>
              </a:rPr>
              <a:t> </a:t>
            </a:r>
            <a:r>
              <a:rPr lang="en-US" sz="3200" u="sng" dirty="0">
                <a:solidFill>
                  <a:schemeClr val="accent1">
                    <a:lumMod val="75000"/>
                  </a:schemeClr>
                </a:solidFill>
                <a:latin typeface="Verdana"/>
                <a:ea typeface="Verdana"/>
                <a:cs typeface="Verdana"/>
                <a:sym typeface="Verdana"/>
                <a:hlinkClick r:id="rId8">
                  <a:extLst>
                    <a:ext uri="{A12FA001-AC4F-418D-AE19-62706E023703}">
                      <ahyp:hlinkClr xmlns:ahyp="http://schemas.microsoft.com/office/drawing/2018/hyperlinkcolor" val="tx"/>
                    </a:ext>
                  </a:extLst>
                </a:hlinkClick>
              </a:rPr>
              <a:t>Mark 4:26-34</a:t>
            </a:r>
            <a:r>
              <a:rPr lang="en-US" sz="3200" dirty="0">
                <a:solidFill>
                  <a:schemeClr val="accent1">
                    <a:lumMod val="75000"/>
                  </a:schemeClr>
                </a:solidFill>
                <a:latin typeface="Verdana"/>
                <a:ea typeface="Verdana"/>
                <a:cs typeface="Verdana"/>
                <a:sym typeface="Verdana"/>
              </a:rPr>
              <a:t>; </a:t>
            </a:r>
            <a:r>
              <a:rPr lang="en-US" sz="3200" u="sng" dirty="0">
                <a:solidFill>
                  <a:schemeClr val="accent1">
                    <a:lumMod val="75000"/>
                  </a:schemeClr>
                </a:solidFill>
                <a:latin typeface="Verdana"/>
                <a:ea typeface="Verdana"/>
                <a:cs typeface="Verdana"/>
                <a:sym typeface="Verdana"/>
                <a:hlinkClick r:id="rId9">
                  <a:extLst>
                    <a:ext uri="{A12FA001-AC4F-418D-AE19-62706E023703}">
                      <ahyp:hlinkClr xmlns:ahyp="http://schemas.microsoft.com/office/drawing/2018/hyperlinkcolor" val="tx"/>
                    </a:ext>
                  </a:extLst>
                </a:hlinkClick>
              </a:rPr>
              <a:t>Luke 13:18-21</a:t>
            </a:r>
            <a:r>
              <a:rPr lang="en-US" sz="3200" dirty="0">
                <a:solidFill>
                  <a:schemeClr val="accent1">
                    <a:lumMod val="75000"/>
                  </a:schemeClr>
                </a:solidFill>
                <a:latin typeface="Verdana"/>
                <a:ea typeface="Verdana"/>
                <a:cs typeface="Verdana"/>
                <a:sym typeface="Verdana"/>
              </a:rPr>
              <a:t>; </a:t>
            </a:r>
            <a:r>
              <a:rPr lang="en-US" sz="3200" u="sng" dirty="0">
                <a:solidFill>
                  <a:schemeClr val="accent1">
                    <a:lumMod val="75000"/>
                  </a:schemeClr>
                </a:solidFill>
                <a:latin typeface="Verdana"/>
                <a:ea typeface="Verdana"/>
                <a:cs typeface="Verdana"/>
                <a:sym typeface="Verdana"/>
                <a:hlinkClick r:id="rId10">
                  <a:extLst>
                    <a:ext uri="{A12FA001-AC4F-418D-AE19-62706E023703}">
                      <ahyp:hlinkClr xmlns:ahyp="http://schemas.microsoft.com/office/drawing/2018/hyperlinkcolor" val="tx"/>
                    </a:ext>
                  </a:extLst>
                </a:hlinkClick>
              </a:rPr>
              <a:t>18:9-14</a:t>
            </a:r>
            <a:r>
              <a:rPr lang="en-US" sz="3200" dirty="0">
                <a:solidFill>
                  <a:schemeClr val="accent1">
                    <a:lumMod val="75000"/>
                  </a:schemeClr>
                </a:solidFill>
                <a:latin typeface="Verdana"/>
                <a:ea typeface="Verdana"/>
                <a:cs typeface="Verdana"/>
                <a:sym typeface="Verdana"/>
              </a:rPr>
              <a:t> </a:t>
            </a:r>
            <a:r>
              <a:rPr lang="en-US" sz="3200" b="1" dirty="0">
                <a:solidFill>
                  <a:schemeClr val="tx1"/>
                </a:solidFill>
                <a:latin typeface="Verdana"/>
                <a:ea typeface="Verdana"/>
                <a:cs typeface="Verdana"/>
                <a:sym typeface="Verdana"/>
              </a:rPr>
              <a:t>in your language. Then read</a:t>
            </a:r>
            <a:r>
              <a:rPr lang="en-US" sz="3200" b="1" dirty="0">
                <a:solidFill>
                  <a:srgbClr val="2D75B7"/>
                </a:solidFill>
                <a:latin typeface="Verdana"/>
                <a:ea typeface="Verdana"/>
                <a:cs typeface="Verdana"/>
                <a:sym typeface="Verdana"/>
              </a:rPr>
              <a:t> Jesus Teaches with Stories</a:t>
            </a:r>
            <a:r>
              <a:rPr lang="en-US" sz="3200" b="1" dirty="0">
                <a:solidFill>
                  <a:schemeClr val="tx1"/>
                </a:solidFill>
                <a:latin typeface="Verdana"/>
                <a:ea typeface="Verdana"/>
                <a:cs typeface="Verdana"/>
                <a:sym typeface="Verdana"/>
              </a:rPr>
              <a: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2813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4"/>
          <p:cNvSpPr/>
          <p:nvPr/>
        </p:nvSpPr>
        <p:spPr>
          <a:xfrm>
            <a:off x="231100" y="328637"/>
            <a:ext cx="6177300" cy="3674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Clr>
                <a:schemeClr val="dk1"/>
              </a:buClr>
              <a:buSzPts val="1100"/>
              <a:buFont typeface="Arial"/>
              <a:buNone/>
            </a:pPr>
            <a:r>
              <a:rPr lang="en-US" sz="2800" b="0" i="0" u="none" strike="noStrike" cap="none" dirty="0">
                <a:solidFill>
                  <a:srgbClr val="000000"/>
                </a:solidFill>
                <a:latin typeface="Verdana"/>
                <a:ea typeface="Verdana"/>
                <a:cs typeface="Verdana"/>
                <a:sym typeface="Verdana"/>
              </a:rPr>
              <a:t>Jesus told this story. “A farmer went out to plant some seed. As he was spreading the seed by hand, some of the seed fell on the path. But birds came and ate all of that seed.”</a:t>
            </a:r>
            <a:endParaRPr sz="2800" b="0" i="0" u="none" strike="noStrike" cap="none" dirty="0">
              <a:solidFill>
                <a:srgbClr val="000000"/>
              </a:solidFill>
              <a:latin typeface="Verdana"/>
              <a:ea typeface="Verdana"/>
              <a:cs typeface="Verdana"/>
              <a:sym typeface="Verdana"/>
            </a:endParaRPr>
          </a:p>
          <a:p>
            <a:pPr marL="0" marR="0" lvl="0" indent="0" algn="l" rtl="0">
              <a:lnSpc>
                <a:spcPct val="115000"/>
              </a:lnSpc>
              <a:spcBef>
                <a:spcPts val="1200"/>
              </a:spcBef>
              <a:spcAft>
                <a:spcPts val="1200"/>
              </a:spcAft>
              <a:buClr>
                <a:schemeClr val="dk1"/>
              </a:buClr>
              <a:buSzPts val="1100"/>
              <a:buFont typeface="Arial"/>
              <a:buNone/>
            </a:pPr>
            <a:endParaRPr sz="2800" b="0" i="0" u="none" strike="noStrike" cap="none" dirty="0">
              <a:solidFill>
                <a:srgbClr val="000000"/>
              </a:solidFill>
              <a:latin typeface="Verdana"/>
              <a:ea typeface="Verdana"/>
              <a:cs typeface="Verdana"/>
              <a:sym typeface="Verdana"/>
            </a:endParaRPr>
          </a:p>
        </p:txBody>
      </p:sp>
      <p:sp>
        <p:nvSpPr>
          <p:cNvPr id="377" name="Google Shape;377;p14"/>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378" name="Google Shape;37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16</a:t>
            </a:fld>
            <a:endParaRPr sz="1800" dirty="0"/>
          </a:p>
        </p:txBody>
      </p:sp>
      <p:pic>
        <p:nvPicPr>
          <p:cNvPr id="379" name="Google Shape;379;p14"/>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a14:imgEffect>
                  </a14:imgLayer>
                </a14:imgProps>
              </a:ext>
            </a:extLst>
          </a:blip>
          <a:srcRect/>
          <a:stretch/>
        </p:blipFill>
        <p:spPr>
          <a:xfrm>
            <a:off x="6668725" y="218750"/>
            <a:ext cx="5344150" cy="3006085"/>
          </a:xfrm>
          <a:prstGeom prst="rect">
            <a:avLst/>
          </a:prstGeom>
          <a:noFill/>
          <a:ln>
            <a:solidFill>
              <a:srgbClr val="0070C0"/>
            </a:solidFill>
          </a:ln>
        </p:spPr>
      </p:pic>
      <p:sp>
        <p:nvSpPr>
          <p:cNvPr id="380" name="Google Shape;380;p14"/>
          <p:cNvSpPr txBox="1"/>
          <p:nvPr/>
        </p:nvSpPr>
        <p:spPr>
          <a:xfrm>
            <a:off x="231100" y="3891065"/>
            <a:ext cx="11418300" cy="232060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2800" dirty="0">
                <a:solidFill>
                  <a:schemeClr val="dk1"/>
                </a:solidFill>
                <a:latin typeface="Verdana"/>
                <a:ea typeface="Verdana"/>
                <a:cs typeface="Verdana"/>
                <a:sym typeface="Verdana"/>
              </a:rPr>
              <a:t>“Other seed fell on rock, where there was very little soil. The seed on the rocky ground sprouted quickly, but its roots were not able to go deep into the soil. When the sun came up and it got hot, the plants dried out and died.”</a:t>
            </a:r>
            <a:endParaRPr sz="2800" dirty="0">
              <a:solidFill>
                <a:schemeClr val="dk1"/>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2383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3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6"/>
          <p:cNvSpPr/>
          <p:nvPr/>
        </p:nvSpPr>
        <p:spPr>
          <a:xfrm>
            <a:off x="317950" y="148450"/>
            <a:ext cx="6397500" cy="2937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1200"/>
              </a:spcAft>
              <a:buClr>
                <a:schemeClr val="dk1"/>
              </a:buClr>
              <a:buSzPts val="1100"/>
              <a:buFont typeface="Arial"/>
              <a:buNone/>
            </a:pPr>
            <a:r>
              <a:rPr lang="en-US" sz="2800" b="0" i="0" u="none" strike="noStrike" cap="none" dirty="0">
                <a:solidFill>
                  <a:srgbClr val="000000"/>
                </a:solidFill>
                <a:latin typeface="Verdana"/>
                <a:ea typeface="Verdana"/>
                <a:cs typeface="Verdana"/>
                <a:sym typeface="Verdana"/>
              </a:rPr>
              <a:t>“Still other seed fell among thorn bushes. This seed began to grow, but the thorns choked it out. So, the plants that grew from the seed in the thorny ground did not produce any grain.”</a:t>
            </a:r>
            <a:endParaRPr sz="2800" b="0" i="0" u="none" strike="noStrike" cap="none" dirty="0">
              <a:solidFill>
                <a:srgbClr val="000000"/>
              </a:solidFill>
              <a:latin typeface="Verdana"/>
              <a:ea typeface="Verdana"/>
              <a:cs typeface="Verdana"/>
              <a:sym typeface="Verdana"/>
            </a:endParaRPr>
          </a:p>
        </p:txBody>
      </p:sp>
      <p:sp>
        <p:nvSpPr>
          <p:cNvPr id="388" name="Google Shape;388;p16"/>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389" name="Google Shape;38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17</a:t>
            </a:fld>
            <a:endParaRPr sz="1800" dirty="0"/>
          </a:p>
        </p:txBody>
      </p:sp>
      <p:sp>
        <p:nvSpPr>
          <p:cNvPr id="390" name="Google Shape;390;p16"/>
          <p:cNvSpPr txBox="1"/>
          <p:nvPr/>
        </p:nvSpPr>
        <p:spPr>
          <a:xfrm>
            <a:off x="317950" y="3347608"/>
            <a:ext cx="11035800" cy="238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“Other seed fell into good soil. This seed grew up and produced 30, 60, or even 100 times as much grain as the seed that had been planted. Whoever wants to follow God, let him pay attention to what I am saying!”</a:t>
            </a:r>
            <a:endParaRPr sz="2800" dirty="0">
              <a:solidFill>
                <a:schemeClr val="dk1"/>
              </a:solidFill>
              <a:latin typeface="Verdana"/>
              <a:ea typeface="Verdana"/>
              <a:cs typeface="Verdana"/>
              <a:sym typeface="Verdana"/>
            </a:endParaRPr>
          </a:p>
          <a:p>
            <a:pPr marL="0" lvl="0" indent="0" algn="l" rtl="0">
              <a:spcBef>
                <a:spcPts val="0"/>
              </a:spcBef>
              <a:spcAft>
                <a:spcPts val="0"/>
              </a:spcAft>
              <a:buNone/>
            </a:pPr>
            <a:endParaRPr dirty="0">
              <a:latin typeface="Verdana"/>
              <a:ea typeface="Verdana"/>
              <a:cs typeface="Verdana"/>
              <a:sym typeface="Verdana"/>
            </a:endParaRPr>
          </a:p>
        </p:txBody>
      </p:sp>
      <p:pic>
        <p:nvPicPr>
          <p:cNvPr id="391" name="Google Shape;391;p16"/>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a14:imgEffect>
                  </a14:imgLayer>
                </a14:imgProps>
              </a:ext>
            </a:extLst>
          </a:blip>
          <a:srcRect/>
          <a:stretch/>
        </p:blipFill>
        <p:spPr>
          <a:xfrm>
            <a:off x="6673687" y="148451"/>
            <a:ext cx="5344133" cy="3006075"/>
          </a:xfrm>
          <a:prstGeom prst="rect">
            <a:avLst/>
          </a:prstGeom>
          <a:noFill/>
          <a:ln>
            <a:solidFill>
              <a:srgbClr val="0070C0"/>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150" y="-10997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2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18"/>
          <p:cNvSpPr/>
          <p:nvPr/>
        </p:nvSpPr>
        <p:spPr>
          <a:xfrm>
            <a:off x="231625" y="130632"/>
            <a:ext cx="6582600" cy="2905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1200"/>
              </a:spcAft>
              <a:buClr>
                <a:schemeClr val="dk1"/>
              </a:buClr>
              <a:buSzPts val="1100"/>
              <a:buFont typeface="Arial"/>
              <a:buNone/>
            </a:pPr>
            <a:r>
              <a:rPr lang="en-US" sz="2800" b="0" i="0" u="none" strike="noStrike" cap="none" dirty="0">
                <a:solidFill>
                  <a:srgbClr val="000000"/>
                </a:solidFill>
                <a:latin typeface="Verdana"/>
                <a:ea typeface="Verdana"/>
                <a:cs typeface="Verdana"/>
                <a:sym typeface="Verdana"/>
              </a:rPr>
              <a:t>This story confused the disciples. So, Jesus explained, “The seed is the word of God. The path is a person who hears God’s word</a:t>
            </a:r>
            <a:r>
              <a:rPr lang="en-US" sz="2800" dirty="0">
                <a:latin typeface="Verdana"/>
                <a:ea typeface="Verdana"/>
                <a:cs typeface="Verdana"/>
                <a:sym typeface="Verdana"/>
              </a:rPr>
              <a:t> </a:t>
            </a:r>
            <a:r>
              <a:rPr lang="en-US" sz="2800" b="0" i="0" u="none" strike="noStrike" cap="none" dirty="0">
                <a:solidFill>
                  <a:srgbClr val="000000"/>
                </a:solidFill>
                <a:latin typeface="Verdana"/>
                <a:ea typeface="Verdana"/>
                <a:cs typeface="Verdana"/>
                <a:sym typeface="Verdana"/>
              </a:rPr>
              <a:t>but does not understand it. Then the devil takes the word away from </a:t>
            </a:r>
            <a:endParaRPr sz="2800" b="0" i="0" u="none" strike="noStrike" cap="none" dirty="0">
              <a:solidFill>
                <a:srgbClr val="000000"/>
              </a:solidFill>
              <a:latin typeface="Verdana"/>
              <a:ea typeface="Verdana"/>
              <a:cs typeface="Verdana"/>
              <a:sym typeface="Verdana"/>
            </a:endParaRPr>
          </a:p>
        </p:txBody>
      </p:sp>
      <p:sp>
        <p:nvSpPr>
          <p:cNvPr id="399" name="Google Shape;399;p18"/>
          <p:cNvSpPr txBox="1">
            <a:spLocks noGrp="1"/>
          </p:cNvSpPr>
          <p:nvPr>
            <p:ph type="ftr" idx="11"/>
          </p:nvPr>
        </p:nvSpPr>
        <p:spPr>
          <a:xfrm>
            <a:off x="390254" y="6356350"/>
            <a:ext cx="3408023"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400" name="Google Shape;40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18</a:t>
            </a:fld>
            <a:endParaRPr sz="1800" dirty="0"/>
          </a:p>
        </p:txBody>
      </p:sp>
      <p:sp>
        <p:nvSpPr>
          <p:cNvPr id="401" name="Google Shape;401;p18"/>
          <p:cNvSpPr txBox="1"/>
          <p:nvPr/>
        </p:nvSpPr>
        <p:spPr>
          <a:xfrm>
            <a:off x="231625" y="3019060"/>
            <a:ext cx="11728750" cy="297001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2800" dirty="0">
                <a:solidFill>
                  <a:schemeClr val="dk1"/>
                </a:solidFill>
                <a:latin typeface="Verdana"/>
                <a:ea typeface="Verdana"/>
                <a:cs typeface="Verdana"/>
                <a:sym typeface="Verdana"/>
              </a:rPr>
              <a:t>him. That is, the devil keeps him from understanding it.”</a:t>
            </a:r>
          </a:p>
          <a:p>
            <a:pPr marL="0" lvl="0" indent="0" algn="l" rtl="0">
              <a:lnSpc>
                <a:spcPct val="115000"/>
              </a:lnSpc>
              <a:spcBef>
                <a:spcPts val="120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“The rocky ground is a person who hears God’s word and accepts it with joy. But when he suffers hardships, or when other people make him suffer, he falls away from God. That is, he stops trusting in God.”</a:t>
            </a:r>
            <a:endParaRPr sz="2800" dirty="0">
              <a:solidFill>
                <a:schemeClr val="dk1"/>
              </a:solidFill>
              <a:latin typeface="Verdana"/>
              <a:ea typeface="Verdana"/>
              <a:cs typeface="Verdana"/>
              <a:sym typeface="Verdana"/>
            </a:endParaRPr>
          </a:p>
        </p:txBody>
      </p:sp>
      <p:pic>
        <p:nvPicPr>
          <p:cNvPr id="402" name="Google Shape;402;p18"/>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a14:imgEffect>
                  </a14:imgLayer>
                </a14:imgProps>
              </a:ext>
            </a:extLst>
          </a:blip>
          <a:srcRect/>
          <a:stretch/>
        </p:blipFill>
        <p:spPr>
          <a:xfrm>
            <a:off x="6999889" y="195910"/>
            <a:ext cx="5018641" cy="2970014"/>
          </a:xfrm>
          <a:prstGeom prst="rect">
            <a:avLst/>
          </a:prstGeom>
          <a:noFill/>
          <a:ln>
            <a:solidFill>
              <a:srgbClr val="0070C0"/>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961"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8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800"/>
              <a:t>19</a:t>
            </a:fld>
            <a:endParaRPr sz="1800" dirty="0"/>
          </a:p>
        </p:txBody>
      </p:sp>
      <p:pic>
        <p:nvPicPr>
          <p:cNvPr id="409" name="Google Shape;409;p20"/>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a14:imgEffect>
                  </a14:imgLayer>
                </a14:imgProps>
              </a:ext>
            </a:extLst>
          </a:blip>
          <a:srcRect/>
          <a:stretch/>
        </p:blipFill>
        <p:spPr>
          <a:xfrm>
            <a:off x="7017246" y="42164"/>
            <a:ext cx="5174754" cy="2970014"/>
          </a:xfrm>
          <a:prstGeom prst="rect">
            <a:avLst/>
          </a:prstGeom>
          <a:noFill/>
          <a:ln>
            <a:solidFill>
              <a:srgbClr val="0070C0"/>
            </a:solidFill>
          </a:ln>
        </p:spPr>
      </p:pic>
      <p:sp>
        <p:nvSpPr>
          <p:cNvPr id="410" name="Google Shape;410;p20"/>
          <p:cNvSpPr txBox="1"/>
          <p:nvPr/>
        </p:nvSpPr>
        <p:spPr>
          <a:xfrm>
            <a:off x="196923" y="-164008"/>
            <a:ext cx="6623400" cy="396105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“The thorny ground is like a person who hears God’s word. But he begins to worry about many things, and he tries to make a lot of money, and he tries to get many things. After some time, he is not able to love God any longer.</a:t>
            </a:r>
            <a:endParaRPr sz="2800" b="0" i="0" u="none" strike="noStrike" cap="none" dirty="0">
              <a:solidFill>
                <a:srgbClr val="000000"/>
              </a:solidFill>
              <a:latin typeface="Verdana"/>
              <a:ea typeface="Verdana"/>
              <a:cs typeface="Verdana"/>
              <a:sym typeface="Verdana"/>
            </a:endParaRPr>
          </a:p>
        </p:txBody>
      </p:sp>
      <p:sp>
        <p:nvSpPr>
          <p:cNvPr id="411" name="Google Shape;411;p20"/>
          <p:cNvSpPr txBox="1">
            <a:spLocks noGrp="1"/>
          </p:cNvSpPr>
          <p:nvPr>
            <p:ph type="ftr" idx="11"/>
          </p:nvPr>
        </p:nvSpPr>
        <p:spPr>
          <a:xfrm>
            <a:off x="196923" y="6462901"/>
            <a:ext cx="3942347" cy="25854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412" name="Google Shape;412;p20"/>
          <p:cNvSpPr txBox="1"/>
          <p:nvPr/>
        </p:nvSpPr>
        <p:spPr>
          <a:xfrm>
            <a:off x="196923" y="3218350"/>
            <a:ext cx="11343300" cy="297001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2800" dirty="0">
                <a:solidFill>
                  <a:schemeClr val="dk1"/>
                </a:solidFill>
                <a:latin typeface="Verdana"/>
                <a:ea typeface="Verdana"/>
                <a:cs typeface="Verdana"/>
                <a:sym typeface="Verdana"/>
              </a:rPr>
              <a:t>So, what he learned from God’s word does not make him able to please God. He is like wheat stalks that do not produce any grain.”</a:t>
            </a:r>
          </a:p>
          <a:p>
            <a:pPr marL="0" lvl="0" indent="0" algn="l" rtl="0">
              <a:lnSpc>
                <a:spcPct val="115000"/>
              </a:lnSpc>
              <a:spcBef>
                <a:spcPts val="1200"/>
              </a:spcBef>
              <a:spcAft>
                <a:spcPts val="0"/>
              </a:spcAft>
              <a:buNone/>
            </a:pPr>
            <a:r>
              <a:rPr lang="en-US" sz="2800" dirty="0">
                <a:solidFill>
                  <a:schemeClr val="dk1"/>
                </a:solidFill>
                <a:latin typeface="Verdana"/>
                <a:ea typeface="Verdana"/>
                <a:cs typeface="Verdana"/>
                <a:sym typeface="Verdana"/>
              </a:rPr>
              <a:t>“But the seed in the good soil is a person who hears the word of God, believes it, and produces fruit.”</a:t>
            </a:r>
            <a:endParaRPr sz="2800" dirty="0">
              <a:solidFill>
                <a:schemeClr val="dk1"/>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263"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8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805783" y="151891"/>
            <a:ext cx="10515600" cy="102039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dirty="0"/>
              <a:t>Pray, Review, and Preview</a:t>
            </a:r>
            <a:endParaRPr sz="3200" b="1" dirty="0"/>
          </a:p>
        </p:txBody>
      </p:sp>
      <p:sp>
        <p:nvSpPr>
          <p:cNvPr id="239" name="Google Shape;239;p2"/>
          <p:cNvSpPr txBox="1"/>
          <p:nvPr/>
        </p:nvSpPr>
        <p:spPr>
          <a:xfrm>
            <a:off x="433399" y="1625750"/>
            <a:ext cx="11277955" cy="433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dirty="0">
                <a:solidFill>
                  <a:srgbClr val="0070C0"/>
                </a:solidFill>
                <a:latin typeface="Verdana"/>
                <a:ea typeface="Verdana"/>
                <a:cs typeface="Verdana"/>
                <a:sym typeface="Verdana"/>
              </a:rPr>
              <a:t>Bible Readings: </a:t>
            </a:r>
            <a:r>
              <a:rPr lang="en-US" sz="2800" dirty="0">
                <a:solidFill>
                  <a:schemeClr val="dk1"/>
                </a:solidFill>
                <a:latin typeface="Verdana"/>
                <a:ea typeface="Verdana"/>
                <a:cs typeface="Verdana"/>
                <a:sym typeface="Verdana"/>
              </a:rPr>
              <a:t>Jesus Teaches with Stories – </a:t>
            </a:r>
            <a:r>
              <a:rPr lang="en-US" sz="2800" u="sng" dirty="0">
                <a:solidFill>
                  <a:schemeClr val="hlink"/>
                </a:solidFill>
                <a:latin typeface="Verdana"/>
                <a:ea typeface="Verdana"/>
                <a:cs typeface="Verdana"/>
                <a:sym typeface="Verdana"/>
                <a:hlinkClick r:id="rId5"/>
              </a:rPr>
              <a:t>Mark 4:1-20</a:t>
            </a:r>
            <a:r>
              <a:rPr lang="en-US" sz="2800" dirty="0">
                <a:solidFill>
                  <a:schemeClr val="dk1"/>
                </a:solidFill>
                <a:latin typeface="Verdana"/>
                <a:ea typeface="Verdana"/>
                <a:cs typeface="Verdana"/>
                <a:sym typeface="Verdana"/>
              </a:rPr>
              <a:t>,  </a:t>
            </a:r>
            <a:endParaRPr sz="2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2800"/>
              <a:buFont typeface="Arial"/>
              <a:buNone/>
            </a:pPr>
            <a:r>
              <a:rPr lang="en-US" sz="2800" u="sng" dirty="0">
                <a:solidFill>
                  <a:schemeClr val="hlink"/>
                </a:solidFill>
                <a:latin typeface="Verdana"/>
                <a:ea typeface="Verdana"/>
                <a:cs typeface="Verdana"/>
                <a:sym typeface="Verdana"/>
                <a:hlinkClick r:id="rId6"/>
              </a:rPr>
              <a:t>Matthew 13:31-46</a:t>
            </a:r>
            <a:r>
              <a:rPr lang="en-US" sz="2800" dirty="0">
                <a:solidFill>
                  <a:schemeClr val="dk1"/>
                </a:solidFill>
                <a:latin typeface="Verdana"/>
                <a:ea typeface="Verdana"/>
                <a:cs typeface="Verdana"/>
                <a:sym typeface="Verdana"/>
              </a:rPr>
              <a:t>, </a:t>
            </a:r>
            <a:r>
              <a:rPr lang="en-US" sz="2800" u="sng" dirty="0">
                <a:solidFill>
                  <a:schemeClr val="hlink"/>
                </a:solidFill>
                <a:latin typeface="Verdana"/>
                <a:ea typeface="Verdana"/>
                <a:cs typeface="Verdana"/>
                <a:sym typeface="Verdana"/>
                <a:hlinkClick r:id="rId7"/>
              </a:rPr>
              <a:t>Luke 13:18-21</a:t>
            </a:r>
            <a:r>
              <a:rPr lang="en-US" sz="2800" dirty="0">
                <a:solidFill>
                  <a:schemeClr val="dk1"/>
                </a:solidFill>
                <a:latin typeface="Verdana"/>
                <a:ea typeface="Verdana"/>
                <a:cs typeface="Verdana"/>
                <a:sym typeface="Verdana"/>
              </a:rPr>
              <a:t>, </a:t>
            </a:r>
            <a:r>
              <a:rPr lang="en-US" sz="2800" dirty="0">
                <a:solidFill>
                  <a:schemeClr val="dk1"/>
                </a:solidFill>
                <a:latin typeface="Verdana"/>
                <a:ea typeface="Verdana"/>
                <a:cs typeface="Verdana"/>
                <a:sym typeface="Verdana"/>
                <a:hlinkClick r:id="rId8"/>
              </a:rPr>
              <a:t>Luke </a:t>
            </a:r>
            <a:r>
              <a:rPr lang="en-US" sz="2800" u="sng" dirty="0">
                <a:solidFill>
                  <a:schemeClr val="hlink"/>
                </a:solidFill>
                <a:latin typeface="Verdana"/>
                <a:ea typeface="Verdana"/>
                <a:cs typeface="Verdana"/>
                <a:sym typeface="Verdana"/>
                <a:hlinkClick r:id="rId8"/>
              </a:rPr>
              <a:t>18:9-14</a:t>
            </a:r>
            <a:endParaRPr sz="2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lang="en-US" sz="2800" b="1" i="0" u="none" strike="noStrike" cap="none" dirty="0">
              <a:solidFill>
                <a:srgbClr val="0070C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2800" b="1" i="0" u="none" strike="noStrike" cap="none" dirty="0">
                <a:solidFill>
                  <a:srgbClr val="0070C0"/>
                </a:solidFill>
                <a:latin typeface="Verdana"/>
                <a:ea typeface="Verdana"/>
                <a:cs typeface="Verdana"/>
                <a:sym typeface="Verdana"/>
              </a:rPr>
              <a:t>Theme: </a:t>
            </a:r>
            <a:r>
              <a:rPr lang="en-US" sz="2800" b="0" i="0" u="none" strike="noStrike" cap="none" dirty="0">
                <a:solidFill>
                  <a:schemeClr val="dk1"/>
                </a:solidFill>
                <a:latin typeface="Verdana"/>
                <a:ea typeface="Verdana"/>
                <a:cs typeface="Verdana"/>
                <a:sym typeface="Verdana"/>
              </a:rPr>
              <a:t>Natural World</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lang="en-US" sz="2800" b="1" i="0" u="none" strike="noStrike" cap="none" dirty="0">
              <a:solidFill>
                <a:srgbClr val="0070C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70C0"/>
                </a:solidFill>
                <a:latin typeface="Verdana"/>
                <a:ea typeface="Verdana"/>
                <a:cs typeface="Verdana"/>
                <a:sym typeface="Verdana"/>
              </a:rPr>
              <a:t>Pronunciation:</a:t>
            </a:r>
            <a:r>
              <a:rPr lang="en-US" sz="2800" b="0" i="0" u="none" strike="noStrike" cap="none" dirty="0">
                <a:solidFill>
                  <a:srgbClr val="0070C0"/>
                </a:solidFill>
                <a:latin typeface="Verdana"/>
                <a:ea typeface="Verdana"/>
                <a:cs typeface="Verdana"/>
                <a:sym typeface="Verdana"/>
              </a:rPr>
              <a:t> </a:t>
            </a:r>
            <a:r>
              <a:rPr lang="en-US" sz="2800" b="1" dirty="0">
                <a:solidFill>
                  <a:srgbClr val="0070C0"/>
                </a:solidFill>
                <a:latin typeface="Verdana"/>
                <a:ea typeface="Verdana"/>
                <a:cs typeface="Verdana"/>
                <a:sym typeface="Verdana"/>
              </a:rPr>
              <a:t>/O/ </a:t>
            </a:r>
            <a:r>
              <a:rPr lang="en-US" sz="2800" b="0" i="0" u="none" strike="noStrike" cap="none" dirty="0">
                <a:solidFill>
                  <a:srgbClr val="000000"/>
                </a:solidFill>
                <a:latin typeface="Verdana"/>
                <a:ea typeface="Verdana"/>
                <a:cs typeface="Verdana"/>
                <a:sym typeface="Verdana"/>
              </a:rPr>
              <a:t>spelled with </a:t>
            </a:r>
            <a:r>
              <a:rPr lang="en-US" sz="2800" b="1" i="0" u="none" strike="noStrike" cap="none" dirty="0">
                <a:solidFill>
                  <a:srgbClr val="000000"/>
                </a:solidFill>
                <a:latin typeface="Verdana"/>
                <a:ea typeface="Verdana"/>
                <a:cs typeface="Verdana"/>
                <a:sym typeface="Verdana"/>
              </a:rPr>
              <a:t>o</a:t>
            </a:r>
            <a:r>
              <a:rPr lang="en-US" sz="2800" b="0" i="0" u="none" strike="noStrike" cap="none" dirty="0">
                <a:solidFill>
                  <a:srgbClr val="000000"/>
                </a:solidFill>
                <a:latin typeface="Verdana"/>
                <a:ea typeface="Verdana"/>
                <a:cs typeface="Verdana"/>
                <a:sym typeface="Verdana"/>
              </a:rPr>
              <a:t> in an open syllable and </a:t>
            </a:r>
            <a:r>
              <a:rPr lang="en-US" sz="2800" b="1" dirty="0">
                <a:solidFill>
                  <a:srgbClr val="0070C0"/>
                </a:solidFill>
                <a:latin typeface="Verdana"/>
                <a:ea typeface="Verdana"/>
                <a:cs typeface="Verdana"/>
                <a:sym typeface="Verdana"/>
              </a:rPr>
              <a:t>/z/ </a:t>
            </a:r>
            <a:r>
              <a:rPr lang="en-US" sz="2800" b="0" i="0" u="none" strike="noStrike" cap="none" dirty="0">
                <a:solidFill>
                  <a:srgbClr val="000000"/>
                </a:solidFill>
                <a:latin typeface="Verdana"/>
                <a:ea typeface="Verdana"/>
                <a:cs typeface="Verdana"/>
                <a:sym typeface="Verdana"/>
              </a:rPr>
              <a:t>spelled </a:t>
            </a:r>
            <a:r>
              <a:rPr lang="en-US" sz="2800" b="1" i="0" u="none" strike="noStrike" cap="none" dirty="0">
                <a:solidFill>
                  <a:srgbClr val="000000"/>
                </a:solidFill>
                <a:latin typeface="Verdana"/>
                <a:ea typeface="Verdana"/>
                <a:cs typeface="Verdana"/>
                <a:sym typeface="Verdana"/>
              </a:rPr>
              <a:t>z</a:t>
            </a:r>
            <a:r>
              <a:rPr lang="en-US" sz="2800" b="0" i="0" u="none" strike="noStrike" cap="none" dirty="0">
                <a:solidFill>
                  <a:srgbClr val="000000"/>
                </a:solidFill>
                <a:latin typeface="Verdana"/>
                <a:ea typeface="Verdana"/>
                <a:cs typeface="Verdana"/>
                <a:sym typeface="Verdana"/>
              </a:rPr>
              <a:t> </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endParaRPr lang="en-US" sz="2800" b="1" i="0" u="none" strike="noStrike" cap="none" dirty="0">
              <a:solidFill>
                <a:srgbClr val="0070C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800"/>
              <a:buFont typeface="Arial"/>
              <a:buNone/>
            </a:pPr>
            <a:r>
              <a:rPr lang="en-US" sz="2800" b="1" i="0" u="none" strike="noStrike" cap="none" dirty="0">
                <a:solidFill>
                  <a:srgbClr val="0070C0"/>
                </a:solidFill>
                <a:latin typeface="Verdana"/>
                <a:ea typeface="Verdana"/>
                <a:cs typeface="Verdana"/>
                <a:sym typeface="Verdana"/>
              </a:rPr>
              <a:t>Grammar: </a:t>
            </a:r>
            <a:r>
              <a:rPr lang="en-US" sz="2800" b="0" i="0" u="none" strike="noStrike" cap="none" dirty="0">
                <a:solidFill>
                  <a:srgbClr val="222222"/>
                </a:solidFill>
                <a:latin typeface="Verdana"/>
                <a:ea typeface="Verdana"/>
                <a:cs typeface="Verdana"/>
                <a:sym typeface="Verdana"/>
              </a:rPr>
              <a:t>Similes with “like" and "as...as"</a:t>
            </a:r>
            <a:endParaRPr sz="2800" b="0" i="0" u="none" strike="noStrike" cap="none" dirty="0">
              <a:solidFill>
                <a:schemeClr val="dk1"/>
              </a:solidFill>
              <a:latin typeface="Verdana"/>
              <a:ea typeface="Verdana"/>
              <a:cs typeface="Verdana"/>
              <a:sym typeface="Verdana"/>
            </a:endParaRPr>
          </a:p>
        </p:txBody>
      </p:sp>
      <p:sp>
        <p:nvSpPr>
          <p:cNvPr id="240" name="Google Shape;240;p2"/>
          <p:cNvSpPr txBox="1">
            <a:spLocks noGrp="1"/>
          </p:cNvSpPr>
          <p:nvPr>
            <p:ph type="ftr" idx="11"/>
          </p:nvPr>
        </p:nvSpPr>
        <p:spPr>
          <a:xfrm>
            <a:off x="603068" y="634098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2" name="Slide Number Placeholder 1">
            <a:extLst>
              <a:ext uri="{FF2B5EF4-FFF2-40B4-BE49-F238E27FC236}">
                <a16:creationId xmlns:a16="http://schemas.microsoft.com/office/drawing/2014/main" id="{9929CBA8-D98B-4B68-82F4-286A08F881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z="1800" smtClean="0"/>
              <a:t>2</a:t>
            </a:fld>
            <a:endParaRPr lang="en-US" sz="1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21"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800"/>
              <a:t>20</a:t>
            </a:fld>
            <a:endParaRPr sz="1800" dirty="0"/>
          </a:p>
        </p:txBody>
      </p:sp>
      <p:sp>
        <p:nvSpPr>
          <p:cNvPr id="420" name="Google Shape;420;p22"/>
          <p:cNvSpPr txBox="1"/>
          <p:nvPr/>
        </p:nvSpPr>
        <p:spPr>
          <a:xfrm>
            <a:off x="338350" y="136549"/>
            <a:ext cx="6212700" cy="346553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Jesus told many other stories about the kingdom of God. For example, he said, “The kingdom of God is like a mustard seed that someone planted in his field.” </a:t>
            </a:r>
            <a:endParaRPr sz="2800" b="0" i="0" u="none" strike="noStrike" cap="none" dirty="0">
              <a:solidFill>
                <a:srgbClr val="000000"/>
              </a:solidFill>
              <a:latin typeface="Verdana"/>
              <a:ea typeface="Verdana"/>
              <a:cs typeface="Verdana"/>
              <a:sym typeface="Verdana"/>
            </a:endParaRPr>
          </a:p>
        </p:txBody>
      </p:sp>
      <p:sp>
        <p:nvSpPr>
          <p:cNvPr id="421" name="Google Shape;421;p22"/>
          <p:cNvSpPr txBox="1">
            <a:spLocks noGrp="1"/>
          </p:cNvSpPr>
          <p:nvPr>
            <p:ph type="ftr" idx="11"/>
          </p:nvPr>
        </p:nvSpPr>
        <p:spPr>
          <a:xfrm>
            <a:off x="602242" y="6356351"/>
            <a:ext cx="3688404" cy="365100"/>
          </a:xfrm>
          <a:prstGeom prst="rect">
            <a:avLst/>
          </a:prstGeom>
          <a:noFill/>
          <a:ln>
            <a:noFill/>
          </a:ln>
        </p:spPr>
        <p:txBody>
          <a:bodyPr spcFirstLastPara="1" wrap="square" lIns="91425" tIns="45700" rIns="91425" bIns="45700" anchor="ctr" anchorCtr="0">
            <a:noAutofit/>
          </a:bodyPr>
          <a:lstStyle/>
          <a:p>
            <a:pPr lvl="0" algn="l"/>
            <a:r>
              <a:rPr lang="en-US" dirty="0"/>
              <a:t>©2020-2025 Light of the World Learning</a:t>
            </a:r>
          </a:p>
        </p:txBody>
      </p:sp>
      <p:sp>
        <p:nvSpPr>
          <p:cNvPr id="422" name="Google Shape;422;p22"/>
          <p:cNvSpPr txBox="1"/>
          <p:nvPr/>
        </p:nvSpPr>
        <p:spPr>
          <a:xfrm>
            <a:off x="338350" y="3428999"/>
            <a:ext cx="11002500" cy="232060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2800" dirty="0">
                <a:solidFill>
                  <a:schemeClr val="dk1"/>
                </a:solidFill>
                <a:latin typeface="Verdana"/>
                <a:ea typeface="Verdana"/>
                <a:cs typeface="Verdana"/>
                <a:sym typeface="Verdana"/>
              </a:rPr>
              <a:t>“You know that the mustard seed is the smallest seed of all. But when the mustard seed grows, it becomes the largest of all the garden plants, big enough that even the birds come and rest in its branches.”</a:t>
            </a:r>
            <a:endParaRPr dirty="0">
              <a:latin typeface="Verdana"/>
              <a:ea typeface="Verdana"/>
              <a:cs typeface="Verdana"/>
              <a:sym typeface="Verdana"/>
            </a:endParaRPr>
          </a:p>
        </p:txBody>
      </p:sp>
      <p:pic>
        <p:nvPicPr>
          <p:cNvPr id="423" name="Google Shape;423;p22"/>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a14:imgEffect>
                  </a14:imgLayer>
                </a14:imgProps>
              </a:ext>
            </a:extLst>
          </a:blip>
          <a:srcRect/>
          <a:stretch/>
        </p:blipFill>
        <p:spPr>
          <a:xfrm>
            <a:off x="7028675" y="194388"/>
            <a:ext cx="4972779" cy="3234611"/>
          </a:xfrm>
          <a:prstGeom prst="rect">
            <a:avLst/>
          </a:prstGeom>
          <a:noFill/>
          <a:ln>
            <a:solidFill>
              <a:srgbClr val="0070C0"/>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55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800"/>
              <a:t>21</a:t>
            </a:fld>
            <a:endParaRPr sz="1800" dirty="0"/>
          </a:p>
        </p:txBody>
      </p:sp>
      <p:pic>
        <p:nvPicPr>
          <p:cNvPr id="430" name="Google Shape;430;p24"/>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a14:imgEffect>
                  </a14:imgLayer>
                </a14:imgProps>
              </a:ext>
            </a:extLst>
          </a:blip>
          <a:srcRect/>
          <a:stretch/>
        </p:blipFill>
        <p:spPr>
          <a:xfrm>
            <a:off x="7643537" y="157002"/>
            <a:ext cx="4407645" cy="2479300"/>
          </a:xfrm>
          <a:prstGeom prst="rect">
            <a:avLst/>
          </a:prstGeom>
          <a:noFill/>
          <a:ln>
            <a:solidFill>
              <a:srgbClr val="0070C0"/>
            </a:solidFill>
          </a:ln>
        </p:spPr>
      </p:pic>
      <p:sp>
        <p:nvSpPr>
          <p:cNvPr id="431" name="Google Shape;431;p24"/>
          <p:cNvSpPr txBox="1"/>
          <p:nvPr/>
        </p:nvSpPr>
        <p:spPr>
          <a:xfrm>
            <a:off x="136775" y="219800"/>
            <a:ext cx="7278600" cy="210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Telling another story, Jesus said, “The kingdom of God is like yeast that a woman mixes into some bread dough until it spreads throughout the dough.”</a:t>
            </a:r>
            <a:endParaRPr sz="2800" b="0" i="0" u="none" strike="noStrike" cap="none" dirty="0">
              <a:solidFill>
                <a:srgbClr val="000000"/>
              </a:solidFill>
              <a:latin typeface="Verdana"/>
              <a:ea typeface="Verdana"/>
              <a:cs typeface="Verdana"/>
              <a:sym typeface="Verdana"/>
            </a:endParaRPr>
          </a:p>
        </p:txBody>
      </p:sp>
      <p:sp>
        <p:nvSpPr>
          <p:cNvPr id="432" name="Google Shape;432;p24"/>
          <p:cNvSpPr txBox="1">
            <a:spLocks noGrp="1"/>
          </p:cNvSpPr>
          <p:nvPr>
            <p:ph type="ftr" idx="11"/>
          </p:nvPr>
        </p:nvSpPr>
        <p:spPr>
          <a:xfrm>
            <a:off x="136776" y="6356351"/>
            <a:ext cx="3679086" cy="365100"/>
          </a:xfrm>
          <a:prstGeom prst="rect">
            <a:avLst/>
          </a:prstGeom>
          <a:noFill/>
          <a:ln>
            <a:noFill/>
          </a:ln>
        </p:spPr>
        <p:txBody>
          <a:bodyPr spcFirstLastPara="1" wrap="square" lIns="91425" tIns="45700" rIns="91425" bIns="45700" anchor="ctr" anchorCtr="0">
            <a:noAutofit/>
          </a:bodyPr>
          <a:lstStyle/>
          <a:p>
            <a:pPr lvl="0" algn="l"/>
            <a:r>
              <a:rPr lang="en-US" dirty="0"/>
              <a:t>©2020-2025 Light of the World Learning</a:t>
            </a:r>
          </a:p>
        </p:txBody>
      </p:sp>
      <p:sp>
        <p:nvSpPr>
          <p:cNvPr id="433" name="Google Shape;433;p24"/>
          <p:cNvSpPr txBox="1"/>
          <p:nvPr/>
        </p:nvSpPr>
        <p:spPr>
          <a:xfrm>
            <a:off x="66049" y="2447252"/>
            <a:ext cx="7934951" cy="417649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2800"/>
              <a:buFont typeface="Arial"/>
              <a:buNone/>
            </a:pPr>
            <a:r>
              <a:rPr lang="en-US" sz="2800" dirty="0">
                <a:solidFill>
                  <a:schemeClr val="dk1"/>
                </a:solidFill>
                <a:latin typeface="Verdana"/>
                <a:ea typeface="Verdana"/>
                <a:cs typeface="Verdana"/>
                <a:sym typeface="Verdana"/>
              </a:rPr>
              <a:t>“The kingdom of God is also like treasure that someone hid in a field. When a man found the treasure he wanted it very much. So, he buried it again. He was so filled with joy that he went and sold everything he had so he could buy that field where the treasure was.”</a:t>
            </a:r>
            <a:endParaRPr sz="2800" dirty="0">
              <a:solidFill>
                <a:schemeClr val="dk1"/>
              </a:solidFill>
              <a:latin typeface="Verdana"/>
              <a:ea typeface="Verdana"/>
              <a:cs typeface="Verdana"/>
              <a:sym typeface="Verdana"/>
            </a:endParaRPr>
          </a:p>
          <a:p>
            <a:pPr marL="0" lvl="0" indent="0" algn="l" rtl="0">
              <a:spcBef>
                <a:spcPts val="1200"/>
              </a:spcBef>
              <a:spcAft>
                <a:spcPts val="0"/>
              </a:spcAft>
              <a:buNone/>
            </a:pPr>
            <a:endParaRPr dirty="0">
              <a:latin typeface="Verdana"/>
              <a:ea typeface="Verdana"/>
              <a:cs typeface="Verdana"/>
              <a:sym typeface="Verdana"/>
            </a:endParaRPr>
          </a:p>
        </p:txBody>
      </p:sp>
      <p:sp>
        <p:nvSpPr>
          <p:cNvPr id="434" name="Google Shape;434;p24"/>
          <p:cNvSpPr txBox="1"/>
          <p:nvPr/>
        </p:nvSpPr>
        <p:spPr>
          <a:xfrm>
            <a:off x="8606750" y="3267275"/>
            <a:ext cx="190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sp>
        <p:nvSpPr>
          <p:cNvPr id="435" name="Google Shape;435;p24"/>
          <p:cNvSpPr txBox="1"/>
          <p:nvPr/>
        </p:nvSpPr>
        <p:spPr>
          <a:xfrm>
            <a:off x="8672550" y="3431750"/>
            <a:ext cx="228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436" name="Google Shape;436;p24"/>
          <p:cNvPicPr preferRelativeResize="0"/>
          <p:nvPr/>
        </p:nvPicPr>
        <p:blipFill rotWithShape="1">
          <a:blip r:embed="rId7">
            <a:alphaModFix/>
            <a:extLst>
              <a:ext uri="{BEBA8EAE-BF5A-486C-A8C5-ECC9F3942E4B}">
                <a14:imgProps xmlns:a14="http://schemas.microsoft.com/office/drawing/2010/main">
                  <a14:imgLayer r:embed="rId8">
                    <a14:imgEffect>
                      <a14:brightnessContrast bright="20000"/>
                    </a14:imgEffect>
                  </a14:imgLayer>
                </a14:imgProps>
              </a:ext>
            </a:extLst>
          </a:blip>
          <a:srcRect/>
          <a:stretch/>
        </p:blipFill>
        <p:spPr>
          <a:xfrm>
            <a:off x="7643548" y="3092725"/>
            <a:ext cx="4407645" cy="2479300"/>
          </a:xfrm>
          <a:prstGeom prst="rect">
            <a:avLst/>
          </a:prstGeom>
          <a:noFill/>
          <a:ln>
            <a:solidFill>
              <a:srgbClr val="0070C0"/>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049" y="-85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44"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800"/>
              <a:t>22</a:t>
            </a:fld>
            <a:endParaRPr sz="1800" dirty="0"/>
          </a:p>
        </p:txBody>
      </p:sp>
      <p:pic>
        <p:nvPicPr>
          <p:cNvPr id="443" name="Google Shape;443;p26"/>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a14:imgEffect>
                  </a14:imgLayer>
                </a14:imgProps>
              </a:ext>
            </a:extLst>
          </a:blip>
          <a:srcRect/>
          <a:stretch/>
        </p:blipFill>
        <p:spPr>
          <a:xfrm>
            <a:off x="6435725" y="195923"/>
            <a:ext cx="5567250" cy="3131575"/>
          </a:xfrm>
          <a:prstGeom prst="rect">
            <a:avLst/>
          </a:prstGeom>
          <a:noFill/>
          <a:ln>
            <a:solidFill>
              <a:srgbClr val="0070C0"/>
            </a:solidFill>
          </a:ln>
        </p:spPr>
      </p:pic>
      <p:sp>
        <p:nvSpPr>
          <p:cNvPr id="444" name="Google Shape;444;p26"/>
          <p:cNvSpPr txBox="1"/>
          <p:nvPr/>
        </p:nvSpPr>
        <p:spPr>
          <a:xfrm>
            <a:off x="277500" y="353700"/>
            <a:ext cx="5818500" cy="346553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“The kingdom of God is also like a merchant looking for fine pearls. When he found a perfect pearl of great value he sold everything he had, so he could buy it.”</a:t>
            </a:r>
            <a:endParaRPr sz="2800" b="0" i="0" u="none" strike="noStrike" cap="none" dirty="0">
              <a:solidFill>
                <a:srgbClr val="000000"/>
              </a:solidFill>
              <a:latin typeface="Verdana"/>
              <a:ea typeface="Verdana"/>
              <a:cs typeface="Verdana"/>
              <a:sym typeface="Verdana"/>
            </a:endParaRPr>
          </a:p>
        </p:txBody>
      </p:sp>
      <p:sp>
        <p:nvSpPr>
          <p:cNvPr id="445" name="Google Shape;445;p26"/>
          <p:cNvSpPr txBox="1">
            <a:spLocks noGrp="1"/>
          </p:cNvSpPr>
          <p:nvPr>
            <p:ph type="ftr" idx="11"/>
          </p:nvPr>
        </p:nvSpPr>
        <p:spPr>
          <a:xfrm>
            <a:off x="277500" y="6356350"/>
            <a:ext cx="3679038" cy="285227"/>
          </a:xfrm>
          <a:prstGeom prst="rect">
            <a:avLst/>
          </a:prstGeom>
          <a:noFill/>
          <a:ln>
            <a:noFill/>
          </a:ln>
        </p:spPr>
        <p:txBody>
          <a:bodyPr spcFirstLastPara="1" wrap="square" lIns="91425" tIns="45700" rIns="91425" bIns="45700" anchor="ctr" anchorCtr="0">
            <a:noAutofit/>
          </a:bodyPr>
          <a:lstStyle/>
          <a:p>
            <a:pPr lvl="0" algn="l"/>
            <a:r>
              <a:rPr lang="en-US" dirty="0"/>
              <a:t>©2020-2025 Light of the World Learning</a:t>
            </a:r>
          </a:p>
        </p:txBody>
      </p:sp>
      <p:sp>
        <p:nvSpPr>
          <p:cNvPr id="446" name="Google Shape;446;p26"/>
          <p:cNvSpPr txBox="1"/>
          <p:nvPr/>
        </p:nvSpPr>
        <p:spPr>
          <a:xfrm>
            <a:off x="1025150" y="3218650"/>
            <a:ext cx="10870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2800"/>
              <a:buFont typeface="Arial"/>
              <a:buNone/>
            </a:pPr>
            <a:endParaRPr>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800"/>
              <a:t>23</a:t>
            </a:fld>
            <a:endParaRPr sz="1800" dirty="0"/>
          </a:p>
        </p:txBody>
      </p:sp>
      <p:sp>
        <p:nvSpPr>
          <p:cNvPr id="453" name="Google Shape;453;p27"/>
          <p:cNvSpPr txBox="1"/>
          <p:nvPr/>
        </p:nvSpPr>
        <p:spPr>
          <a:xfrm>
            <a:off x="315750" y="0"/>
            <a:ext cx="6921268" cy="400875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US" sz="2700" dirty="0">
                <a:solidFill>
                  <a:schemeClr val="dk1"/>
                </a:solidFill>
                <a:latin typeface="Verdana"/>
                <a:ea typeface="Verdana"/>
                <a:cs typeface="Verdana"/>
                <a:sym typeface="Verdana"/>
              </a:rPr>
              <a:t>“There were some people who thought they were very good. They thought God would accept them because they did good things. These people hated others who did not do those good things.”</a:t>
            </a:r>
            <a:endParaRPr sz="2700" dirty="0">
              <a:solidFill>
                <a:schemeClr val="dk1"/>
              </a:solidFill>
              <a:latin typeface="Verdana"/>
              <a:ea typeface="Verdana"/>
              <a:cs typeface="Verdana"/>
              <a:sym typeface="Verdana"/>
            </a:endParaRPr>
          </a:p>
          <a:p>
            <a:pPr marL="0" marR="0" lvl="0" indent="0" algn="l" rtl="0">
              <a:lnSpc>
                <a:spcPct val="115000"/>
              </a:lnSpc>
              <a:spcBef>
                <a:spcPts val="1200"/>
              </a:spcBef>
              <a:spcAft>
                <a:spcPts val="120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p:txBody>
      </p:sp>
      <p:sp>
        <p:nvSpPr>
          <p:cNvPr id="454" name="Google Shape;454;p27"/>
          <p:cNvSpPr txBox="1">
            <a:spLocks noGrp="1"/>
          </p:cNvSpPr>
          <p:nvPr>
            <p:ph type="ftr" idx="11"/>
          </p:nvPr>
        </p:nvSpPr>
        <p:spPr>
          <a:xfrm>
            <a:off x="485274" y="6356350"/>
            <a:ext cx="4332911" cy="202712"/>
          </a:xfrm>
          <a:prstGeom prst="rect">
            <a:avLst/>
          </a:prstGeom>
          <a:noFill/>
          <a:ln>
            <a:noFill/>
          </a:ln>
        </p:spPr>
        <p:txBody>
          <a:bodyPr spcFirstLastPara="1" wrap="square" lIns="91425" tIns="45700" rIns="91425" bIns="45700" anchor="ctr" anchorCtr="0">
            <a:noAutofit/>
          </a:bodyPr>
          <a:lstStyle/>
          <a:p>
            <a:pPr lvl="0" algn="l"/>
            <a:r>
              <a:rPr lang="en-US" dirty="0"/>
              <a:t>©2020-2025 Light of the World Learning</a:t>
            </a:r>
            <a:endParaRPr dirty="0"/>
          </a:p>
        </p:txBody>
      </p:sp>
      <p:sp>
        <p:nvSpPr>
          <p:cNvPr id="455" name="Google Shape;455;p27"/>
          <p:cNvSpPr txBox="1"/>
          <p:nvPr/>
        </p:nvSpPr>
        <p:spPr>
          <a:xfrm>
            <a:off x="315750" y="3150887"/>
            <a:ext cx="11560500" cy="320546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2800"/>
              <a:buFont typeface="Arial"/>
              <a:buNone/>
            </a:pPr>
            <a:r>
              <a:rPr lang="en-US" sz="2700" dirty="0">
                <a:solidFill>
                  <a:schemeClr val="dk1"/>
                </a:solidFill>
                <a:latin typeface="Verdana"/>
                <a:ea typeface="Verdana"/>
                <a:cs typeface="Verdana"/>
                <a:sym typeface="Verdana"/>
              </a:rPr>
              <a:t>“One day a religious leader and a tax collector went to the Temple to pray. The religious leader prayed, ‘Thank you, God, that I am not a sinner like other men—such as robbers, adulterers, or even like that tax collector over there. For example, I fast two times every week and I give you ten percent of all the money that I receive.’”</a:t>
            </a:r>
            <a:endParaRPr sz="2700" dirty="0">
              <a:latin typeface="Verdana"/>
              <a:ea typeface="Verdana"/>
              <a:cs typeface="Verdana"/>
              <a:sym typeface="Verdana"/>
            </a:endParaRPr>
          </a:p>
        </p:txBody>
      </p:sp>
      <p:pic>
        <p:nvPicPr>
          <p:cNvPr id="456" name="Google Shape;456;p27"/>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a14:imgEffect>
                  </a14:imgLayer>
                </a14:imgProps>
              </a:ext>
            </a:extLst>
          </a:blip>
          <a:srcRect/>
          <a:stretch/>
        </p:blipFill>
        <p:spPr>
          <a:xfrm>
            <a:off x="7275690" y="9554"/>
            <a:ext cx="4916310" cy="2765425"/>
          </a:xfrm>
          <a:prstGeom prst="rect">
            <a:avLst/>
          </a:prstGeom>
          <a:noFill/>
          <a:ln>
            <a:solidFill>
              <a:srgbClr val="0070C0"/>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722"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4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800"/>
              <a:t>24</a:t>
            </a:fld>
            <a:endParaRPr sz="1800" dirty="0"/>
          </a:p>
        </p:txBody>
      </p:sp>
      <p:pic>
        <p:nvPicPr>
          <p:cNvPr id="463" name="Google Shape;463;p30"/>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a14:imgEffect>
                  </a14:imgLayer>
                </a14:imgProps>
              </a:ext>
            </a:extLst>
          </a:blip>
          <a:srcRect/>
          <a:stretch/>
        </p:blipFill>
        <p:spPr>
          <a:xfrm>
            <a:off x="7370260" y="218800"/>
            <a:ext cx="4589325" cy="2999150"/>
          </a:xfrm>
          <a:prstGeom prst="rect">
            <a:avLst/>
          </a:prstGeom>
          <a:noFill/>
          <a:ln>
            <a:solidFill>
              <a:srgbClr val="0070C0"/>
            </a:solidFill>
          </a:ln>
        </p:spPr>
      </p:pic>
      <p:sp>
        <p:nvSpPr>
          <p:cNvPr id="464" name="Google Shape;464;p30"/>
          <p:cNvSpPr txBox="1"/>
          <p:nvPr/>
        </p:nvSpPr>
        <p:spPr>
          <a:xfrm>
            <a:off x="415075" y="218800"/>
            <a:ext cx="6481200" cy="396105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“But the tax collector stood far away from the religious leader. He did not even look up to heaven. Instead, he pounded on his chest with his fist and prayed, ‘God, please have mercy on me because I am a sinner.’”</a:t>
            </a:r>
            <a:endParaRPr sz="2800" b="0" i="0" u="none" strike="noStrike" cap="none" dirty="0">
              <a:solidFill>
                <a:srgbClr val="000000"/>
              </a:solidFill>
              <a:latin typeface="Verdana"/>
              <a:ea typeface="Verdana"/>
              <a:cs typeface="Verdana"/>
              <a:sym typeface="Verdana"/>
            </a:endParaRPr>
          </a:p>
        </p:txBody>
      </p:sp>
      <p:sp>
        <p:nvSpPr>
          <p:cNvPr id="465" name="Google Shape;465;p30"/>
          <p:cNvSpPr txBox="1">
            <a:spLocks noGrp="1"/>
          </p:cNvSpPr>
          <p:nvPr>
            <p:ph type="ftr" idx="11"/>
          </p:nvPr>
        </p:nvSpPr>
        <p:spPr>
          <a:xfrm>
            <a:off x="497304" y="6356351"/>
            <a:ext cx="3476819" cy="2828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466" name="Google Shape;466;p30"/>
          <p:cNvSpPr txBox="1"/>
          <p:nvPr/>
        </p:nvSpPr>
        <p:spPr>
          <a:xfrm>
            <a:off x="415075" y="3807731"/>
            <a:ext cx="11250600" cy="268993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2800"/>
              <a:buFont typeface="Arial"/>
              <a:buNone/>
            </a:pPr>
            <a:r>
              <a:rPr lang="en-US" sz="2800" dirty="0">
                <a:solidFill>
                  <a:schemeClr val="dk1"/>
                </a:solidFill>
                <a:latin typeface="Verdana"/>
                <a:ea typeface="Verdana"/>
                <a:cs typeface="Verdana"/>
                <a:sym typeface="Verdana"/>
              </a:rPr>
              <a:t>Then Jesus said, “I tell you. God heard the tax collector’s prayer and made him right with God, rather than the religious leader. God will dishonor everyone who is proud, but he will honor whoever humbles himself.”</a:t>
            </a:r>
            <a:endParaRPr sz="2800" dirty="0">
              <a:solidFill>
                <a:schemeClr val="dk1"/>
              </a:solidFill>
              <a:latin typeface="Verdana"/>
              <a:ea typeface="Verdana"/>
              <a:cs typeface="Verdana"/>
              <a:sym typeface="Verdana"/>
            </a:endParaRPr>
          </a:p>
          <a:p>
            <a:pPr marL="0" lvl="0" indent="0" algn="l" rtl="0">
              <a:spcBef>
                <a:spcPts val="1200"/>
              </a:spcBef>
              <a:spcAft>
                <a:spcPts val="0"/>
              </a:spcAft>
              <a:buNone/>
            </a:pPr>
            <a:endParaRPr dirty="0">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86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8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2"/>
          <p:cNvSpPr/>
          <p:nvPr/>
        </p:nvSpPr>
        <p:spPr>
          <a:xfrm>
            <a:off x="250370" y="976457"/>
            <a:ext cx="11691257" cy="5612700"/>
          </a:xfrm>
          <a:prstGeom prst="rect">
            <a:avLst/>
          </a:prstGeom>
          <a:noFill/>
          <a:ln>
            <a:noFill/>
          </a:ln>
        </p:spPr>
        <p:txBody>
          <a:bodyPr spcFirstLastPara="1" wrap="square" lIns="91425" tIns="45700" rIns="91425" bIns="45700" anchor="t" anchorCtr="0">
            <a:noAutofit/>
          </a:bodyPr>
          <a:lstStyle/>
          <a:p>
            <a:pPr marL="50800" marR="0" lvl="0" algn="l" rtl="0">
              <a:lnSpc>
                <a:spcPct val="150000"/>
              </a:lnSpc>
              <a:spcBef>
                <a:spcPts val="0"/>
              </a:spcBef>
              <a:spcAft>
                <a:spcPts val="0"/>
              </a:spcAft>
              <a:buClr>
                <a:srgbClr val="000000"/>
              </a:buClr>
              <a:buSzPts val="2800"/>
            </a:pPr>
            <a:r>
              <a:rPr lang="en-US" sz="2800" b="0" i="0" u="none" strike="noStrike" cap="none" dirty="0">
                <a:solidFill>
                  <a:srgbClr val="000000"/>
                </a:solidFill>
                <a:latin typeface="Verdana"/>
                <a:ea typeface="Verdana"/>
                <a:cs typeface="Verdana"/>
                <a:sym typeface="Verdana"/>
              </a:rPr>
              <a:t>1. What are the 4 kinds of ground the seeds fell on</a:t>
            </a:r>
            <a:r>
              <a:rPr lang="en-US" sz="2800" b="0" i="0" u="none" strike="noStrike" cap="none" dirty="0">
                <a:solidFill>
                  <a:schemeClr val="dk1"/>
                </a:solidFill>
                <a:latin typeface="Verdana"/>
                <a:ea typeface="Verdana"/>
                <a:cs typeface="Verdana"/>
                <a:sym typeface="Verdana"/>
              </a:rPr>
              <a:t>?</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2. Why did Jesus have to explain the story to the disciples? </a:t>
            </a: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3. What did Jesus say the seeds were like?</a:t>
            </a: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4. Why is the kingdom of God like a mustard seed?</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5. Why were the tax collector’s prayers right and the religious </a:t>
            </a:r>
          </a:p>
          <a:p>
            <a:pPr marL="0" marR="0" lvl="0" indent="0" algn="l" rtl="0">
              <a:lnSpc>
                <a:spcPct val="15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     man’s prayers not right?</a:t>
            </a:r>
          </a:p>
          <a:p>
            <a:pPr marL="0" marR="0" lvl="0" indent="0" algn="l" rtl="0">
              <a:lnSpc>
                <a:spcPct val="150000"/>
              </a:lnSpc>
              <a:spcBef>
                <a:spcPts val="0"/>
              </a:spcBef>
              <a:spcAft>
                <a:spcPts val="0"/>
              </a:spcAft>
              <a:buClr>
                <a:srgbClr val="000000"/>
              </a:buClr>
              <a:buSzPts val="1100"/>
              <a:buFont typeface="Arial"/>
              <a:buNone/>
            </a:pPr>
            <a:r>
              <a:rPr lang="en-US" sz="2800" dirty="0">
                <a:solidFill>
                  <a:schemeClr val="dk1"/>
                </a:solidFill>
                <a:latin typeface="Verdana"/>
                <a:ea typeface="Verdana"/>
                <a:cs typeface="Verdana"/>
                <a:sym typeface="Verdana"/>
              </a:rPr>
              <a:t>6. How does God want us to pray?</a:t>
            </a:r>
            <a:endParaRPr sz="28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br>
              <a:rPr lang="en-US"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474" name="Google Shape;474;p32"/>
          <p:cNvSpPr txBox="1">
            <a:spLocks noGrp="1"/>
          </p:cNvSpPr>
          <p:nvPr>
            <p:ph type="ftr" idx="11"/>
          </p:nvPr>
        </p:nvSpPr>
        <p:spPr>
          <a:xfrm>
            <a:off x="316523" y="6363668"/>
            <a:ext cx="3638676"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475" name="Google Shape;475;p32"/>
          <p:cNvSpPr txBox="1"/>
          <p:nvPr/>
        </p:nvSpPr>
        <p:spPr>
          <a:xfrm>
            <a:off x="1197293" y="167912"/>
            <a:ext cx="9797413" cy="7694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Answer the questions.</a:t>
            </a:r>
            <a:endParaRPr sz="3200" b="1" i="0" u="none" strike="noStrike" cap="none" dirty="0">
              <a:solidFill>
                <a:srgbClr val="000000"/>
              </a:solidFill>
              <a:latin typeface="Verdana"/>
              <a:ea typeface="Verdana"/>
              <a:cs typeface="Verdana"/>
              <a:sym typeface="Verdana"/>
            </a:endParaRPr>
          </a:p>
        </p:txBody>
      </p:sp>
      <p:sp>
        <p:nvSpPr>
          <p:cNvPr id="476" name="Google Shape;476;p32"/>
          <p:cNvSpPr txBox="1">
            <a:spLocks noGrp="1"/>
          </p:cNvSpPr>
          <p:nvPr>
            <p:ph type="sldNum" idx="12"/>
          </p:nvPr>
        </p:nvSpPr>
        <p:spPr>
          <a:xfrm>
            <a:off x="8842660" y="6406594"/>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25</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264"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3"/>
          <p:cNvSpPr txBox="1"/>
          <p:nvPr/>
        </p:nvSpPr>
        <p:spPr>
          <a:xfrm>
            <a:off x="609426" y="320050"/>
            <a:ext cx="10973148" cy="79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Listen and answer the questions.</a:t>
            </a:r>
            <a:endParaRPr sz="600" b="1" i="0" u="none" strike="noStrike" cap="none" dirty="0">
              <a:solidFill>
                <a:schemeClr val="accent5"/>
              </a:solidFill>
              <a:latin typeface="Verdana"/>
              <a:ea typeface="Verdana"/>
              <a:cs typeface="Verdana"/>
              <a:sym typeface="Verdana"/>
            </a:endParaRPr>
          </a:p>
        </p:txBody>
      </p:sp>
      <p:sp>
        <p:nvSpPr>
          <p:cNvPr id="484" name="Google Shape;484;p33"/>
          <p:cNvSpPr txBox="1"/>
          <p:nvPr/>
        </p:nvSpPr>
        <p:spPr>
          <a:xfrm>
            <a:off x="322044" y="4283599"/>
            <a:ext cx="8457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sng" strike="noStrike" cap="none">
              <a:solidFill>
                <a:srgbClr val="0070C0"/>
              </a:solidFill>
              <a:latin typeface="Verdana"/>
              <a:ea typeface="Verdana"/>
              <a:cs typeface="Verdana"/>
              <a:sym typeface="Verdana"/>
            </a:endParaRPr>
          </a:p>
        </p:txBody>
      </p:sp>
      <p:sp>
        <p:nvSpPr>
          <p:cNvPr id="485" name="Google Shape;485;p33"/>
          <p:cNvSpPr txBox="1"/>
          <p:nvPr/>
        </p:nvSpPr>
        <p:spPr>
          <a:xfrm>
            <a:off x="0" y="6356349"/>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1200"/>
              <a:buFont typeface="Calibri"/>
              <a:buNone/>
            </a:pPr>
            <a:r>
              <a:rPr lang="en-US" sz="1200" b="0" i="0" u="none" strike="noStrike" cap="none" dirty="0">
                <a:solidFill>
                  <a:srgbClr val="898989"/>
                </a:solidFill>
                <a:latin typeface="Verdana"/>
                <a:ea typeface="Verdana"/>
                <a:cs typeface="Verdana"/>
                <a:sym typeface="Verdana"/>
              </a:rPr>
              <a:t>©2020-2025 Light of the World Learning</a:t>
            </a:r>
            <a:endParaRPr sz="1400" b="0" i="0" u="none" strike="noStrike" cap="none" dirty="0">
              <a:solidFill>
                <a:srgbClr val="000000"/>
              </a:solidFill>
              <a:latin typeface="Verdana"/>
              <a:ea typeface="Verdana"/>
              <a:cs typeface="Verdana"/>
              <a:sym typeface="Verdana"/>
            </a:endParaRPr>
          </a:p>
        </p:txBody>
      </p:sp>
      <p:sp>
        <p:nvSpPr>
          <p:cNvPr id="486" name="Google Shape;486;p33"/>
          <p:cNvSpPr txBox="1"/>
          <p:nvPr/>
        </p:nvSpPr>
        <p:spPr>
          <a:xfrm>
            <a:off x="479550" y="1551150"/>
            <a:ext cx="11232900" cy="3755700"/>
          </a:xfrm>
          <a:prstGeom prst="rect">
            <a:avLst/>
          </a:prstGeom>
          <a:noFill/>
          <a:ln>
            <a:noFill/>
          </a:ln>
        </p:spPr>
        <p:txBody>
          <a:bodyPr spcFirstLastPara="1" wrap="square" lIns="91425" tIns="45700" rIns="91425" bIns="45700" anchor="t" anchorCtr="0">
            <a:spAutoFit/>
          </a:bodyPr>
          <a:lstStyle/>
          <a:p>
            <a:pPr marL="514350" marR="0" lvl="0" indent="-514350" algn="l" rtl="0">
              <a:lnSpc>
                <a:spcPct val="150000"/>
              </a:lnSpc>
              <a:spcBef>
                <a:spcPts val="0"/>
              </a:spcBef>
              <a:spcAft>
                <a:spcPts val="0"/>
              </a:spcAft>
              <a:buClr>
                <a:srgbClr val="000000"/>
              </a:buClr>
              <a:buSzPts val="2800"/>
              <a:buFont typeface="Arial"/>
              <a:buAutoNum type="arabicPeriod"/>
            </a:pPr>
            <a:r>
              <a:rPr lang="en-US" sz="2800" b="0" i="0" u="none" strike="noStrike" cap="none" dirty="0">
                <a:solidFill>
                  <a:srgbClr val="000000"/>
                </a:solidFill>
                <a:latin typeface="Verdana"/>
                <a:ea typeface="Verdana"/>
                <a:cs typeface="Verdana"/>
                <a:sym typeface="Verdana"/>
              </a:rPr>
              <a:t>What will happen at 3:00?</a:t>
            </a:r>
            <a:endParaRPr sz="1400" b="0" i="0" u="none" strike="noStrike" cap="none" dirty="0">
              <a:solidFill>
                <a:srgbClr val="000000"/>
              </a:solidFill>
              <a:latin typeface="Arial"/>
              <a:ea typeface="Arial"/>
              <a:cs typeface="Arial"/>
              <a:sym typeface="Arial"/>
            </a:endParaRPr>
          </a:p>
          <a:p>
            <a:pPr marL="514350" marR="0" lvl="0" indent="-514350" algn="l" rtl="0">
              <a:lnSpc>
                <a:spcPct val="150000"/>
              </a:lnSpc>
              <a:spcBef>
                <a:spcPts val="0"/>
              </a:spcBef>
              <a:spcAft>
                <a:spcPts val="0"/>
              </a:spcAft>
              <a:buClr>
                <a:srgbClr val="000000"/>
              </a:buClr>
              <a:buSzPts val="2800"/>
              <a:buFont typeface="Arial"/>
              <a:buAutoNum type="arabicPeriod"/>
            </a:pPr>
            <a:r>
              <a:rPr lang="en-US" sz="2800" b="0" i="0" u="none" strike="noStrike" cap="none" dirty="0">
                <a:solidFill>
                  <a:srgbClr val="000000"/>
                </a:solidFill>
                <a:latin typeface="Verdana"/>
                <a:ea typeface="Verdana"/>
                <a:cs typeface="Verdana"/>
                <a:sym typeface="Verdana"/>
              </a:rPr>
              <a:t>Who can enter the zoo before 3:00?</a:t>
            </a:r>
            <a:endParaRPr sz="2800" b="0" i="0" u="none" strike="noStrike" cap="none" dirty="0">
              <a:solidFill>
                <a:srgbClr val="000000"/>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Are zebras lazy?</a:t>
            </a:r>
            <a:endParaRPr sz="2800" b="0" i="0" u="none" strike="noStrike" cap="none" dirty="0">
              <a:solidFill>
                <a:srgbClr val="000000"/>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Where do zebras live?</a:t>
            </a:r>
            <a:endParaRPr sz="2800" b="0" i="0" u="none" strike="noStrike" cap="none" dirty="0">
              <a:solidFill>
                <a:srgbClr val="000000"/>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How long can zebras live?</a:t>
            </a:r>
            <a:endParaRPr sz="2800" b="0" i="0" u="none" strike="noStrike" cap="none" dirty="0">
              <a:solidFill>
                <a:srgbClr val="000000"/>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Where do most people see zebras?</a:t>
            </a:r>
            <a:endParaRPr sz="2800" b="0" i="0" u="none" strike="noStrike" cap="none" dirty="0">
              <a:solidFill>
                <a:srgbClr val="000000"/>
              </a:solidFill>
              <a:latin typeface="Verdana"/>
              <a:ea typeface="Verdana"/>
              <a:cs typeface="Verdana"/>
              <a:sym typeface="Verdana"/>
            </a:endParaRPr>
          </a:p>
        </p:txBody>
      </p:sp>
      <p:sp>
        <p:nvSpPr>
          <p:cNvPr id="487" name="Google Shape;48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26</a:t>
            </a:fld>
            <a:endParaRPr sz="1800" dirty="0"/>
          </a:p>
        </p:txBody>
      </p:sp>
      <p:pic>
        <p:nvPicPr>
          <p:cNvPr id="2" name="Picture 1">
            <a:extLst>
              <a:ext uri="{FF2B5EF4-FFF2-40B4-BE49-F238E27FC236}">
                <a16:creationId xmlns:a16="http://schemas.microsoft.com/office/drawing/2014/main" id="{686F1425-2B5B-824E-C66D-CC5EE0005E6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82200" y="4564109"/>
            <a:ext cx="2423160" cy="242316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244" y="-1079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14"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4"/>
          <p:cNvSpPr txBox="1">
            <a:spLocks noGrp="1"/>
          </p:cNvSpPr>
          <p:nvPr>
            <p:ph type="ftr" idx="11"/>
          </p:nvPr>
        </p:nvSpPr>
        <p:spPr>
          <a:xfrm>
            <a:off x="248199" y="6538900"/>
            <a:ext cx="4152300" cy="150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495" name="Google Shape;495;p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27</a:t>
            </a:fld>
            <a:endParaRPr sz="1800" dirty="0"/>
          </a:p>
        </p:txBody>
      </p:sp>
      <p:sp>
        <p:nvSpPr>
          <p:cNvPr id="496" name="Google Shape;496;p34"/>
          <p:cNvSpPr txBox="1"/>
          <p:nvPr/>
        </p:nvSpPr>
        <p:spPr>
          <a:xfrm>
            <a:off x="165272" y="129909"/>
            <a:ext cx="120336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Role Play A - Customer</a:t>
            </a:r>
            <a:endParaRPr sz="3200" b="1" i="0" u="none" strike="noStrike" cap="none" dirty="0">
              <a:solidFill>
                <a:srgbClr val="000000"/>
              </a:solidFill>
              <a:latin typeface="Verdana"/>
              <a:ea typeface="Verdana"/>
              <a:cs typeface="Verdana"/>
              <a:sym typeface="Verdana"/>
            </a:endParaRPr>
          </a:p>
        </p:txBody>
      </p:sp>
      <p:sp>
        <p:nvSpPr>
          <p:cNvPr id="497" name="Google Shape;497;p34"/>
          <p:cNvSpPr txBox="1"/>
          <p:nvPr/>
        </p:nvSpPr>
        <p:spPr>
          <a:xfrm>
            <a:off x="165272" y="661418"/>
            <a:ext cx="12192000" cy="104641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A: Hello, how much do you charge to work in a garden?</a:t>
            </a: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B: It depends on the type of work. Do you need </a:t>
            </a:r>
            <a:r>
              <a:rPr lang="en-US" sz="2800" b="1" i="0" u="none" strike="noStrike" cap="none" dirty="0">
                <a:solidFill>
                  <a:schemeClr val="accent5"/>
                </a:solidFill>
                <a:latin typeface="Verdana"/>
                <a:ea typeface="Verdana"/>
                <a:cs typeface="Verdana"/>
                <a:sym typeface="Verdana"/>
              </a:rPr>
              <a:t>branches cut</a:t>
            </a:r>
            <a:r>
              <a:rPr lang="en-US" sz="2800" b="0" i="0" u="none" strike="noStrike" cap="none" dirty="0">
                <a:solidFill>
                  <a:srgbClr val="000000"/>
                </a:solidFill>
                <a:latin typeface="Verdana"/>
                <a:ea typeface="Verdana"/>
                <a:cs typeface="Verdana"/>
                <a:sym typeface="Verdana"/>
              </a:rPr>
              <a:t>?</a:t>
            </a:r>
            <a:endParaRPr sz="2800" b="0" i="0" u="none" strike="noStrike" cap="none" dirty="0">
              <a:solidFill>
                <a:srgbClr val="000000"/>
              </a:solidFill>
              <a:latin typeface="Verdana"/>
              <a:ea typeface="Verdana"/>
              <a:cs typeface="Verdana"/>
              <a:sym typeface="Verdana"/>
            </a:endParaRPr>
          </a:p>
        </p:txBody>
      </p:sp>
      <p:sp>
        <p:nvSpPr>
          <p:cNvPr id="498" name="Google Shape;498;p34"/>
          <p:cNvSpPr txBox="1"/>
          <p:nvPr/>
        </p:nvSpPr>
        <p:spPr>
          <a:xfrm>
            <a:off x="9593800" y="2717325"/>
            <a:ext cx="1238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499" name="Google Shape;499;p34"/>
          <p:cNvGraphicFramePr/>
          <p:nvPr>
            <p:extLst>
              <p:ext uri="{D42A27DB-BD31-4B8C-83A1-F6EECF244321}">
                <p14:modId xmlns:p14="http://schemas.microsoft.com/office/powerpoint/2010/main" val="3735619623"/>
              </p:ext>
            </p:extLst>
          </p:nvPr>
        </p:nvGraphicFramePr>
        <p:xfrm>
          <a:off x="474785" y="1896533"/>
          <a:ext cx="11414575" cy="4449840"/>
        </p:xfrm>
        <a:graphic>
          <a:graphicData uri="http://schemas.openxmlformats.org/drawingml/2006/table">
            <a:tbl>
              <a:tblPr>
                <a:noFill/>
                <a:tableStyleId>{BE306321-D488-4A56-84C5-FF140EE23902}</a:tableStyleId>
              </a:tblPr>
              <a:tblGrid>
                <a:gridCol w="625125">
                  <a:extLst>
                    <a:ext uri="{9D8B030D-6E8A-4147-A177-3AD203B41FA5}">
                      <a16:colId xmlns:a16="http://schemas.microsoft.com/office/drawing/2014/main" val="20000"/>
                    </a:ext>
                  </a:extLst>
                </a:gridCol>
                <a:gridCol w="5248125">
                  <a:extLst>
                    <a:ext uri="{9D8B030D-6E8A-4147-A177-3AD203B41FA5}">
                      <a16:colId xmlns:a16="http://schemas.microsoft.com/office/drawing/2014/main" val="20001"/>
                    </a:ext>
                  </a:extLst>
                </a:gridCol>
                <a:gridCol w="5541325">
                  <a:extLst>
                    <a:ext uri="{9D8B030D-6E8A-4147-A177-3AD203B41FA5}">
                      <a16:colId xmlns:a16="http://schemas.microsoft.com/office/drawing/2014/main" val="20002"/>
                    </a:ext>
                  </a:extLst>
                </a:gridCol>
              </a:tblGrid>
              <a:tr h="457175">
                <a:tc gridSpan="2">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dirty="0">
                          <a:latin typeface="Verdana"/>
                          <a:ea typeface="Verdana"/>
                          <a:cs typeface="Verdana"/>
                          <a:sym typeface="Verdana"/>
                        </a:rPr>
                        <a:t>Garden Work Needed</a:t>
                      </a:r>
                      <a:endParaRPr sz="1400" u="none" strike="noStrike" cap="none" dirty="0"/>
                    </a:p>
                  </a:txBody>
                  <a:tcPr marL="91425" marR="91425" marT="91425" marB="91425">
                    <a:solidFill>
                      <a:srgbClr val="C9DAF8"/>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Verdana"/>
                          <a:ea typeface="Verdana"/>
                          <a:cs typeface="Verdana"/>
                          <a:sym typeface="Verdana"/>
                        </a:rPr>
                        <a:t> </a:t>
                      </a:r>
                      <a:r>
                        <a:rPr lang="en-US" sz="2400" b="1" i="0" u="none" strike="noStrike" cap="none" dirty="0">
                          <a:solidFill>
                            <a:schemeClr val="dk1"/>
                          </a:solidFill>
                          <a:latin typeface="Verdana"/>
                          <a:ea typeface="Verdana"/>
                          <a:cs typeface="Verdana"/>
                          <a:sym typeface="Verdana"/>
                        </a:rPr>
                        <a:t>Cost</a:t>
                      </a:r>
                      <a:endParaRPr sz="1400" u="none" strike="noStrike" cap="none" dirty="0"/>
                    </a:p>
                  </a:txBody>
                  <a:tcPr marL="91425" marR="91425" marT="91425" marB="91425">
                    <a:solidFill>
                      <a:srgbClr val="C9DAF8"/>
                    </a:solidFill>
                  </a:tcPr>
                </a:tc>
                <a:extLst>
                  <a:ext uri="{0D108BD9-81ED-4DB2-BD59-A6C34878D82A}">
                    <a16:rowId xmlns:a16="http://schemas.microsoft.com/office/drawing/2014/main" val="10000"/>
                  </a:ext>
                </a:extLst>
              </a:tr>
              <a:tr h="4571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latin typeface="Verdana"/>
                          <a:ea typeface="Verdana"/>
                          <a:cs typeface="Verdana"/>
                          <a:sym typeface="Verdana"/>
                        </a:rPr>
                        <a:t>A</a:t>
                      </a:r>
                      <a:endParaRPr sz="2000" u="none" strike="noStrike" cap="none" dirty="0">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Verdana"/>
                          <a:ea typeface="Verdana"/>
                          <a:cs typeface="Verdana"/>
                          <a:sym typeface="Verdana"/>
                        </a:rPr>
                        <a:t>Weeds pulled - about 3 hours</a:t>
                      </a:r>
                      <a:endParaRPr sz="24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1"/>
                  </a:ext>
                </a:extLst>
              </a:tr>
              <a:tr h="4571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Verdana"/>
                          <a:ea typeface="Verdana"/>
                          <a:cs typeface="Verdana"/>
                          <a:sym typeface="Verdana"/>
                        </a:rPr>
                        <a:t>B</a:t>
                      </a:r>
                      <a:endParaRPr sz="20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Verdana"/>
                          <a:ea typeface="Verdana"/>
                          <a:cs typeface="Verdana"/>
                          <a:sym typeface="Verdana"/>
                        </a:rPr>
                        <a:t>100 square foot path repaved</a:t>
                      </a:r>
                      <a:endParaRPr sz="24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2"/>
                  </a:ext>
                </a:extLst>
              </a:tr>
              <a:tr h="4732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Verdana"/>
                          <a:ea typeface="Verdana"/>
                          <a:cs typeface="Verdana"/>
                          <a:sym typeface="Verdana"/>
                        </a:rPr>
                        <a:t>C</a:t>
                      </a:r>
                      <a:endParaRPr sz="20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Verdana"/>
                          <a:ea typeface="Verdana"/>
                          <a:cs typeface="Verdana"/>
                          <a:sym typeface="Verdana"/>
                        </a:rPr>
                        <a:t>Roots removed - about 2 hours</a:t>
                      </a:r>
                      <a:endParaRPr sz="24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3"/>
                  </a:ext>
                </a:extLst>
              </a:tr>
              <a:tr h="4571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Verdana"/>
                          <a:ea typeface="Verdana"/>
                          <a:cs typeface="Verdana"/>
                          <a:sym typeface="Verdana"/>
                        </a:rPr>
                        <a:t>D</a:t>
                      </a:r>
                      <a:endParaRPr sz="20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Verdana"/>
                          <a:ea typeface="Verdana"/>
                          <a:cs typeface="Verdana"/>
                          <a:sym typeface="Verdana"/>
                        </a:rPr>
                        <a:t>Soil tilled - about 1 hour</a:t>
                      </a:r>
                      <a:endParaRPr sz="24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4"/>
                  </a:ext>
                </a:extLst>
              </a:tr>
              <a:tr h="4571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Verdana"/>
                          <a:ea typeface="Verdana"/>
                          <a:cs typeface="Verdana"/>
                          <a:sym typeface="Verdana"/>
                        </a:rPr>
                        <a:t>E</a:t>
                      </a:r>
                      <a:endParaRPr sz="20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Verdana"/>
                          <a:ea typeface="Verdana"/>
                          <a:cs typeface="Verdana"/>
                          <a:sym typeface="Verdana"/>
                        </a:rPr>
                        <a:t>Grass mowed - about 1 hour</a:t>
                      </a:r>
                      <a:endParaRPr sz="24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5"/>
                  </a:ext>
                </a:extLst>
              </a:tr>
              <a:tr h="4140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Verdana"/>
                          <a:ea typeface="Verdana"/>
                          <a:cs typeface="Verdana"/>
                          <a:sym typeface="Verdana"/>
                        </a:rPr>
                        <a:t>F</a:t>
                      </a:r>
                      <a:endParaRPr sz="20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en-US" sz="2400" u="none" strike="noStrike" cap="none">
                          <a:solidFill>
                            <a:schemeClr val="dk1"/>
                          </a:solidFill>
                          <a:latin typeface="Verdana"/>
                          <a:ea typeface="Verdana"/>
                          <a:cs typeface="Verdana"/>
                          <a:sym typeface="Verdana"/>
                        </a:rPr>
                        <a:t>Six 20-pound rocks removed</a:t>
                      </a:r>
                      <a:endParaRPr sz="24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6"/>
                  </a:ext>
                </a:extLst>
              </a:tr>
              <a:tr h="457175">
                <a:tc gridSpan="2">
                  <a:txBody>
                    <a:bodyPr/>
                    <a:lstStyle/>
                    <a:p>
                      <a:pPr marL="0" marR="0" lvl="0" indent="0" algn="r" rtl="0">
                        <a:lnSpc>
                          <a:spcPct val="100000"/>
                        </a:lnSpc>
                        <a:spcBef>
                          <a:spcPts val="0"/>
                        </a:spcBef>
                        <a:spcAft>
                          <a:spcPts val="0"/>
                        </a:spcAft>
                        <a:buClr>
                          <a:srgbClr val="000000"/>
                        </a:buClr>
                        <a:buSzPts val="2400"/>
                        <a:buFont typeface="Arial"/>
                        <a:buNone/>
                      </a:pPr>
                      <a:r>
                        <a:rPr lang="en-US" sz="2400" b="1" u="none" strike="noStrike" cap="none" dirty="0">
                          <a:latin typeface="Verdana"/>
                          <a:ea typeface="Verdana"/>
                          <a:cs typeface="Verdana"/>
                          <a:sym typeface="Verdana"/>
                        </a:rPr>
                        <a:t>Total Cost</a:t>
                      </a:r>
                      <a:endParaRPr sz="2400" b="1" u="none" strike="noStrike" cap="none" dirty="0">
                        <a:latin typeface="Verdana"/>
                        <a:ea typeface="Verdana"/>
                        <a:cs typeface="Verdana"/>
                        <a:sym typeface="Verdana"/>
                      </a:endParaRPr>
                    </a:p>
                  </a:txBody>
                  <a:tcPr marL="91425" marR="91425" marT="91425" marB="91425">
                    <a:solidFill>
                      <a:srgbClr val="C9DAF8"/>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800"/>
                        <a:buFont typeface="Arial"/>
                        <a:buNone/>
                      </a:pPr>
                      <a:r>
                        <a:rPr lang="en-US" sz="2800" b="1" u="none" strike="noStrike" cap="none" dirty="0">
                          <a:latin typeface="Verdana"/>
                          <a:ea typeface="Verdana"/>
                          <a:cs typeface="Verdana"/>
                          <a:sym typeface="Verdana"/>
                        </a:rPr>
                        <a:t>$</a:t>
                      </a:r>
                      <a:endParaRPr sz="2800" b="1" u="none" strike="noStrike" cap="none" dirty="0">
                        <a:latin typeface="Verdana"/>
                        <a:ea typeface="Verdana"/>
                        <a:cs typeface="Verdana"/>
                        <a:sym typeface="Verdana"/>
                      </a:endParaRPr>
                    </a:p>
                  </a:txBody>
                  <a:tcPr marL="91425" marR="91425" marT="91425" marB="91425"/>
                </a:tc>
                <a:extLst>
                  <a:ext uri="{0D108BD9-81ED-4DB2-BD59-A6C34878D82A}">
                    <a16:rowId xmlns:a16="http://schemas.microsoft.com/office/drawing/2014/main" val="10007"/>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2" y="5181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2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5"/>
          <p:cNvSpPr txBox="1">
            <a:spLocks noGrp="1"/>
          </p:cNvSpPr>
          <p:nvPr>
            <p:ph type="ftr" idx="11"/>
          </p:nvPr>
        </p:nvSpPr>
        <p:spPr>
          <a:xfrm>
            <a:off x="302627" y="6324700"/>
            <a:ext cx="41523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507" name="Google Shape;507;p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28</a:t>
            </a:fld>
            <a:endParaRPr sz="1800" dirty="0"/>
          </a:p>
        </p:txBody>
      </p:sp>
      <p:sp>
        <p:nvSpPr>
          <p:cNvPr id="508" name="Google Shape;508;p35"/>
          <p:cNvSpPr txBox="1"/>
          <p:nvPr/>
        </p:nvSpPr>
        <p:spPr>
          <a:xfrm>
            <a:off x="76337" y="136473"/>
            <a:ext cx="120336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Role Play B – Garden Worker</a:t>
            </a:r>
            <a:endParaRPr sz="3200" b="1" i="0" u="none" strike="noStrike" cap="none" dirty="0">
              <a:solidFill>
                <a:srgbClr val="000000"/>
              </a:solidFill>
              <a:latin typeface="Verdana"/>
              <a:ea typeface="Verdana"/>
              <a:cs typeface="Verdana"/>
              <a:sym typeface="Verdana"/>
            </a:endParaRPr>
          </a:p>
        </p:txBody>
      </p:sp>
      <p:sp>
        <p:nvSpPr>
          <p:cNvPr id="509" name="Google Shape;509;p35"/>
          <p:cNvSpPr txBox="1"/>
          <p:nvPr/>
        </p:nvSpPr>
        <p:spPr>
          <a:xfrm>
            <a:off x="192262" y="811390"/>
            <a:ext cx="11835600" cy="104641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A: Hello, how much do you charge to work in a garden?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B: It depends on the type of work. Do you need </a:t>
            </a:r>
            <a:r>
              <a:rPr lang="en-US" sz="2800" b="1" i="0" u="none" strike="noStrike" cap="none" dirty="0">
                <a:solidFill>
                  <a:schemeClr val="accent5"/>
                </a:solidFill>
                <a:latin typeface="Verdana"/>
                <a:ea typeface="Verdana"/>
                <a:cs typeface="Verdana"/>
                <a:sym typeface="Verdana"/>
              </a:rPr>
              <a:t>branches cut</a:t>
            </a:r>
            <a:r>
              <a:rPr lang="en-US" sz="2800" b="0" i="0" u="none" strike="noStrike" cap="none" dirty="0">
                <a:solidFill>
                  <a:srgbClr val="000000"/>
                </a:solidFill>
                <a:latin typeface="Verdana"/>
                <a:ea typeface="Verdana"/>
                <a:cs typeface="Verdana"/>
                <a:sym typeface="Verdana"/>
              </a:rPr>
              <a:t>?</a:t>
            </a:r>
            <a:endParaRPr sz="2800" b="0" i="0" u="none" strike="noStrike" cap="none" dirty="0">
              <a:solidFill>
                <a:srgbClr val="000000"/>
              </a:solidFill>
              <a:latin typeface="Verdana"/>
              <a:ea typeface="Verdana"/>
              <a:cs typeface="Verdana"/>
              <a:sym typeface="Verdana"/>
            </a:endParaRPr>
          </a:p>
        </p:txBody>
      </p:sp>
      <p:sp>
        <p:nvSpPr>
          <p:cNvPr id="510" name="Google Shape;510;p35"/>
          <p:cNvSpPr txBox="1"/>
          <p:nvPr/>
        </p:nvSpPr>
        <p:spPr>
          <a:xfrm>
            <a:off x="9593800" y="2717325"/>
            <a:ext cx="1238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511" name="Google Shape;511;p35"/>
          <p:cNvGraphicFramePr/>
          <p:nvPr>
            <p:extLst>
              <p:ext uri="{D42A27DB-BD31-4B8C-83A1-F6EECF244321}">
                <p14:modId xmlns:p14="http://schemas.microsoft.com/office/powerpoint/2010/main" val="4001224939"/>
              </p:ext>
            </p:extLst>
          </p:nvPr>
        </p:nvGraphicFramePr>
        <p:xfrm>
          <a:off x="158412" y="2118677"/>
          <a:ext cx="11869450" cy="3779310"/>
        </p:xfrm>
        <a:graphic>
          <a:graphicData uri="http://schemas.openxmlformats.org/drawingml/2006/table">
            <a:tbl>
              <a:tblPr>
                <a:noFill/>
                <a:tableStyleId>{BE306321-D488-4A56-84C5-FF140EE23902}</a:tableStyleId>
              </a:tblPr>
              <a:tblGrid>
                <a:gridCol w="2918900">
                  <a:extLst>
                    <a:ext uri="{9D8B030D-6E8A-4147-A177-3AD203B41FA5}">
                      <a16:colId xmlns:a16="http://schemas.microsoft.com/office/drawing/2014/main" val="20000"/>
                    </a:ext>
                  </a:extLst>
                </a:gridCol>
                <a:gridCol w="2218650">
                  <a:extLst>
                    <a:ext uri="{9D8B030D-6E8A-4147-A177-3AD203B41FA5}">
                      <a16:colId xmlns:a16="http://schemas.microsoft.com/office/drawing/2014/main" val="20001"/>
                    </a:ext>
                  </a:extLst>
                </a:gridCol>
                <a:gridCol w="3365950">
                  <a:extLst>
                    <a:ext uri="{9D8B030D-6E8A-4147-A177-3AD203B41FA5}">
                      <a16:colId xmlns:a16="http://schemas.microsoft.com/office/drawing/2014/main" val="20002"/>
                    </a:ext>
                  </a:extLst>
                </a:gridCol>
                <a:gridCol w="3365950">
                  <a:extLst>
                    <a:ext uri="{9D8B030D-6E8A-4147-A177-3AD203B41FA5}">
                      <a16:colId xmlns:a16="http://schemas.microsoft.com/office/drawing/2014/main" val="20003"/>
                    </a:ext>
                  </a:extLst>
                </a:gridCol>
              </a:tblGrid>
              <a:tr h="45717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Verdana"/>
                          <a:ea typeface="Verdana"/>
                          <a:cs typeface="Verdana"/>
                          <a:sym typeface="Verdana"/>
                        </a:rPr>
                        <a:t>Work</a:t>
                      </a:r>
                      <a:endParaRPr sz="1400" u="none" strike="noStrike" cap="none" dirty="0"/>
                    </a:p>
                  </a:txBody>
                  <a:tcPr marL="91450" marR="91450" marT="45725" marB="45725">
                    <a:solidFill>
                      <a:srgbClr val="9CC2E5"/>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Verdana"/>
                          <a:ea typeface="Verdana"/>
                          <a:cs typeface="Verdana"/>
                          <a:sym typeface="Verdana"/>
                        </a:rPr>
                        <a:t>Price</a:t>
                      </a:r>
                      <a:endParaRPr sz="1400" u="none" strike="noStrike" cap="none" dirty="0"/>
                    </a:p>
                  </a:txBody>
                  <a:tcPr marL="91425" marR="91425" marT="91425" marB="91425">
                    <a:lnR w="28575" cap="flat" cmpd="sng" algn="ctr">
                      <a:solidFill>
                        <a:schemeClr val="tx1"/>
                      </a:solidFill>
                      <a:prstDash val="solid"/>
                      <a:round/>
                      <a:headEnd type="none" w="med" len="med"/>
                      <a:tailEnd type="none" w="med" len="med"/>
                    </a:lnR>
                    <a:solidFill>
                      <a:srgbClr val="9CC2E5"/>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dirty="0">
                          <a:latin typeface="Verdana"/>
                          <a:ea typeface="Verdana"/>
                          <a:cs typeface="Verdana"/>
                          <a:sym typeface="Verdana"/>
                        </a:rPr>
                        <a:t>Work</a:t>
                      </a:r>
                      <a:endParaRPr sz="2000" b="1" u="none" strike="noStrike" cap="none" dirty="0">
                        <a:latin typeface="Verdana"/>
                        <a:ea typeface="Verdana"/>
                        <a:cs typeface="Verdana"/>
                        <a:sym typeface="Verdana"/>
                      </a:endParaRPr>
                    </a:p>
                  </a:txBody>
                  <a:tcPr marL="91425" marR="91425" marT="91425" marB="91425">
                    <a:lnL w="28575" cap="flat" cmpd="sng" algn="ctr">
                      <a:solidFill>
                        <a:schemeClr val="tx1"/>
                      </a:solidFill>
                      <a:prstDash val="solid"/>
                      <a:round/>
                      <a:headEnd type="none" w="med" len="med"/>
                      <a:tailEnd type="none" w="med" len="med"/>
                    </a:lnL>
                    <a:solidFill>
                      <a:srgbClr val="9CC2E5"/>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Verdana"/>
                          <a:ea typeface="Verdana"/>
                          <a:cs typeface="Verdana"/>
                          <a:sym typeface="Verdana"/>
                        </a:rPr>
                        <a:t>Price</a:t>
                      </a:r>
                      <a:endParaRPr sz="2000" b="1" u="none" strike="noStrike" cap="none">
                        <a:latin typeface="Verdana"/>
                        <a:ea typeface="Verdana"/>
                        <a:cs typeface="Verdana"/>
                        <a:sym typeface="Verdana"/>
                      </a:endParaRPr>
                    </a:p>
                  </a:txBody>
                  <a:tcPr marL="91425" marR="91425" marT="91425" marB="91425">
                    <a:solidFill>
                      <a:srgbClr val="9CC2E5"/>
                    </a:solidFill>
                  </a:tcPr>
                </a:tc>
                <a:extLst>
                  <a:ext uri="{0D108BD9-81ED-4DB2-BD59-A6C34878D82A}">
                    <a16:rowId xmlns:a16="http://schemas.microsoft.com/office/drawing/2014/main" val="10000"/>
                  </a:ext>
                </a:extLst>
              </a:tr>
              <a:tr h="45717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Verdana"/>
                          <a:ea typeface="Verdana"/>
                          <a:cs typeface="Verdana"/>
                          <a:sym typeface="Verdana"/>
                        </a:rPr>
                        <a:t>Branches cut</a:t>
                      </a:r>
                      <a:endParaRPr sz="14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latin typeface="Verdana"/>
                          <a:ea typeface="Verdana"/>
                          <a:cs typeface="Verdana"/>
                          <a:sym typeface="Verdana"/>
                        </a:rPr>
                        <a:t>$5 per branch</a:t>
                      </a:r>
                      <a:endParaRPr sz="2200" u="none" strike="noStrike" cap="none" dirty="0">
                        <a:latin typeface="Verdana"/>
                        <a:ea typeface="Verdana"/>
                        <a:cs typeface="Verdana"/>
                        <a:sym typeface="Verdana"/>
                      </a:endParaRPr>
                    </a:p>
                  </a:txBody>
                  <a:tcPr marL="91425" marR="91425" marT="91425" marB="91425">
                    <a:lnR w="28575" cap="flat" cmpd="sng" algn="ctr">
                      <a:solidFill>
                        <a:schemeClr val="tx1"/>
                      </a:solidFill>
                      <a:prstDash val="solid"/>
                      <a:round/>
                      <a:headEnd type="none" w="med" len="med"/>
                      <a:tailEnd type="none" w="med" len="med"/>
                    </a:lnR>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Verdana"/>
                          <a:ea typeface="Verdana"/>
                          <a:cs typeface="Verdana"/>
                          <a:sym typeface="Verdana"/>
                        </a:rPr>
                        <a:t>Fruit picked</a:t>
                      </a:r>
                      <a:endParaRPr sz="1400" u="none" strike="noStrike" cap="none" dirty="0"/>
                    </a:p>
                  </a:txBody>
                  <a:tcPr marL="91425" marR="91425" marT="91425" marB="91425">
                    <a:lnL w="28575" cap="flat" cmpd="sng" algn="ctr">
                      <a:solidFill>
                        <a:schemeClr val="tx1"/>
                      </a:solidFill>
                      <a:prstDash val="solid"/>
                      <a:round/>
                      <a:headEnd type="none" w="med" len="med"/>
                      <a:tailEnd type="none" w="med" len="med"/>
                    </a:ln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Verdana"/>
                          <a:ea typeface="Verdana"/>
                          <a:cs typeface="Verdana"/>
                          <a:sym typeface="Verdana"/>
                        </a:rPr>
                        <a:t>$20 per hour</a:t>
                      </a:r>
                      <a:endParaRPr sz="2400" u="none" strike="noStrike" cap="none" dirty="0">
                        <a:latin typeface="Verdana"/>
                        <a:ea typeface="Verdana"/>
                        <a:cs typeface="Verdana"/>
                        <a:sym typeface="Verdana"/>
                      </a:endParaRPr>
                    </a:p>
                  </a:txBody>
                  <a:tcPr marL="91425" marR="91425" marT="91425" marB="91425"/>
                </a:tc>
                <a:extLst>
                  <a:ext uri="{0D108BD9-81ED-4DB2-BD59-A6C34878D82A}">
                    <a16:rowId xmlns:a16="http://schemas.microsoft.com/office/drawing/2014/main" val="10001"/>
                  </a:ext>
                </a:extLst>
              </a:tr>
              <a:tr h="45717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Verdana"/>
                          <a:ea typeface="Verdana"/>
                          <a:cs typeface="Verdana"/>
                          <a:sym typeface="Verdana"/>
                        </a:rPr>
                        <a:t>Seeds planted</a:t>
                      </a:r>
                      <a:endParaRPr sz="24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latin typeface="Verdana"/>
                          <a:ea typeface="Verdana"/>
                          <a:cs typeface="Verdana"/>
                          <a:sym typeface="Verdana"/>
                        </a:rPr>
                        <a:t>$23 per hour</a:t>
                      </a:r>
                      <a:endParaRPr sz="2200" u="none" strike="noStrike" cap="none">
                        <a:latin typeface="Verdana"/>
                        <a:ea typeface="Verdana"/>
                        <a:cs typeface="Verdana"/>
                        <a:sym typeface="Verdana"/>
                      </a:endParaRPr>
                    </a:p>
                  </a:txBody>
                  <a:tcPr marL="91425" marR="91425" marT="91425" marB="91425">
                    <a:lnR w="28575" cap="flat" cmpd="sng" algn="ctr">
                      <a:solidFill>
                        <a:schemeClr val="tx1"/>
                      </a:solidFill>
                      <a:prstDash val="solid"/>
                      <a:round/>
                      <a:headEnd type="none" w="med" len="med"/>
                      <a:tailEnd type="none" w="med" len="med"/>
                    </a:lnR>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Verdana"/>
                          <a:ea typeface="Verdana"/>
                          <a:cs typeface="Verdana"/>
                          <a:sym typeface="Verdana"/>
                        </a:rPr>
                        <a:t>Weeds pulled</a:t>
                      </a:r>
                      <a:endParaRPr sz="2400" u="none" strike="noStrike" cap="none" dirty="0">
                        <a:latin typeface="Verdana"/>
                        <a:ea typeface="Verdana"/>
                        <a:cs typeface="Verdana"/>
                        <a:sym typeface="Verdana"/>
                      </a:endParaRPr>
                    </a:p>
                  </a:txBody>
                  <a:tcPr marL="91425" marR="91425" marT="91425" marB="91425">
                    <a:lnL w="28575" cap="flat" cmpd="sng" algn="ctr">
                      <a:solidFill>
                        <a:schemeClr val="tx1"/>
                      </a:solidFill>
                      <a:prstDash val="solid"/>
                      <a:round/>
                      <a:headEnd type="none" w="med" len="med"/>
                      <a:tailEnd type="none" w="med" len="med"/>
                    </a:ln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Verdana"/>
                          <a:ea typeface="Verdana"/>
                          <a:cs typeface="Verdana"/>
                          <a:sym typeface="Verdana"/>
                        </a:rPr>
                        <a:t>$20 per hour</a:t>
                      </a:r>
                      <a:endParaRPr sz="2400" u="none" strike="noStrike" cap="none" dirty="0">
                        <a:latin typeface="Verdana"/>
                        <a:ea typeface="Verdana"/>
                        <a:cs typeface="Verdana"/>
                        <a:sym typeface="Verdana"/>
                      </a:endParaRPr>
                    </a:p>
                  </a:txBody>
                  <a:tcPr marL="91425" marR="91425" marT="91425" marB="91425"/>
                </a:tc>
                <a:extLst>
                  <a:ext uri="{0D108BD9-81ED-4DB2-BD59-A6C34878D82A}">
                    <a16:rowId xmlns:a16="http://schemas.microsoft.com/office/drawing/2014/main" val="10002"/>
                  </a:ext>
                </a:extLst>
              </a:tr>
              <a:tr h="473225">
                <a:tc>
                  <a:txBody>
                    <a:bodyPr/>
                    <a:lstStyle/>
                    <a:p>
                      <a:pPr marL="0" marR="0" lvl="0" indent="0" algn="l" rtl="0">
                        <a:lnSpc>
                          <a:spcPct val="100000"/>
                        </a:lnSpc>
                        <a:spcBef>
                          <a:spcPts val="0"/>
                        </a:spcBef>
                        <a:spcAft>
                          <a:spcPts val="0"/>
                        </a:spcAft>
                        <a:buClr>
                          <a:schemeClr val="dk1"/>
                        </a:buClr>
                        <a:buSzPts val="1100"/>
                        <a:buFont typeface="Arial"/>
                        <a:buNone/>
                      </a:pPr>
                      <a:r>
                        <a:rPr lang="en-US" sz="2400" u="none" strike="noStrike" cap="none">
                          <a:solidFill>
                            <a:schemeClr val="dk1"/>
                          </a:solidFill>
                          <a:latin typeface="Verdana"/>
                          <a:ea typeface="Verdana"/>
                          <a:cs typeface="Verdana"/>
                          <a:sym typeface="Verdana"/>
                        </a:rPr>
                        <a:t>Rocks removed</a:t>
                      </a:r>
                      <a:endParaRPr sz="24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latin typeface="Verdana"/>
                          <a:ea typeface="Verdana"/>
                          <a:cs typeface="Verdana"/>
                          <a:sym typeface="Verdana"/>
                        </a:rPr>
                        <a:t>$2 per pound</a:t>
                      </a:r>
                      <a:endParaRPr sz="2200" u="none" strike="noStrike" cap="none">
                        <a:latin typeface="Verdana"/>
                        <a:ea typeface="Verdana"/>
                        <a:cs typeface="Verdana"/>
                        <a:sym typeface="Verdana"/>
                      </a:endParaRPr>
                    </a:p>
                  </a:txBody>
                  <a:tcPr marL="91425" marR="91425" marT="91425" marB="91425">
                    <a:lnR w="28575" cap="flat" cmpd="sng" algn="ctr">
                      <a:solidFill>
                        <a:schemeClr val="tx1"/>
                      </a:solidFill>
                      <a:prstDash val="solid"/>
                      <a:round/>
                      <a:headEnd type="none" w="med" len="med"/>
                      <a:tailEnd type="none" w="med" len="med"/>
                    </a:lnR>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Verdana"/>
                          <a:ea typeface="Verdana"/>
                          <a:cs typeface="Verdana"/>
                          <a:sym typeface="Verdana"/>
                        </a:rPr>
                        <a:t>Path repaved</a:t>
                      </a:r>
                      <a:endParaRPr sz="2400" u="none" strike="noStrike" cap="none" dirty="0">
                        <a:latin typeface="Verdana"/>
                        <a:ea typeface="Verdana"/>
                        <a:cs typeface="Verdana"/>
                        <a:sym typeface="Verdana"/>
                      </a:endParaRPr>
                    </a:p>
                  </a:txBody>
                  <a:tcPr marL="91425" marR="91425" marT="91425" marB="91425">
                    <a:lnL w="28575" cap="flat" cmpd="sng" algn="ctr">
                      <a:solidFill>
                        <a:schemeClr val="tx1"/>
                      </a:solidFill>
                      <a:prstDash val="solid"/>
                      <a:round/>
                      <a:headEnd type="none" w="med" len="med"/>
                      <a:tailEnd type="none" w="med" len="med"/>
                    </a:ln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Verdana"/>
                          <a:ea typeface="Verdana"/>
                          <a:cs typeface="Verdana"/>
                          <a:sym typeface="Verdana"/>
                        </a:rPr>
                        <a:t>$10 per square foot</a:t>
                      </a:r>
                      <a:endParaRPr sz="2400" u="none" strike="noStrike" cap="none" dirty="0">
                        <a:latin typeface="Verdana"/>
                        <a:ea typeface="Verdana"/>
                        <a:cs typeface="Verdana"/>
                        <a:sym typeface="Verdana"/>
                      </a:endParaRPr>
                    </a:p>
                  </a:txBody>
                  <a:tcPr marL="91425" marR="91425" marT="91425" marB="91425"/>
                </a:tc>
                <a:extLst>
                  <a:ext uri="{0D108BD9-81ED-4DB2-BD59-A6C34878D82A}">
                    <a16:rowId xmlns:a16="http://schemas.microsoft.com/office/drawing/2014/main" val="10003"/>
                  </a:ext>
                </a:extLst>
              </a:tr>
              <a:tr h="45717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Verdana"/>
                          <a:ea typeface="Verdana"/>
                          <a:cs typeface="Verdana"/>
                          <a:sym typeface="Verdana"/>
                        </a:rPr>
                        <a:t>Leaves raked</a:t>
                      </a:r>
                      <a:endParaRPr sz="24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latin typeface="Verdana"/>
                          <a:ea typeface="Verdana"/>
                          <a:cs typeface="Verdana"/>
                          <a:sym typeface="Verdana"/>
                        </a:rPr>
                        <a:t>$21 per hour</a:t>
                      </a:r>
                      <a:endParaRPr sz="2200" u="none" strike="noStrike" cap="none">
                        <a:latin typeface="Verdana"/>
                        <a:ea typeface="Verdana"/>
                        <a:cs typeface="Verdana"/>
                        <a:sym typeface="Verdana"/>
                      </a:endParaRPr>
                    </a:p>
                  </a:txBody>
                  <a:tcPr marL="91425" marR="91425" marT="91425" marB="91425">
                    <a:lnR w="28575" cap="flat" cmpd="sng" algn="ctr">
                      <a:solidFill>
                        <a:schemeClr val="tx1"/>
                      </a:solidFill>
                      <a:prstDash val="solid"/>
                      <a:round/>
                      <a:headEnd type="none" w="med" len="med"/>
                      <a:tailEnd type="none" w="med" len="med"/>
                    </a:lnR>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Verdana"/>
                          <a:ea typeface="Verdana"/>
                          <a:cs typeface="Verdana"/>
                          <a:sym typeface="Verdana"/>
                        </a:rPr>
                        <a:t>Tree roots removed</a:t>
                      </a:r>
                      <a:endParaRPr sz="2400" u="none" strike="noStrike" cap="none" dirty="0">
                        <a:latin typeface="Verdana"/>
                        <a:ea typeface="Verdana"/>
                        <a:cs typeface="Verdana"/>
                        <a:sym typeface="Verdana"/>
                      </a:endParaRPr>
                    </a:p>
                  </a:txBody>
                  <a:tcPr marL="91425" marR="91425" marT="91425" marB="91425">
                    <a:lnL w="28575" cap="flat" cmpd="sng" algn="ctr">
                      <a:solidFill>
                        <a:schemeClr val="tx1"/>
                      </a:solidFill>
                      <a:prstDash val="solid"/>
                      <a:round/>
                      <a:headEnd type="none" w="med" len="med"/>
                      <a:tailEnd type="none" w="med" len="med"/>
                    </a:ln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Verdana"/>
                          <a:ea typeface="Verdana"/>
                          <a:cs typeface="Verdana"/>
                          <a:sym typeface="Verdana"/>
                        </a:rPr>
                        <a:t>$30 per hour</a:t>
                      </a:r>
                      <a:endParaRPr sz="2400" u="none" strike="noStrike" cap="none" dirty="0">
                        <a:latin typeface="Verdana"/>
                        <a:ea typeface="Verdana"/>
                        <a:cs typeface="Verdana"/>
                        <a:sym typeface="Verdana"/>
                      </a:endParaRPr>
                    </a:p>
                  </a:txBody>
                  <a:tcPr marL="91425" marR="91425" marT="91425" marB="91425"/>
                </a:tc>
                <a:extLst>
                  <a:ext uri="{0D108BD9-81ED-4DB2-BD59-A6C34878D82A}">
                    <a16:rowId xmlns:a16="http://schemas.microsoft.com/office/drawing/2014/main" val="10004"/>
                  </a:ext>
                </a:extLst>
              </a:tr>
              <a:tr h="45717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Verdana"/>
                          <a:ea typeface="Verdana"/>
                          <a:cs typeface="Verdana"/>
                          <a:sym typeface="Verdana"/>
                        </a:rPr>
                        <a:t>Bushes trimmed</a:t>
                      </a:r>
                      <a:endParaRPr sz="2400" u="none" strike="noStrike" cap="none" dirty="0">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latin typeface="Verdana"/>
                          <a:ea typeface="Verdana"/>
                          <a:cs typeface="Verdana"/>
                          <a:sym typeface="Verdana"/>
                        </a:rPr>
                        <a:t>$22 per hour</a:t>
                      </a:r>
                      <a:endParaRPr sz="2200" u="none" strike="noStrike" cap="none">
                        <a:latin typeface="Verdana"/>
                        <a:ea typeface="Verdana"/>
                        <a:cs typeface="Verdana"/>
                        <a:sym typeface="Verdana"/>
                      </a:endParaRPr>
                    </a:p>
                  </a:txBody>
                  <a:tcPr marL="91425" marR="91425" marT="91425" marB="91425">
                    <a:lnR w="28575" cap="flat" cmpd="sng" algn="ctr">
                      <a:solidFill>
                        <a:schemeClr val="tx1"/>
                      </a:solidFill>
                      <a:prstDash val="solid"/>
                      <a:round/>
                      <a:headEnd type="none" w="med" len="med"/>
                      <a:tailEnd type="none" w="med" len="med"/>
                    </a:lnR>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Verdana"/>
                          <a:ea typeface="Verdana"/>
                          <a:cs typeface="Verdana"/>
                          <a:sym typeface="Verdana"/>
                        </a:rPr>
                        <a:t>Soil tilled</a:t>
                      </a:r>
                      <a:endParaRPr sz="2400" u="none" strike="noStrike" cap="none" dirty="0">
                        <a:latin typeface="Verdana"/>
                        <a:ea typeface="Verdana"/>
                        <a:cs typeface="Verdana"/>
                        <a:sym typeface="Verdana"/>
                      </a:endParaRPr>
                    </a:p>
                  </a:txBody>
                  <a:tcPr marL="91425" marR="91425" marT="91425" marB="91425">
                    <a:lnL w="28575" cap="flat" cmpd="sng" algn="ctr">
                      <a:solidFill>
                        <a:schemeClr val="tx1"/>
                      </a:solidFill>
                      <a:prstDash val="solid"/>
                      <a:round/>
                      <a:headEnd type="none" w="med" len="med"/>
                      <a:tailEnd type="none" w="med" len="med"/>
                    </a:ln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Verdana"/>
                          <a:ea typeface="Verdana"/>
                          <a:cs typeface="Verdana"/>
                          <a:sym typeface="Verdana"/>
                        </a:rPr>
                        <a:t>$25 per hour</a:t>
                      </a:r>
                      <a:endParaRPr sz="2400" u="none" strike="noStrike" cap="none" dirty="0">
                        <a:latin typeface="Verdana"/>
                        <a:ea typeface="Verdana"/>
                        <a:cs typeface="Verdana"/>
                        <a:sym typeface="Verdana"/>
                      </a:endParaRPr>
                    </a:p>
                  </a:txBody>
                  <a:tcPr marL="91425" marR="91425" marT="91425" marB="91425"/>
                </a:tc>
                <a:extLst>
                  <a:ext uri="{0D108BD9-81ED-4DB2-BD59-A6C34878D82A}">
                    <a16:rowId xmlns:a16="http://schemas.microsoft.com/office/drawing/2014/main" val="10005"/>
                  </a:ext>
                </a:extLst>
              </a:tr>
              <a:tr h="414075">
                <a:tc>
                  <a:txBody>
                    <a:bodyPr/>
                    <a:lstStyle/>
                    <a:p>
                      <a:pPr marL="0" marR="0" lvl="0" indent="0" algn="l" rtl="0">
                        <a:lnSpc>
                          <a:spcPct val="100000"/>
                        </a:lnSpc>
                        <a:spcBef>
                          <a:spcPts val="0"/>
                        </a:spcBef>
                        <a:spcAft>
                          <a:spcPts val="0"/>
                        </a:spcAft>
                        <a:buClr>
                          <a:schemeClr val="dk1"/>
                        </a:buClr>
                        <a:buSzPts val="1100"/>
                        <a:buFont typeface="Arial"/>
                        <a:buNone/>
                      </a:pPr>
                      <a:r>
                        <a:rPr lang="en-US" sz="2400" u="none" strike="noStrike" cap="none">
                          <a:solidFill>
                            <a:schemeClr val="dk1"/>
                          </a:solidFill>
                          <a:latin typeface="Verdana"/>
                          <a:ea typeface="Verdana"/>
                          <a:cs typeface="Verdana"/>
                          <a:sym typeface="Verdana"/>
                        </a:rPr>
                        <a:t>Grass cut</a:t>
                      </a:r>
                      <a:endParaRPr sz="24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latin typeface="Verdana"/>
                          <a:ea typeface="Verdana"/>
                          <a:cs typeface="Verdana"/>
                          <a:sym typeface="Verdana"/>
                        </a:rPr>
                        <a:t>$25 per hour</a:t>
                      </a:r>
                      <a:endParaRPr sz="2200" u="none" strike="noStrike" cap="none">
                        <a:latin typeface="Verdana"/>
                        <a:ea typeface="Verdana"/>
                        <a:cs typeface="Verdana"/>
                        <a:sym typeface="Verdana"/>
                      </a:endParaRPr>
                    </a:p>
                  </a:txBody>
                  <a:tcPr marL="91425" marR="91425" marT="91425" marB="91425">
                    <a:lnR w="28575" cap="flat" cmpd="sng" algn="ctr">
                      <a:solidFill>
                        <a:schemeClr val="tx1"/>
                      </a:solidFill>
                      <a:prstDash val="solid"/>
                      <a:round/>
                      <a:headEnd type="none" w="med" len="med"/>
                      <a:tailEnd type="none" w="med" len="med"/>
                    </a:lnR>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Verdana"/>
                          <a:ea typeface="Verdana"/>
                          <a:cs typeface="Verdana"/>
                          <a:sym typeface="Verdana"/>
                        </a:rPr>
                        <a:t>Plants watered</a:t>
                      </a:r>
                      <a:endParaRPr sz="2400" u="none" strike="noStrike" cap="none" dirty="0">
                        <a:latin typeface="Verdana"/>
                        <a:ea typeface="Verdana"/>
                        <a:cs typeface="Verdana"/>
                        <a:sym typeface="Verdana"/>
                      </a:endParaRPr>
                    </a:p>
                  </a:txBody>
                  <a:tcPr marL="91425" marR="91425" marT="91425" marB="91425">
                    <a:lnL w="28575" cap="flat" cmpd="sng" algn="ctr">
                      <a:solidFill>
                        <a:schemeClr val="tx1"/>
                      </a:solidFill>
                      <a:prstDash val="solid"/>
                      <a:round/>
                      <a:headEnd type="none" w="med" len="med"/>
                      <a:tailEnd type="none" w="med" len="med"/>
                    </a:ln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Verdana"/>
                          <a:ea typeface="Verdana"/>
                          <a:cs typeface="Verdana"/>
                          <a:sym typeface="Verdana"/>
                        </a:rPr>
                        <a:t>$15 per hour</a:t>
                      </a:r>
                      <a:endParaRPr sz="2400" u="none" strike="noStrike" cap="none" dirty="0">
                        <a:latin typeface="Verdana"/>
                        <a:ea typeface="Verdana"/>
                        <a:cs typeface="Verdana"/>
                        <a:sym typeface="Verdana"/>
                      </a:endParaRPr>
                    </a:p>
                  </a:txBody>
                  <a:tcPr marL="91425" marR="91425" marT="91425" marB="91425"/>
                </a:tc>
                <a:extLst>
                  <a:ext uri="{0D108BD9-81ED-4DB2-BD59-A6C34878D82A}">
                    <a16:rowId xmlns:a16="http://schemas.microsoft.com/office/drawing/2014/main" val="10006"/>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37" y="-1156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8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6"/>
          <p:cNvSpPr/>
          <p:nvPr/>
        </p:nvSpPr>
        <p:spPr>
          <a:xfrm>
            <a:off x="352600" y="450175"/>
            <a:ext cx="6977840" cy="5808300"/>
          </a:xfrm>
          <a:prstGeom prst="rect">
            <a:avLst/>
          </a:prstGeom>
          <a:noFill/>
          <a:ln>
            <a:noFill/>
          </a:ln>
        </p:spPr>
        <p:txBody>
          <a:bodyPr spcFirstLastPara="1" wrap="square" lIns="91425" tIns="45700" rIns="91425" bIns="45700" anchor="t" anchorCtr="0">
            <a:noAutofit/>
          </a:bodyPr>
          <a:lstStyle/>
          <a:p>
            <a:pPr marL="0" marR="0" lvl="0" indent="457200" algn="l" rtl="0">
              <a:lnSpc>
                <a:spcPct val="115000"/>
              </a:lnSpc>
              <a:spcBef>
                <a:spcPts val="0"/>
              </a:spcBef>
              <a:spcAft>
                <a:spcPts val="0"/>
              </a:spcAft>
              <a:buClr>
                <a:schemeClr val="dk1"/>
              </a:buClr>
              <a:buSzPts val="1100"/>
              <a:buFont typeface="Arial"/>
              <a:buNone/>
            </a:pPr>
            <a:endParaRPr lang="en-US" sz="2300" dirty="0">
              <a:solidFill>
                <a:schemeClr val="dk1"/>
              </a:solidFill>
              <a:latin typeface="Verdana"/>
              <a:ea typeface="Verdana"/>
              <a:cs typeface="Verdana"/>
              <a:sym typeface="Verdana"/>
            </a:endParaRP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farmer goes out to plant his seed,</a:t>
            </a: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He scatters it all around.</a:t>
            </a: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It falls on the path, in the rocks and the weeds,</a:t>
            </a: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On four different types of ground.</a:t>
            </a:r>
          </a:p>
          <a:p>
            <a:pPr algn="l" rtl="0"/>
            <a:endPar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Some seeds will fall upon the path</a:t>
            </a: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Where the birds come devour every one</a:t>
            </a: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On the rocky soil the seeds begin to grow,</a:t>
            </a: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But they wither in the heat of the sun</a:t>
            </a:r>
          </a:p>
          <a:p>
            <a:pPr algn="l" rtl="0"/>
            <a:endPar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Some seeds will fall among the thorns</a:t>
            </a: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Where they’re choked so the fruit will never come</a:t>
            </a: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But where the seeds fall upon the fertile soil</a:t>
            </a: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 harvest of new grain has begun</a:t>
            </a:r>
          </a:p>
          <a:p>
            <a:pPr algn="l" rtl="0"/>
            <a:endParaRPr lang="en-US" sz="2000" dirty="0">
              <a:latin typeface="Verdana" panose="020B0604030504040204" pitchFamily="34" charset="0"/>
              <a:ea typeface="Verdana" panose="020B0604030504040204" pitchFamily="34" charset="0"/>
              <a:cs typeface="Verdana" panose="020B0604030504040204" pitchFamily="34" charset="0"/>
            </a:endParaRP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And when we hear his words of love</a:t>
            </a: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Receive the truth sown from above</a:t>
            </a: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seed will take root – and God’s fruit will grow</a:t>
            </a: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seed will take root – and God’s fruit will grow</a:t>
            </a:r>
          </a:p>
          <a:p>
            <a:pPr algn="l" rtl="0"/>
            <a:endParaRPr lang="en-US"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algn="l" rtl="0"/>
            <a:br>
              <a:rPr lang="en-US" sz="1800" i="1" dirty="0">
                <a:solidFill>
                  <a:srgbClr val="000000"/>
                </a:solidFill>
                <a:effectLst/>
                <a:latin typeface="Calibri" panose="020F0502020204030204" pitchFamily="34" charset="0"/>
              </a:rPr>
            </a:br>
            <a:r>
              <a:rPr lang="en-US" sz="2600" b="0" i="0" u="none" strike="noStrike" cap="none" dirty="0">
                <a:solidFill>
                  <a:schemeClr val="dk1"/>
                </a:solidFill>
                <a:latin typeface="Verdana"/>
                <a:ea typeface="Verdana"/>
                <a:cs typeface="Verdana"/>
                <a:sym typeface="Verdana"/>
              </a:rPr>
              <a:t> </a:t>
            </a:r>
            <a:endParaRPr sz="2600" b="0" i="0" u="none" strike="noStrike" cap="none" dirty="0">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120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p:txBody>
      </p:sp>
      <p:sp>
        <p:nvSpPr>
          <p:cNvPr id="520" name="Google Shape;520;p36"/>
          <p:cNvSpPr txBox="1"/>
          <p:nvPr/>
        </p:nvSpPr>
        <p:spPr>
          <a:xfrm>
            <a:off x="2824480" y="0"/>
            <a:ext cx="11165840" cy="708900"/>
          </a:xfrm>
          <a:prstGeom prst="rect">
            <a:avLst/>
          </a:prstGeom>
          <a:noFill/>
          <a:ln>
            <a:noFill/>
          </a:ln>
        </p:spPr>
        <p:txBody>
          <a:bodyPr spcFirstLastPara="1" wrap="square" lIns="91425" tIns="45700" rIns="91425" bIns="45700" anchor="t" anchorCtr="0">
            <a:noAutofit/>
          </a:bodyPr>
          <a:lstStyle/>
          <a:p>
            <a:r>
              <a:rPr lang="en-US" sz="3200" b="1" dirty="0">
                <a:solidFill>
                  <a:schemeClr val="dk1"/>
                </a:solidFill>
                <a:latin typeface="Verdana"/>
                <a:ea typeface="Verdana"/>
                <a:cs typeface="Verdana"/>
                <a:sym typeface="Verdana"/>
              </a:rPr>
              <a:t>Song: </a:t>
            </a:r>
            <a:r>
              <a:rPr lang="en-US" sz="3200" b="1" dirty="0">
                <a:solidFill>
                  <a:schemeClr val="dk1"/>
                </a:solidFill>
                <a:latin typeface="Verdana"/>
                <a:ea typeface="Verdana"/>
                <a:cs typeface="Verdana"/>
              </a:rPr>
              <a:t>God’s Fruit Will Grow </a:t>
            </a:r>
            <a:r>
              <a:rPr lang="en-US" b="1" dirty="0">
                <a:solidFill>
                  <a:schemeClr val="dk1"/>
                </a:solidFill>
                <a:latin typeface="Verdana"/>
                <a:ea typeface="Verdana"/>
                <a:cs typeface="Verdana"/>
              </a:rPr>
              <a:t>©2024 by Tim Lewis</a:t>
            </a:r>
          </a:p>
          <a:p>
            <a:pPr algn="l" rtl="0"/>
            <a:endParaRPr lang="en-US" sz="3200" b="1" dirty="0">
              <a:solidFill>
                <a:schemeClr val="dk1"/>
              </a:solidFill>
              <a:latin typeface="Verdana"/>
              <a:ea typeface="Verdana"/>
              <a:cs typeface="Verdana"/>
            </a:endParaRPr>
          </a:p>
          <a:p>
            <a:pPr marL="0" marR="0" lvl="0" indent="0" algn="l" rtl="0">
              <a:lnSpc>
                <a:spcPct val="100000"/>
              </a:lnSpc>
              <a:spcBef>
                <a:spcPts val="0"/>
              </a:spcBef>
              <a:spcAft>
                <a:spcPts val="0"/>
              </a:spcAft>
              <a:buClr>
                <a:schemeClr val="dk1"/>
              </a:buClr>
              <a:buSzPts val="1100"/>
              <a:buFont typeface="Arial"/>
              <a:buNone/>
            </a:pPr>
            <a:endParaRPr sz="3200" b="1" i="0" u="none" strike="noStrike" cap="none" dirty="0">
              <a:solidFill>
                <a:schemeClr val="dk1"/>
              </a:solidFill>
              <a:latin typeface="Verdana"/>
              <a:ea typeface="Verdana"/>
              <a:cs typeface="Verdana"/>
              <a:sym typeface="Verdana"/>
            </a:endParaRPr>
          </a:p>
        </p:txBody>
      </p:sp>
      <p:sp>
        <p:nvSpPr>
          <p:cNvPr id="521" name="Google Shape;521;p36"/>
          <p:cNvSpPr txBox="1">
            <a:spLocks noGrp="1"/>
          </p:cNvSpPr>
          <p:nvPr>
            <p:ph type="sldNum" idx="12"/>
          </p:nvPr>
        </p:nvSpPr>
        <p:spPr>
          <a:xfrm>
            <a:off x="9096200" y="6075912"/>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29</a:t>
            </a:fld>
            <a:endParaRPr sz="1800" dirty="0"/>
          </a:p>
        </p:txBody>
      </p:sp>
      <p:sp>
        <p:nvSpPr>
          <p:cNvPr id="523" name="Google Shape;523;p36"/>
          <p:cNvSpPr txBox="1"/>
          <p:nvPr/>
        </p:nvSpPr>
        <p:spPr>
          <a:xfrm>
            <a:off x="6844297" y="-131995"/>
            <a:ext cx="5561064" cy="4037229"/>
          </a:xfrm>
          <a:prstGeom prst="rect">
            <a:avLst/>
          </a:prstGeom>
          <a:noFill/>
          <a:ln>
            <a:noFill/>
          </a:ln>
        </p:spPr>
        <p:txBody>
          <a:bodyPr spcFirstLastPara="1" wrap="square" lIns="91425" tIns="91425" rIns="91425" bIns="91425" anchor="t" anchorCtr="0">
            <a:spAutoFit/>
          </a:bodyPr>
          <a:lstStyle/>
          <a:p>
            <a:pPr algn="l" rtl="0"/>
            <a:endPar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algn="l" rtl="0"/>
            <a:r>
              <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p>
            <a:pPr algn="l" rtl="0"/>
            <a:r>
              <a:rPr lang="en-US" sz="20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endPar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algn="l" rtl="0"/>
            <a:r>
              <a:rPr lang="en-US" sz="2000" i="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Chorus</a:t>
            </a:r>
            <a:endParaRPr lang="en-US" sz="200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algn="l" rtl="0"/>
            <a:r>
              <a:rPr lang="en-US" sz="2000" b="1" dirty="0">
                <a:solidFill>
                  <a:schemeClr val="accent1">
                    <a:lumMod val="75000"/>
                  </a:schemeClr>
                </a:solidFill>
                <a:effectLst/>
                <a:latin typeface="Verdana" panose="020B0604030504040204" pitchFamily="34" charset="0"/>
                <a:ea typeface="Verdana" panose="020B0604030504040204" pitchFamily="34" charset="0"/>
                <a:cs typeface="Verdana" panose="020B0604030504040204" pitchFamily="34" charset="0"/>
              </a:rPr>
              <a:t>The seed is the word of God that’s sown</a:t>
            </a:r>
          </a:p>
          <a:p>
            <a:pPr algn="l" rtl="0"/>
            <a:r>
              <a:rPr lang="en-US" sz="2000" b="1" dirty="0">
                <a:solidFill>
                  <a:schemeClr val="accent1">
                    <a:lumMod val="75000"/>
                  </a:schemeClr>
                </a:solidFill>
                <a:effectLst/>
                <a:latin typeface="Verdana" panose="020B0604030504040204" pitchFamily="34" charset="0"/>
                <a:ea typeface="Verdana" panose="020B0604030504040204" pitchFamily="34" charset="0"/>
                <a:cs typeface="Verdana" panose="020B0604030504040204" pitchFamily="34" charset="0"/>
              </a:rPr>
              <a:t>On hearts like the fertile soil or hardened like stone</a:t>
            </a:r>
          </a:p>
          <a:p>
            <a:pPr algn="l" rtl="0"/>
            <a:r>
              <a:rPr lang="en-US" sz="2000" b="1" dirty="0">
                <a:solidFill>
                  <a:schemeClr val="accent1">
                    <a:lumMod val="75000"/>
                  </a:schemeClr>
                </a:solidFill>
                <a:effectLst/>
                <a:latin typeface="Verdana" panose="020B0604030504040204" pitchFamily="34" charset="0"/>
                <a:ea typeface="Verdana" panose="020B0604030504040204" pitchFamily="34" charset="0"/>
                <a:cs typeface="Verdana" panose="020B0604030504040204" pitchFamily="34" charset="0"/>
              </a:rPr>
              <a:t>But when we hear his words of love</a:t>
            </a:r>
          </a:p>
          <a:p>
            <a:pPr algn="l" rtl="0"/>
            <a:r>
              <a:rPr lang="en-US" sz="2000" b="1" dirty="0">
                <a:solidFill>
                  <a:schemeClr val="accent1">
                    <a:lumMod val="75000"/>
                  </a:schemeClr>
                </a:solidFill>
                <a:effectLst/>
                <a:latin typeface="Verdana" panose="020B0604030504040204" pitchFamily="34" charset="0"/>
                <a:ea typeface="Verdana" panose="020B0604030504040204" pitchFamily="34" charset="0"/>
                <a:cs typeface="Verdana" panose="020B0604030504040204" pitchFamily="34" charset="0"/>
              </a:rPr>
              <a:t>Receive the truth sown from above</a:t>
            </a:r>
          </a:p>
          <a:p>
            <a:pPr algn="l" rtl="0"/>
            <a:r>
              <a:rPr lang="en-US" sz="2000" b="1" dirty="0">
                <a:solidFill>
                  <a:schemeClr val="accent1">
                    <a:lumMod val="75000"/>
                  </a:schemeClr>
                </a:solidFill>
                <a:effectLst/>
                <a:latin typeface="Verdana" panose="020B0604030504040204" pitchFamily="34" charset="0"/>
                <a:ea typeface="Verdana" panose="020B0604030504040204" pitchFamily="34" charset="0"/>
                <a:cs typeface="Verdana" panose="020B0604030504040204" pitchFamily="34" charset="0"/>
              </a:rPr>
              <a:t>The seed will take root, and God’s fruit will grow</a:t>
            </a:r>
          </a:p>
          <a:p>
            <a:pPr marL="0" marR="0" lvl="0" indent="457200" algn="l" rtl="0">
              <a:lnSpc>
                <a:spcPct val="115000"/>
              </a:lnSpc>
              <a:spcBef>
                <a:spcPts val="0"/>
              </a:spcBef>
              <a:spcAft>
                <a:spcPts val="0"/>
              </a:spcAft>
              <a:buClr>
                <a:schemeClr val="dk1"/>
              </a:buClr>
              <a:buSzPts val="1100"/>
              <a:buFont typeface="Arial"/>
              <a:buNone/>
            </a:pPr>
            <a:endParaRPr sz="900" b="0" i="0" u="none" strike="noStrike" cap="none" dirty="0">
              <a:solidFill>
                <a:srgbClr val="000000"/>
              </a:solidFill>
              <a:latin typeface="Verdana"/>
              <a:ea typeface="Verdana"/>
              <a:cs typeface="Verdana"/>
              <a:sym typeface="Verdana"/>
            </a:endParaRPr>
          </a:p>
        </p:txBody>
      </p:sp>
      <p:pic>
        <p:nvPicPr>
          <p:cNvPr id="2" name="God's Fruit Will Grow (1).m4a">
            <a:hlinkClick r:id="" action="ppaction://media"/>
            <a:extLst>
              <a:ext uri="{FF2B5EF4-FFF2-40B4-BE49-F238E27FC236}">
                <a16:creationId xmlns:a16="http://schemas.microsoft.com/office/drawing/2014/main" id="{1760C31C-B931-665A-D23B-D9A85B84C7E1}"/>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32370" y="0"/>
            <a:ext cx="521468" cy="521468"/>
          </a:xfrm>
          <a:prstGeom prst="rect">
            <a:avLst/>
          </a:prstGeom>
        </p:spPr>
      </p:pic>
      <p:pic>
        <p:nvPicPr>
          <p:cNvPr id="3" name="Picture 2">
            <a:extLst>
              <a:ext uri="{FF2B5EF4-FFF2-40B4-BE49-F238E27FC236}">
                <a16:creationId xmlns:a16="http://schemas.microsoft.com/office/drawing/2014/main" id="{67B86738-02E2-3B4F-6500-6D52369B49F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8473440" y="4704441"/>
            <a:ext cx="3718560" cy="2125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9" name="Google Shape;249;p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8819" y="7516"/>
            <a:ext cx="12173181" cy="6850484"/>
          </a:xfrm>
          <a:prstGeom prst="rect">
            <a:avLst/>
          </a:prstGeom>
          <a:noFill/>
          <a:ln>
            <a:noFill/>
          </a:ln>
        </p:spPr>
      </p:pic>
      <p:sp>
        <p:nvSpPr>
          <p:cNvPr id="252" name="Google Shape;252;p3"/>
          <p:cNvSpPr txBox="1">
            <a:spLocks noGrp="1"/>
          </p:cNvSpPr>
          <p:nvPr>
            <p:ph type="title"/>
          </p:nvPr>
        </p:nvSpPr>
        <p:spPr>
          <a:xfrm>
            <a:off x="6634478" y="0"/>
            <a:ext cx="4504029" cy="815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Verdana"/>
              <a:buNone/>
            </a:pPr>
            <a:r>
              <a:rPr lang="en-US" dirty="0">
                <a:solidFill>
                  <a:schemeClr val="dk1"/>
                </a:solidFill>
                <a:latin typeface="Verdana"/>
                <a:ea typeface="Verdana"/>
                <a:cs typeface="Verdana"/>
                <a:sym typeface="Verdana"/>
              </a:rPr>
              <a:t> </a:t>
            </a:r>
            <a:r>
              <a:rPr lang="en-US" sz="3200" b="1" dirty="0">
                <a:solidFill>
                  <a:schemeClr val="bg1"/>
                </a:solidFill>
              </a:rPr>
              <a:t>What do you see?</a:t>
            </a:r>
            <a:endParaRPr sz="3200" b="1" dirty="0">
              <a:solidFill>
                <a:schemeClr val="bg1"/>
              </a:solidFill>
            </a:endParaRPr>
          </a:p>
        </p:txBody>
      </p:sp>
      <p:sp>
        <p:nvSpPr>
          <p:cNvPr id="253" name="Google Shape;253;p3"/>
          <p:cNvSpPr txBox="1">
            <a:spLocks noGrp="1"/>
          </p:cNvSpPr>
          <p:nvPr>
            <p:ph type="sldNum" idx="12"/>
          </p:nvPr>
        </p:nvSpPr>
        <p:spPr>
          <a:xfrm>
            <a:off x="8886493" y="6308046"/>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a:t>
            </a:fld>
            <a:endParaRPr sz="1800" dirty="0"/>
          </a:p>
        </p:txBody>
      </p:sp>
      <p:sp>
        <p:nvSpPr>
          <p:cNvPr id="254" name="Google Shape;254;p3"/>
          <p:cNvSpPr txBox="1"/>
          <p:nvPr/>
        </p:nvSpPr>
        <p:spPr>
          <a:xfrm>
            <a:off x="13678625" y="6216425"/>
            <a:ext cx="9777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Verdana"/>
              <a:ea typeface="Verdana"/>
              <a:cs typeface="Verdana"/>
              <a:sym typeface="Verdana"/>
            </a:endParaRPr>
          </a:p>
        </p:txBody>
      </p:sp>
      <p:sp>
        <p:nvSpPr>
          <p:cNvPr id="255" name="Google Shape;255;p3"/>
          <p:cNvSpPr txBox="1">
            <a:spLocks noGrp="1"/>
          </p:cNvSpPr>
          <p:nvPr>
            <p:ph type="ftr" idx="11"/>
          </p:nvPr>
        </p:nvSpPr>
        <p:spPr>
          <a:xfrm>
            <a:off x="404100" y="6525822"/>
            <a:ext cx="4180114" cy="549574"/>
          </a:xfrm>
          <a:prstGeom prst="rect">
            <a:avLst/>
          </a:prstGeom>
          <a:noFill/>
          <a:ln>
            <a:noFill/>
          </a:ln>
        </p:spPr>
        <p:txBody>
          <a:bodyPr spcFirstLastPara="1" wrap="square" lIns="91425" tIns="45700" rIns="91425" bIns="45700" anchor="ctr" anchorCtr="0">
            <a:noAutofit/>
          </a:bodyPr>
          <a:lstStyle/>
          <a:p>
            <a:pPr lvl="0" algn="l"/>
            <a:r>
              <a:rPr lang="en-US" dirty="0"/>
              <a:t>©2020-2025 Light of the World Learning</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819"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30</a:t>
            </a:fld>
            <a:endParaRPr sz="1800" dirty="0"/>
          </a:p>
        </p:txBody>
      </p:sp>
      <p:graphicFrame>
        <p:nvGraphicFramePr>
          <p:cNvPr id="530" name="Google Shape;530;p37"/>
          <p:cNvGraphicFramePr/>
          <p:nvPr>
            <p:extLst>
              <p:ext uri="{D42A27DB-BD31-4B8C-83A1-F6EECF244321}">
                <p14:modId xmlns:p14="http://schemas.microsoft.com/office/powerpoint/2010/main" val="1684222887"/>
              </p:ext>
            </p:extLst>
          </p:nvPr>
        </p:nvGraphicFramePr>
        <p:xfrm>
          <a:off x="268940" y="823155"/>
          <a:ext cx="11654100" cy="5486400"/>
        </p:xfrm>
        <a:graphic>
          <a:graphicData uri="http://schemas.openxmlformats.org/drawingml/2006/table">
            <a:tbl>
              <a:tblPr>
                <a:noFill/>
                <a:tableStyleId>{BE306321-D488-4A56-84C5-FF140EE23902}</a:tableStyleId>
              </a:tblPr>
              <a:tblGrid>
                <a:gridCol w="2079800">
                  <a:extLst>
                    <a:ext uri="{9D8B030D-6E8A-4147-A177-3AD203B41FA5}">
                      <a16:colId xmlns:a16="http://schemas.microsoft.com/office/drawing/2014/main" val="20000"/>
                    </a:ext>
                  </a:extLst>
                </a:gridCol>
                <a:gridCol w="3747250">
                  <a:extLst>
                    <a:ext uri="{9D8B030D-6E8A-4147-A177-3AD203B41FA5}">
                      <a16:colId xmlns:a16="http://schemas.microsoft.com/office/drawing/2014/main" val="20001"/>
                    </a:ext>
                  </a:extLst>
                </a:gridCol>
                <a:gridCol w="2373075">
                  <a:extLst>
                    <a:ext uri="{9D8B030D-6E8A-4147-A177-3AD203B41FA5}">
                      <a16:colId xmlns:a16="http://schemas.microsoft.com/office/drawing/2014/main" val="20002"/>
                    </a:ext>
                  </a:extLst>
                </a:gridCol>
                <a:gridCol w="3453975">
                  <a:extLst>
                    <a:ext uri="{9D8B030D-6E8A-4147-A177-3AD203B41FA5}">
                      <a16:colId xmlns:a16="http://schemas.microsoft.com/office/drawing/2014/main" val="20003"/>
                    </a:ext>
                  </a:extLst>
                </a:gridCol>
              </a:tblGrid>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1</a:t>
                      </a:r>
                      <a:endParaRPr sz="1400" b="0" i="0" u="none" strike="noStrike" cap="none">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The path was as curvy as a winding river. </a:t>
                      </a: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4</a:t>
                      </a:r>
                      <a:endParaRPr sz="1400" b="0" i="0" u="none" strike="noStrike" cap="none">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0"/>
                  </a:ext>
                </a:extLst>
              </a:tr>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2</a:t>
                      </a:r>
                      <a:endParaRPr sz="1400" b="0" i="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5</a:t>
                      </a:r>
                      <a:endParaRPr sz="1400" b="0" i="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3</a:t>
                      </a:r>
                      <a:endParaRPr sz="1400" b="0" i="0" u="none" strike="noStrike" cap="none">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6</a:t>
                      </a:r>
                      <a:endParaRPr sz="1400" b="0" i="0" u="none" strike="noStrike" cap="none">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31" name="Google Shape;531;p37"/>
          <p:cNvSpPr txBox="1"/>
          <p:nvPr/>
        </p:nvSpPr>
        <p:spPr>
          <a:xfrm>
            <a:off x="-478800" y="144243"/>
            <a:ext cx="126708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1A. </a:t>
            </a:r>
            <a:r>
              <a:rPr lang="en-US" sz="3200" b="1" i="0" u="none" strike="noStrike" cap="none" dirty="0">
                <a:solidFill>
                  <a:schemeClr val="dk1"/>
                </a:solidFill>
                <a:latin typeface="Verdana"/>
                <a:ea typeface="Verdana"/>
                <a:cs typeface="Verdana"/>
                <a:sym typeface="Verdana"/>
              </a:rPr>
              <a:t>Write about the pictures using </a:t>
            </a:r>
            <a:r>
              <a:rPr lang="en-US" sz="3200" b="1" i="0" u="none" strike="noStrike" cap="none" dirty="0">
                <a:solidFill>
                  <a:schemeClr val="accent1">
                    <a:lumMod val="75000"/>
                  </a:schemeClr>
                </a:solidFill>
                <a:latin typeface="Verdana"/>
                <a:ea typeface="Verdana"/>
                <a:cs typeface="Verdana"/>
                <a:sym typeface="Verdana"/>
              </a:rPr>
              <a:t>As…As </a:t>
            </a:r>
            <a:r>
              <a:rPr lang="en-US" sz="3200" b="1" i="0" u="none" strike="noStrike" cap="none" dirty="0">
                <a:solidFill>
                  <a:schemeClr val="dk1"/>
                </a:solidFill>
                <a:latin typeface="Verdana"/>
                <a:ea typeface="Verdana"/>
                <a:cs typeface="Verdana"/>
                <a:sym typeface="Verdana"/>
              </a:rPr>
              <a:t>similes.</a:t>
            </a:r>
            <a:endParaRPr sz="3200" b="1" i="0" u="none" strike="noStrike" cap="none" dirty="0">
              <a:solidFill>
                <a:schemeClr val="dk1"/>
              </a:solidFill>
              <a:latin typeface="Verdana"/>
              <a:ea typeface="Verdana"/>
              <a:cs typeface="Verdana"/>
              <a:sym typeface="Verdana"/>
            </a:endParaRPr>
          </a:p>
        </p:txBody>
      </p:sp>
      <p:pic>
        <p:nvPicPr>
          <p:cNvPr id="532" name="Google Shape;532;p3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64741" y="1091210"/>
            <a:ext cx="1596726" cy="1466936"/>
          </a:xfrm>
          <a:prstGeom prst="rect">
            <a:avLst/>
          </a:prstGeom>
          <a:noFill/>
          <a:ln>
            <a:noFill/>
          </a:ln>
        </p:spPr>
      </p:pic>
      <p:pic>
        <p:nvPicPr>
          <p:cNvPr id="534" name="Google Shape;534;p3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33591" y="4735515"/>
            <a:ext cx="1596726" cy="1462620"/>
          </a:xfrm>
          <a:prstGeom prst="rect">
            <a:avLst/>
          </a:prstGeom>
          <a:noFill/>
          <a:ln>
            <a:noFill/>
          </a:ln>
        </p:spPr>
      </p:pic>
      <p:sp>
        <p:nvSpPr>
          <p:cNvPr id="538" name="Google Shape;538;p37"/>
          <p:cNvSpPr txBox="1">
            <a:spLocks noGrp="1"/>
          </p:cNvSpPr>
          <p:nvPr>
            <p:ph type="ftr" idx="11"/>
          </p:nvPr>
        </p:nvSpPr>
        <p:spPr>
          <a:xfrm>
            <a:off x="0" y="6398268"/>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3" name="Google Shape;289;g2b164599ae0_0_85">
            <a:extLst>
              <a:ext uri="{FF2B5EF4-FFF2-40B4-BE49-F238E27FC236}">
                <a16:creationId xmlns:a16="http://schemas.microsoft.com/office/drawing/2014/main" id="{A542647A-11A3-8675-3454-107540D50227}"/>
              </a:ext>
            </a:extLst>
          </p:cNvPr>
          <p:cNvPicPr preferRelativeResize="0"/>
          <p:nvPr/>
        </p:nvPicPr>
        <p:blipFill rotWithShape="1">
          <a:blip r:embed="rId7" cstate="print">
            <a:alphaModFix/>
            <a:extLst>
              <a:ext uri="{BEBA8EAE-BF5A-486C-A8C5-ECC9F3942E4B}">
                <a14:imgProps xmlns:a14="http://schemas.microsoft.com/office/drawing/2010/main">
                  <a14:imgLayer r:embed="rId8">
                    <a14:imgEffect>
                      <a14:backgroundRemoval t="9462" b="94063" l="9462" r="89796">
                        <a14:foregroundMark x1="64750" y1="83859" x2="64750" y2="83859"/>
                        <a14:foregroundMark x1="56030" y1="69202" x2="56030" y2="69202"/>
                        <a14:foregroundMark x1="79406" y1="69202" x2="79406" y2="69202"/>
                        <a14:foregroundMark x1="77922" y1="91095" x2="77922" y2="91095"/>
                        <a14:foregroundMark x1="74954" y1="76438" x2="74954" y2="76438"/>
                        <a14:foregroundMark x1="42857" y1="82375" x2="42857" y2="82375"/>
                        <a14:foregroundMark x1="50278" y1="88126" x2="50278" y2="88126"/>
                        <a14:foregroundMark x1="10946" y1="92579" x2="10946" y2="92579"/>
                        <a14:foregroundMark x1="15213" y1="77922" x2="15213" y2="77922"/>
                        <a14:foregroundMark x1="58998" y1="91095" x2="58998" y2="91095"/>
                        <a14:foregroundMark x1="48794" y1="88126" x2="48794" y2="88126"/>
                        <a14:foregroundMark x1="40074" y1="88126" x2="40074" y2="88126"/>
                        <a14:foregroundMark x1="37106" y1="83859" x2="37106" y2="83859"/>
                        <a14:foregroundMark x1="79406" y1="85343" x2="79406" y2="85343"/>
                        <a14:foregroundMark x1="79406" y1="85343" x2="79406" y2="85343"/>
                        <a14:foregroundMark x1="80891" y1="86827" x2="80891" y2="86827"/>
                        <a14:foregroundMark x1="73655" y1="92579" x2="73655" y2="92579"/>
                        <a14:foregroundMark x1="69202" y1="88126" x2="69202" y2="88126"/>
                        <a14:foregroundMark x1="72171" y1="94063" x2="72171" y2="94063"/>
                      </a14:backgroundRemoval>
                    </a14:imgEffect>
                  </a14:imgLayer>
                </a14:imgProps>
              </a:ext>
              <a:ext uri="{28A0092B-C50C-407E-A947-70E740481C1C}">
                <a14:useLocalDpi xmlns:a14="http://schemas.microsoft.com/office/drawing/2010/main"/>
              </a:ext>
            </a:extLst>
          </a:blip>
          <a:srcRect/>
          <a:stretch/>
        </p:blipFill>
        <p:spPr>
          <a:xfrm>
            <a:off x="6437364" y="734442"/>
            <a:ext cx="1811808" cy="1804845"/>
          </a:xfrm>
          <a:prstGeom prst="rect">
            <a:avLst/>
          </a:prstGeom>
          <a:noFill/>
          <a:ln>
            <a:noFill/>
          </a:ln>
        </p:spPr>
      </p:pic>
      <p:pic>
        <p:nvPicPr>
          <p:cNvPr id="5" name="Picture 4">
            <a:extLst>
              <a:ext uri="{FF2B5EF4-FFF2-40B4-BE49-F238E27FC236}">
                <a16:creationId xmlns:a16="http://schemas.microsoft.com/office/drawing/2014/main" id="{139F53C5-1BC4-022C-3C75-2EF9062F219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04617" y="2856609"/>
            <a:ext cx="1325700" cy="1325700"/>
          </a:xfrm>
          <a:prstGeom prst="rect">
            <a:avLst/>
          </a:prstGeom>
        </p:spPr>
      </p:pic>
      <p:sp>
        <p:nvSpPr>
          <p:cNvPr id="6" name="Right Arrow 5">
            <a:extLst>
              <a:ext uri="{FF2B5EF4-FFF2-40B4-BE49-F238E27FC236}">
                <a16:creationId xmlns:a16="http://schemas.microsoft.com/office/drawing/2014/main" id="{DE8A51B0-F1C2-835E-0298-530AAE25C814}"/>
              </a:ext>
            </a:extLst>
          </p:cNvPr>
          <p:cNvSpPr/>
          <p:nvPr/>
        </p:nvSpPr>
        <p:spPr>
          <a:xfrm flipV="1">
            <a:off x="385863" y="3840325"/>
            <a:ext cx="522646" cy="3126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299;g2b164599ae0_0_170">
            <a:extLst>
              <a:ext uri="{FF2B5EF4-FFF2-40B4-BE49-F238E27FC236}">
                <a16:creationId xmlns:a16="http://schemas.microsoft.com/office/drawing/2014/main" id="{5B4F7602-C8F0-49E9-7DDA-8E2EA3859325}"/>
              </a:ext>
            </a:extLst>
          </p:cNvPr>
          <p:cNvPicPr preferRelativeResize="0"/>
          <p:nvPr/>
        </p:nvPicPr>
        <p:blipFill rotWithShape="1">
          <a:blip r:embed="rId10" cstate="print">
            <a:alphaModFix/>
            <a:extLst>
              <a:ext uri="{BEBA8EAE-BF5A-486C-A8C5-ECC9F3942E4B}">
                <a14:imgProps xmlns:a14="http://schemas.microsoft.com/office/drawing/2010/main">
                  <a14:imgLayer r:embed="rId11">
                    <a14:imgEffect>
                      <a14:backgroundRemoval t="2951" b="99306" l="3992" r="97899">
                        <a14:foregroundMark x1="34034" y1="28125" x2="34034" y2="28125"/>
                        <a14:foregroundMark x1="40546" y1="30903" x2="63445" y2="56076"/>
                        <a14:foregroundMark x1="53571" y1="36111" x2="15180" y2="31003"/>
                        <a14:foregroundMark x1="5532" y1="33880" x2="16176" y2="64063"/>
                        <a14:foregroundMark x1="16176" y1="64063" x2="13025" y2="74653"/>
                        <a14:foregroundMark x1="9664" y1="82639" x2="54202" y2="92361"/>
                        <a14:foregroundMark x1="54202" y1="92361" x2="88025" y2="68056"/>
                        <a14:foregroundMark x1="88025" y1="68056" x2="87815" y2="36111"/>
                        <a14:foregroundMark x1="73109" y1="91840" x2="98739" y2="62674"/>
                        <a14:foregroundMark x1="98739" y1="62674" x2="86134" y2="30903"/>
                        <a14:foregroundMark x1="87815" y1="83854" x2="40966" y2="99479"/>
                        <a14:foregroundMark x1="40966" y1="99479" x2="6723" y2="71875"/>
                        <a14:foregroundMark x1="6723" y1="71875" x2="11345" y2="52083"/>
                        <a14:foregroundMark x1="77941" y1="22917" x2="77941" y2="22917"/>
                        <a14:foregroundMark x1="95798" y1="9549" x2="95798" y2="9549"/>
                        <a14:foregroundMark x1="68277" y1="42708" x2="68277" y2="42708"/>
                        <a14:foregroundMark x1="79622" y1="14931" x2="79622" y2="14931"/>
                        <a14:foregroundMark x1="81303" y1="13542" x2="81303" y2="13542"/>
                        <a14:foregroundMark x1="82983" y1="8333" x2="82983" y2="8333"/>
                        <a14:foregroundMark x1="86134" y1="2951" x2="86134" y2="2951"/>
                        <a14:foregroundMark x1="92647" y1="2951" x2="92647" y2="2951"/>
                        <a14:foregroundMark x1="74790" y1="36111" x2="74790" y2="36111"/>
                        <a14:backgroundMark x1="8193" y1="29514" x2="8193" y2="29514"/>
                        <a14:backgroundMark x1="8193" y1="29514" x2="4832" y2="30903"/>
                        <a14:backgroundMark x1="3151" y1="32118" x2="16176" y2="29514"/>
                        <a14:backgroundMark x1="4832" y1="34896" x2="6513" y2="30903"/>
                      </a14:backgroundRemoval>
                    </a14:imgEffect>
                  </a14:imgLayer>
                </a14:imgProps>
              </a:ext>
              <a:ext uri="{28A0092B-C50C-407E-A947-70E740481C1C}">
                <a14:useLocalDpi xmlns:a14="http://schemas.microsoft.com/office/drawing/2010/main"/>
              </a:ext>
            </a:extLst>
          </a:blip>
          <a:srcRect/>
          <a:stretch/>
        </p:blipFill>
        <p:spPr>
          <a:xfrm>
            <a:off x="6666450" y="4593891"/>
            <a:ext cx="1353635" cy="1631949"/>
          </a:xfrm>
          <a:prstGeom prst="rect">
            <a:avLst/>
          </a:prstGeom>
          <a:noFill/>
          <a:ln>
            <a:noFill/>
          </a:ln>
        </p:spPr>
      </p:pic>
      <p:pic>
        <p:nvPicPr>
          <p:cNvPr id="2" name="Picture 1">
            <a:extLst>
              <a:ext uri="{FF2B5EF4-FFF2-40B4-BE49-F238E27FC236}">
                <a16:creationId xmlns:a16="http://schemas.microsoft.com/office/drawing/2014/main" id="{0FFEE899-56FC-2861-D365-918FC616A380}"/>
              </a:ext>
            </a:extLst>
          </p:cNvPr>
          <p:cNvPicPr>
            <a:picLocks noChangeAspect="1"/>
          </p:cNvPicPr>
          <p:nvPr/>
        </p:nvPicPr>
        <p:blipFill rotWithShape="1">
          <a:blip r:embed="rId12" cstate="print">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6263369" y="2968347"/>
            <a:ext cx="2159799" cy="145819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586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1"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31</a:t>
            </a:fld>
            <a:endParaRPr sz="1800" dirty="0"/>
          </a:p>
        </p:txBody>
      </p:sp>
      <p:graphicFrame>
        <p:nvGraphicFramePr>
          <p:cNvPr id="545" name="Google Shape;545;p38"/>
          <p:cNvGraphicFramePr/>
          <p:nvPr>
            <p:extLst>
              <p:ext uri="{D42A27DB-BD31-4B8C-83A1-F6EECF244321}">
                <p14:modId xmlns:p14="http://schemas.microsoft.com/office/powerpoint/2010/main" val="2699790695"/>
              </p:ext>
            </p:extLst>
          </p:nvPr>
        </p:nvGraphicFramePr>
        <p:xfrm>
          <a:off x="268940" y="857250"/>
          <a:ext cx="11654100" cy="5486400"/>
        </p:xfrm>
        <a:graphic>
          <a:graphicData uri="http://schemas.openxmlformats.org/drawingml/2006/table">
            <a:tbl>
              <a:tblPr>
                <a:noFill/>
                <a:tableStyleId>{BE306321-D488-4A56-84C5-FF140EE23902}</a:tableStyleId>
              </a:tblPr>
              <a:tblGrid>
                <a:gridCol w="2079800">
                  <a:extLst>
                    <a:ext uri="{9D8B030D-6E8A-4147-A177-3AD203B41FA5}">
                      <a16:colId xmlns:a16="http://schemas.microsoft.com/office/drawing/2014/main" val="20000"/>
                    </a:ext>
                  </a:extLst>
                </a:gridCol>
                <a:gridCol w="3747250">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3941100">
                  <a:extLst>
                    <a:ext uri="{9D8B030D-6E8A-4147-A177-3AD203B41FA5}">
                      <a16:colId xmlns:a16="http://schemas.microsoft.com/office/drawing/2014/main" val="20003"/>
                    </a:ext>
                  </a:extLst>
                </a:gridCol>
              </a:tblGrid>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7</a:t>
                      </a:r>
                      <a:endParaRPr sz="1400" b="0" i="0" u="none" strike="noStrike" cap="none">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10</a:t>
                      </a:r>
                      <a:endParaRPr sz="1400" b="0" i="0" u="none" strike="noStrike" cap="none">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0"/>
                  </a:ext>
                </a:extLst>
              </a:tr>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8</a:t>
                      </a:r>
                      <a:endParaRPr sz="1400" b="0" i="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11</a:t>
                      </a:r>
                      <a:endParaRPr sz="1400" b="0" i="0" u="none" strike="noStrike" cap="none">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8288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accent5"/>
                          </a:solidFill>
                          <a:latin typeface="Verdana"/>
                          <a:ea typeface="Verdana"/>
                          <a:cs typeface="Verdana"/>
                          <a:sym typeface="Verdana"/>
                        </a:rPr>
                        <a:t>9</a:t>
                      </a:r>
                      <a:endParaRPr sz="1400" b="0" i="0" u="none" strike="noStrike" cap="none">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accent5"/>
                        </a:solidFill>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5"/>
                          </a:solidFill>
                          <a:latin typeface="Verdana"/>
                          <a:ea typeface="Verdana"/>
                          <a:cs typeface="Verdana"/>
                          <a:sym typeface="Verdana"/>
                        </a:rPr>
                        <a:t>12</a:t>
                      </a:r>
                      <a:endParaRPr sz="1400" b="0" i="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latin typeface="Verdana"/>
                        <a:ea typeface="Verdana"/>
                        <a:cs typeface="Verdana"/>
                        <a:sym typeface="Verdana"/>
                      </a:endParaRPr>
                    </a:p>
                  </a:txBody>
                  <a:tcPr marL="91450" marR="91450"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46" name="Google Shape;546;p38"/>
          <p:cNvSpPr txBox="1"/>
          <p:nvPr/>
        </p:nvSpPr>
        <p:spPr>
          <a:xfrm>
            <a:off x="-478800" y="136525"/>
            <a:ext cx="126708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1B. </a:t>
            </a:r>
            <a:r>
              <a:rPr lang="en-US" sz="3200" b="1" i="0" u="none" strike="noStrike" cap="none" dirty="0">
                <a:solidFill>
                  <a:schemeClr val="dk1"/>
                </a:solidFill>
                <a:latin typeface="Verdana"/>
                <a:ea typeface="Verdana"/>
                <a:cs typeface="Verdana"/>
                <a:sym typeface="Verdana"/>
              </a:rPr>
              <a:t>Write about the pictures using </a:t>
            </a:r>
            <a:r>
              <a:rPr lang="en-US" sz="3200" b="1" i="0" u="none" strike="noStrike" cap="none" dirty="0">
                <a:solidFill>
                  <a:schemeClr val="accent1">
                    <a:lumMod val="75000"/>
                  </a:schemeClr>
                </a:solidFill>
                <a:latin typeface="Verdana"/>
                <a:ea typeface="Verdana"/>
                <a:cs typeface="Verdana"/>
                <a:sym typeface="Verdana"/>
              </a:rPr>
              <a:t>Like </a:t>
            </a:r>
            <a:r>
              <a:rPr lang="en-US" sz="3200" b="1" i="0" u="none" strike="noStrike" cap="none" dirty="0">
                <a:solidFill>
                  <a:schemeClr val="dk1"/>
                </a:solidFill>
                <a:latin typeface="Verdana"/>
                <a:ea typeface="Verdana"/>
                <a:cs typeface="Verdana"/>
                <a:sym typeface="Verdana"/>
              </a:rPr>
              <a:t>similes.</a:t>
            </a:r>
            <a:endParaRPr sz="3200" b="1" i="0" u="none" strike="noStrike" cap="none" dirty="0">
              <a:solidFill>
                <a:schemeClr val="dk1"/>
              </a:solidFill>
              <a:latin typeface="Verdana"/>
              <a:ea typeface="Verdana"/>
              <a:cs typeface="Verdana"/>
              <a:sym typeface="Verdana"/>
            </a:endParaRPr>
          </a:p>
        </p:txBody>
      </p:sp>
      <p:pic>
        <p:nvPicPr>
          <p:cNvPr id="547" name="Google Shape;547;p38"/>
          <p:cNvPicPr preferRelativeResize="0"/>
          <p:nvPr/>
        </p:nvPicPr>
        <p:blipFill rotWithShape="1">
          <a:blip r:embed="rId5" cstate="print">
            <a:alphaModFix/>
            <a:extLst>
              <a:ext uri="{BEBA8EAE-BF5A-486C-A8C5-ECC9F3942E4B}">
                <a14:imgProps xmlns:a14="http://schemas.microsoft.com/office/drawing/2010/main">
                  <a14:imgLayer r:embed="rId6">
                    <a14:imgEffect>
                      <a14:backgroundRemoval t="9615" b="89560" l="5842" r="56873">
                        <a14:foregroundMark x1="20275" y1="29670" x2="20275" y2="29670"/>
                        <a14:foregroundMark x1="47595" y1="45604" x2="47595" y2="45604"/>
                        <a14:foregroundMark x1="55326" y1="48352" x2="55326" y2="48352"/>
                        <a14:foregroundMark x1="56873" y1="48352" x2="56873" y2="48352"/>
                        <a14:foregroundMark x1="54467" y1="61264" x2="54467" y2="61264"/>
                        <a14:foregroundMark x1="52921" y1="67308" x2="52921" y2="67308"/>
                        <a14:foregroundMark x1="49141" y1="65659" x2="49141" y2="65659"/>
                        <a14:foregroundMark x1="55326" y1="65659" x2="55326" y2="65659"/>
                      </a14:backgroundRemoval>
                    </a14:imgEffect>
                  </a14:imgLayer>
                </a14:imgProps>
              </a:ext>
              <a:ext uri="{28A0092B-C50C-407E-A947-70E740481C1C}">
                <a14:useLocalDpi xmlns:a14="http://schemas.microsoft.com/office/drawing/2010/main"/>
              </a:ext>
            </a:extLst>
          </a:blip>
          <a:srcRect t="1" r="41286" b="-5616"/>
          <a:stretch/>
        </p:blipFill>
        <p:spPr>
          <a:xfrm>
            <a:off x="668612" y="1128722"/>
            <a:ext cx="1534171" cy="1483850"/>
          </a:xfrm>
          <a:prstGeom prst="rect">
            <a:avLst/>
          </a:prstGeom>
          <a:noFill/>
          <a:ln>
            <a:noFill/>
          </a:ln>
        </p:spPr>
      </p:pic>
      <p:pic>
        <p:nvPicPr>
          <p:cNvPr id="549" name="Google Shape;549;p38"/>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68612" y="4812633"/>
            <a:ext cx="1575462" cy="1453479"/>
          </a:xfrm>
          <a:prstGeom prst="rect">
            <a:avLst/>
          </a:prstGeom>
          <a:noFill/>
          <a:ln>
            <a:noFill/>
          </a:ln>
        </p:spPr>
      </p:pic>
      <p:pic>
        <p:nvPicPr>
          <p:cNvPr id="551" name="Google Shape;551;p38"/>
          <p:cNvPicPr preferRelativeResize="0"/>
          <p:nvPr/>
        </p:nvPicPr>
        <p:blipFill rotWithShape="1">
          <a:blip r:embed="rId8" cstate="print">
            <a:alphaModFix/>
            <a:extLst>
              <a:ext uri="{BEBA8EAE-BF5A-486C-A8C5-ECC9F3942E4B}">
                <a14:imgProps xmlns:a14="http://schemas.microsoft.com/office/drawing/2010/main">
                  <a14:imgLayer r:embed="rId9">
                    <a14:imgEffect>
                      <a14:backgroundRemoval t="6840" b="66038" l="9906" r="91509">
                        <a14:foregroundMark x1="16981" y1="16509" x2="16981" y2="16509"/>
                        <a14:foregroundMark x1="33255" y1="25708" x2="33255" y2="25708"/>
                        <a14:foregroundMark x1="62028" y1="14151" x2="62028" y2="14151"/>
                        <a14:foregroundMark x1="56368" y1="11792" x2="56368" y2="11792"/>
                        <a14:foregroundMark x1="91981" y1="15330" x2="91981" y2="15330"/>
                        <a14:foregroundMark x1="87500" y1="14151" x2="87500" y2="14151"/>
                        <a14:foregroundMark x1="62028" y1="26887" x2="62028" y2="26887"/>
                        <a14:foregroundMark x1="52830" y1="36085" x2="52830" y2="36085"/>
                        <a14:foregroundMark x1="24057" y1="41745" x2="24057" y2="41745"/>
                        <a14:foregroundMark x1="32075" y1="48821" x2="32075" y2="48821"/>
                        <a14:foregroundMark x1="64387" y1="48821" x2="64387" y2="48821"/>
                        <a14:foregroundMark x1="79245" y1="62500" x2="79245" y2="62500"/>
                        <a14:foregroundMark x1="50472" y1="66038" x2="50472" y2="66038"/>
                        <a14:foregroundMark x1="15802" y1="62500" x2="15802" y2="62500"/>
                      </a14:backgroundRemoval>
                    </a14:imgEffect>
                  </a14:imgLayer>
                </a14:imgProps>
              </a:ext>
              <a:ext uri="{28A0092B-C50C-407E-A947-70E740481C1C}">
                <a14:useLocalDpi xmlns:a14="http://schemas.microsoft.com/office/drawing/2010/main"/>
              </a:ext>
            </a:extLst>
          </a:blip>
          <a:srcRect b="30817"/>
          <a:stretch/>
        </p:blipFill>
        <p:spPr>
          <a:xfrm>
            <a:off x="6161316" y="3185755"/>
            <a:ext cx="1761350" cy="1218525"/>
          </a:xfrm>
          <a:prstGeom prst="rect">
            <a:avLst/>
          </a:prstGeom>
          <a:noFill/>
          <a:ln>
            <a:noFill/>
          </a:ln>
        </p:spPr>
      </p:pic>
      <p:sp>
        <p:nvSpPr>
          <p:cNvPr id="553" name="Google Shape;553;p38"/>
          <p:cNvSpPr txBox="1">
            <a:spLocks noGrp="1"/>
          </p:cNvSpPr>
          <p:nvPr>
            <p:ph type="ftr" idx="11"/>
          </p:nvPr>
        </p:nvSpPr>
        <p:spPr>
          <a:xfrm>
            <a:off x="0" y="6430294"/>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pic>
        <p:nvPicPr>
          <p:cNvPr id="2" name="Picture 1">
            <a:extLst>
              <a:ext uri="{FF2B5EF4-FFF2-40B4-BE49-F238E27FC236}">
                <a16:creationId xmlns:a16="http://schemas.microsoft.com/office/drawing/2014/main" id="{FFDBA15F-82CC-2949-2057-4D910B733D6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
          <a:stretch/>
        </p:blipFill>
        <p:spPr>
          <a:xfrm>
            <a:off x="6360733" y="1328152"/>
            <a:ext cx="1404356" cy="1207932"/>
          </a:xfrm>
          <a:prstGeom prst="rect">
            <a:avLst/>
          </a:prstGeom>
        </p:spPr>
      </p:pic>
      <p:pic>
        <p:nvPicPr>
          <p:cNvPr id="3" name="Picture 2">
            <a:extLst>
              <a:ext uri="{FF2B5EF4-FFF2-40B4-BE49-F238E27FC236}">
                <a16:creationId xmlns:a16="http://schemas.microsoft.com/office/drawing/2014/main" id="{32264540-B1A6-6290-B119-FE2F0E2F6A6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7201" y="2730559"/>
            <a:ext cx="2008064" cy="1673721"/>
          </a:xfrm>
          <a:prstGeom prst="rect">
            <a:avLst/>
          </a:prstGeom>
        </p:spPr>
      </p:pic>
      <p:pic>
        <p:nvPicPr>
          <p:cNvPr id="4" name="Google Shape;278;g2b164599ae0_0_0">
            <a:extLst>
              <a:ext uri="{FF2B5EF4-FFF2-40B4-BE49-F238E27FC236}">
                <a16:creationId xmlns:a16="http://schemas.microsoft.com/office/drawing/2014/main" id="{C124AB6C-BC53-83BA-47E7-A4D24613EA0C}"/>
              </a:ext>
            </a:extLst>
          </p:cNvPr>
          <p:cNvPicPr preferRelativeResize="0"/>
          <p:nvPr/>
        </p:nvPicPr>
        <p:blipFill rotWithShape="1">
          <a:blip r:embed="rId12" cstate="print">
            <a:alphaModFix/>
            <a:extLst>
              <a:ext uri="{BEBA8EAE-BF5A-486C-A8C5-ECC9F3942E4B}">
                <a14:imgProps xmlns:a14="http://schemas.microsoft.com/office/drawing/2010/main">
                  <a14:imgLayer r:embed="rId13">
                    <a14:imgEffect>
                      <a14:backgroundRemoval t="9845" b="89637" l="14444" r="100000"/>
                    </a14:imgEffect>
                    <a14:imgEffect>
                      <a14:brightnessContrast contrast="1000"/>
                    </a14:imgEffect>
                  </a14:imgLayer>
                </a14:imgProps>
              </a:ext>
              <a:ext uri="{28A0092B-C50C-407E-A947-70E740481C1C}">
                <a14:useLocalDpi xmlns:a14="http://schemas.microsoft.com/office/drawing/2010/main"/>
              </a:ext>
            </a:extLst>
          </a:blip>
          <a:srcRect/>
          <a:stretch/>
        </p:blipFill>
        <p:spPr>
          <a:xfrm>
            <a:off x="5867400" y="4812633"/>
            <a:ext cx="1897689" cy="1351925"/>
          </a:xfrm>
          <a:prstGeom prst="rect">
            <a:avLst/>
          </a:prstGeom>
          <a:noFill/>
          <a:ln>
            <a:noFill/>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5860" y="-861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0"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42"/>
          <p:cNvSpPr txBox="1"/>
          <p:nvPr/>
        </p:nvSpPr>
        <p:spPr>
          <a:xfrm>
            <a:off x="1051241" y="-5902"/>
            <a:ext cx="10089516" cy="84619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endParaRPr sz="4400" b="0" i="0" u="none" strike="noStrike" cap="none">
              <a:solidFill>
                <a:srgbClr val="000000"/>
              </a:solidFill>
              <a:latin typeface="Verdana"/>
              <a:ea typeface="Verdana"/>
              <a:cs typeface="Verdana"/>
              <a:sym typeface="Verdana"/>
            </a:endParaRPr>
          </a:p>
        </p:txBody>
      </p:sp>
      <p:sp>
        <p:nvSpPr>
          <p:cNvPr id="599" name="Google Shape;599;p42"/>
          <p:cNvSpPr txBox="1">
            <a:spLocks noGrp="1"/>
          </p:cNvSpPr>
          <p:nvPr>
            <p:ph type="ftr" idx="11"/>
          </p:nvPr>
        </p:nvSpPr>
        <p:spPr>
          <a:xfrm>
            <a:off x="253131" y="63011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600" name="Google Shape;600;p42"/>
          <p:cNvSpPr txBox="1">
            <a:spLocks noGrp="1"/>
          </p:cNvSpPr>
          <p:nvPr>
            <p:ph type="sldNum" idx="12"/>
          </p:nvPr>
        </p:nvSpPr>
        <p:spPr>
          <a:xfrm>
            <a:off x="8643257" y="6301125"/>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32</a:t>
            </a:fld>
            <a:endParaRPr sz="1800" dirty="0"/>
          </a:p>
        </p:txBody>
      </p:sp>
      <p:sp>
        <p:nvSpPr>
          <p:cNvPr id="601" name="Google Shape;601;p42"/>
          <p:cNvSpPr txBox="1"/>
          <p:nvPr/>
        </p:nvSpPr>
        <p:spPr>
          <a:xfrm>
            <a:off x="643871" y="74584"/>
            <a:ext cx="11273310" cy="9543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2. </a:t>
            </a:r>
            <a:r>
              <a:rPr lang="en-US" sz="3200" b="1" i="0" u="none" strike="noStrike" cap="none" dirty="0">
                <a:solidFill>
                  <a:schemeClr val="dk1"/>
                </a:solidFill>
                <a:latin typeface="Verdana"/>
                <a:ea typeface="Verdana"/>
                <a:cs typeface="Verdana"/>
                <a:sym typeface="Verdana"/>
              </a:rPr>
              <a:t>Complete the charts with your own similes</a:t>
            </a:r>
            <a:r>
              <a:rPr lang="en-US" sz="3200" b="1" dirty="0">
                <a:solidFill>
                  <a:schemeClr val="dk1"/>
                </a:solidFill>
                <a:latin typeface="Verdana"/>
                <a:ea typeface="Verdana"/>
                <a:cs typeface="Verdana"/>
                <a:sym typeface="Verdana"/>
              </a:rPr>
              <a:t> using</a:t>
            </a:r>
            <a:r>
              <a:rPr lang="en-US" sz="3200" b="1" i="0" u="none" strike="noStrike" cap="none" dirty="0">
                <a:solidFill>
                  <a:schemeClr val="dk1"/>
                </a:solidFill>
                <a:latin typeface="Verdana"/>
                <a:ea typeface="Verdana"/>
                <a:cs typeface="Verdana"/>
                <a:sym typeface="Verdana"/>
              </a:rPr>
              <a:t> </a:t>
            </a:r>
            <a:r>
              <a:rPr lang="en-US" sz="3200" b="1" i="0" u="none" strike="noStrike" cap="none" dirty="0">
                <a:solidFill>
                  <a:schemeClr val="accent5"/>
                </a:solidFill>
                <a:latin typeface="Verdana"/>
                <a:ea typeface="Verdana"/>
                <a:cs typeface="Verdana"/>
                <a:sym typeface="Verdana"/>
              </a:rPr>
              <a:t>like</a:t>
            </a:r>
            <a:r>
              <a:rPr lang="en-US" sz="3200" b="1" i="0" u="none" strike="noStrike" cap="none" dirty="0">
                <a:solidFill>
                  <a:schemeClr val="dk1"/>
                </a:solidFill>
                <a:latin typeface="Verdana"/>
                <a:ea typeface="Verdana"/>
                <a:cs typeface="Verdana"/>
                <a:sym typeface="Verdana"/>
              </a:rPr>
              <a:t> and </a:t>
            </a:r>
            <a:r>
              <a:rPr lang="en-US" sz="3200" b="1" i="0" u="none" strike="noStrike" cap="none" dirty="0">
                <a:solidFill>
                  <a:schemeClr val="accent5"/>
                </a:solidFill>
                <a:latin typeface="Verdana"/>
                <a:ea typeface="Verdana"/>
                <a:cs typeface="Verdana"/>
                <a:sym typeface="Verdana"/>
              </a:rPr>
              <a:t>as</a:t>
            </a:r>
            <a:r>
              <a:rPr lang="en-US" sz="3200" b="1" i="0" u="none" strike="noStrike" cap="none" dirty="0">
                <a:solidFill>
                  <a:schemeClr val="dk1"/>
                </a:solidFill>
                <a:latin typeface="Verdana"/>
                <a:ea typeface="Verdana"/>
                <a:cs typeface="Verdana"/>
                <a:sym typeface="Verdana"/>
              </a:rPr>
              <a:t>…</a:t>
            </a:r>
            <a:r>
              <a:rPr lang="en-US" sz="3200" b="1" i="0" u="none" strike="noStrike" cap="none" dirty="0">
                <a:solidFill>
                  <a:schemeClr val="accent5"/>
                </a:solidFill>
                <a:latin typeface="Verdana"/>
                <a:ea typeface="Verdana"/>
                <a:cs typeface="Verdana"/>
                <a:sym typeface="Verdana"/>
              </a:rPr>
              <a:t>as</a:t>
            </a:r>
            <a:r>
              <a:rPr lang="en-US" sz="3200" b="1" i="0" u="none" strike="noStrike" cap="none" dirty="0">
                <a:solidFill>
                  <a:schemeClr val="dk1"/>
                </a:solidFill>
                <a:latin typeface="Verdana"/>
                <a:ea typeface="Verdana"/>
                <a:cs typeface="Verdana"/>
                <a:sym typeface="Verdana"/>
              </a:rPr>
              <a:t>.</a:t>
            </a:r>
            <a:endParaRPr sz="600" b="1" i="0" u="none" strike="noStrike" cap="none" dirty="0">
              <a:solidFill>
                <a:schemeClr val="dk1"/>
              </a:solidFill>
              <a:latin typeface="Verdana"/>
              <a:ea typeface="Verdana"/>
              <a:cs typeface="Verdana"/>
              <a:sym typeface="Verdana"/>
            </a:endParaRPr>
          </a:p>
        </p:txBody>
      </p:sp>
      <p:sp>
        <p:nvSpPr>
          <p:cNvPr id="605" name="Google Shape;605;p42"/>
          <p:cNvSpPr txBox="1"/>
          <p:nvPr/>
        </p:nvSpPr>
        <p:spPr>
          <a:xfrm>
            <a:off x="754200" y="2683575"/>
            <a:ext cx="1005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2" name="Table 1">
            <a:extLst>
              <a:ext uri="{FF2B5EF4-FFF2-40B4-BE49-F238E27FC236}">
                <a16:creationId xmlns:a16="http://schemas.microsoft.com/office/drawing/2014/main" id="{45926FEE-559C-24AF-E73C-60E00813650F}"/>
              </a:ext>
            </a:extLst>
          </p:cNvPr>
          <p:cNvGraphicFramePr>
            <a:graphicFrameLocks noGrp="1"/>
          </p:cNvGraphicFramePr>
          <p:nvPr>
            <p:extLst>
              <p:ext uri="{D42A27DB-BD31-4B8C-83A1-F6EECF244321}">
                <p14:modId xmlns:p14="http://schemas.microsoft.com/office/powerpoint/2010/main" val="4170772467"/>
              </p:ext>
            </p:extLst>
          </p:nvPr>
        </p:nvGraphicFramePr>
        <p:xfrm>
          <a:off x="5650586" y="1312559"/>
          <a:ext cx="6266595" cy="4909611"/>
        </p:xfrm>
        <a:graphic>
          <a:graphicData uri="http://schemas.openxmlformats.org/drawingml/2006/table">
            <a:tbl>
              <a:tblPr firstRow="1" bandRow="1">
                <a:tableStyleId>{6B88CF53-0688-406D-B047-1C91DCAFE5A1}</a:tableStyleId>
              </a:tblPr>
              <a:tblGrid>
                <a:gridCol w="1839871">
                  <a:extLst>
                    <a:ext uri="{9D8B030D-6E8A-4147-A177-3AD203B41FA5}">
                      <a16:colId xmlns:a16="http://schemas.microsoft.com/office/drawing/2014/main" val="4236686208"/>
                    </a:ext>
                  </a:extLst>
                </a:gridCol>
                <a:gridCol w="2253150">
                  <a:extLst>
                    <a:ext uri="{9D8B030D-6E8A-4147-A177-3AD203B41FA5}">
                      <a16:colId xmlns:a16="http://schemas.microsoft.com/office/drawing/2014/main" val="3719762614"/>
                    </a:ext>
                  </a:extLst>
                </a:gridCol>
                <a:gridCol w="2173574">
                  <a:extLst>
                    <a:ext uri="{9D8B030D-6E8A-4147-A177-3AD203B41FA5}">
                      <a16:colId xmlns:a16="http://schemas.microsoft.com/office/drawing/2014/main" val="42304118"/>
                    </a:ext>
                  </a:extLst>
                </a:gridCol>
              </a:tblGrid>
              <a:tr h="701373">
                <a:tc>
                  <a:txBody>
                    <a:bodyPr/>
                    <a:lstStyle/>
                    <a:p>
                      <a:r>
                        <a:rPr lang="en-US" sz="24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We run</a:t>
                      </a:r>
                    </a:p>
                  </a:txBody>
                  <a:tcPr marL="172941" marR="172941" marT="86471" marB="86471">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as slow as</a:t>
                      </a:r>
                    </a:p>
                  </a:txBody>
                  <a:tcPr marL="172941" marR="172941" marT="86471" marB="86471">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r>
                        <a:rPr lang="en-US" sz="24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turtles</a:t>
                      </a:r>
                      <a:r>
                        <a:rPr lang="en-US" sz="2400" dirty="0">
                          <a:latin typeface="Verdana" panose="020B0604030504040204" pitchFamily="34" charset="0"/>
                          <a:ea typeface="Verdana" panose="020B0604030504040204" pitchFamily="34" charset="0"/>
                          <a:cs typeface="Verdana" panose="020B0604030504040204" pitchFamily="34" charset="0"/>
                        </a:rPr>
                        <a:t>.</a:t>
                      </a:r>
                    </a:p>
                  </a:txBody>
                  <a:tcPr marL="172941" marR="172941" marT="86471" marB="86471">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08395810"/>
                  </a:ext>
                </a:extLst>
              </a:tr>
              <a:tr h="701373">
                <a:tc>
                  <a:txBody>
                    <a:bodyPr/>
                    <a:lstStyle/>
                    <a:p>
                      <a:endParaRPr lang="en-US" sz="240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as cold as</a:t>
                      </a:r>
                    </a:p>
                  </a:txBody>
                  <a:tcPr marL="172941" marR="172941" marT="86471" marB="86471">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endParaRPr lang="en-US" sz="240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284218296"/>
                  </a:ext>
                </a:extLst>
              </a:tr>
              <a:tr h="701373">
                <a:tc>
                  <a:txBody>
                    <a:bodyPr/>
                    <a:lstStyle/>
                    <a:p>
                      <a:endParaRPr lang="en-US" sz="240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as smart as</a:t>
                      </a:r>
                    </a:p>
                  </a:txBody>
                  <a:tcPr marL="172941" marR="172941" marT="86471" marB="86471">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endParaRPr lang="en-US" sz="240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89491813"/>
                  </a:ext>
                </a:extLst>
              </a:tr>
              <a:tr h="701373">
                <a:tc>
                  <a:txBody>
                    <a:bodyPr/>
                    <a:lstStyle/>
                    <a:p>
                      <a:endParaRPr lang="en-US" sz="240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as light as</a:t>
                      </a:r>
                    </a:p>
                  </a:txBody>
                  <a:tcPr marL="172941" marR="172941" marT="86471" marB="86471">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endParaRPr lang="en-US" sz="240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974925625"/>
                  </a:ext>
                </a:extLst>
              </a:tr>
              <a:tr h="701373">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as sweet as</a:t>
                      </a:r>
                    </a:p>
                  </a:txBody>
                  <a:tcPr marL="172941" marR="172941" marT="86471" marB="86471">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80134279"/>
                  </a:ext>
                </a:extLst>
              </a:tr>
              <a:tr h="701373">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I feel</a:t>
                      </a:r>
                    </a:p>
                  </a:txBody>
                  <a:tcPr marL="172941" marR="172941" marT="86471" marB="86471">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034209175"/>
                  </a:ext>
                </a:extLst>
              </a:tr>
              <a:tr h="701373">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tcPr>
                </a:tc>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tcPr>
                </a:tc>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the moon.</a:t>
                      </a:r>
                    </a:p>
                  </a:txBody>
                  <a:tcPr marL="172941" marR="172941" marT="86471" marB="86471">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42481303"/>
                  </a:ext>
                </a:extLst>
              </a:tr>
            </a:tbl>
          </a:graphicData>
        </a:graphic>
      </p:graphicFrame>
      <p:graphicFrame>
        <p:nvGraphicFramePr>
          <p:cNvPr id="3" name="Table 2">
            <a:extLst>
              <a:ext uri="{FF2B5EF4-FFF2-40B4-BE49-F238E27FC236}">
                <a16:creationId xmlns:a16="http://schemas.microsoft.com/office/drawing/2014/main" id="{A6A86A3A-95D6-9EBA-9E1F-58137DC00093}"/>
              </a:ext>
            </a:extLst>
          </p:cNvPr>
          <p:cNvGraphicFramePr>
            <a:graphicFrameLocks noGrp="1"/>
          </p:cNvGraphicFramePr>
          <p:nvPr>
            <p:extLst>
              <p:ext uri="{D42A27DB-BD31-4B8C-83A1-F6EECF244321}">
                <p14:modId xmlns:p14="http://schemas.microsoft.com/office/powerpoint/2010/main" val="156039175"/>
              </p:ext>
            </p:extLst>
          </p:nvPr>
        </p:nvGraphicFramePr>
        <p:xfrm>
          <a:off x="643871" y="1312559"/>
          <a:ext cx="4766872" cy="4909611"/>
        </p:xfrm>
        <a:graphic>
          <a:graphicData uri="http://schemas.openxmlformats.org/drawingml/2006/table">
            <a:tbl>
              <a:tblPr firstRow="1" bandRow="1">
                <a:tableStyleId>{6B88CF53-0688-406D-B047-1C91DCAFE5A1}</a:tableStyleId>
              </a:tblPr>
              <a:tblGrid>
                <a:gridCol w="2893808">
                  <a:extLst>
                    <a:ext uri="{9D8B030D-6E8A-4147-A177-3AD203B41FA5}">
                      <a16:colId xmlns:a16="http://schemas.microsoft.com/office/drawing/2014/main" val="4236686208"/>
                    </a:ext>
                  </a:extLst>
                </a:gridCol>
                <a:gridCol w="1873064">
                  <a:extLst>
                    <a:ext uri="{9D8B030D-6E8A-4147-A177-3AD203B41FA5}">
                      <a16:colId xmlns:a16="http://schemas.microsoft.com/office/drawing/2014/main" val="3719762614"/>
                    </a:ext>
                  </a:extLst>
                </a:gridCol>
              </a:tblGrid>
              <a:tr h="701373">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My heart is like</a:t>
                      </a:r>
                    </a:p>
                  </a:txBody>
                  <a:tcPr marL="172941" marR="172941" marT="86471" marB="86471">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r>
                        <a:rPr lang="en-US" sz="24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 drum.</a:t>
                      </a:r>
                    </a:p>
                  </a:txBody>
                  <a:tcPr marL="172941" marR="172941" marT="86471" marB="86471">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381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08395810"/>
                  </a:ext>
                </a:extLst>
              </a:tr>
              <a:tr h="70137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Verdana" panose="020B0604030504040204" pitchFamily="34" charset="0"/>
                          <a:ea typeface="Verdana" panose="020B0604030504040204" pitchFamily="34" charset="0"/>
                          <a:cs typeface="Verdana" panose="020B0604030504040204" pitchFamily="34" charset="0"/>
                        </a:rPr>
                        <a:t>Our class is like</a:t>
                      </a:r>
                    </a:p>
                  </a:txBody>
                  <a:tcPr marL="172941" marR="172941" marT="86471" marB="86471">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284218296"/>
                  </a:ext>
                </a:extLst>
              </a:tr>
              <a:tr h="701373">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My life feels like</a:t>
                      </a:r>
                    </a:p>
                  </a:txBody>
                  <a:tcPr marL="172941" marR="172941" marT="86471" marB="86471">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89491813"/>
                  </a:ext>
                </a:extLst>
              </a:tr>
              <a:tr h="701373">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My faith is like</a:t>
                      </a:r>
                    </a:p>
                  </a:txBody>
                  <a:tcPr marL="172941" marR="172941" marT="86471" marB="86471">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974925625"/>
                  </a:ext>
                </a:extLst>
              </a:tr>
              <a:tr h="701373">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Verdana" panose="020B0604030504040204" pitchFamily="34" charset="0"/>
                          <a:ea typeface="Verdana" panose="020B0604030504040204" pitchFamily="34" charset="0"/>
                          <a:cs typeface="Verdana" panose="020B0604030504040204" pitchFamily="34" charset="0"/>
                        </a:rPr>
                        <a:t>the sea.</a:t>
                      </a:r>
                    </a:p>
                  </a:txBody>
                  <a:tcPr marL="172941" marR="172941" marT="86471" marB="86471">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80134279"/>
                  </a:ext>
                </a:extLst>
              </a:tr>
              <a:tr h="701373">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latin typeface="Verdana" panose="020B0604030504040204" pitchFamily="34" charset="0"/>
                        <a:ea typeface="Verdana" panose="020B0604030504040204" pitchFamily="34" charset="0"/>
                        <a:cs typeface="Verdana" panose="020B0604030504040204" pitchFamily="34" charset="0"/>
                      </a:endParaRPr>
                    </a:p>
                  </a:txBody>
                  <a:tcPr marL="172941" marR="172941" marT="86471" marB="86471">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034209175"/>
                  </a:ext>
                </a:extLst>
              </a:tr>
              <a:tr h="701373">
                <a:tc>
                  <a:txBody>
                    <a:bodyPr/>
                    <a:lstStyle/>
                    <a:p>
                      <a:r>
                        <a:rPr lang="en-US" sz="2600" dirty="0"/>
                        <a:t>           </a:t>
                      </a:r>
                    </a:p>
                  </a:txBody>
                  <a:tcPr marL="172941" marR="172941" marT="86471" marB="86471">
                    <a:lnL w="381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tcPr>
                </a:tc>
                <a:tc>
                  <a:txBody>
                    <a:bodyPr/>
                    <a:lstStyle/>
                    <a:p>
                      <a:endParaRPr lang="en-US" sz="2600" dirty="0"/>
                    </a:p>
                  </a:txBody>
                  <a:tcPr marL="172941" marR="172941" marT="86471" marB="86471">
                    <a:lnL w="12700" cap="flat" cmpd="sng" algn="ctr">
                      <a:solidFill>
                        <a:schemeClr val="accent1">
                          <a:lumMod val="75000"/>
                        </a:schemeClr>
                      </a:solidFill>
                      <a:prstDash val="solid"/>
                      <a:round/>
                      <a:headEnd type="none" w="med" len="med"/>
                      <a:tailEnd type="none" w="med" len="med"/>
                    </a:lnL>
                    <a:lnR w="381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381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42481303"/>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271" y="-5786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88"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graphicFrame>
        <p:nvGraphicFramePr>
          <p:cNvPr id="616" name="Google Shape;616;g1f38cac4182_0_0"/>
          <p:cNvGraphicFramePr/>
          <p:nvPr>
            <p:extLst>
              <p:ext uri="{D42A27DB-BD31-4B8C-83A1-F6EECF244321}">
                <p14:modId xmlns:p14="http://schemas.microsoft.com/office/powerpoint/2010/main" val="3974603408"/>
              </p:ext>
            </p:extLst>
          </p:nvPr>
        </p:nvGraphicFramePr>
        <p:xfrm>
          <a:off x="458423" y="944905"/>
          <a:ext cx="11551900" cy="5289640"/>
        </p:xfrm>
        <a:graphic>
          <a:graphicData uri="http://schemas.openxmlformats.org/drawingml/2006/table">
            <a:tbl>
              <a:tblPr>
                <a:noFill/>
                <a:tableStyleId>{937F82C1-3B26-4E36-9092-3C784AC0B5F6}</a:tableStyleId>
              </a:tblPr>
              <a:tblGrid>
                <a:gridCol w="8046675">
                  <a:extLst>
                    <a:ext uri="{9D8B030D-6E8A-4147-A177-3AD203B41FA5}">
                      <a16:colId xmlns:a16="http://schemas.microsoft.com/office/drawing/2014/main" val="20000"/>
                    </a:ext>
                  </a:extLst>
                </a:gridCol>
                <a:gridCol w="3505225">
                  <a:extLst>
                    <a:ext uri="{9D8B030D-6E8A-4147-A177-3AD203B41FA5}">
                      <a16:colId xmlns:a16="http://schemas.microsoft.com/office/drawing/2014/main" val="20001"/>
                    </a:ext>
                  </a:extLst>
                </a:gridCol>
              </a:tblGrid>
              <a:tr h="658738">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Questions</a:t>
                      </a:r>
                    </a:p>
                  </a:txBody>
                  <a:tcPr marL="63500" marR="63500" marT="63500" marB="63500">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Answers</a:t>
                      </a:r>
                      <a:endParaRPr sz="2800" u="none" strike="noStrike" cap="none">
                        <a:solidFill>
                          <a:srgbClr val="000000"/>
                        </a:solidFill>
                        <a:latin typeface="Verdana"/>
                        <a:ea typeface="Verdana"/>
                        <a:cs typeface="Verdana"/>
                        <a:sym typeface="Verdana"/>
                      </a:endParaRPr>
                    </a:p>
                  </a:txBody>
                  <a:tcPr marL="63500" marR="63500" marT="63500" marB="63500">
                    <a:solidFill>
                      <a:srgbClr val="D8E2F3"/>
                    </a:solidFill>
                  </a:tcPr>
                </a:tc>
                <a:extLst>
                  <a:ext uri="{0D108BD9-81ED-4DB2-BD59-A6C34878D82A}">
                    <a16:rowId xmlns:a16="http://schemas.microsoft.com/office/drawing/2014/main" val="10000"/>
                  </a:ext>
                </a:extLst>
              </a:tr>
              <a:tr h="59216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1. Where are </a:t>
                      </a:r>
                      <a:r>
                        <a:rPr lang="en-US" sz="2800" dirty="0">
                          <a:solidFill>
                            <a:schemeClr val="accent1">
                              <a:lumMod val="75000"/>
                            </a:schemeClr>
                          </a:solidFill>
                          <a:latin typeface="Verdana"/>
                          <a:ea typeface="Verdana"/>
                          <a:cs typeface="Verdana"/>
                          <a:sym typeface="Verdana"/>
                        </a:rPr>
                        <a:t>Zambia and Zimbabwe</a:t>
                      </a:r>
                      <a:r>
                        <a:rPr lang="en-US" sz="2800" dirty="0">
                          <a:latin typeface="Verdana"/>
                          <a:ea typeface="Verdana"/>
                          <a:cs typeface="Verdana"/>
                          <a:sym typeface="Verdana"/>
                        </a:rPr>
                        <a:t>?</a:t>
                      </a:r>
                      <a:r>
                        <a:rPr lang="en-US" sz="2800" u="none" strike="noStrike" cap="none" dirty="0">
                          <a:solidFill>
                            <a:schemeClr val="dk1"/>
                          </a:solidFill>
                          <a:latin typeface="Verdana"/>
                          <a:ea typeface="Verdana"/>
                          <a:cs typeface="Verdana"/>
                          <a:sym typeface="Verdana"/>
                        </a:rPr>
                        <a:t> </a:t>
                      </a:r>
                      <a:endParaRPr sz="1400" b="0" i="0" u="none" strike="noStrike" cap="none" dirty="0">
                        <a:latin typeface="Verdana"/>
                        <a:ea typeface="Verdana"/>
                        <a:cs typeface="Verdana"/>
                        <a:sym typeface="Verdana"/>
                      </a:endParaRPr>
                    </a:p>
                  </a:txBody>
                  <a:tcPr marL="63500" marR="63500" marT="63500" marB="63500"/>
                </a:tc>
                <a:tc>
                  <a:txBody>
                    <a:bodyPr/>
                    <a:lstStyle/>
                    <a:p>
                      <a:pPr marL="0" lvl="0" indent="0" algn="l" rtl="0">
                        <a:spcBef>
                          <a:spcPts val="0"/>
                        </a:spcBef>
                        <a:spcAft>
                          <a:spcPts val="0"/>
                        </a:spcAft>
                        <a:buClr>
                          <a:schemeClr val="dk1"/>
                        </a:buClr>
                        <a:buSzPts val="2800"/>
                        <a:buFont typeface="Arial"/>
                        <a:buNone/>
                      </a:pPr>
                      <a:r>
                        <a:rPr lang="en-US" sz="2800" dirty="0">
                          <a:solidFill>
                            <a:srgbClr val="4A86E8"/>
                          </a:solidFill>
                          <a:latin typeface="Verdana"/>
                          <a:ea typeface="Verdana"/>
                          <a:cs typeface="Verdana"/>
                          <a:sym typeface="Verdana"/>
                        </a:rPr>
                        <a:t>They are in Africa</a:t>
                      </a:r>
                      <a:r>
                        <a:rPr lang="en-US" sz="2800" dirty="0">
                          <a:solidFill>
                            <a:schemeClr val="accent5"/>
                          </a:solidFill>
                          <a:latin typeface="Verdana"/>
                          <a:ea typeface="Verdana"/>
                          <a:cs typeface="Verdana"/>
                          <a:sym typeface="Verdana"/>
                        </a:rPr>
                        <a:t>.</a:t>
                      </a:r>
                      <a:endParaRPr sz="2800" u="none" strike="noStrike" cap="none" dirty="0">
                        <a:solidFill>
                          <a:schemeClr val="accent5"/>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1"/>
                  </a:ext>
                </a:extLst>
              </a:tr>
              <a:tr h="657562">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dirty="0">
                          <a:solidFill>
                            <a:schemeClr val="dk1"/>
                          </a:solidFill>
                          <a:latin typeface="Verdana"/>
                          <a:ea typeface="Verdana"/>
                          <a:cs typeface="Verdana"/>
                          <a:sym typeface="Verdana"/>
                        </a:rPr>
                        <a:t>2. </a:t>
                      </a:r>
                      <a:r>
                        <a:rPr lang="en-US" sz="2800" dirty="0">
                          <a:latin typeface="Verdana"/>
                          <a:ea typeface="Verdana"/>
                          <a:cs typeface="Verdana"/>
                          <a:sym typeface="Verdana"/>
                        </a:rPr>
                        <a:t>Do you like mustard on _____________</a:t>
                      </a:r>
                      <a:endParaRPr sz="28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2"/>
                  </a:ext>
                </a:extLst>
              </a:tr>
              <a:tr h="658738">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dirty="0">
                          <a:solidFill>
                            <a:schemeClr val="dk1"/>
                          </a:solidFill>
                          <a:latin typeface="Verdana"/>
                          <a:ea typeface="Verdana"/>
                          <a:cs typeface="Verdana"/>
                          <a:sym typeface="Verdana"/>
                        </a:rPr>
                        <a:t>3. </a:t>
                      </a:r>
                      <a:r>
                        <a:rPr lang="en-US" sz="2800" dirty="0">
                          <a:latin typeface="Verdana"/>
                          <a:ea typeface="Verdana"/>
                          <a:cs typeface="Verdana"/>
                          <a:sym typeface="Verdana"/>
                        </a:rPr>
                        <a:t>Do you like to work _______________</a:t>
                      </a:r>
                      <a:endParaRPr sz="28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3"/>
                  </a:ext>
                </a:extLst>
              </a:tr>
              <a:tr h="684110">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dirty="0">
                          <a:solidFill>
                            <a:schemeClr val="dk1"/>
                          </a:solidFill>
                          <a:latin typeface="Verdana"/>
                          <a:ea typeface="Verdana"/>
                          <a:cs typeface="Verdana"/>
                          <a:sym typeface="Verdana"/>
                        </a:rPr>
                        <a:t>4. </a:t>
                      </a:r>
                      <a:r>
                        <a:rPr lang="en-US" sz="2800" dirty="0">
                          <a:latin typeface="Verdana"/>
                          <a:ea typeface="Verdana"/>
                          <a:cs typeface="Verdana"/>
                          <a:sym typeface="Verdana"/>
                        </a:rPr>
                        <a:t>Which grain do you ________________</a:t>
                      </a:r>
                      <a:endParaRPr sz="28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4"/>
                  </a:ext>
                </a:extLst>
              </a:tr>
              <a:tr h="658738">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dirty="0">
                          <a:solidFill>
                            <a:schemeClr val="dk1"/>
                          </a:solidFill>
                          <a:latin typeface="Verdana"/>
                          <a:ea typeface="Verdana"/>
                          <a:cs typeface="Verdana"/>
                          <a:sym typeface="Verdana"/>
                        </a:rPr>
                        <a:t>5. What plants do you ________________ </a:t>
                      </a:r>
                      <a:endParaRPr sz="28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5"/>
                  </a:ext>
                </a:extLst>
              </a:tr>
              <a:tr h="658738">
                <a:tc>
                  <a:txBody>
                    <a:bodyPr/>
                    <a:lstStyle/>
                    <a:p>
                      <a:pPr marL="0" marR="0" lvl="0" indent="0" algn="l" rtl="0">
                        <a:lnSpc>
                          <a:spcPct val="100000"/>
                        </a:lnSpc>
                        <a:spcBef>
                          <a:spcPts val="0"/>
                        </a:spcBef>
                        <a:spcAft>
                          <a:spcPts val="0"/>
                        </a:spcAft>
                        <a:buClr>
                          <a:schemeClr val="dk1"/>
                        </a:buClr>
                        <a:buSzPts val="2800"/>
                        <a:buFont typeface="Calibri"/>
                        <a:buNone/>
                      </a:pPr>
                      <a:r>
                        <a:rPr lang="en-US" sz="2800" u="none" strike="noStrike" cap="none" dirty="0">
                          <a:solidFill>
                            <a:schemeClr val="dk1"/>
                          </a:solidFill>
                          <a:latin typeface="Verdana"/>
                          <a:ea typeface="Verdana"/>
                          <a:cs typeface="Verdana"/>
                          <a:sym typeface="Verdana"/>
                        </a:rPr>
                        <a:t>6. </a:t>
                      </a:r>
                      <a:r>
                        <a:rPr lang="en-US" sz="2800" dirty="0">
                          <a:latin typeface="Verdana"/>
                          <a:ea typeface="Verdana"/>
                          <a:cs typeface="Verdana"/>
                          <a:sym typeface="Verdana"/>
                        </a:rPr>
                        <a:t>What kind of pollution __________</a:t>
                      </a:r>
                      <a:r>
                        <a:rPr lang="en-US" sz="2800" u="none" strike="noStrike" cap="none" dirty="0">
                          <a:latin typeface="Verdana"/>
                          <a:ea typeface="Verdana"/>
                          <a:cs typeface="Verdana"/>
                          <a:sym typeface="Verdana"/>
                        </a:rPr>
                        <a:t>____</a:t>
                      </a:r>
                      <a:endParaRPr sz="280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6"/>
                  </a:ext>
                </a:extLst>
              </a:tr>
              <a:tr h="720856">
                <a:tc>
                  <a:txBody>
                    <a:bodyPr/>
                    <a:lstStyle/>
                    <a:p>
                      <a:pPr marL="0" marR="0" lvl="0" indent="0" algn="l" rtl="0">
                        <a:lnSpc>
                          <a:spcPct val="100000"/>
                        </a:lnSpc>
                        <a:spcBef>
                          <a:spcPts val="0"/>
                        </a:spcBef>
                        <a:spcAft>
                          <a:spcPts val="0"/>
                        </a:spcAft>
                        <a:buClr>
                          <a:schemeClr val="dk1"/>
                        </a:buClr>
                        <a:buSzPts val="2800"/>
                        <a:buFont typeface="Calibri"/>
                        <a:buNone/>
                      </a:pPr>
                      <a:r>
                        <a:rPr lang="en-US" sz="2800" b="0" i="0" u="none" strike="noStrike" cap="none" dirty="0">
                          <a:solidFill>
                            <a:schemeClr val="dk1"/>
                          </a:solidFill>
                          <a:latin typeface="Verdana"/>
                          <a:ea typeface="Verdana"/>
                          <a:cs typeface="Verdana"/>
                          <a:sym typeface="Verdana"/>
                        </a:rPr>
                        <a:t>7. What color is the soil in _____________</a:t>
                      </a:r>
                      <a:endParaRPr sz="2800" b="0" i="0" u="none" strike="noStrike" cap="none" dirty="0">
                        <a:solidFill>
                          <a:schemeClr val="dk1"/>
                        </a:solidFill>
                        <a:latin typeface="Verdana"/>
                        <a:ea typeface="Verdana"/>
                        <a:cs typeface="Verdana"/>
                        <a:sym typeface="Verdana"/>
                      </a:endParaRPr>
                    </a:p>
                  </a:txBody>
                  <a:tcPr marL="63500" marR="63500" marT="63500" marB="63500"/>
                </a:tc>
                <a:tc>
                  <a:txBody>
                    <a:bodyPr/>
                    <a:lstStyle/>
                    <a:p>
                      <a:pPr marL="0" marR="0" lvl="0" indent="0" algn="l" rtl="0">
                        <a:lnSpc>
                          <a:spcPct val="100000"/>
                        </a:lnSpc>
                        <a:spcBef>
                          <a:spcPts val="0"/>
                        </a:spcBef>
                        <a:spcAft>
                          <a:spcPts val="0"/>
                        </a:spcAft>
                        <a:buClr>
                          <a:schemeClr val="dk1"/>
                        </a:buClr>
                        <a:buSzPts val="2800"/>
                        <a:buFont typeface="Calibri"/>
                        <a:buNone/>
                      </a:pPr>
                      <a:endParaRPr sz="2800" b="0" i="0" u="none" strike="noStrike" cap="none" dirty="0">
                        <a:solidFill>
                          <a:schemeClr val="dk1"/>
                        </a:solidFill>
                        <a:latin typeface="Verdana"/>
                        <a:ea typeface="Verdana"/>
                        <a:cs typeface="Verdana"/>
                        <a:sym typeface="Verdana"/>
                      </a:endParaRPr>
                    </a:p>
                  </a:txBody>
                  <a:tcPr marL="63500" marR="63500" marT="63500" marB="63500"/>
                </a:tc>
                <a:extLst>
                  <a:ext uri="{0D108BD9-81ED-4DB2-BD59-A6C34878D82A}">
                    <a16:rowId xmlns:a16="http://schemas.microsoft.com/office/drawing/2014/main" val="10007"/>
                  </a:ext>
                </a:extLst>
              </a:tr>
            </a:tbl>
          </a:graphicData>
        </a:graphic>
      </p:graphicFrame>
      <p:sp>
        <p:nvSpPr>
          <p:cNvPr id="617" name="Google Shape;617;g1f38cac4182_0_0"/>
          <p:cNvSpPr txBox="1">
            <a:spLocks noGrp="1"/>
          </p:cNvSpPr>
          <p:nvPr>
            <p:ph type="ftr" idx="11"/>
          </p:nvPr>
        </p:nvSpPr>
        <p:spPr>
          <a:xfrm>
            <a:off x="0" y="6332251"/>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618" name="Google Shape;618;g1f38cac4182_0_0"/>
          <p:cNvSpPr txBox="1"/>
          <p:nvPr/>
        </p:nvSpPr>
        <p:spPr>
          <a:xfrm>
            <a:off x="755000" y="160649"/>
            <a:ext cx="112752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400"/>
              <a:buFont typeface="Arial"/>
              <a:buNone/>
            </a:pPr>
            <a:r>
              <a:rPr lang="en-US" sz="3200" b="1" i="0" u="none" strike="noStrike" cap="none" dirty="0">
                <a:solidFill>
                  <a:schemeClr val="accent5"/>
                </a:solidFill>
                <a:latin typeface="Verdana"/>
                <a:ea typeface="Verdana"/>
                <a:cs typeface="Verdana"/>
                <a:sym typeface="Verdana"/>
              </a:rPr>
              <a:t>3. </a:t>
            </a:r>
            <a:r>
              <a:rPr lang="en-US" sz="3200" b="1" i="0" u="none" strike="noStrike" cap="none" dirty="0">
                <a:solidFill>
                  <a:schemeClr val="dk1"/>
                </a:solidFill>
              </a:rPr>
              <a:t>Write questions and ask your partner.</a:t>
            </a:r>
            <a:endParaRPr sz="3200" b="1" i="0" u="none" strike="noStrike" cap="none" dirty="0">
              <a:solidFill>
                <a:schemeClr val="dk1"/>
              </a:solidFill>
              <a:latin typeface="Verdana"/>
              <a:ea typeface="Verdana"/>
              <a:cs typeface="Verdana"/>
              <a:sym typeface="Verdana"/>
            </a:endParaRPr>
          </a:p>
        </p:txBody>
      </p:sp>
      <p:sp>
        <p:nvSpPr>
          <p:cNvPr id="619" name="Google Shape;619;g1f38cac4182_0_0"/>
          <p:cNvSpPr txBox="1">
            <a:spLocks noGrp="1"/>
          </p:cNvSpPr>
          <p:nvPr>
            <p:ph type="sldNum" idx="12"/>
          </p:nvPr>
        </p:nvSpPr>
        <p:spPr>
          <a:xfrm>
            <a:off x="8473008" y="6382084"/>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800"/>
              <a:t>33</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420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9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graphicFrame>
        <p:nvGraphicFramePr>
          <p:cNvPr id="626" name="Google Shape;626;p44"/>
          <p:cNvGraphicFramePr/>
          <p:nvPr>
            <p:extLst>
              <p:ext uri="{D42A27DB-BD31-4B8C-83A1-F6EECF244321}">
                <p14:modId xmlns:p14="http://schemas.microsoft.com/office/powerpoint/2010/main" val="2174806648"/>
              </p:ext>
            </p:extLst>
          </p:nvPr>
        </p:nvGraphicFramePr>
        <p:xfrm>
          <a:off x="924140" y="2986442"/>
          <a:ext cx="10513405" cy="3180330"/>
        </p:xfrm>
        <a:graphic>
          <a:graphicData uri="http://schemas.openxmlformats.org/drawingml/2006/table">
            <a:tbl>
              <a:tblPr>
                <a:noFill/>
                <a:tableStyleId>{CBBFB9DF-A338-4269-B13D-3783478C46DF}</a:tableStyleId>
              </a:tblPr>
              <a:tblGrid>
                <a:gridCol w="603826">
                  <a:extLst>
                    <a:ext uri="{9D8B030D-6E8A-4147-A177-3AD203B41FA5}">
                      <a16:colId xmlns:a16="http://schemas.microsoft.com/office/drawing/2014/main" val="20000"/>
                    </a:ext>
                  </a:extLst>
                </a:gridCol>
                <a:gridCol w="2801180">
                  <a:extLst>
                    <a:ext uri="{9D8B030D-6E8A-4147-A177-3AD203B41FA5}">
                      <a16:colId xmlns:a16="http://schemas.microsoft.com/office/drawing/2014/main" val="20001"/>
                    </a:ext>
                  </a:extLst>
                </a:gridCol>
                <a:gridCol w="7108399">
                  <a:extLst>
                    <a:ext uri="{9D8B030D-6E8A-4147-A177-3AD203B41FA5}">
                      <a16:colId xmlns:a16="http://schemas.microsoft.com/office/drawing/2014/main" val="2694680585"/>
                    </a:ext>
                  </a:extLst>
                </a:gridCol>
              </a:tblGrid>
              <a:tr h="530055">
                <a:tc>
                  <a:txBody>
                    <a:bodyPr/>
                    <a:lstStyle/>
                    <a:p>
                      <a:pPr marL="0" marR="0" lvl="0" indent="0" algn="l" rtl="0">
                        <a:lnSpc>
                          <a:spcPct val="100000"/>
                        </a:lnSpc>
                        <a:spcBef>
                          <a:spcPts val="0"/>
                        </a:spcBef>
                        <a:spcAft>
                          <a:spcPts val="0"/>
                        </a:spcAft>
                        <a:buClr>
                          <a:srgbClr val="000000"/>
                        </a:buClr>
                        <a:buSzPts val="2800"/>
                        <a:buFont typeface="Arial"/>
                        <a:buNone/>
                      </a:pPr>
                      <a:r>
                        <a:rPr lang="en-US" sz="2800" b="0" u="none" strike="noStrike" cap="none" dirty="0">
                          <a:solidFill>
                            <a:schemeClr val="accent5"/>
                          </a:solidFill>
                          <a:latin typeface="Verdana"/>
                          <a:ea typeface="Verdana"/>
                          <a:cs typeface="Verdana"/>
                          <a:sym typeface="Verdana"/>
                        </a:rPr>
                        <a:t>A. </a:t>
                      </a:r>
                      <a:endParaRPr sz="2800" b="1" i="0" u="none" strike="noStrike" cap="none" dirty="0">
                        <a:solidFill>
                          <a:schemeClr val="accent5"/>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 Solo</a:t>
                      </a:r>
                      <a:endParaRPr sz="2800" b="0" i="0" u="none" strike="noStrike" cap="none" dirty="0">
                        <a:solidFill>
                          <a:schemeClr val="accent5"/>
                        </a:solidFill>
                        <a:latin typeface="Verdana"/>
                        <a:ea typeface="Verdana"/>
                        <a:cs typeface="Verdana"/>
                        <a:sym typeface="Verdana"/>
                      </a:endParaRPr>
                    </a:p>
                  </a:txBody>
                  <a:tcPr marL="68575" marR="68575"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tx1"/>
                          </a:solidFill>
                          <a:latin typeface="Verdana"/>
                          <a:ea typeface="Verdana"/>
                          <a:cs typeface="Verdana"/>
                          <a:sym typeface="Verdana"/>
                        </a:rPr>
                        <a:t>means alone.</a:t>
                      </a:r>
                      <a:endParaRPr sz="2800" b="0" i="0" u="none" strike="noStrike" cap="none" dirty="0">
                        <a:solidFill>
                          <a:schemeClr val="tx1"/>
                        </a:solidFill>
                        <a:latin typeface="Verdana"/>
                        <a:ea typeface="Verdana"/>
                        <a:cs typeface="Verdana"/>
                        <a:sym typeface="Verdana"/>
                      </a:endParaRPr>
                    </a:p>
                  </a:txBody>
                  <a:tcPr marL="68575" marR="68575" marT="45725" marB="45725"/>
                </a:tc>
                <a:extLst>
                  <a:ext uri="{0D108BD9-81ED-4DB2-BD59-A6C34878D82A}">
                    <a16:rowId xmlns:a16="http://schemas.microsoft.com/office/drawing/2014/main" val="10000"/>
                  </a:ext>
                </a:extLst>
              </a:tr>
              <a:tr h="530055">
                <a:tc>
                  <a:txBody>
                    <a:bodyPr/>
                    <a:lstStyle/>
                    <a:p>
                      <a:pPr marL="0" marR="0" lvl="0" indent="0" algn="l" rtl="0">
                        <a:lnSpc>
                          <a:spcPct val="100000"/>
                        </a:lnSpc>
                        <a:spcBef>
                          <a:spcPts val="0"/>
                        </a:spcBef>
                        <a:spcAft>
                          <a:spcPts val="0"/>
                        </a:spcAft>
                        <a:buClr>
                          <a:schemeClr val="accent5"/>
                        </a:buClr>
                        <a:buSzPts val="2800"/>
                        <a:buFont typeface="Verdana"/>
                        <a:buNone/>
                      </a:pPr>
                      <a:r>
                        <a:rPr lang="en-US" sz="2800" b="0" i="0" u="none" strike="noStrike" cap="none" dirty="0">
                          <a:solidFill>
                            <a:schemeClr val="accent5"/>
                          </a:solidFill>
                          <a:latin typeface="Verdana"/>
                          <a:ea typeface="Verdana"/>
                          <a:cs typeface="Verdana"/>
                          <a:sym typeface="Verdana"/>
                        </a:rPr>
                        <a:t>B. </a:t>
                      </a:r>
                      <a:endParaRPr sz="2800" b="0" i="0" u="none" strike="noStrike" cap="none" dirty="0">
                        <a:solidFill>
                          <a:srgbClr val="000000"/>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is a country in South America.</a:t>
                      </a:r>
                      <a:endParaRPr sz="2800" b="0" i="0" u="none" strike="noStrike" cap="none" dirty="0">
                        <a:solidFill>
                          <a:srgbClr val="000000"/>
                        </a:solidFill>
                        <a:latin typeface="Verdana"/>
                        <a:ea typeface="Verdana"/>
                        <a:cs typeface="Verdana"/>
                        <a:sym typeface="Verdana"/>
                      </a:endParaRPr>
                    </a:p>
                  </a:txBody>
                  <a:tcPr marL="68575" marR="68575" marT="45725" marB="45725" anchor="ctr"/>
                </a:tc>
                <a:extLst>
                  <a:ext uri="{0D108BD9-81ED-4DB2-BD59-A6C34878D82A}">
                    <a16:rowId xmlns:a16="http://schemas.microsoft.com/office/drawing/2014/main" val="10001"/>
                  </a:ext>
                </a:extLst>
              </a:tr>
              <a:tr h="530055">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C.</a:t>
                      </a:r>
                      <a:r>
                        <a:rPr lang="en-US" sz="2800" u="none" strike="noStrike" cap="none" dirty="0">
                          <a:solidFill>
                            <a:schemeClr val="accent5"/>
                          </a:solidFill>
                          <a:latin typeface="Verdana"/>
                          <a:ea typeface="Verdana"/>
                          <a:cs typeface="Verdana"/>
                          <a:sym typeface="Verdana"/>
                        </a:rPr>
                        <a:t> </a:t>
                      </a:r>
                      <a:endParaRPr sz="2800" b="0" i="0" u="none" strike="noStrike" cap="none" dirty="0">
                        <a:solidFill>
                          <a:schemeClr val="dk1"/>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is a country in southern Africa.</a:t>
                      </a:r>
                      <a:endParaRPr sz="2800" b="0" i="0" u="none" strike="noStrike" cap="none" dirty="0">
                        <a:solidFill>
                          <a:srgbClr val="000000"/>
                        </a:solidFill>
                        <a:latin typeface="Verdana"/>
                        <a:ea typeface="Verdana"/>
                        <a:cs typeface="Verdana"/>
                        <a:sym typeface="Verdana"/>
                      </a:endParaRPr>
                    </a:p>
                  </a:txBody>
                  <a:tcPr marL="68575" marR="68575" marT="45725" marB="45725" anchor="ctr"/>
                </a:tc>
                <a:extLst>
                  <a:ext uri="{0D108BD9-81ED-4DB2-BD59-A6C34878D82A}">
                    <a16:rowId xmlns:a16="http://schemas.microsoft.com/office/drawing/2014/main" val="10002"/>
                  </a:ext>
                </a:extLst>
              </a:tr>
              <a:tr h="530055">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D.</a:t>
                      </a:r>
                      <a:r>
                        <a:rPr lang="en-US" sz="2800" u="none" strike="noStrike" cap="none" dirty="0">
                          <a:solidFill>
                            <a:schemeClr val="accent5"/>
                          </a:solidFill>
                          <a:latin typeface="Verdana"/>
                          <a:ea typeface="Verdana"/>
                          <a:cs typeface="Verdana"/>
                          <a:sym typeface="Verdana"/>
                        </a:rPr>
                        <a:t> </a:t>
                      </a:r>
                      <a:endParaRPr sz="2800" b="0" i="0" u="none" strike="noStrike" cap="none" dirty="0">
                        <a:solidFill>
                          <a:schemeClr val="dk1"/>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is like a big sea.</a:t>
                      </a:r>
                      <a:endParaRPr sz="2800" b="0" i="0" u="none" strike="noStrike" cap="none" dirty="0">
                        <a:solidFill>
                          <a:srgbClr val="000000"/>
                        </a:solidFill>
                        <a:latin typeface="Verdana"/>
                        <a:ea typeface="Verdana"/>
                        <a:cs typeface="Verdana"/>
                        <a:sym typeface="Verdana"/>
                      </a:endParaRPr>
                    </a:p>
                  </a:txBody>
                  <a:tcPr marL="68575" marR="68575" marT="45725" marB="45725" anchor="ctr"/>
                </a:tc>
                <a:extLst>
                  <a:ext uri="{0D108BD9-81ED-4DB2-BD59-A6C34878D82A}">
                    <a16:rowId xmlns:a16="http://schemas.microsoft.com/office/drawing/2014/main" val="10003"/>
                  </a:ext>
                </a:extLst>
              </a:tr>
              <a:tr h="530055">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E. </a:t>
                      </a:r>
                      <a:endParaRPr sz="2800" b="0" i="0" u="none" strike="noStrike" cap="none" dirty="0">
                        <a:solidFill>
                          <a:schemeClr val="dk1"/>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is the opposite of closed.</a:t>
                      </a:r>
                      <a:endParaRPr sz="2800" b="0" i="0" u="none" strike="noStrike" cap="none" dirty="0">
                        <a:solidFill>
                          <a:srgbClr val="000000"/>
                        </a:solidFill>
                        <a:latin typeface="Verdana"/>
                        <a:ea typeface="Verdana"/>
                        <a:cs typeface="Verdana"/>
                        <a:sym typeface="Verdana"/>
                      </a:endParaRPr>
                    </a:p>
                  </a:txBody>
                  <a:tcPr marL="68575" marR="68575" marT="45725" marB="45725" anchor="ctr"/>
                </a:tc>
                <a:extLst>
                  <a:ext uri="{0D108BD9-81ED-4DB2-BD59-A6C34878D82A}">
                    <a16:rowId xmlns:a16="http://schemas.microsoft.com/office/drawing/2014/main" val="10004"/>
                  </a:ext>
                </a:extLst>
              </a:tr>
              <a:tr h="530055">
                <a:tc>
                  <a:txBody>
                    <a:bodyPr/>
                    <a:lstStyle/>
                    <a:p>
                      <a:pPr marL="0" marR="0" lvl="0" indent="0" algn="l" rtl="0">
                        <a:lnSpc>
                          <a:spcPct val="100000"/>
                        </a:lnSpc>
                        <a:spcBef>
                          <a:spcPts val="0"/>
                        </a:spcBef>
                        <a:spcAft>
                          <a:spcPts val="0"/>
                        </a:spcAft>
                        <a:buClr>
                          <a:schemeClr val="accent5"/>
                        </a:buClr>
                        <a:buSzPts val="2800"/>
                        <a:buFont typeface="Verdana"/>
                        <a:buNone/>
                      </a:pPr>
                      <a:r>
                        <a:rPr lang="en-US" sz="2800" b="0" i="0" u="none" strike="noStrike" cap="none" dirty="0">
                          <a:solidFill>
                            <a:schemeClr val="accent5"/>
                          </a:solidFill>
                          <a:latin typeface="Verdana"/>
                          <a:ea typeface="Verdana"/>
                          <a:cs typeface="Verdana"/>
                          <a:sym typeface="Verdana"/>
                        </a:rPr>
                        <a:t>F.</a:t>
                      </a:r>
                      <a:r>
                        <a:rPr lang="en-US" sz="2800" b="0" i="0" u="none" strike="noStrike" cap="none" dirty="0">
                          <a:solidFill>
                            <a:srgbClr val="000000"/>
                          </a:solidFill>
                          <a:latin typeface="Verdana"/>
                          <a:ea typeface="Verdana"/>
                          <a:cs typeface="Verdana"/>
                          <a:sym typeface="Verdana"/>
                        </a:rPr>
                        <a:t> </a:t>
                      </a:r>
                      <a:endParaRPr sz="2800" b="0" i="0" u="none" strike="noStrike" cap="none" dirty="0">
                        <a:solidFill>
                          <a:srgbClr val="000000"/>
                        </a:solidFill>
                        <a:latin typeface="Verdana"/>
                        <a:ea typeface="Verdana"/>
                        <a:cs typeface="Verdana"/>
                        <a:sym typeface="Verdana"/>
                      </a:endParaRPr>
                    </a:p>
                  </a:txBody>
                  <a:tcPr marL="68575" marR="68575" marT="45725" marB="45725" anchor="ct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txBody>
                  <a:tcPr marL="68575" marR="68575"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b="0" i="0" u="none" strike="noStrike" cap="none" dirty="0">
                          <a:solidFill>
                            <a:schemeClr val="tx1"/>
                          </a:solidFill>
                          <a:latin typeface="Verdana"/>
                          <a:ea typeface="Verdana"/>
                          <a:cs typeface="Verdana"/>
                          <a:sym typeface="Verdana"/>
                        </a:rPr>
                        <a:t>is like a horse with stripes.</a:t>
                      </a:r>
                    </a:p>
                  </a:txBody>
                  <a:tcPr marL="68575" marR="68575" marT="45725" marB="45725" anchor="ctr"/>
                </a:tc>
                <a:extLst>
                  <a:ext uri="{0D108BD9-81ED-4DB2-BD59-A6C34878D82A}">
                    <a16:rowId xmlns:a16="http://schemas.microsoft.com/office/drawing/2014/main" val="10005"/>
                  </a:ext>
                </a:extLst>
              </a:tr>
            </a:tbl>
          </a:graphicData>
        </a:graphic>
      </p:graphicFrame>
      <p:sp>
        <p:nvSpPr>
          <p:cNvPr id="627" name="Google Shape;627;p44"/>
          <p:cNvSpPr txBox="1"/>
          <p:nvPr/>
        </p:nvSpPr>
        <p:spPr>
          <a:xfrm>
            <a:off x="924140" y="118276"/>
            <a:ext cx="10188360" cy="1227569"/>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4. </a:t>
            </a:r>
            <a:r>
              <a:rPr lang="en-US" sz="3200" b="1" dirty="0">
                <a:latin typeface="Verdana"/>
                <a:ea typeface="Verdana"/>
                <a:cs typeface="Verdana"/>
                <a:sym typeface="Verdana"/>
              </a:rPr>
              <a:t>Match the words and say the </a:t>
            </a:r>
            <a:r>
              <a:rPr lang="en-US" sz="3200" b="1" i="0" u="none" strike="noStrike" cap="none" dirty="0">
                <a:solidFill>
                  <a:srgbClr val="000000"/>
                </a:solidFill>
                <a:latin typeface="Verdana"/>
                <a:ea typeface="Verdana"/>
                <a:cs typeface="Verdana"/>
                <a:sym typeface="Verdana"/>
              </a:rPr>
              <a:t>sentences</a:t>
            </a:r>
            <a:r>
              <a:rPr lang="en-US" sz="3200" b="1" dirty="0">
                <a:latin typeface="Verdana"/>
                <a:ea typeface="Verdana"/>
                <a:cs typeface="Verdana"/>
                <a:sym typeface="Verdana"/>
              </a:rPr>
              <a:t> with </a:t>
            </a:r>
            <a:r>
              <a:rPr lang="en-US" sz="3200" b="1" i="0" u="none" strike="noStrike" cap="none" dirty="0">
                <a:solidFill>
                  <a:srgbClr val="000000"/>
                </a:solidFill>
                <a:latin typeface="Verdana"/>
                <a:ea typeface="Verdana"/>
                <a:cs typeface="Verdana"/>
                <a:sym typeface="Verdana"/>
              </a:rPr>
              <a:t>the /</a:t>
            </a:r>
            <a:r>
              <a:rPr lang="en-US" sz="3200" b="1" dirty="0">
                <a:solidFill>
                  <a:schemeClr val="accent5"/>
                </a:solidFill>
                <a:latin typeface="Verdana"/>
                <a:ea typeface="Verdana"/>
                <a:cs typeface="Verdana"/>
                <a:sym typeface="Verdana"/>
              </a:rPr>
              <a:t>O</a:t>
            </a:r>
            <a:r>
              <a:rPr lang="en-US" sz="3200" b="1" i="0" u="none" strike="noStrike" cap="none" dirty="0">
                <a:solidFill>
                  <a:srgbClr val="000000"/>
                </a:solidFill>
                <a:latin typeface="Verdana"/>
                <a:ea typeface="Verdana"/>
                <a:cs typeface="Verdana"/>
                <a:sym typeface="Verdana"/>
              </a:rPr>
              <a:t>/ and /</a:t>
            </a:r>
            <a:r>
              <a:rPr lang="en-US" sz="3200" b="1" i="0" u="none" strike="noStrike" cap="none" dirty="0">
                <a:solidFill>
                  <a:schemeClr val="accent5"/>
                </a:solidFill>
                <a:latin typeface="Verdana"/>
                <a:ea typeface="Verdana"/>
                <a:cs typeface="Verdana"/>
                <a:sym typeface="Verdana"/>
              </a:rPr>
              <a:t>z</a:t>
            </a:r>
            <a:r>
              <a:rPr lang="en-US" sz="3200" b="1" i="0" u="none" strike="noStrike" cap="none" dirty="0">
                <a:solidFill>
                  <a:srgbClr val="000000"/>
                </a:solidFill>
                <a:latin typeface="Verdana"/>
                <a:ea typeface="Verdana"/>
                <a:cs typeface="Verdana"/>
                <a:sym typeface="Verdana"/>
              </a:rPr>
              <a:t>/ sounds.  </a:t>
            </a:r>
            <a:r>
              <a:rPr lang="en-US" sz="3200" b="0" i="0" u="none" strike="noStrike" cap="none" dirty="0">
                <a:solidFill>
                  <a:srgbClr val="000000"/>
                </a:solidFill>
                <a:latin typeface="Verdana"/>
                <a:ea typeface="Verdana"/>
                <a:cs typeface="Verdana"/>
                <a:sym typeface="Verdana"/>
              </a:rPr>
              <a:t>       </a:t>
            </a:r>
            <a:endParaRPr sz="3200" b="0" i="0" u="none" strike="noStrike" cap="none" dirty="0">
              <a:solidFill>
                <a:schemeClr val="dk1"/>
              </a:solidFill>
              <a:latin typeface="Verdana"/>
              <a:ea typeface="Verdana"/>
              <a:cs typeface="Verdana"/>
              <a:sym typeface="Verdana"/>
            </a:endParaRPr>
          </a:p>
        </p:txBody>
      </p:sp>
      <p:sp>
        <p:nvSpPr>
          <p:cNvPr id="628" name="Google Shape;628;p44"/>
          <p:cNvSpPr txBox="1">
            <a:spLocks noGrp="1"/>
          </p:cNvSpPr>
          <p:nvPr>
            <p:ph type="ftr" idx="11"/>
          </p:nvPr>
        </p:nvSpPr>
        <p:spPr>
          <a:xfrm>
            <a:off x="390653" y="635537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630" name="Google Shape;630;p44"/>
          <p:cNvSpPr txBox="1">
            <a:spLocks noGrp="1"/>
          </p:cNvSpPr>
          <p:nvPr>
            <p:ph type="sldNum" idx="12"/>
          </p:nvPr>
        </p:nvSpPr>
        <p:spPr>
          <a:xfrm>
            <a:off x="8628184" y="635537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34</a:t>
            </a:fld>
            <a:endParaRPr sz="1800" dirty="0"/>
          </a:p>
        </p:txBody>
      </p:sp>
      <p:sp>
        <p:nvSpPr>
          <p:cNvPr id="3" name="TextBox 2">
            <a:extLst>
              <a:ext uri="{FF2B5EF4-FFF2-40B4-BE49-F238E27FC236}">
                <a16:creationId xmlns:a16="http://schemas.microsoft.com/office/drawing/2014/main" id="{345BF6BD-E866-4A7B-463B-50A7770B94AB}"/>
              </a:ext>
            </a:extLst>
          </p:cNvPr>
          <p:cNvSpPr txBox="1"/>
          <p:nvPr/>
        </p:nvSpPr>
        <p:spPr>
          <a:xfrm>
            <a:off x="1086929" y="1487170"/>
            <a:ext cx="10350616" cy="1200329"/>
          </a:xfrm>
          <a:prstGeom prst="rect">
            <a:avLst/>
          </a:prstGeom>
          <a:noFill/>
          <a:ln>
            <a:solidFill>
              <a:schemeClr val="accent1"/>
            </a:solidFill>
          </a:ln>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over		graze		Zambia	a zebra	a zoo		solo</a:t>
            </a:r>
          </a:p>
          <a:p>
            <a:endParaRPr lang="en-US" sz="24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buzz		open		Brazil		an ocean	photo		polite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3"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9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46"/>
          <p:cNvSpPr/>
          <p:nvPr/>
        </p:nvSpPr>
        <p:spPr>
          <a:xfrm>
            <a:off x="259108" y="1064943"/>
            <a:ext cx="11665162" cy="5179685"/>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1. </a:t>
            </a:r>
            <a:r>
              <a:rPr lang="en-US" sz="2800" b="0" i="0" u="none" strike="noStrike" cap="none" dirty="0">
                <a:solidFill>
                  <a:schemeClr val="dk1"/>
                </a:solidFill>
                <a:latin typeface="Verdana"/>
                <a:ea typeface="Verdana"/>
                <a:cs typeface="Verdana"/>
                <a:sym typeface="Verdana"/>
              </a:rPr>
              <a:t>What things did Jesus use to describe God’s kingdom?</a:t>
            </a:r>
            <a:endParaRPr sz="2800" b="0" i="0" u="none" strike="noStrike" cap="none" dirty="0">
              <a:solidFill>
                <a:schemeClr val="dk1"/>
              </a:solidFill>
              <a:latin typeface="Verdana"/>
              <a:ea typeface="Verdana"/>
              <a:cs typeface="Verdana"/>
              <a:sym typeface="Verdana"/>
            </a:endParaRPr>
          </a:p>
          <a:p>
            <a:pPr marL="0" marR="0" lvl="0" indent="0" algn="l" rtl="0">
              <a:lnSpc>
                <a:spcPct val="200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2. What did Jesus say about the rocky soil? </a:t>
            </a:r>
            <a:endParaRPr sz="2800" b="0" i="0" u="none" strike="noStrike" cap="none" dirty="0">
              <a:solidFill>
                <a:srgbClr val="000000"/>
              </a:solidFill>
              <a:latin typeface="Verdana"/>
              <a:ea typeface="Verdana"/>
              <a:cs typeface="Verdana"/>
              <a:sym typeface="Verdana"/>
            </a:endParaRPr>
          </a:p>
          <a:p>
            <a:pPr marL="0" marR="0" lvl="0" indent="0" algn="l" rtl="0">
              <a:lnSpc>
                <a:spcPct val="200000"/>
              </a:lnSpc>
              <a:spcBef>
                <a:spcPts val="0"/>
              </a:spcBef>
              <a:spcAft>
                <a:spcPts val="0"/>
              </a:spcAft>
              <a:buClr>
                <a:srgbClr val="000000"/>
              </a:buClr>
              <a:buSzPts val="1100"/>
              <a:buFont typeface="Arial"/>
              <a:buNone/>
            </a:pPr>
            <a:r>
              <a:rPr lang="en-US" sz="2800" b="0" i="0" u="none" strike="noStrike" cap="none" dirty="0">
                <a:solidFill>
                  <a:schemeClr val="dk1"/>
                </a:solidFill>
                <a:latin typeface="Verdana"/>
                <a:ea typeface="Verdana"/>
                <a:cs typeface="Verdana"/>
                <a:sym typeface="Verdana"/>
              </a:rPr>
              <a:t>3. Why was the tax collector’s prayer better than the rich   </a:t>
            </a:r>
          </a:p>
          <a:p>
            <a:pPr marL="0" marR="0" lvl="0" indent="0" algn="l" rtl="0">
              <a:spcBef>
                <a:spcPts val="0"/>
              </a:spcBef>
              <a:spcAft>
                <a:spcPts val="0"/>
              </a:spcAft>
              <a:buClr>
                <a:srgbClr val="000000"/>
              </a:buClr>
              <a:buSzPts val="1100"/>
              <a:buFont typeface="Arial"/>
              <a:buNone/>
            </a:pPr>
            <a:r>
              <a:rPr lang="en-US" sz="2800" dirty="0">
                <a:solidFill>
                  <a:schemeClr val="dk1"/>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ruler’s prayer?</a:t>
            </a:r>
          </a:p>
          <a:p>
            <a:pPr marL="0" marR="0" lvl="0" indent="0" algn="l" rtl="0">
              <a:spcBef>
                <a:spcPts val="0"/>
              </a:spcBef>
              <a:spcAft>
                <a:spcPts val="0"/>
              </a:spcAft>
              <a:buClr>
                <a:srgbClr val="000000"/>
              </a:buClr>
              <a:buSzPts val="1100"/>
              <a:buFont typeface="Arial"/>
              <a:buNone/>
            </a:pPr>
            <a:endParaRPr sz="1400" b="0" i="0" u="none" strike="noStrike" cap="none" dirty="0">
              <a:solidFill>
                <a:srgbClr val="000000"/>
              </a:solidFill>
              <a:latin typeface="Verdana"/>
              <a:ea typeface="Verdana"/>
              <a:cs typeface="Verdana"/>
              <a:sym typeface="Verdana"/>
            </a:endParaRPr>
          </a:p>
          <a:p>
            <a:pPr marL="514350" marR="0" lvl="0" indent="-514350" algn="l" rtl="0">
              <a:lnSpc>
                <a:spcPct val="150000"/>
              </a:lnSpc>
              <a:spcBef>
                <a:spcPts val="0"/>
              </a:spcBef>
              <a:spcAft>
                <a:spcPts val="0"/>
              </a:spcAft>
              <a:buClr>
                <a:srgbClr val="000000"/>
              </a:buClr>
              <a:buSzPct val="100000"/>
              <a:buFont typeface="+mj-lt"/>
              <a:buAutoNum type="arabicPeriod" startAt="4"/>
            </a:pPr>
            <a:r>
              <a:rPr lang="en-US" sz="2800" dirty="0">
                <a:solidFill>
                  <a:schemeClr val="dk1"/>
                </a:solidFill>
                <a:latin typeface="Verdana"/>
                <a:ea typeface="Verdana"/>
                <a:cs typeface="Verdana"/>
                <a:sym typeface="Verdana"/>
              </a:rPr>
              <a:t>What is something you want so much that you would sell everything to get it</a:t>
            </a:r>
            <a:r>
              <a:rPr lang="en-US" sz="2800" b="0" i="0" u="none" strike="noStrike" cap="none" dirty="0">
                <a:solidFill>
                  <a:schemeClr val="dk1"/>
                </a:solidFill>
                <a:latin typeface="Verdana"/>
                <a:ea typeface="Verdana"/>
                <a:cs typeface="Verdana"/>
                <a:sym typeface="Verdana"/>
              </a:rPr>
              <a:t>?</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br>
              <a:rPr lang="en-US"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651" name="Google Shape;651;p46"/>
          <p:cNvSpPr txBox="1">
            <a:spLocks noGrp="1"/>
          </p:cNvSpPr>
          <p:nvPr>
            <p:ph type="ftr" idx="11"/>
          </p:nvPr>
        </p:nvSpPr>
        <p:spPr>
          <a:xfrm>
            <a:off x="259107" y="6346695"/>
            <a:ext cx="3638676"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653" name="Google Shape;653;p46"/>
          <p:cNvSpPr txBox="1">
            <a:spLocks noGrp="1"/>
          </p:cNvSpPr>
          <p:nvPr>
            <p:ph type="sldNum" idx="12"/>
          </p:nvPr>
        </p:nvSpPr>
        <p:spPr>
          <a:xfrm>
            <a:off x="8944707" y="632496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35</a:t>
            </a:fld>
            <a:endParaRPr sz="1800" dirty="0"/>
          </a:p>
        </p:txBody>
      </p:sp>
      <p:sp>
        <p:nvSpPr>
          <p:cNvPr id="654" name="Google Shape;654;p46"/>
          <p:cNvSpPr txBox="1"/>
          <p:nvPr/>
        </p:nvSpPr>
        <p:spPr>
          <a:xfrm>
            <a:off x="441861" y="244468"/>
            <a:ext cx="12099485" cy="7694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5. </a:t>
            </a:r>
            <a:r>
              <a:rPr lang="en-US" sz="3200" b="1" i="0" u="none" strike="noStrike" cap="none" dirty="0">
                <a:solidFill>
                  <a:srgbClr val="000000"/>
                </a:solidFill>
                <a:latin typeface="Verdana"/>
                <a:ea typeface="Verdana"/>
                <a:cs typeface="Verdana"/>
                <a:sym typeface="Verdana"/>
              </a:rPr>
              <a:t>Answer the questions about the Bible reading.</a:t>
            </a:r>
            <a:endParaRPr sz="3200" b="1" i="0" u="none" strike="noStrike" cap="none" dirty="0">
              <a:solidFill>
                <a:srgbClr val="000000"/>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8584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8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47"/>
          <p:cNvSpPr/>
          <p:nvPr/>
        </p:nvSpPr>
        <p:spPr>
          <a:xfrm>
            <a:off x="409532" y="930564"/>
            <a:ext cx="11459100" cy="5364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800" b="1" dirty="0">
                <a:solidFill>
                  <a:schemeClr val="dk1"/>
                </a:solidFill>
                <a:latin typeface="Verdana"/>
                <a:ea typeface="Verdana"/>
                <a:cs typeface="Verdana"/>
                <a:sym typeface="Verdana"/>
              </a:rPr>
              <a:t>	</a:t>
            </a:r>
            <a:r>
              <a:rPr lang="en-US" sz="2300" b="1" i="0" u="none" strike="noStrike" cap="none" dirty="0">
                <a:solidFill>
                  <a:schemeClr val="dk1"/>
                </a:solidFill>
                <a:latin typeface="Verdana"/>
                <a:ea typeface="Verdana"/>
                <a:cs typeface="Verdana"/>
                <a:sym typeface="Verdana"/>
              </a:rPr>
              <a:t>“</a:t>
            </a:r>
            <a:r>
              <a:rPr lang="en-US" sz="2800" b="0" i="0" u="none" strike="noStrike" cap="none" dirty="0">
                <a:solidFill>
                  <a:schemeClr val="dk1"/>
                </a:solidFill>
                <a:latin typeface="Verdana"/>
                <a:ea typeface="Verdana"/>
                <a:cs typeface="Verdana"/>
                <a:sym typeface="Verdana"/>
              </a:rPr>
              <a:t>But God has blessed you. You understand what you see 	with your eyes. And you understand what you hear with 	your ears.” </a:t>
            </a:r>
            <a:r>
              <a:rPr lang="en-US" sz="2800" b="0" i="0" u="sng" strike="noStrike" cap="none" dirty="0">
                <a:solidFill>
                  <a:schemeClr val="hlink"/>
                </a:solidFill>
                <a:latin typeface="Verdana"/>
                <a:ea typeface="Verdana"/>
                <a:cs typeface="Verdana"/>
                <a:sym typeface="Verdana"/>
                <a:hlinkClick r:id="rId5"/>
              </a:rPr>
              <a:t>Matthew 13:16</a:t>
            </a:r>
            <a:r>
              <a:rPr lang="en-US" sz="2800" b="0" i="0" u="none" strike="noStrike" cap="none" dirty="0">
                <a:solidFill>
                  <a:schemeClr val="accent5"/>
                </a:solidFill>
                <a:latin typeface="Verdana"/>
                <a:ea typeface="Verdana"/>
                <a:cs typeface="Verdana"/>
                <a:sym typeface="Verdana"/>
              </a:rPr>
              <a:t> </a:t>
            </a:r>
            <a:r>
              <a:rPr lang="en-US" sz="2800" b="0" i="0" u="none" strike="noStrike" cap="none" dirty="0" err="1">
                <a:solidFill>
                  <a:schemeClr val="accent5"/>
                </a:solidFill>
                <a:latin typeface="Verdana"/>
                <a:ea typeface="Verdana"/>
                <a:cs typeface="Verdana"/>
                <a:sym typeface="Verdana"/>
              </a:rPr>
              <a:t>ERV</a:t>
            </a:r>
            <a:endParaRPr sz="2800" b="0" i="0" u="none"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ts val="3500"/>
              </a:lnSpc>
              <a:spcBef>
                <a:spcPts val="0"/>
              </a:spcBef>
              <a:spcAft>
                <a:spcPts val="0"/>
              </a:spcAft>
              <a:buClr>
                <a:srgbClr val="000000"/>
              </a:buClr>
              <a:buSzPts val="2800"/>
              <a:buFont typeface="Arial"/>
              <a:buNone/>
            </a:pPr>
            <a:r>
              <a:rPr lang="en-US" sz="2800" b="1" i="0" u="none" strike="noStrike" cap="none" dirty="0">
                <a:solidFill>
                  <a:schemeClr val="dk1"/>
                </a:solidFill>
                <a:latin typeface="Verdana"/>
                <a:ea typeface="Verdana"/>
                <a:cs typeface="Verdana"/>
                <a:sym typeface="Verdana"/>
              </a:rPr>
              <a:t> 	</a:t>
            </a:r>
            <a:r>
              <a:rPr lang="en-US" sz="2800" i="0" u="none" strike="noStrike" cap="none" dirty="0">
                <a:solidFill>
                  <a:schemeClr val="dk1"/>
                </a:solidFill>
                <a:latin typeface="Verdana"/>
                <a:ea typeface="Verdana"/>
                <a:cs typeface="Verdana"/>
                <a:sym typeface="Verdana"/>
              </a:rPr>
              <a:t>“</a:t>
            </a:r>
            <a:r>
              <a:rPr lang="en-US" sz="2800" b="0" i="0" u="none" strike="noStrike" cap="none" dirty="0">
                <a:solidFill>
                  <a:schemeClr val="dk1"/>
                </a:solidFill>
                <a:latin typeface="Verdana"/>
                <a:ea typeface="Verdana"/>
                <a:cs typeface="Verdana"/>
                <a:sym typeface="Verdana"/>
              </a:rPr>
              <a:t>And what about the seed that fell on the good ground? 	That is like the people who hear God’s teaching with a 	good, honest heart. They obey it and patiently produce </a:t>
            </a:r>
            <a:r>
              <a:rPr lang="en-US" sz="2800" dirty="0">
                <a:solidFill>
                  <a:schemeClr val="dk1"/>
                </a:solidFill>
                <a:latin typeface="Verdana"/>
                <a:ea typeface="Verdana"/>
                <a:cs typeface="Verdana"/>
                <a:sym typeface="Verdana"/>
              </a:rPr>
              <a:t>a </a:t>
            </a:r>
          </a:p>
          <a:p>
            <a:pPr marL="0" marR="0" lvl="0" indent="0" algn="l" rtl="0">
              <a:lnSpc>
                <a:spcPts val="3500"/>
              </a:lnSpc>
              <a:spcBef>
                <a:spcPts val="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	</a:t>
            </a:r>
            <a:r>
              <a:rPr lang="en-US" sz="2800" b="0" i="0" u="none" strike="noStrike" cap="none" dirty="0">
                <a:solidFill>
                  <a:schemeClr val="dk1"/>
                </a:solidFill>
                <a:latin typeface="Verdana"/>
                <a:ea typeface="Verdana"/>
                <a:cs typeface="Verdana"/>
                <a:sym typeface="Verdana"/>
              </a:rPr>
              <a:t>good crop.”</a:t>
            </a:r>
            <a:r>
              <a:rPr lang="en-US" sz="4400" b="0" i="0" u="none" strike="noStrike" cap="none" dirty="0">
                <a:solidFill>
                  <a:schemeClr val="dk1"/>
                </a:solidFill>
                <a:latin typeface="Verdana"/>
                <a:ea typeface="Verdana"/>
                <a:cs typeface="Verdana"/>
                <a:sym typeface="Verdana"/>
              </a:rPr>
              <a:t> </a:t>
            </a:r>
            <a:r>
              <a:rPr lang="en-US" sz="2800" b="0" i="0" u="sng" strike="noStrike" cap="none" dirty="0">
                <a:solidFill>
                  <a:schemeClr val="hlink"/>
                </a:solidFill>
                <a:latin typeface="Verdana"/>
                <a:ea typeface="Verdana"/>
                <a:cs typeface="Verdana"/>
                <a:sym typeface="Verdana"/>
                <a:hlinkClick r:id="rId6"/>
              </a:rPr>
              <a:t>Luke 8:15  </a:t>
            </a:r>
            <a:r>
              <a:rPr lang="en-US" sz="2800" b="0" i="0" u="none" strike="noStrike" cap="none" dirty="0" err="1">
                <a:solidFill>
                  <a:schemeClr val="hlink"/>
                </a:solidFill>
                <a:uFill>
                  <a:noFill/>
                </a:uFill>
                <a:latin typeface="Verdana"/>
                <a:ea typeface="Verdana"/>
                <a:cs typeface="Verdana"/>
                <a:sym typeface="Verdana"/>
                <a:hlinkClick r:id="rId6"/>
              </a:rPr>
              <a:t>ERV</a:t>
            </a:r>
            <a:r>
              <a:rPr lang="en-US" sz="2800" b="0" i="0" u="sng" strike="noStrike" cap="none" dirty="0">
                <a:solidFill>
                  <a:schemeClr val="hlink"/>
                </a:solidFill>
                <a:latin typeface="Verdana"/>
                <a:ea typeface="Verdana"/>
                <a:cs typeface="Verdana"/>
                <a:sym typeface="Verdana"/>
                <a:hlinkClick r:id="rId6"/>
              </a:rPr>
              <a:t> </a:t>
            </a:r>
            <a:r>
              <a:rPr lang="en-US" sz="1400" b="0" i="0" u="none" strike="noStrike" cap="none" dirty="0">
                <a:solidFill>
                  <a:srgbClr val="000000"/>
                </a:solidFill>
                <a:latin typeface="Verdana"/>
                <a:ea typeface="Verdana"/>
                <a:cs typeface="Verdana"/>
                <a:sym typeface="Verdana"/>
              </a:rPr>
              <a:t> </a:t>
            </a:r>
            <a:endParaRPr sz="1400" b="0" i="0" u="none" strike="noStrike" cap="none" dirty="0">
              <a:solidFill>
                <a:srgbClr val="000000"/>
              </a:solidFill>
              <a:latin typeface="Verdana"/>
              <a:ea typeface="Verdana"/>
              <a:cs typeface="Verdana"/>
              <a:sym typeface="Verdana"/>
            </a:endParaRPr>
          </a:p>
        </p:txBody>
      </p:sp>
      <p:sp>
        <p:nvSpPr>
          <p:cNvPr id="662" name="Google Shape;662;p47"/>
          <p:cNvSpPr txBox="1"/>
          <p:nvPr/>
        </p:nvSpPr>
        <p:spPr>
          <a:xfrm>
            <a:off x="409532" y="267380"/>
            <a:ext cx="11802600" cy="72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6A. </a:t>
            </a:r>
            <a:r>
              <a:rPr lang="en-US" sz="3200" b="1" i="0" u="none" strike="noStrike" cap="none" dirty="0">
                <a:solidFill>
                  <a:schemeClr val="dk1"/>
                </a:solidFill>
                <a:latin typeface="Verdana"/>
                <a:ea typeface="Verdana"/>
                <a:cs typeface="Verdana"/>
                <a:sym typeface="Verdana"/>
              </a:rPr>
              <a:t>Choose </a:t>
            </a:r>
            <a:r>
              <a:rPr lang="en-US" sz="3200" b="1" dirty="0">
                <a:solidFill>
                  <a:schemeClr val="dk1"/>
                </a:solidFill>
                <a:latin typeface="Verdana"/>
                <a:ea typeface="Verdana"/>
                <a:cs typeface="Verdana"/>
                <a:sym typeface="Verdana"/>
              </a:rPr>
              <a:t>one</a:t>
            </a:r>
            <a:r>
              <a:rPr lang="en-US" sz="3200" b="1" i="0" u="none" strike="noStrike" cap="none" dirty="0">
                <a:solidFill>
                  <a:schemeClr val="dk1"/>
                </a:solidFill>
                <a:latin typeface="Verdana"/>
                <a:ea typeface="Verdana"/>
                <a:cs typeface="Verdana"/>
                <a:sym typeface="Verdana"/>
              </a:rPr>
              <a:t> verse to memorize. </a:t>
            </a:r>
            <a:endParaRPr sz="3200" b="1" i="0" u="none" strike="noStrike" cap="none" dirty="0">
              <a:solidFill>
                <a:schemeClr val="dk1"/>
              </a:solidFill>
              <a:latin typeface="Verdana"/>
              <a:ea typeface="Verdana"/>
              <a:cs typeface="Verdana"/>
              <a:sym typeface="Verdana"/>
            </a:endParaRPr>
          </a:p>
        </p:txBody>
      </p:sp>
      <p:sp>
        <p:nvSpPr>
          <p:cNvPr id="663" name="Google Shape;663;p47"/>
          <p:cNvSpPr txBox="1">
            <a:spLocks noGrp="1"/>
          </p:cNvSpPr>
          <p:nvPr>
            <p:ph type="ftr" idx="11"/>
          </p:nvPr>
        </p:nvSpPr>
        <p:spPr>
          <a:xfrm>
            <a:off x="409532" y="636465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664" name="Google Shape;664;p47"/>
          <p:cNvSpPr txBox="1"/>
          <p:nvPr/>
        </p:nvSpPr>
        <p:spPr>
          <a:xfrm>
            <a:off x="713008" y="3582522"/>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B</a:t>
            </a:r>
            <a:endParaRPr sz="2800" b="1" i="0" u="none" strike="noStrike" cap="none" dirty="0">
              <a:solidFill>
                <a:schemeClr val="lt1"/>
              </a:solidFill>
              <a:latin typeface="Verdana"/>
              <a:ea typeface="Verdana"/>
              <a:cs typeface="Verdana"/>
              <a:sym typeface="Verdana"/>
            </a:endParaRPr>
          </a:p>
        </p:txBody>
      </p:sp>
      <p:sp>
        <p:nvSpPr>
          <p:cNvPr id="665" name="Google Shape;665;p47"/>
          <p:cNvSpPr txBox="1"/>
          <p:nvPr/>
        </p:nvSpPr>
        <p:spPr>
          <a:xfrm>
            <a:off x="713008" y="1471743"/>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a:t>
            </a:r>
            <a:endParaRPr sz="2800" b="1" i="0" u="none" strike="noStrike" cap="none" dirty="0">
              <a:solidFill>
                <a:schemeClr val="lt1"/>
              </a:solidFill>
              <a:latin typeface="Verdana"/>
              <a:ea typeface="Verdana"/>
              <a:cs typeface="Verdana"/>
              <a:sym typeface="Verdana"/>
            </a:endParaRPr>
          </a:p>
        </p:txBody>
      </p:sp>
      <p:sp>
        <p:nvSpPr>
          <p:cNvPr id="666" name="Google Shape;666;p47"/>
          <p:cNvSpPr txBox="1">
            <a:spLocks noGrp="1"/>
          </p:cNvSpPr>
          <p:nvPr>
            <p:ph type="sldNum" idx="12"/>
          </p:nvPr>
        </p:nvSpPr>
        <p:spPr>
          <a:xfrm>
            <a:off x="8692825" y="635634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36</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7246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6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48"/>
          <p:cNvSpPr/>
          <p:nvPr/>
        </p:nvSpPr>
        <p:spPr>
          <a:xfrm>
            <a:off x="358346" y="1577825"/>
            <a:ext cx="11689492" cy="551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514350" marR="0" lvl="0" indent="-336550" algn="l" rtl="0">
              <a:lnSpc>
                <a:spcPct val="100000"/>
              </a:lnSpc>
              <a:spcBef>
                <a:spcPts val="0"/>
              </a:spcBef>
              <a:spcAft>
                <a:spcPts val="0"/>
              </a:spcAft>
              <a:buClr>
                <a:schemeClr val="dk1"/>
              </a:buClr>
              <a:buSzPts val="2800"/>
              <a:buFont typeface="Calibri"/>
              <a:buNone/>
            </a:pPr>
            <a:r>
              <a:rPr lang="en-US" sz="2800" dirty="0">
                <a:solidFill>
                  <a:schemeClr val="dk1"/>
                </a:solidFill>
                <a:latin typeface="Verdana"/>
                <a:ea typeface="Verdana"/>
                <a:cs typeface="Verdana"/>
                <a:sym typeface="Verdana"/>
              </a:rPr>
              <a:t>		</a:t>
            </a:r>
            <a:r>
              <a:rPr lang="en-US" sz="2400" b="1" i="0" u="none" strike="noStrike" cap="none" dirty="0">
                <a:solidFill>
                  <a:schemeClr val="dk1"/>
                </a:solidFill>
                <a:latin typeface="Verdana"/>
                <a:ea typeface="Verdana"/>
                <a:cs typeface="Verdana"/>
                <a:sym typeface="Verdana"/>
              </a:rPr>
              <a:t>“</a:t>
            </a:r>
            <a:r>
              <a:rPr lang="en-US" sz="2700" b="0" i="0" u="none" strike="noStrike" cap="none" dirty="0">
                <a:solidFill>
                  <a:schemeClr val="dk1"/>
                </a:solidFill>
                <a:latin typeface="Verdana"/>
                <a:ea typeface="Verdana"/>
                <a:cs typeface="Verdana"/>
                <a:sym typeface="Verdana"/>
              </a:rPr>
              <a:t>God’s kingdom is like the seed of the mustard plant. 	Someone plants this seed in their garden. The seed</a:t>
            </a:r>
            <a:r>
              <a:rPr lang="en-US" sz="2700" dirty="0">
                <a:solidFill>
                  <a:schemeClr val="dk1"/>
                </a:solidFill>
                <a:latin typeface="Verdana"/>
                <a:ea typeface="Verdana"/>
                <a:cs typeface="Verdana"/>
                <a:sym typeface="Verdana"/>
              </a:rPr>
              <a:t> </a:t>
            </a:r>
            <a:r>
              <a:rPr lang="en-US" sz="2700" b="0" i="0" u="none" strike="noStrike" cap="none" dirty="0">
                <a:solidFill>
                  <a:schemeClr val="dk1"/>
                </a:solidFill>
                <a:latin typeface="Verdana"/>
                <a:ea typeface="Verdana"/>
                <a:cs typeface="Verdana"/>
                <a:sym typeface="Verdana"/>
              </a:rPr>
              <a:t>grows 	and becomes a tree, and the birds build nests on its 	branches.”</a:t>
            </a:r>
            <a:endParaRPr sz="4300" b="0" i="0" u="none" strike="noStrike" cap="none" dirty="0">
              <a:solidFill>
                <a:schemeClr val="dk1"/>
              </a:solidFill>
              <a:latin typeface="Verdana"/>
              <a:ea typeface="Verdana"/>
              <a:cs typeface="Verdana"/>
              <a:sym typeface="Verdana"/>
            </a:endParaRPr>
          </a:p>
          <a:p>
            <a:pPr marL="514350" marR="0" lvl="0" indent="-336550" algn="l" rtl="0">
              <a:lnSpc>
                <a:spcPct val="100000"/>
              </a:lnSpc>
              <a:spcBef>
                <a:spcPts val="0"/>
              </a:spcBef>
              <a:spcAft>
                <a:spcPts val="0"/>
              </a:spcAft>
              <a:buClr>
                <a:schemeClr val="dk1"/>
              </a:buClr>
              <a:buSzPts val="2800"/>
              <a:buFont typeface="Calibri"/>
              <a:buNone/>
            </a:pPr>
            <a:r>
              <a:rPr lang="en-US" sz="2800" b="0" i="0" u="none" strike="noStrike" cap="none" dirty="0">
                <a:solidFill>
                  <a:schemeClr val="dk1"/>
                </a:solidFill>
                <a:latin typeface="Verdana"/>
                <a:ea typeface="Verdana"/>
                <a:cs typeface="Verdana"/>
                <a:sym typeface="Verdana"/>
              </a:rPr>
              <a:t>   	</a:t>
            </a:r>
            <a:r>
              <a:rPr lang="en-US" sz="2800" b="0" i="0" u="sng" strike="noStrike" cap="none" dirty="0">
                <a:solidFill>
                  <a:schemeClr val="hlink"/>
                </a:solidFill>
                <a:latin typeface="Verdana"/>
                <a:ea typeface="Verdana"/>
                <a:cs typeface="Verdana"/>
                <a:sym typeface="Verdana"/>
                <a:hlinkClick r:id="rId5"/>
              </a:rPr>
              <a:t>Luke 13:19</a:t>
            </a:r>
            <a:r>
              <a:rPr lang="en-US" sz="2800" b="0" i="0" u="none" strike="noStrike" cap="none" dirty="0">
                <a:solidFill>
                  <a:schemeClr val="accent5"/>
                </a:solidFill>
                <a:latin typeface="Verdana"/>
                <a:ea typeface="Verdana"/>
                <a:cs typeface="Verdana"/>
                <a:sym typeface="Verdana"/>
              </a:rPr>
              <a:t> </a:t>
            </a:r>
            <a:r>
              <a:rPr lang="en-US" sz="2800" b="0" i="0" u="none" strike="noStrike" cap="none" dirty="0" err="1">
                <a:solidFill>
                  <a:schemeClr val="accent5"/>
                </a:solidFill>
                <a:latin typeface="Verdana"/>
                <a:ea typeface="Verdana"/>
                <a:cs typeface="Verdana"/>
                <a:sym typeface="Verdana"/>
              </a:rPr>
              <a:t>ERV</a:t>
            </a:r>
            <a:endParaRPr sz="1400" b="0" i="0" u="none" strike="noStrike" cap="none" dirty="0">
              <a:solidFill>
                <a:srgbClr val="000000"/>
              </a:solidFill>
              <a:latin typeface="Verdana"/>
              <a:ea typeface="Verdana"/>
              <a:cs typeface="Verdana"/>
              <a:sym typeface="Verdana"/>
            </a:endParaRPr>
          </a:p>
          <a:p>
            <a:pPr marL="514350" marR="0" lvl="0" indent="-336550" algn="l" rtl="0">
              <a:lnSpc>
                <a:spcPct val="100000"/>
              </a:lnSpc>
              <a:spcBef>
                <a:spcPts val="0"/>
              </a:spcBef>
              <a:spcAft>
                <a:spcPts val="0"/>
              </a:spcAft>
              <a:buClr>
                <a:schemeClr val="dk1"/>
              </a:buClr>
              <a:buSzPts val="2800"/>
              <a:buFont typeface="Calibri"/>
              <a:buNone/>
            </a:pPr>
            <a:endParaRPr sz="2800" b="0" i="0" u="none" strike="noStrike" cap="none" dirty="0">
              <a:solidFill>
                <a:srgbClr val="0070C0"/>
              </a:solidFill>
              <a:highlight>
                <a:srgbClr val="FFFFFF"/>
              </a:highlight>
              <a:latin typeface="Verdana"/>
              <a:ea typeface="Verdana"/>
              <a:cs typeface="Verdana"/>
              <a:sym typeface="Verdana"/>
            </a:endParaRPr>
          </a:p>
          <a:p>
            <a:pPr marL="635000" marR="0" lvl="5" indent="-457200" algn="l" rtl="0">
              <a:lnSpc>
                <a:spcPct val="100000"/>
              </a:lnSpc>
              <a:spcBef>
                <a:spcPts val="0"/>
              </a:spcBef>
              <a:spcAft>
                <a:spcPts val="0"/>
              </a:spcAft>
              <a:buClr>
                <a:schemeClr val="dk1"/>
              </a:buClr>
              <a:buSzPts val="2800"/>
              <a:buFont typeface="Noto Sans Symbols"/>
              <a:buChar char="❑"/>
            </a:pPr>
            <a:r>
              <a:rPr lang="en-US" sz="2800" b="0" i="0" u="none" strike="noStrike" cap="none" dirty="0">
                <a:solidFill>
                  <a:srgbClr val="000000"/>
                </a:solidFill>
                <a:latin typeface="Verdana"/>
                <a:ea typeface="Verdana"/>
                <a:cs typeface="Verdana"/>
                <a:sym typeface="Verdana"/>
              </a:rPr>
              <a:t>Read the next lesson’s Bible verses</a:t>
            </a:r>
            <a:r>
              <a:rPr lang="en-US" sz="2800" b="0" i="0" u="none" strike="noStrike" cap="none" dirty="0">
                <a:solidFill>
                  <a:schemeClr val="accent5"/>
                </a:solidFill>
                <a:latin typeface="Verdana"/>
                <a:ea typeface="Verdana"/>
                <a:cs typeface="Verdana"/>
                <a:sym typeface="Verdana"/>
              </a:rPr>
              <a:t> </a:t>
            </a:r>
            <a:r>
              <a:rPr lang="en-US" sz="2800" b="0" i="0" u="none" strike="noStrike" cap="none" dirty="0">
                <a:solidFill>
                  <a:srgbClr val="000000"/>
                </a:solidFill>
                <a:latin typeface="Verdana"/>
                <a:ea typeface="Verdana"/>
                <a:cs typeface="Verdana"/>
                <a:sym typeface="Verdana"/>
              </a:rPr>
              <a:t>in your language. </a:t>
            </a:r>
          </a:p>
          <a:p>
            <a:pPr marL="177800" marR="0" lvl="5" algn="l" rtl="0">
              <a:lnSpc>
                <a:spcPct val="100000"/>
              </a:lnSpc>
              <a:spcBef>
                <a:spcPts val="0"/>
              </a:spcBef>
              <a:spcAft>
                <a:spcPts val="0"/>
              </a:spcAft>
              <a:buClr>
                <a:schemeClr val="dk1"/>
              </a:buClr>
              <a:buSzPts val="2800"/>
            </a:pPr>
            <a:r>
              <a:rPr lang="en-US" sz="2800" u="sng" dirty="0">
                <a:solidFill>
                  <a:schemeClr val="hlink"/>
                </a:solidFill>
                <a:latin typeface="Verdana"/>
                <a:ea typeface="Verdana"/>
                <a:cs typeface="Verdana"/>
                <a:sym typeface="Verdana"/>
                <a:hlinkClick r:id="rId6"/>
              </a:rPr>
              <a:t>Luke 15:1-32</a:t>
            </a:r>
            <a:endParaRPr sz="2800" b="0" i="0" u="none" strike="noStrike" cap="none" dirty="0">
              <a:solidFill>
                <a:schemeClr val="accent1"/>
              </a:solidFill>
              <a:highlight>
                <a:srgbClr val="FFFFFF"/>
              </a:highlight>
              <a:latin typeface="Verdana"/>
              <a:ea typeface="Verdana"/>
              <a:cs typeface="Verdana"/>
              <a:sym typeface="Verdana"/>
            </a:endParaRPr>
          </a:p>
        </p:txBody>
      </p:sp>
      <p:sp>
        <p:nvSpPr>
          <p:cNvPr id="674" name="Google Shape;674;p48"/>
          <p:cNvSpPr txBox="1"/>
          <p:nvPr/>
        </p:nvSpPr>
        <p:spPr>
          <a:xfrm>
            <a:off x="552037" y="130626"/>
            <a:ext cx="10881132" cy="118228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6B. </a:t>
            </a:r>
            <a:r>
              <a:rPr lang="en-US" sz="3200" b="1" i="0" u="none" strike="noStrike" cap="none" dirty="0">
                <a:solidFill>
                  <a:schemeClr val="dk1"/>
                </a:solidFill>
                <a:latin typeface="Verdana"/>
                <a:ea typeface="Verdana"/>
                <a:cs typeface="Verdana"/>
                <a:sym typeface="Verdana"/>
              </a:rPr>
              <a:t>Choose </a:t>
            </a:r>
            <a:r>
              <a:rPr lang="en-US" sz="3200" b="1" dirty="0">
                <a:solidFill>
                  <a:schemeClr val="dk1"/>
                </a:solidFill>
                <a:latin typeface="Verdana"/>
                <a:ea typeface="Verdana"/>
                <a:cs typeface="Verdana"/>
                <a:sym typeface="Verdana"/>
              </a:rPr>
              <a:t>one</a:t>
            </a:r>
            <a:r>
              <a:rPr lang="en-US" sz="3200" b="1" i="0" u="none" strike="noStrike" cap="none" dirty="0">
                <a:solidFill>
                  <a:schemeClr val="dk1"/>
                </a:solidFill>
                <a:latin typeface="Verdana"/>
                <a:ea typeface="Verdana"/>
                <a:cs typeface="Verdana"/>
                <a:sym typeface="Verdana"/>
              </a:rPr>
              <a:t> verse to memorize and </a:t>
            </a:r>
          </a:p>
          <a:p>
            <a:pPr marL="0" marR="0" lvl="0" indent="0" algn="l" rtl="0">
              <a:lnSpc>
                <a:spcPct val="100000"/>
              </a:lnSpc>
              <a:spcBef>
                <a:spcPts val="0"/>
              </a:spcBef>
              <a:spcAft>
                <a:spcPts val="0"/>
              </a:spcAft>
              <a:buClr>
                <a:srgbClr val="000000"/>
              </a:buClr>
              <a:buSzPts val="4400"/>
              <a:buFont typeface="Arial"/>
              <a:buNone/>
            </a:pPr>
            <a:r>
              <a:rPr lang="en-US" sz="3200" b="1" dirty="0">
                <a:solidFill>
                  <a:schemeClr val="dk1"/>
                </a:solidFill>
                <a:latin typeface="Verdana"/>
                <a:ea typeface="Verdana"/>
                <a:cs typeface="Verdana"/>
                <a:sym typeface="Verdana"/>
              </a:rPr>
              <a:t>      </a:t>
            </a:r>
            <a:r>
              <a:rPr lang="en-US" sz="3200" b="1" i="0" u="none" strike="noStrike" cap="none" dirty="0">
                <a:solidFill>
                  <a:schemeClr val="dk1"/>
                </a:solidFill>
                <a:latin typeface="Verdana"/>
                <a:ea typeface="Verdana"/>
                <a:cs typeface="Verdana"/>
                <a:sym typeface="Verdana"/>
              </a:rPr>
              <a:t>read the next verses.</a:t>
            </a:r>
            <a:endParaRPr sz="3200" b="1" i="0" u="none" strike="noStrike" cap="none" dirty="0">
              <a:solidFill>
                <a:schemeClr val="dk1"/>
              </a:solidFill>
              <a:latin typeface="Verdana"/>
              <a:ea typeface="Verdana"/>
              <a:cs typeface="Verdana"/>
              <a:sym typeface="Verdana"/>
            </a:endParaRPr>
          </a:p>
        </p:txBody>
      </p:sp>
      <p:sp>
        <p:nvSpPr>
          <p:cNvPr id="675" name="Google Shape;675;p48"/>
          <p:cNvSpPr txBox="1">
            <a:spLocks noGrp="1"/>
          </p:cNvSpPr>
          <p:nvPr>
            <p:ph type="ftr" idx="11"/>
          </p:nvPr>
        </p:nvSpPr>
        <p:spPr>
          <a:xfrm>
            <a:off x="378465" y="6215306"/>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676" name="Google Shape;676;p48"/>
          <p:cNvSpPr txBox="1"/>
          <p:nvPr/>
        </p:nvSpPr>
        <p:spPr>
          <a:xfrm>
            <a:off x="670327" y="2041651"/>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C</a:t>
            </a:r>
            <a:endParaRPr sz="2800" b="1" i="0" u="none" strike="noStrike" cap="none">
              <a:solidFill>
                <a:schemeClr val="lt1"/>
              </a:solidFill>
              <a:latin typeface="Verdana"/>
              <a:ea typeface="Verdana"/>
              <a:cs typeface="Verdana"/>
              <a:sym typeface="Verdana"/>
            </a:endParaRPr>
          </a:p>
        </p:txBody>
      </p:sp>
      <p:sp>
        <p:nvSpPr>
          <p:cNvPr id="677" name="Google Shape;677;p48"/>
          <p:cNvSpPr txBox="1">
            <a:spLocks noGrp="1"/>
          </p:cNvSpPr>
          <p:nvPr>
            <p:ph type="sldNum" idx="12"/>
          </p:nvPr>
        </p:nvSpPr>
        <p:spPr>
          <a:xfrm>
            <a:off x="8628184" y="6355373"/>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37</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546"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9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9"/>
          <p:cNvSpPr txBox="1"/>
          <p:nvPr/>
        </p:nvSpPr>
        <p:spPr>
          <a:xfrm>
            <a:off x="-987930" y="-145140"/>
            <a:ext cx="12046967" cy="769441"/>
          </a:xfrm>
          <a:prstGeom prst="rect">
            <a:avLst/>
          </a:prstGeom>
          <a:noFill/>
          <a:ln>
            <a:noFill/>
          </a:ln>
        </p:spPr>
        <p:txBody>
          <a:bodyPr spcFirstLastPara="1" wrap="square" lIns="91425" tIns="45700" rIns="91425" bIns="45700" anchor="t" anchorCtr="0">
            <a:noAutofit/>
          </a:bodyPr>
          <a:lstStyle/>
          <a:p>
            <a:pPr algn="ctr">
              <a:buSzPts val="4400"/>
            </a:pPr>
            <a:r>
              <a:rPr lang="en-US" sz="3600" b="1" i="0" u="none" strike="noStrike" cap="none" dirty="0">
                <a:solidFill>
                  <a:schemeClr val="accent5"/>
                </a:solidFill>
                <a:latin typeface="Verdana"/>
                <a:ea typeface="Verdana"/>
                <a:cs typeface="Verdana"/>
                <a:sym typeface="Verdana"/>
              </a:rPr>
              <a:t>7A.</a:t>
            </a:r>
            <a:r>
              <a:rPr lang="en-US" sz="4800" b="1" i="0" u="none" strike="noStrike" cap="none" dirty="0">
                <a:solidFill>
                  <a:schemeClr val="dk1"/>
                </a:solidFill>
                <a:latin typeface="Verdana"/>
                <a:ea typeface="Verdana"/>
                <a:cs typeface="Verdana"/>
                <a:sym typeface="Verdana"/>
              </a:rPr>
              <a:t> </a:t>
            </a:r>
            <a:r>
              <a:rPr lang="en-US" sz="3200" b="1" i="0" u="none" strike="noStrike" cap="none" dirty="0">
                <a:solidFill>
                  <a:schemeClr val="dk1"/>
                </a:solidFill>
                <a:latin typeface="Verdana"/>
                <a:ea typeface="Verdana"/>
                <a:cs typeface="Verdana"/>
                <a:sym typeface="Verdana"/>
              </a:rPr>
              <a:t>Read and answer the questions.</a:t>
            </a:r>
            <a:r>
              <a:rPr lang="en-US" sz="3200" b="1" dirty="0">
                <a:solidFill>
                  <a:schemeClr val="dk1"/>
                </a:solidFill>
                <a:latin typeface="Verdana"/>
                <a:ea typeface="Verdana"/>
                <a:cs typeface="Verdana"/>
                <a:sym typeface="Verdana"/>
              </a:rPr>
              <a:t> </a:t>
            </a:r>
          </a:p>
          <a:p>
            <a:pPr algn="ctr">
              <a:buSzPts val="4400"/>
            </a:pPr>
            <a:r>
              <a:rPr lang="en-US" sz="3200" b="1" dirty="0">
                <a:solidFill>
                  <a:schemeClr val="dk1"/>
                </a:solidFill>
                <a:latin typeface="Verdana"/>
                <a:ea typeface="Verdana"/>
                <a:cs typeface="Verdana"/>
                <a:sym typeface="Verdana"/>
              </a:rPr>
              <a:t>     Whales and Fish</a:t>
            </a:r>
          </a:p>
          <a:p>
            <a:pPr marL="0" marR="0" lvl="0" indent="0" algn="l" rtl="0">
              <a:lnSpc>
                <a:spcPct val="100000"/>
              </a:lnSpc>
              <a:spcBef>
                <a:spcPts val="0"/>
              </a:spcBef>
              <a:spcAft>
                <a:spcPts val="0"/>
              </a:spcAft>
              <a:buClr>
                <a:srgbClr val="000000"/>
              </a:buClr>
              <a:buSzPts val="4400"/>
              <a:buFont typeface="Arial"/>
              <a:buNone/>
            </a:pPr>
            <a:endParaRPr sz="3200" b="1" i="0" u="none" strike="noStrike" cap="none" dirty="0">
              <a:solidFill>
                <a:schemeClr val="dk1"/>
              </a:solidFill>
              <a:latin typeface="Verdana"/>
              <a:ea typeface="Verdana"/>
              <a:cs typeface="Verdana"/>
              <a:sym typeface="Verdana"/>
            </a:endParaRPr>
          </a:p>
        </p:txBody>
      </p:sp>
      <p:sp>
        <p:nvSpPr>
          <p:cNvPr id="685" name="Google Shape;685;p49"/>
          <p:cNvSpPr txBox="1">
            <a:spLocks noGrp="1"/>
          </p:cNvSpPr>
          <p:nvPr>
            <p:ph type="ftr" idx="11"/>
          </p:nvPr>
        </p:nvSpPr>
        <p:spPr>
          <a:xfrm>
            <a:off x="0" y="6270889"/>
            <a:ext cx="3782292" cy="3475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686" name="Google Shape;686;p49"/>
          <p:cNvSpPr txBox="1">
            <a:spLocks noGrp="1"/>
          </p:cNvSpPr>
          <p:nvPr>
            <p:ph type="sldNum" idx="12"/>
          </p:nvPr>
        </p:nvSpPr>
        <p:spPr>
          <a:xfrm>
            <a:off x="8657942" y="642712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38</a:t>
            </a:fld>
            <a:endParaRPr sz="1800" dirty="0"/>
          </a:p>
        </p:txBody>
      </p:sp>
      <p:sp>
        <p:nvSpPr>
          <p:cNvPr id="688" name="Google Shape;688;p49"/>
          <p:cNvSpPr txBox="1"/>
          <p:nvPr/>
        </p:nvSpPr>
        <p:spPr>
          <a:xfrm>
            <a:off x="470697" y="1571625"/>
            <a:ext cx="11498841" cy="5286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2400" dirty="0">
                <a:solidFill>
                  <a:schemeClr val="dk1"/>
                </a:solidFill>
                <a:latin typeface="Verdana"/>
                <a:ea typeface="Verdana"/>
                <a:cs typeface="Verdana"/>
                <a:sym typeface="Verdana"/>
              </a:rPr>
              <a:t>Whales and fish both live in water. There are other ways that they are similar, but there are big differences, too.</a:t>
            </a:r>
            <a:endParaRPr sz="24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2400" dirty="0">
                <a:solidFill>
                  <a:schemeClr val="dk1"/>
                </a:solidFill>
                <a:latin typeface="Verdana"/>
                <a:ea typeface="Verdana"/>
                <a:cs typeface="Verdana"/>
                <a:sym typeface="Verdana"/>
              </a:rPr>
              <a:t> </a:t>
            </a:r>
            <a:endParaRPr sz="2400" dirty="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2400" dirty="0">
                <a:solidFill>
                  <a:schemeClr val="dk1"/>
                </a:solidFill>
                <a:latin typeface="Verdana"/>
                <a:ea typeface="Verdana"/>
                <a:cs typeface="Verdana"/>
                <a:sym typeface="Verdana"/>
              </a:rPr>
              <a:t>Most whales live only in ocean water, but fish live in both freshwater and saltwater. Whales are among the largest animals on Earth, and some fish are among the smallest. You will not find many fish that are as big as whales, or even close.</a:t>
            </a:r>
            <a:endParaRPr sz="24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2400" dirty="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2400" dirty="0">
                <a:solidFill>
                  <a:schemeClr val="dk1"/>
                </a:solidFill>
                <a:latin typeface="Verdana"/>
                <a:ea typeface="Verdana"/>
                <a:cs typeface="Verdana"/>
                <a:sym typeface="Verdana"/>
              </a:rPr>
              <a:t>One way that fish are like whales is that both have fins and a tail. This helps them to swim and stay upright. The sei whale can swim up to thirty-four miles per hour, but gray whales are not as fast. Their top speed is about six miles per hour. </a:t>
            </a:r>
          </a:p>
          <a:p>
            <a:pPr marL="0" marR="0" lvl="0" indent="0" algn="l" rtl="0">
              <a:lnSpc>
                <a:spcPct val="115000"/>
              </a:lnSpc>
              <a:spcBef>
                <a:spcPts val="0"/>
              </a:spcBef>
              <a:spcAft>
                <a:spcPts val="0"/>
              </a:spcAft>
              <a:buClr>
                <a:srgbClr val="000000"/>
              </a:buClr>
              <a:buSzPts val="2000"/>
              <a:buFont typeface="Arial"/>
              <a:buNone/>
            </a:pPr>
            <a:endParaRPr lang="en-US" sz="1600" dirty="0">
              <a:solidFill>
                <a:schemeClr val="dk1"/>
              </a:solidFill>
              <a:highlight>
                <a:srgbClr val="FFFFFF"/>
              </a:highlight>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000"/>
              <a:buFont typeface="Arial"/>
              <a:buNone/>
            </a:pPr>
            <a:endParaRPr sz="1600" b="0" i="0" u="none" strike="noStrike" cap="none" dirty="0">
              <a:solidFill>
                <a:schemeClr val="dk1"/>
              </a:solidFill>
              <a:highlight>
                <a:srgbClr val="FFFFFF"/>
              </a:highlight>
              <a:latin typeface="Verdana"/>
              <a:ea typeface="Verdana"/>
              <a:cs typeface="Verdana"/>
              <a:sym typeface="Verdana"/>
            </a:endParaRPr>
          </a:p>
          <a:p>
            <a:pPr marL="0" marR="0" lvl="0" indent="0" algn="l" rtl="0">
              <a:lnSpc>
                <a:spcPct val="115000"/>
              </a:lnSpc>
              <a:spcBef>
                <a:spcPts val="0"/>
              </a:spcBef>
              <a:spcAft>
                <a:spcPts val="0"/>
              </a:spcAft>
              <a:buClr>
                <a:srgbClr val="000000"/>
              </a:buClr>
              <a:buSzPts val="2000"/>
              <a:buFont typeface="Arial"/>
              <a:buNone/>
            </a:pPr>
            <a:endParaRPr sz="1600" b="0" i="0" u="none" strike="noStrike" cap="none" dirty="0">
              <a:solidFill>
                <a:schemeClr val="dk1"/>
              </a:solidFill>
              <a:highlight>
                <a:srgbClr val="FFFFFF"/>
              </a:highlight>
              <a:latin typeface="Verdana"/>
              <a:ea typeface="Verdana"/>
              <a:cs typeface="Verdana"/>
              <a:sym typeface="Verdana"/>
            </a:endParaRPr>
          </a:p>
        </p:txBody>
      </p:sp>
      <p:pic>
        <p:nvPicPr>
          <p:cNvPr id="2" name="Picture 1">
            <a:extLst>
              <a:ext uri="{FF2B5EF4-FFF2-40B4-BE49-F238E27FC236}">
                <a16:creationId xmlns:a16="http://schemas.microsoft.com/office/drawing/2014/main" id="{95796187-D448-1EA0-5F87-0970E2DBD7E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26338" y="-145140"/>
            <a:ext cx="2743200" cy="1828343"/>
          </a:xfrm>
          <a:prstGeom prst="rect">
            <a:avLst/>
          </a:prstGeom>
        </p:spPr>
      </p:pic>
      <p:pic>
        <p:nvPicPr>
          <p:cNvPr id="3" name="Picture 2">
            <a:extLst>
              <a:ext uri="{FF2B5EF4-FFF2-40B4-BE49-F238E27FC236}">
                <a16:creationId xmlns:a16="http://schemas.microsoft.com/office/drawing/2014/main" id="{623B4A1B-3960-319E-3D8F-F912EC2C24F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277731" flipH="1">
            <a:off x="530518" y="350820"/>
            <a:ext cx="1114362" cy="119230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253" y="-5041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84"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1ef1604f5c0_0_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800"/>
              <a:t>39</a:t>
            </a:fld>
            <a:endParaRPr sz="1800" dirty="0"/>
          </a:p>
        </p:txBody>
      </p:sp>
      <p:sp>
        <p:nvSpPr>
          <p:cNvPr id="695" name="Google Shape;695;g1ef1604f5c0_0_3"/>
          <p:cNvSpPr txBox="1"/>
          <p:nvPr/>
        </p:nvSpPr>
        <p:spPr>
          <a:xfrm>
            <a:off x="2210875" y="858600"/>
            <a:ext cx="1002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sp>
        <p:nvSpPr>
          <p:cNvPr id="696" name="Google Shape;696;g1ef1604f5c0_0_3"/>
          <p:cNvSpPr txBox="1"/>
          <p:nvPr/>
        </p:nvSpPr>
        <p:spPr>
          <a:xfrm>
            <a:off x="496837" y="858600"/>
            <a:ext cx="11198325" cy="524063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900" b="1" dirty="0">
              <a:solidFill>
                <a:schemeClr val="dk1"/>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sz="2400" dirty="0">
                <a:solidFill>
                  <a:schemeClr val="dk1"/>
                </a:solidFill>
                <a:latin typeface="Verdana"/>
                <a:ea typeface="Verdana"/>
                <a:cs typeface="Verdana"/>
                <a:sym typeface="Verdana"/>
              </a:rPr>
              <a:t>Swordfish are the fastest fish. They can swim at sixty miles per hour. In contrast, herrings swim at only three miles per hour.</a:t>
            </a:r>
            <a:endParaRPr sz="24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sz="2400" dirty="0">
                <a:solidFill>
                  <a:schemeClr val="dk1"/>
                </a:solidFill>
                <a:latin typeface="Verdana"/>
                <a:ea typeface="Verdana"/>
                <a:cs typeface="Verdana"/>
                <a:sym typeface="Verdana"/>
              </a:rPr>
              <a:t> </a:t>
            </a:r>
            <a:endParaRPr sz="2400" dirty="0">
              <a:solidFill>
                <a:schemeClr val="dk1"/>
              </a:solidFill>
              <a:latin typeface="Verdana"/>
              <a:ea typeface="Verdana"/>
              <a:cs typeface="Verdana"/>
              <a:sym typeface="Verdana"/>
            </a:endParaRPr>
          </a:p>
          <a:p>
            <a:pPr marL="0" lvl="0" indent="0" algn="l" rtl="0">
              <a:spcBef>
                <a:spcPts val="0"/>
              </a:spcBef>
              <a:spcAft>
                <a:spcPts val="0"/>
              </a:spcAft>
              <a:buNone/>
            </a:pPr>
            <a:r>
              <a:rPr lang="en-US" sz="2400" dirty="0">
                <a:solidFill>
                  <a:schemeClr val="dk1"/>
                </a:solidFill>
                <a:latin typeface="Verdana"/>
                <a:ea typeface="Verdana"/>
                <a:cs typeface="Verdana"/>
                <a:sym typeface="Verdana"/>
              </a:rPr>
              <a:t>Whales are mammals, which means that they are warm-blooded like humans. Fish, on the other hand, are usually cold-blooded like snakes. That means that their body temperature changes to match the surrounding water.</a:t>
            </a:r>
            <a:endParaRPr sz="2400" dirty="0">
              <a:solidFill>
                <a:schemeClr val="dk1"/>
              </a:solidFill>
              <a:latin typeface="Verdana"/>
              <a:ea typeface="Verdana"/>
              <a:cs typeface="Verdana"/>
              <a:sym typeface="Verdana"/>
            </a:endParaRPr>
          </a:p>
          <a:p>
            <a:pPr marL="0" lvl="0" indent="0" algn="l" rtl="0">
              <a:spcBef>
                <a:spcPts val="0"/>
              </a:spcBef>
              <a:spcAft>
                <a:spcPts val="0"/>
              </a:spcAft>
              <a:buNone/>
            </a:pPr>
            <a:endParaRPr sz="2400" dirty="0">
              <a:solidFill>
                <a:schemeClr val="dk1"/>
              </a:solidFill>
              <a:latin typeface="Verdana"/>
              <a:ea typeface="Verdana"/>
              <a:cs typeface="Verdana"/>
              <a:sym typeface="Verdana"/>
            </a:endParaRPr>
          </a:p>
          <a:p>
            <a:pPr marL="0" lvl="0" indent="0" algn="l" rtl="0">
              <a:spcBef>
                <a:spcPts val="0"/>
              </a:spcBef>
              <a:spcAft>
                <a:spcPts val="0"/>
              </a:spcAft>
              <a:buNone/>
            </a:pPr>
            <a:r>
              <a:rPr lang="en-US" sz="2400" dirty="0">
                <a:solidFill>
                  <a:schemeClr val="dk1"/>
                </a:solidFill>
                <a:latin typeface="Verdana"/>
                <a:ea typeface="Verdana"/>
                <a:cs typeface="Verdana"/>
                <a:sym typeface="Verdana"/>
              </a:rPr>
              <a:t>Fish and whales are both created for living in the water. They are interesting creatures and fun to watch. If you live near the water, try to find time to look for them.</a:t>
            </a:r>
            <a:endParaRPr sz="2400" dirty="0">
              <a:solidFill>
                <a:schemeClr val="dk1"/>
              </a:solidFill>
              <a:latin typeface="Verdana"/>
              <a:ea typeface="Verdana"/>
              <a:cs typeface="Verdana"/>
              <a:sym typeface="Verdana"/>
            </a:endParaRPr>
          </a:p>
          <a:p>
            <a:pPr marL="0" lvl="0" indent="0" algn="l" rtl="0">
              <a:spcBef>
                <a:spcPts val="0"/>
              </a:spcBef>
              <a:spcAft>
                <a:spcPts val="0"/>
              </a:spcAft>
              <a:buNone/>
            </a:pPr>
            <a:endParaRPr sz="2400" dirty="0">
              <a:solidFill>
                <a:schemeClr val="dk1"/>
              </a:solidFill>
              <a:latin typeface="Verdana"/>
              <a:ea typeface="Verdana"/>
              <a:cs typeface="Verdana"/>
              <a:sym typeface="Verdana"/>
            </a:endParaRPr>
          </a:p>
        </p:txBody>
      </p:sp>
      <p:sp>
        <p:nvSpPr>
          <p:cNvPr id="2" name="TextBox 1">
            <a:extLst>
              <a:ext uri="{FF2B5EF4-FFF2-40B4-BE49-F238E27FC236}">
                <a16:creationId xmlns:a16="http://schemas.microsoft.com/office/drawing/2014/main" id="{4A0941A3-543D-8ED0-8614-A5A76588D4DC}"/>
              </a:ext>
            </a:extLst>
          </p:cNvPr>
          <p:cNvSpPr txBox="1"/>
          <p:nvPr/>
        </p:nvSpPr>
        <p:spPr>
          <a:xfrm>
            <a:off x="496837" y="125260"/>
            <a:ext cx="9872848" cy="1138773"/>
          </a:xfrm>
          <a:prstGeom prst="rect">
            <a:avLst/>
          </a:prstGeom>
          <a:noFill/>
        </p:spPr>
        <p:txBody>
          <a:bodyPr wrap="square" rtlCol="0">
            <a:spAutoFit/>
          </a:bodyPr>
          <a:lstStyle/>
          <a:p>
            <a:r>
              <a:rPr kumimoji="0" lang="en-US" sz="3600" b="1" i="0" u="none" strike="noStrike" kern="0" cap="none" spc="0" normalizeH="0" baseline="0" noProof="0" dirty="0">
                <a:ln>
                  <a:noFill/>
                </a:ln>
                <a:solidFill>
                  <a:srgbClr val="4472C4"/>
                </a:solidFill>
                <a:effectLst/>
                <a:uLnTx/>
                <a:uFillTx/>
                <a:latin typeface="Verdana"/>
                <a:ea typeface="Verdana"/>
                <a:cs typeface="Verdana"/>
                <a:sym typeface="Verdana"/>
              </a:rPr>
              <a:t>7B</a:t>
            </a:r>
            <a:r>
              <a:rPr kumimoji="0" lang="en-US" sz="1800" b="1" i="0" u="none" strike="noStrike" kern="0" cap="none" spc="0" normalizeH="0" baseline="0" noProof="0" dirty="0">
                <a:ln>
                  <a:noFill/>
                </a:ln>
                <a:solidFill>
                  <a:srgbClr val="4472C4"/>
                </a:solidFill>
                <a:effectLst/>
                <a:uLnTx/>
                <a:uFillTx/>
                <a:latin typeface="Verdana"/>
                <a:ea typeface="Verdana"/>
                <a:cs typeface="Verdana"/>
                <a:sym typeface="Verdana"/>
              </a:rPr>
              <a:t>(cont.).</a:t>
            </a:r>
            <a:r>
              <a:rPr kumimoji="0" lang="en-US" sz="2800" b="1" i="0" u="none" strike="noStrike" kern="0" cap="none" spc="0" normalizeH="0" baseline="0" noProof="0" dirty="0">
                <a:ln>
                  <a:noFill/>
                </a:ln>
                <a:solidFill>
                  <a:srgbClr val="000000"/>
                </a:solidFill>
                <a:effectLst/>
                <a:uLnTx/>
                <a:uFillTx/>
                <a:latin typeface="Verdana"/>
                <a:ea typeface="Verdana"/>
                <a:cs typeface="Verdana"/>
                <a:sym typeface="Verdana"/>
              </a:rPr>
              <a:t> </a:t>
            </a: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Read and answer the questions on   </a:t>
            </a:r>
          </a:p>
          <a:p>
            <a:r>
              <a:rPr lang="en-US" sz="3200" b="1" dirty="0">
                <a:latin typeface="Verdana"/>
                <a:ea typeface="Verdana"/>
                <a:cs typeface="Verdana"/>
                <a:sym typeface="Verdana"/>
              </a:rPr>
              <a:t>             </a:t>
            </a: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the next slide.</a:t>
            </a:r>
            <a:endParaRPr lang="en-US" dirty="0"/>
          </a:p>
        </p:txBody>
      </p:sp>
      <p:sp>
        <p:nvSpPr>
          <p:cNvPr id="5" name="Footer Placeholder 4">
            <a:extLst>
              <a:ext uri="{FF2B5EF4-FFF2-40B4-BE49-F238E27FC236}">
                <a16:creationId xmlns:a16="http://schemas.microsoft.com/office/drawing/2014/main" id="{9402D306-C66F-44CE-BAC9-45B636A7C07C}"/>
              </a:ext>
            </a:extLst>
          </p:cNvPr>
          <p:cNvSpPr>
            <a:spLocks noGrp="1"/>
          </p:cNvSpPr>
          <p:nvPr>
            <p:ph type="ftr" idx="11"/>
          </p:nvPr>
        </p:nvSpPr>
        <p:spPr>
          <a:xfrm>
            <a:off x="438919" y="6356350"/>
            <a:ext cx="4114800" cy="365125"/>
          </a:xfrm>
        </p:spPr>
        <p:txBody>
          <a:bodyPr/>
          <a:lstStyle/>
          <a:p>
            <a:r>
              <a:rPr lang="en-US" dirty="0"/>
              <a:t>©2020-2025 Light of the World Learning</a:t>
            </a:r>
          </a:p>
        </p:txBody>
      </p:sp>
      <p:pic>
        <p:nvPicPr>
          <p:cNvPr id="3" name="Picture 2">
            <a:extLst>
              <a:ext uri="{FF2B5EF4-FFF2-40B4-BE49-F238E27FC236}">
                <a16:creationId xmlns:a16="http://schemas.microsoft.com/office/drawing/2014/main" id="{8BD3C057-73BA-3697-BC1A-71B458E2D8A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36258" y="0"/>
            <a:ext cx="1655742" cy="230124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64"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22"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
          <p:cNvSpPr txBox="1">
            <a:spLocks noGrp="1"/>
          </p:cNvSpPr>
          <p:nvPr>
            <p:ph type="ftr" idx="11"/>
          </p:nvPr>
        </p:nvSpPr>
        <p:spPr>
          <a:xfrm>
            <a:off x="0" y="6270627"/>
            <a:ext cx="4114800" cy="365100"/>
          </a:xfrm>
          <a:prstGeom prst="rect">
            <a:avLst/>
          </a:prstGeom>
          <a:noFill/>
          <a:ln>
            <a:noFill/>
          </a:ln>
        </p:spPr>
        <p:txBody>
          <a:bodyPr spcFirstLastPara="1" wrap="square" lIns="91425" tIns="45700" rIns="91425" bIns="45700" anchor="ctr" anchorCtr="0">
            <a:noAutofit/>
          </a:bodyPr>
          <a:lstStyle/>
          <a:p>
            <a:pPr lvl="0"/>
            <a:r>
              <a:rPr lang="en-US" dirty="0"/>
              <a:t>©2020-2025 Light of the World Learning</a:t>
            </a:r>
            <a:endParaRPr dirty="0"/>
          </a:p>
        </p:txBody>
      </p:sp>
      <p:sp>
        <p:nvSpPr>
          <p:cNvPr id="263" name="Google Shape;263;p4"/>
          <p:cNvSpPr/>
          <p:nvPr/>
        </p:nvSpPr>
        <p:spPr>
          <a:xfrm>
            <a:off x="3728357" y="569237"/>
            <a:ext cx="4735286"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1" i="0" u="none" strike="noStrike" cap="none" dirty="0">
                <a:solidFill>
                  <a:schemeClr val="dk1"/>
                </a:solidFill>
                <a:latin typeface="Verdana"/>
                <a:ea typeface="Verdana"/>
                <a:cs typeface="Verdana"/>
                <a:sym typeface="Verdana"/>
              </a:rPr>
              <a:t>The Natural World</a:t>
            </a:r>
            <a:endParaRPr sz="3200" b="0" i="0" u="none" strike="noStrike" cap="none" dirty="0">
              <a:solidFill>
                <a:schemeClr val="dk1"/>
              </a:solidFill>
              <a:latin typeface="Verdana"/>
              <a:ea typeface="Verdana"/>
              <a:cs typeface="Verdana"/>
              <a:sym typeface="Verdana"/>
            </a:endParaRPr>
          </a:p>
        </p:txBody>
      </p:sp>
      <p:sp>
        <p:nvSpPr>
          <p:cNvPr id="268" name="Google Shape;268;p4"/>
          <p:cNvSpPr txBox="1"/>
          <p:nvPr/>
        </p:nvSpPr>
        <p:spPr>
          <a:xfrm>
            <a:off x="453600" y="1392094"/>
            <a:ext cx="11284800" cy="508668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2600" dirty="0">
                <a:solidFill>
                  <a:schemeClr val="dk1"/>
                </a:solidFill>
                <a:latin typeface="Verdana"/>
                <a:ea typeface="Verdana"/>
                <a:cs typeface="Verdana"/>
                <a:sym typeface="Verdana"/>
              </a:rPr>
              <a:t>Papa </a:t>
            </a:r>
            <a:r>
              <a:rPr lang="en-US" sz="2600" dirty="0" err="1">
                <a:solidFill>
                  <a:schemeClr val="dk1"/>
                </a:solidFill>
                <a:latin typeface="Verdana"/>
                <a:ea typeface="Verdana"/>
                <a:cs typeface="Verdana"/>
                <a:sym typeface="Verdana"/>
              </a:rPr>
              <a:t>Ato</a:t>
            </a:r>
            <a:r>
              <a:rPr lang="en-US" sz="2600" dirty="0">
                <a:solidFill>
                  <a:schemeClr val="dk1"/>
                </a:solidFill>
                <a:latin typeface="Verdana"/>
                <a:ea typeface="Verdana"/>
                <a:cs typeface="Verdana"/>
                <a:sym typeface="Verdana"/>
              </a:rPr>
              <a:t> and his daughter Aba walk slowly through their farm. They are both carefully watching the ground because of the </a:t>
            </a:r>
            <a:r>
              <a:rPr lang="en-US" sz="2600" b="1" dirty="0">
                <a:solidFill>
                  <a:schemeClr val="dk1"/>
                </a:solidFill>
                <a:latin typeface="Verdana"/>
                <a:ea typeface="Verdana"/>
                <a:cs typeface="Verdana"/>
                <a:sym typeface="Verdana"/>
              </a:rPr>
              <a:t>rocks</a:t>
            </a:r>
            <a:r>
              <a:rPr lang="en-US" sz="2600" dirty="0">
                <a:solidFill>
                  <a:schemeClr val="dk1"/>
                </a:solidFill>
                <a:latin typeface="Verdana"/>
                <a:ea typeface="Verdana"/>
                <a:cs typeface="Verdana"/>
                <a:sym typeface="Verdana"/>
              </a:rPr>
              <a:t> and </a:t>
            </a:r>
            <a:r>
              <a:rPr lang="en-US" sz="2600" b="1" dirty="0">
                <a:solidFill>
                  <a:schemeClr val="dk1"/>
                </a:solidFill>
                <a:latin typeface="Verdana"/>
                <a:ea typeface="Verdana"/>
                <a:cs typeface="Verdana"/>
                <a:sym typeface="Verdana"/>
              </a:rPr>
              <a:t>thorns</a:t>
            </a:r>
            <a:r>
              <a:rPr lang="en-US" sz="2600" dirty="0">
                <a:solidFill>
                  <a:schemeClr val="dk1"/>
                </a:solidFill>
                <a:latin typeface="Verdana"/>
                <a:ea typeface="Verdana"/>
                <a:cs typeface="Verdana"/>
                <a:sym typeface="Verdana"/>
              </a:rPr>
              <a:t> along the </a:t>
            </a:r>
            <a:r>
              <a:rPr lang="en-US" sz="2600" b="1" dirty="0">
                <a:solidFill>
                  <a:schemeClr val="dk1"/>
                </a:solidFill>
                <a:latin typeface="Verdana"/>
                <a:ea typeface="Verdana"/>
                <a:cs typeface="Verdana"/>
                <a:sym typeface="Verdana"/>
              </a:rPr>
              <a:t>path.</a:t>
            </a:r>
            <a:r>
              <a:rPr lang="en-US" sz="2600" dirty="0">
                <a:solidFill>
                  <a:schemeClr val="dk1"/>
                </a:solidFill>
                <a:latin typeface="Verdana"/>
                <a:ea typeface="Verdana"/>
                <a:cs typeface="Verdana"/>
                <a:sym typeface="Verdana"/>
              </a:rPr>
              <a:t> Aba looks up and spots a </a:t>
            </a:r>
            <a:r>
              <a:rPr lang="en-US" sz="2600" b="1" dirty="0">
                <a:solidFill>
                  <a:schemeClr val="dk1"/>
                </a:solidFill>
                <a:latin typeface="Verdana"/>
                <a:ea typeface="Verdana"/>
                <a:cs typeface="Verdana"/>
                <a:sym typeface="Verdana"/>
              </a:rPr>
              <a:t>mouse</a:t>
            </a:r>
            <a:r>
              <a:rPr lang="en-US" sz="2600" dirty="0">
                <a:solidFill>
                  <a:schemeClr val="dk1"/>
                </a:solidFill>
                <a:latin typeface="Verdana"/>
                <a:ea typeface="Verdana"/>
                <a:cs typeface="Verdana"/>
                <a:sym typeface="Verdana"/>
              </a:rPr>
              <a:t> eating the maize. </a:t>
            </a:r>
          </a:p>
          <a:p>
            <a:pPr marL="0" lvl="0" indent="0" algn="l" rtl="0">
              <a:lnSpc>
                <a:spcPct val="115000"/>
              </a:lnSpc>
              <a:spcBef>
                <a:spcPts val="1200"/>
              </a:spcBef>
              <a:spcAft>
                <a:spcPts val="0"/>
              </a:spcAft>
              <a:buClr>
                <a:schemeClr val="dk1"/>
              </a:buClr>
              <a:buSzPts val="1100"/>
              <a:buFont typeface="Arial"/>
              <a:buNone/>
            </a:pPr>
            <a:r>
              <a:rPr lang="en-US" sz="2600" dirty="0">
                <a:solidFill>
                  <a:schemeClr val="dk1"/>
                </a:solidFill>
                <a:latin typeface="Verdana"/>
                <a:ea typeface="Verdana"/>
                <a:cs typeface="Verdana"/>
                <a:sym typeface="Verdana"/>
              </a:rPr>
              <a:t>“Look, Papa!” she exclaims. “</a:t>
            </a:r>
            <a:r>
              <a:rPr lang="en-US" sz="2600" b="1" dirty="0">
                <a:solidFill>
                  <a:schemeClr val="dk1"/>
                </a:solidFill>
                <a:latin typeface="Verdana"/>
                <a:ea typeface="Verdana"/>
                <a:cs typeface="Verdana"/>
                <a:sym typeface="Verdana"/>
              </a:rPr>
              <a:t>Mice</a:t>
            </a:r>
            <a:r>
              <a:rPr lang="en-US" sz="2600" dirty="0">
                <a:solidFill>
                  <a:schemeClr val="dk1"/>
                </a:solidFill>
                <a:latin typeface="Verdana"/>
                <a:ea typeface="Verdana"/>
                <a:cs typeface="Verdana"/>
                <a:sym typeface="Verdana"/>
              </a:rPr>
              <a:t> are pests. They eat the </a:t>
            </a:r>
            <a:r>
              <a:rPr lang="en-US" sz="2600" b="1" dirty="0">
                <a:solidFill>
                  <a:schemeClr val="dk1"/>
                </a:solidFill>
                <a:latin typeface="Verdana"/>
                <a:ea typeface="Verdana"/>
                <a:cs typeface="Verdana"/>
                <a:sym typeface="Verdana"/>
              </a:rPr>
              <a:t>grain </a:t>
            </a:r>
            <a:r>
              <a:rPr lang="en-US" sz="2600" dirty="0">
                <a:solidFill>
                  <a:schemeClr val="dk1"/>
                </a:solidFill>
                <a:latin typeface="Verdana"/>
                <a:ea typeface="Verdana"/>
                <a:cs typeface="Verdana"/>
                <a:sym typeface="Verdana"/>
              </a:rPr>
              <a:t>or dig up the </a:t>
            </a:r>
            <a:r>
              <a:rPr lang="en-US" sz="2600" b="1" dirty="0">
                <a:solidFill>
                  <a:schemeClr val="dk1"/>
                </a:solidFill>
                <a:latin typeface="Verdana"/>
                <a:ea typeface="Verdana"/>
                <a:cs typeface="Verdana"/>
                <a:sym typeface="Verdana"/>
              </a:rPr>
              <a:t>roots </a:t>
            </a:r>
            <a:r>
              <a:rPr lang="en-US" sz="2600" dirty="0">
                <a:solidFill>
                  <a:schemeClr val="dk1"/>
                </a:solidFill>
                <a:latin typeface="Verdana"/>
                <a:ea typeface="Verdana"/>
                <a:cs typeface="Verdana"/>
                <a:sym typeface="Verdana"/>
              </a:rPr>
              <a:t>in the</a:t>
            </a:r>
            <a:r>
              <a:rPr lang="en-US" sz="2600" b="1" dirty="0">
                <a:solidFill>
                  <a:schemeClr val="dk1"/>
                </a:solidFill>
                <a:latin typeface="Verdana"/>
                <a:ea typeface="Verdana"/>
                <a:cs typeface="Verdana"/>
                <a:sym typeface="Verdana"/>
              </a:rPr>
              <a:t> soil</a:t>
            </a:r>
            <a:r>
              <a:rPr lang="en-US" sz="2600" dirty="0">
                <a:solidFill>
                  <a:schemeClr val="dk1"/>
                </a:solidFill>
                <a:latin typeface="Verdana"/>
                <a:ea typeface="Verdana"/>
                <a:cs typeface="Verdana"/>
                <a:sym typeface="Verdana"/>
              </a:rPr>
              <a:t> and destroy the plant.”</a:t>
            </a:r>
            <a:endParaRPr sz="2600" dirty="0">
              <a:solidFill>
                <a:schemeClr val="dk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r>
              <a:rPr lang="en-US" sz="2600" dirty="0">
                <a:solidFill>
                  <a:schemeClr val="dk1"/>
                </a:solidFill>
                <a:latin typeface="Verdana"/>
                <a:ea typeface="Verdana"/>
                <a:cs typeface="Verdana"/>
                <a:sym typeface="Verdana"/>
              </a:rPr>
              <a:t>“Don’t worry,” Papa </a:t>
            </a:r>
            <a:r>
              <a:rPr lang="en-US" sz="2600" dirty="0" err="1">
                <a:solidFill>
                  <a:schemeClr val="dk1"/>
                </a:solidFill>
                <a:latin typeface="Verdana"/>
                <a:ea typeface="Verdana"/>
                <a:cs typeface="Verdana"/>
                <a:sym typeface="Verdana"/>
              </a:rPr>
              <a:t>Ato</a:t>
            </a:r>
            <a:r>
              <a:rPr lang="en-US" sz="2600" dirty="0">
                <a:solidFill>
                  <a:schemeClr val="dk1"/>
                </a:solidFill>
                <a:latin typeface="Verdana"/>
                <a:ea typeface="Verdana"/>
                <a:cs typeface="Verdana"/>
                <a:sym typeface="Verdana"/>
              </a:rPr>
              <a:t> said. “The Lord provides plenty of </a:t>
            </a:r>
            <a:r>
              <a:rPr lang="en-US" sz="2600" b="1" dirty="0">
                <a:solidFill>
                  <a:schemeClr val="dk1"/>
                </a:solidFill>
                <a:latin typeface="Verdana"/>
                <a:ea typeface="Verdana"/>
                <a:cs typeface="Verdana"/>
                <a:sym typeface="Verdana"/>
              </a:rPr>
              <a:t>grain</a:t>
            </a:r>
            <a:r>
              <a:rPr lang="en-US" sz="2600" dirty="0">
                <a:solidFill>
                  <a:schemeClr val="dk1"/>
                </a:solidFill>
                <a:latin typeface="Verdana"/>
                <a:ea typeface="Verdana"/>
                <a:cs typeface="Verdana"/>
                <a:sym typeface="Verdana"/>
              </a:rPr>
              <a:t> for the </a:t>
            </a:r>
            <a:r>
              <a:rPr lang="en-US" sz="2600" b="1" dirty="0">
                <a:solidFill>
                  <a:schemeClr val="dk1"/>
                </a:solidFill>
                <a:latin typeface="Verdana"/>
                <a:ea typeface="Verdana"/>
                <a:cs typeface="Verdana"/>
                <a:sym typeface="Verdana"/>
              </a:rPr>
              <a:t>mice</a:t>
            </a:r>
            <a:r>
              <a:rPr lang="en-US" sz="2600" dirty="0">
                <a:solidFill>
                  <a:schemeClr val="dk1"/>
                </a:solidFill>
                <a:latin typeface="Verdana"/>
                <a:ea typeface="Verdana"/>
                <a:cs typeface="Verdana"/>
                <a:sym typeface="Verdana"/>
              </a:rPr>
              <a:t>, the birds, and all of us.” </a:t>
            </a:r>
            <a:endParaRPr sz="2600" dirty="0">
              <a:solidFill>
                <a:schemeClr val="dk1"/>
              </a:solidFill>
              <a:latin typeface="Verdana"/>
              <a:ea typeface="Verdana"/>
              <a:cs typeface="Verdana"/>
              <a:sym typeface="Verdana"/>
            </a:endParaRPr>
          </a:p>
          <a:p>
            <a:pPr marL="0" lvl="0" indent="0" algn="l" rtl="0">
              <a:spcBef>
                <a:spcPts val="1200"/>
              </a:spcBef>
              <a:spcAft>
                <a:spcPts val="0"/>
              </a:spcAft>
              <a:buNone/>
            </a:pPr>
            <a:endParaRPr dirty="0">
              <a:latin typeface="Verdana"/>
              <a:ea typeface="Verdana"/>
              <a:cs typeface="Verdana"/>
              <a:sym typeface="Verdana"/>
            </a:endParaRPr>
          </a:p>
        </p:txBody>
      </p:sp>
      <p:pic>
        <p:nvPicPr>
          <p:cNvPr id="7" name="Google Shape;249;p3">
            <a:extLst>
              <a:ext uri="{FF2B5EF4-FFF2-40B4-BE49-F238E27FC236}">
                <a16:creationId xmlns:a16="http://schemas.microsoft.com/office/drawing/2014/main" id="{2C3BDF04-A308-4B5F-87EB-35197CAAB9F2}"/>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0083081" y="0"/>
            <a:ext cx="2108919" cy="1328915"/>
          </a:xfrm>
          <a:prstGeom prst="rect">
            <a:avLst/>
          </a:prstGeom>
          <a:noFill/>
          <a:ln>
            <a:noFill/>
          </a:ln>
        </p:spPr>
      </p:pic>
      <p:sp>
        <p:nvSpPr>
          <p:cNvPr id="3" name="Slide Number Placeholder 2">
            <a:extLst>
              <a:ext uri="{FF2B5EF4-FFF2-40B4-BE49-F238E27FC236}">
                <a16:creationId xmlns:a16="http://schemas.microsoft.com/office/drawing/2014/main" id="{0BC6FA73-8BCC-4A0D-9F5D-3390240C11B7}"/>
              </a:ext>
            </a:extLst>
          </p:cNvPr>
          <p:cNvSpPr>
            <a:spLocks noGrp="1"/>
          </p:cNvSpPr>
          <p:nvPr>
            <p:ph type="sldNum" idx="12"/>
          </p:nvPr>
        </p:nvSpPr>
        <p:spPr>
          <a:xfrm>
            <a:off x="8610600" y="6279683"/>
            <a:ext cx="2743200" cy="365125"/>
          </a:xfrm>
        </p:spPr>
        <p:txBody>
          <a:bodyPr/>
          <a:lstStyle/>
          <a:p>
            <a:pPr marL="0" lvl="0" indent="0" algn="r" rtl="0">
              <a:spcBef>
                <a:spcPts val="0"/>
              </a:spcBef>
              <a:spcAft>
                <a:spcPts val="0"/>
              </a:spcAft>
              <a:buNone/>
            </a:pPr>
            <a:fld id="{00000000-1234-1234-1234-123412341234}" type="slidenum">
              <a:rPr lang="en-US" sz="1800" smtClean="0"/>
              <a:t>4</a:t>
            </a:fld>
            <a:endParaRPr lang="en-US"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03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3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50"/>
          <p:cNvSpPr txBox="1">
            <a:spLocks noGrp="1"/>
          </p:cNvSpPr>
          <p:nvPr>
            <p:ph type="ftr" idx="11"/>
          </p:nvPr>
        </p:nvSpPr>
        <p:spPr>
          <a:xfrm>
            <a:off x="272716" y="6348367"/>
            <a:ext cx="3782292" cy="3475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04" name="Google Shape;704;p50"/>
          <p:cNvSpPr txBox="1"/>
          <p:nvPr/>
        </p:nvSpPr>
        <p:spPr>
          <a:xfrm>
            <a:off x="728228" y="236550"/>
            <a:ext cx="10394884" cy="6384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3200" b="1" dirty="0">
                <a:solidFill>
                  <a:schemeClr val="accent5"/>
                </a:solidFill>
                <a:latin typeface="Verdana"/>
                <a:ea typeface="Verdana"/>
                <a:cs typeface="Verdana"/>
                <a:sym typeface="Verdana"/>
              </a:rPr>
              <a:t>7C.</a:t>
            </a:r>
            <a:r>
              <a:rPr lang="en-US" sz="3200" b="1" dirty="0">
                <a:solidFill>
                  <a:schemeClr val="dk1"/>
                </a:solidFill>
                <a:latin typeface="Verdana"/>
                <a:ea typeface="Verdana"/>
                <a:cs typeface="Verdana"/>
                <a:sym typeface="Verdana"/>
              </a:rPr>
              <a:t> Answer the questions about the article.</a:t>
            </a:r>
            <a:endParaRPr sz="3200" b="1"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lang="en-US" sz="2600" dirty="0">
              <a:solidFill>
                <a:schemeClr val="dk1"/>
              </a:solidFill>
              <a:latin typeface="Verdana"/>
              <a:ea typeface="Verdana"/>
              <a:cs typeface="Verdana"/>
              <a:sym typeface="Verdana"/>
            </a:endParaRPr>
          </a:p>
          <a:p>
            <a:pPr marL="457200" lvl="0" indent="-393700" algn="l" rtl="0">
              <a:lnSpc>
                <a:spcPct val="200000"/>
              </a:lnSpc>
              <a:spcBef>
                <a:spcPts val="0"/>
              </a:spcBef>
              <a:spcAft>
                <a:spcPts val="0"/>
              </a:spcAft>
              <a:buClr>
                <a:schemeClr val="dk1"/>
              </a:buClr>
              <a:buSzPts val="2600"/>
              <a:buFont typeface="Verdana"/>
              <a:buAutoNum type="arabicPeriod"/>
            </a:pPr>
            <a:r>
              <a:rPr lang="en-US" sz="2600" dirty="0">
                <a:solidFill>
                  <a:schemeClr val="dk1"/>
                </a:solidFill>
                <a:latin typeface="Verdana"/>
                <a:ea typeface="Verdana"/>
                <a:cs typeface="Verdana"/>
                <a:sym typeface="Verdana"/>
              </a:rPr>
              <a:t>What kind of water do whales and fish live in?</a:t>
            </a:r>
            <a:endParaRPr sz="2600" dirty="0">
              <a:solidFill>
                <a:schemeClr val="dk1"/>
              </a:solidFill>
              <a:latin typeface="Verdana"/>
              <a:ea typeface="Verdana"/>
              <a:cs typeface="Verdana"/>
              <a:sym typeface="Verdana"/>
            </a:endParaRPr>
          </a:p>
          <a:p>
            <a:pPr marL="457200" lvl="0" indent="-393700" algn="l" rtl="0">
              <a:lnSpc>
                <a:spcPct val="200000"/>
              </a:lnSpc>
              <a:spcBef>
                <a:spcPts val="0"/>
              </a:spcBef>
              <a:spcAft>
                <a:spcPts val="0"/>
              </a:spcAft>
              <a:buClr>
                <a:schemeClr val="dk1"/>
              </a:buClr>
              <a:buSzPts val="2600"/>
              <a:buFont typeface="Verdana"/>
              <a:buAutoNum type="arabicPeriod"/>
            </a:pPr>
            <a:r>
              <a:rPr lang="en-US" sz="2600" dirty="0">
                <a:solidFill>
                  <a:schemeClr val="dk1"/>
                </a:solidFill>
                <a:latin typeface="Verdana"/>
                <a:ea typeface="Verdana"/>
                <a:cs typeface="Verdana"/>
                <a:sym typeface="Verdana"/>
              </a:rPr>
              <a:t>How do fins and a tail help whales and fish?</a:t>
            </a:r>
            <a:endParaRPr sz="2600" dirty="0">
              <a:solidFill>
                <a:schemeClr val="dk1"/>
              </a:solidFill>
              <a:latin typeface="Verdana"/>
              <a:ea typeface="Verdana"/>
              <a:cs typeface="Verdana"/>
              <a:sym typeface="Verdana"/>
            </a:endParaRPr>
          </a:p>
          <a:p>
            <a:pPr marL="457200" lvl="0" indent="-393700" algn="l" rtl="0">
              <a:lnSpc>
                <a:spcPct val="200000"/>
              </a:lnSpc>
              <a:spcBef>
                <a:spcPts val="0"/>
              </a:spcBef>
              <a:spcAft>
                <a:spcPts val="0"/>
              </a:spcAft>
              <a:buClr>
                <a:schemeClr val="dk1"/>
              </a:buClr>
              <a:buSzPts val="2600"/>
              <a:buFont typeface="Verdana"/>
              <a:buAutoNum type="arabicPeriod"/>
            </a:pPr>
            <a:r>
              <a:rPr lang="en-US" sz="2600" dirty="0">
                <a:solidFill>
                  <a:schemeClr val="dk1"/>
                </a:solidFill>
                <a:latin typeface="Verdana"/>
                <a:ea typeface="Verdana"/>
                <a:cs typeface="Verdana"/>
                <a:sym typeface="Verdana"/>
              </a:rPr>
              <a:t>How fast can sei whales swim?</a:t>
            </a:r>
          </a:p>
          <a:p>
            <a:pPr marL="457200" lvl="0" indent="-393700" algn="l" rtl="0">
              <a:lnSpc>
                <a:spcPct val="200000"/>
              </a:lnSpc>
              <a:spcBef>
                <a:spcPts val="0"/>
              </a:spcBef>
              <a:spcAft>
                <a:spcPts val="0"/>
              </a:spcAft>
              <a:buClr>
                <a:schemeClr val="dk1"/>
              </a:buClr>
              <a:buSzPts val="2600"/>
              <a:buFont typeface="Verdana"/>
              <a:buAutoNum type="arabicPeriod"/>
            </a:pPr>
            <a:r>
              <a:rPr lang="en-US" sz="2600" dirty="0">
                <a:solidFill>
                  <a:schemeClr val="dk1"/>
                </a:solidFill>
                <a:latin typeface="Verdana"/>
                <a:ea typeface="Verdana"/>
                <a:cs typeface="Verdana"/>
                <a:sym typeface="Verdana"/>
              </a:rPr>
              <a:t>What kind of fish do you like to eat?</a:t>
            </a:r>
          </a:p>
          <a:p>
            <a:pPr marL="457200" lvl="0" indent="-393700" algn="l" rtl="0">
              <a:lnSpc>
                <a:spcPct val="200000"/>
              </a:lnSpc>
              <a:spcBef>
                <a:spcPts val="0"/>
              </a:spcBef>
              <a:spcAft>
                <a:spcPts val="0"/>
              </a:spcAft>
              <a:buClr>
                <a:schemeClr val="dk1"/>
              </a:buClr>
              <a:buSzPts val="2600"/>
              <a:buFont typeface="Verdana"/>
              <a:buAutoNum type="arabicPeriod"/>
            </a:pPr>
            <a:r>
              <a:rPr lang="en-US" sz="2600" dirty="0">
                <a:solidFill>
                  <a:schemeClr val="dk1"/>
                </a:solidFill>
                <a:latin typeface="Verdana"/>
                <a:ea typeface="Verdana"/>
                <a:cs typeface="Verdana"/>
                <a:sym typeface="Verdana"/>
              </a:rPr>
              <a:t>Would you like to live near the shore of a river, lake, or sea? Why?</a:t>
            </a:r>
          </a:p>
          <a:p>
            <a:pPr marL="457200" lvl="0" indent="-393700" algn="l" rtl="0">
              <a:lnSpc>
                <a:spcPct val="200000"/>
              </a:lnSpc>
              <a:spcBef>
                <a:spcPts val="0"/>
              </a:spcBef>
              <a:spcAft>
                <a:spcPts val="0"/>
              </a:spcAft>
              <a:buClr>
                <a:schemeClr val="dk1"/>
              </a:buClr>
              <a:buSzPts val="2600"/>
              <a:buFont typeface="Verdana"/>
              <a:buAutoNum type="arabicPeriod"/>
            </a:pPr>
            <a:endParaRPr sz="26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dirty="0">
              <a:solidFill>
                <a:schemeClr val="dk1"/>
              </a:solidFill>
              <a:latin typeface="Verdana"/>
              <a:ea typeface="Verdana"/>
              <a:cs typeface="Verdana"/>
              <a:sym typeface="Verdana"/>
            </a:endParaRPr>
          </a:p>
          <a:p>
            <a:pPr marL="0" marR="0" lvl="0" indent="0" algn="l" rtl="0">
              <a:lnSpc>
                <a:spcPct val="100000"/>
              </a:lnSpc>
              <a:spcBef>
                <a:spcPts val="2400"/>
              </a:spcBef>
              <a:spcAft>
                <a:spcPts val="240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p:txBody>
      </p:sp>
      <p:sp>
        <p:nvSpPr>
          <p:cNvPr id="705" name="Google Shape;705;p50"/>
          <p:cNvSpPr txBox="1">
            <a:spLocks noGrp="1"/>
          </p:cNvSpPr>
          <p:nvPr>
            <p:ph type="sldNum" idx="12"/>
          </p:nvPr>
        </p:nvSpPr>
        <p:spPr>
          <a:xfrm>
            <a:off x="8657942" y="6427121"/>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40</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5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52"/>
          <p:cNvSpPr/>
          <p:nvPr/>
        </p:nvSpPr>
        <p:spPr>
          <a:xfrm>
            <a:off x="197360" y="755815"/>
            <a:ext cx="11822657" cy="55221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Draw or take a photo of your favorite place to walk.	  Write Write a paragraph to describe it. </a:t>
            </a:r>
          </a:p>
          <a:p>
            <a:pPr marL="0" marR="0" lvl="0" indent="0" algn="l" rtl="0">
              <a:lnSpc>
                <a:spcPct val="100000"/>
              </a:lnSpc>
              <a:spcBef>
                <a:spcPts val="0"/>
              </a:spcBef>
              <a:spcAft>
                <a:spcPts val="0"/>
              </a:spcAft>
              <a:buClr>
                <a:srgbClr val="000000"/>
              </a:buClr>
              <a:buSzPts val="2800"/>
              <a:buFont typeface="Arial"/>
              <a:buNone/>
            </a:pPr>
            <a:endParaRPr lang="en-US" sz="2800" dirty="0">
              <a:latin typeface="Verdana"/>
              <a:ea typeface="Verdana"/>
              <a:cs typeface="Verdana"/>
              <a:sym typeface="Verdana"/>
            </a:endParaRPr>
          </a:p>
          <a:p>
            <a:pPr marL="514350" marR="0" lvl="0" indent="-336550" algn="l" rtl="0">
              <a:lnSpc>
                <a:spcPct val="150000"/>
              </a:lnSpc>
              <a:spcBef>
                <a:spcPts val="0"/>
              </a:spcBef>
              <a:spcAft>
                <a:spcPts val="0"/>
              </a:spcAft>
              <a:buClr>
                <a:srgbClr val="000000"/>
              </a:buClr>
              <a:buSzPts val="2800"/>
              <a:buFont typeface="Calibri"/>
              <a:buNone/>
            </a:pPr>
            <a:endParaRPr sz="2800" b="0" i="0" u="none" strike="noStrike" cap="none" dirty="0">
              <a:solidFill>
                <a:srgbClr val="000000"/>
              </a:solidFill>
              <a:latin typeface="Verdana"/>
              <a:ea typeface="Verdana"/>
              <a:cs typeface="Verdana"/>
              <a:sym typeface="Verdana"/>
            </a:endParaRPr>
          </a:p>
          <a:p>
            <a:pPr marL="514350" marR="0" lvl="0" indent="-336550" algn="l" rtl="0">
              <a:lnSpc>
                <a:spcPct val="150000"/>
              </a:lnSpc>
              <a:spcBef>
                <a:spcPts val="0"/>
              </a:spcBef>
              <a:spcAft>
                <a:spcPts val="0"/>
              </a:spcAft>
              <a:buClr>
                <a:srgbClr val="000000"/>
              </a:buClr>
              <a:buSzPts val="2800"/>
              <a:buFont typeface="Calibri"/>
              <a:buNone/>
            </a:pP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2800" b="0" i="0" u="none" strike="noStrike" cap="none" dirty="0">
              <a:solidFill>
                <a:srgbClr val="000000"/>
              </a:solidFill>
              <a:latin typeface="Verdana"/>
              <a:ea typeface="Verdana"/>
              <a:cs typeface="Verdana"/>
              <a:sym typeface="Verdana"/>
            </a:endParaRPr>
          </a:p>
        </p:txBody>
      </p:sp>
      <p:sp>
        <p:nvSpPr>
          <p:cNvPr id="724" name="Google Shape;724;p52"/>
          <p:cNvSpPr txBox="1"/>
          <p:nvPr/>
        </p:nvSpPr>
        <p:spPr>
          <a:xfrm>
            <a:off x="928207" y="172638"/>
            <a:ext cx="10379719"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8.</a:t>
            </a:r>
            <a:r>
              <a:rPr lang="en-US" sz="3200" b="1" i="0" u="none" strike="noStrike" cap="none" dirty="0">
                <a:solidFill>
                  <a:schemeClr val="dk1"/>
                </a:solidFill>
                <a:latin typeface="Verdana"/>
                <a:ea typeface="Verdana"/>
                <a:cs typeface="Verdana"/>
                <a:sym typeface="Verdana"/>
              </a:rPr>
              <a:t> </a:t>
            </a:r>
            <a:r>
              <a:rPr lang="en-US" sz="3200" b="1" i="0" u="none" strike="noStrike" cap="none" dirty="0">
                <a:solidFill>
                  <a:srgbClr val="000000"/>
                </a:solidFill>
                <a:latin typeface="Verdana"/>
                <a:ea typeface="Verdana"/>
                <a:cs typeface="Verdana"/>
                <a:sym typeface="Verdana"/>
              </a:rPr>
              <a:t>Writing</a:t>
            </a:r>
            <a:endParaRPr sz="3200" b="1" i="0" u="none" strike="noStrike" cap="none" dirty="0">
              <a:solidFill>
                <a:schemeClr val="accent5"/>
              </a:solidFill>
              <a:latin typeface="Verdana"/>
              <a:ea typeface="Verdana"/>
              <a:cs typeface="Verdana"/>
              <a:sym typeface="Verdana"/>
            </a:endParaRPr>
          </a:p>
        </p:txBody>
      </p:sp>
      <p:sp>
        <p:nvSpPr>
          <p:cNvPr id="725" name="Google Shape;725;p52"/>
          <p:cNvSpPr txBox="1">
            <a:spLocks noGrp="1"/>
          </p:cNvSpPr>
          <p:nvPr>
            <p:ph type="ftr" idx="11"/>
          </p:nvPr>
        </p:nvSpPr>
        <p:spPr>
          <a:xfrm>
            <a:off x="0" y="6356348"/>
            <a:ext cx="385308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26" name="Google Shape;726;p52"/>
          <p:cNvSpPr txBox="1">
            <a:spLocks noGrp="1"/>
          </p:cNvSpPr>
          <p:nvPr>
            <p:ph type="sldNum" idx="12"/>
          </p:nvPr>
        </p:nvSpPr>
        <p:spPr>
          <a:xfrm>
            <a:off x="8411679" y="635634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41</a:t>
            </a:fld>
            <a:endParaRPr sz="1800" dirty="0"/>
          </a:p>
        </p:txBody>
      </p:sp>
      <p:pic>
        <p:nvPicPr>
          <p:cNvPr id="727" name="Google Shape;727;p52"/>
          <p:cNvPicPr preferRelativeResize="0"/>
          <p:nvPr/>
        </p:nvPicPr>
        <p:blipFill rotWithShape="1">
          <a:blip r:embed="rId5" cstate="print">
            <a:alphaModFix/>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10486358" y="0"/>
            <a:ext cx="1688787" cy="1994265"/>
          </a:xfrm>
          <a:prstGeom prst="rect">
            <a:avLst/>
          </a:prstGeom>
          <a:noFill/>
          <a:ln>
            <a:solidFill>
              <a:schemeClr val="accent1"/>
            </a:solidFill>
          </a:ln>
        </p:spPr>
      </p:pic>
      <p:graphicFrame>
        <p:nvGraphicFramePr>
          <p:cNvPr id="7" name="Google Shape;716;p51">
            <a:extLst>
              <a:ext uri="{FF2B5EF4-FFF2-40B4-BE49-F238E27FC236}">
                <a16:creationId xmlns:a16="http://schemas.microsoft.com/office/drawing/2014/main" id="{126C62A7-8B99-4AA9-9E8C-5BD7264F07B8}"/>
              </a:ext>
            </a:extLst>
          </p:cNvPr>
          <p:cNvGraphicFramePr/>
          <p:nvPr>
            <p:extLst>
              <p:ext uri="{D42A27DB-BD31-4B8C-83A1-F6EECF244321}">
                <p14:modId xmlns:p14="http://schemas.microsoft.com/office/powerpoint/2010/main" val="4075466948"/>
              </p:ext>
            </p:extLst>
          </p:nvPr>
        </p:nvGraphicFramePr>
        <p:xfrm>
          <a:off x="413109" y="2108749"/>
          <a:ext cx="11438542" cy="4612724"/>
        </p:xfrm>
        <a:graphic>
          <a:graphicData uri="http://schemas.openxmlformats.org/drawingml/2006/table">
            <a:tbl>
              <a:tblPr firstRow="1" bandRow="1">
                <a:noFill/>
                <a:tableStyleId>{186601C8-A5C2-486B-A272-EA77191949FE}</a:tableStyleId>
              </a:tblPr>
              <a:tblGrid>
                <a:gridCol w="11438542">
                  <a:extLst>
                    <a:ext uri="{9D8B030D-6E8A-4147-A177-3AD203B41FA5}">
                      <a16:colId xmlns:a16="http://schemas.microsoft.com/office/drawing/2014/main" val="20000"/>
                    </a:ext>
                  </a:extLst>
                </a:gridCol>
              </a:tblGrid>
              <a:tr h="409280">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0"/>
                  </a:ext>
                </a:extLst>
              </a:tr>
              <a:tr h="409280">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1"/>
                  </a:ext>
                </a:extLst>
              </a:tr>
              <a:tr h="409280">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2"/>
                  </a:ext>
                </a:extLst>
              </a:tr>
              <a:tr h="409280">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3"/>
                  </a:ext>
                </a:extLst>
              </a:tr>
              <a:tr h="519924">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4"/>
                  </a:ext>
                </a:extLst>
              </a:tr>
              <a:tr h="409280">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5"/>
                  </a:ext>
                </a:extLst>
              </a:tr>
              <a:tr h="409280">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6"/>
                  </a:ext>
                </a:extLst>
              </a:tr>
              <a:tr h="409280">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7"/>
                  </a:ext>
                </a:extLst>
              </a:tr>
              <a:tr h="409280">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8"/>
                  </a:ext>
                </a:extLst>
              </a:tr>
              <a:tr h="409280">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9"/>
                  </a:ext>
                </a:extLst>
              </a:tr>
              <a:tr h="409280">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88" y="-5224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54"/>
          <p:cNvSpPr/>
          <p:nvPr/>
        </p:nvSpPr>
        <p:spPr>
          <a:xfrm>
            <a:off x="870869" y="1231500"/>
            <a:ext cx="10906800" cy="4395000"/>
          </a:xfrm>
          <a:prstGeom prst="rect">
            <a:avLst/>
          </a:prstGeom>
          <a:noFill/>
          <a:ln>
            <a:noFill/>
          </a:ln>
        </p:spPr>
        <p:txBody>
          <a:bodyPr spcFirstLastPara="1" wrap="square" lIns="91425" tIns="45700" rIns="91425" bIns="45700" anchor="t" anchorCtr="0">
            <a:noAutofit/>
          </a:bodyPr>
          <a:lstStyle/>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talk about </a:t>
            </a:r>
            <a:r>
              <a:rPr lang="en-US" sz="2800" dirty="0">
                <a:solidFill>
                  <a:schemeClr val="dk1"/>
                </a:solidFill>
                <a:latin typeface="Verdana"/>
                <a:ea typeface="Verdana"/>
                <a:cs typeface="Verdana"/>
                <a:sym typeface="Verdana"/>
              </a:rPr>
              <a:t>things in the world of nature</a:t>
            </a:r>
            <a:r>
              <a:rPr lang="en-US" sz="2800" b="0" i="0" u="none" strike="noStrike" cap="none" dirty="0">
                <a:solidFill>
                  <a:schemeClr val="dk1"/>
                </a:solidFill>
                <a:latin typeface="Verdana"/>
                <a:ea typeface="Verdana"/>
                <a:cs typeface="Verdana"/>
                <a:sym typeface="Verdana"/>
              </a:rPr>
              <a:t>.</a:t>
            </a:r>
            <a:endParaRPr sz="2800" b="0" i="0" u="none" strike="noStrike" cap="none" dirty="0">
              <a:solidFill>
                <a:schemeClr val="dk1"/>
              </a:solidFill>
              <a:latin typeface="Verdana"/>
              <a:ea typeface="Verdana"/>
              <a:cs typeface="Verdana"/>
              <a:sym typeface="Verdana"/>
            </a:endParaRPr>
          </a:p>
          <a:p>
            <a:pPr marL="514350" lvl="0" indent="-514350">
              <a:lnSpc>
                <a:spcPct val="150000"/>
              </a:lnSpc>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understand, say, read, and write </a:t>
            </a:r>
            <a:r>
              <a:rPr lang="en-US" sz="2800" dirty="0">
                <a:solidFill>
                  <a:schemeClr val="dk1"/>
                </a:solidFill>
                <a:latin typeface="Verdana"/>
                <a:ea typeface="Verdana"/>
                <a:cs typeface="Verdana"/>
                <a:sym typeface="Verdana"/>
              </a:rPr>
              <a:t>_____, _____, _____, _____, _____, _____, _____, _____, _____, _____, _____, and _____.</a:t>
            </a:r>
            <a:endParaRPr sz="2800" b="0" i="0" u="none" strike="noStrike" cap="none" dirty="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use “like” and “as…as” to compare different things.</a:t>
            </a:r>
            <a:endParaRPr sz="2800" b="0" i="0" u="none" strike="noStrike" cap="none" dirty="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understand </a:t>
            </a:r>
            <a:r>
              <a:rPr lang="en-US" sz="2800" dirty="0">
                <a:solidFill>
                  <a:schemeClr val="dk1"/>
                </a:solidFill>
                <a:latin typeface="Verdana"/>
                <a:ea typeface="Verdana"/>
                <a:cs typeface="Verdana"/>
                <a:sym typeface="Verdana"/>
              </a:rPr>
              <a:t>Jesus’ parable about a farmer.</a:t>
            </a:r>
            <a:endParaRPr sz="2800" dirty="0">
              <a:solidFill>
                <a:schemeClr val="dk1"/>
              </a:solidFill>
              <a:latin typeface="Verdana"/>
              <a:ea typeface="Verdana"/>
              <a:cs typeface="Verdana"/>
              <a:sym typeface="Verdana"/>
            </a:endParaRPr>
          </a:p>
          <a:p>
            <a:pPr marL="514350" marR="0" lvl="0" indent="-514350" algn="l" rtl="0">
              <a:lnSpc>
                <a:spcPct val="150000"/>
              </a:lnSpc>
              <a:spcBef>
                <a:spcPts val="0"/>
              </a:spcBef>
              <a:spcAft>
                <a:spcPts val="0"/>
              </a:spcAft>
              <a:buClr>
                <a:schemeClr val="dk1"/>
              </a:buClr>
              <a:buSzPts val="2800"/>
              <a:buFont typeface="Verdana"/>
              <a:buChar char="❑"/>
            </a:pPr>
            <a:r>
              <a:rPr lang="en-US" sz="2800" dirty="0">
                <a:solidFill>
                  <a:schemeClr val="dk1"/>
                </a:solidFill>
                <a:latin typeface="Verdana"/>
                <a:ea typeface="Verdana"/>
                <a:cs typeface="Verdana"/>
                <a:sym typeface="Verdana"/>
              </a:rPr>
              <a:t>I can understand how God’s word is like a seed.</a:t>
            </a:r>
            <a:endParaRPr sz="2800" dirty="0">
              <a:solidFill>
                <a:schemeClr val="dk1"/>
              </a:solidFill>
              <a:latin typeface="Verdana"/>
              <a:ea typeface="Verdana"/>
              <a:cs typeface="Verdana"/>
              <a:sym typeface="Verdana"/>
            </a:endParaRPr>
          </a:p>
        </p:txBody>
      </p:sp>
      <p:sp>
        <p:nvSpPr>
          <p:cNvPr id="734" name="Google Shape;734;p54"/>
          <p:cNvSpPr txBox="1"/>
          <p:nvPr/>
        </p:nvSpPr>
        <p:spPr>
          <a:xfrm>
            <a:off x="870869" y="279965"/>
            <a:ext cx="8765982"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chemeClr val="accent5"/>
                </a:solidFill>
                <a:latin typeface="Verdana"/>
                <a:ea typeface="Verdana"/>
                <a:cs typeface="Verdana"/>
                <a:sym typeface="Verdana"/>
              </a:rPr>
              <a:t>9. </a:t>
            </a:r>
            <a:r>
              <a:rPr lang="en-US" sz="3200" b="1" i="0" u="none" strike="noStrike" cap="none" dirty="0">
                <a:solidFill>
                  <a:schemeClr val="dk1"/>
                </a:solidFill>
                <a:latin typeface="Verdana"/>
                <a:ea typeface="Verdana"/>
                <a:cs typeface="Verdana"/>
                <a:sym typeface="Verdana"/>
              </a:rPr>
              <a:t>Now I Can… </a:t>
            </a:r>
            <a:endParaRPr sz="600" b="1" i="0" u="none" strike="noStrike" cap="none" dirty="0">
              <a:solidFill>
                <a:schemeClr val="dk1"/>
              </a:solidFill>
              <a:latin typeface="Verdana"/>
              <a:ea typeface="Verdana"/>
              <a:cs typeface="Verdana"/>
              <a:sym typeface="Verdana"/>
            </a:endParaRPr>
          </a:p>
        </p:txBody>
      </p:sp>
      <p:sp>
        <p:nvSpPr>
          <p:cNvPr id="735" name="Google Shape;735;p54"/>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©2020-2025 Light of the World Learning</a:t>
            </a:r>
            <a:endParaRPr dirty="0"/>
          </a:p>
        </p:txBody>
      </p:sp>
      <p:sp>
        <p:nvSpPr>
          <p:cNvPr id="736" name="Google Shape;736;p54"/>
          <p:cNvSpPr txBox="1">
            <a:spLocks noGrp="1"/>
          </p:cNvSpPr>
          <p:nvPr>
            <p:ph type="sldNum" idx="12"/>
          </p:nvPr>
        </p:nvSpPr>
        <p:spPr>
          <a:xfrm>
            <a:off x="8562474" y="635634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42</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2483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1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g2c235e8cdf3_0_196"/>
          <p:cNvSpPr txBox="1">
            <a:spLocks noGrp="1"/>
          </p:cNvSpPr>
          <p:nvPr>
            <p:ph type="title"/>
          </p:nvPr>
        </p:nvSpPr>
        <p:spPr>
          <a:xfrm>
            <a:off x="956534" y="-98063"/>
            <a:ext cx="10515600" cy="1020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dirty="0">
                <a:solidFill>
                  <a:srgbClr val="000000"/>
                </a:solidFill>
              </a:rPr>
              <a:t>Reflections and Closing Prayer</a:t>
            </a:r>
            <a:endParaRPr sz="3200" b="1" dirty="0">
              <a:solidFill>
                <a:srgbClr val="000000"/>
              </a:solidFill>
            </a:endParaRPr>
          </a:p>
        </p:txBody>
      </p:sp>
      <p:sp>
        <p:nvSpPr>
          <p:cNvPr id="746" name="Google Shape;746;g2c235e8cdf3_0_196"/>
          <p:cNvSpPr/>
          <p:nvPr/>
        </p:nvSpPr>
        <p:spPr>
          <a:xfrm>
            <a:off x="1924050" y="2126331"/>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aphicFrame>
        <p:nvGraphicFramePr>
          <p:cNvPr id="747" name="Google Shape;747;g2c235e8cdf3_0_196"/>
          <p:cNvGraphicFramePr/>
          <p:nvPr>
            <p:extLst>
              <p:ext uri="{D42A27DB-BD31-4B8C-83A1-F6EECF244321}">
                <p14:modId xmlns:p14="http://schemas.microsoft.com/office/powerpoint/2010/main" val="1925030927"/>
              </p:ext>
            </p:extLst>
          </p:nvPr>
        </p:nvGraphicFramePr>
        <p:xfrm>
          <a:off x="609600" y="1260910"/>
          <a:ext cx="11029000" cy="4365275"/>
        </p:xfrm>
        <a:graphic>
          <a:graphicData uri="http://schemas.openxmlformats.org/drawingml/2006/table">
            <a:tbl>
              <a:tblPr firstRow="1" bandRow="1">
                <a:noFill/>
                <a:tableStyleId>{EF94AE66-1121-4EA0-931C-E0F10CB07A4C}</a:tableStyleId>
              </a:tblPr>
              <a:tblGrid>
                <a:gridCol w="11029000">
                  <a:extLst>
                    <a:ext uri="{9D8B030D-6E8A-4147-A177-3AD203B41FA5}">
                      <a16:colId xmlns:a16="http://schemas.microsoft.com/office/drawing/2014/main" val="20000"/>
                    </a:ext>
                  </a:extLst>
                </a:gridCol>
              </a:tblGrid>
              <a:tr h="600425">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600425">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600425">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600425">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762725">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600425">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600425">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4E15FD8D-37FF-4F80-B72C-8F78A8A6C833}"/>
              </a:ext>
            </a:extLst>
          </p:cNvPr>
          <p:cNvSpPr/>
          <p:nvPr/>
        </p:nvSpPr>
        <p:spPr>
          <a:xfrm>
            <a:off x="1464145" y="6273547"/>
            <a:ext cx="3360214" cy="276999"/>
          </a:xfrm>
          <a:prstGeom prst="rect">
            <a:avLst/>
          </a:prstGeom>
        </p:spPr>
        <p:txBody>
          <a:bodyPr wrap="none">
            <a:spAutoFit/>
          </a:bodyPr>
          <a:lstStyle/>
          <a:p>
            <a:pPr lvl="0" algn="ctr">
              <a:buSzPts val="1400"/>
            </a:pPr>
            <a:r>
              <a:rPr lang="en-US" sz="1200" dirty="0">
                <a:solidFill>
                  <a:schemeClr val="bg1">
                    <a:lumMod val="65000"/>
                  </a:schemeClr>
                </a:solidFill>
                <a:latin typeface="Verdana" panose="020B0604030504040204" pitchFamily="34" charset="0"/>
                <a:ea typeface="Verdana" panose="020B0604030504040204" pitchFamily="34" charset="0"/>
              </a:rPr>
              <a:t>©2020-2025 Light of the World Learning</a:t>
            </a:r>
          </a:p>
        </p:txBody>
      </p:sp>
      <p:sp>
        <p:nvSpPr>
          <p:cNvPr id="3" name="Rectangle 2">
            <a:extLst>
              <a:ext uri="{FF2B5EF4-FFF2-40B4-BE49-F238E27FC236}">
                <a16:creationId xmlns:a16="http://schemas.microsoft.com/office/drawing/2014/main" id="{4E4932A8-CF7E-40D6-B85A-6CC8D4CA5D7C}"/>
              </a:ext>
            </a:extLst>
          </p:cNvPr>
          <p:cNvSpPr/>
          <p:nvPr/>
        </p:nvSpPr>
        <p:spPr>
          <a:xfrm>
            <a:off x="10944390" y="6273548"/>
            <a:ext cx="479618" cy="369332"/>
          </a:xfrm>
          <a:prstGeom prst="rect">
            <a:avLst/>
          </a:prstGeom>
        </p:spPr>
        <p:txBody>
          <a:bodyPr wrap="none">
            <a:spAutoFit/>
          </a:bodyPr>
          <a:lstStyle/>
          <a:p>
            <a:pPr lvl="0" algn="r">
              <a:buSzPts val="1200"/>
            </a:pPr>
            <a:r>
              <a:rPr lang="en-US" sz="1800" dirty="0">
                <a:solidFill>
                  <a:schemeClr val="bg1">
                    <a:lumMod val="65000"/>
                  </a:schemeClr>
                </a:solidFill>
                <a:latin typeface="Verdana" panose="020B0604030504040204" pitchFamily="34" charset="0"/>
                <a:ea typeface="Verdana" panose="020B0604030504040204" pitchFamily="34" charset="0"/>
              </a:rPr>
              <a:t>46</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980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2"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8"/>
          <p:cNvSpPr/>
          <p:nvPr/>
        </p:nvSpPr>
        <p:spPr>
          <a:xfrm>
            <a:off x="529389" y="1595438"/>
            <a:ext cx="10981573" cy="403066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Thank you for using our materials. If these lessons are a blessing to you, please give or volunteer to help others learn English through the Bible.</a:t>
            </a:r>
            <a:endParaRPr kumimoji="0"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50800" marR="0" lvl="0" indent="0" algn="l" defTabSz="914400" rtl="0" eaLnBrk="1" fontAlgn="auto" latinLnBrk="0" hangingPunct="1">
              <a:spcBef>
                <a:spcPts val="0"/>
              </a:spcBef>
              <a:spcAft>
                <a:spcPts val="0"/>
              </a:spcAft>
              <a:buClr>
                <a:srgbClr val="000000"/>
              </a:buClr>
              <a:buSzPts val="2800"/>
              <a:buFontTx/>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For more information, visit </a:t>
            </a:r>
            <a:r>
              <a:rPr kumimoji="0" lang="en-US" sz="2800" b="0" i="0" u="none" strike="noStrike" kern="0" cap="none" spc="0" normalizeH="0" baseline="0" noProof="0" dirty="0">
                <a:ln>
                  <a:noFill/>
                </a:ln>
                <a:solidFill>
                  <a:srgbClr val="809EC2">
                    <a:lumMod val="75000"/>
                  </a:srgbClr>
                </a:solidFill>
                <a:effectLst/>
                <a:uLnTx/>
                <a:uFillTx/>
                <a:latin typeface="Verdana"/>
                <a:ea typeface="Verdana"/>
                <a:cs typeface="Verdana"/>
                <a:sym typeface="Arial"/>
                <a:hlinkClick r:id="rId3">
                  <a:extLst>
                    <a:ext uri="{A12FA001-AC4F-418D-AE19-62706E023703}">
                      <ahyp:hlinkClr xmlns:ahyp="http://schemas.microsoft.com/office/drawing/2018/hyperlinkcolor" val="tx"/>
                    </a:ext>
                  </a:extLst>
                </a:hlinkClick>
              </a:rPr>
              <a:t>LightOfTheWorldLearning.org</a:t>
            </a:r>
            <a:r>
              <a:rPr kumimoji="0" lang="en-US" sz="2800" b="0" i="0" u="none" strike="noStrike" kern="0" cap="none" spc="0" normalizeH="0" baseline="0" noProof="0" dirty="0">
                <a:ln>
                  <a:noFill/>
                </a:ln>
                <a:solidFill>
                  <a:srgbClr val="809EC2">
                    <a:lumMod val="75000"/>
                  </a:srgbClr>
                </a:solidFill>
                <a:effectLst/>
                <a:uLnTx/>
                <a:uFillTx/>
                <a:latin typeface="Verdana"/>
                <a:ea typeface="Verdana"/>
                <a:cs typeface="Verdana"/>
                <a:sym typeface="Arial"/>
              </a:rPr>
              <a:t> </a:t>
            </a:r>
            <a:r>
              <a:rPr kumimoji="0" lang="en-US" sz="2800" b="0" i="0" u="none" strike="noStrike" kern="0" cap="none" spc="0" normalizeH="0" baseline="0" noProof="0" dirty="0">
                <a:ln>
                  <a:noFill/>
                </a:ln>
                <a:solidFill>
                  <a:schemeClr val="tx1"/>
                </a:solidFill>
                <a:effectLst/>
                <a:uLnTx/>
                <a:uFillTx/>
                <a:latin typeface="Verdana"/>
                <a:ea typeface="Verdana"/>
                <a:cs typeface="Verdana"/>
                <a:sym typeface="Arial"/>
              </a:rPr>
              <a:t>or contact </a:t>
            </a:r>
            <a:r>
              <a:rPr lang="en-US" sz="2800" dirty="0" err="1">
                <a:solidFill>
                  <a:srgbClr val="809EC2">
                    <a:lumMod val="75000"/>
                  </a:srgbClr>
                </a:solidFill>
                <a:latin typeface="Verdana"/>
                <a:ea typeface="Verdana"/>
                <a:cs typeface="Verdana"/>
                <a:hlinkClick r:id="rId4">
                  <a:extLst>
                    <a:ext uri="{A12FA001-AC4F-418D-AE19-62706E023703}">
                      <ahyp:hlinkClr xmlns:ahyp="http://schemas.microsoft.com/office/drawing/2018/hyperlinkcolor" val="tx"/>
                    </a:ext>
                  </a:extLst>
                </a:hlinkClick>
              </a:rPr>
              <a:t>Info@LOTWL.org</a:t>
            </a:r>
            <a:endParaRPr lang="en-US" sz="2800" dirty="0">
              <a:solidFill>
                <a:srgbClr val="809EC2">
                  <a:lumMod val="75000"/>
                </a:srgbClr>
              </a:solidFill>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501" name="Google Shape;501;p38"/>
          <p:cNvSpPr txBox="1"/>
          <p:nvPr/>
        </p:nvSpPr>
        <p:spPr>
          <a:xfrm>
            <a:off x="681038" y="481013"/>
            <a:ext cx="10829925" cy="76835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1200" cap="none" spc="0" normalizeH="0" baseline="0" noProof="0" dirty="0">
                <a:ln>
                  <a:noFill/>
                </a:ln>
                <a:solidFill>
                  <a:srgbClr val="000000"/>
                </a:solidFill>
                <a:effectLst/>
                <a:uLnTx/>
                <a:uFillTx/>
                <a:latin typeface="Verdana"/>
                <a:ea typeface="Verdana"/>
                <a:cs typeface="Verdana"/>
                <a:sym typeface="Verdana"/>
              </a:rPr>
              <a:t>Help us share the Light of the World!</a:t>
            </a:r>
            <a:endParaRPr kumimoji="0" sz="3200" b="1"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504" name="Google Shape;504;p38"/>
          <p:cNvSpPr txBox="1">
            <a:spLocks noGrp="1"/>
          </p:cNvSpPr>
          <p:nvPr>
            <p:ph type="ftr" idx="11"/>
          </p:nvPr>
        </p:nvSpPr>
        <p:spPr>
          <a:xfrm>
            <a:off x="0" y="6356349"/>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©2020-2025 Light of the World Learning</a:t>
            </a:r>
            <a:endParaRPr kumimoji="0"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pic>
        <p:nvPicPr>
          <p:cNvPr id="3" name="Picture 2">
            <a:extLst>
              <a:ext uri="{FF2B5EF4-FFF2-40B4-BE49-F238E27FC236}">
                <a16:creationId xmlns:a16="http://schemas.microsoft.com/office/drawing/2014/main" id="{63974E7C-DBC1-1882-BD75-231217929F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60429" y="4467770"/>
            <a:ext cx="2071141" cy="2071141"/>
          </a:xfrm>
          <a:prstGeom prst="rect">
            <a:avLst/>
          </a:prstGeom>
        </p:spPr>
      </p:pic>
      <p:sp>
        <p:nvSpPr>
          <p:cNvPr id="4" name="Slide Number Placeholder 3">
            <a:extLst>
              <a:ext uri="{FF2B5EF4-FFF2-40B4-BE49-F238E27FC236}">
                <a16:creationId xmlns:a16="http://schemas.microsoft.com/office/drawing/2014/main" id="{C21D6C9A-4550-7A2D-6D90-5ABA60A08C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b="0" i="0" u="none" strike="noStrike" kern="0" cap="none" spc="0" normalizeH="0" baseline="0" noProof="0" smtClean="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b="0" i="0" u="none" strike="noStrike" kern="0" cap="none" spc="0" normalizeH="0" baseline="0" noProof="0" dirty="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2"/>
        <p:cNvGrpSpPr/>
        <p:nvPr/>
      </p:nvGrpSpPr>
      <p:grpSpPr>
        <a:xfrm>
          <a:off x="0" y="0"/>
          <a:ext cx="0" cy="0"/>
          <a:chOff x="0" y="0"/>
          <a:chExt cx="0" cy="0"/>
        </a:xfrm>
      </p:grpSpPr>
      <p:sp>
        <p:nvSpPr>
          <p:cNvPr id="534" name="Google Shape;534;p49"/>
          <p:cNvSpPr txBox="1"/>
          <p:nvPr/>
        </p:nvSpPr>
        <p:spPr>
          <a:xfrm>
            <a:off x="1775312" y="149958"/>
            <a:ext cx="9899100" cy="769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Appendix</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3200" dirty="0">
              <a:latin typeface="Verdana"/>
              <a:ea typeface="Verdana"/>
              <a:cs typeface="Verdana"/>
              <a:sym typeface="Verdana"/>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i="0" u="none" strike="noStrike" kern="0" cap="none" spc="0" normalizeH="0" baseline="0" noProof="0" dirty="0">
                <a:ln>
                  <a:noFill/>
                </a:ln>
                <a:solidFill>
                  <a:srgbClr val="000000"/>
                </a:solidFill>
                <a:effectLst/>
                <a:uLnTx/>
                <a:uFillTx/>
                <a:latin typeface="Verdana"/>
                <a:ea typeface="Verdana"/>
                <a:cs typeface="Verdana"/>
                <a:sym typeface="Verdana"/>
              </a:rPr>
              <a:t>Visit </a:t>
            </a:r>
            <a:r>
              <a:rPr lang="en-US" sz="2800" dirty="0">
                <a:solidFill>
                  <a:srgbClr val="4472C4"/>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LOTWL.org</a:t>
            </a:r>
            <a:r>
              <a:rPr lang="en-US" sz="2800" dirty="0">
                <a:solidFill>
                  <a:srgbClr val="4472C4"/>
                </a:solidFill>
                <a:latin typeface="Verdana"/>
                <a:ea typeface="Verdana"/>
                <a:cs typeface="Verdana"/>
                <a:sym typeface="Verdana"/>
              </a:rPr>
              <a:t> </a:t>
            </a:r>
            <a:r>
              <a:rPr kumimoji="0" lang="en-US" sz="2800" i="0" u="none" strike="noStrike" kern="0" cap="none" spc="0" normalizeH="0" baseline="0" noProof="0" dirty="0">
                <a:ln>
                  <a:noFill/>
                </a:ln>
                <a:solidFill>
                  <a:srgbClr val="000000"/>
                </a:solidFill>
                <a:effectLst/>
                <a:uLnTx/>
                <a:uFillTx/>
                <a:latin typeface="Verdana"/>
                <a:ea typeface="Verdana"/>
                <a:cs typeface="Verdana"/>
                <a:sym typeface="Verdana"/>
              </a:rPr>
              <a:t>to access our training, resources, community, and more.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4" name="Footer Placeholder 3">
            <a:extLst>
              <a:ext uri="{FF2B5EF4-FFF2-40B4-BE49-F238E27FC236}">
                <a16:creationId xmlns:a16="http://schemas.microsoft.com/office/drawing/2014/main" id="{8479BF1C-B6A6-650C-46D4-5A6CAAE14A84}"/>
              </a:ext>
            </a:extLst>
          </p:cNvPr>
          <p:cNvSpPr>
            <a:spLocks noGrp="1"/>
          </p:cNvSpPr>
          <p:nvPr>
            <p:ph type="ftr" sz="quarter" idx="11"/>
          </p:nvPr>
        </p:nvSpPr>
        <p:spPr>
          <a:xfrm>
            <a:off x="1270921" y="639717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©2020-2025 Light of the World Learning</a:t>
            </a:r>
          </a:p>
        </p:txBody>
      </p:sp>
      <p:sp>
        <p:nvSpPr>
          <p:cNvPr id="6" name="Google Shape;533;p49">
            <a:extLst>
              <a:ext uri="{FF2B5EF4-FFF2-40B4-BE49-F238E27FC236}">
                <a16:creationId xmlns:a16="http://schemas.microsoft.com/office/drawing/2014/main" id="{F4E95134-B543-9833-7648-96F5F6417C4E}"/>
              </a:ext>
            </a:extLst>
          </p:cNvPr>
          <p:cNvSpPr/>
          <p:nvPr/>
        </p:nvSpPr>
        <p:spPr>
          <a:xfrm>
            <a:off x="1775312" y="2500903"/>
            <a:ext cx="10416688" cy="3230009"/>
          </a:xfrm>
          <a:prstGeom prst="rect">
            <a:avLst/>
          </a:prstGeom>
          <a:noFill/>
          <a:ln>
            <a:noFill/>
          </a:ln>
        </p:spPr>
        <p:txBody>
          <a:bodyPr spcFirstLastPara="1" wrap="square" lIns="91425" tIns="45700" rIns="91425" bIns="45700" anchor="t" anchorCtr="0">
            <a:noAutofit/>
          </a:bodyPr>
          <a:lstStyle/>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Lesson Downloads: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Arial"/>
                <a:hlinkClick r:id="rId4">
                  <a:extLst>
                    <a:ext uri="{A12FA001-AC4F-418D-AE19-62706E023703}">
                      <ahyp:hlinkClr xmlns:ahyp="http://schemas.microsoft.com/office/drawing/2018/hyperlinkcolor" val="tx"/>
                    </a:ext>
                  </a:extLst>
                </a:hlinkClick>
              </a:rPr>
              <a:t>LightOfTheWorldLearning.org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Order Books: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5">
                  <a:extLst>
                    <a:ext uri="{A12FA001-AC4F-418D-AE19-62706E023703}">
                      <ahyp:hlinkClr xmlns:ahyp="http://schemas.microsoft.com/office/drawing/2018/hyperlinkcolor" val="tx"/>
                    </a:ext>
                  </a:extLst>
                </a:hlinkClick>
              </a:rPr>
              <a:t>bit.ly/BooksLOTW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lang="en-US" sz="2400" dirty="0">
                <a:solidFill>
                  <a:schemeClr val="tx1"/>
                </a:solidFill>
                <a:latin typeface="Verdana"/>
                <a:ea typeface="Verdana"/>
                <a:cs typeface="Verdana"/>
                <a:sym typeface="Verdana"/>
              </a:rPr>
              <a:t>Teaching Guide: </a:t>
            </a:r>
            <a:r>
              <a:rPr lang="en-US" sz="2400" dirty="0">
                <a:solidFill>
                  <a:srgbClr val="4472C4"/>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LightOfTheWorldLearning.org/training</a:t>
            </a:r>
            <a:endParaRPr lang="en-US" sz="2400" dirty="0">
              <a:solidFill>
                <a:srgbClr val="4472C4"/>
              </a:solidFill>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Video Channel: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7">
                  <a:extLst>
                    <a:ext uri="{A12FA001-AC4F-418D-AE19-62706E023703}">
                      <ahyp:hlinkClr xmlns:ahyp="http://schemas.microsoft.com/office/drawing/2018/hyperlinkcolor" val="tx"/>
                    </a:ext>
                  </a:extLst>
                </a:hlinkClick>
              </a:rPr>
              <a:t>youtube.com/@LightOfTheWorldLearning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Times New Roman"/>
            </a:endParaRPr>
          </a:p>
        </p:txBody>
      </p:sp>
      <p:sp>
        <p:nvSpPr>
          <p:cNvPr id="3" name="Slide Number Placeholder 2">
            <a:extLst>
              <a:ext uri="{FF2B5EF4-FFF2-40B4-BE49-F238E27FC236}">
                <a16:creationId xmlns:a16="http://schemas.microsoft.com/office/drawing/2014/main" id="{65B0430D-4016-FD0A-5936-9824547616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38174D7-961B-BC44-94AD-244D2E408327}" type="slidenum">
              <a:rPr kumimoji="0" lang="en-US" b="0" i="0" u="none" strike="noStrike" kern="0" cap="none" spc="0" normalizeH="0" baseline="0" noProof="0" smtClean="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lang="en-US" b="0" i="0" u="none" strike="noStrike" kern="0" cap="none" spc="0" normalizeH="0" baseline="0" noProof="0" dirty="0">
              <a:ln>
                <a:noFill/>
              </a:ln>
              <a:solidFill>
                <a:schemeClr val="bg1">
                  <a:lumMod val="65000"/>
                </a:scheme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3572752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2c235e8cdf3_0_225"/>
          <p:cNvSpPr txBox="1">
            <a:spLocks noGrp="1"/>
          </p:cNvSpPr>
          <p:nvPr>
            <p:ph type="title"/>
          </p:nvPr>
        </p:nvSpPr>
        <p:spPr>
          <a:xfrm>
            <a:off x="1008006" y="-222789"/>
            <a:ext cx="105102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US" sz="3200" b="1">
                <a:solidFill>
                  <a:srgbClr val="000000"/>
                </a:solidFill>
              </a:rPr>
              <a:t>Acknowledgements</a:t>
            </a:r>
            <a:endParaRPr sz="3200" b="1">
              <a:solidFill>
                <a:srgbClr val="000000"/>
              </a:solidFill>
            </a:endParaRPr>
          </a:p>
        </p:txBody>
      </p:sp>
      <p:sp>
        <p:nvSpPr>
          <p:cNvPr id="775" name="Google Shape;775;g2c235e8cdf3_0_225"/>
          <p:cNvSpPr txBox="1"/>
          <p:nvPr/>
        </p:nvSpPr>
        <p:spPr>
          <a:xfrm>
            <a:off x="458919" y="824551"/>
            <a:ext cx="11235776" cy="1476600"/>
          </a:xfrm>
          <a:prstGeom prst="rect">
            <a:avLst/>
          </a:prstGeom>
          <a:no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Verdana"/>
                <a:ea typeface="Verdana"/>
                <a:cs typeface="Verdana"/>
                <a:sym typeface="Verdana"/>
              </a:rPr>
              <a:t>We would like to thank the entire Light of the World volunteer team for their hard work and creativity in making this project possible.  For all those around the world who prayed, wrote, edited, narrated, illustrated, sang, tested, and gave generously for this curriculum, we appreciate you sharing the love of Jesus through the gift of English. Our team members include:</a:t>
            </a:r>
            <a:endParaRPr sz="16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98"/>
              <a:buFont typeface="Arial"/>
              <a:buNone/>
            </a:pPr>
            <a:endParaRPr sz="1798" b="0" i="0" u="none" strike="noStrike" cap="none" dirty="0">
              <a:solidFill>
                <a:srgbClr val="000000"/>
              </a:solidFill>
              <a:latin typeface="Verdana"/>
              <a:ea typeface="Verdana"/>
              <a:cs typeface="Verdana"/>
              <a:sym typeface="Verdana"/>
            </a:endParaRPr>
          </a:p>
        </p:txBody>
      </p:sp>
      <p:sp>
        <p:nvSpPr>
          <p:cNvPr id="777" name="Google Shape;777;g2c235e8cdf3_0_225"/>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778" name="Google Shape;778;g2c235e8cdf3_0_225"/>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779" name="Google Shape;779;g2c235e8cdf3_0_225"/>
          <p:cNvGraphicFramePr/>
          <p:nvPr>
            <p:extLst>
              <p:ext uri="{D42A27DB-BD31-4B8C-83A1-F6EECF244321}">
                <p14:modId xmlns:p14="http://schemas.microsoft.com/office/powerpoint/2010/main" val="1215848066"/>
              </p:ext>
            </p:extLst>
          </p:nvPr>
        </p:nvGraphicFramePr>
        <p:xfrm>
          <a:off x="721895" y="2049094"/>
          <a:ext cx="10796312" cy="3584350"/>
        </p:xfrm>
        <a:graphic>
          <a:graphicData uri="http://schemas.openxmlformats.org/drawingml/2006/table">
            <a:tbl>
              <a:tblPr firstRow="1" bandRow="1">
                <a:noFill/>
                <a:tableStyleId>{EF94AE66-1121-4EA0-931C-E0F10CB07A4C}</a:tableStyleId>
              </a:tblPr>
              <a:tblGrid>
                <a:gridCol w="2699078">
                  <a:extLst>
                    <a:ext uri="{9D8B030D-6E8A-4147-A177-3AD203B41FA5}">
                      <a16:colId xmlns:a16="http://schemas.microsoft.com/office/drawing/2014/main" val="20000"/>
                    </a:ext>
                  </a:extLst>
                </a:gridCol>
                <a:gridCol w="2699078">
                  <a:extLst>
                    <a:ext uri="{9D8B030D-6E8A-4147-A177-3AD203B41FA5}">
                      <a16:colId xmlns:a16="http://schemas.microsoft.com/office/drawing/2014/main" val="20001"/>
                    </a:ext>
                  </a:extLst>
                </a:gridCol>
                <a:gridCol w="2699078">
                  <a:extLst>
                    <a:ext uri="{9D8B030D-6E8A-4147-A177-3AD203B41FA5}">
                      <a16:colId xmlns:a16="http://schemas.microsoft.com/office/drawing/2014/main" val="20002"/>
                    </a:ext>
                  </a:extLst>
                </a:gridCol>
                <a:gridCol w="2699078">
                  <a:extLst>
                    <a:ext uri="{9D8B030D-6E8A-4147-A177-3AD203B41FA5}">
                      <a16:colId xmlns:a16="http://schemas.microsoft.com/office/drawing/2014/main" val="20003"/>
                    </a:ext>
                  </a:extLst>
                </a:gridCol>
              </a:tblGrid>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Anonymous</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Emily Cox</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Jill Gramzow</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Martha Lane</a:t>
                      </a:r>
                      <a:endParaRPr/>
                    </a:p>
                  </a:txBody>
                  <a:tcPr marL="9525" marR="9525" marT="19050" marB="19050" anchor="b"/>
                </a:tc>
                <a:extLst>
                  <a:ext uri="{0D108BD9-81ED-4DB2-BD59-A6C34878D82A}">
                    <a16:rowId xmlns:a16="http://schemas.microsoft.com/office/drawing/2014/main" val="10000"/>
                  </a:ext>
                </a:extLst>
              </a:tr>
              <a:tr h="256025">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Jean </a:t>
                      </a:r>
                      <a:r>
                        <a:rPr lang="en-US" sz="1400" b="0" i="0" u="none" strike="noStrike" cap="none" dirty="0" err="1">
                          <a:solidFill>
                            <a:srgbClr val="000000"/>
                          </a:solidFill>
                          <a:latin typeface="Verdana"/>
                          <a:ea typeface="Verdana"/>
                          <a:cs typeface="Verdana"/>
                          <a:sym typeface="Verdana"/>
                        </a:rPr>
                        <a:t>Ato</a:t>
                      </a:r>
                      <a:endParaRPr dirty="0"/>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Marilyn Dano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Tanya Griffin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Audrey Larsen</a:t>
                      </a:r>
                      <a:endParaRPr/>
                    </a:p>
                  </a:txBody>
                  <a:tcPr marL="9525" marR="9525" marT="19050" marB="19050" anchor="b"/>
                </a:tc>
                <a:extLst>
                  <a:ext uri="{0D108BD9-81ED-4DB2-BD59-A6C34878D82A}">
                    <a16:rowId xmlns:a16="http://schemas.microsoft.com/office/drawing/2014/main" val="1000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Bradley Baurain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Hephzi Davidson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Rachel Grijincu</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Aden Lewis</a:t>
                      </a:r>
                      <a:endParaRPr/>
                    </a:p>
                  </a:txBody>
                  <a:tcPr marL="9525" marR="9525" marT="19050" marB="19050" anchor="b"/>
                </a:tc>
                <a:extLst>
                  <a:ext uri="{0D108BD9-81ED-4DB2-BD59-A6C34878D82A}">
                    <a16:rowId xmlns:a16="http://schemas.microsoft.com/office/drawing/2014/main" val="10002"/>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Ana Biederman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Susanna Diallo</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Lauren Haines</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Bruce Lewis</a:t>
                      </a:r>
                      <a:endParaRPr dirty="0"/>
                    </a:p>
                  </a:txBody>
                  <a:tcPr marL="9525" marR="9525" marT="19050" marB="19050" anchor="b"/>
                </a:tc>
                <a:extLst>
                  <a:ext uri="{0D108BD9-81ED-4DB2-BD59-A6C34878D82A}">
                    <a16:rowId xmlns:a16="http://schemas.microsoft.com/office/drawing/2014/main" val="10003"/>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Bob Biederman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Alyssa Dokolas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Carol Hale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Elena Lewis</a:t>
                      </a:r>
                      <a:endParaRPr/>
                    </a:p>
                  </a:txBody>
                  <a:tcPr marL="9525" marR="9525" marT="19050" marB="19050" anchor="b"/>
                </a:tc>
                <a:extLst>
                  <a:ext uri="{0D108BD9-81ED-4DB2-BD59-A6C34878D82A}">
                    <a16:rowId xmlns:a16="http://schemas.microsoft.com/office/drawing/2014/main" val="10004"/>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Joshua Blake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EasyReadEnglish.com</a:t>
                      </a:r>
                      <a:endParaRPr sz="1400" b="0" i="0" u="none" strike="noStrike" cap="none">
                        <a:solidFill>
                          <a:srgbClr val="000000"/>
                        </a:solidFill>
                        <a:latin typeface="Verdana"/>
                        <a:ea typeface="Verdana"/>
                        <a:cs typeface="Verdana"/>
                        <a:sym typeface="Verdana"/>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Emily Hamilton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James Lewis</a:t>
                      </a:r>
                      <a:endParaRPr/>
                    </a:p>
                  </a:txBody>
                  <a:tcPr marL="9525" marR="9525" marT="19050" marB="19050" anchor="b"/>
                </a:tc>
                <a:extLst>
                  <a:ext uri="{0D108BD9-81ED-4DB2-BD59-A6C34878D82A}">
                    <a16:rowId xmlns:a16="http://schemas.microsoft.com/office/drawing/2014/main" val="10005"/>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Rachael Braggs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Don Edic</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Patty Hickman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Micah Beth Lewis</a:t>
                      </a:r>
                      <a:endParaRPr/>
                    </a:p>
                  </a:txBody>
                  <a:tcPr marL="9525" marR="9525" marT="19050" marB="19050" anchor="b"/>
                </a:tc>
                <a:extLst>
                  <a:ext uri="{0D108BD9-81ED-4DB2-BD59-A6C34878D82A}">
                    <a16:rowId xmlns:a16="http://schemas.microsoft.com/office/drawing/2014/main" val="10006"/>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Brendel</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Peggy Fergus</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Juliette Hyer</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Tim Lewis</a:t>
                      </a:r>
                      <a:endParaRPr dirty="0"/>
                    </a:p>
                  </a:txBody>
                  <a:tcPr marL="9525" marR="9525" marT="9525" marB="0" anchor="b"/>
                </a:tc>
                <a:extLst>
                  <a:ext uri="{0D108BD9-81ED-4DB2-BD59-A6C34878D82A}">
                    <a16:rowId xmlns:a16="http://schemas.microsoft.com/office/drawing/2014/main" val="10007"/>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Larry Buell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MaryBeth Gahan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Lyudmila Ivanyuk</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Ward Lewis</a:t>
                      </a:r>
                      <a:endParaRPr/>
                    </a:p>
                  </a:txBody>
                  <a:tcPr marL="9525" marR="9525" marT="19050" marB="19050" anchor="b"/>
                </a:tc>
                <a:extLst>
                  <a:ext uri="{0D108BD9-81ED-4DB2-BD59-A6C34878D82A}">
                    <a16:rowId xmlns:a16="http://schemas.microsoft.com/office/drawing/2014/main" val="10008"/>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Cindy Campbell</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Melina Gallo</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Debbie Johnson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Cosette Lindsay</a:t>
                      </a:r>
                      <a:endParaRPr/>
                    </a:p>
                  </a:txBody>
                  <a:tcPr marL="9525" marR="9525" marT="9525" marB="0" anchor="b"/>
                </a:tc>
                <a:extLst>
                  <a:ext uri="{0D108BD9-81ED-4DB2-BD59-A6C34878D82A}">
                    <a16:rowId xmlns:a16="http://schemas.microsoft.com/office/drawing/2014/main" val="10009"/>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Christian Cha</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Alicia Gentile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Carey Jo Johnston</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Johnny Lukashevich</a:t>
                      </a:r>
                      <a:endParaRPr/>
                    </a:p>
                  </a:txBody>
                  <a:tcPr marL="9525" marR="9525" marT="19050" marB="19050" anchor="b"/>
                </a:tc>
                <a:extLst>
                  <a:ext uri="{0D108BD9-81ED-4DB2-BD59-A6C34878D82A}">
                    <a16:rowId xmlns:a16="http://schemas.microsoft.com/office/drawing/2014/main" val="10010"/>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Olivia Cheney</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Prakash Chandra Giri</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Nancy Kingdon</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Gail MacMillan</a:t>
                      </a:r>
                      <a:endParaRPr/>
                    </a:p>
                  </a:txBody>
                  <a:tcPr marL="9525" marR="9525" marT="9525" marB="0" anchor="b"/>
                </a:tc>
                <a:extLst>
                  <a:ext uri="{0D108BD9-81ED-4DB2-BD59-A6C34878D82A}">
                    <a16:rowId xmlns:a16="http://schemas.microsoft.com/office/drawing/2014/main" val="10011"/>
                  </a:ext>
                </a:extLst>
              </a:tr>
              <a:tr h="256025">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Hannah Clark</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Ellenor Gopal</a:t>
                      </a:r>
                      <a:endParaRPr/>
                    </a:p>
                  </a:txBody>
                  <a:tcPr marL="9525" marR="9525" marT="9525" marB="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Dorothy Konadu</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Ivan </a:t>
                      </a:r>
                      <a:r>
                        <a:rPr lang="en-US" sz="1400" b="0" i="0" u="none" strike="noStrike" cap="none" dirty="0" err="1">
                          <a:solidFill>
                            <a:srgbClr val="000000"/>
                          </a:solidFill>
                          <a:latin typeface="Verdana"/>
                          <a:ea typeface="Verdana"/>
                          <a:cs typeface="Verdana"/>
                          <a:sym typeface="Verdana"/>
                        </a:rPr>
                        <a:t>Mader</a:t>
                      </a:r>
                      <a:endParaRPr dirty="0"/>
                    </a:p>
                  </a:txBody>
                  <a:tcPr marL="9525" marR="9525" marT="19050" marB="19050" anchor="b"/>
                </a:tc>
                <a:extLst>
                  <a:ext uri="{0D108BD9-81ED-4DB2-BD59-A6C34878D82A}">
                    <a16:rowId xmlns:a16="http://schemas.microsoft.com/office/drawing/2014/main" val="10012"/>
                  </a:ext>
                </a:extLst>
              </a:tr>
              <a:tr h="256025">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Nancy Cobb</a:t>
                      </a:r>
                      <a:endParaRPr dirty="0"/>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Henrietta Grajcar</a:t>
                      </a:r>
                      <a:endParaRPr sz="1400" b="0" i="0" u="none" strike="noStrike" cap="none">
                        <a:solidFill>
                          <a:srgbClr val="000000"/>
                        </a:solidFill>
                        <a:latin typeface="Verdana"/>
                        <a:ea typeface="Verdana"/>
                        <a:cs typeface="Verdana"/>
                        <a:sym typeface="Verdana"/>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Macy Lake</a:t>
                      </a:r>
                      <a:endParaRPr/>
                    </a:p>
                  </a:txBody>
                  <a:tcPr marL="9525" marR="9525" marT="19050" marB="19050" anchor="b"/>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Amy Martin</a:t>
                      </a:r>
                      <a:endParaRPr dirty="0"/>
                    </a:p>
                  </a:txBody>
                  <a:tcPr marL="9525" marR="9525" marT="19050" marB="19050" anchor="b"/>
                </a:tc>
                <a:extLst>
                  <a:ext uri="{0D108BD9-81ED-4DB2-BD59-A6C34878D82A}">
                    <a16:rowId xmlns:a16="http://schemas.microsoft.com/office/drawing/2014/main" val="10013"/>
                  </a:ext>
                </a:extLst>
              </a:tr>
            </a:tbl>
          </a:graphicData>
        </a:graphic>
      </p:graphicFrame>
      <p:sp>
        <p:nvSpPr>
          <p:cNvPr id="780" name="Google Shape;780;g2c235e8cdf3_0_225"/>
          <p:cNvSpPr txBox="1"/>
          <p:nvPr/>
        </p:nvSpPr>
        <p:spPr>
          <a:xfrm>
            <a:off x="1267769" y="6033449"/>
            <a:ext cx="9304073"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Verdana"/>
                <a:ea typeface="Verdana"/>
                <a:cs typeface="Verdana"/>
                <a:sym typeface="Verdana"/>
              </a:rPr>
              <a:t>(continued on the next slide)</a:t>
            </a:r>
            <a:endParaRPr dirty="0"/>
          </a:p>
        </p:txBody>
      </p:sp>
      <p:sp>
        <p:nvSpPr>
          <p:cNvPr id="2" name="Rectangle 1">
            <a:extLst>
              <a:ext uri="{FF2B5EF4-FFF2-40B4-BE49-F238E27FC236}">
                <a16:creationId xmlns:a16="http://schemas.microsoft.com/office/drawing/2014/main" id="{0EAFA601-1B1B-44C9-BBDD-CCCFC6E3B578}"/>
              </a:ext>
            </a:extLst>
          </p:cNvPr>
          <p:cNvSpPr/>
          <p:nvPr/>
        </p:nvSpPr>
        <p:spPr>
          <a:xfrm>
            <a:off x="458919" y="6270122"/>
            <a:ext cx="3352713" cy="276999"/>
          </a:xfrm>
          <a:prstGeom prst="rect">
            <a:avLst/>
          </a:prstGeom>
        </p:spPr>
        <p:txBody>
          <a:bodyPr wrap="none">
            <a:spAutoFit/>
          </a:bodyPr>
          <a:lstStyle/>
          <a:p>
            <a:pPr lvl="0" algn="ctr">
              <a:buClrTx/>
              <a:defRPr/>
            </a:pPr>
            <a:r>
              <a:rPr lang="en-US" sz="1200" kern="1200" dirty="0">
                <a:solidFill>
                  <a:prstClr val="black">
                    <a:tint val="75000"/>
                  </a:prst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17" name="TextBox 16">
            <a:extLst>
              <a:ext uri="{FF2B5EF4-FFF2-40B4-BE49-F238E27FC236}">
                <a16:creationId xmlns:a16="http://schemas.microsoft.com/office/drawing/2014/main" id="{B9A72476-2C66-43F2-AF46-0A0AAE11908B}"/>
              </a:ext>
            </a:extLst>
          </p:cNvPr>
          <p:cNvSpPr txBox="1"/>
          <p:nvPr/>
        </p:nvSpPr>
        <p:spPr>
          <a:xfrm>
            <a:off x="9400648" y="6321043"/>
            <a:ext cx="2085448" cy="369332"/>
          </a:xfrm>
          <a:prstGeom prst="rect">
            <a:avLst/>
          </a:prstGeom>
          <a:noFill/>
        </p:spPr>
        <p:txBody>
          <a:bodyPr wrap="square" rtlCol="0">
            <a:spAutoFit/>
          </a:bodyPr>
          <a:lstStyle/>
          <a:p>
            <a:pPr algn="r"/>
            <a:r>
              <a:rPr lang="en-US" sz="1800" dirty="0">
                <a:solidFill>
                  <a:schemeClr val="bg1">
                    <a:lumMod val="65000"/>
                  </a:schemeClr>
                </a:solidFill>
                <a:latin typeface="Verdana" panose="020B0604030504040204" pitchFamily="34" charset="0"/>
                <a:ea typeface="Verdana" panose="020B0604030504040204" pitchFamily="34" charset="0"/>
              </a:rPr>
              <a:t>49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2c235e8cdf3_0_237"/>
          <p:cNvSpPr txBox="1">
            <a:spLocks noGrp="1"/>
          </p:cNvSpPr>
          <p:nvPr>
            <p:ph type="title"/>
          </p:nvPr>
        </p:nvSpPr>
        <p:spPr>
          <a:xfrm>
            <a:off x="884718" y="-222789"/>
            <a:ext cx="105102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US" sz="3200" b="1">
                <a:solidFill>
                  <a:srgbClr val="000000"/>
                </a:solidFill>
              </a:rPr>
              <a:t>Acknowledgements - Continued</a:t>
            </a:r>
            <a:endParaRPr sz="3200" b="1">
              <a:solidFill>
                <a:srgbClr val="000000"/>
              </a:solidFill>
            </a:endParaRPr>
          </a:p>
        </p:txBody>
      </p:sp>
      <p:sp>
        <p:nvSpPr>
          <p:cNvPr id="788" name="Google Shape;788;g2c235e8cdf3_0_237"/>
          <p:cNvSpPr txBox="1"/>
          <p:nvPr/>
        </p:nvSpPr>
        <p:spPr>
          <a:xfrm>
            <a:off x="840900" y="4758894"/>
            <a:ext cx="10510199"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Bible story and pictures on slides 15-24 adapted from the original work by </a:t>
            </a:r>
            <a:r>
              <a:rPr lang="en-US" sz="1400" b="0" i="0" u="none" strike="noStrike" cap="none" dirty="0" err="1">
                <a:solidFill>
                  <a:srgbClr val="000000"/>
                </a:solidFill>
                <a:latin typeface="Verdana"/>
                <a:ea typeface="Verdana"/>
                <a:cs typeface="Verdana"/>
                <a:sym typeface="Verdana"/>
              </a:rPr>
              <a:t>unfoldingWord</a:t>
            </a:r>
            <a:r>
              <a:rPr lang="en-US" sz="1400" b="0" i="0" u="none" strike="noStrike" cap="none" dirty="0">
                <a:solidFill>
                  <a:srgbClr val="000000"/>
                </a:solidFill>
                <a:latin typeface="Verdana"/>
                <a:ea typeface="Verdana"/>
                <a:cs typeface="Verdana"/>
                <a:sym typeface="Verdana"/>
              </a:rPr>
              <a:t> available from </a:t>
            </a:r>
            <a:r>
              <a:rPr lang="en-US" sz="1400" b="0" i="0" u="sng" strike="noStrike" cap="none" dirty="0">
                <a:solidFill>
                  <a:srgbClr val="4472C4"/>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https://openbiblestories.org</a:t>
            </a: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Verdana"/>
                <a:ea typeface="Verdana"/>
                <a:cs typeface="Verdana"/>
                <a:sym typeface="Verdana"/>
              </a:rPr>
              <a:t>Bible Verses on slides 36-37 Taken from the HOLY BIBLE: EASY-TO-READ VERSION ©2014 by Bible League International. Used by permission.</a:t>
            </a:r>
            <a:endParaRPr lang="en-US"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Verdana"/>
              <a:ea typeface="Verdana"/>
              <a:cs typeface="Verdana"/>
              <a:sym typeface="Verdana"/>
            </a:endParaRPr>
          </a:p>
        </p:txBody>
      </p:sp>
      <p:sp>
        <p:nvSpPr>
          <p:cNvPr id="790" name="Google Shape;790;g2c235e8cdf3_0_237"/>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791" name="Google Shape;791;g2c235e8cdf3_0_237"/>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792" name="Google Shape;792;g2c235e8cdf3_0_237"/>
          <p:cNvGraphicFramePr/>
          <p:nvPr>
            <p:extLst>
              <p:ext uri="{D42A27DB-BD31-4B8C-83A1-F6EECF244321}">
                <p14:modId xmlns:p14="http://schemas.microsoft.com/office/powerpoint/2010/main" val="1388689656"/>
              </p:ext>
            </p:extLst>
          </p:nvPr>
        </p:nvGraphicFramePr>
        <p:xfrm>
          <a:off x="884719" y="1196345"/>
          <a:ext cx="10007872" cy="3840480"/>
        </p:xfrm>
        <a:graphic>
          <a:graphicData uri="http://schemas.openxmlformats.org/drawingml/2006/table">
            <a:tbl>
              <a:tblPr firstRow="1" bandRow="1">
                <a:noFill/>
                <a:tableStyleId>{EF94AE66-1121-4EA0-931C-E0F10CB07A4C}</a:tableStyleId>
              </a:tblPr>
              <a:tblGrid>
                <a:gridCol w="2501968">
                  <a:extLst>
                    <a:ext uri="{9D8B030D-6E8A-4147-A177-3AD203B41FA5}">
                      <a16:colId xmlns:a16="http://schemas.microsoft.com/office/drawing/2014/main" val="20000"/>
                    </a:ext>
                  </a:extLst>
                </a:gridCol>
                <a:gridCol w="2501968">
                  <a:extLst>
                    <a:ext uri="{9D8B030D-6E8A-4147-A177-3AD203B41FA5}">
                      <a16:colId xmlns:a16="http://schemas.microsoft.com/office/drawing/2014/main" val="20001"/>
                    </a:ext>
                  </a:extLst>
                </a:gridCol>
                <a:gridCol w="2501968">
                  <a:extLst>
                    <a:ext uri="{9D8B030D-6E8A-4147-A177-3AD203B41FA5}">
                      <a16:colId xmlns:a16="http://schemas.microsoft.com/office/drawing/2014/main" val="20002"/>
                    </a:ext>
                  </a:extLst>
                </a:gridCol>
                <a:gridCol w="2501968">
                  <a:extLst>
                    <a:ext uri="{9D8B030D-6E8A-4147-A177-3AD203B41FA5}">
                      <a16:colId xmlns:a16="http://schemas.microsoft.com/office/drawing/2014/main" val="2959743504"/>
                    </a:ext>
                  </a:extLst>
                </a:gridCol>
              </a:tblGrid>
              <a:tr h="274320">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Diana Martz</a:t>
                      </a: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Martha Ort</a:t>
                      </a: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Macie </a:t>
                      </a:r>
                      <a:r>
                        <a:rPr lang="en-US" sz="1400" b="0" i="0" u="none" strike="noStrike" cap="none" dirty="0" err="1">
                          <a:solidFill>
                            <a:srgbClr val="000000"/>
                          </a:solidFill>
                          <a:latin typeface="Verdana"/>
                          <a:ea typeface="Verdana"/>
                          <a:cs typeface="Verdana"/>
                          <a:sym typeface="Verdana"/>
                        </a:rPr>
                        <a:t>Stuckman</a:t>
                      </a:r>
                      <a:endParaRPr lang="en-US"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Graham Whitmore</a:t>
                      </a: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4320">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Hannah McMahan</a:t>
                      </a: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Barb Park</a:t>
                      </a:r>
                      <a:endParaRPr/>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Jia Le Su</a:t>
                      </a:r>
                      <a:endParaRPr lang="en-US"/>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Cheri Wilke</a:t>
                      </a: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4320">
                <a:tc>
                  <a:txBody>
                    <a:bodyPr/>
                    <a:lstStyle/>
                    <a:p>
                      <a:pPr marL="0" marR="0" lvl="0" indent="0" algn="l" rtl="0">
                        <a:lnSpc>
                          <a:spcPct val="100000"/>
                        </a:lnSpc>
                        <a:spcBef>
                          <a:spcPts val="0"/>
                        </a:spcBef>
                        <a:spcAft>
                          <a:spcPts val="0"/>
                        </a:spcAft>
                        <a:buNone/>
                      </a:pPr>
                      <a:r>
                        <a:rPr lang="en-US" dirty="0"/>
                        <a:t>Shelli McNutt</a:t>
                      </a: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Deb Payne</a:t>
                      </a:r>
                      <a:endParaRPr/>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Carole Svensson</a:t>
                      </a:r>
                      <a:endParaRPr lang="en-US"/>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Mackenzie Williams</a:t>
                      </a: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20">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Christy McPherson</a:t>
                      </a: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Linda Petrie</a:t>
                      </a: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Ellie Talalight</a:t>
                      </a:r>
                      <a:endParaRPr lang="en-US"/>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Allison Wright</a:t>
                      </a: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20">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Tracy Meddaugh</a:t>
                      </a:r>
                      <a:endParaRPr/>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Joan Phelps</a:t>
                      </a: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Peter Talalight</a:t>
                      </a:r>
                      <a:endParaRPr lang="en-US"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Tiffany Yeh</a:t>
                      </a: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20">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Barbara Newsome</a:t>
                      </a: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Megan </a:t>
                      </a:r>
                      <a:r>
                        <a:rPr lang="en-US" sz="1400" b="0" i="0" u="none" strike="noStrike" cap="none" dirty="0" err="1">
                          <a:solidFill>
                            <a:srgbClr val="000000"/>
                          </a:solidFill>
                          <a:latin typeface="Verdana"/>
                          <a:ea typeface="Verdana"/>
                          <a:cs typeface="Verdana"/>
                          <a:sym typeface="Verdana"/>
                        </a:rPr>
                        <a:t>Rahn</a:t>
                      </a: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Weston Talalight</a:t>
                      </a:r>
                      <a:endParaRPr lang="en-US"/>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err="1">
                          <a:solidFill>
                            <a:srgbClr val="000000"/>
                          </a:solidFill>
                          <a:latin typeface="Verdana"/>
                          <a:ea typeface="Verdana"/>
                          <a:cs typeface="Verdana"/>
                          <a:sym typeface="Verdana"/>
                        </a:rPr>
                        <a:t>Muchun</a:t>
                      </a:r>
                      <a:r>
                        <a:rPr lang="en-US" sz="1400" b="0" i="0" u="none" strike="noStrike" cap="none" dirty="0">
                          <a:solidFill>
                            <a:srgbClr val="000000"/>
                          </a:solidFill>
                          <a:latin typeface="Verdana"/>
                          <a:ea typeface="Verdana"/>
                          <a:cs typeface="Verdana"/>
                          <a:sym typeface="Verdana"/>
                        </a:rPr>
                        <a:t> Yin</a:t>
                      </a: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20">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Brenda Nielsen</a:t>
                      </a: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Sara Scazzero</a:t>
                      </a:r>
                      <a:endParaRPr/>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Rachel Tamang</a:t>
                      </a:r>
                      <a:endParaRPr lang="en-US"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Ted York</a:t>
                      </a: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4320">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Danielle </a:t>
                      </a:r>
                      <a:r>
                        <a:rPr lang="en-US" sz="1400" b="0" i="0" u="none" strike="noStrike" cap="none" dirty="0" err="1">
                          <a:solidFill>
                            <a:srgbClr val="000000"/>
                          </a:solidFill>
                          <a:latin typeface="Verdana"/>
                          <a:ea typeface="Verdana"/>
                          <a:cs typeface="Verdana"/>
                          <a:sym typeface="Verdana"/>
                        </a:rPr>
                        <a:t>Nowe</a:t>
                      </a: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Hannah </a:t>
                      </a:r>
                      <a:r>
                        <a:rPr lang="en-US" sz="1400" b="0" i="0" u="none" strike="noStrike" cap="none" dirty="0" err="1">
                          <a:solidFill>
                            <a:srgbClr val="000000"/>
                          </a:solidFill>
                          <a:latin typeface="Verdana"/>
                          <a:ea typeface="Verdana"/>
                          <a:cs typeface="Verdana"/>
                          <a:sym typeface="Verdana"/>
                        </a:rPr>
                        <a:t>Schmokel</a:t>
                      </a: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Lorna </a:t>
                      </a:r>
                      <a:r>
                        <a:rPr lang="en-US" sz="1400" b="0" i="0" u="none" strike="noStrike" cap="none" dirty="0" err="1">
                          <a:solidFill>
                            <a:srgbClr val="000000"/>
                          </a:solidFill>
                          <a:latin typeface="Verdana"/>
                          <a:ea typeface="Verdana"/>
                          <a:cs typeface="Verdana"/>
                          <a:sym typeface="Verdana"/>
                        </a:rPr>
                        <a:t>Tatomir</a:t>
                      </a: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Tai Lee Young</a:t>
                      </a: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4320">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Deborah O’Donnell</a:t>
                      </a: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Ashlyn </a:t>
                      </a:r>
                      <a:r>
                        <a:rPr lang="en-US" sz="1400" b="0" i="0" u="none" strike="noStrike" cap="none" dirty="0" err="1">
                          <a:solidFill>
                            <a:srgbClr val="000000"/>
                          </a:solidFill>
                          <a:latin typeface="Verdana"/>
                          <a:ea typeface="Verdana"/>
                          <a:cs typeface="Verdana"/>
                          <a:sym typeface="Verdana"/>
                        </a:rPr>
                        <a:t>Shrimplin</a:t>
                      </a: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Darrell Turner</a:t>
                      </a: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Abigail Zawisza</a:t>
                      </a: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4320">
                <a:tc>
                  <a:txBody>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Verdana"/>
                          <a:ea typeface="Verdana"/>
                          <a:cs typeface="Verdana"/>
                          <a:sym typeface="Verdana"/>
                        </a:rPr>
                        <a:t>Evelyn Ocasio</a:t>
                      </a:r>
                      <a:endParaRPr/>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Leah Sprague</a:t>
                      </a: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Leigha Wachter</a:t>
                      </a: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Anita </a:t>
                      </a:r>
                      <a:r>
                        <a:rPr lang="en-US" sz="1400" b="0" i="0" u="none" strike="noStrike" cap="none" dirty="0" err="1">
                          <a:solidFill>
                            <a:srgbClr val="000000"/>
                          </a:solidFill>
                          <a:latin typeface="Verdana"/>
                          <a:ea typeface="Verdana"/>
                          <a:cs typeface="Verdana"/>
                          <a:sym typeface="Verdana"/>
                        </a:rPr>
                        <a:t>Zeifert</a:t>
                      </a:r>
                      <a:endParaRPr sz="1400" b="0" i="0" u="none" strike="noStrike" cap="none" dirty="0">
                        <a:solidFill>
                          <a:srgbClr val="000000"/>
                        </a:solidFill>
                        <a:latin typeface="Verdana"/>
                        <a:ea typeface="Verdana"/>
                        <a:cs typeface="Verdana"/>
                        <a:sym typeface="Verdana"/>
                      </a:endParaRPr>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4320">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Georg Ort</a:t>
                      </a: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Noah </a:t>
                      </a:r>
                      <a:r>
                        <a:rPr lang="en-US" sz="1400" b="0" i="0" u="none" strike="noStrike" cap="none" dirty="0" err="1">
                          <a:solidFill>
                            <a:srgbClr val="000000"/>
                          </a:solidFill>
                          <a:latin typeface="Verdana"/>
                          <a:ea typeface="Verdana"/>
                          <a:cs typeface="Verdana"/>
                          <a:sym typeface="Verdana"/>
                        </a:rPr>
                        <a:t>Staal</a:t>
                      </a:r>
                      <a:endParaRPr sz="1400" b="0" i="0" u="none" strike="noStrike" cap="none" dirty="0">
                        <a:solidFill>
                          <a:srgbClr val="000000"/>
                        </a:solidFill>
                        <a:latin typeface="Verdana"/>
                        <a:ea typeface="Verdana"/>
                        <a:cs typeface="Verdana"/>
                        <a:sym typeface="Verdana"/>
                      </a:endParaRPr>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Verdana"/>
                          <a:ea typeface="Verdana"/>
                          <a:cs typeface="Verdana"/>
                          <a:sym typeface="Verdana"/>
                        </a:rPr>
                        <a:t>Joseph Waite</a:t>
                      </a: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4320">
                <a:tc>
                  <a:txBody>
                    <a:bodyPr/>
                    <a:lstStyle/>
                    <a:p>
                      <a:pPr marL="0" marR="0" lvl="0" indent="0" algn="l" rtl="0">
                        <a:lnSpc>
                          <a:spcPct val="100000"/>
                        </a:lnSpc>
                        <a:spcBef>
                          <a:spcPts val="0"/>
                        </a:spcBef>
                        <a:spcAft>
                          <a:spcPts val="0"/>
                        </a:spcAft>
                        <a:buNone/>
                      </a:pPr>
                      <a:endParaRPr/>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4320">
                <a:tc>
                  <a:txBody>
                    <a:bodyPr/>
                    <a:lstStyle/>
                    <a:p>
                      <a:pPr marL="0" marR="0" lvl="0" indent="0" algn="l" rtl="0">
                        <a:lnSpc>
                          <a:spcPct val="100000"/>
                        </a:lnSpc>
                        <a:spcBef>
                          <a:spcPts val="0"/>
                        </a:spcBef>
                        <a:spcAft>
                          <a:spcPts val="0"/>
                        </a:spcAft>
                        <a:buNone/>
                      </a:pPr>
                      <a:endParaRPr/>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74320">
                <a:tc>
                  <a:txBody>
                    <a:bodyPr/>
                    <a:lstStyle/>
                    <a:p>
                      <a:pPr marL="0" marR="0" lvl="0" indent="0" algn="l" rtl="0">
                        <a:lnSpc>
                          <a:spcPct val="100000"/>
                        </a:lnSpc>
                        <a:spcBef>
                          <a:spcPts val="0"/>
                        </a:spcBef>
                        <a:spcAft>
                          <a:spcPts val="0"/>
                        </a:spcAft>
                        <a:buNone/>
                      </a:pPr>
                      <a:endParaRPr dirty="0"/>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Verdana"/>
                        <a:ea typeface="Verdana"/>
                        <a:cs typeface="Verdana"/>
                        <a:sym typeface="Verdana"/>
                      </a:endParaRPr>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dirty="0"/>
                    </a:p>
                  </a:txBody>
                  <a:tcPr marL="9525" marR="9525" marT="9525" marB="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Verdana"/>
                        <a:ea typeface="Verdana"/>
                        <a:cs typeface="Verdana"/>
                        <a:sym typeface="Verdana"/>
                      </a:endParaRPr>
                    </a:p>
                  </a:txBody>
                  <a:tcPr marL="9525" marR="9525" marT="19050" marB="1905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bl>
          </a:graphicData>
        </a:graphic>
      </p:graphicFrame>
      <p:sp>
        <p:nvSpPr>
          <p:cNvPr id="2" name="Rectangle 1">
            <a:extLst>
              <a:ext uri="{FF2B5EF4-FFF2-40B4-BE49-F238E27FC236}">
                <a16:creationId xmlns:a16="http://schemas.microsoft.com/office/drawing/2014/main" id="{EAF6B0B0-D7D5-4ED5-9FDA-926B3A3A76CB}"/>
              </a:ext>
            </a:extLst>
          </p:cNvPr>
          <p:cNvSpPr/>
          <p:nvPr/>
        </p:nvSpPr>
        <p:spPr>
          <a:xfrm>
            <a:off x="393075" y="6358476"/>
            <a:ext cx="3352713" cy="276999"/>
          </a:xfrm>
          <a:prstGeom prst="rect">
            <a:avLst/>
          </a:prstGeom>
        </p:spPr>
        <p:txBody>
          <a:bodyPr wrap="none">
            <a:spAutoFit/>
          </a:bodyPr>
          <a:lstStyle/>
          <a:p>
            <a:pPr lvl="0" algn="ctr">
              <a:buClrTx/>
              <a:defRPr/>
            </a:pPr>
            <a:r>
              <a:rPr lang="en-US" sz="1200" kern="1200" dirty="0">
                <a:solidFill>
                  <a:prstClr val="black">
                    <a:tint val="75000"/>
                  </a:prst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3" name="TextBox 2">
            <a:extLst>
              <a:ext uri="{FF2B5EF4-FFF2-40B4-BE49-F238E27FC236}">
                <a16:creationId xmlns:a16="http://schemas.microsoft.com/office/drawing/2014/main" id="{A4DF4201-95BD-4C69-8CA7-C46C01771022}"/>
              </a:ext>
            </a:extLst>
          </p:cNvPr>
          <p:cNvSpPr txBox="1"/>
          <p:nvPr/>
        </p:nvSpPr>
        <p:spPr>
          <a:xfrm>
            <a:off x="9373614" y="6289265"/>
            <a:ext cx="2253871" cy="369332"/>
          </a:xfrm>
          <a:prstGeom prst="rect">
            <a:avLst/>
          </a:prstGeom>
          <a:noFill/>
        </p:spPr>
        <p:txBody>
          <a:bodyPr wrap="square" rtlCol="0">
            <a:spAutoFit/>
          </a:bodyPr>
          <a:lstStyle/>
          <a:p>
            <a:pPr algn="r"/>
            <a:r>
              <a:rPr lang="en-US" sz="1800" dirty="0">
                <a:solidFill>
                  <a:schemeClr val="bg1">
                    <a:lumMod val="65000"/>
                  </a:schemeClr>
                </a:solidFill>
                <a:latin typeface="Verdana" panose="020B0604030504040204" pitchFamily="34" charset="0"/>
                <a:ea typeface="Verdana" panose="020B0604030504040204" pitchFamily="34" charset="0"/>
              </a:rPr>
              <a:t>50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graphicFrame>
        <p:nvGraphicFramePr>
          <p:cNvPr id="273" name="Google Shape;273;g2b164599ae0_0_0"/>
          <p:cNvGraphicFramePr/>
          <p:nvPr>
            <p:extLst>
              <p:ext uri="{D42A27DB-BD31-4B8C-83A1-F6EECF244321}">
                <p14:modId xmlns:p14="http://schemas.microsoft.com/office/powerpoint/2010/main" val="359615925"/>
              </p:ext>
            </p:extLst>
          </p:nvPr>
        </p:nvGraphicFramePr>
        <p:xfrm>
          <a:off x="5907675" y="886658"/>
          <a:ext cx="5936750" cy="5448750"/>
        </p:xfrm>
        <a:graphic>
          <a:graphicData uri="http://schemas.openxmlformats.org/drawingml/2006/table">
            <a:tbl>
              <a:tblPr>
                <a:noFill/>
                <a:tableStyleId>{6B88CF53-0688-406D-B047-1C91DCAFE5A1}</a:tableStyleId>
              </a:tblPr>
              <a:tblGrid>
                <a:gridCol w="5936750">
                  <a:extLst>
                    <a:ext uri="{9D8B030D-6E8A-4147-A177-3AD203B41FA5}">
                      <a16:colId xmlns:a16="http://schemas.microsoft.com/office/drawing/2014/main" val="20000"/>
                    </a:ext>
                  </a:extLst>
                </a:gridCol>
              </a:tblGrid>
              <a:tr h="1311419">
                <a:tc>
                  <a:txBody>
                    <a:bodyPr/>
                    <a:lstStyle/>
                    <a:p>
                      <a:pPr marL="0" marR="0" lvl="0" indent="0" algn="l" rtl="0">
                        <a:lnSpc>
                          <a:spcPct val="100000"/>
                        </a:lnSpc>
                        <a:spcBef>
                          <a:spcPts val="0"/>
                        </a:spcBef>
                        <a:spcAft>
                          <a:spcPts val="0"/>
                        </a:spcAft>
                        <a:buNone/>
                      </a:pPr>
                      <a:r>
                        <a:rPr lang="en-US" sz="2800" dirty="0">
                          <a:latin typeface="Verdana" panose="020B0604030504040204" pitchFamily="34" charset="0"/>
                          <a:ea typeface="Verdana" panose="020B0604030504040204" pitchFamily="34" charset="0"/>
                          <a:cs typeface="Verdana" panose="020B0604030504040204" pitchFamily="34" charset="0"/>
                          <a:sym typeface="Calibri"/>
                        </a:rPr>
                        <a:t>A.</a:t>
                      </a: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 </a:t>
                      </a:r>
                      <a:r>
                        <a:rPr lang="en-US" sz="2800" dirty="0">
                          <a:latin typeface="Verdana"/>
                          <a:ea typeface="Verdana"/>
                          <a:cs typeface="Verdana"/>
                          <a:sym typeface="Verdana"/>
                        </a:rPr>
                        <a:t>eat </a:t>
                      </a:r>
                      <a:r>
                        <a:rPr lang="en-US" sz="2800" b="1" dirty="0">
                          <a:latin typeface="Verdana"/>
                          <a:ea typeface="Verdana"/>
                          <a:cs typeface="Verdana"/>
                          <a:sym typeface="Verdana"/>
                        </a:rPr>
                        <a:t>grass.</a:t>
                      </a:r>
                      <a:endParaRPr b="1"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Verdana" panose="020B0604030504040204" pitchFamily="34" charset="0"/>
                          <a:ea typeface="Verdana" panose="020B0604030504040204" pitchFamily="34" charset="0"/>
                          <a:cs typeface="Verdana" panose="020B0604030504040204" pitchFamily="34" charset="0"/>
                          <a:sym typeface="Calibri"/>
                        </a:rPr>
                        <a:t>B. </a:t>
                      </a:r>
                      <a:r>
                        <a:rPr lang="en-US" sz="2800" dirty="0">
                          <a:latin typeface="Verdana"/>
                          <a:ea typeface="Verdana"/>
                          <a:cs typeface="Verdana"/>
                          <a:sym typeface="Verdana"/>
                        </a:rPr>
                        <a:t>a small road for walking.</a:t>
                      </a:r>
                      <a:endParaRPr dirty="0"/>
                    </a:p>
                  </a:txBody>
                  <a:tcPr marL="98700" marR="98700" marT="49350" marB="49350"/>
                </a:tc>
                <a:extLst>
                  <a:ext uri="{0D108BD9-81ED-4DB2-BD59-A6C34878D82A}">
                    <a16:rowId xmlns:a16="http://schemas.microsoft.com/office/drawing/2014/main" val="10001"/>
                  </a:ext>
                </a:extLst>
              </a:tr>
              <a:tr h="1278731">
                <a:tc>
                  <a:txBody>
                    <a:bodyPr/>
                    <a:lstStyle/>
                    <a:p>
                      <a:pPr marL="514350" marR="0" lvl="0" indent="-514350" algn="l" rtl="0">
                        <a:lnSpc>
                          <a:spcPct val="100000"/>
                        </a:lnSpc>
                        <a:spcBef>
                          <a:spcPts val="0"/>
                        </a:spcBef>
                        <a:spcAft>
                          <a:spcPts val="0"/>
                        </a:spcAft>
                        <a:buFont typeface="+mj-lt"/>
                        <a:buAutoNum type="alphaUcPeriod" startAt="3"/>
                      </a:pPr>
                      <a:r>
                        <a:rPr lang="en-US" sz="2800" dirty="0">
                          <a:latin typeface="Verdana"/>
                          <a:ea typeface="Verdana"/>
                          <a:cs typeface="Verdana"/>
                          <a:sym typeface="Verdana"/>
                        </a:rPr>
                        <a:t>a lot of damage. The plural form of the word is </a:t>
                      </a:r>
                      <a:r>
                        <a:rPr lang="en-US" sz="2800" b="1" dirty="0">
                          <a:latin typeface="Verdana"/>
                          <a:ea typeface="Verdana"/>
                          <a:cs typeface="Verdana"/>
                          <a:sym typeface="Verdana"/>
                        </a:rPr>
                        <a:t>mice</a:t>
                      </a:r>
                      <a:r>
                        <a:rPr lang="en-US" sz="2800" dirty="0">
                          <a:latin typeface="Verdana"/>
                          <a:ea typeface="Verdana"/>
                          <a:cs typeface="Verdana"/>
                          <a:sym typeface="Verdana"/>
                        </a:rPr>
                        <a:t>. </a:t>
                      </a:r>
                      <a:endParaRPr dirty="0"/>
                    </a:p>
                  </a:txBody>
                  <a:tcPr marL="98700" marR="98700" marT="49350" marB="49350"/>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Verdana" panose="020B0604030504040204" pitchFamily="34" charset="0"/>
                          <a:ea typeface="Verdana" panose="020B0604030504040204" pitchFamily="34" charset="0"/>
                          <a:cs typeface="Verdana" panose="020B0604030504040204" pitchFamily="34" charset="0"/>
                          <a:sym typeface="Calibri"/>
                        </a:rPr>
                        <a:t>D. </a:t>
                      </a:r>
                      <a:r>
                        <a:rPr lang="en-US" sz="2800" dirty="0">
                          <a:latin typeface="Verdana"/>
                          <a:ea typeface="Verdana"/>
                          <a:cs typeface="Verdana"/>
                          <a:sym typeface="Verdana"/>
                        </a:rPr>
                        <a:t>by water on all sides.</a:t>
                      </a:r>
                      <a:endParaRPr sz="2800"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3"/>
                  </a:ext>
                </a:extLst>
              </a:tr>
            </a:tbl>
          </a:graphicData>
        </a:graphic>
      </p:graphicFrame>
      <p:sp>
        <p:nvSpPr>
          <p:cNvPr id="274" name="Google Shape;274;g2b164599ae0_0_0"/>
          <p:cNvSpPr txBox="1"/>
          <p:nvPr/>
        </p:nvSpPr>
        <p:spPr>
          <a:xfrm>
            <a:off x="0" y="-290807"/>
            <a:ext cx="12191986"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p>
        </p:txBody>
      </p:sp>
      <p:graphicFrame>
        <p:nvGraphicFramePr>
          <p:cNvPr id="275" name="Google Shape;275;g2b164599ae0_0_0"/>
          <p:cNvGraphicFramePr/>
          <p:nvPr>
            <p:extLst>
              <p:ext uri="{D42A27DB-BD31-4B8C-83A1-F6EECF244321}">
                <p14:modId xmlns:p14="http://schemas.microsoft.com/office/powerpoint/2010/main" val="3325157499"/>
              </p:ext>
            </p:extLst>
          </p:nvPr>
        </p:nvGraphicFramePr>
        <p:xfrm>
          <a:off x="281354" y="904243"/>
          <a:ext cx="5455583" cy="5431165"/>
        </p:xfrm>
        <a:graphic>
          <a:graphicData uri="http://schemas.openxmlformats.org/drawingml/2006/table">
            <a:tbl>
              <a:tblPr>
                <a:noFill/>
                <a:tableStyleId>{6B88CF53-0688-406D-B047-1C91DCAFE5A1}</a:tableStyleId>
              </a:tblPr>
              <a:tblGrid>
                <a:gridCol w="5455583">
                  <a:extLst>
                    <a:ext uri="{9D8B030D-6E8A-4147-A177-3AD203B41FA5}">
                      <a16:colId xmlns:a16="http://schemas.microsoft.com/office/drawing/2014/main" val="20000"/>
                    </a:ext>
                  </a:extLst>
                </a:gridCol>
              </a:tblGrid>
              <a:tr h="1346588">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1. A </a:t>
                      </a:r>
                      <a:r>
                        <a:rPr lang="en-US" sz="2800" b="1" dirty="0">
                          <a:latin typeface="Verdana"/>
                          <a:ea typeface="Verdana"/>
                          <a:cs typeface="Verdana"/>
                          <a:sym typeface="Verdana"/>
                        </a:rPr>
                        <a:t>path</a:t>
                      </a:r>
                      <a:r>
                        <a:rPr lang="en-US" sz="2800" dirty="0">
                          <a:latin typeface="Verdana"/>
                          <a:ea typeface="Verdana"/>
                          <a:cs typeface="Verdana"/>
                          <a:sym typeface="Verdana"/>
                        </a:rPr>
                        <a:t> is like</a:t>
                      </a:r>
                      <a:r>
                        <a:rPr lang="en-US" sz="2800" u="none" strike="noStrike" cap="none" dirty="0">
                          <a:latin typeface="Verdana"/>
                          <a:ea typeface="Verdana"/>
                          <a:cs typeface="Verdana"/>
                          <a:sym typeface="Verdana"/>
                        </a:rPr>
                        <a:t>              </a:t>
                      </a:r>
                      <a:endParaRPr dirty="0"/>
                    </a:p>
                  </a:txBody>
                  <a:tcPr marL="98700" marR="98700" marT="49350" marB="49350"/>
                </a:tc>
                <a:extLst>
                  <a:ext uri="{0D108BD9-81ED-4DB2-BD59-A6C34878D82A}">
                    <a16:rowId xmlns:a16="http://schemas.microsoft.com/office/drawing/2014/main" val="10000"/>
                  </a:ext>
                </a:extLst>
              </a:tr>
              <a:tr h="1336431">
                <a:tc>
                  <a:txBody>
                    <a:bodyPr/>
                    <a:lstStyle/>
                    <a:p>
                      <a:pPr marL="514350" marR="0" lvl="0" indent="-514350" algn="l" rtl="0">
                        <a:lnSpc>
                          <a:spcPct val="100000"/>
                        </a:lnSpc>
                        <a:spcBef>
                          <a:spcPts val="0"/>
                        </a:spcBef>
                        <a:spcAft>
                          <a:spcPts val="0"/>
                        </a:spcAft>
                        <a:buFont typeface="+mj-lt"/>
                        <a:buAutoNum type="arabicPeriod" startAt="2"/>
                      </a:pPr>
                      <a:r>
                        <a:rPr lang="en-US" sz="2800" dirty="0">
                          <a:latin typeface="Verdana"/>
                          <a:ea typeface="Verdana"/>
                          <a:cs typeface="Verdana"/>
                          <a:sym typeface="Verdana"/>
                        </a:rPr>
                        <a:t>An </a:t>
                      </a:r>
                      <a:r>
                        <a:rPr lang="en-US" sz="2800" b="1" dirty="0">
                          <a:latin typeface="Verdana"/>
                          <a:ea typeface="Verdana"/>
                          <a:cs typeface="Verdana"/>
                          <a:sym typeface="Verdana"/>
                        </a:rPr>
                        <a:t>island </a:t>
                      </a:r>
                      <a:r>
                        <a:rPr lang="en-US" sz="2800" dirty="0">
                          <a:latin typeface="Verdana"/>
                          <a:ea typeface="Verdana"/>
                          <a:cs typeface="Verdana"/>
                          <a:sym typeface="Verdana"/>
                        </a:rPr>
                        <a:t>is land surrounded</a:t>
                      </a:r>
                      <a:endParaRPr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1"/>
                  </a:ext>
                </a:extLst>
              </a:tr>
              <a:tr h="1318846">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3. Cows and sheep like to</a:t>
                      </a:r>
                      <a:endParaRPr sz="2800" b="1"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2"/>
                  </a:ext>
                </a:extLst>
              </a:tr>
              <a:tr h="1429300">
                <a:tc>
                  <a:txBody>
                    <a:bodyPr/>
                    <a:lstStyle/>
                    <a:p>
                      <a:pPr marL="514350" marR="0" lvl="0" indent="-514350" algn="l" rtl="0">
                        <a:lnSpc>
                          <a:spcPct val="100000"/>
                        </a:lnSpc>
                        <a:spcBef>
                          <a:spcPts val="0"/>
                        </a:spcBef>
                        <a:spcAft>
                          <a:spcPts val="0"/>
                        </a:spcAft>
                        <a:buFont typeface="+mj-lt"/>
                        <a:buAutoNum type="arabicPeriod" startAt="4"/>
                      </a:pPr>
                      <a:r>
                        <a:rPr lang="en-US" sz="2800" b="0" dirty="0">
                          <a:solidFill>
                            <a:schemeClr val="tx1"/>
                          </a:solidFill>
                          <a:latin typeface="Verdana"/>
                          <a:ea typeface="Verdana"/>
                          <a:cs typeface="Verdana"/>
                          <a:sym typeface="Verdana"/>
                        </a:rPr>
                        <a:t>A</a:t>
                      </a:r>
                      <a:r>
                        <a:rPr lang="en-US" sz="2800" b="1" dirty="0">
                          <a:solidFill>
                            <a:schemeClr val="tx1"/>
                          </a:solidFill>
                          <a:latin typeface="Verdana"/>
                          <a:ea typeface="Verdana"/>
                          <a:cs typeface="Verdana"/>
                          <a:sym typeface="Verdana"/>
                        </a:rPr>
                        <a:t> mouse </a:t>
                      </a:r>
                      <a:r>
                        <a:rPr lang="en-US" sz="2800" b="0" dirty="0">
                          <a:latin typeface="Verdana"/>
                          <a:ea typeface="Verdana"/>
                          <a:cs typeface="Verdana"/>
                          <a:sym typeface="Verdana"/>
                        </a:rPr>
                        <a:t>is a small animal, </a:t>
                      </a:r>
                      <a:r>
                        <a:rPr lang="en-US" sz="2800" dirty="0">
                          <a:latin typeface="Verdana"/>
                          <a:ea typeface="Verdana"/>
                          <a:cs typeface="Verdana"/>
                          <a:sym typeface="Verdana"/>
                        </a:rPr>
                        <a:t>but it can cause </a:t>
                      </a:r>
                      <a:endParaRPr sz="2800" b="0"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3"/>
                  </a:ext>
                </a:extLst>
              </a:tr>
            </a:tbl>
          </a:graphicData>
        </a:graphic>
      </p:graphicFrame>
      <p:pic>
        <p:nvPicPr>
          <p:cNvPr id="278" name="Google Shape;278;g2b164599ae0_0_0"/>
          <p:cNvPicPr preferRelativeResize="0"/>
          <p:nvPr/>
        </p:nvPicPr>
        <p:blipFill rotWithShape="1">
          <a:blip r:embed="rId5" cstate="print">
            <a:alphaModFix/>
            <a:extLst>
              <a:ext uri="{BEBA8EAE-BF5A-486C-A8C5-ECC9F3942E4B}">
                <a14:imgProps xmlns:a14="http://schemas.microsoft.com/office/drawing/2010/main">
                  <a14:imgLayer r:embed="rId6">
                    <a14:imgEffect>
                      <a14:backgroundRemoval t="9845" b="89637" l="9974" r="89770"/>
                    </a14:imgEffect>
                    <a14:imgEffect>
                      <a14:brightnessContrast contrast="1000"/>
                    </a14:imgEffect>
                  </a14:imgLayer>
                </a14:imgProps>
              </a:ext>
              <a:ext uri="{28A0092B-C50C-407E-A947-70E740481C1C}">
                <a14:useLocalDpi xmlns:a14="http://schemas.microsoft.com/office/drawing/2010/main"/>
              </a:ext>
            </a:extLst>
          </a:blip>
          <a:srcRect/>
          <a:stretch/>
        </p:blipFill>
        <p:spPr>
          <a:xfrm>
            <a:off x="8987247" y="886658"/>
            <a:ext cx="2743200" cy="1351925"/>
          </a:xfrm>
          <a:prstGeom prst="rect">
            <a:avLst/>
          </a:prstGeom>
          <a:noFill/>
          <a:ln>
            <a:noFill/>
          </a:ln>
        </p:spPr>
      </p:pic>
      <p:pic>
        <p:nvPicPr>
          <p:cNvPr id="280" name="Google Shape;280;g2b164599ae0_0_0" descr="Spring landscape background with path Free Vecto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516924" y="1034893"/>
            <a:ext cx="1513427" cy="1128533"/>
          </a:xfrm>
          <a:prstGeom prst="rect">
            <a:avLst/>
          </a:prstGeom>
          <a:noFill/>
          <a:ln>
            <a:noFill/>
          </a:ln>
        </p:spPr>
      </p:pic>
      <p:sp>
        <p:nvSpPr>
          <p:cNvPr id="2" name="Rectangle 1">
            <a:extLst>
              <a:ext uri="{FF2B5EF4-FFF2-40B4-BE49-F238E27FC236}">
                <a16:creationId xmlns:a16="http://schemas.microsoft.com/office/drawing/2014/main" id="{5748494D-4DA9-4DA9-BAE3-22947DB9E754}"/>
              </a:ext>
            </a:extLst>
          </p:cNvPr>
          <p:cNvSpPr/>
          <p:nvPr/>
        </p:nvSpPr>
        <p:spPr>
          <a:xfrm>
            <a:off x="347575" y="6452491"/>
            <a:ext cx="3369833" cy="307777"/>
          </a:xfrm>
          <a:prstGeom prst="rect">
            <a:avLst/>
          </a:prstGeom>
        </p:spPr>
        <p:txBody>
          <a:bodyPr wrap="none">
            <a:spAutoFit/>
          </a:bodyPr>
          <a:lstStyle/>
          <a:p>
            <a:pPr lvl="0"/>
            <a:r>
              <a:rPr lang="en-US" dirty="0">
                <a:solidFill>
                  <a:schemeClr val="bg1">
                    <a:lumMod val="50000"/>
                  </a:schemeClr>
                </a:solidFill>
              </a:rPr>
              <a:t>©2020-2025 Light of the World Learning</a:t>
            </a:r>
          </a:p>
        </p:txBody>
      </p:sp>
      <p:sp>
        <p:nvSpPr>
          <p:cNvPr id="6" name="TextBox 5">
            <a:extLst>
              <a:ext uri="{FF2B5EF4-FFF2-40B4-BE49-F238E27FC236}">
                <a16:creationId xmlns:a16="http://schemas.microsoft.com/office/drawing/2014/main" id="{8CD279A0-B641-4F59-A146-C4BCBC305D36}"/>
              </a:ext>
            </a:extLst>
          </p:cNvPr>
          <p:cNvSpPr txBox="1"/>
          <p:nvPr/>
        </p:nvSpPr>
        <p:spPr>
          <a:xfrm>
            <a:off x="8987247" y="6452491"/>
            <a:ext cx="2743200" cy="369332"/>
          </a:xfrm>
          <a:prstGeom prst="rect">
            <a:avLst/>
          </a:prstGeom>
          <a:noFill/>
        </p:spPr>
        <p:txBody>
          <a:bodyPr wrap="square" rtlCol="0">
            <a:spAutoFit/>
          </a:bodyPr>
          <a:lstStyle/>
          <a:p>
            <a:pPr algn="r"/>
            <a:r>
              <a:rPr lang="en-US" sz="1800" dirty="0">
                <a:solidFill>
                  <a:schemeClr val="bg1">
                    <a:lumMod val="65000"/>
                  </a:schemeClr>
                </a:solidFill>
                <a:latin typeface="Verdana" panose="020B0604030504040204" pitchFamily="34" charset="0"/>
                <a:ea typeface="Verdana" panose="020B0604030504040204" pitchFamily="34" charset="0"/>
              </a:rPr>
              <a:t>5</a:t>
            </a:r>
          </a:p>
        </p:txBody>
      </p:sp>
      <p:pic>
        <p:nvPicPr>
          <p:cNvPr id="3" name="Picture 2">
            <a:extLst>
              <a:ext uri="{FF2B5EF4-FFF2-40B4-BE49-F238E27FC236}">
                <a16:creationId xmlns:a16="http://schemas.microsoft.com/office/drawing/2014/main" id="{90BD8D2C-13C2-5F34-E3E6-01FA06B8761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10616" y="5498643"/>
            <a:ext cx="785866" cy="864507"/>
          </a:xfrm>
          <a:prstGeom prst="rect">
            <a:avLst/>
          </a:prstGeom>
        </p:spPr>
      </p:pic>
      <p:pic>
        <p:nvPicPr>
          <p:cNvPr id="4" name="Picture 3">
            <a:extLst>
              <a:ext uri="{FF2B5EF4-FFF2-40B4-BE49-F238E27FC236}">
                <a16:creationId xmlns:a16="http://schemas.microsoft.com/office/drawing/2014/main" id="{D62C355A-DF42-9C07-255A-4242FDCB141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59"/>
          <a:stretch/>
        </p:blipFill>
        <p:spPr>
          <a:xfrm>
            <a:off x="4382280" y="5734161"/>
            <a:ext cx="1177834" cy="757064"/>
          </a:xfrm>
          <a:prstGeom prst="rect">
            <a:avLst/>
          </a:prstGeom>
        </p:spPr>
      </p:pic>
      <p:pic>
        <p:nvPicPr>
          <p:cNvPr id="5" name="Picture 4">
            <a:extLst>
              <a:ext uri="{FF2B5EF4-FFF2-40B4-BE49-F238E27FC236}">
                <a16:creationId xmlns:a16="http://schemas.microsoft.com/office/drawing/2014/main" id="{39FA0A3B-9471-CE92-FB0E-7847F0D2080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b="-12608"/>
          <a:stretch/>
        </p:blipFill>
        <p:spPr>
          <a:xfrm>
            <a:off x="9591324" y="5267340"/>
            <a:ext cx="2367090" cy="1492928"/>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775" y="-5482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32"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aphicFrame>
        <p:nvGraphicFramePr>
          <p:cNvPr id="285" name="Google Shape;285;g2b164599ae0_0_85"/>
          <p:cNvGraphicFramePr/>
          <p:nvPr>
            <p:extLst>
              <p:ext uri="{D42A27DB-BD31-4B8C-83A1-F6EECF244321}">
                <p14:modId xmlns:p14="http://schemas.microsoft.com/office/powerpoint/2010/main" val="1934310785"/>
              </p:ext>
            </p:extLst>
          </p:nvPr>
        </p:nvGraphicFramePr>
        <p:xfrm>
          <a:off x="5907675" y="886658"/>
          <a:ext cx="5936750" cy="5448750"/>
        </p:xfrm>
        <a:graphic>
          <a:graphicData uri="http://schemas.openxmlformats.org/drawingml/2006/table">
            <a:tbl>
              <a:tblPr>
                <a:noFill/>
                <a:tableStyleId>{6B88CF53-0688-406D-B047-1C91DCAFE5A1}</a:tableStyleId>
              </a:tblPr>
              <a:tblGrid>
                <a:gridCol w="5936750">
                  <a:extLst>
                    <a:ext uri="{9D8B030D-6E8A-4147-A177-3AD203B41FA5}">
                      <a16:colId xmlns:a16="http://schemas.microsoft.com/office/drawing/2014/main" val="20000"/>
                    </a:ext>
                  </a:extLst>
                </a:gridCol>
              </a:tblGrid>
              <a:tr h="1293834">
                <a:tc>
                  <a:txBody>
                    <a:bodyPr/>
                    <a:lstStyle/>
                    <a:p>
                      <a:pPr marL="514350" marR="0" lvl="0" indent="-514350" algn="l" rtl="0">
                        <a:lnSpc>
                          <a:spcPct val="100000"/>
                        </a:lnSpc>
                        <a:spcBef>
                          <a:spcPts val="0"/>
                        </a:spcBef>
                        <a:spcAft>
                          <a:spcPts val="0"/>
                        </a:spcAft>
                        <a:buFont typeface="+mj-lt"/>
                        <a:buAutoNum type="alphaUcPeriod" startAt="5"/>
                      </a:pPr>
                      <a:r>
                        <a:rPr lang="en-US" sz="2800" b="0" dirty="0">
                          <a:latin typeface="Verdana" panose="020B0604030504040204" pitchFamily="34" charset="0"/>
                          <a:ea typeface="Verdana" panose="020B0604030504040204" pitchFamily="34" charset="0"/>
                          <a:cs typeface="Verdana" panose="020B0604030504040204" pitchFamily="34" charset="0"/>
                          <a:sym typeface="Verdana"/>
                        </a:rPr>
                        <a:t>are made of hard </a:t>
                      </a:r>
                      <a:r>
                        <a:rPr lang="en-US" sz="2800" b="1" dirty="0">
                          <a:latin typeface="Verdana" panose="020B0604030504040204" pitchFamily="34" charset="0"/>
                          <a:ea typeface="Verdana" panose="020B0604030504040204" pitchFamily="34" charset="0"/>
                          <a:cs typeface="Verdana" panose="020B0604030504040204" pitchFamily="34" charset="0"/>
                          <a:sym typeface="Verdana"/>
                        </a:rPr>
                        <a:t>rock.</a:t>
                      </a:r>
                      <a:endParaRPr b="1" dirty="0">
                        <a:latin typeface="Verdana" panose="020B0604030504040204" pitchFamily="34" charset="0"/>
                        <a:ea typeface="Verdana" panose="020B0604030504040204" pitchFamily="34" charset="0"/>
                        <a:cs typeface="Verdana" panose="020B0604030504040204" pitchFamily="34" charset="0"/>
                        <a:sym typeface="Verdana"/>
                      </a:endParaRPr>
                    </a:p>
                  </a:txBody>
                  <a:tcPr marL="98700" marR="98700" marT="49350" marB="49350"/>
                </a:tc>
                <a:extLst>
                  <a:ext uri="{0D108BD9-81ED-4DB2-BD59-A6C34878D82A}">
                    <a16:rowId xmlns:a16="http://schemas.microsoft.com/office/drawing/2014/main" val="10000"/>
                  </a:ext>
                </a:extLst>
              </a:tr>
              <a:tr h="1371600">
                <a:tc>
                  <a:txBody>
                    <a:bodyPr/>
                    <a:lstStyle/>
                    <a:p>
                      <a:pPr marL="514350" marR="0" lvl="0" indent="-514350" algn="l" rtl="0">
                        <a:lnSpc>
                          <a:spcPct val="100000"/>
                        </a:lnSpc>
                        <a:spcBef>
                          <a:spcPts val="0"/>
                        </a:spcBef>
                        <a:spcAft>
                          <a:spcPts val="0"/>
                        </a:spcAft>
                        <a:buFont typeface="+mj-lt"/>
                        <a:buAutoNum type="alphaUcPeriod" startAt="6"/>
                      </a:pPr>
                      <a:r>
                        <a:rPr lang="en-US" sz="2800" dirty="0">
                          <a:latin typeface="Verdana" panose="020B0604030504040204" pitchFamily="34" charset="0"/>
                          <a:ea typeface="Verdana" panose="020B0604030504040204" pitchFamily="34" charset="0"/>
                          <a:cs typeface="Verdana" panose="020B0604030504040204" pitchFamily="34" charset="0"/>
                          <a:sym typeface="Verdana"/>
                        </a:rPr>
                        <a:t>deep </a:t>
                      </a:r>
                      <a:r>
                        <a:rPr lang="en-US" sz="2800" b="1" dirty="0">
                          <a:latin typeface="Verdana" panose="020B0604030504040204" pitchFamily="34" charset="0"/>
                          <a:ea typeface="Verdana" panose="020B0604030504040204" pitchFamily="34" charset="0"/>
                          <a:cs typeface="Verdana" panose="020B0604030504040204" pitchFamily="34" charset="0"/>
                          <a:sym typeface="Verdana"/>
                        </a:rPr>
                        <a:t>roots </a:t>
                      </a:r>
                      <a:r>
                        <a:rPr lang="en-US" sz="2800" b="0" dirty="0">
                          <a:latin typeface="Verdana" panose="020B0604030504040204" pitchFamily="34" charset="0"/>
                          <a:ea typeface="Verdana" panose="020B0604030504040204" pitchFamily="34" charset="0"/>
                          <a:cs typeface="Verdana" panose="020B0604030504040204" pitchFamily="34" charset="0"/>
                          <a:sym typeface="Verdana"/>
                        </a:rPr>
                        <a:t>that grow underground.</a:t>
                      </a:r>
                      <a:endParaRPr b="0" dirty="0">
                        <a:latin typeface="Verdana" panose="020B0604030504040204" pitchFamily="34" charset="0"/>
                        <a:ea typeface="Verdana" panose="020B0604030504040204" pitchFamily="34" charset="0"/>
                        <a:cs typeface="Verdana" panose="020B0604030504040204" pitchFamily="34" charset="0"/>
                        <a:sym typeface="Verdana"/>
                      </a:endParaRPr>
                    </a:p>
                  </a:txBody>
                  <a:tcPr marL="98700" marR="98700" marT="49350" marB="49350"/>
                </a:tc>
                <a:extLst>
                  <a:ext uri="{0D108BD9-81ED-4DB2-BD59-A6C34878D82A}">
                    <a16:rowId xmlns:a16="http://schemas.microsoft.com/office/drawing/2014/main" val="10001"/>
                  </a:ext>
                </a:extLst>
              </a:tr>
              <a:tr h="1354016">
                <a:tc>
                  <a:txBody>
                    <a:bodyPr/>
                    <a:lstStyle/>
                    <a:p>
                      <a:pPr marL="514350" marR="0" lvl="0" indent="-514350" algn="l" rtl="0">
                        <a:lnSpc>
                          <a:spcPct val="100000"/>
                        </a:lnSpc>
                        <a:spcBef>
                          <a:spcPts val="0"/>
                        </a:spcBef>
                        <a:spcAft>
                          <a:spcPts val="0"/>
                        </a:spcAft>
                        <a:buFont typeface="+mj-lt"/>
                        <a:buAutoNum type="alphaUcPeriod" startAt="7"/>
                      </a:pPr>
                      <a:r>
                        <a:rPr lang="en-US" sz="2800" dirty="0">
                          <a:latin typeface="Verdana" panose="020B0604030504040204" pitchFamily="34" charset="0"/>
                          <a:ea typeface="Verdana" panose="020B0604030504040204" pitchFamily="34" charset="0"/>
                          <a:cs typeface="Verdana" panose="020B0604030504040204" pitchFamily="34" charset="0"/>
                          <a:sym typeface="Verdana"/>
                        </a:rPr>
                        <a:t>are kinds of </a:t>
                      </a:r>
                      <a:r>
                        <a:rPr lang="en-US" sz="2800" b="1" dirty="0">
                          <a:latin typeface="Verdana" panose="020B0604030504040204" pitchFamily="34" charset="0"/>
                          <a:ea typeface="Verdana" panose="020B0604030504040204" pitchFamily="34" charset="0"/>
                          <a:cs typeface="Verdana" panose="020B0604030504040204" pitchFamily="34" charset="0"/>
                          <a:sym typeface="Verdana"/>
                        </a:rPr>
                        <a:t>grain</a:t>
                      </a:r>
                      <a:r>
                        <a:rPr lang="en-US" sz="2800" dirty="0">
                          <a:latin typeface="Verdana" panose="020B0604030504040204" pitchFamily="34" charset="0"/>
                          <a:ea typeface="Verdana" panose="020B0604030504040204" pitchFamily="34" charset="0"/>
                          <a:cs typeface="Verdana" panose="020B0604030504040204" pitchFamily="34" charset="0"/>
                          <a:sym typeface="Verdana"/>
                        </a:rPr>
                        <a:t>.</a:t>
                      </a:r>
                      <a:endParaRPr dirty="0">
                        <a:latin typeface="Verdana" panose="020B0604030504040204" pitchFamily="34" charset="0"/>
                        <a:ea typeface="Verdana" panose="020B0604030504040204" pitchFamily="34" charset="0"/>
                        <a:cs typeface="Verdana" panose="020B0604030504040204" pitchFamily="34" charset="0"/>
                        <a:sym typeface="Verdana"/>
                      </a:endParaRPr>
                    </a:p>
                  </a:txBody>
                  <a:tcPr marL="98700" marR="98700" marT="49350" marB="49350"/>
                </a:tc>
                <a:extLst>
                  <a:ext uri="{0D108BD9-81ED-4DB2-BD59-A6C34878D82A}">
                    <a16:rowId xmlns:a16="http://schemas.microsoft.com/office/drawing/2014/main" val="10002"/>
                  </a:ext>
                </a:extLst>
              </a:tr>
              <a:tr h="1429300">
                <a:tc>
                  <a:txBody>
                    <a:bodyPr/>
                    <a:lstStyle/>
                    <a:p>
                      <a:pPr marL="514350" marR="0" lvl="0" indent="-514350" algn="l" rtl="0">
                        <a:lnSpc>
                          <a:spcPct val="100000"/>
                        </a:lnSpc>
                        <a:spcBef>
                          <a:spcPts val="0"/>
                        </a:spcBef>
                        <a:spcAft>
                          <a:spcPts val="0"/>
                        </a:spcAft>
                        <a:buFont typeface="+mj-lt"/>
                        <a:buAutoNum type="alphaUcPeriod" startAt="8"/>
                      </a:pPr>
                      <a:r>
                        <a:rPr lang="en-US" sz="2800" dirty="0">
                          <a:latin typeface="Verdana" panose="020B0604030504040204" pitchFamily="34" charset="0"/>
                          <a:ea typeface="Verdana" panose="020B0604030504040204" pitchFamily="34" charset="0"/>
                          <a:cs typeface="Verdana" panose="020B0604030504040204" pitchFamily="34" charset="0"/>
                          <a:sym typeface="Verdana"/>
                        </a:rPr>
                        <a:t>next to water.</a:t>
                      </a:r>
                      <a:r>
                        <a:rPr lang="en-US"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 </a:t>
                      </a:r>
                      <a:endParaRPr dirty="0">
                        <a:latin typeface="Verdana" panose="020B0604030504040204" pitchFamily="34" charset="0"/>
                        <a:ea typeface="Verdana" panose="020B0604030504040204" pitchFamily="34" charset="0"/>
                        <a:cs typeface="Verdana" panose="020B0604030504040204" pitchFamily="34" charset="0"/>
                      </a:endParaRPr>
                    </a:p>
                  </a:txBody>
                  <a:tcPr marL="98700" marR="98700" marT="49350" marB="49350"/>
                </a:tc>
                <a:extLst>
                  <a:ext uri="{0D108BD9-81ED-4DB2-BD59-A6C34878D82A}">
                    <a16:rowId xmlns:a16="http://schemas.microsoft.com/office/drawing/2014/main" val="10003"/>
                  </a:ext>
                </a:extLst>
              </a:tr>
            </a:tbl>
          </a:graphicData>
        </a:graphic>
      </p:graphicFrame>
      <p:sp>
        <p:nvSpPr>
          <p:cNvPr id="286" name="Google Shape;286;g2b164599ae0_0_85"/>
          <p:cNvSpPr txBox="1"/>
          <p:nvPr/>
        </p:nvSpPr>
        <p:spPr>
          <a:xfrm>
            <a:off x="0" y="-304341"/>
            <a:ext cx="12192000"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p>
        </p:txBody>
      </p:sp>
      <p:graphicFrame>
        <p:nvGraphicFramePr>
          <p:cNvPr id="287" name="Google Shape;287;g2b164599ae0_0_85"/>
          <p:cNvGraphicFramePr/>
          <p:nvPr>
            <p:extLst>
              <p:ext uri="{D42A27DB-BD31-4B8C-83A1-F6EECF244321}">
                <p14:modId xmlns:p14="http://schemas.microsoft.com/office/powerpoint/2010/main" val="2827607299"/>
              </p:ext>
            </p:extLst>
          </p:nvPr>
        </p:nvGraphicFramePr>
        <p:xfrm>
          <a:off x="386862" y="886658"/>
          <a:ext cx="5414364" cy="5448750"/>
        </p:xfrm>
        <a:graphic>
          <a:graphicData uri="http://schemas.openxmlformats.org/drawingml/2006/table">
            <a:tbl>
              <a:tblPr>
                <a:noFill/>
                <a:tableStyleId>{6B88CF53-0688-406D-B047-1C91DCAFE5A1}</a:tableStyleId>
              </a:tblPr>
              <a:tblGrid>
                <a:gridCol w="5414364">
                  <a:extLst>
                    <a:ext uri="{9D8B030D-6E8A-4147-A177-3AD203B41FA5}">
                      <a16:colId xmlns:a16="http://schemas.microsoft.com/office/drawing/2014/main" val="20000"/>
                    </a:ext>
                  </a:extLst>
                </a:gridCol>
              </a:tblGrid>
              <a:tr h="1329004">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5. The </a:t>
                      </a:r>
                      <a:r>
                        <a:rPr lang="en-US" sz="2800" b="1" dirty="0">
                          <a:latin typeface="Verdana"/>
                          <a:ea typeface="Verdana"/>
                          <a:cs typeface="Verdana"/>
                          <a:sym typeface="Verdana"/>
                        </a:rPr>
                        <a:t>shore</a:t>
                      </a:r>
                      <a:r>
                        <a:rPr lang="en-US" sz="2800" dirty="0">
                          <a:latin typeface="Verdana"/>
                          <a:ea typeface="Verdana"/>
                          <a:cs typeface="Verdana"/>
                          <a:sym typeface="Verdana"/>
                        </a:rPr>
                        <a:t> is the land</a:t>
                      </a:r>
                      <a:r>
                        <a:rPr lang="en-US" sz="2800" u="none" strike="noStrike" cap="none" dirty="0">
                          <a:latin typeface="Verdana"/>
                          <a:ea typeface="Verdana"/>
                          <a:cs typeface="Verdana"/>
                          <a:sym typeface="Verdana"/>
                        </a:rPr>
                        <a:t>                        </a:t>
                      </a:r>
                      <a:endParaRPr dirty="0"/>
                    </a:p>
                  </a:txBody>
                  <a:tcPr marL="98700" marR="98700" marT="49350" marB="49350"/>
                </a:tc>
                <a:extLst>
                  <a:ext uri="{0D108BD9-81ED-4DB2-BD59-A6C34878D82A}">
                    <a16:rowId xmlns:a16="http://schemas.microsoft.com/office/drawing/2014/main" val="10000"/>
                  </a:ext>
                </a:extLst>
              </a:tr>
              <a:tr h="1354015">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6. Rice, oats, and wheat</a:t>
                      </a:r>
                      <a:endParaRPr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1"/>
                  </a:ext>
                </a:extLst>
              </a:tr>
              <a:tr h="1336431">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7. The tree has</a:t>
                      </a:r>
                      <a:endParaRPr sz="2800" b="1"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8. Mountains and cliffs</a:t>
                      </a:r>
                      <a:r>
                        <a:rPr lang="en-US" sz="2800" u="none" strike="noStrike" cap="none" dirty="0">
                          <a:latin typeface="Verdana"/>
                          <a:ea typeface="Verdana"/>
                          <a:cs typeface="Verdana"/>
                          <a:sym typeface="Verdana"/>
                        </a:rPr>
                        <a:t> </a:t>
                      </a:r>
                      <a:endParaRPr sz="2800" b="0"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3"/>
                  </a:ext>
                </a:extLst>
              </a:tr>
            </a:tbl>
          </a:graphicData>
        </a:graphic>
      </p:graphicFrame>
      <p:pic>
        <p:nvPicPr>
          <p:cNvPr id="288" name="Google Shape;288;g2b164599ae0_0_8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782263" y="4987221"/>
            <a:ext cx="2010361" cy="1201144"/>
          </a:xfrm>
          <a:prstGeom prst="rect">
            <a:avLst/>
          </a:prstGeom>
          <a:noFill/>
          <a:ln>
            <a:noFill/>
          </a:ln>
        </p:spPr>
      </p:pic>
      <p:pic>
        <p:nvPicPr>
          <p:cNvPr id="289" name="Google Shape;289;g2b164599ae0_0_85"/>
          <p:cNvPicPr preferRelativeResize="0"/>
          <p:nvPr/>
        </p:nvPicPr>
        <p:blipFill rotWithShape="1">
          <a:blip r:embed="rId6" cstate="print">
            <a:alphaModFix/>
            <a:extLst>
              <a:ext uri="{BEBA8EAE-BF5A-486C-A8C5-ECC9F3942E4B}">
                <a14:imgProps xmlns:a14="http://schemas.microsoft.com/office/drawing/2010/main">
                  <a14:imgLayer r:embed="rId7">
                    <a14:imgEffect>
                      <a14:backgroundRemoval t="9462" b="94063" l="9462" r="89796">
                        <a14:foregroundMark x1="64750" y1="83859" x2="64750" y2="83859"/>
                        <a14:foregroundMark x1="56030" y1="69202" x2="56030" y2="69202"/>
                        <a14:foregroundMark x1="79406" y1="69202" x2="79406" y2="69202"/>
                        <a14:foregroundMark x1="77922" y1="91095" x2="77922" y2="91095"/>
                        <a14:foregroundMark x1="74954" y1="76438" x2="74954" y2="76438"/>
                        <a14:foregroundMark x1="42857" y1="82375" x2="42857" y2="82375"/>
                        <a14:foregroundMark x1="50278" y1="88126" x2="50278" y2="88126"/>
                        <a14:foregroundMark x1="10946" y1="92579" x2="10946" y2="92579"/>
                        <a14:foregroundMark x1="15213" y1="77922" x2="15213" y2="77922"/>
                        <a14:foregroundMark x1="58998" y1="91095" x2="58998" y2="91095"/>
                        <a14:foregroundMark x1="48794" y1="88126" x2="48794" y2="88126"/>
                        <a14:foregroundMark x1="40074" y1="88126" x2="40074" y2="88126"/>
                        <a14:foregroundMark x1="37106" y1="83859" x2="37106" y2="83859"/>
                        <a14:foregroundMark x1="79406" y1="85343" x2="79406" y2="85343"/>
                        <a14:foregroundMark x1="79406" y1="85343" x2="79406" y2="85343"/>
                        <a14:foregroundMark x1="80891" y1="86827" x2="80891" y2="86827"/>
                        <a14:foregroundMark x1="73655" y1="92579" x2="73655" y2="92579"/>
                        <a14:foregroundMark x1="69202" y1="88126" x2="69202" y2="88126"/>
                        <a14:foregroundMark x1="72171" y1="94063" x2="72171" y2="94063"/>
                      </a14:backgroundRemoval>
                    </a14:imgEffect>
                  </a14:imgLayer>
                </a14:imgProps>
              </a:ext>
              <a:ext uri="{28A0092B-C50C-407E-A947-70E740481C1C}">
                <a14:useLocalDpi xmlns:a14="http://schemas.microsoft.com/office/drawing/2010/main"/>
              </a:ext>
            </a:extLst>
          </a:blip>
          <a:srcRect/>
          <a:stretch/>
        </p:blipFill>
        <p:spPr>
          <a:xfrm>
            <a:off x="10055534" y="3456570"/>
            <a:ext cx="1463818" cy="1458192"/>
          </a:xfrm>
          <a:prstGeom prst="rect">
            <a:avLst/>
          </a:prstGeom>
          <a:noFill/>
          <a:ln>
            <a:noFill/>
          </a:ln>
        </p:spPr>
      </p:pic>
      <p:pic>
        <p:nvPicPr>
          <p:cNvPr id="291" name="Google Shape;291;g2b164599ae0_0_85"/>
          <p:cNvPicPr preferRelativeResize="0"/>
          <p:nvPr/>
        </p:nvPicPr>
        <p:blipFill rotWithShape="1">
          <a:blip r:embed="rId8" cstate="print">
            <a:alphaModFix/>
            <a:extLst>
              <a:ext uri="{BEBA8EAE-BF5A-486C-A8C5-ECC9F3942E4B}">
                <a14:imgProps xmlns:a14="http://schemas.microsoft.com/office/drawing/2010/main">
                  <a14:imgLayer r:embed="rId9">
                    <a14:imgEffect>
                      <a14:backgroundRemoval t="6309" b="100000" l="9462" r="89796">
                        <a14:foregroundMark x1="16327" y1="26183" x2="16327" y2="26183"/>
                        <a14:foregroundMark x1="18182" y1="11041" x2="18182" y2="11041"/>
                        <a14:foregroundMark x1="19852" y1="6309" x2="19852" y2="6309"/>
                        <a14:foregroundMark x1="30427" y1="48580" x2="30427" y2="48580"/>
                        <a14:foregroundMark x1="50464" y1="35962" x2="50464" y2="35962"/>
                        <a14:foregroundMark x1="62709" y1="48580" x2="62709" y2="48580"/>
                        <a14:foregroundMark x1="82004" y1="28707" x2="82004" y2="28707"/>
                        <a14:foregroundMark x1="83673" y1="60883" x2="83673" y2="60883"/>
                        <a14:foregroundMark x1="68831" y1="28707" x2="68831" y2="28707"/>
                        <a14:foregroundMark x1="67904" y1="33438" x2="67904" y2="33438"/>
                        <a14:foregroundMark x1="55659" y1="68454" x2="55659" y2="68454"/>
                        <a14:foregroundMark x1="65306" y1="88328" x2="65306" y2="88328"/>
                        <a14:foregroundMark x1="31169" y1="78233" x2="31169" y2="78233"/>
                        <a14:foregroundMark x1="33766" y1="85804" x2="33766" y2="85804"/>
                        <a14:foregroundMark x1="21521" y1="65931" x2="21521" y2="65931"/>
                      </a14:backgroundRemoval>
                    </a14:imgEffect>
                  </a14:imgLayer>
                </a14:imgProps>
              </a:ext>
              <a:ext uri="{28A0092B-C50C-407E-A947-70E740481C1C}">
                <a14:useLocalDpi xmlns:a14="http://schemas.microsoft.com/office/drawing/2010/main"/>
              </a:ext>
            </a:extLst>
          </a:blip>
          <a:srcRect/>
          <a:stretch/>
        </p:blipFill>
        <p:spPr>
          <a:xfrm>
            <a:off x="1884355" y="5617716"/>
            <a:ext cx="2010361" cy="707252"/>
          </a:xfrm>
          <a:prstGeom prst="rect">
            <a:avLst/>
          </a:prstGeom>
          <a:noFill/>
          <a:ln>
            <a:noFill/>
          </a:ln>
        </p:spPr>
      </p:pic>
      <p:sp>
        <p:nvSpPr>
          <p:cNvPr id="2" name="Rectangle 1">
            <a:extLst>
              <a:ext uri="{FF2B5EF4-FFF2-40B4-BE49-F238E27FC236}">
                <a16:creationId xmlns:a16="http://schemas.microsoft.com/office/drawing/2014/main" id="{F8C4FC61-FA60-4BA3-8AE3-BAAB386AAD73}"/>
              </a:ext>
            </a:extLst>
          </p:cNvPr>
          <p:cNvSpPr/>
          <p:nvPr/>
        </p:nvSpPr>
        <p:spPr>
          <a:xfrm>
            <a:off x="524883" y="6335408"/>
            <a:ext cx="3369833" cy="307777"/>
          </a:xfrm>
          <a:prstGeom prst="rect">
            <a:avLst/>
          </a:prstGeom>
        </p:spPr>
        <p:txBody>
          <a:bodyPr wrap="none">
            <a:spAutoFit/>
          </a:bodyPr>
          <a:lstStyle/>
          <a:p>
            <a:pPr lvl="0"/>
            <a:r>
              <a:rPr lang="en-US" dirty="0">
                <a:solidFill>
                  <a:schemeClr val="bg1">
                    <a:lumMod val="50000"/>
                  </a:schemeClr>
                </a:solidFill>
              </a:rPr>
              <a:t>©2020-2025 Light of the World Learning</a:t>
            </a:r>
          </a:p>
        </p:txBody>
      </p:sp>
      <p:sp>
        <p:nvSpPr>
          <p:cNvPr id="3" name="TextBox 2">
            <a:extLst>
              <a:ext uri="{FF2B5EF4-FFF2-40B4-BE49-F238E27FC236}">
                <a16:creationId xmlns:a16="http://schemas.microsoft.com/office/drawing/2014/main" id="{44924519-83D6-4410-9538-2B536A835EF5}"/>
              </a:ext>
            </a:extLst>
          </p:cNvPr>
          <p:cNvSpPr txBox="1"/>
          <p:nvPr/>
        </p:nvSpPr>
        <p:spPr>
          <a:xfrm>
            <a:off x="10019636" y="6406121"/>
            <a:ext cx="1721857" cy="369332"/>
          </a:xfrm>
          <a:prstGeom prst="rect">
            <a:avLst/>
          </a:prstGeom>
          <a:noFill/>
        </p:spPr>
        <p:txBody>
          <a:bodyPr wrap="square" rtlCol="0">
            <a:spAutoFit/>
          </a:bodyPr>
          <a:lstStyle/>
          <a:p>
            <a:pPr algn="r"/>
            <a:r>
              <a:rPr lang="en-US" sz="1800" dirty="0">
                <a:solidFill>
                  <a:schemeClr val="bg1">
                    <a:lumMod val="65000"/>
                  </a:schemeClr>
                </a:solidFill>
                <a:latin typeface="Verdana" panose="020B0604030504040204" pitchFamily="34" charset="0"/>
                <a:ea typeface="Verdana" panose="020B0604030504040204" pitchFamily="34" charset="0"/>
              </a:rPr>
              <a:t>6</a:t>
            </a:r>
          </a:p>
        </p:txBody>
      </p:sp>
      <p:pic>
        <p:nvPicPr>
          <p:cNvPr id="4" name="Picture 3">
            <a:extLst>
              <a:ext uri="{FF2B5EF4-FFF2-40B4-BE49-F238E27FC236}">
                <a16:creationId xmlns:a16="http://schemas.microsoft.com/office/drawing/2014/main" id="{2BEAEB4A-9666-F716-8521-20EF2BF3BC3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84499" y="3589062"/>
            <a:ext cx="1325700" cy="1325700"/>
          </a:xfrm>
          <a:prstGeom prst="rect">
            <a:avLst/>
          </a:prstGeom>
        </p:spPr>
      </p:pic>
      <p:sp>
        <p:nvSpPr>
          <p:cNvPr id="5" name="Right Arrow 4">
            <a:extLst>
              <a:ext uri="{FF2B5EF4-FFF2-40B4-BE49-F238E27FC236}">
                <a16:creationId xmlns:a16="http://schemas.microsoft.com/office/drawing/2014/main" id="{04ABCA54-2906-DD09-F9D0-2F873BD57B2D}"/>
              </a:ext>
            </a:extLst>
          </p:cNvPr>
          <p:cNvSpPr/>
          <p:nvPr/>
        </p:nvSpPr>
        <p:spPr>
          <a:xfrm>
            <a:off x="2879759" y="4495801"/>
            <a:ext cx="1151516" cy="1981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0" y="-3296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5"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296" name="Google Shape;296;g2b164599ae0_0_170"/>
          <p:cNvGraphicFramePr/>
          <p:nvPr>
            <p:extLst>
              <p:ext uri="{D42A27DB-BD31-4B8C-83A1-F6EECF244321}">
                <p14:modId xmlns:p14="http://schemas.microsoft.com/office/powerpoint/2010/main" val="2430981134"/>
              </p:ext>
            </p:extLst>
          </p:nvPr>
        </p:nvGraphicFramePr>
        <p:xfrm>
          <a:off x="5953875" y="876634"/>
          <a:ext cx="5936750" cy="5463851"/>
        </p:xfrm>
        <a:graphic>
          <a:graphicData uri="http://schemas.openxmlformats.org/drawingml/2006/table">
            <a:tbl>
              <a:tblPr>
                <a:noFill/>
                <a:tableStyleId>{6B88CF53-0688-406D-B047-1C91DCAFE5A1}</a:tableStyleId>
              </a:tblPr>
              <a:tblGrid>
                <a:gridCol w="5936750">
                  <a:extLst>
                    <a:ext uri="{9D8B030D-6E8A-4147-A177-3AD203B41FA5}">
                      <a16:colId xmlns:a16="http://schemas.microsoft.com/office/drawing/2014/main" val="20000"/>
                    </a:ext>
                  </a:extLst>
                </a:gridCol>
              </a:tblGrid>
              <a:tr h="1381757">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I. </a:t>
                      </a:r>
                      <a:r>
                        <a:rPr lang="en-US" sz="2800" dirty="0">
                          <a:latin typeface="Verdana"/>
                          <a:ea typeface="Verdana"/>
                          <a:cs typeface="Verdana"/>
                          <a:sym typeface="Verdana"/>
                        </a:rPr>
                        <a:t>sharp </a:t>
                      </a:r>
                      <a:r>
                        <a:rPr lang="en-US" sz="2800" b="1" dirty="0">
                          <a:latin typeface="Verdana"/>
                          <a:ea typeface="Verdana"/>
                          <a:cs typeface="Verdana"/>
                          <a:sym typeface="Verdana"/>
                        </a:rPr>
                        <a:t>thorns</a:t>
                      </a:r>
                      <a:r>
                        <a:rPr lang="en-US" sz="2800" u="none" strike="noStrike" cap="none" dirty="0">
                          <a:latin typeface="Verdana"/>
                          <a:ea typeface="Verdana"/>
                          <a:cs typeface="Verdana"/>
                          <a:sym typeface="Verdana"/>
                        </a:rPr>
                        <a:t>.</a:t>
                      </a:r>
                      <a:endParaRPr dirty="0"/>
                    </a:p>
                  </a:txBody>
                  <a:tcPr marL="98700" marR="98700" marT="49350" marB="49350"/>
                </a:tc>
                <a:extLst>
                  <a:ext uri="{0D108BD9-81ED-4DB2-BD59-A6C34878D82A}">
                    <a16:rowId xmlns:a16="http://schemas.microsoft.com/office/drawing/2014/main" val="10000"/>
                  </a:ext>
                </a:extLst>
              </a:tr>
              <a:tr h="1354016">
                <a:tc>
                  <a:txBody>
                    <a:bodyPr/>
                    <a:lstStyle/>
                    <a:p>
                      <a:pPr marL="514350" marR="0" lvl="0" indent="-514350" algn="l" rtl="0">
                        <a:lnSpc>
                          <a:spcPct val="100000"/>
                        </a:lnSpc>
                        <a:spcBef>
                          <a:spcPts val="0"/>
                        </a:spcBef>
                        <a:spcAft>
                          <a:spcPts val="0"/>
                        </a:spcAft>
                        <a:buClr>
                          <a:schemeClr val="dk1"/>
                        </a:buClr>
                        <a:buSzPts val="2800"/>
                        <a:buFont typeface="Calibri"/>
                        <a:buAutoNum type="alphaUcPeriod" startAt="10"/>
                      </a:pPr>
                      <a:r>
                        <a:rPr lang="en-US" sz="2800" dirty="0">
                          <a:latin typeface="Verdana"/>
                          <a:ea typeface="Verdana"/>
                          <a:cs typeface="Verdana"/>
                          <a:sym typeface="Verdana"/>
                        </a:rPr>
                        <a:t>in the </a:t>
                      </a:r>
                      <a:r>
                        <a:rPr lang="en-US" sz="2800" b="1" dirty="0">
                          <a:latin typeface="Verdana"/>
                          <a:ea typeface="Verdana"/>
                          <a:cs typeface="Verdana"/>
                          <a:sym typeface="Verdana"/>
                        </a:rPr>
                        <a:t>soil</a:t>
                      </a:r>
                      <a:r>
                        <a:rPr lang="en-US" sz="2800" b="0" dirty="0">
                          <a:latin typeface="Verdana"/>
                          <a:ea typeface="Verdana"/>
                          <a:cs typeface="Verdana"/>
                          <a:sym typeface="Verdana"/>
                        </a:rPr>
                        <a:t>.</a:t>
                      </a:r>
                      <a:r>
                        <a:rPr lang="en-US" sz="2800" dirty="0">
                          <a:latin typeface="Verdana"/>
                          <a:ea typeface="Verdana"/>
                          <a:cs typeface="Verdana"/>
                          <a:sym typeface="Verdana"/>
                        </a:rPr>
                        <a:t> </a:t>
                      </a:r>
                      <a:endParaRPr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1"/>
                  </a:ext>
                </a:extLst>
              </a:tr>
              <a:tr h="1399208">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K. </a:t>
                      </a:r>
                      <a:r>
                        <a:rPr lang="en-US" sz="2800" b="1" dirty="0">
                          <a:latin typeface="Verdana"/>
                          <a:ea typeface="Verdana"/>
                          <a:cs typeface="Verdana"/>
                          <a:sym typeface="Verdana"/>
                        </a:rPr>
                        <a:t>pollutes</a:t>
                      </a:r>
                      <a:r>
                        <a:rPr lang="en-US" sz="2800" dirty="0">
                          <a:latin typeface="Verdana"/>
                          <a:ea typeface="Verdana"/>
                          <a:cs typeface="Verdana"/>
                          <a:sym typeface="Verdana"/>
                        </a:rPr>
                        <a:t> the air.</a:t>
                      </a:r>
                      <a:endParaRPr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2"/>
                  </a:ext>
                </a:extLst>
              </a:tr>
              <a:tr h="1328870">
                <a:tc>
                  <a:txBody>
                    <a:bodyPr/>
                    <a:lstStyle/>
                    <a:p>
                      <a:pPr marL="514350" marR="0" lvl="0" indent="-514350" algn="l" rtl="0">
                        <a:lnSpc>
                          <a:spcPct val="100000"/>
                        </a:lnSpc>
                        <a:spcBef>
                          <a:spcPts val="0"/>
                        </a:spcBef>
                        <a:spcAft>
                          <a:spcPts val="0"/>
                        </a:spcAft>
                        <a:buClr>
                          <a:schemeClr val="dk1"/>
                        </a:buClr>
                        <a:buSzPts val="2800"/>
                        <a:buFont typeface="Calibri"/>
                        <a:buAutoNum type="alphaUcPeriod" startAt="12"/>
                      </a:pPr>
                      <a:r>
                        <a:rPr lang="en-US" sz="2800" dirty="0">
                          <a:latin typeface="Verdana"/>
                          <a:ea typeface="Verdana"/>
                          <a:cs typeface="Verdana"/>
                          <a:sym typeface="Verdana"/>
                        </a:rPr>
                        <a:t>in the desert.</a:t>
                      </a:r>
                      <a:r>
                        <a:rPr lang="en-US" sz="2800" u="none" strike="noStrike" cap="none" dirty="0">
                          <a:latin typeface="Verdana"/>
                          <a:ea typeface="Verdana"/>
                          <a:cs typeface="Verdana"/>
                          <a:sym typeface="Verdana"/>
                        </a:rPr>
                        <a:t> </a:t>
                      </a:r>
                      <a:endParaRPr dirty="0"/>
                    </a:p>
                  </a:txBody>
                  <a:tcPr marL="98700" marR="98700" marT="49350" marB="49350"/>
                </a:tc>
                <a:extLst>
                  <a:ext uri="{0D108BD9-81ED-4DB2-BD59-A6C34878D82A}">
                    <a16:rowId xmlns:a16="http://schemas.microsoft.com/office/drawing/2014/main" val="10003"/>
                  </a:ext>
                </a:extLst>
              </a:tr>
            </a:tbl>
          </a:graphicData>
        </a:graphic>
      </p:graphicFrame>
      <p:sp>
        <p:nvSpPr>
          <p:cNvPr id="297" name="Google Shape;297;g2b164599ae0_0_170"/>
          <p:cNvSpPr txBox="1"/>
          <p:nvPr/>
        </p:nvSpPr>
        <p:spPr>
          <a:xfrm>
            <a:off x="587700" y="-150027"/>
            <a:ext cx="11016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p>
        </p:txBody>
      </p:sp>
      <p:graphicFrame>
        <p:nvGraphicFramePr>
          <p:cNvPr id="298" name="Google Shape;298;g2b164599ae0_0_170"/>
          <p:cNvGraphicFramePr/>
          <p:nvPr>
            <p:extLst>
              <p:ext uri="{D42A27DB-BD31-4B8C-83A1-F6EECF244321}">
                <p14:modId xmlns:p14="http://schemas.microsoft.com/office/powerpoint/2010/main" val="421995761"/>
              </p:ext>
            </p:extLst>
          </p:nvPr>
        </p:nvGraphicFramePr>
        <p:xfrm>
          <a:off x="319208" y="895449"/>
          <a:ext cx="5442972" cy="5426219"/>
        </p:xfrm>
        <a:graphic>
          <a:graphicData uri="http://schemas.openxmlformats.org/drawingml/2006/table">
            <a:tbl>
              <a:tblPr>
                <a:noFill/>
                <a:tableStyleId>{6B88CF53-0688-406D-B047-1C91DCAFE5A1}</a:tableStyleId>
              </a:tblPr>
              <a:tblGrid>
                <a:gridCol w="5442972">
                  <a:extLst>
                    <a:ext uri="{9D8B030D-6E8A-4147-A177-3AD203B41FA5}">
                      <a16:colId xmlns:a16="http://schemas.microsoft.com/office/drawing/2014/main" val="20000"/>
                    </a:ext>
                  </a:extLst>
                </a:gridCol>
              </a:tblGrid>
              <a:tr h="1364173">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9. We plant seeds</a:t>
                      </a:r>
                      <a:r>
                        <a:rPr lang="en-US" sz="2800" u="none" strike="noStrike" cap="none" dirty="0">
                          <a:latin typeface="Verdana"/>
                          <a:ea typeface="Verdana"/>
                          <a:cs typeface="Verdana"/>
                          <a:sym typeface="Verdana"/>
                        </a:rPr>
                        <a:t>                          </a:t>
                      </a:r>
                      <a:endParaRPr dirty="0"/>
                    </a:p>
                  </a:txBody>
                  <a:tcPr marL="98700" marR="98700" marT="49350" marB="49350"/>
                </a:tc>
                <a:extLst>
                  <a:ext uri="{0D108BD9-81ED-4DB2-BD59-A6C34878D82A}">
                    <a16:rowId xmlns:a16="http://schemas.microsoft.com/office/drawing/2014/main" val="10000"/>
                  </a:ext>
                </a:extLst>
              </a:tr>
              <a:tr h="13716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10. </a:t>
                      </a:r>
                      <a:r>
                        <a:rPr lang="en-US" sz="2800" dirty="0">
                          <a:latin typeface="Verdana"/>
                          <a:ea typeface="Verdana"/>
                          <a:cs typeface="Verdana"/>
                          <a:sym typeface="Verdana"/>
                        </a:rPr>
                        <a:t>Roses are flowers with</a:t>
                      </a:r>
                      <a:endParaRPr dirty="0"/>
                    </a:p>
                  </a:txBody>
                  <a:tcPr marL="98700" marR="98700" marT="49350" marB="49350"/>
                </a:tc>
                <a:extLst>
                  <a:ext uri="{0D108BD9-81ED-4DB2-BD59-A6C34878D82A}">
                    <a16:rowId xmlns:a16="http://schemas.microsoft.com/office/drawing/2014/main" val="10001"/>
                  </a:ext>
                </a:extLst>
              </a:tr>
              <a:tr h="13716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11. </a:t>
                      </a:r>
                      <a:r>
                        <a:rPr lang="en-US" sz="2800" b="1" dirty="0">
                          <a:latin typeface="Verdana"/>
                          <a:ea typeface="Verdana"/>
                          <a:cs typeface="Verdana"/>
                          <a:sym typeface="Verdana"/>
                        </a:rPr>
                        <a:t>Sand</a:t>
                      </a:r>
                      <a:r>
                        <a:rPr lang="en-US" sz="2800" dirty="0">
                          <a:latin typeface="Verdana"/>
                          <a:ea typeface="Verdana"/>
                          <a:cs typeface="Verdana"/>
                          <a:sym typeface="Verdana"/>
                        </a:rPr>
                        <a:t> covers the </a:t>
                      </a:r>
                    </a:p>
                    <a:p>
                      <a:pPr marL="0" marR="0" lvl="0" indent="0" algn="l" rtl="0">
                        <a:lnSpc>
                          <a:spcPct val="100000"/>
                        </a:lnSpc>
                        <a:spcBef>
                          <a:spcPts val="0"/>
                        </a:spcBef>
                        <a:spcAft>
                          <a:spcPts val="0"/>
                        </a:spcAft>
                        <a:buNone/>
                      </a:pPr>
                      <a:r>
                        <a:rPr lang="en-US" sz="2800" dirty="0">
                          <a:latin typeface="Verdana"/>
                          <a:ea typeface="Verdana"/>
                          <a:cs typeface="Verdana"/>
                          <a:sym typeface="Verdana"/>
                        </a:rPr>
                        <a:t>     ground</a:t>
                      </a:r>
                      <a:endParaRPr sz="2800"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2"/>
                  </a:ext>
                </a:extLst>
              </a:tr>
              <a:tr h="1318846">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12. </a:t>
                      </a:r>
                      <a:r>
                        <a:rPr lang="en-US" sz="2800" dirty="0">
                          <a:latin typeface="Verdana"/>
                          <a:ea typeface="Verdana"/>
                          <a:cs typeface="Verdana"/>
                          <a:sym typeface="Verdana"/>
                        </a:rPr>
                        <a:t>The smoke from the car</a:t>
                      </a:r>
                      <a:endParaRPr sz="2800" b="0" u="none" strike="noStrike" cap="none" dirty="0">
                        <a:latin typeface="Verdana"/>
                        <a:ea typeface="Verdana"/>
                        <a:cs typeface="Verdana"/>
                        <a:sym typeface="Verdana"/>
                      </a:endParaRPr>
                    </a:p>
                  </a:txBody>
                  <a:tcPr marL="98700" marR="98700" marT="49350" marB="49350"/>
                </a:tc>
                <a:extLst>
                  <a:ext uri="{0D108BD9-81ED-4DB2-BD59-A6C34878D82A}">
                    <a16:rowId xmlns:a16="http://schemas.microsoft.com/office/drawing/2014/main" val="10003"/>
                  </a:ext>
                </a:extLst>
              </a:tr>
            </a:tbl>
          </a:graphicData>
        </a:graphic>
      </p:graphicFrame>
      <p:pic>
        <p:nvPicPr>
          <p:cNvPr id="299" name="Google Shape;299;g2b164599ae0_0_170"/>
          <p:cNvPicPr preferRelativeResize="0"/>
          <p:nvPr/>
        </p:nvPicPr>
        <p:blipFill rotWithShape="1">
          <a:blip r:embed="rId5" cstate="print">
            <a:alphaModFix/>
            <a:extLst>
              <a:ext uri="{BEBA8EAE-BF5A-486C-A8C5-ECC9F3942E4B}">
                <a14:imgProps xmlns:a14="http://schemas.microsoft.com/office/drawing/2010/main">
                  <a14:imgLayer r:embed="rId6">
                    <a14:imgEffect>
                      <a14:backgroundRemoval t="2951" b="99306" l="3992" r="97899">
                        <a14:foregroundMark x1="34034" y1="28125" x2="34034" y2="28125"/>
                        <a14:foregroundMark x1="40546" y1="30903" x2="63445" y2="56076"/>
                        <a14:foregroundMark x1="53571" y1="36111" x2="15180" y2="31003"/>
                        <a14:foregroundMark x1="5532" y1="33880" x2="16176" y2="64063"/>
                        <a14:foregroundMark x1="16176" y1="64063" x2="13025" y2="74653"/>
                        <a14:foregroundMark x1="9664" y1="82639" x2="54202" y2="92361"/>
                        <a14:foregroundMark x1="54202" y1="92361" x2="88025" y2="68056"/>
                        <a14:foregroundMark x1="88025" y1="68056" x2="87815" y2="36111"/>
                        <a14:foregroundMark x1="73109" y1="91840" x2="98739" y2="62674"/>
                        <a14:foregroundMark x1="98739" y1="62674" x2="86134" y2="30903"/>
                        <a14:foregroundMark x1="87815" y1="83854" x2="40966" y2="99479"/>
                        <a14:foregroundMark x1="40966" y1="99479" x2="6723" y2="71875"/>
                        <a14:foregroundMark x1="6723" y1="71875" x2="11345" y2="52083"/>
                        <a14:foregroundMark x1="77941" y1="22917" x2="77941" y2="22917"/>
                        <a14:foregroundMark x1="95798" y1="9549" x2="95798" y2="9549"/>
                        <a14:foregroundMark x1="68277" y1="42708" x2="68277" y2="42708"/>
                        <a14:foregroundMark x1="79622" y1="14931" x2="79622" y2="14931"/>
                        <a14:foregroundMark x1="81303" y1="13542" x2="81303" y2="13542"/>
                        <a14:foregroundMark x1="82983" y1="8333" x2="82983" y2="8333"/>
                        <a14:foregroundMark x1="86134" y1="2951" x2="86134" y2="2951"/>
                        <a14:foregroundMark x1="92647" y1="2951" x2="92647" y2="2951"/>
                        <a14:foregroundMark x1="74790" y1="36111" x2="74790" y2="36111"/>
                        <a14:backgroundMark x1="8193" y1="29514" x2="8193" y2="29514"/>
                        <a14:backgroundMark x1="8193" y1="29514" x2="4832" y2="30903"/>
                        <a14:backgroundMark x1="3151" y1="32118" x2="16176" y2="29514"/>
                        <a14:backgroundMark x1="4832" y1="34896" x2="6513" y2="30903"/>
                      </a14:backgroundRemoval>
                    </a14:imgEffect>
                  </a14:imgLayer>
                </a14:imgProps>
              </a:ext>
              <a:ext uri="{28A0092B-C50C-407E-A947-70E740481C1C}">
                <a14:useLocalDpi xmlns:a14="http://schemas.microsoft.com/office/drawing/2010/main"/>
              </a:ext>
            </a:extLst>
          </a:blip>
          <a:srcRect/>
          <a:stretch/>
        </p:blipFill>
        <p:spPr>
          <a:xfrm>
            <a:off x="3689462" y="895449"/>
            <a:ext cx="1099614" cy="1325700"/>
          </a:xfrm>
          <a:prstGeom prst="rect">
            <a:avLst/>
          </a:prstGeom>
          <a:noFill/>
          <a:ln>
            <a:noFill/>
          </a:ln>
        </p:spPr>
      </p:pic>
      <p:sp>
        <p:nvSpPr>
          <p:cNvPr id="4" name="Rectangle 3">
            <a:extLst>
              <a:ext uri="{FF2B5EF4-FFF2-40B4-BE49-F238E27FC236}">
                <a16:creationId xmlns:a16="http://schemas.microsoft.com/office/drawing/2014/main" id="{93F5535B-A0DD-4022-8D31-59BE3FA47544}"/>
              </a:ext>
            </a:extLst>
          </p:cNvPr>
          <p:cNvSpPr/>
          <p:nvPr/>
        </p:nvSpPr>
        <p:spPr>
          <a:xfrm>
            <a:off x="254443" y="6340485"/>
            <a:ext cx="3369833" cy="307777"/>
          </a:xfrm>
          <a:prstGeom prst="rect">
            <a:avLst/>
          </a:prstGeom>
        </p:spPr>
        <p:txBody>
          <a:bodyPr wrap="none">
            <a:spAutoFit/>
          </a:bodyPr>
          <a:lstStyle/>
          <a:p>
            <a:pPr lvl="0"/>
            <a:r>
              <a:rPr lang="en-US" dirty="0">
                <a:solidFill>
                  <a:schemeClr val="bg1">
                    <a:lumMod val="50000"/>
                  </a:schemeClr>
                </a:solidFill>
              </a:rPr>
              <a:t>©2020-2025 Light of the World Learning</a:t>
            </a:r>
          </a:p>
        </p:txBody>
      </p:sp>
      <p:sp>
        <p:nvSpPr>
          <p:cNvPr id="2" name="TextBox 1">
            <a:extLst>
              <a:ext uri="{FF2B5EF4-FFF2-40B4-BE49-F238E27FC236}">
                <a16:creationId xmlns:a16="http://schemas.microsoft.com/office/drawing/2014/main" id="{F4C6DA63-6A79-4B58-91F1-971DD80D49D0}"/>
              </a:ext>
            </a:extLst>
          </p:cNvPr>
          <p:cNvSpPr txBox="1"/>
          <p:nvPr/>
        </p:nvSpPr>
        <p:spPr>
          <a:xfrm>
            <a:off x="9785684" y="6340485"/>
            <a:ext cx="2008064" cy="369332"/>
          </a:xfrm>
          <a:prstGeom prst="rect">
            <a:avLst/>
          </a:prstGeom>
          <a:noFill/>
        </p:spPr>
        <p:txBody>
          <a:bodyPr wrap="square" rtlCol="0">
            <a:spAutoFit/>
          </a:bodyPr>
          <a:lstStyle/>
          <a:p>
            <a:pPr algn="r"/>
            <a:r>
              <a:rPr lang="en-US" sz="1800" dirty="0">
                <a:solidFill>
                  <a:schemeClr val="bg1">
                    <a:lumMod val="65000"/>
                  </a:schemeClr>
                </a:solidFill>
                <a:latin typeface="Verdana" panose="020B0604030504040204" pitchFamily="34" charset="0"/>
                <a:ea typeface="Verdana" panose="020B0604030504040204" pitchFamily="34" charset="0"/>
              </a:rPr>
              <a:t>7</a:t>
            </a:r>
          </a:p>
        </p:txBody>
      </p:sp>
      <p:pic>
        <p:nvPicPr>
          <p:cNvPr id="5" name="Picture 4">
            <a:extLst>
              <a:ext uri="{FF2B5EF4-FFF2-40B4-BE49-F238E27FC236}">
                <a16:creationId xmlns:a16="http://schemas.microsoft.com/office/drawing/2014/main" id="{9735BE37-4BD9-14D3-3D01-571E30B15E3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757270">
            <a:off x="9270690" y="390534"/>
            <a:ext cx="2161406" cy="2161406"/>
          </a:xfrm>
          <a:prstGeom prst="rect">
            <a:avLst/>
          </a:prstGeom>
        </p:spPr>
      </p:pic>
      <p:pic>
        <p:nvPicPr>
          <p:cNvPr id="6" name="Picture 5">
            <a:extLst>
              <a:ext uri="{FF2B5EF4-FFF2-40B4-BE49-F238E27FC236}">
                <a16:creationId xmlns:a16="http://schemas.microsoft.com/office/drawing/2014/main" id="{95127A2D-FC65-AF93-9C7C-CB0C6EFC32E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2"/>
          <a:stretch/>
        </p:blipFill>
        <p:spPr>
          <a:xfrm>
            <a:off x="10158103" y="5087023"/>
            <a:ext cx="1404356" cy="1207932"/>
          </a:xfrm>
          <a:prstGeom prst="rect">
            <a:avLst/>
          </a:prstGeom>
        </p:spPr>
      </p:pic>
      <p:pic>
        <p:nvPicPr>
          <p:cNvPr id="3" name="Picture 2">
            <a:extLst>
              <a:ext uri="{FF2B5EF4-FFF2-40B4-BE49-F238E27FC236}">
                <a16:creationId xmlns:a16="http://schemas.microsoft.com/office/drawing/2014/main" id="{792566AC-1FD2-7328-C57D-B6491567C7C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347361" y="3405806"/>
            <a:ext cx="2008064" cy="1673721"/>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569" y="-2835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7"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aphicFrame>
        <p:nvGraphicFramePr>
          <p:cNvPr id="309" name="Google Shape;309;p8"/>
          <p:cNvGraphicFramePr/>
          <p:nvPr>
            <p:extLst>
              <p:ext uri="{D42A27DB-BD31-4B8C-83A1-F6EECF244321}">
                <p14:modId xmlns:p14="http://schemas.microsoft.com/office/powerpoint/2010/main" val="2585784328"/>
              </p:ext>
            </p:extLst>
          </p:nvPr>
        </p:nvGraphicFramePr>
        <p:xfrm>
          <a:off x="433137" y="906025"/>
          <a:ext cx="11229474" cy="5120640"/>
        </p:xfrm>
        <a:graphic>
          <a:graphicData uri="http://schemas.openxmlformats.org/drawingml/2006/table">
            <a:tbl>
              <a:tblPr>
                <a:noFill/>
                <a:tableStyleId>{CBBFB9DF-A338-4269-B13D-3783478C46DF}</a:tableStyleId>
              </a:tblPr>
              <a:tblGrid>
                <a:gridCol w="435543">
                  <a:extLst>
                    <a:ext uri="{9D8B030D-6E8A-4147-A177-3AD203B41FA5}">
                      <a16:colId xmlns:a16="http://schemas.microsoft.com/office/drawing/2014/main" val="2610844490"/>
                    </a:ext>
                  </a:extLst>
                </a:gridCol>
                <a:gridCol w="3230880">
                  <a:extLst>
                    <a:ext uri="{9D8B030D-6E8A-4147-A177-3AD203B41FA5}">
                      <a16:colId xmlns:a16="http://schemas.microsoft.com/office/drawing/2014/main" val="20000"/>
                    </a:ext>
                  </a:extLst>
                </a:gridCol>
                <a:gridCol w="4714201">
                  <a:extLst>
                    <a:ext uri="{9D8B030D-6E8A-4147-A177-3AD203B41FA5}">
                      <a16:colId xmlns:a16="http://schemas.microsoft.com/office/drawing/2014/main" val="20001"/>
                    </a:ext>
                  </a:extLst>
                </a:gridCol>
                <a:gridCol w="2848850">
                  <a:extLst>
                    <a:ext uri="{9D8B030D-6E8A-4147-A177-3AD203B41FA5}">
                      <a16:colId xmlns:a16="http://schemas.microsoft.com/office/drawing/2014/main" val="20002"/>
                    </a:ext>
                  </a:extLst>
                </a:gridCol>
              </a:tblGrid>
              <a:tr h="640080">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Subject + Verb </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 As + Adjective + As</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tc>
                  <a:txBody>
                    <a:bodyPr/>
                    <a:lstStyle/>
                    <a:p>
                      <a:pPr marL="457200" marR="0" lvl="0" indent="-406400" algn="l" rtl="0">
                        <a:lnSpc>
                          <a:spcPct val="100000"/>
                        </a:lnSpc>
                        <a:spcBef>
                          <a:spcPts val="0"/>
                        </a:spcBef>
                        <a:spcAft>
                          <a:spcPts val="0"/>
                        </a:spcAft>
                        <a:buClr>
                          <a:srgbClr val="000000"/>
                        </a:buClr>
                        <a:buSzPts val="2800"/>
                        <a:buFont typeface="Verdana"/>
                        <a:buChar char="+"/>
                      </a:pPr>
                      <a:r>
                        <a:rPr lang="en-US" sz="2800" u="none" strike="noStrike" cap="none" dirty="0">
                          <a:latin typeface="Verdana"/>
                          <a:ea typeface="Verdana"/>
                          <a:cs typeface="Verdana"/>
                          <a:sym typeface="Verdana"/>
                        </a:rPr>
                        <a:t>Noun</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He sounds</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as quiet as</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 mouse.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2</a:t>
                      </a: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You are</a:t>
                      </a: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as gentle as</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doves.</a:t>
                      </a: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3</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It feels</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as light as</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 feather.</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4</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He is </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as wise as</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King Solomon.</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5</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666501745"/>
                  </a:ext>
                </a:extLst>
              </a:tr>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6</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3217504449"/>
                  </a:ext>
                </a:extLst>
              </a:tr>
              <a:tr h="64008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7</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4126162693"/>
                  </a:ext>
                </a:extLst>
              </a:tr>
            </a:tbl>
          </a:graphicData>
        </a:graphic>
      </p:graphicFrame>
      <p:sp>
        <p:nvSpPr>
          <p:cNvPr id="310" name="Google Shape;310;p8"/>
          <p:cNvSpPr txBox="1"/>
          <p:nvPr/>
        </p:nvSpPr>
        <p:spPr>
          <a:xfrm>
            <a:off x="2638649" y="136525"/>
            <a:ext cx="69147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Similes with “as…as”</a:t>
            </a:r>
            <a:endParaRPr sz="3200" b="1" i="0" u="none" strike="noStrike" cap="none" dirty="0">
              <a:solidFill>
                <a:srgbClr val="000000"/>
              </a:solidFill>
              <a:latin typeface="Verdana"/>
              <a:ea typeface="Verdana"/>
              <a:cs typeface="Verdana"/>
              <a:sym typeface="Verdana"/>
            </a:endParaRPr>
          </a:p>
        </p:txBody>
      </p:sp>
      <p:sp>
        <p:nvSpPr>
          <p:cNvPr id="311" name="Google Shape;311;p8"/>
          <p:cNvSpPr txBox="1">
            <a:spLocks noGrp="1"/>
          </p:cNvSpPr>
          <p:nvPr>
            <p:ph type="ftr" idx="11"/>
          </p:nvPr>
        </p:nvSpPr>
        <p:spPr>
          <a:xfrm>
            <a:off x="581249" y="6356350"/>
            <a:ext cx="4114800" cy="40242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12" name="Google Shape;31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8</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0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aphicFrame>
        <p:nvGraphicFramePr>
          <p:cNvPr id="319" name="Google Shape;319;p9"/>
          <p:cNvGraphicFramePr/>
          <p:nvPr>
            <p:extLst>
              <p:ext uri="{D42A27DB-BD31-4B8C-83A1-F6EECF244321}">
                <p14:modId xmlns:p14="http://schemas.microsoft.com/office/powerpoint/2010/main" val="56646322"/>
              </p:ext>
            </p:extLst>
          </p:nvPr>
        </p:nvGraphicFramePr>
        <p:xfrm>
          <a:off x="572696" y="913499"/>
          <a:ext cx="11099061" cy="5120640"/>
        </p:xfrm>
        <a:graphic>
          <a:graphicData uri="http://schemas.openxmlformats.org/drawingml/2006/table">
            <a:tbl>
              <a:tblPr>
                <a:noFill/>
                <a:tableStyleId>{CBBFB9DF-A338-4269-B13D-3783478C46DF}</a:tableStyleId>
              </a:tblPr>
              <a:tblGrid>
                <a:gridCol w="477838">
                  <a:extLst>
                    <a:ext uri="{9D8B030D-6E8A-4147-A177-3AD203B41FA5}">
                      <a16:colId xmlns:a16="http://schemas.microsoft.com/office/drawing/2014/main" val="1656377734"/>
                    </a:ext>
                  </a:extLst>
                </a:gridCol>
                <a:gridCol w="5716026">
                  <a:extLst>
                    <a:ext uri="{9D8B030D-6E8A-4147-A177-3AD203B41FA5}">
                      <a16:colId xmlns:a16="http://schemas.microsoft.com/office/drawing/2014/main" val="20000"/>
                    </a:ext>
                  </a:extLst>
                </a:gridCol>
                <a:gridCol w="1679870">
                  <a:extLst>
                    <a:ext uri="{9D8B030D-6E8A-4147-A177-3AD203B41FA5}">
                      <a16:colId xmlns:a16="http://schemas.microsoft.com/office/drawing/2014/main" val="20001"/>
                    </a:ext>
                  </a:extLst>
                </a:gridCol>
                <a:gridCol w="3225327">
                  <a:extLst>
                    <a:ext uri="{9D8B030D-6E8A-4147-A177-3AD203B41FA5}">
                      <a16:colId xmlns:a16="http://schemas.microsoft.com/office/drawing/2014/main" val="20002"/>
                    </a:ext>
                  </a:extLst>
                </a:gridCol>
              </a:tblGrid>
              <a:tr h="640080">
                <a:tc>
                  <a:txBody>
                    <a:bodyPr/>
                    <a:lstStyle/>
                    <a:p>
                      <a:pPr marL="0" marR="0" lvl="0" indent="0" algn="l" rtl="0">
                        <a:lnSpc>
                          <a:spcPct val="115000"/>
                        </a:lnSpc>
                        <a:spcBef>
                          <a:spcPts val="0"/>
                        </a:spcBef>
                        <a:spcAft>
                          <a:spcPts val="0"/>
                        </a:spcAft>
                        <a:buClr>
                          <a:srgbClr val="000000"/>
                        </a:buClr>
                        <a:buSzPts val="2800"/>
                        <a:buFont typeface="Arial"/>
                        <a:buNone/>
                      </a:pPr>
                      <a:endParaRPr sz="1400" u="none" strike="noStrike" cap="none" dirty="0"/>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Subject  +  Verb</a:t>
                      </a:r>
                      <a:endParaRPr sz="1400" u="none" strike="noStrike" cap="none" dirty="0"/>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 Like</a:t>
                      </a:r>
                      <a:endParaRPr lang="en-US" dirty="0"/>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tc>
                  <a:txBody>
                    <a:bodyPr/>
                    <a:lstStyle/>
                    <a:p>
                      <a:pPr marL="457200" marR="0" lvl="0" indent="-406400" algn="l" rtl="0">
                        <a:lnSpc>
                          <a:spcPct val="115000"/>
                        </a:lnSpc>
                        <a:spcBef>
                          <a:spcPts val="0"/>
                        </a:spcBef>
                        <a:spcAft>
                          <a:spcPts val="0"/>
                        </a:spcAft>
                        <a:buClr>
                          <a:srgbClr val="000000"/>
                        </a:buClr>
                        <a:buSzPts val="2800"/>
                        <a:buFont typeface="Verdana"/>
                        <a:buChar char="+"/>
                      </a:pPr>
                      <a:r>
                        <a:rPr lang="en-US" sz="2800" u="none" strike="noStrike" cap="none" dirty="0">
                          <a:latin typeface="Verdana"/>
                          <a:ea typeface="Verdana"/>
                          <a:cs typeface="Verdana"/>
                          <a:sym typeface="Verdana"/>
                        </a:rPr>
                        <a:t>Noun</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1</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The kingdom of heaven is</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like</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 mustard seed. </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2</a:t>
                      </a: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The kingdom of heaven is</a:t>
                      </a: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solidFill>
                            <a:srgbClr val="000000"/>
                          </a:solidFill>
                          <a:latin typeface="Verdana"/>
                          <a:ea typeface="Verdana"/>
                          <a:cs typeface="Verdana"/>
                          <a:sym typeface="Verdana"/>
                        </a:rPr>
                        <a:t>like</a:t>
                      </a:r>
                      <a:endParaRPr sz="2800" u="none" strike="noStrike" cap="none" dirty="0">
                        <a:solidFill>
                          <a:srgbClr val="000000"/>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 treasure.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3</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Pleasant words are</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like</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 honeycomb.</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4</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He roars</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like </a:t>
                      </a: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a lion.</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5</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5"/>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6</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317704459"/>
                  </a:ext>
                </a:extLst>
              </a:tr>
              <a:tr h="640080">
                <a:tc>
                  <a:txBody>
                    <a:bodyPr/>
                    <a:lstStyle/>
                    <a:p>
                      <a:pPr marL="0" marR="0" lvl="0" indent="0" algn="l" rtl="0">
                        <a:lnSpc>
                          <a:spcPct val="115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7</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4260670532"/>
                  </a:ext>
                </a:extLst>
              </a:tr>
            </a:tbl>
          </a:graphicData>
        </a:graphic>
      </p:graphicFrame>
      <p:sp>
        <p:nvSpPr>
          <p:cNvPr id="320" name="Google Shape;320;p9"/>
          <p:cNvSpPr txBox="1"/>
          <p:nvPr/>
        </p:nvSpPr>
        <p:spPr>
          <a:xfrm>
            <a:off x="2636915" y="143999"/>
            <a:ext cx="69147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Similes with “like”</a:t>
            </a:r>
            <a:endParaRPr sz="3200" b="1" i="0" u="none" strike="noStrike" cap="none" dirty="0">
              <a:solidFill>
                <a:srgbClr val="000000"/>
              </a:solidFill>
              <a:latin typeface="Verdana"/>
              <a:ea typeface="Verdana"/>
              <a:cs typeface="Verdana"/>
              <a:sym typeface="Verdana"/>
            </a:endParaRPr>
          </a:p>
        </p:txBody>
      </p:sp>
      <p:sp>
        <p:nvSpPr>
          <p:cNvPr id="321" name="Google Shape;321;p9"/>
          <p:cNvSpPr txBox="1">
            <a:spLocks noGrp="1"/>
          </p:cNvSpPr>
          <p:nvPr>
            <p:ph type="ftr" idx="11"/>
          </p:nvPr>
        </p:nvSpPr>
        <p:spPr>
          <a:xfrm>
            <a:off x="362600" y="6356375"/>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©2020-2025 Light of the World Learning</a:t>
            </a:r>
            <a:endParaRPr dirty="0"/>
          </a:p>
        </p:txBody>
      </p:sp>
      <p:sp>
        <p:nvSpPr>
          <p:cNvPr id="322" name="Google Shape;32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sz="1800"/>
              <a:t>9</a:t>
            </a:fld>
            <a:endParaRPr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00" y="-1833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8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17929</TotalTime>
  <Words>8250</Words>
  <Application>Microsoft Macintosh PowerPoint</Application>
  <PresentationFormat>Widescreen</PresentationFormat>
  <Paragraphs>1121</Paragraphs>
  <Slides>47</Slides>
  <Notes>47</Notes>
  <HiddenSlides>0</HiddenSlides>
  <MMClips>43</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47</vt:i4>
      </vt:variant>
    </vt:vector>
  </HeadingPairs>
  <TitlesOfParts>
    <vt:vector size="55" baseType="lpstr">
      <vt:lpstr>Arial</vt:lpstr>
      <vt:lpstr>Calibri</vt:lpstr>
      <vt:lpstr>Noto Sans Symbols</vt:lpstr>
      <vt:lpstr>Verdana</vt:lpstr>
      <vt:lpstr>Office Theme</vt:lpstr>
      <vt:lpstr>Office Theme</vt:lpstr>
      <vt:lpstr>3_Office Theme</vt:lpstr>
      <vt:lpstr>6_Office Theme</vt:lpstr>
      <vt:lpstr>PowerPoint Presentation</vt:lpstr>
      <vt:lpstr>Pray, Review, and Preview</vt:lpstr>
      <vt:lpstr> What do you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Underline the similes in these verses: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Reflections and Closing Prayer</vt:lpstr>
      <vt:lpstr>PowerPoint Presentation</vt:lpstr>
      <vt:lpstr>PowerPoint Presentation</vt:lpstr>
      <vt:lpstr>Acknowledgements</vt:lpstr>
      <vt:lpstr>Acknowledgements -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Petrie</dc:creator>
  <cp:lastModifiedBy>Microsoft Office User</cp:lastModifiedBy>
  <cp:revision>93</cp:revision>
  <cp:lastPrinted>2025-03-25T18:47:48Z</cp:lastPrinted>
  <dcterms:modified xsi:type="dcterms:W3CDTF">2025-05-05T18:48:13Z</dcterms:modified>
</cp:coreProperties>
</file>