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9" r:id="rId2"/>
    <p:sldMasterId id="2147483671" r:id="rId3"/>
    <p:sldMasterId id="2147483683" r:id="rId4"/>
    <p:sldMasterId id="2147483694" r:id="rId5"/>
  </p:sldMasterIdLst>
  <p:notesMasterIdLst>
    <p:notesMasterId r:id="rId49"/>
  </p:notesMasterIdLst>
  <p:handoutMasterIdLst>
    <p:handoutMasterId r:id="rId50"/>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2" r:id="rId21"/>
    <p:sldId id="273" r:id="rId22"/>
    <p:sldId id="274" r:id="rId23"/>
    <p:sldId id="275" r:id="rId24"/>
    <p:sldId id="276" r:id="rId25"/>
    <p:sldId id="277" r:id="rId26"/>
    <p:sldId id="278" r:id="rId27"/>
    <p:sldId id="279" r:id="rId28"/>
    <p:sldId id="449" r:id="rId29"/>
    <p:sldId id="282" r:id="rId30"/>
    <p:sldId id="283" r:id="rId31"/>
    <p:sldId id="284" r:id="rId32"/>
    <p:sldId id="285" r:id="rId33"/>
    <p:sldId id="286" r:id="rId34"/>
    <p:sldId id="287" r:id="rId35"/>
    <p:sldId id="288" r:id="rId36"/>
    <p:sldId id="289" r:id="rId37"/>
    <p:sldId id="290" r:id="rId38"/>
    <p:sldId id="291" r:id="rId39"/>
    <p:sldId id="447" r:id="rId40"/>
    <p:sldId id="293" r:id="rId41"/>
    <p:sldId id="294" r:id="rId42"/>
    <p:sldId id="295" r:id="rId43"/>
    <p:sldId id="296" r:id="rId44"/>
    <p:sldId id="446" r:id="rId45"/>
    <p:sldId id="434" r:id="rId46"/>
    <p:sldId id="299" r:id="rId47"/>
    <p:sldId id="300"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g4+A5WtcOZnYsXFq9KnVo4F3BjX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 lastIdx="29" clrIdx="0"/>
  <p:cmAuthor id="1" name="Melina Gall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C1B892-B80C-43F3-99A8-E8D8C7E6E45A}">
  <a:tblStyle styleId="{85C1B892-B80C-43F3-99A8-E8D8C7E6E45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B71CF23-9E97-4B1D-AD7D-CC54464D7B8D}" styleName="Table_1">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1936375-260C-472E-BF1F-093B5F9BC672}" styleName="Table_2">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9BAE6DB9-FA33-4D0D-B449-0D6C30AF851F}"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C6A56D7-3CD8-45BB-B4FA-25541F3013DA}" styleName="Table_4">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20000"/>
            </a:schemeClr>
          </a:solidFill>
        </a:fill>
      </a:tcStyle>
    </a:band1H>
    <a:band2H>
      <a:tcTxStyle b="off" i="off"/>
      <a:tcStyle>
        <a:tcBdr/>
      </a:tcStyle>
    </a:band2H>
    <a:band1V>
      <a:tcTxStyle b="off" i="off"/>
      <a:tcStyle>
        <a:tcBdr/>
        <a:fill>
          <a:solidFill>
            <a:schemeClr val="accent5">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5"/>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7A066900-5D7C-46EA-ACA4-09D701048BCA}" styleName="Table_5">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66977" autoAdjust="0"/>
  </p:normalViewPr>
  <p:slideViewPr>
    <p:cSldViewPr snapToGrid="0">
      <p:cViewPr varScale="1">
        <p:scale>
          <a:sx n="87" d="100"/>
          <a:sy n="87" d="100"/>
        </p:scale>
        <p:origin x="738"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p:scale>
          <a:sx n="110" d="100"/>
          <a:sy n="110" d="100"/>
        </p:scale>
        <p:origin x="5312" y="5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customschemas.google.com/relationships/presentationmetadata" Target="metadata"/><Relationship Id="rId8" Type="http://schemas.openxmlformats.org/officeDocument/2006/relationships/slide" Target="slides/slide3.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8-25T16:28:45.460" idx="2">
    <p:pos x="6000" y="0"/>
    <p:text>Insert the theme picture here and on the following slide. Update the  teacher's notes with vocabulary and sentences. You may download and insert any color Vector image from Freepik.com for the theme picture. Please do not copy and paste the picture as it contains a watermark.  If you need Freepik pictures that require a subscription, just paste the URL and the editor can insert the picture for you. Be sure the Theme picture includes at least 5 of your lesson vocabulary words. Here is the vocabulary list: https://docs.google.com/spreadsheets/d/1lGpWIf2JG8VHrmxEAQ1aNkm7wlLy5JdhUvqg5r-7liU/edit?usp=sharing</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mqREUz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2-08-25T16:32:10.962" idx="3">
    <p:pos x="6000" y="0"/>
    <p:text>Label at least 5 of the theme picture words. You may delete extra text boxes or Copy them to create more. If needed, draw a line from the text box to the object in the picture.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VXepNg"/>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B3DA9A-CCE7-44F9-AA9E-AB7CF4E2AE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BB9054-6D3C-4D4F-A516-6DAA669880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186A38-8764-4C1B-8806-429519BAF666}" type="datetimeFigureOut">
              <a:rPr lang="en-US" smtClean="0"/>
              <a:t>9/13/2025</a:t>
            </a:fld>
            <a:endParaRPr lang="en-US"/>
          </a:p>
        </p:txBody>
      </p:sp>
      <p:sp>
        <p:nvSpPr>
          <p:cNvPr id="4" name="Footer Placeholder 3">
            <a:extLst>
              <a:ext uri="{FF2B5EF4-FFF2-40B4-BE49-F238E27FC236}">
                <a16:creationId xmlns:a16="http://schemas.microsoft.com/office/drawing/2014/main" id="{09DE31EC-6225-416E-9365-BF7EF0F1A1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©2020-2025 Light of the World Learning</a:t>
            </a:r>
          </a:p>
        </p:txBody>
      </p:sp>
      <p:sp>
        <p:nvSpPr>
          <p:cNvPr id="5" name="Slide Number Placeholder 4">
            <a:extLst>
              <a:ext uri="{FF2B5EF4-FFF2-40B4-BE49-F238E27FC236}">
                <a16:creationId xmlns:a16="http://schemas.microsoft.com/office/drawing/2014/main" id="{5214E6A8-86E2-4288-9720-53CD4ADF08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597EEB-224D-49D4-AF21-495196945E23}" type="slidenum">
              <a:rPr lang="en-US" smtClean="0"/>
              <a:t>‹#›</a:t>
            </a:fld>
            <a:endParaRPr lang="en-US"/>
          </a:p>
        </p:txBody>
      </p:sp>
    </p:spTree>
    <p:extLst>
      <p:ext uri="{BB962C8B-B14F-4D97-AF65-F5344CB8AC3E}">
        <p14:creationId xmlns:p14="http://schemas.microsoft.com/office/powerpoint/2010/main" val="33116214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2"/>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Teacher’s Notes:</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r>
              <a:rPr lang="en-US" b="1" dirty="0">
                <a:solidFill>
                  <a:schemeClr val="accent5"/>
                </a:solidFill>
                <a:latin typeface="Verdana"/>
                <a:ea typeface="Verdana"/>
                <a:cs typeface="Verdana"/>
                <a:sym typeface="Verdana"/>
              </a:rPr>
              <a:t>Bible Reading:</a:t>
            </a:r>
            <a:r>
              <a:rPr lang="en-US" dirty="0">
                <a:solidFill>
                  <a:schemeClr val="accent5"/>
                </a:solidFill>
                <a:latin typeface="Verdana"/>
                <a:ea typeface="Verdana"/>
                <a:cs typeface="Verdana"/>
                <a:sym typeface="Verdana"/>
              </a:rPr>
              <a:t> </a:t>
            </a:r>
            <a:r>
              <a:rPr lang="en-US" dirty="0">
                <a:latin typeface="Verdana"/>
                <a:ea typeface="Verdana"/>
                <a:cs typeface="Verdana"/>
                <a:sym typeface="Verdana"/>
              </a:rPr>
              <a:t>The Transfiguration </a:t>
            </a:r>
            <a:r>
              <a:rPr lang="en-US" dirty="0">
                <a:solidFill>
                  <a:schemeClr val="dk1"/>
                </a:solidFill>
                <a:latin typeface="Verdana"/>
                <a:ea typeface="Verdana"/>
                <a:cs typeface="Verdana"/>
                <a:sym typeface="Verdana"/>
              </a:rPr>
              <a:t>–  </a:t>
            </a:r>
            <a:r>
              <a:rPr lang="en-US" u="sng" dirty="0">
                <a:solidFill>
                  <a:srgbClr val="0070C0"/>
                </a:solidFill>
                <a:latin typeface="Verdana"/>
                <a:ea typeface="Verdana"/>
                <a:cs typeface="Verdana"/>
                <a:sym typeface="Verdana"/>
              </a:rPr>
              <a:t>Matthew 17:1-9</a:t>
            </a:r>
          </a:p>
          <a:p>
            <a:pPr marL="0" lvl="0" indent="0"/>
            <a:endParaRPr lang="en-US"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b="1" dirty="0">
                <a:solidFill>
                  <a:schemeClr val="accent5"/>
                </a:solidFill>
                <a:latin typeface="Verdana"/>
                <a:ea typeface="Verdana"/>
                <a:cs typeface="Verdana"/>
                <a:sym typeface="Verdana"/>
              </a:rPr>
              <a:t>Theme:</a:t>
            </a:r>
            <a:r>
              <a:rPr lang="en-US" dirty="0">
                <a:solidFill>
                  <a:schemeClr val="accent5"/>
                </a:solidFill>
                <a:latin typeface="Verdana"/>
                <a:ea typeface="Verdana"/>
                <a:cs typeface="Verdana"/>
                <a:sym typeface="Verdana"/>
              </a:rPr>
              <a:t> </a:t>
            </a:r>
            <a:r>
              <a:rPr lang="en-US" dirty="0">
                <a:latin typeface="Verdana"/>
                <a:ea typeface="Verdana"/>
                <a:cs typeface="Verdana"/>
                <a:sym typeface="Verdana"/>
              </a:rPr>
              <a:t>Comparing and Contrasting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Pronunciation: </a:t>
            </a:r>
            <a:r>
              <a:rPr lang="en-US" dirty="0">
                <a:solidFill>
                  <a:schemeClr val="dk1"/>
                </a:solidFill>
                <a:latin typeface="Verdana"/>
                <a:ea typeface="Verdana"/>
                <a:cs typeface="Verdana"/>
                <a:sym typeface="Verdana"/>
              </a:rPr>
              <a:t>/</a:t>
            </a:r>
            <a:r>
              <a:rPr lang="en-US" dirty="0" err="1">
                <a:latin typeface="Verdana"/>
                <a:ea typeface="Verdana"/>
                <a:cs typeface="Verdana"/>
                <a:sym typeface="Verdana"/>
              </a:rPr>
              <a:t>est</a:t>
            </a:r>
            <a:r>
              <a:rPr lang="en-US" dirty="0">
                <a:latin typeface="Verdana"/>
                <a:ea typeface="Verdana"/>
                <a:cs typeface="Verdana"/>
                <a:sym typeface="Verdana"/>
              </a:rPr>
              <a:t>/ and /un/</a:t>
            </a:r>
            <a:endParaRPr dirty="0">
              <a:highlight>
                <a:srgbClr val="00FF00"/>
              </a:highlight>
              <a:latin typeface="Verdana"/>
              <a:ea typeface="Verdana"/>
              <a:cs typeface="Verdana"/>
              <a:sym typeface="Verdana"/>
            </a:endParaRPr>
          </a:p>
          <a:p>
            <a:pPr marL="0" lvl="0" indent="0" algn="l" rtl="0">
              <a:lnSpc>
                <a:spcPct val="100000"/>
              </a:lnSpc>
              <a:spcBef>
                <a:spcPts val="0"/>
              </a:spcBef>
              <a:spcAft>
                <a:spcPts val="0"/>
              </a:spcAft>
              <a:buSzPts val="1400"/>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Grammar: </a:t>
            </a:r>
            <a:r>
              <a:rPr lang="en-US" dirty="0">
                <a:latin typeface="Verdana"/>
                <a:ea typeface="Verdana"/>
                <a:cs typeface="Verdana"/>
                <a:sym typeface="Verdana"/>
              </a:rPr>
              <a:t>Comparatives/superlatives</a:t>
            </a:r>
            <a:endParaRPr b="0"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Preparation:</a:t>
            </a:r>
            <a:endParaRPr dirty="0">
              <a:latin typeface="Verdana"/>
              <a:ea typeface="Verdana"/>
              <a:cs typeface="Verdana"/>
              <a:sym typeface="Verdana"/>
            </a:endParaRPr>
          </a:p>
          <a:p>
            <a:pPr marL="0" lvl="0" indent="0" algn="l" rtl="0">
              <a:lnSpc>
                <a:spcPct val="100000"/>
              </a:lnSpc>
              <a:spcBef>
                <a:spcPts val="0"/>
              </a:spcBef>
              <a:spcAft>
                <a:spcPts val="0"/>
              </a:spcAft>
              <a:buSzPts val="1400"/>
              <a:buFont typeface="Arial"/>
              <a:buNone/>
            </a:pPr>
            <a:r>
              <a:rPr lang="en-US" dirty="0">
                <a:solidFill>
                  <a:srgbClr val="000000"/>
                </a:solidFill>
                <a:latin typeface="Verdana"/>
                <a:ea typeface="Verdana"/>
                <a:cs typeface="Verdana"/>
                <a:sym typeface="Verdana"/>
              </a:rPr>
              <a:t>Pray.</a:t>
            </a:r>
            <a:endParaRPr dirty="0">
              <a:latin typeface="Verdana"/>
              <a:ea typeface="Verdana"/>
              <a:cs typeface="Verdana"/>
              <a:sym typeface="Verdana"/>
            </a:endParaRPr>
          </a:p>
          <a:p>
            <a:pPr marL="0" lvl="0" indent="0" algn="l" rtl="0">
              <a:lnSpc>
                <a:spcPct val="100000"/>
              </a:lnSpc>
              <a:spcBef>
                <a:spcPts val="0"/>
              </a:spcBef>
              <a:spcAft>
                <a:spcPts val="0"/>
              </a:spcAft>
              <a:buSzPts val="1400"/>
              <a:buFont typeface="Arial"/>
              <a:buNone/>
            </a:pPr>
            <a:r>
              <a:rPr lang="en-US" dirty="0">
                <a:solidFill>
                  <a:srgbClr val="000000"/>
                </a:solidFill>
                <a:latin typeface="Verdana"/>
                <a:ea typeface="Verdana"/>
                <a:cs typeface="Verdana"/>
                <a:sym typeface="Verdana"/>
              </a:rPr>
              <a:t>Read</a:t>
            </a:r>
            <a:r>
              <a:rPr lang="en-US" dirty="0">
                <a:solidFill>
                  <a:srgbClr val="FF0000"/>
                </a:solidFill>
                <a:latin typeface="Verdana"/>
                <a:ea typeface="Verdana"/>
                <a:cs typeface="Verdana"/>
                <a:sym typeface="Verdana"/>
              </a:rPr>
              <a:t> </a:t>
            </a:r>
            <a:r>
              <a:rPr lang="en-US" dirty="0">
                <a:solidFill>
                  <a:schemeClr val="dk1"/>
                </a:solidFill>
                <a:latin typeface="Verdana"/>
                <a:ea typeface="Verdana"/>
                <a:cs typeface="Verdana"/>
                <a:sym typeface="Verdana"/>
              </a:rPr>
              <a:t>the Bible passages.</a:t>
            </a:r>
            <a:endParaRPr dirty="0">
              <a:latin typeface="Verdana"/>
              <a:ea typeface="Verdana"/>
              <a:cs typeface="Verdana"/>
              <a:sym typeface="Verdana"/>
            </a:endParaRPr>
          </a:p>
          <a:p>
            <a:pPr marL="0" lvl="0" indent="0" algn="l" rtl="0">
              <a:lnSpc>
                <a:spcPct val="100000"/>
              </a:lnSpc>
              <a:spcBef>
                <a:spcPts val="0"/>
              </a:spcBef>
              <a:spcAft>
                <a:spcPts val="0"/>
              </a:spcAft>
              <a:buSzPts val="1400"/>
              <a:buFont typeface="Arial"/>
              <a:buNone/>
            </a:pPr>
            <a:r>
              <a:rPr lang="en-US" dirty="0">
                <a:solidFill>
                  <a:schemeClr val="dk1"/>
                </a:solidFill>
                <a:latin typeface="Verdana"/>
                <a:ea typeface="Verdana"/>
                <a:cs typeface="Verdana"/>
                <a:sym typeface="Verdana"/>
              </a:rPr>
              <a:t>Preview slides </a:t>
            </a:r>
            <a:r>
              <a:rPr lang="en-US" dirty="0">
                <a:latin typeface="Verdana"/>
                <a:ea typeface="Verdana"/>
                <a:cs typeface="Verdana"/>
                <a:sym typeface="Verdana"/>
              </a:rPr>
              <a:t>and game.</a:t>
            </a:r>
            <a:endParaRPr dirty="0">
              <a:latin typeface="Verdana"/>
              <a:ea typeface="Verdana"/>
              <a:cs typeface="Verdana"/>
              <a:sym typeface="Verdana"/>
            </a:endParaRPr>
          </a:p>
          <a:p>
            <a:pPr marL="0" lvl="0" indent="0" algn="l" rtl="0">
              <a:lnSpc>
                <a:spcPct val="100000"/>
              </a:lnSpc>
              <a:spcBef>
                <a:spcPts val="0"/>
              </a:spcBef>
              <a:spcAft>
                <a:spcPts val="0"/>
              </a:spcAft>
              <a:buSzPts val="1400"/>
              <a:buFont typeface="Arial"/>
              <a:buNone/>
            </a:pPr>
            <a:r>
              <a:rPr lang="en-US" dirty="0">
                <a:solidFill>
                  <a:schemeClr val="dk1"/>
                </a:solidFill>
                <a:latin typeface="Verdana"/>
                <a:ea typeface="Verdana"/>
                <a:cs typeface="Verdana"/>
                <a:sym typeface="Verdana"/>
              </a:rPr>
              <a:t>Optional: Bring objects that you can compare and contrast.</a:t>
            </a:r>
            <a:endParaRPr dirty="0">
              <a:latin typeface="Verdana"/>
              <a:ea typeface="Verdana"/>
              <a:cs typeface="Verdana"/>
              <a:sym typeface="Verdana"/>
            </a:endParaRPr>
          </a:p>
        </p:txBody>
      </p:sp>
      <p:sp>
        <p:nvSpPr>
          <p:cNvPr id="300" name="Google Shape;3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u="none" strike="noStrike" cap="none">
                <a:solidFill>
                  <a:schemeClr val="bg1">
                    <a:lumMod val="65000"/>
                  </a:schemeClr>
                </a:solidFill>
              </a:rPr>
              <a:t>1</a:t>
            </a:fld>
            <a:endParaRPr sz="1200" u="none" strike="noStrike" cap="none" dirty="0">
              <a:solidFill>
                <a:schemeClr val="bg1">
                  <a:lumMod val="65000"/>
                </a:schemeClr>
              </a:solidFill>
            </a:endParaRPr>
          </a:p>
        </p:txBody>
      </p:sp>
      <p:sp>
        <p:nvSpPr>
          <p:cNvPr id="5" name="Google Shape;310;p2:notes">
            <a:extLst>
              <a:ext uri="{FF2B5EF4-FFF2-40B4-BE49-F238E27FC236}">
                <a16:creationId xmlns:a16="http://schemas.microsoft.com/office/drawing/2014/main" id="{4ED9A78F-F83F-4B25-B320-5158DA88176B}"/>
              </a:ext>
            </a:extLst>
          </p:cNvPr>
          <p:cNvSpPr txBox="1">
            <a:spLocks noGrp="1"/>
          </p:cNvSpPr>
          <p:nvPr>
            <p:ph type="ftr" idx="11"/>
          </p:nvPr>
        </p:nvSpPr>
        <p:spPr>
          <a:xfrm>
            <a:off x="-1" y="8685213"/>
            <a:ext cx="388461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2D. Grammar – Comparatives</a:t>
            </a:r>
            <a:endParaRPr>
              <a:latin typeface="Verdana"/>
              <a:ea typeface="Verdana"/>
              <a:cs typeface="Verdana"/>
              <a:sym typeface="Verdana"/>
            </a:endParaRPr>
          </a:p>
          <a:p>
            <a:pPr marL="0" lvl="0" indent="0" algn="l" rtl="0">
              <a:lnSpc>
                <a:spcPct val="115000"/>
              </a:lnSpc>
              <a:spcBef>
                <a:spcPts val="0"/>
              </a:spcBef>
              <a:spcAft>
                <a:spcPts val="0"/>
              </a:spcAft>
              <a:buSzPts val="1400"/>
              <a:buNone/>
            </a:pPr>
            <a:endParaRPr>
              <a:latin typeface="Verdana"/>
              <a:ea typeface="Verdana"/>
              <a:cs typeface="Verdana"/>
              <a:sym typeface="Verdana"/>
            </a:endParaRPr>
          </a:p>
          <a:p>
            <a:pPr marL="0" lvl="0" indent="0" algn="l" rtl="0">
              <a:lnSpc>
                <a:spcPct val="115000"/>
              </a:lnSpc>
              <a:spcBef>
                <a:spcPts val="0"/>
              </a:spcBef>
              <a:spcAft>
                <a:spcPts val="0"/>
              </a:spcAft>
              <a:buSzPts val="1400"/>
              <a:buNone/>
            </a:pPr>
            <a:r>
              <a:rPr lang="en-US">
                <a:latin typeface="Verdana"/>
                <a:ea typeface="Verdana"/>
                <a:cs typeface="Verdana"/>
                <a:sym typeface="Verdana"/>
              </a:rPr>
              <a:t>End with single vowel then a consonant: double last consonant + -er + ‘than’</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Model, Repeat, and Solo the pronunciation of all forms shown on the chart. </a:t>
            </a:r>
            <a:endParaRPr/>
          </a:p>
        </p:txBody>
      </p:sp>
      <p:sp>
        <p:nvSpPr>
          <p:cNvPr id="5" name="Google Shape;332;p4:notes">
            <a:extLst>
              <a:ext uri="{FF2B5EF4-FFF2-40B4-BE49-F238E27FC236}">
                <a16:creationId xmlns:a16="http://schemas.microsoft.com/office/drawing/2014/main" id="{312FACC5-5A7E-4E40-8790-A182DBF422D1}"/>
              </a:ext>
            </a:extLst>
          </p:cNvPr>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 name="Google Shape;333;p4:notes">
            <a:extLst>
              <a:ext uri="{FF2B5EF4-FFF2-40B4-BE49-F238E27FC236}">
                <a16:creationId xmlns:a16="http://schemas.microsoft.com/office/drawing/2014/main" id="{77570EA5-AF84-4583-B283-2C94C69D528F}"/>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10</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2E. Grammar – Superlatives</a:t>
            </a: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Superlatives are adjectives used to compare more than two nouns.</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One Syllable: Add ‘the___ -est’</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Two or more syllables: Add ‘the most’</a:t>
            </a:r>
            <a:endParaRPr>
              <a:latin typeface="Verdana"/>
              <a:ea typeface="Verdana"/>
              <a:cs typeface="Verdana"/>
              <a:sym typeface="Verdana"/>
            </a:endParaRPr>
          </a:p>
          <a:p>
            <a:pPr marL="0" lvl="0" indent="0" algn="l" rtl="0">
              <a:lnSpc>
                <a:spcPct val="115000"/>
              </a:lnSpc>
              <a:spcBef>
                <a:spcPts val="0"/>
              </a:spcBef>
              <a:spcAft>
                <a:spcPts val="0"/>
              </a:spcAft>
              <a:buSzPts val="1100"/>
              <a:buNone/>
            </a:pPr>
            <a:r>
              <a:rPr lang="en-US">
                <a:latin typeface="Verdana"/>
                <a:ea typeface="Verdana"/>
                <a:cs typeface="Verdana"/>
                <a:sym typeface="Verdana"/>
              </a:rPr>
              <a:t>Two syllables that end in -y: Change -y to -i and add -est</a:t>
            </a:r>
            <a:endParaRPr>
              <a:latin typeface="Verdana"/>
              <a:ea typeface="Verdana"/>
              <a:cs typeface="Verdana"/>
              <a:sym typeface="Verdana"/>
            </a:endParaRPr>
          </a:p>
          <a:p>
            <a:pPr marL="0" lvl="0" indent="0" algn="l" rtl="0">
              <a:lnSpc>
                <a:spcPct val="115000"/>
              </a:lnSpc>
              <a:spcBef>
                <a:spcPts val="0"/>
              </a:spcBef>
              <a:spcAft>
                <a:spcPts val="0"/>
              </a:spcAft>
              <a:buSzPts val="1100"/>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Model, Repeat, and Solo the pronunciation of all forms shown on the chart. </a:t>
            </a:r>
            <a:endParaRPr>
              <a:latin typeface="Verdana"/>
              <a:ea typeface="Verdana"/>
              <a:cs typeface="Verdana"/>
              <a:sym typeface="Verdana"/>
            </a:endParaRPr>
          </a:p>
        </p:txBody>
      </p:sp>
      <p:sp>
        <p:nvSpPr>
          <p:cNvPr id="417" name="Google Shape;417;p10:notes"/>
          <p:cNvSpPr txBox="1">
            <a:spLocks noGrp="1"/>
          </p:cNvSpPr>
          <p:nvPr>
            <p:ph type="ftr" idx="11"/>
          </p:nvPr>
        </p:nvSpPr>
        <p:spPr>
          <a:xfrm>
            <a:off x="0" y="8685214"/>
            <a:ext cx="3631474"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418" name="Google Shape;418;p10: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11</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2F. Grammar – Superlatives</a:t>
            </a:r>
            <a:endParaRPr/>
          </a:p>
          <a:p>
            <a:pPr marL="0" lvl="0" indent="0" algn="l" rtl="0">
              <a:lnSpc>
                <a:spcPct val="100000"/>
              </a:lnSpc>
              <a:spcBef>
                <a:spcPts val="0"/>
              </a:spcBef>
              <a:spcAft>
                <a:spcPts val="0"/>
              </a:spcAft>
              <a:buSzPts val="1400"/>
              <a:buNone/>
            </a:pPr>
            <a:endParaRPr b="1">
              <a:solidFill>
                <a:schemeClr val="accent5"/>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End with single vowel then a consonant: double last consonant + ‘than’</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Model, Repeat, and Solo the pronunciation of all forms shown on the chart. </a:t>
            </a:r>
            <a:endParaRPr>
              <a:latin typeface="Verdana"/>
              <a:ea typeface="Verdana"/>
              <a:cs typeface="Verdana"/>
              <a:sym typeface="Verdana"/>
            </a:endParaRPr>
          </a:p>
        </p:txBody>
      </p:sp>
      <p:sp>
        <p:nvSpPr>
          <p:cNvPr id="427" name="Google Shape;427;p11:notes"/>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428" name="Google Shape;428;p11: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12</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b="1" dirty="0">
                <a:latin typeface="Verdana"/>
                <a:ea typeface="Verdana"/>
                <a:cs typeface="Verdana"/>
                <a:sym typeface="Verdana"/>
              </a:rPr>
              <a:t>3.  Conversation:</a:t>
            </a:r>
            <a:r>
              <a:rPr lang="en-US" dirty="0">
                <a:latin typeface="Verdana"/>
                <a:ea typeface="Verdana"/>
                <a:cs typeface="Verdana"/>
                <a:sym typeface="Verdana"/>
              </a:rPr>
              <a:t/>
            </a:r>
            <a:br>
              <a:rPr lang="en-US" dirty="0">
                <a:latin typeface="Verdana"/>
                <a:ea typeface="Verdana"/>
                <a:cs typeface="Verdana"/>
                <a:sym typeface="Verdana"/>
              </a:rPr>
            </a:br>
            <a:endParaRPr lang="en-US" dirty="0">
              <a:latin typeface="Verdana"/>
              <a:ea typeface="Verdana"/>
              <a:cs typeface="Verdana"/>
              <a:sym typeface="Verdana"/>
            </a:endParaRPr>
          </a:p>
          <a:p>
            <a:pPr marL="0" lvl="0" indent="0" algn="l" rtl="0">
              <a:lnSpc>
                <a:spcPct val="115000"/>
              </a:lnSpc>
              <a:spcBef>
                <a:spcPts val="0"/>
              </a:spcBef>
              <a:spcAft>
                <a:spcPts val="0"/>
              </a:spcAft>
              <a:buSzPts val="1100"/>
              <a:buNone/>
            </a:pPr>
            <a:r>
              <a:rPr lang="en-US" b="1" i="0" u="none" strike="noStrike" dirty="0">
                <a:solidFill>
                  <a:srgbClr val="000000"/>
                </a:solidFill>
                <a:latin typeface="Verdana"/>
                <a:ea typeface="Verdana"/>
                <a:cs typeface="Verdana"/>
                <a:sym typeface="Verdana"/>
              </a:rPr>
              <a:t>1. Model: Say both parts of the conversation several times. </a:t>
            </a:r>
            <a:r>
              <a:rPr lang="en-US" i="0" u="none" strike="noStrike" dirty="0">
                <a:solidFill>
                  <a:srgbClr val="000000"/>
                </a:solidFill>
                <a:latin typeface="Verdana"/>
                <a:ea typeface="Verdana"/>
                <a:cs typeface="Verdana"/>
                <a:sym typeface="Verdana"/>
              </a:rPr>
              <a:t>Use A and B cards, stick figures, or change your physical position to indicate the dual parts. Role-play the parts to convey the meaning of the conversation. </a:t>
            </a:r>
            <a:r>
              <a:rPr lang="en-US" b="1" i="0" u="none" strike="noStrike" dirty="0">
                <a:solidFill>
                  <a:srgbClr val="000000"/>
                </a:solidFill>
                <a:latin typeface="Verdana"/>
                <a:ea typeface="Verdana"/>
                <a:cs typeface="Verdana"/>
                <a:sym typeface="Verdana"/>
              </a:rPr>
              <a:t>Students are to watch and listen.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i="0" u="none" strike="noStrike" dirty="0">
                <a:solidFill>
                  <a:srgbClr val="000000"/>
                </a:solidFill>
                <a:latin typeface="Verdana"/>
                <a:ea typeface="Verdana"/>
                <a:cs typeface="Verdana"/>
                <a:sym typeface="Verdana"/>
              </a:rPr>
              <a:t>2. Repeat: Say one line at a time and have students repeat until they can be understood.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i="0" u="none" strike="noStrike" dirty="0">
                <a:solidFill>
                  <a:srgbClr val="000000"/>
                </a:solidFill>
                <a:latin typeface="Verdana"/>
                <a:ea typeface="Verdana"/>
                <a:cs typeface="Verdana"/>
                <a:sym typeface="Verdana"/>
              </a:rPr>
              <a:t>3. Solo: You begin the conversation and call on individual students to respond. </a:t>
            </a:r>
            <a:r>
              <a:rPr lang="en-US" i="0" u="none" strike="noStrike" dirty="0">
                <a:solidFill>
                  <a:srgbClr val="000000"/>
                </a:solidFill>
                <a:latin typeface="Verdana"/>
                <a:ea typeface="Verdana"/>
                <a:cs typeface="Verdana"/>
                <a:sym typeface="Verdana"/>
              </a:rPr>
              <a:t>Then reverse the roles (students are A, you are B). </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i="0" u="none" strike="noStrike" dirty="0">
                <a:solidFill>
                  <a:srgbClr val="000000"/>
                </a:solidFill>
                <a:latin typeface="Verdana"/>
                <a:ea typeface="Verdana"/>
                <a:cs typeface="Verdana"/>
                <a:sym typeface="Verdana"/>
              </a:rPr>
              <a:t>4. Once students can do both parts, </a:t>
            </a:r>
            <a:r>
              <a:rPr lang="en-US" b="1" i="0" u="none" strike="noStrike" dirty="0">
                <a:solidFill>
                  <a:srgbClr val="000000"/>
                </a:solidFill>
                <a:latin typeface="Verdana"/>
                <a:ea typeface="Verdana"/>
                <a:cs typeface="Verdana"/>
                <a:sym typeface="Verdana"/>
              </a:rPr>
              <a:t>encourage free conversation</a:t>
            </a:r>
            <a:r>
              <a:rPr lang="en-US" i="0" u="none" strike="noStrike" dirty="0">
                <a:solidFill>
                  <a:srgbClr val="000000"/>
                </a:solidFill>
                <a:latin typeface="Verdana"/>
                <a:ea typeface="Verdana"/>
                <a:cs typeface="Verdana"/>
                <a:sym typeface="Verdana"/>
              </a:rPr>
              <a:t> (students substitute their own words for the blue words).</a:t>
            </a:r>
            <a:endParaRPr dirty="0">
              <a:latin typeface="Verdana"/>
              <a:ea typeface="Verdana"/>
              <a:cs typeface="Verdana"/>
              <a:sym typeface="Verdana"/>
            </a:endParaRPr>
          </a:p>
        </p:txBody>
      </p:sp>
      <p:sp>
        <p:nvSpPr>
          <p:cNvPr id="437" name="Google Shape;437;p12:notes"/>
          <p:cNvSpPr txBox="1">
            <a:spLocks noGrp="1"/>
          </p:cNvSpPr>
          <p:nvPr>
            <p:ph type="ftr" idx="11"/>
          </p:nvPr>
        </p:nvSpPr>
        <p:spPr>
          <a:xfrm>
            <a:off x="-1" y="8685213"/>
            <a:ext cx="3526971"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438" name="Google Shape;43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13</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dirty="0">
                <a:solidFill>
                  <a:schemeClr val="accent5"/>
                </a:solidFill>
                <a:latin typeface="Verdana"/>
                <a:ea typeface="Verdana"/>
                <a:cs typeface="Verdana"/>
                <a:sym typeface="Verdana"/>
              </a:rPr>
              <a:t>4A. Pronunciation - Sound and Spelling</a:t>
            </a:r>
            <a:endParaRPr sz="11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b="1" dirty="0">
                <a:solidFill>
                  <a:schemeClr val="dk1"/>
                </a:solidFill>
                <a:latin typeface="Verdana"/>
                <a:ea typeface="Verdana"/>
                <a:cs typeface="Verdana"/>
                <a:sym typeface="Verdana"/>
              </a:rPr>
              <a:t>Note: </a:t>
            </a:r>
            <a:r>
              <a:rPr lang="en-US" sz="1100" dirty="0">
                <a:latin typeface="Verdana"/>
                <a:ea typeface="Verdana"/>
                <a:cs typeface="Verdana"/>
                <a:sym typeface="Verdana"/>
              </a:rPr>
              <a:t>The suffix “-</a:t>
            </a:r>
            <a:r>
              <a:rPr lang="en-US" sz="1100" dirty="0" err="1">
                <a:latin typeface="Verdana"/>
                <a:ea typeface="Verdana"/>
                <a:cs typeface="Verdana"/>
                <a:sym typeface="Verdana"/>
              </a:rPr>
              <a:t>est</a:t>
            </a:r>
            <a:r>
              <a:rPr lang="en-US" sz="1100" dirty="0">
                <a:latin typeface="Verdana"/>
                <a:ea typeface="Verdana"/>
                <a:cs typeface="Verdana"/>
                <a:sym typeface="Verdana"/>
              </a:rPr>
              <a:t>” at the end of an adjective or adverb turns it into a superlative and means “the most”. The prefix “un-” at the beginning of the word means “not.”</a:t>
            </a:r>
            <a:endParaRPr sz="11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1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b="1" i="0" u="none" strike="noStrike" dirty="0">
                <a:solidFill>
                  <a:schemeClr val="dk1"/>
                </a:solidFill>
                <a:latin typeface="Verdana"/>
                <a:ea typeface="Verdana"/>
                <a:cs typeface="Verdana"/>
                <a:sym typeface="Verdana"/>
              </a:rPr>
              <a:t>1. Model: Say the sound several times while pointing to it. </a:t>
            </a:r>
            <a:r>
              <a:rPr lang="en-US" sz="1100" i="0" u="none" strike="noStrike" dirty="0">
                <a:solidFill>
                  <a:schemeClr val="dk1"/>
                </a:solidFill>
                <a:latin typeface="Verdana"/>
                <a:ea typeface="Verdana"/>
                <a:cs typeface="Verdana"/>
                <a:sym typeface="Verdana"/>
              </a:rPr>
              <a:t>(For example, point to the </a:t>
            </a:r>
            <a:r>
              <a:rPr lang="en-US" sz="1100" b="1" dirty="0">
                <a:latin typeface="Verdana"/>
                <a:ea typeface="Verdana"/>
                <a:cs typeface="Verdana"/>
                <a:sym typeface="Verdana"/>
              </a:rPr>
              <a:t>/</a:t>
            </a:r>
            <a:r>
              <a:rPr lang="en-US" sz="1100" b="1" dirty="0" err="1">
                <a:latin typeface="Verdana"/>
                <a:ea typeface="Verdana"/>
                <a:cs typeface="Verdana"/>
                <a:sym typeface="Verdana"/>
              </a:rPr>
              <a:t>est</a:t>
            </a:r>
            <a:r>
              <a:rPr lang="en-US" sz="1100" b="1" dirty="0">
                <a:latin typeface="Verdana"/>
                <a:ea typeface="Verdana"/>
                <a:cs typeface="Verdana"/>
                <a:sym typeface="Verdana"/>
              </a:rPr>
              <a:t>/</a:t>
            </a:r>
            <a:r>
              <a:rPr lang="en-US" sz="1100" b="1" i="0" u="none" strike="noStrike" dirty="0">
                <a:solidFill>
                  <a:schemeClr val="dk1"/>
                </a:solidFill>
                <a:latin typeface="Verdana"/>
                <a:ea typeface="Verdana"/>
                <a:cs typeface="Verdana"/>
                <a:sym typeface="Verdana"/>
              </a:rPr>
              <a:t> </a:t>
            </a:r>
            <a:r>
              <a:rPr lang="en-US" sz="1100" i="0" u="none" strike="noStrike" dirty="0">
                <a:solidFill>
                  <a:schemeClr val="dk1"/>
                </a:solidFill>
                <a:latin typeface="Verdana"/>
                <a:ea typeface="Verdana"/>
                <a:cs typeface="Verdana"/>
                <a:sym typeface="Verdana"/>
              </a:rPr>
              <a:t>and say </a:t>
            </a:r>
            <a:r>
              <a:rPr lang="en-US" sz="1100" i="1" u="none" strike="noStrike" dirty="0">
                <a:solidFill>
                  <a:schemeClr val="dk1"/>
                </a:solidFill>
                <a:latin typeface="Verdana"/>
                <a:ea typeface="Verdana"/>
                <a:cs typeface="Verdana"/>
                <a:sym typeface="Verdana"/>
              </a:rPr>
              <a:t>/</a:t>
            </a:r>
            <a:r>
              <a:rPr lang="en-US" sz="1100" i="1" dirty="0" err="1">
                <a:latin typeface="Verdana"/>
                <a:ea typeface="Verdana"/>
                <a:cs typeface="Verdana"/>
                <a:sym typeface="Verdana"/>
              </a:rPr>
              <a:t>est</a:t>
            </a:r>
            <a:r>
              <a:rPr lang="en-US" sz="1100" i="1" u="none" strike="noStrike" dirty="0">
                <a:solidFill>
                  <a:schemeClr val="dk1"/>
                </a:solidFill>
                <a:latin typeface="Verdana"/>
                <a:ea typeface="Verdana"/>
                <a:cs typeface="Verdana"/>
                <a:sym typeface="Verdana"/>
              </a:rPr>
              <a:t>/ /</a:t>
            </a:r>
            <a:r>
              <a:rPr lang="en-US" sz="1100" i="1" dirty="0" err="1">
                <a:latin typeface="Verdana"/>
                <a:ea typeface="Verdana"/>
                <a:cs typeface="Verdana"/>
                <a:sym typeface="Verdana"/>
              </a:rPr>
              <a:t>est</a:t>
            </a:r>
            <a:r>
              <a:rPr lang="en-US" sz="1100" i="1" u="none" strike="noStrike" dirty="0">
                <a:solidFill>
                  <a:schemeClr val="dk1"/>
                </a:solidFill>
                <a:latin typeface="Verdana"/>
                <a:ea typeface="Verdana"/>
                <a:cs typeface="Verdana"/>
                <a:sym typeface="Verdana"/>
              </a:rPr>
              <a:t>/ /</a:t>
            </a:r>
            <a:r>
              <a:rPr lang="en-US" sz="1100" i="1" dirty="0" err="1">
                <a:latin typeface="Verdana"/>
                <a:ea typeface="Verdana"/>
                <a:cs typeface="Verdana"/>
                <a:sym typeface="Verdana"/>
              </a:rPr>
              <a:t>est</a:t>
            </a:r>
            <a:r>
              <a:rPr lang="en-US" sz="1100" i="1" u="none" strike="noStrike" dirty="0">
                <a:solidFill>
                  <a:schemeClr val="dk1"/>
                </a:solidFill>
                <a:latin typeface="Verdana"/>
                <a:ea typeface="Verdana"/>
                <a:cs typeface="Verdana"/>
                <a:sym typeface="Verdana"/>
              </a:rPr>
              <a:t>/</a:t>
            </a:r>
            <a:r>
              <a:rPr lang="en-US" sz="1100" i="0" u="none" strike="noStrike" dirty="0">
                <a:solidFill>
                  <a:schemeClr val="dk1"/>
                </a:solidFill>
                <a:latin typeface="Verdana"/>
                <a:ea typeface="Verdana"/>
                <a:cs typeface="Verdana"/>
                <a:sym typeface="Verdana"/>
              </a:rPr>
              <a:t>. Then say the sound and quickly read the entire list, pointing to each item as you read it (</a:t>
            </a:r>
            <a:r>
              <a:rPr lang="en-US" sz="1100" i="1" u="none" strike="noStrike" dirty="0">
                <a:solidFill>
                  <a:schemeClr val="dk1"/>
                </a:solidFill>
                <a:latin typeface="Verdana"/>
                <a:ea typeface="Verdana"/>
                <a:cs typeface="Verdana"/>
                <a:sym typeface="Verdana"/>
              </a:rPr>
              <a:t>the </a:t>
            </a:r>
            <a:r>
              <a:rPr lang="en-US" sz="1100" i="1" dirty="0">
                <a:latin typeface="Verdana"/>
                <a:ea typeface="Verdana"/>
                <a:cs typeface="Verdana"/>
                <a:sym typeface="Verdana"/>
              </a:rPr>
              <a:t>biggest, the longest, the highest, the strongest, the brightest</a:t>
            </a:r>
            <a:r>
              <a:rPr lang="en-US" sz="1100" i="0" u="none" strike="noStrike" dirty="0">
                <a:solidFill>
                  <a:schemeClr val="dk1"/>
                </a:solidFill>
                <a:latin typeface="Verdana"/>
                <a:ea typeface="Verdana"/>
                <a:cs typeface="Verdana"/>
                <a:sym typeface="Verdana"/>
              </a:rPr>
              <a:t>). Students just watch and listen. </a:t>
            </a:r>
            <a:endParaRPr sz="1100" dirty="0">
              <a:latin typeface="Verdana"/>
              <a:ea typeface="Verdana"/>
              <a:cs typeface="Verdana"/>
              <a:sym typeface="Verdana"/>
            </a:endParaRPr>
          </a:p>
          <a:p>
            <a:pPr marL="685800" lvl="1" indent="-152400" algn="l" rtl="0">
              <a:lnSpc>
                <a:spcPct val="100000"/>
              </a:lnSpc>
              <a:spcBef>
                <a:spcPts val="0"/>
              </a:spcBef>
              <a:spcAft>
                <a:spcPts val="0"/>
              </a:spcAft>
              <a:buClr>
                <a:schemeClr val="dk1"/>
              </a:buClr>
              <a:buSzPts val="1200"/>
              <a:buFont typeface="Calibri"/>
              <a:buNone/>
            </a:pPr>
            <a:endParaRPr sz="11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b="1" i="0" u="none" strike="noStrike" dirty="0">
                <a:solidFill>
                  <a:schemeClr val="dk1"/>
                </a:solidFill>
                <a:latin typeface="Verdana"/>
                <a:ea typeface="Verdana"/>
                <a:cs typeface="Verdana"/>
                <a:sym typeface="Verdana"/>
              </a:rPr>
              <a:t>2. Repeat: Say the sound and each word several times, having students repeat each time after you in unison. </a:t>
            </a:r>
            <a:r>
              <a:rPr lang="en-US" sz="1100" i="0" u="none" strike="noStrike" dirty="0">
                <a:solidFill>
                  <a:schemeClr val="dk1"/>
                </a:solidFill>
                <a:latin typeface="Verdana"/>
                <a:ea typeface="Verdana"/>
                <a:cs typeface="Verdana"/>
                <a:sym typeface="Verdana"/>
              </a:rPr>
              <a:t>Be sure to use your normal voice and rate of speed. Do one column at a time, top to bottom. Then read the sentences.</a:t>
            </a:r>
            <a:endParaRPr sz="11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dirty="0">
                <a:latin typeface="Verdana"/>
                <a:ea typeface="Verdana"/>
                <a:cs typeface="Verdana"/>
                <a:sym typeface="Verdana"/>
              </a:rPr>
              <a:t/>
            </a:r>
            <a:br>
              <a:rPr lang="en-US" sz="1100" dirty="0">
                <a:latin typeface="Verdana"/>
                <a:ea typeface="Verdana"/>
                <a:cs typeface="Verdana"/>
                <a:sym typeface="Verdana"/>
              </a:rPr>
            </a:br>
            <a:r>
              <a:rPr lang="en-US" sz="1100" b="1" i="0" u="none" strike="noStrike" dirty="0">
                <a:solidFill>
                  <a:schemeClr val="dk1"/>
                </a:solidFill>
                <a:latin typeface="Verdana"/>
                <a:ea typeface="Verdana"/>
                <a:cs typeface="Verdana"/>
                <a:sym typeface="Verdana"/>
              </a:rPr>
              <a:t>3. Solo: Call on individuals to say a sound and its word group. </a:t>
            </a:r>
            <a:r>
              <a:rPr lang="en-US" sz="1100" i="0" u="none" strike="noStrike" dirty="0">
                <a:solidFill>
                  <a:schemeClr val="dk1"/>
                </a:solidFill>
                <a:latin typeface="Verdana"/>
                <a:ea typeface="Verdana"/>
                <a:cs typeface="Verdana"/>
                <a:sym typeface="Verdana"/>
              </a:rPr>
              <a:t>Give lots of praise. Then ask students to read the sentences.</a:t>
            </a:r>
            <a:endParaRPr sz="1100" dirty="0">
              <a:latin typeface="Verdana"/>
              <a:ea typeface="Verdana"/>
              <a:cs typeface="Verdana"/>
              <a:sym typeface="Verdana"/>
            </a:endParaRPr>
          </a:p>
          <a:p>
            <a:pPr marL="457200" lvl="1" indent="0" algn="l" rtl="0">
              <a:lnSpc>
                <a:spcPct val="100000"/>
              </a:lnSpc>
              <a:spcBef>
                <a:spcPts val="0"/>
              </a:spcBef>
              <a:spcAft>
                <a:spcPts val="0"/>
              </a:spcAft>
              <a:buSzPts val="1400"/>
              <a:buNone/>
            </a:pPr>
            <a:endParaRPr sz="11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b="1" i="0" u="none" strike="noStrike" dirty="0">
                <a:solidFill>
                  <a:schemeClr val="dk1"/>
                </a:solidFill>
                <a:latin typeface="Verdana"/>
                <a:ea typeface="Verdana"/>
                <a:cs typeface="Verdana"/>
                <a:sym typeface="Verdana"/>
              </a:rPr>
              <a:t>4. Challenge:</a:t>
            </a:r>
            <a:r>
              <a:rPr lang="en-US" sz="1100" i="0" u="none" strike="noStrike" dirty="0">
                <a:solidFill>
                  <a:schemeClr val="dk1"/>
                </a:solidFill>
                <a:latin typeface="Verdana"/>
                <a:ea typeface="Verdana"/>
                <a:cs typeface="Verdana"/>
                <a:sym typeface="Verdana"/>
              </a:rPr>
              <a:t> Choose another sound from the lesson that is challenging for your particular students to pronounce. Use words from Parts 1 and 2 of the lesson, and from previous lessons to make a group of 3-5 words. You may repeat the same challenging sounds in several lessons. Students need a lot of practice on sounds that do not exist in their first language.</a:t>
            </a:r>
            <a:endParaRPr sz="1100" dirty="0">
              <a:latin typeface="Verdana"/>
              <a:ea typeface="Verdana"/>
              <a:cs typeface="Verdana"/>
              <a:sym typeface="Verdana"/>
            </a:endParaRPr>
          </a:p>
        </p:txBody>
      </p:sp>
      <p:sp>
        <p:nvSpPr>
          <p:cNvPr id="448" name="Google Shape;448;p13: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449" name="Google Shape;44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14</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4B. </a:t>
            </a:r>
            <a:r>
              <a:rPr lang="en-US" sz="1200" b="1" i="0" u="none" strike="noStrike">
                <a:solidFill>
                  <a:schemeClr val="accent5"/>
                </a:solidFill>
                <a:latin typeface="Verdana"/>
                <a:ea typeface="Verdana"/>
                <a:cs typeface="Verdana"/>
                <a:sym typeface="Verdana"/>
              </a:rPr>
              <a:t>Hum and clap the stress.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sz="1200" i="0" u="none" strike="noStrike">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a:solidFill>
                  <a:schemeClr val="dk1"/>
                </a:solidFill>
                <a:latin typeface="Verdana"/>
                <a:ea typeface="Verdana"/>
                <a:cs typeface="Verdana"/>
                <a:sym typeface="Verdana"/>
              </a:rPr>
              <a:t>Begin by humming the stress of a column of words. Hum higher, longer, and louder for big dashes and lower, shorter, and quieter for small dashes.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a:solidFill>
                  <a:schemeClr val="dk1"/>
                </a:solidFill>
                <a:latin typeface="Verdana"/>
                <a:ea typeface="Verdana"/>
                <a:cs typeface="Verdana"/>
                <a:sym typeface="Verdana"/>
              </a:rPr>
              <a:t>You may use hand gestures to indicate that </a:t>
            </a:r>
            <a:r>
              <a:rPr lang="en-US" sz="1200" b="1" i="0" u="none" strike="noStrike">
                <a:solidFill>
                  <a:schemeClr val="dk1"/>
                </a:solidFill>
                <a:latin typeface="Verdana"/>
                <a:ea typeface="Verdana"/>
                <a:cs typeface="Verdana"/>
                <a:sym typeface="Verdana"/>
              </a:rPr>
              <a:t>the stressed syllable is higher in pitch, longer in duration, and louder.</a:t>
            </a:r>
            <a:r>
              <a:rPr lang="en-US" sz="1200" i="0" u="none" strike="noStrike">
                <a:solidFill>
                  <a:schemeClr val="dk1"/>
                </a:solidFill>
                <a:latin typeface="Verdana"/>
                <a:ea typeface="Verdana"/>
                <a:cs typeface="Verdana"/>
                <a:sym typeface="Verdana"/>
              </a:rPr>
              <a:t> Invite your students to join in humming the rhythm. Once the class is humming the rhythm in unison, you can begin saying the words. You may also wish to clap the syllables while you say the words.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1.</a:t>
            </a:r>
            <a:r>
              <a:rPr lang="en-US" sz="1200" i="0" u="none" strike="noStrike">
                <a:solidFill>
                  <a:schemeClr val="dk1"/>
                </a:solidFill>
                <a:latin typeface="Verdana"/>
                <a:ea typeface="Verdana"/>
                <a:cs typeface="Verdana"/>
                <a:sym typeface="Verdana"/>
              </a:rPr>
              <a:t> </a:t>
            </a:r>
            <a:r>
              <a:rPr lang="en-US" sz="1200" b="1" i="0" u="none" strike="noStrike">
                <a:solidFill>
                  <a:schemeClr val="dk1"/>
                </a:solidFill>
                <a:latin typeface="Verdana"/>
                <a:ea typeface="Verdana"/>
                <a:cs typeface="Verdana"/>
                <a:sym typeface="Verdana"/>
              </a:rPr>
              <a:t>Model: </a:t>
            </a:r>
            <a:r>
              <a:rPr lang="en-US" sz="1200" i="0" u="none" strike="noStrike">
                <a:solidFill>
                  <a:schemeClr val="dk1"/>
                </a:solidFill>
                <a:latin typeface="Verdana"/>
                <a:ea typeface="Verdana"/>
                <a:cs typeface="Verdana"/>
                <a:sym typeface="Verdana"/>
              </a:rPr>
              <a:t>Hum and then say each word in the column several times. Students listen.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2.</a:t>
            </a:r>
            <a:r>
              <a:rPr lang="en-US" sz="1200" i="0" u="none" strike="noStrike">
                <a:solidFill>
                  <a:schemeClr val="dk1"/>
                </a:solidFill>
                <a:latin typeface="Verdana"/>
                <a:ea typeface="Verdana"/>
                <a:cs typeface="Verdana"/>
                <a:sym typeface="Verdana"/>
              </a:rPr>
              <a:t> </a:t>
            </a:r>
            <a:r>
              <a:rPr lang="en-US" sz="1200" b="1" i="0" u="none" strike="noStrike">
                <a:solidFill>
                  <a:schemeClr val="dk1"/>
                </a:solidFill>
                <a:latin typeface="Verdana"/>
                <a:ea typeface="Verdana"/>
                <a:cs typeface="Verdana"/>
                <a:sym typeface="Verdana"/>
              </a:rPr>
              <a:t>Repeat: </a:t>
            </a:r>
            <a:r>
              <a:rPr lang="en-US">
                <a:latin typeface="Verdana"/>
                <a:ea typeface="Verdana"/>
                <a:cs typeface="Verdana"/>
                <a:sym typeface="Verdana"/>
              </a:rPr>
              <a:t>S</a:t>
            </a:r>
            <a:r>
              <a:rPr lang="en-US" sz="1200" i="0" u="none" strike="noStrike">
                <a:solidFill>
                  <a:schemeClr val="dk1"/>
                </a:solidFill>
                <a:latin typeface="Verdana"/>
                <a:ea typeface="Verdana"/>
                <a:cs typeface="Verdana"/>
                <a:sym typeface="Verdana"/>
              </a:rPr>
              <a:t>tudents repeat words after you in unison.</a:t>
            </a:r>
            <a:r>
              <a:rPr lang="en-US" sz="1200" b="1" i="0" u="none" strike="noStrike">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3. Solo:</a:t>
            </a:r>
            <a:r>
              <a:rPr lang="en-US" sz="1200" i="0" u="none" strike="noStrike">
                <a:solidFill>
                  <a:schemeClr val="dk1"/>
                </a:solidFill>
                <a:latin typeface="Verdana"/>
                <a:ea typeface="Verdana"/>
                <a:cs typeface="Verdana"/>
                <a:sym typeface="Verdana"/>
              </a:rPr>
              <a:t> </a:t>
            </a:r>
            <a:r>
              <a:rPr lang="en-US">
                <a:latin typeface="Verdana"/>
                <a:ea typeface="Verdana"/>
                <a:cs typeface="Verdana"/>
                <a:sym typeface="Verdana"/>
              </a:rPr>
              <a:t>C</a:t>
            </a:r>
            <a:r>
              <a:rPr lang="en-US" sz="1200" i="0" u="none" strike="noStrike">
                <a:solidFill>
                  <a:schemeClr val="dk1"/>
                </a:solidFill>
                <a:latin typeface="Verdana"/>
                <a:ea typeface="Verdana"/>
                <a:cs typeface="Verdana"/>
                <a:sym typeface="Verdana"/>
              </a:rPr>
              <a:t>all on individuals to read the entire column of words.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
            </a:r>
            <a:br>
              <a:rPr lang="en-US">
                <a:latin typeface="Verdana"/>
                <a:ea typeface="Verdana"/>
                <a:cs typeface="Verdana"/>
                <a:sym typeface="Verdana"/>
              </a:rPr>
            </a:br>
            <a:endParaRPr>
              <a:latin typeface="Verdana"/>
              <a:ea typeface="Verdana"/>
              <a:cs typeface="Verdana"/>
              <a:sym typeface="Verdana"/>
            </a:endParaRPr>
          </a:p>
        </p:txBody>
      </p:sp>
      <p:sp>
        <p:nvSpPr>
          <p:cNvPr id="459" name="Google Shape;459;p14: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460" name="Google Shape;4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15</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5A. Bible Reading</a:t>
            </a:r>
            <a:endParaRPr lang="en-US"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US" sz="1200" dirty="0">
                <a:solidFill>
                  <a:schemeClr val="accent5"/>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Be sure students read this story in their </a:t>
            </a:r>
            <a:r>
              <a:rPr lang="en-US" dirty="0">
                <a:latin typeface="Verdana"/>
                <a:ea typeface="Verdana"/>
                <a:cs typeface="Verdana"/>
                <a:sym typeface="Verdana"/>
              </a:rPr>
              <a:t>first</a:t>
            </a:r>
            <a:r>
              <a:rPr lang="en-US" sz="1200" dirty="0">
                <a:solidFill>
                  <a:schemeClr val="dk1"/>
                </a:solidFill>
                <a:latin typeface="Verdana"/>
                <a:ea typeface="Verdana"/>
                <a:cs typeface="Verdana"/>
                <a:sym typeface="Verdana"/>
              </a:rPr>
              <a:t> language </a:t>
            </a:r>
            <a:r>
              <a:rPr lang="en-US" dirty="0">
                <a:latin typeface="Verdana"/>
                <a:ea typeface="Verdana"/>
                <a:cs typeface="Verdana"/>
                <a:sym typeface="Verdana"/>
              </a:rPr>
              <a:t>before reading it in English. </a:t>
            </a:r>
            <a:r>
              <a:rPr lang="en-US" sz="1200" dirty="0">
                <a:solidFill>
                  <a:schemeClr val="dk1"/>
                </a:solidFill>
                <a:latin typeface="Verdana"/>
                <a:ea typeface="Verdana"/>
                <a:cs typeface="Verdana"/>
                <a:sym typeface="Verdana"/>
              </a:rPr>
              <a:t>The hyperlinks of the Bible verses connect to https://live.bible.is/ so students can read and hear the scripture in their own languages.</a:t>
            </a: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students to act out the story.</a:t>
            </a: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D. Ask if there are any questions or comments about the story.</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E. Ask the story questions and discuss as a group.</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F. Optional - You may hide the words and ask students to tell the story again in their own words, using the pictures to help them.</a:t>
            </a: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478" name="Google Shape;478;p15:notes"/>
          <p:cNvSpPr txBox="1">
            <a:spLocks noGrp="1"/>
          </p:cNvSpPr>
          <p:nvPr>
            <p:ph type="ftr" idx="11"/>
          </p:nvPr>
        </p:nvSpPr>
        <p:spPr>
          <a:xfrm>
            <a:off x="-1" y="8685213"/>
            <a:ext cx="3429001"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479" name="Google Shape;47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16</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1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5B. Bible Reading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490" name="Google Shape;490;p16: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491" name="Google Shape;49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17</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5C. Bible Reading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501" name="Google Shape;501;p17:notes"/>
          <p:cNvSpPr txBox="1">
            <a:spLocks noGrp="1"/>
          </p:cNvSpPr>
          <p:nvPr>
            <p:ph type="ftr" idx="11"/>
          </p:nvPr>
        </p:nvSpPr>
        <p:spPr>
          <a:xfrm>
            <a:off x="-1" y="8685213"/>
            <a:ext cx="3361509"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502" name="Google Shape;50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18</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1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5D</a:t>
            </a:r>
            <a:r>
              <a:rPr lang="en-US" sz="1200" b="1" dirty="0">
                <a:solidFill>
                  <a:schemeClr val="accent5"/>
                </a:solidFill>
                <a:latin typeface="Verdana"/>
                <a:ea typeface="Verdana"/>
                <a:cs typeface="Verdana"/>
                <a:sym typeface="Verdana"/>
              </a:rPr>
              <a:t>. Bible Reading</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512" name="Google Shape;512;p18: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513" name="Google Shape;51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19</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Pray</a:t>
            </a: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Pray for the class. You may want to thank the Lord for loving us and dying on the cross.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Check Homework and Review</a:t>
            </a:r>
          </a:p>
          <a:p>
            <a:pPr marL="0" lvl="0" indent="0" algn="l" rtl="0">
              <a:lnSpc>
                <a:spcPct val="100000"/>
              </a:lnSpc>
              <a:spcBef>
                <a:spcPts val="0"/>
              </a:spcBef>
              <a:spcAft>
                <a:spcPts val="0"/>
              </a:spcAft>
              <a:buSzPts val="1400"/>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learners to read aloud or recite their homework from the last class. Check written work.</a:t>
            </a: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Review the main points of the previous lesson and ask if there are any questions.</a:t>
            </a:r>
          </a:p>
        </p:txBody>
      </p:sp>
      <p:sp>
        <p:nvSpPr>
          <p:cNvPr id="310" name="Google Shape;310;p2:notes"/>
          <p:cNvSpPr txBox="1">
            <a:spLocks noGrp="1"/>
          </p:cNvSpPr>
          <p:nvPr>
            <p:ph type="ftr" idx="11"/>
          </p:nvPr>
        </p:nvSpPr>
        <p:spPr>
          <a:xfrm>
            <a:off x="-1" y="8685213"/>
            <a:ext cx="388461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311" name="Google Shape;311;p2:notes"/>
          <p:cNvSpPr txBox="1">
            <a:spLocks noGrp="1"/>
          </p:cNvSpPr>
          <p:nvPr>
            <p:ph type="sldNum" idx="12"/>
          </p:nvPr>
        </p:nvSpPr>
        <p:spPr>
          <a:xfrm>
            <a:off x="3886200" y="8685212"/>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2</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1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5E. Bible Reading Questions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questions and discuss as a group. For questions 1-4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1. The face of Jesus became as bright as the sun.</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2. Moses and the prophet Elijah appeared with Jesus.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They talked about Jesus’ death.</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Jesus told the disciples, “Do not be afraid.”</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5. and 6. Answers will vary.</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endParaRPr dirty="0">
              <a:solidFill>
                <a:srgbClr val="000000"/>
              </a:solidFill>
              <a:latin typeface="Verdana"/>
              <a:ea typeface="Verdana"/>
              <a:cs typeface="Verdana"/>
              <a:sym typeface="Verdana"/>
            </a:endParaRPr>
          </a:p>
        </p:txBody>
      </p:sp>
      <p:sp>
        <p:nvSpPr>
          <p:cNvPr id="522" name="Google Shape;522;p19: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523" name="Google Shape;52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20</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20:notes"/>
          <p:cNvSpPr txBox="1">
            <a:spLocks noGrp="1"/>
          </p:cNvSpPr>
          <p:nvPr>
            <p:ph type="body" idx="1"/>
          </p:nvPr>
        </p:nvSpPr>
        <p:spPr>
          <a:xfrm>
            <a:off x="128789" y="4400549"/>
            <a:ext cx="6606861"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1" dirty="0">
                <a:solidFill>
                  <a:srgbClr val="4472C4"/>
                </a:solidFill>
                <a:latin typeface="Verdana"/>
                <a:ea typeface="Verdana"/>
                <a:cs typeface="Verdana"/>
                <a:sym typeface="Verdana"/>
              </a:rPr>
              <a:t>6A. Activities – Listening with sound/spelling words /</a:t>
            </a:r>
            <a:r>
              <a:rPr lang="en-US" sz="1100" b="1" dirty="0" err="1">
                <a:solidFill>
                  <a:srgbClr val="4472C4"/>
                </a:solidFill>
                <a:latin typeface="Verdana"/>
                <a:ea typeface="Verdana"/>
                <a:cs typeface="Verdana"/>
                <a:sym typeface="Verdana"/>
              </a:rPr>
              <a:t>est</a:t>
            </a:r>
            <a:r>
              <a:rPr lang="en-US" sz="1100" b="1" dirty="0">
                <a:solidFill>
                  <a:srgbClr val="4472C4"/>
                </a:solidFill>
                <a:latin typeface="Verdana"/>
                <a:ea typeface="Verdana"/>
                <a:cs typeface="Verdana"/>
                <a:sym typeface="Verdana"/>
              </a:rPr>
              <a:t>/ and /un/</a:t>
            </a:r>
            <a:endParaRPr sz="1100" b="1"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1100" dirty="0">
                <a:solidFill>
                  <a:schemeClr val="dk1"/>
                </a:solidFill>
                <a:latin typeface="Verdana"/>
                <a:ea typeface="Verdana"/>
                <a:cs typeface="Verdana"/>
                <a:sym typeface="Verdana"/>
              </a:rPr>
              <a:t>Read the following </a:t>
            </a:r>
            <a:r>
              <a:rPr lang="en-US" sz="1100" dirty="0">
                <a:latin typeface="Verdana"/>
                <a:ea typeface="Verdana"/>
                <a:cs typeface="Verdana"/>
                <a:sym typeface="Verdana"/>
              </a:rPr>
              <a:t>script at least twice as students listen and write their answers to the questions. Students may NOT look at the script.</a:t>
            </a:r>
            <a:endParaRPr sz="1100" dirty="0"/>
          </a:p>
          <a:p>
            <a:pPr marL="0" marR="0" lvl="0" indent="0" algn="l" rtl="0">
              <a:lnSpc>
                <a:spcPct val="100000"/>
              </a:lnSpc>
              <a:spcBef>
                <a:spcPts val="0"/>
              </a:spcBef>
              <a:spcAft>
                <a:spcPts val="0"/>
              </a:spcAft>
              <a:buClr>
                <a:schemeClr val="dk1"/>
              </a:buClr>
              <a:buSzPts val="1400"/>
              <a:buFont typeface="Arial"/>
              <a:buNone/>
            </a:pPr>
            <a:endParaRPr sz="1100" b="0" i="0" u="none" strike="noStrike" cap="none"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sz="1100" dirty="0">
                <a:latin typeface="Verdana"/>
                <a:ea typeface="Verdana"/>
                <a:cs typeface="Verdana"/>
                <a:sym typeface="Verdana"/>
              </a:rPr>
              <a:t>Ladies and gentlemen, welcome to the Twentieth Annual Summer Dog Show! This is where the brightest and the best dogs compete in several categories: grooming, obedience, ability, and friendliness. Our first contestant is a poodle named Dolly, and she looks like a winner! She has the curliest fur and best haircut, with the cutest bow on her collar. She is by far the best groomed dog here today. The judges gave her seventy-five points. Our next contestant is a golden retriever named Oscar. He is the tallest dog on the field, but he looks unhappy with his trainer and uncomfortable in his new collar. Oscar can run the farthest and jump the highest of any dog at the show. He got only seventy points, though, because he is difficult to control. Our final contestant is a dalmatian named Spot. He is the biggest and strongest dog here! Spot scored well in every category and ended with the final score of ninety points. Spot is this year's Twentieth Annual Summer Dog Show winner! Make sure to join us for next year’s show!</a:t>
            </a:r>
            <a:endParaRPr sz="11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11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2800"/>
              <a:buNone/>
            </a:pPr>
            <a:r>
              <a:rPr lang="en-US" sz="1100" b="1" dirty="0">
                <a:latin typeface="Verdana"/>
                <a:ea typeface="Verdana"/>
                <a:cs typeface="Verdana"/>
                <a:sym typeface="Verdana"/>
              </a:rPr>
              <a:t>Answers:</a:t>
            </a:r>
            <a:endParaRPr sz="1100" dirty="0"/>
          </a:p>
          <a:p>
            <a:pPr marL="0" lvl="0" indent="0" algn="l" rtl="0">
              <a:lnSpc>
                <a:spcPct val="100000"/>
              </a:lnSpc>
              <a:spcBef>
                <a:spcPts val="0"/>
              </a:spcBef>
              <a:spcAft>
                <a:spcPts val="0"/>
              </a:spcAft>
              <a:buClr>
                <a:schemeClr val="dk1"/>
              </a:buClr>
              <a:buSzPts val="1100"/>
              <a:buNone/>
            </a:pPr>
            <a:r>
              <a:rPr lang="en-US" sz="1100" dirty="0">
                <a:latin typeface="Verdana"/>
                <a:ea typeface="Verdana"/>
                <a:cs typeface="Verdana"/>
                <a:sym typeface="Verdana"/>
              </a:rPr>
              <a:t>1. The dogs are the bright</a:t>
            </a:r>
            <a:r>
              <a:rPr lang="en-US" sz="1100" b="1" dirty="0">
                <a:latin typeface="Verdana"/>
                <a:ea typeface="Verdana"/>
                <a:cs typeface="Verdana"/>
                <a:sym typeface="Verdana"/>
              </a:rPr>
              <a:t>est</a:t>
            </a:r>
            <a:r>
              <a:rPr lang="en-US" sz="1100" dirty="0">
                <a:latin typeface="Verdana"/>
                <a:ea typeface="Verdana"/>
                <a:cs typeface="Verdana"/>
                <a:sym typeface="Verdana"/>
              </a:rPr>
              <a:t> and the best.</a:t>
            </a:r>
            <a:endParaRPr sz="11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sz="1100" dirty="0">
                <a:latin typeface="Verdana"/>
                <a:ea typeface="Verdana"/>
                <a:cs typeface="Verdana"/>
                <a:sym typeface="Verdana"/>
              </a:rPr>
              <a:t>2. The categories for competing are grooming, obedience, and friendli</a:t>
            </a:r>
            <a:r>
              <a:rPr lang="en-US" sz="1100" b="1" dirty="0">
                <a:latin typeface="Verdana"/>
                <a:ea typeface="Verdana"/>
                <a:cs typeface="Verdana"/>
                <a:sym typeface="Verdana"/>
              </a:rPr>
              <a:t>est</a:t>
            </a:r>
            <a:r>
              <a:rPr lang="en-US" sz="1100" dirty="0">
                <a:latin typeface="Verdana"/>
                <a:ea typeface="Verdana"/>
                <a:cs typeface="Verdana"/>
                <a:sym typeface="Verdana"/>
              </a:rPr>
              <a:t> as a pet. </a:t>
            </a:r>
            <a:endParaRPr sz="11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sz="1100" dirty="0">
                <a:latin typeface="Verdana"/>
                <a:ea typeface="Verdana"/>
                <a:cs typeface="Verdana"/>
                <a:sym typeface="Verdana"/>
              </a:rPr>
              <a:t>3. Dolly has the curli</a:t>
            </a:r>
            <a:r>
              <a:rPr lang="en-US" sz="1100" b="1" dirty="0">
                <a:latin typeface="Verdana"/>
                <a:ea typeface="Verdana"/>
                <a:cs typeface="Verdana"/>
                <a:sym typeface="Verdana"/>
              </a:rPr>
              <a:t>est</a:t>
            </a:r>
            <a:r>
              <a:rPr lang="en-US" sz="1100" dirty="0">
                <a:latin typeface="Verdana"/>
                <a:ea typeface="Verdana"/>
                <a:cs typeface="Verdana"/>
                <a:sym typeface="Verdana"/>
              </a:rPr>
              <a:t> fur, best haircut and cut</a:t>
            </a:r>
            <a:r>
              <a:rPr lang="en-US" sz="1100" b="1" dirty="0">
                <a:latin typeface="Verdana"/>
                <a:ea typeface="Verdana"/>
                <a:cs typeface="Verdana"/>
                <a:sym typeface="Verdana"/>
              </a:rPr>
              <a:t>est</a:t>
            </a:r>
            <a:r>
              <a:rPr lang="en-US" sz="1100" dirty="0">
                <a:latin typeface="Verdana"/>
                <a:ea typeface="Verdana"/>
                <a:cs typeface="Verdana"/>
                <a:sym typeface="Verdana"/>
              </a:rPr>
              <a:t> bow.</a:t>
            </a:r>
            <a:endParaRPr sz="11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sz="1100" dirty="0">
                <a:latin typeface="Verdana"/>
                <a:ea typeface="Verdana"/>
                <a:cs typeface="Verdana"/>
                <a:sym typeface="Verdana"/>
              </a:rPr>
              <a:t>4. Oscar is </a:t>
            </a:r>
            <a:r>
              <a:rPr lang="en-US" sz="1100" b="1" dirty="0">
                <a:latin typeface="Verdana"/>
                <a:ea typeface="Verdana"/>
                <a:cs typeface="Verdana"/>
                <a:sym typeface="Verdana"/>
              </a:rPr>
              <a:t>un</a:t>
            </a:r>
            <a:r>
              <a:rPr lang="en-US" sz="1100" dirty="0">
                <a:latin typeface="Verdana"/>
                <a:ea typeface="Verdana"/>
                <a:cs typeface="Verdana"/>
                <a:sym typeface="Verdana"/>
              </a:rPr>
              <a:t>comfortable in his new </a:t>
            </a:r>
            <a:r>
              <a:rPr lang="en-US" sz="1100" dirty="0" smtClean="0">
                <a:latin typeface="Verdana"/>
                <a:ea typeface="Verdana"/>
                <a:cs typeface="Verdana"/>
                <a:sym typeface="Verdana"/>
              </a:rPr>
              <a:t>collar/he</a:t>
            </a:r>
            <a:r>
              <a:rPr lang="en-US" sz="1100" baseline="0" dirty="0" smtClean="0">
                <a:latin typeface="Verdana"/>
                <a:ea typeface="Verdana"/>
                <a:cs typeface="Verdana"/>
                <a:sym typeface="Verdana"/>
              </a:rPr>
              <a:t> looks unhappy with his trainer/he is difficult to control.</a:t>
            </a:r>
            <a:endParaRPr sz="11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sz="1100" dirty="0">
                <a:latin typeface="Verdana"/>
                <a:ea typeface="Verdana"/>
                <a:cs typeface="Verdana"/>
                <a:sym typeface="Verdana"/>
              </a:rPr>
              <a:t>5. Oscar can run the farth</a:t>
            </a:r>
            <a:r>
              <a:rPr lang="en-US" sz="1100" b="1" dirty="0">
                <a:latin typeface="Verdana"/>
                <a:ea typeface="Verdana"/>
                <a:cs typeface="Verdana"/>
                <a:sym typeface="Verdana"/>
              </a:rPr>
              <a:t>est</a:t>
            </a:r>
            <a:r>
              <a:rPr lang="en-US" sz="1100" dirty="0">
                <a:latin typeface="Verdana"/>
                <a:ea typeface="Verdana"/>
                <a:cs typeface="Verdana"/>
                <a:sym typeface="Verdana"/>
              </a:rPr>
              <a:t> and jump the high</a:t>
            </a:r>
            <a:r>
              <a:rPr lang="en-US" sz="1100" b="1" dirty="0">
                <a:latin typeface="Verdana"/>
                <a:ea typeface="Verdana"/>
                <a:cs typeface="Verdana"/>
                <a:sym typeface="Verdana"/>
              </a:rPr>
              <a:t>est</a:t>
            </a:r>
            <a:r>
              <a:rPr lang="en-US" sz="1100" dirty="0">
                <a:latin typeface="Verdana"/>
                <a:ea typeface="Verdana"/>
                <a:cs typeface="Verdana"/>
                <a:sym typeface="Verdana"/>
              </a:rPr>
              <a:t>. </a:t>
            </a:r>
            <a:endParaRPr sz="11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sz="1100" dirty="0">
                <a:latin typeface="Verdana"/>
                <a:ea typeface="Verdana"/>
                <a:cs typeface="Verdana"/>
                <a:sym typeface="Verdana"/>
              </a:rPr>
              <a:t>6. Spot won the show.</a:t>
            </a:r>
            <a:endParaRPr sz="1100" dirty="0">
              <a:latin typeface="Verdana"/>
              <a:ea typeface="Verdana"/>
              <a:cs typeface="Verdana"/>
              <a:sym typeface="Verdana"/>
            </a:endParaRPr>
          </a:p>
        </p:txBody>
      </p:sp>
      <p:sp>
        <p:nvSpPr>
          <p:cNvPr id="533" name="Google Shape;533;p20: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534" name="Google Shape;53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bg1">
                    <a:lumMod val="65000"/>
                  </a:schemeClr>
                </a:solidFill>
                <a:latin typeface="Calibri"/>
                <a:ea typeface="Calibri"/>
                <a:cs typeface="Calibri"/>
                <a:sym typeface="Calibri"/>
              </a:rPr>
              <a:t>21</a:t>
            </a:fld>
            <a:endParaRPr dirty="0">
              <a:solidFill>
                <a:schemeClr val="bg1">
                  <a:lumMod val="65000"/>
                </a:schemeClr>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2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US" b="1" i="0" u="none" strike="noStrike" cap="none" dirty="0">
                <a:solidFill>
                  <a:schemeClr val="accent5"/>
                </a:solidFill>
                <a:latin typeface="Verdana"/>
                <a:ea typeface="Verdana"/>
                <a:cs typeface="Verdana"/>
                <a:sym typeface="Verdana"/>
              </a:rPr>
              <a:t>6B. Activities</a:t>
            </a:r>
            <a:r>
              <a:rPr lang="en-US" b="1" dirty="0">
                <a:solidFill>
                  <a:schemeClr val="accent5"/>
                </a:solidFill>
                <a:latin typeface="Verdana"/>
                <a:ea typeface="Verdana"/>
                <a:cs typeface="Verdana"/>
                <a:sym typeface="Verdana"/>
              </a:rPr>
              <a:t> </a:t>
            </a:r>
            <a:r>
              <a:rPr lang="en-US" dirty="0">
                <a:solidFill>
                  <a:schemeClr val="accent5"/>
                </a:solidFill>
                <a:latin typeface="Verdana"/>
                <a:ea typeface="Verdana"/>
                <a:cs typeface="Verdana"/>
                <a:sym typeface="Verdana"/>
              </a:rPr>
              <a:t>–</a:t>
            </a:r>
            <a:r>
              <a:rPr lang="en-US" b="1" dirty="0">
                <a:solidFill>
                  <a:schemeClr val="accent5"/>
                </a:solidFill>
                <a:latin typeface="Verdana"/>
                <a:ea typeface="Verdana"/>
                <a:cs typeface="Verdana"/>
                <a:sym typeface="Verdana"/>
              </a:rPr>
              <a:t> </a:t>
            </a:r>
            <a:r>
              <a:rPr lang="en-US" b="1" i="0" u="none" strike="noStrike" cap="none" dirty="0">
                <a:solidFill>
                  <a:schemeClr val="accent5"/>
                </a:solidFill>
                <a:latin typeface="Verdana"/>
                <a:ea typeface="Verdana"/>
                <a:cs typeface="Verdana"/>
                <a:sym typeface="Verdana"/>
              </a:rPr>
              <a:t>Pair work</a:t>
            </a:r>
            <a:endParaRPr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accent5"/>
              </a:buClr>
              <a:buSzPts val="1200"/>
              <a:buFont typeface="Calibri"/>
              <a:buNone/>
            </a:pPr>
            <a:endParaRPr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Partner A will ask questions from this slide and write Partner B’s answers.</a:t>
            </a:r>
            <a:endParaRPr dirty="0"/>
          </a:p>
          <a:p>
            <a:pPr marL="0" lvl="0" indent="0" algn="l" rtl="0">
              <a:lnSpc>
                <a:spcPct val="100000"/>
              </a:lnSpc>
              <a:spcBef>
                <a:spcPts val="0"/>
              </a:spcBef>
              <a:spcAft>
                <a:spcPts val="0"/>
              </a:spcAft>
              <a:buSzPts val="1400"/>
              <a:buNone/>
            </a:pPr>
            <a:endParaRPr lang="en-US"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Check answers for correct grammar and punctuation.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545" name="Google Shape;545;p21:notes"/>
          <p:cNvSpPr txBox="1">
            <a:spLocks noGrp="1"/>
          </p:cNvSpPr>
          <p:nvPr>
            <p:ph type="ftr" idx="11"/>
          </p:nvPr>
        </p:nvSpPr>
        <p:spPr>
          <a:xfrm>
            <a:off x="-1" y="8685213"/>
            <a:ext cx="3884614"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546" name="Google Shape;54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22</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2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US" b="1" i="0" u="none" strike="noStrike" cap="none" dirty="0">
                <a:solidFill>
                  <a:schemeClr val="accent5"/>
                </a:solidFill>
                <a:latin typeface="Verdana"/>
                <a:ea typeface="Verdana"/>
                <a:cs typeface="Verdana"/>
                <a:sym typeface="Verdana"/>
              </a:rPr>
              <a:t>6C. Activities</a:t>
            </a:r>
            <a:r>
              <a:rPr lang="en-US" b="1" dirty="0">
                <a:solidFill>
                  <a:schemeClr val="accent5"/>
                </a:solidFill>
                <a:latin typeface="Verdana"/>
                <a:ea typeface="Verdana"/>
                <a:cs typeface="Verdana"/>
                <a:sym typeface="Verdana"/>
              </a:rPr>
              <a:t> </a:t>
            </a:r>
            <a:r>
              <a:rPr lang="en-US" dirty="0">
                <a:solidFill>
                  <a:schemeClr val="accent5"/>
                </a:solidFill>
                <a:latin typeface="Verdana"/>
                <a:ea typeface="Verdana"/>
                <a:cs typeface="Verdana"/>
                <a:sym typeface="Verdana"/>
              </a:rPr>
              <a:t>–</a:t>
            </a:r>
            <a:r>
              <a:rPr lang="en-US" b="1" dirty="0">
                <a:solidFill>
                  <a:schemeClr val="accent5"/>
                </a:solidFill>
                <a:latin typeface="Verdana"/>
                <a:ea typeface="Verdana"/>
                <a:cs typeface="Verdana"/>
                <a:sym typeface="Verdana"/>
              </a:rPr>
              <a:t> </a:t>
            </a:r>
            <a:r>
              <a:rPr lang="en-US" b="1" i="0" u="none" strike="noStrike" cap="none" dirty="0">
                <a:solidFill>
                  <a:schemeClr val="accent5"/>
                </a:solidFill>
                <a:latin typeface="Verdana"/>
                <a:ea typeface="Verdana"/>
                <a:cs typeface="Verdana"/>
                <a:sym typeface="Verdana"/>
              </a:rPr>
              <a:t>Pair work</a:t>
            </a:r>
            <a:endParaRPr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Partner B will ask questions from this slide and write Partner A’s answers.</a:t>
            </a:r>
            <a:endParaRPr dirty="0"/>
          </a:p>
          <a:p>
            <a:pPr marL="0" lvl="0" indent="0" algn="l" rtl="0">
              <a:lnSpc>
                <a:spcPct val="100000"/>
              </a:lnSpc>
              <a:spcBef>
                <a:spcPts val="0"/>
              </a:spcBef>
              <a:spcAft>
                <a:spcPts val="0"/>
              </a:spcAft>
              <a:buSzPts val="1400"/>
              <a:buNone/>
            </a:pPr>
            <a:endParaRPr lang="en-US"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Check answers for correct grammar and punctuation.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555" name="Google Shape;555;p22:notes"/>
          <p:cNvSpPr txBox="1">
            <a:spLocks noGrp="1"/>
          </p:cNvSpPr>
          <p:nvPr>
            <p:ph type="ftr" idx="11"/>
          </p:nvPr>
        </p:nvSpPr>
        <p:spPr>
          <a:xfrm>
            <a:off x="-1" y="8685213"/>
            <a:ext cx="3553097"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556" name="Google Shape;55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23</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2:notes"/>
          <p:cNvSpPr txBox="1">
            <a:spLocks noGrp="1"/>
          </p:cNvSpPr>
          <p:nvPr>
            <p:ph type="body" idx="1"/>
          </p:nvPr>
        </p:nvSpPr>
        <p:spPr>
          <a:xfrm>
            <a:off x="701040" y="4473892"/>
            <a:ext cx="5608320" cy="3660459"/>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b="1" dirty="0">
                <a:solidFill>
                  <a:srgbClr val="4472C4"/>
                </a:solidFill>
              </a:rPr>
              <a:t>7. Game – Agree or Disagree</a:t>
            </a:r>
            <a:endParaRPr b="1" dirty="0">
              <a:solidFill>
                <a:srgbClr val="4472C4"/>
              </a:solidFill>
            </a:endParaRPr>
          </a:p>
          <a:p>
            <a:pPr marL="0" lvl="0" indent="0" algn="l" rtl="0">
              <a:lnSpc>
                <a:spcPct val="100000"/>
              </a:lnSpc>
              <a:spcBef>
                <a:spcPts val="0"/>
              </a:spcBef>
              <a:spcAft>
                <a:spcPts val="0"/>
              </a:spcAft>
              <a:buClr>
                <a:schemeClr val="dk1"/>
              </a:buClr>
              <a:buSzPts val="1400"/>
              <a:buFont typeface="Verdana"/>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dirty="0">
                <a:latin typeface="Verdana"/>
                <a:ea typeface="Verdana"/>
                <a:cs typeface="Verdana"/>
                <a:sym typeface="Verdana"/>
              </a:rPr>
              <a:t>Players take turns giving base adjectives for their partner to use in the comparative or superlative form. The first partner says, “Use ____ as a superlative.” or “Use _____ as a comparative.” </a:t>
            </a:r>
          </a:p>
          <a:p>
            <a:pPr marL="0" lvl="0" indent="0" algn="l" rtl="0">
              <a:lnSpc>
                <a:spcPct val="100000"/>
              </a:lnSpc>
              <a:spcBef>
                <a:spcPts val="0"/>
              </a:spcBef>
              <a:spcAft>
                <a:spcPts val="0"/>
              </a:spcAft>
              <a:buClr>
                <a:schemeClr val="dk1"/>
              </a:buClr>
              <a:buSzPts val="1400"/>
              <a:buFont typeface="Verdana"/>
              <a:buNone/>
            </a:pPr>
            <a:endParaRPr lang="en-US"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dirty="0">
                <a:latin typeface="Verdana"/>
                <a:ea typeface="Verdana"/>
                <a:cs typeface="Verdana"/>
                <a:sym typeface="Verdana"/>
              </a:rPr>
              <a:t>The second partner must then give their opinion using “I think____because____“ with the correct form of the adjective and a reason. </a:t>
            </a:r>
          </a:p>
          <a:p>
            <a:pPr marL="0" lvl="0" indent="0" algn="l" rtl="0">
              <a:lnSpc>
                <a:spcPct val="100000"/>
              </a:lnSpc>
              <a:spcBef>
                <a:spcPts val="0"/>
              </a:spcBef>
              <a:spcAft>
                <a:spcPts val="0"/>
              </a:spcAft>
              <a:buClr>
                <a:schemeClr val="dk1"/>
              </a:buClr>
              <a:buSzPts val="1400"/>
              <a:buFont typeface="Verdana"/>
              <a:buNone/>
            </a:pPr>
            <a:endParaRPr lang="en-US"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chemeClr val="dk1"/>
              </a:buClr>
              <a:buSzPts val="1400"/>
              <a:buFont typeface="Verdana"/>
              <a:buNone/>
              <a:tabLst/>
              <a:defRPr/>
            </a:pPr>
            <a:r>
              <a:rPr lang="en-US" dirty="0">
                <a:latin typeface="Verdana"/>
                <a:ea typeface="Verdana"/>
                <a:cs typeface="Verdana"/>
                <a:sym typeface="Verdana"/>
              </a:rPr>
              <a:t>You may give learners a list of base adjectives, or to make it more challenging, they can brainstorm their own list of adjectives before they start to play. </a:t>
            </a:r>
          </a:p>
          <a:p>
            <a:pPr marL="0" marR="0" lvl="0" indent="0" algn="l" defTabSz="914400" rtl="0" eaLnBrk="1" fontAlgn="auto" latinLnBrk="0" hangingPunct="1">
              <a:lnSpc>
                <a:spcPct val="100000"/>
              </a:lnSpc>
              <a:spcBef>
                <a:spcPts val="0"/>
              </a:spcBef>
              <a:spcAft>
                <a:spcPts val="0"/>
              </a:spcAft>
              <a:buClr>
                <a:schemeClr val="dk1"/>
              </a:buClr>
              <a:buSzPts val="1400"/>
              <a:buFont typeface="Verdana"/>
              <a:buNone/>
              <a:tabLst/>
              <a:defRPr/>
            </a:pPr>
            <a:endParaRPr lang="en-US"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chemeClr val="dk1"/>
              </a:buClr>
              <a:buSzPts val="1400"/>
              <a:buFont typeface="Verdana"/>
              <a:buNone/>
              <a:tabLst/>
              <a:defRPr/>
            </a:pPr>
            <a:r>
              <a:rPr lang="en-US" dirty="0">
                <a:latin typeface="Verdana"/>
                <a:ea typeface="Verdana"/>
                <a:cs typeface="Verdana"/>
                <a:sym typeface="Verdana"/>
              </a:rPr>
              <a:t>Adjectives may include:</a:t>
            </a:r>
            <a:r>
              <a:rPr lang="en-US" dirty="0">
                <a:latin typeface="Calibri"/>
                <a:ea typeface="Verdana"/>
                <a:cs typeface="Calibri"/>
                <a:sym typeface="Calibri"/>
              </a:rPr>
              <a:t> </a:t>
            </a:r>
            <a:r>
              <a:rPr lang="en-US" b="1" dirty="0">
                <a:latin typeface="Verdana"/>
                <a:ea typeface="Verdana"/>
                <a:cs typeface="Verdana"/>
                <a:sym typeface="Verdana"/>
              </a:rPr>
              <a:t>easy, good, spicy, bad, old, bright, high, low, beautiful, dangerous, happy, intelligent, healthy, strong, weak, comfortable, fun, long, messy, </a:t>
            </a:r>
            <a:r>
              <a:rPr lang="en-US" dirty="0">
                <a:latin typeface="Verdana"/>
                <a:ea typeface="Verdana"/>
                <a:cs typeface="Verdana"/>
                <a:sym typeface="Verdana"/>
              </a:rPr>
              <a:t>etc.</a:t>
            </a:r>
          </a:p>
          <a:p>
            <a:pPr marL="0" marR="0" lvl="0" indent="0" algn="l" defTabSz="914400" rtl="0" eaLnBrk="1" fontAlgn="auto" latinLnBrk="0" hangingPunct="1">
              <a:lnSpc>
                <a:spcPct val="100000"/>
              </a:lnSpc>
              <a:spcBef>
                <a:spcPts val="0"/>
              </a:spcBef>
              <a:spcAft>
                <a:spcPts val="0"/>
              </a:spcAft>
              <a:buClr>
                <a:schemeClr val="dk1"/>
              </a:buClr>
              <a:buSzPts val="1400"/>
              <a:buFont typeface="Verdana"/>
              <a:buNone/>
              <a:tabLst/>
              <a:defRPr/>
            </a:pPr>
            <a:endParaRPr lang="en-US"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dirty="0">
                <a:latin typeface="Verdana"/>
                <a:ea typeface="Verdana"/>
                <a:cs typeface="Verdana"/>
                <a:sym typeface="Verdana"/>
              </a:rPr>
              <a:t>Players get 1 point for each complete sentence with a correct form and a good reason. The object of the game is to give as many opinions as possible in five minutes.</a:t>
            </a:r>
            <a:endParaRPr dirty="0">
              <a:solidFill>
                <a:schemeClr val="dk1"/>
              </a:solidFill>
              <a:latin typeface="Verdana"/>
              <a:ea typeface="Verdana"/>
              <a:cs typeface="Verdana"/>
              <a:sym typeface="Verdana"/>
            </a:endParaRPr>
          </a:p>
        </p:txBody>
      </p:sp>
      <p:sp>
        <p:nvSpPr>
          <p:cNvPr id="393" name="Google Shape;393;p22:notes"/>
          <p:cNvSpPr txBox="1">
            <a:spLocks noGrp="1"/>
          </p:cNvSpPr>
          <p:nvPr>
            <p:ph type="ftr" idx="11"/>
          </p:nvPr>
        </p:nvSpPr>
        <p:spPr>
          <a:xfrm>
            <a:off x="0" y="8604689"/>
            <a:ext cx="3429000" cy="466433"/>
          </a:xfrm>
          <a:prstGeom prst="rect">
            <a:avLst/>
          </a:prstGeom>
          <a:noFill/>
          <a:ln>
            <a:noFill/>
          </a:ln>
        </p:spPr>
        <p:txBody>
          <a:bodyPr spcFirstLastPara="1" wrap="square" lIns="93150" tIns="46550" rIns="93150" bIns="465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394" name="Google Shape;394;p22:notes"/>
          <p:cNvSpPr txBox="1">
            <a:spLocks noGrp="1"/>
          </p:cNvSpPr>
          <p:nvPr>
            <p:ph type="sldNum" idx="12"/>
          </p:nvPr>
        </p:nvSpPr>
        <p:spPr>
          <a:xfrm>
            <a:off x="3970938" y="8829967"/>
            <a:ext cx="2887062" cy="314033"/>
          </a:xfrm>
          <a:prstGeom prst="rect">
            <a:avLst/>
          </a:prstGeom>
          <a:noFill/>
          <a:ln>
            <a:noFill/>
          </a:ln>
        </p:spPr>
        <p:txBody>
          <a:bodyPr spcFirstLastPara="1" wrap="square"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Verdana"/>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Verdana"/>
                <a:buNone/>
                <a:tabLst/>
                <a:defRPr/>
              </a:pPr>
              <a:t>24</a:t>
            </a:fld>
            <a:endParaRPr kumimoji="0" sz="14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158404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2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solidFill>
                  <a:schemeClr val="accent5"/>
                </a:solidFill>
                <a:latin typeface="Verdana"/>
                <a:ea typeface="Verdana"/>
                <a:cs typeface="Verdana"/>
                <a:sym typeface="Verdana"/>
              </a:rPr>
              <a:t>Homework 1A. - Write sentences using the pictured vocabulary words.</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r>
              <a:rPr lang="en-US" dirty="0">
                <a:latin typeface="Verdana"/>
                <a:ea typeface="Verdana"/>
                <a:cs typeface="Verdana"/>
                <a:sym typeface="Verdana"/>
              </a:rPr>
              <a:t>Go over each of the</a:t>
            </a:r>
            <a:r>
              <a:rPr lang="en-US" b="1" dirty="0">
                <a:latin typeface="Verdana"/>
                <a:ea typeface="Verdana"/>
                <a:cs typeface="Verdana"/>
                <a:sym typeface="Verdana"/>
              </a:rPr>
              <a:t> </a:t>
            </a:r>
            <a:r>
              <a:rPr lang="en-US" dirty="0">
                <a:latin typeface="Verdana"/>
                <a:ea typeface="Verdana"/>
                <a:cs typeface="Verdana"/>
                <a:sym typeface="Verdana"/>
              </a:rPr>
              <a:t>homework assignments to be sure the student understands what to do.</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Repeat. </a:t>
            </a:r>
            <a:r>
              <a:rPr lang="en-US" dirty="0">
                <a:latin typeface="Verdana"/>
                <a:ea typeface="Verdana"/>
                <a:cs typeface="Verdana"/>
                <a:sym typeface="Verdana"/>
              </a:rPr>
              <a:t>Encourage students to practice speaking and reading the completed homework assignments with a friend. They may use a bilingual dictionary.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Solo. </a:t>
            </a:r>
            <a:r>
              <a:rPr lang="en-US" dirty="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 Answers will vary.</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Number one is an example.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 </a:t>
            </a:r>
            <a:r>
              <a:rPr lang="en-US" dirty="0">
                <a:latin typeface="Verdana"/>
                <a:ea typeface="Verdana"/>
                <a:cs typeface="Verdana"/>
                <a:sym typeface="Verdana"/>
              </a:rPr>
              <a:t>may vary, but will start with a capital letter, have the correct verb form and punctuation mark, and use the following words: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easier</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3. the cheapest</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4. more expensive</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5. the truest</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6. the falsest</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 name="Google Shape;332;p4:notes">
            <a:extLst>
              <a:ext uri="{FF2B5EF4-FFF2-40B4-BE49-F238E27FC236}">
                <a16:creationId xmlns:a16="http://schemas.microsoft.com/office/drawing/2014/main" id="{EC359DD9-A5F2-4132-B6D0-F5C551E9FCC9}"/>
              </a:ext>
            </a:extLst>
          </p:cNvPr>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 name="Google Shape;333;p4:notes">
            <a:extLst>
              <a:ext uri="{FF2B5EF4-FFF2-40B4-BE49-F238E27FC236}">
                <a16:creationId xmlns:a16="http://schemas.microsoft.com/office/drawing/2014/main" id="{8A7AE0E1-012B-4473-BBD5-740DE1E48706}"/>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25</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2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1B. - Write sentences using the pictured vocabulary words.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Students will write a sentence for each picture to practice the lesson’s vocabulary words.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may vary, but will start with a capital letter, have a punctuation mark at the end, and use the following words: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7. the </a:t>
            </a:r>
            <a:r>
              <a:rPr lang="en-US" dirty="0">
                <a:latin typeface="Verdana"/>
                <a:ea typeface="Verdana"/>
                <a:cs typeface="Verdana"/>
                <a:sym typeface="Verdana"/>
              </a:rPr>
              <a:t>wildest</a:t>
            </a:r>
            <a:endParaRPr dirty="0"/>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8. </a:t>
            </a:r>
            <a:r>
              <a:rPr lang="en-US" dirty="0">
                <a:latin typeface="Verdana"/>
                <a:ea typeface="Verdana"/>
                <a:cs typeface="Verdana"/>
                <a:sym typeface="Verdana"/>
              </a:rPr>
              <a:t>tamer</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9. </a:t>
            </a:r>
            <a:r>
              <a:rPr lang="en-US" dirty="0">
                <a:latin typeface="Verdana"/>
                <a:ea typeface="Verdana"/>
                <a:cs typeface="Verdana"/>
                <a:sym typeface="Verdana"/>
              </a:rPr>
              <a:t>neater</a:t>
            </a:r>
            <a:endParaRPr dirty="0"/>
          </a:p>
          <a:p>
            <a:pPr marL="0" marR="0" lvl="0" indent="0" algn="l" rtl="0">
              <a:lnSpc>
                <a:spcPct val="100000"/>
              </a:lnSpc>
              <a:spcBef>
                <a:spcPts val="0"/>
              </a:spcBef>
              <a:spcAft>
                <a:spcPts val="0"/>
              </a:spcAft>
              <a:buClr>
                <a:srgbClr val="000000"/>
              </a:buClr>
              <a:buSzPts val="1400"/>
              <a:buFont typeface="Arial"/>
              <a:buNone/>
            </a:pPr>
            <a:r>
              <a:rPr lang="en-US" sz="1200" dirty="0">
                <a:latin typeface="Verdana"/>
                <a:ea typeface="Verdana"/>
                <a:cs typeface="Verdana"/>
                <a:sym typeface="Verdana"/>
              </a:rPr>
              <a:t>10. the </a:t>
            </a:r>
            <a:r>
              <a:rPr lang="en-US" dirty="0">
                <a:latin typeface="Verdana"/>
                <a:ea typeface="Verdana"/>
                <a:cs typeface="Verdana"/>
                <a:sym typeface="Verdana"/>
              </a:rPr>
              <a:t>messiest</a:t>
            </a:r>
            <a:endParaRPr dirty="0"/>
          </a:p>
          <a:p>
            <a:pPr marL="0" marR="0" lvl="0" indent="0" algn="l" rtl="0">
              <a:lnSpc>
                <a:spcPct val="100000"/>
              </a:lnSpc>
              <a:spcBef>
                <a:spcPts val="0"/>
              </a:spcBef>
              <a:spcAft>
                <a:spcPts val="0"/>
              </a:spcAft>
              <a:buClr>
                <a:srgbClr val="000000"/>
              </a:buClr>
              <a:buSzPts val="1400"/>
              <a:buFont typeface="Arial"/>
              <a:buNone/>
            </a:pPr>
            <a:r>
              <a:rPr lang="en-US" sz="1200" dirty="0">
                <a:latin typeface="Verdana"/>
                <a:ea typeface="Verdana"/>
                <a:cs typeface="Verdana"/>
                <a:sym typeface="Verdana"/>
              </a:rPr>
              <a:t>11. </a:t>
            </a:r>
            <a:r>
              <a:rPr lang="en-US" dirty="0">
                <a:latin typeface="Verdana"/>
                <a:ea typeface="Verdana"/>
                <a:cs typeface="Verdana"/>
                <a:sym typeface="Verdana"/>
              </a:rPr>
              <a:t>fresher</a:t>
            </a:r>
            <a:endParaRPr dirty="0"/>
          </a:p>
          <a:p>
            <a:pPr marL="0" marR="0" lvl="0" indent="0" algn="l" rtl="0">
              <a:lnSpc>
                <a:spcPct val="100000"/>
              </a:lnSpc>
              <a:spcBef>
                <a:spcPts val="0"/>
              </a:spcBef>
              <a:spcAft>
                <a:spcPts val="0"/>
              </a:spcAft>
              <a:buClr>
                <a:srgbClr val="000000"/>
              </a:buClr>
              <a:buSzPts val="1400"/>
              <a:buFont typeface="Arial"/>
              <a:buNone/>
            </a:pPr>
            <a:r>
              <a:rPr lang="en-US" sz="1200" dirty="0">
                <a:latin typeface="Verdana"/>
                <a:ea typeface="Verdana"/>
                <a:cs typeface="Verdana"/>
                <a:sym typeface="Verdana"/>
              </a:rPr>
              <a:t>12. the </a:t>
            </a:r>
            <a:r>
              <a:rPr lang="en-US" dirty="0">
                <a:latin typeface="Verdana"/>
                <a:ea typeface="Verdana"/>
                <a:cs typeface="Verdana"/>
                <a:sym typeface="Verdana"/>
              </a:rPr>
              <a:t>stalest</a:t>
            </a: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 name="Google Shape;332;p4:notes">
            <a:extLst>
              <a:ext uri="{FF2B5EF4-FFF2-40B4-BE49-F238E27FC236}">
                <a16:creationId xmlns:a16="http://schemas.microsoft.com/office/drawing/2014/main" id="{5158F7C0-FA96-4B08-8031-F03449943FC6}"/>
              </a:ext>
            </a:extLst>
          </p:cNvPr>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 name="Google Shape;333;p4:notes">
            <a:extLst>
              <a:ext uri="{FF2B5EF4-FFF2-40B4-BE49-F238E27FC236}">
                <a16:creationId xmlns:a16="http://schemas.microsoft.com/office/drawing/2014/main" id="{A3C8194D-1305-4A4B-BFDF-B1F3FA6BBF8F}"/>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26</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2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2A. – Grammar and Vocabulary Review</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Learners must use the correct compa</a:t>
            </a:r>
            <a:r>
              <a:rPr lang="en-US" dirty="0">
                <a:latin typeface="Verdana"/>
                <a:ea typeface="Verdana"/>
                <a:cs typeface="Verdana"/>
                <a:sym typeface="Verdana"/>
              </a:rPr>
              <a:t>rative or superlative with the correct vocabulary word </a:t>
            </a:r>
            <a:r>
              <a:rPr lang="en-US" dirty="0">
                <a:solidFill>
                  <a:schemeClr val="dk1"/>
                </a:solidFill>
                <a:latin typeface="Verdana"/>
                <a:ea typeface="Verdana"/>
                <a:cs typeface="Verdana"/>
                <a:sym typeface="Verdana"/>
              </a:rPr>
              <a:t>to complete the sentences. </a:t>
            </a:r>
            <a:endParaRPr dirty="0"/>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a:t>
            </a:r>
            <a:endParaRPr b="0" dirty="0">
              <a:solidFill>
                <a:schemeClr val="dk1"/>
              </a:solidFill>
              <a:latin typeface="Verdana"/>
              <a:ea typeface="Verdana"/>
              <a:cs typeface="Verdana"/>
              <a:sym typeface="Verdana"/>
            </a:endParaRPr>
          </a:p>
          <a:p>
            <a:pPr marL="457200" lvl="0" indent="-317500" algn="just" rtl="0">
              <a:lnSpc>
                <a:spcPct val="115000"/>
              </a:lnSpc>
              <a:spcBef>
                <a:spcPts val="0"/>
              </a:spcBef>
              <a:spcAft>
                <a:spcPts val="0"/>
              </a:spcAft>
              <a:buSzPts val="1400"/>
              <a:buFont typeface="Verdana"/>
              <a:buAutoNum type="alphaUcPeriod"/>
            </a:pPr>
            <a:r>
              <a:rPr lang="en-US" dirty="0">
                <a:latin typeface="Verdana"/>
                <a:ea typeface="Verdana"/>
                <a:cs typeface="Verdana"/>
                <a:sym typeface="Verdana"/>
              </a:rPr>
              <a:t>Dancing is </a:t>
            </a:r>
            <a:r>
              <a:rPr lang="en-US" b="1" dirty="0">
                <a:latin typeface="Verdana"/>
                <a:ea typeface="Verdana"/>
                <a:cs typeface="Verdana"/>
                <a:sym typeface="Verdana"/>
              </a:rPr>
              <a:t>more difficult</a:t>
            </a:r>
            <a:r>
              <a:rPr lang="en-US" dirty="0">
                <a:latin typeface="Verdana"/>
                <a:ea typeface="Verdana"/>
                <a:cs typeface="Verdana"/>
                <a:sym typeface="Verdana"/>
              </a:rPr>
              <a:t> than walking.</a:t>
            </a:r>
            <a:endParaRPr dirty="0">
              <a:latin typeface="Verdana"/>
              <a:ea typeface="Verdana"/>
              <a:cs typeface="Verdana"/>
              <a:sym typeface="Verdana"/>
            </a:endParaRPr>
          </a:p>
          <a:p>
            <a:pPr marL="457200" lvl="0" indent="-317500" algn="just" rtl="0">
              <a:lnSpc>
                <a:spcPct val="115000"/>
              </a:lnSpc>
              <a:spcBef>
                <a:spcPts val="0"/>
              </a:spcBef>
              <a:spcAft>
                <a:spcPts val="0"/>
              </a:spcAft>
              <a:buSzPts val="1400"/>
              <a:buFont typeface="Verdana"/>
              <a:buAutoNum type="alphaUcPeriod"/>
            </a:pPr>
            <a:r>
              <a:rPr lang="en-US" dirty="0">
                <a:latin typeface="Verdana"/>
                <a:ea typeface="Verdana"/>
                <a:cs typeface="Verdana"/>
                <a:sym typeface="Verdana"/>
              </a:rPr>
              <a:t>Steak is </a:t>
            </a:r>
            <a:r>
              <a:rPr lang="en-US" b="1" dirty="0">
                <a:latin typeface="Verdana"/>
                <a:ea typeface="Verdana"/>
                <a:cs typeface="Verdana"/>
                <a:sym typeface="Verdana"/>
              </a:rPr>
              <a:t>more expensive</a:t>
            </a:r>
            <a:r>
              <a:rPr lang="en-US" dirty="0">
                <a:latin typeface="Verdana"/>
                <a:ea typeface="Verdana"/>
                <a:cs typeface="Verdana"/>
                <a:sym typeface="Verdana"/>
              </a:rPr>
              <a:t> than chicken.</a:t>
            </a:r>
            <a:endParaRPr dirty="0">
              <a:latin typeface="Verdana"/>
              <a:ea typeface="Verdana"/>
              <a:cs typeface="Verdana"/>
              <a:sym typeface="Verdana"/>
            </a:endParaRPr>
          </a:p>
          <a:p>
            <a:pPr marL="457200" lvl="0" indent="-317500" algn="just" rtl="0">
              <a:lnSpc>
                <a:spcPct val="115000"/>
              </a:lnSpc>
              <a:spcBef>
                <a:spcPts val="0"/>
              </a:spcBef>
              <a:spcAft>
                <a:spcPts val="0"/>
              </a:spcAft>
              <a:buSzPts val="1400"/>
              <a:buFont typeface="Verdana"/>
              <a:buAutoNum type="alphaUcPeriod"/>
            </a:pPr>
            <a:r>
              <a:rPr lang="en-US" dirty="0">
                <a:latin typeface="Verdana"/>
                <a:ea typeface="Verdana"/>
                <a:cs typeface="Verdana"/>
                <a:sym typeface="Verdana"/>
              </a:rPr>
              <a:t>Cleaning the floor is </a:t>
            </a:r>
            <a:r>
              <a:rPr lang="en-US" b="1" dirty="0" smtClean="0">
                <a:latin typeface="Verdana"/>
                <a:ea typeface="Verdana"/>
                <a:cs typeface="Verdana"/>
                <a:sym typeface="Verdana"/>
              </a:rPr>
              <a:t>easier/easiest</a:t>
            </a:r>
            <a:r>
              <a:rPr lang="en-US" dirty="0" smtClean="0">
                <a:latin typeface="Verdana"/>
                <a:ea typeface="Verdana"/>
                <a:cs typeface="Verdana"/>
                <a:sym typeface="Verdana"/>
              </a:rPr>
              <a:t> </a:t>
            </a:r>
            <a:r>
              <a:rPr lang="en-US" dirty="0">
                <a:latin typeface="Verdana"/>
                <a:ea typeface="Verdana"/>
                <a:cs typeface="Verdana"/>
                <a:sym typeface="Verdana"/>
              </a:rPr>
              <a:t>with a vacuum.</a:t>
            </a:r>
            <a:endParaRPr dirty="0">
              <a:latin typeface="Verdana"/>
              <a:ea typeface="Verdana"/>
              <a:cs typeface="Verdana"/>
              <a:sym typeface="Verdana"/>
            </a:endParaRPr>
          </a:p>
          <a:p>
            <a:pPr marL="457200" lvl="0" indent="-317500" algn="just" rtl="0">
              <a:lnSpc>
                <a:spcPct val="115000"/>
              </a:lnSpc>
              <a:spcBef>
                <a:spcPts val="0"/>
              </a:spcBef>
              <a:spcAft>
                <a:spcPts val="0"/>
              </a:spcAft>
              <a:buSzPts val="1400"/>
              <a:buFont typeface="Verdana"/>
              <a:buAutoNum type="alphaUcPeriod"/>
            </a:pPr>
            <a:r>
              <a:rPr lang="en-US" dirty="0">
                <a:latin typeface="Verdana"/>
                <a:ea typeface="Verdana"/>
                <a:cs typeface="Verdana"/>
                <a:sym typeface="Verdana"/>
              </a:rPr>
              <a:t>Advertisements are </a:t>
            </a:r>
            <a:r>
              <a:rPr lang="en-US" b="1" dirty="0">
                <a:latin typeface="Verdana"/>
                <a:ea typeface="Verdana"/>
                <a:cs typeface="Verdana"/>
                <a:sym typeface="Verdana"/>
              </a:rPr>
              <a:t>more false</a:t>
            </a:r>
            <a:r>
              <a:rPr lang="en-US" dirty="0">
                <a:latin typeface="Verdana"/>
                <a:ea typeface="Verdana"/>
                <a:cs typeface="Verdana"/>
                <a:sym typeface="Verdana"/>
              </a:rPr>
              <a:t> than the product.</a:t>
            </a:r>
            <a:endParaRPr dirty="0">
              <a:latin typeface="Verdana"/>
              <a:ea typeface="Verdana"/>
              <a:cs typeface="Verdana"/>
              <a:sym typeface="Verdana"/>
            </a:endParaRPr>
          </a:p>
          <a:p>
            <a:pPr marL="457200" lvl="0" indent="-317500" algn="just" rtl="0">
              <a:lnSpc>
                <a:spcPct val="115000"/>
              </a:lnSpc>
              <a:spcBef>
                <a:spcPts val="0"/>
              </a:spcBef>
              <a:spcAft>
                <a:spcPts val="0"/>
              </a:spcAft>
              <a:buSzPts val="1400"/>
              <a:buFont typeface="Verdana"/>
              <a:buAutoNum type="alphaUcPeriod"/>
            </a:pPr>
            <a:r>
              <a:rPr lang="en-US" dirty="0">
                <a:latin typeface="Verdana"/>
                <a:ea typeface="Verdana"/>
                <a:cs typeface="Verdana"/>
                <a:sym typeface="Verdana"/>
              </a:rPr>
              <a:t>Water is the </a:t>
            </a:r>
            <a:r>
              <a:rPr lang="en-US" b="1" dirty="0">
                <a:latin typeface="Verdana"/>
                <a:ea typeface="Verdana"/>
                <a:cs typeface="Verdana"/>
                <a:sym typeface="Verdana"/>
              </a:rPr>
              <a:t>cheapest</a:t>
            </a:r>
            <a:r>
              <a:rPr lang="en-US" dirty="0">
                <a:latin typeface="Verdana"/>
                <a:ea typeface="Verdana"/>
                <a:cs typeface="Verdana"/>
                <a:sym typeface="Verdana"/>
              </a:rPr>
              <a:t> drink.</a:t>
            </a:r>
            <a:endParaRPr dirty="0">
              <a:latin typeface="Verdana"/>
              <a:ea typeface="Verdana"/>
              <a:cs typeface="Verdana"/>
              <a:sym typeface="Verdana"/>
            </a:endParaRPr>
          </a:p>
          <a:p>
            <a:pPr marL="457200" lvl="0" indent="-317500" algn="just" rtl="0">
              <a:lnSpc>
                <a:spcPct val="115000"/>
              </a:lnSpc>
              <a:spcBef>
                <a:spcPts val="0"/>
              </a:spcBef>
              <a:spcAft>
                <a:spcPts val="0"/>
              </a:spcAft>
              <a:buSzPts val="1400"/>
              <a:buFont typeface="Verdana"/>
              <a:buAutoNum type="alphaUcPeriod"/>
            </a:pPr>
            <a:r>
              <a:rPr lang="en-US" dirty="0">
                <a:latin typeface="Verdana"/>
                <a:ea typeface="Verdana"/>
                <a:cs typeface="Verdana"/>
                <a:sym typeface="Verdana"/>
              </a:rPr>
              <a:t>The mirror is the </a:t>
            </a:r>
            <a:r>
              <a:rPr lang="en-US" b="1" dirty="0">
                <a:latin typeface="Verdana"/>
                <a:ea typeface="Verdana"/>
                <a:cs typeface="Verdana"/>
                <a:sym typeface="Verdana"/>
              </a:rPr>
              <a:t>most true</a:t>
            </a:r>
            <a:r>
              <a:rPr lang="en-US" dirty="0">
                <a:latin typeface="Verdana"/>
                <a:ea typeface="Verdana"/>
                <a:cs typeface="Verdana"/>
                <a:sym typeface="Verdana"/>
              </a:rPr>
              <a:t> picture.</a:t>
            </a:r>
            <a:endParaRPr dirty="0">
              <a:latin typeface="Verdana"/>
              <a:ea typeface="Verdana"/>
              <a:cs typeface="Verdana"/>
              <a:sym typeface="Verdana"/>
            </a:endParaRPr>
          </a:p>
          <a:p>
            <a:pPr marL="0" lvl="0" indent="0" algn="l" rtl="0">
              <a:lnSpc>
                <a:spcPct val="100000"/>
              </a:lnSpc>
              <a:spcBef>
                <a:spcPts val="400"/>
              </a:spcBef>
              <a:spcAft>
                <a:spcPts val="0"/>
              </a:spcAft>
              <a:buSzPts val="1400"/>
              <a:buNone/>
            </a:pPr>
            <a:endParaRPr dirty="0">
              <a:latin typeface="Verdana"/>
              <a:ea typeface="Verdana"/>
              <a:cs typeface="Verdana"/>
              <a:sym typeface="Verdana"/>
            </a:endParaRPr>
          </a:p>
        </p:txBody>
      </p:sp>
      <p:sp>
        <p:nvSpPr>
          <p:cNvPr id="619" name="Google Shape;619;p26: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20" name="Google Shape;62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27</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2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Homework 2B. – Grammar and Vocabulary Review</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Learners must use the correct comparative or superlative with the correct vocabulary word to complete the sentences. </a:t>
            </a:r>
            <a:endParaRPr dirty="0"/>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Answers</a:t>
            </a:r>
            <a:endParaRPr dirty="0">
              <a:latin typeface="Verdana"/>
              <a:ea typeface="Verdana"/>
              <a:cs typeface="Verdana"/>
              <a:sym typeface="Verdana"/>
            </a:endParaRPr>
          </a:p>
          <a:p>
            <a:pPr marL="457200" lvl="0" indent="-317500" algn="just" rtl="0">
              <a:lnSpc>
                <a:spcPct val="115000"/>
              </a:lnSpc>
              <a:spcBef>
                <a:spcPts val="0"/>
              </a:spcBef>
              <a:spcAft>
                <a:spcPts val="0"/>
              </a:spcAft>
              <a:buClr>
                <a:schemeClr val="dk1"/>
              </a:buClr>
              <a:buSzPts val="1400"/>
              <a:buFont typeface="Verdana"/>
              <a:buAutoNum type="alphaUcPeriod"/>
            </a:pPr>
            <a:r>
              <a:rPr lang="en-US" dirty="0">
                <a:latin typeface="Verdana"/>
                <a:ea typeface="Verdana"/>
                <a:cs typeface="Verdana"/>
                <a:sym typeface="Verdana"/>
              </a:rPr>
              <a:t>Lions are</a:t>
            </a:r>
            <a:r>
              <a:rPr lang="en-US" b="1" dirty="0">
                <a:latin typeface="Verdana"/>
                <a:ea typeface="Verdana"/>
                <a:cs typeface="Verdana"/>
                <a:sym typeface="Verdana"/>
              </a:rPr>
              <a:t> wilder</a:t>
            </a:r>
            <a:r>
              <a:rPr lang="en-US" dirty="0">
                <a:latin typeface="Verdana"/>
                <a:ea typeface="Verdana"/>
                <a:cs typeface="Verdana"/>
                <a:sym typeface="Verdana"/>
              </a:rPr>
              <a:t> than house cats.</a:t>
            </a:r>
            <a:endParaRPr dirty="0">
              <a:latin typeface="Verdana"/>
              <a:ea typeface="Verdana"/>
              <a:cs typeface="Verdana"/>
              <a:sym typeface="Verdana"/>
            </a:endParaRPr>
          </a:p>
          <a:p>
            <a:pPr marL="457200" lvl="0" indent="-317500" algn="just" rtl="0">
              <a:lnSpc>
                <a:spcPct val="115000"/>
              </a:lnSpc>
              <a:spcBef>
                <a:spcPts val="0"/>
              </a:spcBef>
              <a:spcAft>
                <a:spcPts val="0"/>
              </a:spcAft>
              <a:buClr>
                <a:schemeClr val="dk1"/>
              </a:buClr>
              <a:buSzPts val="1400"/>
              <a:buFont typeface="Verdana"/>
              <a:buAutoNum type="alphaUcPeriod"/>
            </a:pPr>
            <a:r>
              <a:rPr lang="en-US" dirty="0">
                <a:latin typeface="Verdana"/>
                <a:ea typeface="Verdana"/>
                <a:cs typeface="Verdana"/>
                <a:sym typeface="Verdana"/>
              </a:rPr>
              <a:t>Oranges taste </a:t>
            </a:r>
            <a:r>
              <a:rPr lang="en-US" b="1" dirty="0">
                <a:latin typeface="Verdana"/>
                <a:ea typeface="Verdana"/>
                <a:cs typeface="Verdana"/>
                <a:sym typeface="Verdana"/>
              </a:rPr>
              <a:t>freshest</a:t>
            </a:r>
            <a:r>
              <a:rPr lang="en-US" dirty="0">
                <a:latin typeface="Verdana"/>
                <a:ea typeface="Verdana"/>
                <a:cs typeface="Verdana"/>
                <a:sym typeface="Verdana"/>
              </a:rPr>
              <a:t> when eaten right off of a tree.</a:t>
            </a:r>
            <a:endParaRPr dirty="0">
              <a:latin typeface="Verdana"/>
              <a:ea typeface="Verdana"/>
              <a:cs typeface="Verdana"/>
              <a:sym typeface="Verdana"/>
            </a:endParaRPr>
          </a:p>
          <a:p>
            <a:pPr marL="457200" lvl="0" indent="-317500" algn="just" rtl="0">
              <a:lnSpc>
                <a:spcPct val="115000"/>
              </a:lnSpc>
              <a:spcBef>
                <a:spcPts val="0"/>
              </a:spcBef>
              <a:spcAft>
                <a:spcPts val="0"/>
              </a:spcAft>
              <a:buClr>
                <a:schemeClr val="dk1"/>
              </a:buClr>
              <a:buSzPts val="1400"/>
              <a:buFont typeface="Verdana"/>
              <a:buAutoNum type="alphaUcPeriod"/>
            </a:pPr>
            <a:r>
              <a:rPr lang="en-US" dirty="0">
                <a:latin typeface="Verdana"/>
                <a:ea typeface="Verdana"/>
                <a:cs typeface="Verdana"/>
                <a:sym typeface="Verdana"/>
              </a:rPr>
              <a:t>Children have the </a:t>
            </a:r>
            <a:r>
              <a:rPr lang="en-US" b="1" dirty="0">
                <a:latin typeface="Verdana"/>
                <a:ea typeface="Verdana"/>
                <a:cs typeface="Verdana"/>
                <a:sym typeface="Verdana"/>
              </a:rPr>
              <a:t>messiest</a:t>
            </a:r>
            <a:r>
              <a:rPr lang="en-US" dirty="0">
                <a:latin typeface="Verdana"/>
                <a:ea typeface="Verdana"/>
                <a:cs typeface="Verdana"/>
                <a:sym typeface="Verdana"/>
              </a:rPr>
              <a:t> rooms in the house.</a:t>
            </a:r>
            <a:endParaRPr dirty="0">
              <a:latin typeface="Verdana"/>
              <a:ea typeface="Verdana"/>
              <a:cs typeface="Verdana"/>
              <a:sym typeface="Verdana"/>
            </a:endParaRPr>
          </a:p>
          <a:p>
            <a:pPr marL="457200" lvl="0" indent="-317500" algn="just" rtl="0">
              <a:lnSpc>
                <a:spcPct val="115000"/>
              </a:lnSpc>
              <a:spcBef>
                <a:spcPts val="0"/>
              </a:spcBef>
              <a:spcAft>
                <a:spcPts val="0"/>
              </a:spcAft>
              <a:buClr>
                <a:schemeClr val="dk1"/>
              </a:buClr>
              <a:buSzPts val="1400"/>
              <a:buFont typeface="Verdana"/>
              <a:buAutoNum type="alphaUcPeriod"/>
            </a:pPr>
            <a:r>
              <a:rPr lang="en-US" dirty="0">
                <a:latin typeface="Verdana"/>
                <a:ea typeface="Verdana"/>
                <a:cs typeface="Verdana"/>
                <a:sym typeface="Verdana"/>
              </a:rPr>
              <a:t>Bread gets </a:t>
            </a:r>
            <a:r>
              <a:rPr lang="en-US" b="1" dirty="0">
                <a:latin typeface="Verdana"/>
                <a:ea typeface="Verdana"/>
                <a:cs typeface="Verdana"/>
                <a:sym typeface="Verdana"/>
              </a:rPr>
              <a:t>staler</a:t>
            </a:r>
            <a:r>
              <a:rPr lang="en-US" dirty="0">
                <a:latin typeface="Verdana"/>
                <a:ea typeface="Verdana"/>
                <a:cs typeface="Verdana"/>
                <a:sym typeface="Verdana"/>
              </a:rPr>
              <a:t> when left out of the bag.</a:t>
            </a:r>
            <a:endParaRPr dirty="0">
              <a:latin typeface="Verdana"/>
              <a:ea typeface="Verdana"/>
              <a:cs typeface="Verdana"/>
              <a:sym typeface="Verdana"/>
            </a:endParaRPr>
          </a:p>
          <a:p>
            <a:pPr marL="457200" lvl="0" indent="-317500" algn="just" rtl="0">
              <a:lnSpc>
                <a:spcPct val="115000"/>
              </a:lnSpc>
              <a:spcBef>
                <a:spcPts val="0"/>
              </a:spcBef>
              <a:spcAft>
                <a:spcPts val="0"/>
              </a:spcAft>
              <a:buClr>
                <a:schemeClr val="dk1"/>
              </a:buClr>
              <a:buSzPts val="1400"/>
              <a:buFont typeface="Verdana"/>
              <a:buAutoNum type="alphaUcPeriod"/>
            </a:pPr>
            <a:r>
              <a:rPr lang="en-US" dirty="0">
                <a:latin typeface="Verdana"/>
                <a:ea typeface="Verdana"/>
                <a:cs typeface="Verdana"/>
                <a:sym typeface="Verdana"/>
              </a:rPr>
              <a:t>Cats are usually </a:t>
            </a:r>
            <a:r>
              <a:rPr lang="en-US" b="1" dirty="0">
                <a:latin typeface="Verdana"/>
                <a:ea typeface="Verdana"/>
                <a:cs typeface="Verdana"/>
                <a:sym typeface="Verdana"/>
              </a:rPr>
              <a:t>tamer</a:t>
            </a:r>
            <a:r>
              <a:rPr lang="en-US" dirty="0">
                <a:latin typeface="Verdana"/>
                <a:ea typeface="Verdana"/>
                <a:cs typeface="Verdana"/>
                <a:sym typeface="Verdana"/>
              </a:rPr>
              <a:t> than dogs.</a:t>
            </a:r>
            <a:endParaRPr dirty="0">
              <a:latin typeface="Verdana"/>
              <a:ea typeface="Verdana"/>
              <a:cs typeface="Verdana"/>
              <a:sym typeface="Verdana"/>
            </a:endParaRPr>
          </a:p>
          <a:p>
            <a:pPr marL="457200" lvl="0" indent="-317500" algn="just" rtl="0">
              <a:lnSpc>
                <a:spcPct val="115000"/>
              </a:lnSpc>
              <a:spcBef>
                <a:spcPts val="0"/>
              </a:spcBef>
              <a:spcAft>
                <a:spcPts val="0"/>
              </a:spcAft>
              <a:buClr>
                <a:schemeClr val="dk1"/>
              </a:buClr>
              <a:buSzPts val="1400"/>
              <a:buFont typeface="Verdana"/>
              <a:buAutoNum type="alphaUcPeriod"/>
            </a:pPr>
            <a:r>
              <a:rPr lang="en-US" dirty="0">
                <a:latin typeface="Verdana"/>
                <a:ea typeface="Verdana"/>
                <a:cs typeface="Verdana"/>
                <a:sym typeface="Verdana"/>
              </a:rPr>
              <a:t>Lines are </a:t>
            </a:r>
            <a:r>
              <a:rPr lang="en-US" b="1" dirty="0">
                <a:latin typeface="Verdana"/>
                <a:ea typeface="Verdana"/>
                <a:cs typeface="Verdana"/>
                <a:sym typeface="Verdana"/>
              </a:rPr>
              <a:t>neatest</a:t>
            </a:r>
            <a:r>
              <a:rPr lang="en-US" dirty="0">
                <a:latin typeface="Verdana"/>
                <a:ea typeface="Verdana"/>
                <a:cs typeface="Verdana"/>
                <a:sym typeface="Verdana"/>
              </a:rPr>
              <a:t> when drawn with a ruler.</a:t>
            </a:r>
            <a:endParaRPr dirty="0">
              <a:latin typeface="Verdana"/>
              <a:ea typeface="Verdana"/>
              <a:cs typeface="Verdana"/>
              <a:sym typeface="Verdana"/>
            </a:endParaRPr>
          </a:p>
          <a:p>
            <a:pPr marL="0" lvl="0" indent="0" algn="l" rtl="0">
              <a:lnSpc>
                <a:spcPct val="100000"/>
              </a:lnSpc>
              <a:spcBef>
                <a:spcPts val="400"/>
              </a:spcBef>
              <a:spcAft>
                <a:spcPts val="0"/>
              </a:spcAft>
              <a:buSzPts val="1400"/>
              <a:buNone/>
            </a:pPr>
            <a:endParaRPr dirty="0"/>
          </a:p>
        </p:txBody>
      </p:sp>
      <p:sp>
        <p:nvSpPr>
          <p:cNvPr id="5" name="Google Shape;332;p4:notes">
            <a:extLst>
              <a:ext uri="{FF2B5EF4-FFF2-40B4-BE49-F238E27FC236}">
                <a16:creationId xmlns:a16="http://schemas.microsoft.com/office/drawing/2014/main" id="{C807FD58-426C-4EA3-A8D7-A16C03AC6037}"/>
              </a:ext>
            </a:extLst>
          </p:cNvPr>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 name="Google Shape;333;p4:notes">
            <a:extLst>
              <a:ext uri="{FF2B5EF4-FFF2-40B4-BE49-F238E27FC236}">
                <a16:creationId xmlns:a16="http://schemas.microsoft.com/office/drawing/2014/main" id="{DECE5651-AA04-4315-9AC2-DC4A16DB7F56}"/>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28</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2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US" b="1" i="0" u="none" strike="noStrike" cap="none" dirty="0">
                <a:solidFill>
                  <a:schemeClr val="accent5"/>
                </a:solidFill>
                <a:latin typeface="Verdana"/>
                <a:ea typeface="Verdana"/>
                <a:cs typeface="Verdana"/>
                <a:sym typeface="Verdana"/>
              </a:rPr>
              <a:t>Homework 3. – Conversations</a:t>
            </a:r>
            <a:r>
              <a:rPr lang="en-US" b="1" dirty="0">
                <a:solidFill>
                  <a:schemeClr val="accent5"/>
                </a:solidFill>
                <a:latin typeface="Verdana"/>
                <a:ea typeface="Verdana"/>
                <a:cs typeface="Verdana"/>
                <a:sym typeface="Verdana"/>
              </a:rPr>
              <a:t> - </a:t>
            </a:r>
            <a:r>
              <a:rPr lang="en-US" b="1" i="0" u="none" strike="noStrike" cap="none" dirty="0">
                <a:solidFill>
                  <a:schemeClr val="accent5"/>
                </a:solidFill>
                <a:latin typeface="Verdana"/>
                <a:ea typeface="Verdana"/>
                <a:cs typeface="Verdana"/>
                <a:sym typeface="Verdana"/>
              </a:rPr>
              <a:t>Pair work</a:t>
            </a:r>
            <a:endParaRPr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b="0" i="0" u="none" strike="noStrike" cap="non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0" i="0" u="none" strike="noStrike" cap="none" dirty="0">
                <a:solidFill>
                  <a:schemeClr val="dk1"/>
                </a:solidFill>
                <a:latin typeface="Verdana"/>
                <a:ea typeface="Verdana"/>
                <a:cs typeface="Verdana"/>
                <a:sym typeface="Verdana"/>
              </a:rPr>
              <a:t>First, students complete writing the questions with their own words. </a:t>
            </a:r>
            <a:r>
              <a:rPr lang="en-US" dirty="0">
                <a:solidFill>
                  <a:schemeClr val="dk1"/>
                </a:solidFill>
                <a:latin typeface="Verdana"/>
                <a:ea typeface="Verdana"/>
                <a:cs typeface="Verdana"/>
                <a:sym typeface="Verdana"/>
              </a:rPr>
              <a:t>Then ask students to interview a partner, and write their partner’s answers. Then they will switch roles and answer their partner’s questions.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Check answers for correct grammar and punctuation.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 </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b="0" i="0" u="none" strike="noStrike" cap="none" dirty="0">
                <a:solidFill>
                  <a:schemeClr val="dk1"/>
                </a:solidFill>
                <a:latin typeface="Verdana"/>
                <a:ea typeface="Verdana"/>
                <a:cs typeface="Verdana"/>
                <a:sym typeface="Verdana"/>
              </a:rPr>
              <a:t>Number 1 is an example.</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b="1" i="0" u="none" strike="noStrike" cap="none" dirty="0">
                <a:solidFill>
                  <a:schemeClr val="dk1"/>
                </a:solidFill>
                <a:latin typeface="Verdana"/>
                <a:ea typeface="Verdana"/>
                <a:cs typeface="Verdana"/>
                <a:sym typeface="Verdana"/>
              </a:rPr>
              <a:t>Questions and answers will vary</a:t>
            </a:r>
            <a:r>
              <a:rPr lang="en-US" b="0" i="0" u="none" strike="noStrike" cap="none" dirty="0">
                <a:solidFill>
                  <a:schemeClr val="dk1"/>
                </a:solidFill>
                <a:latin typeface="Verdana"/>
                <a:ea typeface="Verdana"/>
                <a:cs typeface="Verdana"/>
                <a:sym typeface="Verdana"/>
              </a:rPr>
              <a:t>, but may include: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Which fruit makes the freshest juice?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Where do you go shopping for the cheapest clothes?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What is the neatest way to keep the house clean?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What is something that is truer than the sky is blue?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What is the wildest dream you have had?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7.  When is it easiest to run errands?</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b="0" i="0" u="none" strike="noStrike" cap="none" dirty="0">
              <a:solidFill>
                <a:schemeClr val="dk1"/>
              </a:solidFill>
            </a:endParaRPr>
          </a:p>
          <a:p>
            <a:pPr marL="0" lvl="0" indent="0" algn="l" rtl="0">
              <a:lnSpc>
                <a:spcPct val="100000"/>
              </a:lnSpc>
              <a:spcBef>
                <a:spcPts val="0"/>
              </a:spcBef>
              <a:spcAft>
                <a:spcPts val="0"/>
              </a:spcAft>
              <a:buSzPts val="1400"/>
              <a:buNone/>
            </a:pPr>
            <a:endParaRPr dirty="0"/>
          </a:p>
        </p:txBody>
      </p:sp>
      <p:sp>
        <p:nvSpPr>
          <p:cNvPr id="649" name="Google Shape;649;p28:notes"/>
          <p:cNvSpPr txBox="1">
            <a:spLocks noGrp="1"/>
          </p:cNvSpPr>
          <p:nvPr>
            <p:ph type="ftr" idx="11"/>
          </p:nvPr>
        </p:nvSpPr>
        <p:spPr>
          <a:xfrm>
            <a:off x="-1" y="8685213"/>
            <a:ext cx="3648891"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50" name="Google Shape;65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rPr>
              <a:t>29</a:t>
            </a:fld>
            <a:endParaRPr dirty="0">
              <a:solidFill>
                <a:schemeClr val="bg1">
                  <a:lumMod val="65000"/>
                </a:schemeClr>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1A.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dirty="0">
                <a:solidFill>
                  <a:schemeClr val="dk1"/>
                </a:solidFill>
                <a:latin typeface="Verdana"/>
                <a:ea typeface="Verdana"/>
                <a:cs typeface="Verdana"/>
                <a:sym typeface="Verdana"/>
              </a:rPr>
              <a:t>Ask “What do you see in this picture?” and “What else?” to elicit vocabulary they already know.</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dirty="0">
                <a:solidFill>
                  <a:schemeClr val="dk1"/>
                </a:solidFill>
                <a:latin typeface="Verdana"/>
                <a:ea typeface="Verdana"/>
                <a:cs typeface="Verdana"/>
                <a:sym typeface="Verdana"/>
              </a:rPr>
              <a:t>Repeat and write their words or show the words on the next slide.</a:t>
            </a:r>
            <a:endParaRPr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latin typeface="Verdana"/>
                <a:ea typeface="Verdana"/>
                <a:cs typeface="Verdana"/>
                <a:sym typeface="Verdana"/>
              </a:rPr>
              <a:t>messy, clean, fresh, cheap, expensive, tame, bed,</a:t>
            </a:r>
            <a:r>
              <a:rPr lang="en-US" b="1" dirty="0">
                <a:solidFill>
                  <a:schemeClr val="dk1"/>
                </a:solidFill>
                <a:latin typeface="Verdana"/>
                <a:ea typeface="Verdana"/>
                <a:cs typeface="Verdana"/>
                <a:sym typeface="Verdana"/>
              </a:rPr>
              <a:t> </a:t>
            </a:r>
            <a:r>
              <a:rPr lang="en-US" dirty="0">
                <a:solidFill>
                  <a:schemeClr val="dk1"/>
                </a:solidFill>
                <a:latin typeface="Verdana"/>
                <a:ea typeface="Verdana"/>
                <a:cs typeface="Verdana"/>
                <a:sym typeface="Verdana"/>
              </a:rPr>
              <a:t>etc.</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One side is messy. One side is neat. The toys are cheap. The mop is fresh.</a:t>
            </a:r>
            <a:endParaRPr b="1"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p:txBody>
      </p:sp>
      <p:sp>
        <p:nvSpPr>
          <p:cNvPr id="320" name="Google Shape;320;p3: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321" name="Google Shape;321;p3:notes"/>
          <p:cNvSpPr txBox="1">
            <a:spLocks noGrp="1"/>
          </p:cNvSpPr>
          <p:nvPr>
            <p:ph type="sldNum" idx="12"/>
          </p:nvPr>
        </p:nvSpPr>
        <p:spPr>
          <a:xfrm>
            <a:off x="3886200" y="8685212"/>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3</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4. – Write and say sentences with the new sounds. </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This homework practices writing, spelling, and pronouncing the /</a:t>
            </a:r>
            <a:r>
              <a:rPr lang="en-US" dirty="0" err="1">
                <a:latin typeface="Verdana"/>
                <a:ea typeface="Verdana"/>
                <a:cs typeface="Verdana"/>
                <a:sym typeface="Verdana"/>
              </a:rPr>
              <a:t>est</a:t>
            </a:r>
            <a:r>
              <a:rPr lang="en-US" dirty="0">
                <a:latin typeface="Verdana"/>
                <a:ea typeface="Verdana"/>
                <a:cs typeface="Verdana"/>
                <a:sym typeface="Verdana"/>
              </a:rPr>
              <a:t>/ and /un/ sounds.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Answers will vary. Learners should mark the following sounds: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 </a:t>
            </a:r>
            <a:r>
              <a:rPr lang="en-US" dirty="0">
                <a:latin typeface="Verdana"/>
                <a:ea typeface="Verdana"/>
                <a:cs typeface="Verdana"/>
                <a:sym typeface="Verdana"/>
              </a:rPr>
              <a:t>Are you the tall</a:t>
            </a:r>
            <a:r>
              <a:rPr lang="en-US" b="1" dirty="0">
                <a:latin typeface="Verdana"/>
                <a:ea typeface="Verdana"/>
                <a:cs typeface="Verdana"/>
                <a:sym typeface="Verdana"/>
              </a:rPr>
              <a:t>est</a:t>
            </a:r>
            <a:r>
              <a:rPr lang="en-US" dirty="0">
                <a:latin typeface="Verdana"/>
                <a:ea typeface="Verdana"/>
                <a:cs typeface="Verdana"/>
                <a:sym typeface="Verdana"/>
              </a:rPr>
              <a:t> student?</a:t>
            </a:r>
            <a:endParaRPr dirty="0"/>
          </a:p>
          <a:p>
            <a:pPr marL="0" lvl="0" indent="0" algn="l" rtl="0">
              <a:lnSpc>
                <a:spcPct val="100000"/>
              </a:lnSpc>
              <a:spcBef>
                <a:spcPts val="0"/>
              </a:spcBef>
              <a:spcAft>
                <a:spcPts val="0"/>
              </a:spcAft>
              <a:buSzPts val="1400"/>
              <a:buNone/>
            </a:pPr>
            <a:r>
              <a:rPr lang="en-US" u="none" dirty="0">
                <a:solidFill>
                  <a:schemeClr val="dk1"/>
                </a:solidFill>
                <a:latin typeface="Verdana"/>
                <a:ea typeface="Verdana"/>
                <a:cs typeface="Verdana"/>
                <a:sym typeface="Verdana"/>
              </a:rPr>
              <a:t>B. </a:t>
            </a:r>
            <a:r>
              <a:rPr lang="en-US" dirty="0">
                <a:latin typeface="Verdana"/>
                <a:ea typeface="Verdana"/>
                <a:cs typeface="Verdana"/>
                <a:sym typeface="Verdana"/>
              </a:rPr>
              <a:t>What are you </a:t>
            </a:r>
            <a:r>
              <a:rPr lang="en-US" b="1" dirty="0">
                <a:latin typeface="Verdana"/>
                <a:ea typeface="Verdana"/>
                <a:cs typeface="Verdana"/>
                <a:sym typeface="Verdana"/>
              </a:rPr>
              <a:t>un</a:t>
            </a:r>
            <a:r>
              <a:rPr lang="en-US" dirty="0">
                <a:latin typeface="Verdana"/>
                <a:ea typeface="Verdana"/>
                <a:cs typeface="Verdana"/>
                <a:sym typeface="Verdana"/>
              </a:rPr>
              <a:t>able to do?</a:t>
            </a:r>
            <a:endParaRPr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u="none" dirty="0">
                <a:solidFill>
                  <a:schemeClr val="dk1"/>
                </a:solidFill>
                <a:latin typeface="Verdana"/>
                <a:ea typeface="Verdana"/>
                <a:cs typeface="Verdana"/>
                <a:sym typeface="Verdana"/>
              </a:rPr>
              <a:t>C. </a:t>
            </a:r>
            <a:r>
              <a:rPr lang="en-US" dirty="0">
                <a:latin typeface="Verdana"/>
                <a:ea typeface="Verdana"/>
                <a:cs typeface="Verdana"/>
                <a:sym typeface="Verdana"/>
              </a:rPr>
              <a:t>When are you </a:t>
            </a:r>
            <a:r>
              <a:rPr lang="en-US" b="1" dirty="0">
                <a:latin typeface="Verdana"/>
                <a:ea typeface="Verdana"/>
                <a:cs typeface="Verdana"/>
                <a:sym typeface="Verdana"/>
              </a:rPr>
              <a:t>un</a:t>
            </a:r>
            <a:r>
              <a:rPr lang="en-US" dirty="0">
                <a:latin typeface="Verdana"/>
                <a:ea typeface="Verdana"/>
                <a:cs typeface="Verdana"/>
                <a:sym typeface="Verdana"/>
              </a:rPr>
              <a:t>happy?</a:t>
            </a:r>
            <a:endParaRPr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u="none" dirty="0">
                <a:solidFill>
                  <a:schemeClr val="dk1"/>
                </a:solidFill>
                <a:latin typeface="Verdana"/>
                <a:ea typeface="Verdana"/>
                <a:cs typeface="Verdana"/>
                <a:sym typeface="Verdana"/>
              </a:rPr>
              <a:t>D. </a:t>
            </a:r>
            <a:r>
              <a:rPr lang="en-US" dirty="0">
                <a:latin typeface="Verdana"/>
                <a:ea typeface="Verdana"/>
                <a:cs typeface="Verdana"/>
                <a:sym typeface="Verdana"/>
              </a:rPr>
              <a:t>What is the long</a:t>
            </a:r>
            <a:r>
              <a:rPr lang="en-US" b="1" dirty="0">
                <a:latin typeface="Verdana"/>
                <a:ea typeface="Verdana"/>
                <a:cs typeface="Verdana"/>
                <a:sym typeface="Verdana"/>
              </a:rPr>
              <a:t>est</a:t>
            </a:r>
            <a:r>
              <a:rPr lang="en-US" dirty="0">
                <a:latin typeface="Verdana"/>
                <a:ea typeface="Verdana"/>
                <a:cs typeface="Verdana"/>
                <a:sym typeface="Verdana"/>
              </a:rPr>
              <a:t> you’ve lived somewhere?</a:t>
            </a:r>
            <a:endParaRPr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u="none" dirty="0">
                <a:solidFill>
                  <a:schemeClr val="dk1"/>
                </a:solidFill>
                <a:latin typeface="Verdana"/>
                <a:ea typeface="Verdana"/>
                <a:cs typeface="Verdana"/>
                <a:sym typeface="Verdana"/>
              </a:rPr>
              <a:t>E. </a:t>
            </a:r>
            <a:r>
              <a:rPr lang="en-US" dirty="0">
                <a:latin typeface="Verdana"/>
                <a:ea typeface="Verdana"/>
                <a:cs typeface="Verdana"/>
                <a:sym typeface="Verdana"/>
              </a:rPr>
              <a:t>What is your bigg</a:t>
            </a:r>
            <a:r>
              <a:rPr lang="en-US" b="1" dirty="0">
                <a:latin typeface="Verdana"/>
                <a:ea typeface="Verdana"/>
                <a:cs typeface="Verdana"/>
                <a:sym typeface="Verdana"/>
              </a:rPr>
              <a:t>est</a:t>
            </a:r>
            <a:r>
              <a:rPr lang="en-US" dirty="0">
                <a:latin typeface="Verdana"/>
                <a:ea typeface="Verdana"/>
                <a:cs typeface="Verdana"/>
                <a:sym typeface="Verdana"/>
              </a:rPr>
              <a:t> fear?</a:t>
            </a:r>
            <a:endParaRPr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u="none" dirty="0">
                <a:solidFill>
                  <a:schemeClr val="dk1"/>
                </a:solidFill>
                <a:latin typeface="Verdana"/>
                <a:ea typeface="Verdana"/>
                <a:cs typeface="Verdana"/>
                <a:sym typeface="Verdana"/>
              </a:rPr>
              <a:t>F. </a:t>
            </a:r>
            <a:r>
              <a:rPr lang="en-US" dirty="0">
                <a:latin typeface="Verdana"/>
                <a:ea typeface="Verdana"/>
                <a:cs typeface="Verdana"/>
                <a:sym typeface="Verdana"/>
              </a:rPr>
              <a:t>What did you not </a:t>
            </a:r>
            <a:r>
              <a:rPr lang="en-US" b="1" dirty="0">
                <a:latin typeface="Verdana"/>
                <a:ea typeface="Verdana"/>
                <a:cs typeface="Verdana"/>
                <a:sym typeface="Verdana"/>
              </a:rPr>
              <a:t>un</a:t>
            </a:r>
            <a:r>
              <a:rPr lang="en-US" dirty="0">
                <a:latin typeface="Verdana"/>
                <a:ea typeface="Verdana"/>
                <a:cs typeface="Verdana"/>
                <a:sym typeface="Verdana"/>
              </a:rPr>
              <a:t>derstand in class today?</a:t>
            </a:r>
            <a:endParaRPr b="1" dirty="0">
              <a:solidFill>
                <a:schemeClr val="dk1"/>
              </a:solidFill>
              <a:latin typeface="Verdana"/>
              <a:ea typeface="Verdana"/>
              <a:cs typeface="Verdana"/>
              <a:sym typeface="Verdana"/>
            </a:endParaRPr>
          </a:p>
        </p:txBody>
      </p:sp>
      <p:sp>
        <p:nvSpPr>
          <p:cNvPr id="659" name="Google Shape;659;p29:notes"/>
          <p:cNvSpPr txBox="1">
            <a:spLocks noGrp="1"/>
          </p:cNvSpPr>
          <p:nvPr>
            <p:ph type="ftr" idx="11"/>
          </p:nvPr>
        </p:nvSpPr>
        <p:spPr>
          <a:xfrm>
            <a:off x="0" y="8685213"/>
            <a:ext cx="3352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60" name="Google Shape;66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30</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3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dirty="0">
                <a:solidFill>
                  <a:schemeClr val="accent5"/>
                </a:solidFill>
                <a:latin typeface="Verdana"/>
                <a:ea typeface="Verdana"/>
                <a:cs typeface="Verdana"/>
                <a:sym typeface="Verdana"/>
              </a:rPr>
              <a:t>Homework 5. – Bible Reading Review</a:t>
            </a:r>
            <a:endParaRPr i="0" dirty="0">
              <a:latin typeface="Verdana"/>
              <a:ea typeface="Verdana"/>
              <a:cs typeface="Verdana"/>
              <a:sym typeface="Verdana"/>
            </a:endParaRPr>
          </a:p>
          <a:p>
            <a:pPr marL="0" lvl="0" indent="0" algn="l" rtl="0">
              <a:lnSpc>
                <a:spcPct val="100000"/>
              </a:lnSpc>
              <a:spcBef>
                <a:spcPts val="0"/>
              </a:spcBef>
              <a:spcAft>
                <a:spcPts val="0"/>
              </a:spcAft>
              <a:buSzPts val="1400"/>
              <a:buNone/>
            </a:pPr>
            <a:endParaRPr i="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i="0" dirty="0">
                <a:latin typeface="Verdana"/>
                <a:ea typeface="Verdana"/>
                <a:cs typeface="Verdana"/>
                <a:sym typeface="Verdana"/>
              </a:rPr>
              <a:t>Students may look back at the story to write their answers.</a:t>
            </a:r>
          </a:p>
          <a:p>
            <a:pPr marL="0" lvl="0" indent="0" algn="l" rtl="0">
              <a:lnSpc>
                <a:spcPct val="100000"/>
              </a:lnSpc>
              <a:spcBef>
                <a:spcPts val="0"/>
              </a:spcBef>
              <a:spcAft>
                <a:spcPts val="0"/>
              </a:spcAft>
              <a:buSzPts val="1400"/>
              <a:buNone/>
            </a:pPr>
            <a:endParaRPr dirty="0"/>
          </a:p>
          <a:p>
            <a:pPr marL="0" lvl="0" indent="0" algn="l" rtl="0">
              <a:lnSpc>
                <a:spcPct val="150000"/>
              </a:lnSpc>
              <a:spcBef>
                <a:spcPts val="0"/>
              </a:spcBef>
              <a:spcAft>
                <a:spcPts val="0"/>
              </a:spcAft>
              <a:buSzPts val="1400"/>
              <a:buNone/>
            </a:pPr>
            <a:r>
              <a:rPr lang="en-US" b="1" i="0" dirty="0">
                <a:latin typeface="Verdana"/>
                <a:ea typeface="Verdana"/>
                <a:cs typeface="Verdana"/>
                <a:sym typeface="Verdana"/>
              </a:rPr>
              <a:t>Answers will vary but may include:</a:t>
            </a:r>
            <a:endParaRPr dirty="0"/>
          </a:p>
          <a:p>
            <a:pPr marL="0" lvl="0" indent="0" algn="l" rtl="0">
              <a:lnSpc>
                <a:spcPct val="150000"/>
              </a:lnSpc>
              <a:spcBef>
                <a:spcPts val="0"/>
              </a:spcBef>
              <a:spcAft>
                <a:spcPts val="0"/>
              </a:spcAft>
              <a:buSzPts val="1400"/>
              <a:buNone/>
            </a:pPr>
            <a:r>
              <a:rPr lang="en-US" dirty="0">
                <a:latin typeface="Verdana"/>
                <a:ea typeface="Verdana"/>
                <a:cs typeface="Verdana"/>
                <a:sym typeface="Verdana"/>
              </a:rPr>
              <a:t>Jesus was praying with his disciples up on a mountain. Then appeared Moses and the prophet Elijah. They talked with Jesus about his death. Then came God in a bright cloud. The disciples were afraid and fell on the ground. Then Jesus told them to not be afraid and they climbed down the mountain.</a:t>
            </a: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 name="Google Shape;332;p4:notes">
            <a:extLst>
              <a:ext uri="{FF2B5EF4-FFF2-40B4-BE49-F238E27FC236}">
                <a16:creationId xmlns:a16="http://schemas.microsoft.com/office/drawing/2014/main" id="{F6BBD7A6-EDB4-49C3-B5D4-9FD490EFE73E}"/>
              </a:ext>
            </a:extLst>
          </p:cNvPr>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 name="Google Shape;333;p4:notes">
            <a:extLst>
              <a:ext uri="{FF2B5EF4-FFF2-40B4-BE49-F238E27FC236}">
                <a16:creationId xmlns:a16="http://schemas.microsoft.com/office/drawing/2014/main" id="{AABCBEB5-2ECF-4F4A-BE01-63D61AFBB8F8}"/>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31</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3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6A. – Memorize a Verse</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Learners get to choose A, B, or C (on the next slide) to memorize. Please notice that the memory work is not long. Everyone, regardless of skill level, should be able to do it.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1. Model. </a:t>
            </a:r>
            <a:r>
              <a:rPr lang="en-US">
                <a:latin typeface="Verdana"/>
                <a:ea typeface="Verdana"/>
                <a:cs typeface="Verdana"/>
                <a:sym typeface="Verdana"/>
              </a:rPr>
              <a:t>Recite a verse from memory. </a:t>
            </a:r>
            <a:endParaRPr>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2. Repeat. </a:t>
            </a:r>
            <a:r>
              <a:rPr lang="en-US">
                <a:latin typeface="Verdana"/>
                <a:ea typeface="Verdana"/>
                <a:cs typeface="Verdana"/>
                <a:sym typeface="Verdana"/>
              </a:rPr>
              <a:t>Encourage students to find someone with whom to practice conversing and reading the completed homework assignment.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3. Solo. </a:t>
            </a:r>
            <a:r>
              <a:rPr lang="en-US">
                <a:latin typeface="Verdana"/>
                <a:ea typeface="Verdana"/>
                <a:cs typeface="Verdana"/>
                <a:sym typeface="Verdana"/>
              </a:rPr>
              <a:t>Students will recite the verse from memory at the next class.</a:t>
            </a:r>
            <a:br>
              <a:rPr lang="en-US">
                <a:latin typeface="Verdana"/>
                <a:ea typeface="Verdana"/>
                <a:cs typeface="Verdana"/>
                <a:sym typeface="Verdana"/>
              </a:rPr>
            </a:br>
            <a:endParaRPr>
              <a:latin typeface="Verdana"/>
              <a:ea typeface="Verdana"/>
              <a:cs typeface="Verdana"/>
              <a:sym typeface="Verdana"/>
            </a:endParaRPr>
          </a:p>
        </p:txBody>
      </p:sp>
      <p:sp>
        <p:nvSpPr>
          <p:cNvPr id="681" name="Google Shape;681;p31:notes"/>
          <p:cNvSpPr txBox="1">
            <a:spLocks noGrp="1"/>
          </p:cNvSpPr>
          <p:nvPr>
            <p:ph type="ftr" idx="11"/>
          </p:nvPr>
        </p:nvSpPr>
        <p:spPr>
          <a:xfrm>
            <a:off x="0" y="8685213"/>
            <a:ext cx="3509554"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82" name="Google Shape;68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32</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3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6B. – Memorize a verse and read the next lesson’s verses.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Learners get to choose A, B, or C to memorize. </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
            </a:r>
            <a:br>
              <a:rPr lang="en-US" dirty="0">
                <a:latin typeface="Verdana"/>
                <a:ea typeface="Verdana"/>
                <a:cs typeface="Verdana"/>
                <a:sym typeface="Verdana"/>
              </a:rPr>
            </a:br>
            <a:r>
              <a:rPr lang="en-US" dirty="0">
                <a:latin typeface="Verdana"/>
                <a:ea typeface="Verdana"/>
                <a:cs typeface="Verdana"/>
                <a:sym typeface="Verdana"/>
              </a:rPr>
              <a:t>Students will always read the Bible lesson in their first language (L1) before reading it in English the following lesson. Help them get a Bible in their own language if they don’t have one. They may also use Bible.IS or other Bible translation resources.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93" name="Google Shape;693;p32:notes"/>
          <p:cNvSpPr txBox="1">
            <a:spLocks noGrp="1"/>
          </p:cNvSpPr>
          <p:nvPr>
            <p:ph type="ftr" idx="11"/>
          </p:nvPr>
        </p:nvSpPr>
        <p:spPr>
          <a:xfrm>
            <a:off x="0" y="8685213"/>
            <a:ext cx="359664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94" name="Google Shape;69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33</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7A. – Everyday Reading and Writing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The learners will read a residential letter and answer the questions on the next slide.</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704" name="Google Shape;704;p33:notes"/>
          <p:cNvSpPr txBox="1">
            <a:spLocks noGrp="1"/>
          </p:cNvSpPr>
          <p:nvPr>
            <p:ph type="ftr" idx="11"/>
          </p:nvPr>
        </p:nvSpPr>
        <p:spPr>
          <a:xfrm>
            <a:off x="-1" y="8685213"/>
            <a:ext cx="3666309"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705" name="Google Shape;70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34</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7A. – Everyday Reading and Writing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The learners will read a residential letter and answer the questions on the next slide.</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704" name="Google Shape;704;p33: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705" name="Google Shape;70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35</a:t>
            </a:fld>
            <a:endParaRPr dirty="0">
              <a:solidFill>
                <a:schemeClr val="bg1">
                  <a:lumMod val="65000"/>
                </a:schemeClr>
              </a:solidFill>
              <a:latin typeface="Verdana"/>
              <a:ea typeface="Verdana"/>
              <a:cs typeface="Verdana"/>
              <a:sym typeface="Verdana"/>
            </a:endParaRPr>
          </a:p>
        </p:txBody>
      </p:sp>
    </p:spTree>
    <p:extLst>
      <p:ext uri="{BB962C8B-B14F-4D97-AF65-F5344CB8AC3E}">
        <p14:creationId xmlns:p14="http://schemas.microsoft.com/office/powerpoint/2010/main" val="2362828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3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 Everyday Reading and Writing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learners will read the residential letter and answer the questions.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b="1" dirty="0">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A. The snake is loose in an apartment building.</a:t>
            </a:r>
            <a:endParaRPr dirty="0">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B. The snake is not the most dangerous snake in the world.</a:t>
            </a:r>
            <a:endParaRPr dirty="0">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C. Keep an eye out for the snake, and notify the office if you see it.</a:t>
            </a:r>
            <a:endParaRPr dirty="0">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D. If bitten they should go to the hospital.</a:t>
            </a:r>
            <a:endParaRPr dirty="0">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E. </a:t>
            </a:r>
            <a:r>
              <a:rPr lang="en-US" dirty="0">
                <a:sym typeface="Verdana"/>
              </a:rPr>
              <a:t>The snake is faster than any person.</a:t>
            </a:r>
            <a:endParaRPr dirty="0">
              <a:sym typeface="Verdana"/>
            </a:endParaRPr>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F.  The residents are safe because the apartments have hired a pest control service.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726" name="Google Shape;726;p34: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727" name="Google Shape;72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36</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3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8. – Writing</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r>
              <a:rPr lang="en-US" dirty="0">
                <a:latin typeface="Verdana"/>
                <a:ea typeface="Verdana"/>
                <a:cs typeface="Verdana"/>
                <a:sym typeface="Verdana"/>
              </a:rPr>
              <a:t>Write something about your favorite season. For example: I love the summer time. It has the hottest weather, and playing in the water is the most refreshing thing to do. The sun is the brightest, and the days are the longest. </a:t>
            </a:r>
            <a:endParaRPr dirty="0"/>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Answers will vary.</a:t>
            </a:r>
            <a:endParaRPr dirty="0">
              <a:latin typeface="Verdana"/>
              <a:ea typeface="Verdana"/>
              <a:cs typeface="Verdana"/>
              <a:sym typeface="Verdana"/>
            </a:endParaRPr>
          </a:p>
        </p:txBody>
      </p:sp>
      <p:sp>
        <p:nvSpPr>
          <p:cNvPr id="736" name="Google Shape;736;p35:notes"/>
          <p:cNvSpPr txBox="1">
            <a:spLocks noGrp="1"/>
          </p:cNvSpPr>
          <p:nvPr>
            <p:ph type="ftr" idx="11"/>
          </p:nvPr>
        </p:nvSpPr>
        <p:spPr>
          <a:xfrm>
            <a:off x="0" y="8685213"/>
            <a:ext cx="3622766"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737" name="Google Shape;73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37</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3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9. – I can statements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student must be able to achieve all of these skills before the next lesson. If not, the lesson can be repeated or additional practice materials can be used.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Review all of the skills at the beginning of the next lesson. Be sure to give lots of praise and encouragement!</a:t>
            </a:r>
            <a:endParaRPr dirty="0">
              <a:latin typeface="Verdana"/>
              <a:ea typeface="Verdana"/>
              <a:cs typeface="Verdana"/>
              <a:sym typeface="Verdana"/>
            </a:endParaRPr>
          </a:p>
        </p:txBody>
      </p:sp>
      <p:sp>
        <p:nvSpPr>
          <p:cNvPr id="746" name="Google Shape;746;p36:notes"/>
          <p:cNvSpPr txBox="1">
            <a:spLocks noGrp="1"/>
          </p:cNvSpPr>
          <p:nvPr>
            <p:ph type="ftr" idx="11"/>
          </p:nvPr>
        </p:nvSpPr>
        <p:spPr>
          <a:xfrm>
            <a:off x="-1" y="8685213"/>
            <a:ext cx="3544389"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747" name="Google Shape;74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38</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c2276dd2af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g2c2276dd2af_0_19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a:solidFill>
                  <a:schemeClr val="accent5"/>
                </a:solidFill>
                <a:latin typeface="Verdana"/>
                <a:ea typeface="Verdana"/>
                <a:cs typeface="Verdana"/>
                <a:sym typeface="Verdana"/>
              </a:rPr>
              <a:t>Reflections and Closing Prayer</a:t>
            </a:r>
            <a:r>
              <a:rPr lang="en-US" sz="1200">
                <a:latin typeface="Verdana"/>
                <a:ea typeface="Verdana"/>
                <a:cs typeface="Verdana"/>
                <a:sym typeface="Verdana"/>
              </a:rPr>
              <a:t>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Calibri"/>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200">
                <a:latin typeface="Verdana"/>
                <a:ea typeface="Verdana"/>
                <a:cs typeface="Verdana"/>
                <a:sym typeface="Verdana"/>
              </a:rPr>
              <a:t>You may want to thank the Lord for what we have learned, ask for special prayer requests, then pray for your students and bless them. Students may write reflections and their prayers here.</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 </a:t>
            </a:r>
            <a:endParaRPr>
              <a:latin typeface="Verdana"/>
              <a:ea typeface="Verdana"/>
              <a:cs typeface="Verdana"/>
              <a:sym typeface="Verdana"/>
            </a:endParaRPr>
          </a:p>
        </p:txBody>
      </p:sp>
      <p:sp>
        <p:nvSpPr>
          <p:cNvPr id="756" name="Google Shape;756;g2c2276dd2af_0_196:notes"/>
          <p:cNvSpPr txBox="1">
            <a:spLocks noGrp="1"/>
          </p:cNvSpPr>
          <p:nvPr>
            <p:ph type="ftr" idx="11"/>
          </p:nvPr>
        </p:nvSpPr>
        <p:spPr>
          <a:xfrm>
            <a:off x="0" y="8685213"/>
            <a:ext cx="3500846"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bg1">
                    <a:lumMod val="65000"/>
                  </a:schemeClr>
                </a:solidFill>
                <a:latin typeface="Verdana"/>
                <a:ea typeface="Verdana"/>
                <a:cs typeface="Verdana"/>
                <a:sym typeface="Verdana"/>
              </a:rPr>
              <a:t>©2020-2025 Light of the World Learning</a:t>
            </a:r>
            <a:endParaRPr sz="1200" b="0" i="0" u="none" strike="noStrike" cap="none" dirty="0">
              <a:solidFill>
                <a:schemeClr val="bg1">
                  <a:lumMod val="65000"/>
                </a:schemeClr>
              </a:solidFill>
              <a:latin typeface="Verdana"/>
              <a:ea typeface="Verdana"/>
              <a:cs typeface="Verdana"/>
              <a:sym typeface="Verdana"/>
            </a:endParaRPr>
          </a:p>
        </p:txBody>
      </p:sp>
      <p:sp>
        <p:nvSpPr>
          <p:cNvPr id="757" name="Google Shape;757;g2c2276dd2af_0_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bg1">
                    <a:lumMod val="65000"/>
                  </a:schemeClr>
                </a:solidFill>
                <a:latin typeface="Verdana"/>
                <a:ea typeface="Verdana"/>
                <a:cs typeface="Verdana"/>
                <a:sym typeface="Verdana"/>
              </a:rPr>
              <a:t>39</a:t>
            </a:fld>
            <a:endParaRPr sz="1400" b="0" i="0" u="none" strike="noStrike" cap="none"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1B. Show Words for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Please show the names of the theme picture items to the students briefly.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These words can be studied for homework.</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Practice of vocabulary begins with the following slide.</a:t>
            </a:r>
            <a:endParaRPr dirty="0">
              <a:latin typeface="Verdana"/>
              <a:ea typeface="Verdana"/>
              <a:cs typeface="Verdana"/>
              <a:sym typeface="Verdana"/>
            </a:endParaRPr>
          </a:p>
        </p:txBody>
      </p:sp>
      <p:sp>
        <p:nvSpPr>
          <p:cNvPr id="332" name="Google Shape;332;p4:notes"/>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333" name="Google Shape;333;p4: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4</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latin typeface="Verdana"/>
              <a:ea typeface="Verdana"/>
              <a:cs typeface="Verdana"/>
              <a:sym typeface="Verdana"/>
            </a:endParaRPr>
          </a:p>
        </p:txBody>
      </p:sp>
      <p:sp>
        <p:nvSpPr>
          <p:cNvPr id="498" name="Google Shape;49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chemeClr val="bg1">
                    <a:lumMod val="65000"/>
                  </a:schemeClr>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40</a:t>
            </a:fld>
            <a:endParaRPr kumimoji="0" sz="1400" b="0" i="0" u="none" strike="noStrike" kern="1200" cap="none" spc="0" normalizeH="0" baseline="0" noProof="0" dirty="0">
              <a:ln>
                <a:noFill/>
              </a:ln>
              <a:solidFill>
                <a:schemeClr val="bg1">
                  <a:lumMod val="65000"/>
                </a:schemeClr>
              </a:solidFill>
              <a:effectLst/>
              <a:uLnTx/>
              <a:uFillTx/>
              <a:latin typeface="Verdana"/>
              <a:ea typeface="Verdana"/>
              <a:cs typeface="Verdana"/>
              <a:sym typeface="Verdana"/>
            </a:endParaRPr>
          </a:p>
        </p:txBody>
      </p:sp>
      <p:sp>
        <p:nvSpPr>
          <p:cNvPr id="2" name="Google Shape;839;g2c2354686b3_0_237:notes">
            <a:extLst>
              <a:ext uri="{FF2B5EF4-FFF2-40B4-BE49-F238E27FC236}">
                <a16:creationId xmlns:a16="http://schemas.microsoft.com/office/drawing/2014/main" id="{A45A1F7F-75A9-1D7E-DCB1-E97D4501C73F}"/>
              </a:ext>
            </a:extLst>
          </p:cNvPr>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chemeClr val="bg1">
                    <a:lumMod val="65000"/>
                  </a:schemeClr>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chemeClr val="bg1">
                  <a:lumMod val="65000"/>
                </a:schemeClr>
              </a:solidFill>
              <a:effectLst/>
              <a:uLnTx/>
              <a:uFillTx/>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cdbbb6fc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acdbbb6fc2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530" name="Google Shape;530;gacdbbb6fc2_0_0: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chemeClr val="bg1">
                    <a:lumMod val="65000"/>
                  </a:schemeClr>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chemeClr val="bg1">
                  <a:lumMod val="65000"/>
                </a:schemeClr>
              </a:solidFill>
              <a:effectLst/>
              <a:uLnTx/>
              <a:uFillTx/>
              <a:latin typeface="Verdana"/>
              <a:ea typeface="Verdana"/>
              <a:cs typeface="Verdana"/>
              <a:sym typeface="Verdana"/>
            </a:endParaRPr>
          </a:p>
        </p:txBody>
      </p:sp>
      <p:sp>
        <p:nvSpPr>
          <p:cNvPr id="531" name="Google Shape;531;gacdbbb6fc2_0_0: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dirty="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884698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c2276dd2af_0_225:notes"/>
          <p:cNvSpPr>
            <a:spLocks noGrp="1" noRot="1" noChangeAspect="1"/>
          </p:cNvSpPr>
          <p:nvPr>
            <p:ph type="sldImg" idx="2"/>
          </p:nvPr>
        </p:nvSpPr>
        <p:spPr>
          <a:xfrm>
            <a:off x="5492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2c2276dd2af_0_225:notes"/>
          <p:cNvSpPr txBox="1">
            <a:spLocks noGrp="1"/>
          </p:cNvSpPr>
          <p:nvPr>
            <p:ph type="body" idx="1"/>
          </p:nvPr>
        </p:nvSpPr>
        <p:spPr>
          <a:xfrm>
            <a:off x="549275" y="4620577"/>
            <a:ext cx="575945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788" name="Google Shape;788;g2c2276dd2af_0_225:notes"/>
          <p:cNvSpPr txBox="1">
            <a:spLocks noGrp="1"/>
          </p:cNvSpPr>
          <p:nvPr>
            <p:ph type="ftr" idx="11"/>
          </p:nvPr>
        </p:nvSpPr>
        <p:spPr>
          <a:xfrm>
            <a:off x="0" y="8759543"/>
            <a:ext cx="3629025" cy="3444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bg1">
                    <a:lumMod val="65000"/>
                  </a:schemeClr>
                </a:solidFill>
                <a:latin typeface="Verdana"/>
                <a:ea typeface="Verdana"/>
                <a:cs typeface="Verdana"/>
                <a:sym typeface="Verdana"/>
              </a:rPr>
              <a:t>©2020-2025 Light of the World Learning</a:t>
            </a:r>
            <a:endParaRPr sz="1200" b="0" i="0" u="none" strike="noStrike" cap="none" dirty="0">
              <a:solidFill>
                <a:schemeClr val="bg1">
                  <a:lumMod val="65000"/>
                </a:schemeClr>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E7EFD3A8-AEB9-411D-B9A6-E4F69D598697}"/>
              </a:ext>
            </a:extLst>
          </p:cNvPr>
          <p:cNvSpPr>
            <a:spLocks noGrp="1"/>
          </p:cNvSpPr>
          <p:nvPr>
            <p:ph type="sldNum" idx="12"/>
          </p:nvPr>
        </p:nvSpPr>
        <p:spPr>
          <a:xfrm>
            <a:off x="3879850" y="8581516"/>
            <a:ext cx="2971800" cy="458787"/>
          </a:xfrm>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bg1">
                    <a:lumMod val="65000"/>
                  </a:schemeClr>
                </a:solidFill>
                <a:latin typeface="Verdana"/>
                <a:ea typeface="Verdana"/>
                <a:cs typeface="Verdana"/>
                <a:sym typeface="Verdana"/>
              </a:rPr>
              <a:t>42</a:t>
            </a:fld>
            <a:endParaRPr lang="en-US" sz="1200" b="0" i="0" u="none" strike="noStrike" cap="none"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c2276dd2af_0_237:notes"/>
          <p:cNvSpPr>
            <a:spLocks noGrp="1" noRot="1" noChangeAspect="1"/>
          </p:cNvSpPr>
          <p:nvPr>
            <p:ph type="sldImg" idx="2"/>
          </p:nvPr>
        </p:nvSpPr>
        <p:spPr>
          <a:xfrm>
            <a:off x="549275" y="1096963"/>
            <a:ext cx="5759450" cy="32400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g2c2276dd2af_0_237:notes"/>
          <p:cNvSpPr txBox="1">
            <a:spLocks noGrp="1"/>
          </p:cNvSpPr>
          <p:nvPr>
            <p:ph type="body" idx="1"/>
          </p:nvPr>
        </p:nvSpPr>
        <p:spPr>
          <a:xfrm>
            <a:off x="549275" y="4572000"/>
            <a:ext cx="575945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801" name="Google Shape;801;g2c2276dd2af_0_237:notes"/>
          <p:cNvSpPr txBox="1">
            <a:spLocks noGrp="1"/>
          </p:cNvSpPr>
          <p:nvPr>
            <p:ph type="ftr" idx="11"/>
          </p:nvPr>
        </p:nvSpPr>
        <p:spPr>
          <a:xfrm>
            <a:off x="-1" y="8685213"/>
            <a:ext cx="3614057"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bg1">
                    <a:lumMod val="65000"/>
                  </a:schemeClr>
                </a:solidFill>
                <a:latin typeface="Verdana"/>
                <a:ea typeface="Verdana"/>
                <a:cs typeface="Verdana"/>
                <a:sym typeface="Verdana"/>
              </a:rPr>
              <a:t>©2020-2025 Light of the World Learning</a:t>
            </a:r>
            <a:endParaRPr sz="1200" b="0" i="0" u="none" strike="noStrike" cap="none" dirty="0">
              <a:solidFill>
                <a:schemeClr val="bg1">
                  <a:lumMod val="65000"/>
                </a:schemeClr>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A5A89A7E-8868-4E89-B802-13011EB4B41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bg1">
                    <a:lumMod val="65000"/>
                  </a:schemeClr>
                </a:solidFill>
                <a:latin typeface="Verdana"/>
                <a:ea typeface="Verdana"/>
                <a:cs typeface="Verdana"/>
                <a:sym typeface="Verdana"/>
              </a:rPr>
              <a:t>43</a:t>
            </a:fld>
            <a:endParaRPr lang="en-US" sz="1200" b="0" i="0" u="none" strike="noStrike" cap="none"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5c722a1288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5c722a1288_0_7: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4472C4"/>
                </a:solidFill>
                <a:effectLst/>
                <a:uLnTx/>
                <a:uFillTx/>
                <a:latin typeface="Verdana"/>
                <a:ea typeface="Verdana"/>
                <a:cs typeface="Verdana"/>
                <a:sym typeface="Verdana"/>
              </a:rPr>
              <a:t>1C. Show Description of Theme Picture</a:t>
            </a:r>
            <a:endParaRPr kumimoji="0" lang="en-US" sz="12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Please read the description of the theme picture to the students and point to the pictured vocabulary.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These words can be studied for homework.</a:t>
            </a:r>
            <a:endParaRPr kumimoji="0" lang="en-US"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Practice of vocabulary begins with the following slide.</a:t>
            </a:r>
          </a:p>
          <a:p>
            <a:pPr marL="0" lvl="0" indent="0" algn="l" rtl="0">
              <a:spcBef>
                <a:spcPts val="0"/>
              </a:spcBef>
              <a:spcAft>
                <a:spcPts val="0"/>
              </a:spcAft>
              <a:buNone/>
            </a:pPr>
            <a:endParaRPr dirty="0"/>
          </a:p>
        </p:txBody>
      </p:sp>
      <p:sp>
        <p:nvSpPr>
          <p:cNvPr id="5" name="Google Shape;332;p4:notes">
            <a:extLst>
              <a:ext uri="{FF2B5EF4-FFF2-40B4-BE49-F238E27FC236}">
                <a16:creationId xmlns:a16="http://schemas.microsoft.com/office/drawing/2014/main" id="{24FCC49C-D48C-4BFB-88DC-D7F0D12307E3}"/>
              </a:ext>
            </a:extLst>
          </p:cNvPr>
          <p:cNvSpPr txBox="1">
            <a:spLocks noGrp="1"/>
          </p:cNvSpPr>
          <p:nvPr>
            <p:ph type="ftr" idx="11"/>
          </p:nvPr>
        </p:nvSpPr>
        <p:spPr>
          <a:xfrm>
            <a:off x="0" y="8685300"/>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 name="Google Shape;333;p4:notes">
            <a:extLst>
              <a:ext uri="{FF2B5EF4-FFF2-40B4-BE49-F238E27FC236}">
                <a16:creationId xmlns:a16="http://schemas.microsoft.com/office/drawing/2014/main" id="{5497BCED-1205-4AC1-AB3B-3AA158B9A696}"/>
              </a:ext>
            </a:extLst>
          </p:cNvPr>
          <p:cNvSpPr txBox="1">
            <a:spLocks/>
          </p:cNvSpPr>
          <p:nvPr/>
        </p:nvSpPr>
        <p:spPr>
          <a:xfrm>
            <a:off x="3886200" y="8685300"/>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bg1">
                    <a:lumMod val="65000"/>
                  </a:schemeClr>
                </a:solidFill>
                <a:latin typeface="Verdana"/>
                <a:ea typeface="Verdana"/>
                <a:cs typeface="Verdana"/>
                <a:sym typeface="Verdana"/>
              </a:rPr>
              <a:pPr algn="r">
                <a:buSzPts val="1400"/>
              </a:pPr>
              <a:t>5</a:t>
            </a:fld>
            <a:endParaRPr lang="en-US"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b3ded7ac4d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2b3ded7ac4d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2A.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”The</a:t>
            </a:r>
            <a:r>
              <a:rPr lang="en-US" dirty="0">
                <a:latin typeface="Verdana"/>
                <a:ea typeface="Verdana"/>
                <a:cs typeface="Verdana"/>
                <a:sym typeface="Verdana"/>
              </a:rPr>
              <a:t> smaller box is, the smaller box is</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”The </a:t>
            </a:r>
            <a:r>
              <a:rPr lang="en-US" dirty="0">
                <a:latin typeface="Verdana"/>
                <a:ea typeface="Verdana"/>
                <a:cs typeface="Verdana"/>
                <a:sym typeface="Verdana"/>
              </a:rPr>
              <a:t>smaller box is easy to carry.</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a:t>
            </a:r>
            <a:r>
              <a:rPr lang="en-US" dirty="0">
                <a:latin typeface="Verdana"/>
                <a:ea typeface="Verdana"/>
                <a:cs typeface="Verdana"/>
                <a:sym typeface="Verdana"/>
              </a:rPr>
              <a:t>Could you carry that big box</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457200" lvl="0" indent="-317500" algn="l" rtl="0">
              <a:spcBef>
                <a:spcPts val="0"/>
              </a:spcBef>
              <a:spcAft>
                <a:spcPts val="0"/>
              </a:spcAft>
              <a:buSzPts val="1400"/>
              <a:buAutoNum type="arabicPeriod"/>
            </a:pPr>
            <a:r>
              <a:rPr lang="en-US" dirty="0">
                <a:latin typeface="Verdana"/>
                <a:ea typeface="Verdana"/>
                <a:cs typeface="Verdana"/>
                <a:sym typeface="Verdana"/>
              </a:rPr>
              <a:t>A</a:t>
            </a:r>
            <a:endParaRPr dirty="0"/>
          </a:p>
          <a:p>
            <a:pPr marL="457200" lvl="0" indent="-317500" algn="l" rtl="0">
              <a:spcBef>
                <a:spcPts val="0"/>
              </a:spcBef>
              <a:spcAft>
                <a:spcPts val="0"/>
              </a:spcAft>
              <a:buSzPts val="1400"/>
              <a:buAutoNum type="arabicPeriod"/>
            </a:pPr>
            <a:r>
              <a:rPr lang="en-US" dirty="0">
                <a:latin typeface="Verdana"/>
                <a:ea typeface="Verdana"/>
                <a:cs typeface="Verdana"/>
                <a:sym typeface="Verdana"/>
              </a:rPr>
              <a:t>C</a:t>
            </a:r>
            <a:endParaRPr dirty="0"/>
          </a:p>
          <a:p>
            <a:pPr marL="457200" lvl="0" indent="-317500" algn="l" rtl="0">
              <a:spcBef>
                <a:spcPts val="0"/>
              </a:spcBef>
              <a:spcAft>
                <a:spcPts val="0"/>
              </a:spcAft>
              <a:buSzPts val="1400"/>
              <a:buAutoNum type="arabicPeriod"/>
            </a:pPr>
            <a:r>
              <a:rPr lang="en-US" dirty="0">
                <a:latin typeface="Verdana"/>
                <a:ea typeface="Verdana"/>
                <a:cs typeface="Verdana"/>
                <a:sym typeface="Verdana"/>
              </a:rPr>
              <a:t>D</a:t>
            </a:r>
            <a:endParaRPr dirty="0">
              <a:latin typeface="Verdana"/>
              <a:ea typeface="Verdana"/>
              <a:cs typeface="Verdana"/>
              <a:sym typeface="Verdana"/>
            </a:endParaRPr>
          </a:p>
          <a:p>
            <a:pPr marL="457200" lvl="0" indent="-317500" algn="l" rtl="0">
              <a:spcBef>
                <a:spcPts val="0"/>
              </a:spcBef>
              <a:spcAft>
                <a:spcPts val="0"/>
              </a:spcAft>
              <a:buSzPts val="1400"/>
              <a:buFont typeface="Verdana"/>
              <a:buAutoNum type="arabicPeriod"/>
            </a:pPr>
            <a:r>
              <a:rPr lang="en-US" dirty="0">
                <a:latin typeface="Verdana"/>
                <a:ea typeface="Verdana"/>
                <a:cs typeface="Verdana"/>
                <a:sym typeface="Verdana"/>
              </a:rPr>
              <a:t>B</a:t>
            </a:r>
            <a:endParaRPr dirty="0">
              <a:latin typeface="Verdana"/>
              <a:ea typeface="Verdana"/>
              <a:cs typeface="Verdana"/>
              <a:sym typeface="Verdana"/>
            </a:endParaRPr>
          </a:p>
          <a:p>
            <a:pPr marL="0" lvl="0" indent="0" algn="l" rtl="0">
              <a:spcBef>
                <a:spcPts val="0"/>
              </a:spcBef>
              <a:spcAft>
                <a:spcPts val="0"/>
              </a:spcAft>
              <a:buNone/>
            </a:pPr>
            <a:endParaRPr dirty="0"/>
          </a:p>
        </p:txBody>
      </p:sp>
      <p:sp>
        <p:nvSpPr>
          <p:cNvPr id="5" name="Google Shape;332;p4:notes">
            <a:extLst>
              <a:ext uri="{FF2B5EF4-FFF2-40B4-BE49-F238E27FC236}">
                <a16:creationId xmlns:a16="http://schemas.microsoft.com/office/drawing/2014/main" id="{05347CA5-0E1C-4A6D-87F5-0303D0B28EC0}"/>
              </a:ext>
            </a:extLst>
          </p:cNvPr>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 name="Google Shape;333;p4:notes">
            <a:extLst>
              <a:ext uri="{FF2B5EF4-FFF2-40B4-BE49-F238E27FC236}">
                <a16:creationId xmlns:a16="http://schemas.microsoft.com/office/drawing/2014/main" id="{9283BE16-4485-4A0B-A363-FC584F028139}"/>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6</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b3ded7ac4d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b3ded7ac4d_0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2B.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Lions are, lions are,</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Lions are wild animals</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a:t>
            </a:r>
            <a:r>
              <a:rPr lang="en-US" dirty="0">
                <a:latin typeface="Verdana"/>
                <a:ea typeface="Verdana"/>
                <a:cs typeface="Verdana"/>
                <a:sym typeface="Verdana"/>
              </a:rPr>
              <a:t>Have you ever seen a lion</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5. G</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6. H</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7. E</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8. F</a:t>
            </a:r>
            <a:endParaRPr dirty="0"/>
          </a:p>
          <a:p>
            <a:pPr marL="0" lvl="0" indent="0" algn="l" rtl="0">
              <a:spcBef>
                <a:spcPts val="0"/>
              </a:spcBef>
              <a:spcAft>
                <a:spcPts val="0"/>
              </a:spcAft>
              <a:buNone/>
            </a:pPr>
            <a:endParaRPr dirty="0"/>
          </a:p>
        </p:txBody>
      </p:sp>
      <p:sp>
        <p:nvSpPr>
          <p:cNvPr id="5" name="Google Shape;332;p4:notes">
            <a:extLst>
              <a:ext uri="{FF2B5EF4-FFF2-40B4-BE49-F238E27FC236}">
                <a16:creationId xmlns:a16="http://schemas.microsoft.com/office/drawing/2014/main" id="{077F5AAC-72C5-446A-99B2-A61305F58A6B}"/>
              </a:ext>
            </a:extLst>
          </p:cNvPr>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 name="Google Shape;333;p4:notes">
            <a:extLst>
              <a:ext uri="{FF2B5EF4-FFF2-40B4-BE49-F238E27FC236}">
                <a16:creationId xmlns:a16="http://schemas.microsoft.com/office/drawing/2014/main" id="{DE35C9DB-5964-4278-B2C8-1F54D1B4CC39}"/>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7</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b3ded7ac4d_0_4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2b3ded7ac4d_0_4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2C.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”The</a:t>
            </a:r>
            <a:r>
              <a:rPr lang="en-US" dirty="0">
                <a:latin typeface="Verdana"/>
                <a:ea typeface="Verdana"/>
                <a:cs typeface="Verdana"/>
                <a:sym typeface="Verdana"/>
              </a:rPr>
              <a:t> juice is made, the juice is made</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”The </a:t>
            </a:r>
            <a:r>
              <a:rPr lang="en-US" dirty="0">
                <a:latin typeface="Verdana"/>
                <a:ea typeface="Verdana"/>
                <a:cs typeface="Verdana"/>
                <a:sym typeface="Verdana"/>
              </a:rPr>
              <a:t>juice is made from fresh fruit</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“Do you </a:t>
            </a:r>
            <a:r>
              <a:rPr lang="en-US" dirty="0">
                <a:latin typeface="Verdana"/>
                <a:ea typeface="Verdana"/>
                <a:cs typeface="Verdana"/>
                <a:sym typeface="Verdana"/>
              </a:rPr>
              <a:t>like fresh fruit</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9. </a:t>
            </a:r>
            <a:r>
              <a:rPr lang="en-US" dirty="0">
                <a:latin typeface="Verdana"/>
                <a:ea typeface="Verdana"/>
                <a:cs typeface="Verdana"/>
                <a:sym typeface="Verdana"/>
              </a:rPr>
              <a:t>L</a:t>
            </a:r>
            <a:endParaRPr dirty="0"/>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10. </a:t>
            </a:r>
            <a:r>
              <a:rPr lang="en-US" dirty="0">
                <a:latin typeface="Verdana"/>
                <a:ea typeface="Verdana"/>
                <a:cs typeface="Verdana"/>
                <a:sym typeface="Verdana"/>
              </a:rPr>
              <a:t>I</a:t>
            </a:r>
            <a:endParaRPr dirty="0"/>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11. </a:t>
            </a:r>
            <a:r>
              <a:rPr lang="en-US" dirty="0">
                <a:latin typeface="Verdana"/>
                <a:ea typeface="Verdana"/>
                <a:cs typeface="Verdana"/>
                <a:sym typeface="Verdana"/>
              </a:rPr>
              <a:t>K</a:t>
            </a:r>
            <a:endParaRPr dirty="0"/>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12. J</a:t>
            </a:r>
            <a:endParaRPr dirty="0"/>
          </a:p>
          <a:p>
            <a:pPr marL="0" lvl="0" indent="0" algn="l" rtl="0">
              <a:spcBef>
                <a:spcPts val="0"/>
              </a:spcBef>
              <a:spcAft>
                <a:spcPts val="0"/>
              </a:spcAft>
              <a:buNone/>
            </a:pPr>
            <a:endParaRPr dirty="0"/>
          </a:p>
        </p:txBody>
      </p:sp>
      <p:sp>
        <p:nvSpPr>
          <p:cNvPr id="5" name="Google Shape;332;p4:notes">
            <a:extLst>
              <a:ext uri="{FF2B5EF4-FFF2-40B4-BE49-F238E27FC236}">
                <a16:creationId xmlns:a16="http://schemas.microsoft.com/office/drawing/2014/main" id="{60CF3813-89E6-449D-94FA-E187F5B30004}"/>
              </a:ext>
            </a:extLst>
          </p:cNvPr>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 name="Google Shape;333;p4:notes">
            <a:extLst>
              <a:ext uri="{FF2B5EF4-FFF2-40B4-BE49-F238E27FC236}">
                <a16:creationId xmlns:a16="http://schemas.microsoft.com/office/drawing/2014/main" id="{75BE8235-42E1-43EA-90A4-1877D8E7F772}"/>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8</a:t>
            </a:fld>
            <a:endParaRPr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2C. Grammar – Comparatives</a:t>
            </a:r>
            <a:endParaRPr dirty="0">
              <a:highlight>
                <a:srgbClr val="D9EAD3"/>
              </a:highlight>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accent5"/>
              </a:solidFill>
              <a:highlight>
                <a:srgbClr val="D9EAD3"/>
              </a:highlight>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Comparatives are adjectives used to compare two nouns.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One Syllable: Add -</a:t>
            </a:r>
            <a:r>
              <a:rPr lang="en-US" dirty="0" err="1">
                <a:latin typeface="Verdana"/>
                <a:ea typeface="Verdana"/>
                <a:cs typeface="Verdana"/>
                <a:sym typeface="Verdana"/>
              </a:rPr>
              <a:t>er</a:t>
            </a:r>
            <a:r>
              <a:rPr lang="en-US" dirty="0">
                <a:latin typeface="Verdana"/>
                <a:ea typeface="Verdana"/>
                <a:cs typeface="Verdana"/>
                <a:sym typeface="Verdana"/>
              </a:rPr>
              <a:t> or -r + ‘than’</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r>
              <a:rPr lang="en-US" dirty="0">
                <a:latin typeface="Verdana"/>
                <a:ea typeface="Verdana"/>
                <a:cs typeface="Verdana"/>
                <a:sym typeface="Verdana"/>
              </a:rPr>
              <a:t>Two or more syllables: Add ‘more’ + adjective + ‘than’</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r>
              <a:rPr lang="en-US" dirty="0">
                <a:latin typeface="Verdana"/>
                <a:ea typeface="Verdana"/>
                <a:cs typeface="Verdana"/>
                <a:sym typeface="Verdana"/>
              </a:rPr>
              <a:t>Two syllables that end in -y: Change -y to -</a:t>
            </a:r>
            <a:r>
              <a:rPr lang="en-US" dirty="0" err="1">
                <a:latin typeface="Verdana"/>
                <a:ea typeface="Verdana"/>
                <a:cs typeface="Verdana"/>
                <a:sym typeface="Verdana"/>
              </a:rPr>
              <a:t>i</a:t>
            </a:r>
            <a:r>
              <a:rPr lang="en-US" dirty="0">
                <a:latin typeface="Verdana"/>
                <a:ea typeface="Verdana"/>
                <a:cs typeface="Verdana"/>
                <a:sym typeface="Verdana"/>
              </a:rPr>
              <a:t> and add -</a:t>
            </a:r>
            <a:r>
              <a:rPr lang="en-US" dirty="0" err="1">
                <a:latin typeface="Verdana"/>
                <a:ea typeface="Verdana"/>
                <a:cs typeface="Verdana"/>
                <a:sym typeface="Verdana"/>
              </a:rPr>
              <a:t>er</a:t>
            </a:r>
            <a:r>
              <a:rPr lang="en-US" dirty="0">
                <a:latin typeface="Verdana"/>
                <a:ea typeface="Verdana"/>
                <a:cs typeface="Verdana"/>
                <a:sym typeface="Verdana"/>
              </a:rPr>
              <a:t> + ‘than’</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Model, Repeat, and Solo the pronunciation of all forms shown on the chart. </a:t>
            </a:r>
            <a:endParaRPr dirty="0">
              <a:latin typeface="Verdana"/>
              <a:ea typeface="Verdana"/>
              <a:cs typeface="Verdana"/>
              <a:sym typeface="Verdana"/>
            </a:endParaRPr>
          </a:p>
        </p:txBody>
      </p:sp>
      <p:sp>
        <p:nvSpPr>
          <p:cNvPr id="399" name="Google Shape;399;p8:notes"/>
          <p:cNvSpPr txBox="1">
            <a:spLocks noGrp="1"/>
          </p:cNvSpPr>
          <p:nvPr>
            <p:ph type="ftr" idx="11"/>
          </p:nvPr>
        </p:nvSpPr>
        <p:spPr>
          <a:xfrm>
            <a:off x="1" y="8685213"/>
            <a:ext cx="334229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400" name="Google Shape;40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rPr>
              <a:pPr marL="0" lvl="0" indent="0" algn="r" rtl="0">
                <a:lnSpc>
                  <a:spcPct val="100000"/>
                </a:lnSpc>
                <a:spcBef>
                  <a:spcPts val="0"/>
                </a:spcBef>
                <a:spcAft>
                  <a:spcPts val="0"/>
                </a:spcAft>
                <a:buSzPts val="1400"/>
                <a:buNone/>
              </a:pPr>
              <a:t>9</a:t>
            </a:fld>
            <a:endParaRPr dirty="0">
              <a:solidFill>
                <a:schemeClr val="bg1">
                  <a:lumMod val="65000"/>
                </a:schemeClr>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20" name="Google Shape;2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77" name="Google Shape;7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g2b3ded7ac4d_0_44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g2b3ded7ac4d_0_44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87" name="Google Shape;87;g2b3ded7ac4d_0_44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g2b3ded7ac4d_0_4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89" name="Google Shape;89;g2b3ded7ac4d_0_4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g2b3ded7ac4d_0_4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2b3ded7ac4d_0_44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3" name="Google Shape;93;g2b3ded7ac4d_0_44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2b3ded7ac4d_0_4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95" name="Google Shape;95;g2b3ded7ac4d_0_4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g2b3ded7ac4d_0_45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2b3ded7ac4d_0_45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9" name="Google Shape;99;g2b3ded7ac4d_0_453"/>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2b3ded7ac4d_0_4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01" name="Google Shape;101;g2b3ded7ac4d_0_4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rgbClr val="888888"/>
                </a:solidFill>
                <a:latin typeface="Verdana"/>
                <a:ea typeface="Verdana"/>
                <a:cs typeface="Verdana"/>
                <a:sym typeface="Verdana"/>
              </a:defRPr>
            </a:lvl1pPr>
            <a:lvl2pPr marL="0" lvl="1" indent="0" algn="r" rtl="0">
              <a:spcBef>
                <a:spcPts val="0"/>
              </a:spcBef>
              <a:buNone/>
              <a:defRPr sz="1800" b="0" i="0" u="none" strike="noStrike" cap="none">
                <a:solidFill>
                  <a:srgbClr val="888888"/>
                </a:solidFill>
                <a:latin typeface="Verdana"/>
                <a:ea typeface="Verdana"/>
                <a:cs typeface="Verdana"/>
                <a:sym typeface="Verdana"/>
              </a:defRPr>
            </a:lvl2pPr>
            <a:lvl3pPr marL="0" lvl="2" indent="0" algn="r" rtl="0">
              <a:spcBef>
                <a:spcPts val="0"/>
              </a:spcBef>
              <a:buNone/>
              <a:defRPr sz="1800" b="0" i="0" u="none" strike="noStrike" cap="none">
                <a:solidFill>
                  <a:srgbClr val="888888"/>
                </a:solidFill>
                <a:latin typeface="Verdana"/>
                <a:ea typeface="Verdana"/>
                <a:cs typeface="Verdana"/>
                <a:sym typeface="Verdana"/>
              </a:defRPr>
            </a:lvl3pPr>
            <a:lvl4pPr marL="0" lvl="3" indent="0" algn="r" rtl="0">
              <a:spcBef>
                <a:spcPts val="0"/>
              </a:spcBef>
              <a:buNone/>
              <a:defRPr sz="1800" b="0" i="0" u="none" strike="noStrike" cap="none">
                <a:solidFill>
                  <a:srgbClr val="888888"/>
                </a:solidFill>
                <a:latin typeface="Verdana"/>
                <a:ea typeface="Verdana"/>
                <a:cs typeface="Verdana"/>
                <a:sym typeface="Verdana"/>
              </a:defRPr>
            </a:lvl4pPr>
            <a:lvl5pPr marL="0" lvl="4" indent="0" algn="r" rtl="0">
              <a:spcBef>
                <a:spcPts val="0"/>
              </a:spcBef>
              <a:buNone/>
              <a:defRPr sz="1800" b="0" i="0" u="none" strike="noStrike" cap="none">
                <a:solidFill>
                  <a:srgbClr val="888888"/>
                </a:solidFill>
                <a:latin typeface="Verdana"/>
                <a:ea typeface="Verdana"/>
                <a:cs typeface="Verdana"/>
                <a:sym typeface="Verdana"/>
              </a:defRPr>
            </a:lvl5pPr>
            <a:lvl6pPr marL="0" lvl="5" indent="0" algn="r" rtl="0">
              <a:spcBef>
                <a:spcPts val="0"/>
              </a:spcBef>
              <a:buNone/>
              <a:defRPr sz="1800" b="0" i="0" u="none" strike="noStrike" cap="none">
                <a:solidFill>
                  <a:srgbClr val="888888"/>
                </a:solidFill>
                <a:latin typeface="Verdana"/>
                <a:ea typeface="Verdana"/>
                <a:cs typeface="Verdana"/>
                <a:sym typeface="Verdana"/>
              </a:defRPr>
            </a:lvl6pPr>
            <a:lvl7pPr marL="0" lvl="6" indent="0" algn="r" rtl="0">
              <a:spcBef>
                <a:spcPts val="0"/>
              </a:spcBef>
              <a:buNone/>
              <a:defRPr sz="1800" b="0" i="0" u="none" strike="noStrike" cap="none">
                <a:solidFill>
                  <a:srgbClr val="888888"/>
                </a:solidFill>
                <a:latin typeface="Verdana"/>
                <a:ea typeface="Verdana"/>
                <a:cs typeface="Verdana"/>
                <a:sym typeface="Verdana"/>
              </a:defRPr>
            </a:lvl7pPr>
            <a:lvl8pPr marL="0" lvl="7" indent="0" algn="r" rtl="0">
              <a:spcBef>
                <a:spcPts val="0"/>
              </a:spcBef>
              <a:buNone/>
              <a:defRPr sz="1800" b="0" i="0" u="none" strike="noStrike" cap="none">
                <a:solidFill>
                  <a:srgbClr val="888888"/>
                </a:solidFill>
                <a:latin typeface="Verdana"/>
                <a:ea typeface="Verdana"/>
                <a:cs typeface="Verdana"/>
                <a:sym typeface="Verdana"/>
              </a:defRPr>
            </a:lvl8pPr>
            <a:lvl9pPr marL="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2b3ded7ac4d_0_4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2b3ded7ac4d_0_45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5" name="Google Shape;105;g2b3ded7ac4d_0_45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 name="Google Shape;106;g2b3ded7ac4d_0_459"/>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2b3ded7ac4d_0_4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08" name="Google Shape;108;g2b3ded7ac4d_0_4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g2b3ded7ac4d_0_46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2b3ded7ac4d_0_46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2" name="Google Shape;112;g2b3ded7ac4d_0_46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 name="Google Shape;113;g2b3ded7ac4d_0_46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4" name="Google Shape;114;g2b3ded7ac4d_0_46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 name="Google Shape;115;g2b3ded7ac4d_0_466"/>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g2b3ded7ac4d_0_4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17" name="Google Shape;117;g2b3ded7ac4d_0_4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g2b3ded7ac4d_0_4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g2b3ded7ac4d_0_475"/>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g2b3ded7ac4d_0_4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22" name="Google Shape;122;g2b3ded7ac4d_0_4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g2b3ded7ac4d_0_480"/>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2b3ded7ac4d_0_4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26" name="Google Shape;126;g2b3ded7ac4d_0_4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chemeClr val="dk1"/>
                </a:solidFill>
                <a:latin typeface="Verdana"/>
                <a:ea typeface="Verdana"/>
                <a:cs typeface="Verdana"/>
                <a:sym typeface="Verdana"/>
              </a:defRPr>
            </a:lvl1pPr>
            <a:lvl2pPr marL="0" lvl="1" indent="0" algn="r" rtl="0">
              <a:spcBef>
                <a:spcPts val="0"/>
              </a:spcBef>
              <a:buNone/>
              <a:defRPr sz="1800" b="0" i="0" u="none" strike="noStrike" cap="none">
                <a:solidFill>
                  <a:schemeClr val="dk1"/>
                </a:solidFill>
                <a:latin typeface="Verdana"/>
                <a:ea typeface="Verdana"/>
                <a:cs typeface="Verdana"/>
                <a:sym typeface="Verdana"/>
              </a:defRPr>
            </a:lvl2pPr>
            <a:lvl3pPr marL="0" lvl="2" indent="0" algn="r" rtl="0">
              <a:spcBef>
                <a:spcPts val="0"/>
              </a:spcBef>
              <a:buNone/>
              <a:defRPr sz="1800" b="0" i="0" u="none" strike="noStrike" cap="none">
                <a:solidFill>
                  <a:schemeClr val="dk1"/>
                </a:solidFill>
                <a:latin typeface="Verdana"/>
                <a:ea typeface="Verdana"/>
                <a:cs typeface="Verdana"/>
                <a:sym typeface="Verdana"/>
              </a:defRPr>
            </a:lvl3pPr>
            <a:lvl4pPr marL="0" lvl="3" indent="0" algn="r" rtl="0">
              <a:spcBef>
                <a:spcPts val="0"/>
              </a:spcBef>
              <a:buNone/>
              <a:defRPr sz="1800" b="0" i="0" u="none" strike="noStrike" cap="none">
                <a:solidFill>
                  <a:schemeClr val="dk1"/>
                </a:solidFill>
                <a:latin typeface="Verdana"/>
                <a:ea typeface="Verdana"/>
                <a:cs typeface="Verdana"/>
                <a:sym typeface="Verdana"/>
              </a:defRPr>
            </a:lvl4pPr>
            <a:lvl5pPr marL="0" lvl="4" indent="0" algn="r" rtl="0">
              <a:spcBef>
                <a:spcPts val="0"/>
              </a:spcBef>
              <a:buNone/>
              <a:defRPr sz="1800" b="0" i="0" u="none" strike="noStrike" cap="none">
                <a:solidFill>
                  <a:schemeClr val="dk1"/>
                </a:solidFill>
                <a:latin typeface="Verdana"/>
                <a:ea typeface="Verdana"/>
                <a:cs typeface="Verdana"/>
                <a:sym typeface="Verdana"/>
              </a:defRPr>
            </a:lvl5pPr>
            <a:lvl6pPr marL="0" lvl="5" indent="0" algn="r" rtl="0">
              <a:spcBef>
                <a:spcPts val="0"/>
              </a:spcBef>
              <a:buNone/>
              <a:defRPr sz="1800" b="0" i="0" u="none" strike="noStrike" cap="none">
                <a:solidFill>
                  <a:schemeClr val="dk1"/>
                </a:solidFill>
                <a:latin typeface="Verdana"/>
                <a:ea typeface="Verdana"/>
                <a:cs typeface="Verdana"/>
                <a:sym typeface="Verdana"/>
              </a:defRPr>
            </a:lvl6pPr>
            <a:lvl7pPr marL="0" lvl="6" indent="0" algn="r" rtl="0">
              <a:spcBef>
                <a:spcPts val="0"/>
              </a:spcBef>
              <a:buNone/>
              <a:defRPr sz="1800" b="0" i="0" u="none" strike="noStrike" cap="none">
                <a:solidFill>
                  <a:schemeClr val="dk1"/>
                </a:solidFill>
                <a:latin typeface="Verdana"/>
                <a:ea typeface="Verdana"/>
                <a:cs typeface="Verdana"/>
                <a:sym typeface="Verdana"/>
              </a:defRPr>
            </a:lvl7pPr>
            <a:lvl8pPr marL="0" lvl="7" indent="0" algn="r" rtl="0">
              <a:spcBef>
                <a:spcPts val="0"/>
              </a:spcBef>
              <a:buNone/>
              <a:defRPr sz="1800" b="0" i="0" u="none" strike="noStrike" cap="none">
                <a:solidFill>
                  <a:schemeClr val="dk1"/>
                </a:solidFill>
                <a:latin typeface="Verdana"/>
                <a:ea typeface="Verdana"/>
                <a:cs typeface="Verdana"/>
                <a:sym typeface="Verdana"/>
              </a:defRPr>
            </a:lvl8pPr>
            <a:lvl9pPr marL="0" lvl="8" indent="0" algn="r" rtl="0">
              <a:spcBef>
                <a:spcPts val="0"/>
              </a:spcBef>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7"/>
        <p:cNvGrpSpPr/>
        <p:nvPr/>
      </p:nvGrpSpPr>
      <p:grpSpPr>
        <a:xfrm>
          <a:off x="0" y="0"/>
          <a:ext cx="0" cy="0"/>
          <a:chOff x="0" y="0"/>
          <a:chExt cx="0" cy="0"/>
        </a:xfrm>
      </p:grpSpPr>
      <p:sp>
        <p:nvSpPr>
          <p:cNvPr id="128" name="Google Shape;128;g2b3ded7ac4d_0_48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2b3ded7ac4d_0_48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0" name="Google Shape;130;g2b3ded7ac4d_0_48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1" name="Google Shape;131;g2b3ded7ac4d_0_48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2b3ded7ac4d_0_48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33" name="Google Shape;133;g2b3ded7ac4d_0_4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
        <p:cNvGrpSpPr/>
        <p:nvPr/>
      </p:nvGrpSpPr>
      <p:grpSpPr>
        <a:xfrm>
          <a:off x="0" y="0"/>
          <a:ext cx="0" cy="0"/>
          <a:chOff x="0" y="0"/>
          <a:chExt cx="0" cy="0"/>
        </a:xfrm>
      </p:grpSpPr>
      <p:sp>
        <p:nvSpPr>
          <p:cNvPr id="135" name="Google Shape;135;g2b3ded7ac4d_0_49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g2b3ded7ac4d_0_491"/>
          <p:cNvSpPr>
            <a:spLocks noGrp="1"/>
          </p:cNvSpPr>
          <p:nvPr>
            <p:ph type="pic" idx="2"/>
          </p:nvPr>
        </p:nvSpPr>
        <p:spPr>
          <a:xfrm>
            <a:off x="5183188" y="987425"/>
            <a:ext cx="6172200" cy="4873500"/>
          </a:xfrm>
          <a:prstGeom prst="rect">
            <a:avLst/>
          </a:prstGeom>
          <a:noFill/>
          <a:ln>
            <a:noFill/>
          </a:ln>
        </p:spPr>
      </p:sp>
      <p:sp>
        <p:nvSpPr>
          <p:cNvPr id="137" name="Google Shape;137;g2b3ded7ac4d_0_49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8" name="Google Shape;138;g2b3ded7ac4d_0_49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2b3ded7ac4d_0_4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40" name="Google Shape;140;g2b3ded7ac4d_0_4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26" name="Google Shape;2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1"/>
        <p:cNvGrpSpPr/>
        <p:nvPr/>
      </p:nvGrpSpPr>
      <p:grpSpPr>
        <a:xfrm>
          <a:off x="0" y="0"/>
          <a:ext cx="0" cy="0"/>
          <a:chOff x="0" y="0"/>
          <a:chExt cx="0" cy="0"/>
        </a:xfrm>
      </p:grpSpPr>
      <p:sp>
        <p:nvSpPr>
          <p:cNvPr id="142" name="Google Shape;142;g2b3ded7ac4d_0_49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g2b3ded7ac4d_0_49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4" name="Google Shape;144;g2b3ded7ac4d_0_49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2b3ded7ac4d_0_4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46" name="Google Shape;146;g2b3ded7ac4d_0_4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7"/>
        <p:cNvGrpSpPr/>
        <p:nvPr/>
      </p:nvGrpSpPr>
      <p:grpSpPr>
        <a:xfrm>
          <a:off x="0" y="0"/>
          <a:ext cx="0" cy="0"/>
          <a:chOff x="0" y="0"/>
          <a:chExt cx="0" cy="0"/>
        </a:xfrm>
      </p:grpSpPr>
      <p:sp>
        <p:nvSpPr>
          <p:cNvPr id="148" name="Google Shape;148;g2b3ded7ac4d_0_50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2b3ded7ac4d_0_50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0" name="Google Shape;150;g2b3ded7ac4d_0_50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2b3ded7ac4d_0_50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52" name="Google Shape;152;g2b3ded7ac4d_0_5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9"/>
        <p:cNvGrpSpPr/>
        <p:nvPr/>
      </p:nvGrpSpPr>
      <p:grpSpPr>
        <a:xfrm>
          <a:off x="0" y="0"/>
          <a:ext cx="0" cy="0"/>
          <a:chOff x="0" y="0"/>
          <a:chExt cx="0" cy="0"/>
        </a:xfrm>
      </p:grpSpPr>
      <p:sp>
        <p:nvSpPr>
          <p:cNvPr id="160" name="Google Shape;160;g2c2276dd2af_0_25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1" name="Google Shape;161;g2c2276dd2af_0_25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2" name="Google Shape;162;g2c2276dd2af_0_25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g2c2276dd2af_0_2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64" name="Google Shape;164;g2c2276dd2af_0_2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rgbClr val="888888"/>
                </a:solidFill>
                <a:latin typeface="Verdana"/>
                <a:ea typeface="Verdana"/>
                <a:cs typeface="Verdana"/>
                <a:sym typeface="Verdana"/>
              </a:defRPr>
            </a:lvl1pPr>
            <a:lvl2pPr marL="0" lvl="1" indent="0" algn="r" rtl="0">
              <a:spcBef>
                <a:spcPts val="0"/>
              </a:spcBef>
              <a:buNone/>
              <a:defRPr sz="1800" b="0" i="0" u="none" strike="noStrike" cap="none">
                <a:solidFill>
                  <a:srgbClr val="888888"/>
                </a:solidFill>
                <a:latin typeface="Verdana"/>
                <a:ea typeface="Verdana"/>
                <a:cs typeface="Verdana"/>
                <a:sym typeface="Verdana"/>
              </a:defRPr>
            </a:lvl2pPr>
            <a:lvl3pPr marL="0" lvl="2" indent="0" algn="r" rtl="0">
              <a:spcBef>
                <a:spcPts val="0"/>
              </a:spcBef>
              <a:buNone/>
              <a:defRPr sz="1800" b="0" i="0" u="none" strike="noStrike" cap="none">
                <a:solidFill>
                  <a:srgbClr val="888888"/>
                </a:solidFill>
                <a:latin typeface="Verdana"/>
                <a:ea typeface="Verdana"/>
                <a:cs typeface="Verdana"/>
                <a:sym typeface="Verdana"/>
              </a:defRPr>
            </a:lvl3pPr>
            <a:lvl4pPr marL="0" lvl="3" indent="0" algn="r" rtl="0">
              <a:spcBef>
                <a:spcPts val="0"/>
              </a:spcBef>
              <a:buNone/>
              <a:defRPr sz="1800" b="0" i="0" u="none" strike="noStrike" cap="none">
                <a:solidFill>
                  <a:srgbClr val="888888"/>
                </a:solidFill>
                <a:latin typeface="Verdana"/>
                <a:ea typeface="Verdana"/>
                <a:cs typeface="Verdana"/>
                <a:sym typeface="Verdana"/>
              </a:defRPr>
            </a:lvl4pPr>
            <a:lvl5pPr marL="0" lvl="4" indent="0" algn="r" rtl="0">
              <a:spcBef>
                <a:spcPts val="0"/>
              </a:spcBef>
              <a:buNone/>
              <a:defRPr sz="1800" b="0" i="0" u="none" strike="noStrike" cap="none">
                <a:solidFill>
                  <a:srgbClr val="888888"/>
                </a:solidFill>
                <a:latin typeface="Verdana"/>
                <a:ea typeface="Verdana"/>
                <a:cs typeface="Verdana"/>
                <a:sym typeface="Verdana"/>
              </a:defRPr>
            </a:lvl5pPr>
            <a:lvl6pPr marL="0" lvl="5" indent="0" algn="r" rtl="0">
              <a:spcBef>
                <a:spcPts val="0"/>
              </a:spcBef>
              <a:buNone/>
              <a:defRPr sz="1800" b="0" i="0" u="none" strike="noStrike" cap="none">
                <a:solidFill>
                  <a:srgbClr val="888888"/>
                </a:solidFill>
                <a:latin typeface="Verdana"/>
                <a:ea typeface="Verdana"/>
                <a:cs typeface="Verdana"/>
                <a:sym typeface="Verdana"/>
              </a:defRPr>
            </a:lvl6pPr>
            <a:lvl7pPr marL="0" lvl="6" indent="0" algn="r" rtl="0">
              <a:spcBef>
                <a:spcPts val="0"/>
              </a:spcBef>
              <a:buNone/>
              <a:defRPr sz="1800" b="0" i="0" u="none" strike="noStrike" cap="none">
                <a:solidFill>
                  <a:srgbClr val="888888"/>
                </a:solidFill>
                <a:latin typeface="Verdana"/>
                <a:ea typeface="Verdana"/>
                <a:cs typeface="Verdana"/>
                <a:sym typeface="Verdana"/>
              </a:defRPr>
            </a:lvl7pPr>
            <a:lvl8pPr marL="0" lvl="7" indent="0" algn="r" rtl="0">
              <a:spcBef>
                <a:spcPts val="0"/>
              </a:spcBef>
              <a:buNone/>
              <a:defRPr sz="1800" b="0" i="0" u="none" strike="noStrike" cap="none">
                <a:solidFill>
                  <a:srgbClr val="888888"/>
                </a:solidFill>
                <a:latin typeface="Verdana"/>
                <a:ea typeface="Verdana"/>
                <a:cs typeface="Verdana"/>
                <a:sym typeface="Verdana"/>
              </a:defRPr>
            </a:lvl8pPr>
            <a:lvl9pPr marL="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g2c2276dd2af_0_26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g2c2276dd2af_0_26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68" name="Google Shape;168;g2c2276dd2af_0_260"/>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g2c2276dd2af_0_2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70" name="Google Shape;170;g2c2276dd2af_0_2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g2c2276dd2af_0_2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3" name="Google Shape;173;g2c2276dd2af_0_2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4" name="Google Shape;174;g2c2276dd2af_0_266"/>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g2c2276dd2af_0_2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76" name="Google Shape;176;g2c2276dd2af_0_2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7"/>
        <p:cNvGrpSpPr/>
        <p:nvPr/>
      </p:nvGrpSpPr>
      <p:grpSpPr>
        <a:xfrm>
          <a:off x="0" y="0"/>
          <a:ext cx="0" cy="0"/>
          <a:chOff x="0" y="0"/>
          <a:chExt cx="0" cy="0"/>
        </a:xfrm>
      </p:grpSpPr>
      <p:sp>
        <p:nvSpPr>
          <p:cNvPr id="178" name="Google Shape;178;g2c2276dd2af_0_2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9" name="Google Shape;179;g2c2276dd2af_0_27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0" name="Google Shape;180;g2c2276dd2af_0_27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1" name="Google Shape;181;g2c2276dd2af_0_272"/>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2" name="Google Shape;182;g2c2276dd2af_0_2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83" name="Google Shape;183;g2c2276dd2af_0_2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4"/>
        <p:cNvGrpSpPr/>
        <p:nvPr/>
      </p:nvGrpSpPr>
      <p:grpSpPr>
        <a:xfrm>
          <a:off x="0" y="0"/>
          <a:ext cx="0" cy="0"/>
          <a:chOff x="0" y="0"/>
          <a:chExt cx="0" cy="0"/>
        </a:xfrm>
      </p:grpSpPr>
      <p:sp>
        <p:nvSpPr>
          <p:cNvPr id="185" name="Google Shape;185;g2c2276dd2af_0_27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g2c2276dd2af_0_27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87" name="Google Shape;187;g2c2276dd2af_0_27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8" name="Google Shape;188;g2c2276dd2af_0_27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89" name="Google Shape;189;g2c2276dd2af_0_27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0" name="Google Shape;190;g2c2276dd2af_0_279"/>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g2c2276dd2af_0_27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92" name="Google Shape;192;g2c2276dd2af_0_2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
        <p:cNvGrpSpPr/>
        <p:nvPr/>
      </p:nvGrpSpPr>
      <p:grpSpPr>
        <a:xfrm>
          <a:off x="0" y="0"/>
          <a:ext cx="0" cy="0"/>
          <a:chOff x="0" y="0"/>
          <a:chExt cx="0" cy="0"/>
        </a:xfrm>
      </p:grpSpPr>
      <p:sp>
        <p:nvSpPr>
          <p:cNvPr id="194" name="Google Shape;194;g2c2276dd2af_0_2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5" name="Google Shape;195;g2c2276dd2af_0_28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g2c2276dd2af_0_2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97" name="Google Shape;197;g2c2276dd2af_0_2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
        <p:cNvGrpSpPr/>
        <p:nvPr/>
      </p:nvGrpSpPr>
      <p:grpSpPr>
        <a:xfrm>
          <a:off x="0" y="0"/>
          <a:ext cx="0" cy="0"/>
          <a:chOff x="0" y="0"/>
          <a:chExt cx="0" cy="0"/>
        </a:xfrm>
      </p:grpSpPr>
      <p:sp>
        <p:nvSpPr>
          <p:cNvPr id="199" name="Google Shape;199;g2c2276dd2af_0_293"/>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0" name="Google Shape;200;g2c2276dd2af_0_2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01" name="Google Shape;201;g2c2276dd2af_0_2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chemeClr val="dk1"/>
                </a:solidFill>
                <a:latin typeface="Verdana"/>
                <a:ea typeface="Verdana"/>
                <a:cs typeface="Verdana"/>
                <a:sym typeface="Verdana"/>
              </a:defRPr>
            </a:lvl1pPr>
            <a:lvl2pPr marL="0" lvl="1" indent="0" algn="r" rtl="0">
              <a:spcBef>
                <a:spcPts val="0"/>
              </a:spcBef>
              <a:buNone/>
              <a:defRPr sz="1800" b="0" i="0" u="none" strike="noStrike" cap="none">
                <a:solidFill>
                  <a:schemeClr val="dk1"/>
                </a:solidFill>
                <a:latin typeface="Verdana"/>
                <a:ea typeface="Verdana"/>
                <a:cs typeface="Verdana"/>
                <a:sym typeface="Verdana"/>
              </a:defRPr>
            </a:lvl2pPr>
            <a:lvl3pPr marL="0" lvl="2" indent="0" algn="r" rtl="0">
              <a:spcBef>
                <a:spcPts val="0"/>
              </a:spcBef>
              <a:buNone/>
              <a:defRPr sz="1800" b="0" i="0" u="none" strike="noStrike" cap="none">
                <a:solidFill>
                  <a:schemeClr val="dk1"/>
                </a:solidFill>
                <a:latin typeface="Verdana"/>
                <a:ea typeface="Verdana"/>
                <a:cs typeface="Verdana"/>
                <a:sym typeface="Verdana"/>
              </a:defRPr>
            </a:lvl3pPr>
            <a:lvl4pPr marL="0" lvl="3" indent="0" algn="r" rtl="0">
              <a:spcBef>
                <a:spcPts val="0"/>
              </a:spcBef>
              <a:buNone/>
              <a:defRPr sz="1800" b="0" i="0" u="none" strike="noStrike" cap="none">
                <a:solidFill>
                  <a:schemeClr val="dk1"/>
                </a:solidFill>
                <a:latin typeface="Verdana"/>
                <a:ea typeface="Verdana"/>
                <a:cs typeface="Verdana"/>
                <a:sym typeface="Verdana"/>
              </a:defRPr>
            </a:lvl4pPr>
            <a:lvl5pPr marL="0" lvl="4" indent="0" algn="r" rtl="0">
              <a:spcBef>
                <a:spcPts val="0"/>
              </a:spcBef>
              <a:buNone/>
              <a:defRPr sz="1800" b="0" i="0" u="none" strike="noStrike" cap="none">
                <a:solidFill>
                  <a:schemeClr val="dk1"/>
                </a:solidFill>
                <a:latin typeface="Verdana"/>
                <a:ea typeface="Verdana"/>
                <a:cs typeface="Verdana"/>
                <a:sym typeface="Verdana"/>
              </a:defRPr>
            </a:lvl5pPr>
            <a:lvl6pPr marL="0" lvl="5" indent="0" algn="r" rtl="0">
              <a:spcBef>
                <a:spcPts val="0"/>
              </a:spcBef>
              <a:buNone/>
              <a:defRPr sz="1800" b="0" i="0" u="none" strike="noStrike" cap="none">
                <a:solidFill>
                  <a:schemeClr val="dk1"/>
                </a:solidFill>
                <a:latin typeface="Verdana"/>
                <a:ea typeface="Verdana"/>
                <a:cs typeface="Verdana"/>
                <a:sym typeface="Verdana"/>
              </a:defRPr>
            </a:lvl6pPr>
            <a:lvl7pPr marL="0" lvl="6" indent="0" algn="r" rtl="0">
              <a:spcBef>
                <a:spcPts val="0"/>
              </a:spcBef>
              <a:buNone/>
              <a:defRPr sz="1800" b="0" i="0" u="none" strike="noStrike" cap="none">
                <a:solidFill>
                  <a:schemeClr val="dk1"/>
                </a:solidFill>
                <a:latin typeface="Verdana"/>
                <a:ea typeface="Verdana"/>
                <a:cs typeface="Verdana"/>
                <a:sym typeface="Verdana"/>
              </a:defRPr>
            </a:lvl7pPr>
            <a:lvl8pPr marL="0" lvl="7" indent="0" algn="r" rtl="0">
              <a:spcBef>
                <a:spcPts val="0"/>
              </a:spcBef>
              <a:buNone/>
              <a:defRPr sz="1800" b="0" i="0" u="none" strike="noStrike" cap="none">
                <a:solidFill>
                  <a:schemeClr val="dk1"/>
                </a:solidFill>
                <a:latin typeface="Verdana"/>
                <a:ea typeface="Verdana"/>
                <a:cs typeface="Verdana"/>
                <a:sym typeface="Verdana"/>
              </a:defRPr>
            </a:lvl8pPr>
            <a:lvl9pPr marL="0" lvl="8" indent="0" algn="r" rtl="0">
              <a:spcBef>
                <a:spcPts val="0"/>
              </a:spcBef>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2"/>
        <p:cNvGrpSpPr/>
        <p:nvPr/>
      </p:nvGrpSpPr>
      <p:grpSpPr>
        <a:xfrm>
          <a:off x="0" y="0"/>
          <a:ext cx="0" cy="0"/>
          <a:chOff x="0" y="0"/>
          <a:chExt cx="0" cy="0"/>
        </a:xfrm>
      </p:grpSpPr>
      <p:sp>
        <p:nvSpPr>
          <p:cNvPr id="203" name="Google Shape;203;g2c2276dd2af_0_29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g2c2276dd2af_0_29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05" name="Google Shape;205;g2c2276dd2af_0_29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06" name="Google Shape;206;g2c2276dd2af_0_29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7" name="Google Shape;207;g2c2276dd2af_0_29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08" name="Google Shape;208;g2c2276dd2af_0_2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4"/>
          <p:cNvSpPr txBox="1">
            <a:spLocks noGrp="1"/>
          </p:cNvSpPr>
          <p:nvPr>
            <p:ph type="dt" idx="10"/>
          </p:nvPr>
        </p:nvSpPr>
        <p:spPr>
          <a:xfrm>
            <a:off x="5029200"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4"/>
          <p:cNvSpPr txBox="1">
            <a:spLocks noGrp="1"/>
          </p:cNvSpPr>
          <p:nvPr>
            <p:ph type="ftr" idx="11"/>
          </p:nvPr>
        </p:nvSpPr>
        <p:spPr>
          <a:xfrm>
            <a:off x="-342900"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31" name="Google Shape;3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9"/>
        <p:cNvGrpSpPr/>
        <p:nvPr/>
      </p:nvGrpSpPr>
      <p:grpSpPr>
        <a:xfrm>
          <a:off x="0" y="0"/>
          <a:ext cx="0" cy="0"/>
          <a:chOff x="0" y="0"/>
          <a:chExt cx="0" cy="0"/>
        </a:xfrm>
      </p:grpSpPr>
      <p:sp>
        <p:nvSpPr>
          <p:cNvPr id="210" name="Google Shape;210;g2c2276dd2af_0_30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1" name="Google Shape;211;g2c2276dd2af_0_304"/>
          <p:cNvSpPr>
            <a:spLocks noGrp="1"/>
          </p:cNvSpPr>
          <p:nvPr>
            <p:ph type="pic" idx="2"/>
          </p:nvPr>
        </p:nvSpPr>
        <p:spPr>
          <a:xfrm>
            <a:off x="5183188" y="987425"/>
            <a:ext cx="6172200" cy="4873500"/>
          </a:xfrm>
          <a:prstGeom prst="rect">
            <a:avLst/>
          </a:prstGeom>
          <a:noFill/>
          <a:ln>
            <a:noFill/>
          </a:ln>
        </p:spPr>
      </p:sp>
      <p:sp>
        <p:nvSpPr>
          <p:cNvPr id="212" name="Google Shape;212;g2c2276dd2af_0_30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3" name="Google Shape;213;g2c2276dd2af_0_30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g2c2276dd2af_0_30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15" name="Google Shape;215;g2c2276dd2af_0_3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6"/>
        <p:cNvGrpSpPr/>
        <p:nvPr/>
      </p:nvGrpSpPr>
      <p:grpSpPr>
        <a:xfrm>
          <a:off x="0" y="0"/>
          <a:ext cx="0" cy="0"/>
          <a:chOff x="0" y="0"/>
          <a:chExt cx="0" cy="0"/>
        </a:xfrm>
      </p:grpSpPr>
      <p:sp>
        <p:nvSpPr>
          <p:cNvPr id="217" name="Google Shape;217;g2c2276dd2af_0_3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8" name="Google Shape;218;g2c2276dd2af_0_31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9" name="Google Shape;219;g2c2276dd2af_0_31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0" name="Google Shape;220;g2c2276dd2af_0_3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21" name="Google Shape;221;g2c2276dd2af_0_3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2"/>
        <p:cNvGrpSpPr/>
        <p:nvPr/>
      </p:nvGrpSpPr>
      <p:grpSpPr>
        <a:xfrm>
          <a:off x="0" y="0"/>
          <a:ext cx="0" cy="0"/>
          <a:chOff x="0" y="0"/>
          <a:chExt cx="0" cy="0"/>
        </a:xfrm>
      </p:grpSpPr>
      <p:sp>
        <p:nvSpPr>
          <p:cNvPr id="223" name="Google Shape;223;g2c2276dd2af_0_317"/>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g2c2276dd2af_0_317"/>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5" name="Google Shape;225;g2c2276dd2af_0_31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6" name="Google Shape;226;g2c2276dd2af_0_3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27" name="Google Shape;227;g2c2276dd2af_0_3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8"/>
        <p:cNvGrpSpPr/>
        <p:nvPr/>
      </p:nvGrpSpPr>
      <p:grpSpPr>
        <a:xfrm>
          <a:off x="0" y="0"/>
          <a:ext cx="0" cy="0"/>
          <a:chOff x="0" y="0"/>
          <a:chExt cx="0" cy="0"/>
        </a:xfrm>
      </p:grpSpPr>
      <p:sp>
        <p:nvSpPr>
          <p:cNvPr id="239" name="Google Shape;239;g2c2276dd2af_0_3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0" name="Google Shape;240;g2c2276dd2af_0_3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1" name="Google Shape;241;g2c2276dd2af_0_3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2" name="Google Shape;242;g2c2276dd2af_0_3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43" name="Google Shape;243;g2c2276dd2af_0_3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4"/>
        <p:cNvGrpSpPr/>
        <p:nvPr/>
      </p:nvGrpSpPr>
      <p:grpSpPr>
        <a:xfrm>
          <a:off x="0" y="0"/>
          <a:ext cx="0" cy="0"/>
          <a:chOff x="0" y="0"/>
          <a:chExt cx="0" cy="0"/>
        </a:xfrm>
      </p:grpSpPr>
      <p:sp>
        <p:nvSpPr>
          <p:cNvPr id="245" name="Google Shape;245;g2c2276dd2af_0_3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6" name="Google Shape;246;g2c2276dd2af_0_3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87350" algn="l" rtl="0">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7" name="Google Shape;247;g2c2276dd2af_0_3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8" name="Google Shape;248;g2c2276dd2af_0_3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49" name="Google Shape;249;g2c2276dd2af_0_3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0"/>
        <p:cNvGrpSpPr/>
        <p:nvPr/>
      </p:nvGrpSpPr>
      <p:grpSpPr>
        <a:xfrm>
          <a:off x="0" y="0"/>
          <a:ext cx="0" cy="0"/>
          <a:chOff x="0" y="0"/>
          <a:chExt cx="0" cy="0"/>
        </a:xfrm>
      </p:grpSpPr>
      <p:sp>
        <p:nvSpPr>
          <p:cNvPr id="251" name="Google Shape;251;g2c2276dd2af_0_3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g2c2276dd2af_0_345"/>
          <p:cNvSpPr txBox="1">
            <a:spLocks noGrp="1"/>
          </p:cNvSpPr>
          <p:nvPr>
            <p:ph type="dt" idx="10"/>
          </p:nvPr>
        </p:nvSpPr>
        <p:spPr>
          <a:xfrm>
            <a:off x="5029200" y="6356349"/>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3" name="Google Shape;253;g2c2276dd2af_0_345"/>
          <p:cNvSpPr txBox="1">
            <a:spLocks noGrp="1"/>
          </p:cNvSpPr>
          <p:nvPr>
            <p:ph type="ftr" idx="11"/>
          </p:nvPr>
        </p:nvSpPr>
        <p:spPr>
          <a:xfrm>
            <a:off x="-342900" y="6356348"/>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54" name="Google Shape;254;g2c2276dd2af_0_3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5"/>
        <p:cNvGrpSpPr/>
        <p:nvPr/>
      </p:nvGrpSpPr>
      <p:grpSpPr>
        <a:xfrm>
          <a:off x="0" y="0"/>
          <a:ext cx="0" cy="0"/>
          <a:chOff x="0" y="0"/>
          <a:chExt cx="0" cy="0"/>
        </a:xfrm>
      </p:grpSpPr>
      <p:sp>
        <p:nvSpPr>
          <p:cNvPr id="256" name="Google Shape;256;g2c2276dd2af_0_3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7" name="Google Shape;257;g2c2276dd2af_0_35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8" name="Google Shape;258;g2c2276dd2af_0_35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9" name="Google Shape;259;g2c2276dd2af_0_3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0" name="Google Shape;260;g2c2276dd2af_0_3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61" name="Google Shape;261;g2c2276dd2af_0_3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2"/>
        <p:cNvGrpSpPr/>
        <p:nvPr/>
      </p:nvGrpSpPr>
      <p:grpSpPr>
        <a:xfrm>
          <a:off x="0" y="0"/>
          <a:ext cx="0" cy="0"/>
          <a:chOff x="0" y="0"/>
          <a:chExt cx="0" cy="0"/>
        </a:xfrm>
      </p:grpSpPr>
      <p:sp>
        <p:nvSpPr>
          <p:cNvPr id="263" name="Google Shape;263;g2c2276dd2af_0_35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4" name="Google Shape;264;g2c2276dd2af_0_35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65" name="Google Shape;265;g2c2276dd2af_0_35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6" name="Google Shape;266;g2c2276dd2af_0_35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67" name="Google Shape;267;g2c2276dd2af_0_35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8" name="Google Shape;268;g2c2276dd2af_0_3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9" name="Google Shape;269;g2c2276dd2af_0_3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70" name="Google Shape;270;g2c2276dd2af_0_3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1"/>
        <p:cNvGrpSpPr/>
        <p:nvPr/>
      </p:nvGrpSpPr>
      <p:grpSpPr>
        <a:xfrm>
          <a:off x="0" y="0"/>
          <a:ext cx="0" cy="0"/>
          <a:chOff x="0" y="0"/>
          <a:chExt cx="0" cy="0"/>
        </a:xfrm>
      </p:grpSpPr>
      <p:sp>
        <p:nvSpPr>
          <p:cNvPr id="272" name="Google Shape;272;g2c2276dd2af_0_36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3" name="Google Shape;273;g2c2276dd2af_0_36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74" name="Google Shape;274;g2c2276dd2af_0_36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75" name="Google Shape;275;g2c2276dd2af_0_3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6" name="Google Shape;276;g2c2276dd2af_0_3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77" name="Google Shape;277;g2c2276dd2af_0_3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8"/>
        <p:cNvGrpSpPr/>
        <p:nvPr/>
      </p:nvGrpSpPr>
      <p:grpSpPr>
        <a:xfrm>
          <a:off x="0" y="0"/>
          <a:ext cx="0" cy="0"/>
          <a:chOff x="0" y="0"/>
          <a:chExt cx="0" cy="0"/>
        </a:xfrm>
      </p:grpSpPr>
      <p:sp>
        <p:nvSpPr>
          <p:cNvPr id="279" name="Google Shape;279;g2c2276dd2af_0_37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0" name="Google Shape;280;g2c2276dd2af_0_373"/>
          <p:cNvSpPr>
            <a:spLocks noGrp="1"/>
          </p:cNvSpPr>
          <p:nvPr>
            <p:ph type="pic" idx="2"/>
          </p:nvPr>
        </p:nvSpPr>
        <p:spPr>
          <a:xfrm>
            <a:off x="5183188" y="987425"/>
            <a:ext cx="6172200" cy="4873500"/>
          </a:xfrm>
          <a:prstGeom prst="rect">
            <a:avLst/>
          </a:prstGeom>
          <a:noFill/>
          <a:ln>
            <a:noFill/>
          </a:ln>
        </p:spPr>
      </p:sp>
      <p:sp>
        <p:nvSpPr>
          <p:cNvPr id="281" name="Google Shape;281;g2c2276dd2af_0_37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82" name="Google Shape;282;g2c2276dd2af_0_3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3" name="Google Shape;283;g2c2276dd2af_0_3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84" name="Google Shape;284;g2c2276dd2af_0_3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35" name="Google Shape;3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5"/>
        <p:cNvGrpSpPr/>
        <p:nvPr/>
      </p:nvGrpSpPr>
      <p:grpSpPr>
        <a:xfrm>
          <a:off x="0" y="0"/>
          <a:ext cx="0" cy="0"/>
          <a:chOff x="0" y="0"/>
          <a:chExt cx="0" cy="0"/>
        </a:xfrm>
      </p:grpSpPr>
      <p:sp>
        <p:nvSpPr>
          <p:cNvPr id="286" name="Google Shape;286;g2c2276dd2af_0_38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7" name="Google Shape;287;g2c2276dd2af_0_38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8" name="Google Shape;288;g2c2276dd2af_0_3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9" name="Google Shape;289;g2c2276dd2af_0_3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90" name="Google Shape;290;g2c2276dd2af_0_3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1"/>
        <p:cNvGrpSpPr/>
        <p:nvPr/>
      </p:nvGrpSpPr>
      <p:grpSpPr>
        <a:xfrm>
          <a:off x="0" y="0"/>
          <a:ext cx="0" cy="0"/>
          <a:chOff x="0" y="0"/>
          <a:chExt cx="0" cy="0"/>
        </a:xfrm>
      </p:grpSpPr>
      <p:sp>
        <p:nvSpPr>
          <p:cNvPr id="292" name="Google Shape;292;g2c2276dd2af_0_38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3" name="Google Shape;293;g2c2276dd2af_0_38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4" name="Google Shape;294;g2c2276dd2af_0_3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5" name="Google Shape;295;g2c2276dd2af_0_3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96" name="Google Shape;296;g2c2276dd2af_0_3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36252A-36DE-866E-03AF-13CD6B3CD9B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171784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5E1048-5F5E-35DC-C85A-C778AFA9F0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664509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214B7-B2B8-7039-5A00-03568FC9B8A3}"/>
              </a:ext>
            </a:extLst>
          </p:cNvPr>
          <p:cNvSpPr>
            <a:spLocks noGrp="1"/>
          </p:cNvSpPr>
          <p:nvPr>
            <p:ph type="dt" sz="half" idx="10"/>
          </p:nvPr>
        </p:nvSpPr>
        <p:spPr/>
        <p:txBody>
          <a:bodyPr/>
          <a:lstStyle>
            <a:lvl1pPr>
              <a:defRPr sz="110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1818983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D221D-6341-DDE8-404F-DD621ECD977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613709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C321-E80A-5138-7C21-12D1FF7281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r>
              <a:rPr lang="en-US"/>
              <a:t>©2020-2025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848941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D20BA41-97FA-26B9-6356-471BC95EE24E}"/>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r>
              <a:rPr lang="en-US"/>
              <a:t>©2020-2025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350302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33CFA-42A4-09B3-B744-73F02A92DAB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r>
              <a:rPr lang="en-US"/>
              <a:t>©2020-2025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2153783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3CF1-F275-5BB9-9D01-4397E739855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420535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42" name="Google Shape;4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A987C-A71C-94BD-B9D7-8F182C3DB52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219396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D8A3B-7480-A00D-25CE-EAD09EBD3A0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4241354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348B-0779-1D94-16F9-66732454BD4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610285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51" name="Google Shape;5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58" name="Google Shape;5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9"/>
          <p:cNvSpPr>
            <a:spLocks noGrp="1"/>
          </p:cNvSpPr>
          <p:nvPr>
            <p:ph type="pic" idx="2"/>
          </p:nvPr>
        </p:nvSpPr>
        <p:spPr>
          <a:xfrm>
            <a:off x="5183188" y="987425"/>
            <a:ext cx="6172200" cy="4873625"/>
          </a:xfrm>
          <a:prstGeom prst="rect">
            <a:avLst/>
          </a:prstGeom>
          <a:noFill/>
          <a:ln>
            <a:noFill/>
          </a:ln>
        </p:spPr>
      </p:sp>
      <p:sp>
        <p:nvSpPr>
          <p:cNvPr id="62" name="Google Shape;62;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65" name="Google Shape;6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78"/>
        <p:cNvGrpSpPr/>
        <p:nvPr/>
      </p:nvGrpSpPr>
      <p:grpSpPr>
        <a:xfrm>
          <a:off x="0" y="0"/>
          <a:ext cx="0" cy="0"/>
          <a:chOff x="0" y="0"/>
          <a:chExt cx="0" cy="0"/>
        </a:xfrm>
      </p:grpSpPr>
      <p:sp>
        <p:nvSpPr>
          <p:cNvPr id="79" name="Google Shape;79;g2b3ded7ac4d_0_4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0" name="Google Shape;80;g2b3ded7ac4d_0_43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g2b3ded7ac4d_0_435"/>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g2b3ded7ac4d_0_4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83" name="Google Shape;83;g2b3ded7ac4d_0_4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153"/>
        <p:cNvGrpSpPr/>
        <p:nvPr/>
      </p:nvGrpSpPr>
      <p:grpSpPr>
        <a:xfrm>
          <a:off x="0" y="0"/>
          <a:ext cx="0" cy="0"/>
          <a:chOff x="0" y="0"/>
          <a:chExt cx="0" cy="0"/>
        </a:xfrm>
      </p:grpSpPr>
      <p:sp>
        <p:nvSpPr>
          <p:cNvPr id="154" name="Google Shape;154;g2c2276dd2af_0_2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5" name="Google Shape;155;g2c2276dd2af_0_2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g2c2276dd2af_0_24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g2c2276dd2af_0_2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158" name="Google Shape;158;g2c2276dd2af_0_2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228"/>
        <p:cNvGrpSpPr/>
        <p:nvPr/>
      </p:nvGrpSpPr>
      <p:grpSpPr>
        <a:xfrm>
          <a:off x="0" y="0"/>
          <a:ext cx="0" cy="0"/>
          <a:chOff x="0" y="0"/>
          <a:chExt cx="0" cy="0"/>
        </a:xfrm>
      </p:grpSpPr>
      <p:sp>
        <p:nvSpPr>
          <p:cNvPr id="229" name="Google Shape;229;g2c2276dd2af_0_3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0" name="Google Shape;230;g2c2276dd2af_0_3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g2c2276dd2af_0_3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g2c2276dd2af_0_3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33" name="Google Shape;233;g2c2276dd2af_0_3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en-US"/>
              <a:t>©2020-2025 Light of the World Learning</a:t>
            </a:r>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C23E0-8769-0941-9B7E-15EC946730E8}"/>
              </a:ext>
            </a:extLst>
          </p:cNvPr>
          <p:cNvSpPr>
            <a:spLocks noGrp="1"/>
          </p:cNvSpPr>
          <p:nvPr>
            <p:ph type="dt" sz="half" idx="2"/>
          </p:nvPr>
        </p:nvSpPr>
        <p:spPr>
          <a:xfrm>
            <a:off x="838200" y="6356350"/>
            <a:ext cx="2956034"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©2020-2025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427642930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hyperlink" Target="http://live.bible.is/bible/ENGNLV/MAT/17"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live.bible.is/bible/ENGNLV/MAT/17"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10.wdp"/><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4.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1.wdp"/><Relationship Id="rId3" Type="http://schemas.openxmlformats.org/officeDocument/2006/relationships/slideLayout" Target="../slideLayouts/slideLayout4.xml"/><Relationship Id="rId7" Type="http://schemas.openxmlformats.org/officeDocument/2006/relationships/image" Target="../media/image7.png"/><Relationship Id="rId12"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notesSlide" Target="../notesSlides/notesSlide25.xml"/><Relationship Id="rId9" Type="http://schemas.openxmlformats.org/officeDocument/2006/relationships/image" Target="../media/image8.png"/><Relationship Id="rId1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7.wdp"/><Relationship Id="rId3" Type="http://schemas.openxmlformats.org/officeDocument/2006/relationships/slideLayout" Target="../slideLayouts/slideLayout4.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6.m4a"/><Relationship Id="rId16" Type="http://schemas.openxmlformats.org/officeDocument/2006/relationships/image" Target="../media/image2.png"/><Relationship Id="rId1" Type="http://schemas.microsoft.com/office/2007/relationships/media" Target="../media/media26.m4a"/><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2.png"/><Relationship Id="rId15" Type="http://schemas.microsoft.com/office/2007/relationships/hdphoto" Target="../media/hdphoto9.wdp"/><Relationship Id="rId10" Type="http://schemas.openxmlformats.org/officeDocument/2006/relationships/image" Target="../media/image15.png"/><Relationship Id="rId4" Type="http://schemas.openxmlformats.org/officeDocument/2006/relationships/notesSlide" Target="../notesSlides/notesSlide26.xml"/><Relationship Id="rId9" Type="http://schemas.openxmlformats.org/officeDocument/2006/relationships/image" Target="../media/image3.png"/><Relationship Id="rId1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hyperlink" Target="http://live.bible.is/bible/ENGNLV/MAT/17"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live.bible.is/bible/en1esv/jhn/11" TargetMode="External"/><Relationship Id="rId5" Type="http://schemas.openxmlformats.org/officeDocument/2006/relationships/hyperlink" Target="https://live.bible.is/bible/ENGNLV/LUK/17"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microsoft.com/office/2007/relationships/hdphoto" Target="../media/hdphoto11.wdp"/><Relationship Id="rId5" Type="http://schemas.openxmlformats.org/officeDocument/2006/relationships/image" Target="../media/image2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s://lightoftheworldlearning.org/" TargetMode="External"/><Relationship Id="rId2" Type="http://schemas.openxmlformats.org/officeDocument/2006/relationships/notesSlide" Target="../notesSlides/notesSlide40.xml"/><Relationship Id="rId1" Type="http://schemas.openxmlformats.org/officeDocument/2006/relationships/slideLayout" Target="../slideLayouts/slideLayout48.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openxmlformats.org/officeDocument/2006/relationships/hyperlink" Target="https://bit.ly/BooksLOTW" TargetMode="External"/><Relationship Id="rId3" Type="http://schemas.openxmlformats.org/officeDocument/2006/relationships/image" Target="../media/image29.png"/><Relationship Id="rId7" Type="http://schemas.openxmlformats.org/officeDocument/2006/relationships/hyperlink" Target="https://lightoftheworldlearning.org/" TargetMode="External"/><Relationship Id="rId12" Type="http://schemas.openxmlformats.org/officeDocument/2006/relationships/hyperlink" Target="https://bit.ly/VocabUS" TargetMode="External"/><Relationship Id="rId2" Type="http://schemas.openxmlformats.org/officeDocument/2006/relationships/notesSlide" Target="../notesSlides/notesSlide41.xml"/><Relationship Id="rId1" Type="http://schemas.openxmlformats.org/officeDocument/2006/relationships/slideLayout" Target="../slideLayouts/slideLayout48.xml"/><Relationship Id="rId6" Type="http://schemas.openxmlformats.org/officeDocument/2006/relationships/hyperlink" Target="https://bit.ly/IrregVerb" TargetMode="External"/><Relationship Id="rId11" Type="http://schemas.openxmlformats.org/officeDocument/2006/relationships/hyperlink" Target="mailto:youtube.com/@LightOfTheWorldLearning" TargetMode="External"/><Relationship Id="rId5" Type="http://schemas.openxmlformats.org/officeDocument/2006/relationships/hyperlink" Target="https://bit.ly/ListVerbs" TargetMode="External"/><Relationship Id="rId10" Type="http://schemas.openxmlformats.org/officeDocument/2006/relationships/hyperlink" Target="https://bit.ly/TocLOTW" TargetMode="External"/><Relationship Id="rId4" Type="http://schemas.openxmlformats.org/officeDocument/2006/relationships/hyperlink" Target="https://bit.ly/UseLOTW" TargetMode="External"/><Relationship Id="rId9" Type="http://schemas.openxmlformats.org/officeDocument/2006/relationships/hyperlink" Target="https://bit.ly/LOTWFeedback"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hyperlink" Target="https://openbiblestories.org/" TargetMode="External"/><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image" Target="../media/image6.png"/><Relationship Id="rId12"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image" Target="../media/image9.png"/><Relationship Id="rId10" Type="http://schemas.microsoft.com/office/2007/relationships/hdphoto" Target="../media/hdphoto5.wdp"/><Relationship Id="rId4" Type="http://schemas.openxmlformats.org/officeDocument/2006/relationships/notesSlide" Target="../notesSlides/notesSlide7.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9.wdp"/><Relationship Id="rId3" Type="http://schemas.openxmlformats.org/officeDocument/2006/relationships/slideLayout" Target="../slideLayouts/slideLayout12.xml"/><Relationship Id="rId7" Type="http://schemas.openxmlformats.org/officeDocument/2006/relationships/image" Target="../media/image3.png"/><Relationship Id="rId12"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notesSlide" Target="../notesSlides/notesSlide8.xml"/><Relationship Id="rId9" Type="http://schemas.microsoft.com/office/2007/relationships/hdphoto" Target="../media/hdphoto7.wdp"/><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1"/>
        <p:cNvGrpSpPr/>
        <p:nvPr/>
      </p:nvGrpSpPr>
      <p:grpSpPr>
        <a:xfrm>
          <a:off x="0" y="0"/>
          <a:ext cx="0" cy="0"/>
          <a:chOff x="0" y="0"/>
          <a:chExt cx="0" cy="0"/>
        </a:xfrm>
      </p:grpSpPr>
      <p:sp>
        <p:nvSpPr>
          <p:cNvPr id="303" name="Google Shape;303;p1"/>
          <p:cNvSpPr txBox="1"/>
          <p:nvPr/>
        </p:nvSpPr>
        <p:spPr>
          <a:xfrm>
            <a:off x="59902" y="6433249"/>
            <a:ext cx="12033885" cy="393065"/>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312"/>
              <a:buFont typeface="Arial"/>
              <a:buNone/>
            </a:pPr>
            <a:r>
              <a:rPr lang="en-US" sz="1400" b="0" i="0" u="none" strike="noStrike" cap="none" dirty="0">
                <a:solidFill>
                  <a:schemeClr val="dk1"/>
                </a:solidFill>
                <a:latin typeface="Verdana"/>
                <a:ea typeface="Verdana"/>
                <a:cs typeface="Verdana"/>
                <a:sym typeface="Verdana"/>
              </a:rPr>
              <a:t>©2020-2025</a:t>
            </a:r>
            <a:r>
              <a:rPr lang="en-US" dirty="0">
                <a:solidFill>
                  <a:schemeClr val="dk1"/>
                </a:solidFill>
                <a:latin typeface="Verdana"/>
                <a:ea typeface="Verdana"/>
                <a:cs typeface="Verdana"/>
                <a:sym typeface="Verdana"/>
              </a:rPr>
              <a:t> Light of the World Learning</a:t>
            </a:r>
            <a:endParaRPr sz="1400" b="0" i="1" u="none" strike="noStrike" cap="none" dirty="0">
              <a:solidFill>
                <a:schemeClr val="dk1"/>
              </a:solidFill>
              <a:latin typeface="Verdana"/>
              <a:ea typeface="Verdana"/>
              <a:cs typeface="Verdana"/>
              <a:sym typeface="Verdana"/>
            </a:endParaRPr>
          </a:p>
        </p:txBody>
      </p:sp>
      <p:grpSp>
        <p:nvGrpSpPr>
          <p:cNvPr id="304" name="Google Shape;304;p1"/>
          <p:cNvGrpSpPr/>
          <p:nvPr/>
        </p:nvGrpSpPr>
        <p:grpSpPr>
          <a:xfrm>
            <a:off x="5100955" y="5794375"/>
            <a:ext cx="1995805" cy="408305"/>
            <a:chOff x="8033" y="9125"/>
            <a:chExt cx="3143" cy="643"/>
          </a:xfrm>
        </p:grpSpPr>
        <p:sp>
          <p:nvSpPr>
            <p:cNvPr id="305" name="Google Shape;305;p1"/>
            <p:cNvSpPr/>
            <p:nvPr/>
          </p:nvSpPr>
          <p:spPr>
            <a:xfrm>
              <a:off x="8033" y="9135"/>
              <a:ext cx="3123" cy="633"/>
            </a:xfrm>
            <a:prstGeom prst="plaque">
              <a:avLst>
                <a:gd name="adj" fmla="val 16667"/>
              </a:avLst>
            </a:prstGeom>
            <a:solidFill>
              <a:srgbClr val="FFFD78"/>
            </a:solid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Verdana"/>
                <a:ea typeface="Verdana"/>
                <a:cs typeface="Verdana"/>
                <a:sym typeface="Verdana"/>
              </a:endParaRPr>
            </a:p>
          </p:txBody>
        </p:sp>
        <p:sp>
          <p:nvSpPr>
            <p:cNvPr id="306" name="Google Shape;306;p1"/>
            <p:cNvSpPr txBox="1"/>
            <p:nvPr/>
          </p:nvSpPr>
          <p:spPr>
            <a:xfrm>
              <a:off x="8229" y="9125"/>
              <a:ext cx="2947" cy="6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Verdana"/>
                  <a:ea typeface="Verdana"/>
                  <a:cs typeface="Verdana"/>
                  <a:sym typeface="Verdana"/>
                </a:rPr>
                <a:t>Unit A2-39</a:t>
              </a:r>
              <a:endParaRPr sz="1400" b="0" i="0" u="none" strike="noStrike" cap="none">
                <a:solidFill>
                  <a:srgbClr val="000000"/>
                </a:solidFill>
                <a:latin typeface="Arial"/>
                <a:ea typeface="Arial"/>
                <a:cs typeface="Arial"/>
                <a:sym typeface="Arial"/>
              </a:endParaRPr>
            </a:p>
          </p:txBody>
        </p:sp>
      </p:grpSp>
      <p:grpSp>
        <p:nvGrpSpPr>
          <p:cNvPr id="9" name="Group 8">
            <a:extLst>
              <a:ext uri="{FF2B5EF4-FFF2-40B4-BE49-F238E27FC236}">
                <a16:creationId xmlns:a16="http://schemas.microsoft.com/office/drawing/2014/main" id="{BA3FB116-500F-4FE2-B038-FC048D01B30A}"/>
              </a:ext>
            </a:extLst>
          </p:cNvPr>
          <p:cNvGrpSpPr/>
          <p:nvPr/>
        </p:nvGrpSpPr>
        <p:grpSpPr>
          <a:xfrm>
            <a:off x="321120" y="166611"/>
            <a:ext cx="11542774" cy="6150369"/>
            <a:chOff x="324613" y="90033"/>
            <a:chExt cx="11542774" cy="6150369"/>
          </a:xfrm>
        </p:grpSpPr>
        <p:pic>
          <p:nvPicPr>
            <p:cNvPr id="10" name="Picture 9">
              <a:extLst>
                <a:ext uri="{FF2B5EF4-FFF2-40B4-BE49-F238E27FC236}">
                  <a16:creationId xmlns:a16="http://schemas.microsoft.com/office/drawing/2014/main" id="{AACBD5D9-1553-46B7-8FC2-A05BAEEF881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613" y="90033"/>
              <a:ext cx="11542774" cy="5881659"/>
            </a:xfrm>
            <a:prstGeom prst="rect">
              <a:avLst/>
            </a:prstGeom>
            <a:ln w="76200">
              <a:solidFill>
                <a:srgbClr val="00B0F0"/>
              </a:solidFill>
            </a:ln>
          </p:spPr>
        </p:pic>
        <p:grpSp>
          <p:nvGrpSpPr>
            <p:cNvPr id="11" name="Google Shape;91;p13">
              <a:extLst>
                <a:ext uri="{FF2B5EF4-FFF2-40B4-BE49-F238E27FC236}">
                  <a16:creationId xmlns:a16="http://schemas.microsoft.com/office/drawing/2014/main" id="{6964B2E8-B968-4CC0-A0DE-BD37B490C2A6}"/>
                </a:ext>
              </a:extLst>
            </p:cNvPr>
            <p:cNvGrpSpPr/>
            <p:nvPr/>
          </p:nvGrpSpPr>
          <p:grpSpPr>
            <a:xfrm>
              <a:off x="5116563" y="5840416"/>
              <a:ext cx="1982787" cy="399986"/>
              <a:chOff x="8033" y="9095"/>
              <a:chExt cx="3123" cy="747"/>
            </a:xfrm>
          </p:grpSpPr>
          <p:sp>
            <p:nvSpPr>
              <p:cNvPr id="12" name="Google Shape;92;p13">
                <a:extLst>
                  <a:ext uri="{FF2B5EF4-FFF2-40B4-BE49-F238E27FC236}">
                    <a16:creationId xmlns:a16="http://schemas.microsoft.com/office/drawing/2014/main" id="{702741D3-BB51-48F9-865E-2CD8B97D8855}"/>
                  </a:ext>
                </a:extLst>
              </p:cNvPr>
              <p:cNvSpPr/>
              <p:nvPr/>
            </p:nvSpPr>
            <p:spPr>
              <a:xfrm>
                <a:off x="8033" y="9134"/>
                <a:ext cx="3123" cy="708"/>
              </a:xfrm>
              <a:prstGeom prst="plaque">
                <a:avLst>
                  <a:gd name="adj" fmla="val 16667"/>
                </a:avLst>
              </a:prstGeom>
              <a:solidFill>
                <a:srgbClr val="FFFD78"/>
              </a:solidFill>
              <a:ln w="5715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799"/>
                  <a:buFont typeface="Arial"/>
                  <a:buNone/>
                </a:pPr>
                <a:endParaRPr sz="1799" b="0" i="0" u="none" strike="noStrike" cap="none">
                  <a:solidFill>
                    <a:srgbClr val="FFFD78"/>
                  </a:solidFill>
                  <a:latin typeface="Verdana"/>
                  <a:ea typeface="Verdana"/>
                  <a:cs typeface="Verdana"/>
                  <a:sym typeface="Verdana"/>
                </a:endParaRPr>
              </a:p>
            </p:txBody>
          </p:sp>
          <p:sp>
            <p:nvSpPr>
              <p:cNvPr id="13" name="Google Shape;93;p13">
                <a:extLst>
                  <a:ext uri="{FF2B5EF4-FFF2-40B4-BE49-F238E27FC236}">
                    <a16:creationId xmlns:a16="http://schemas.microsoft.com/office/drawing/2014/main" id="{977CB467-8571-471F-94CC-10B0FE24A49E}"/>
                  </a:ext>
                </a:extLst>
              </p:cNvPr>
              <p:cNvSpPr txBox="1"/>
              <p:nvPr/>
            </p:nvSpPr>
            <p:spPr>
              <a:xfrm>
                <a:off x="8318" y="9095"/>
                <a:ext cx="2466" cy="7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999"/>
                  <a:buFont typeface="Arial"/>
                  <a:buNone/>
                </a:pPr>
                <a:r>
                  <a:rPr lang="en-US" sz="1999" b="0" i="0" u="none" strike="noStrike" cap="none" dirty="0">
                    <a:solidFill>
                      <a:schemeClr val="dk1"/>
                    </a:solidFill>
                    <a:latin typeface="Verdana"/>
                    <a:ea typeface="Verdana"/>
                    <a:cs typeface="Verdana"/>
                    <a:sym typeface="Verdana"/>
                  </a:rPr>
                  <a:t>Unit A2-39</a:t>
                </a:r>
                <a:endParaRPr sz="1400" b="0" i="0" u="none" strike="noStrike" cap="none" dirty="0">
                  <a:solidFill>
                    <a:schemeClr val="dk1"/>
                  </a:solidFill>
                  <a:latin typeface="Verdana"/>
                  <a:ea typeface="Verdana"/>
                  <a:cs typeface="Verdana"/>
                  <a:sym typeface="Verdana"/>
                </a:endParaRPr>
              </a:p>
            </p:txBody>
          </p:sp>
        </p:gr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902" y="204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10</a:t>
            </a:fld>
            <a:endParaRPr sz="1800" dirty="0"/>
          </a:p>
        </p:txBody>
      </p:sp>
      <p:sp>
        <p:nvSpPr>
          <p:cNvPr id="412" name="Google Shape;412;p9"/>
          <p:cNvSpPr txBox="1"/>
          <p:nvPr/>
        </p:nvSpPr>
        <p:spPr>
          <a:xfrm>
            <a:off x="574550" y="136525"/>
            <a:ext cx="4350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Comparatives </a:t>
            </a:r>
            <a:endParaRPr sz="3200" b="1" i="0" u="none" strike="noStrike" cap="none">
              <a:solidFill>
                <a:schemeClr val="dk1"/>
              </a:solidFill>
              <a:latin typeface="Verdana"/>
              <a:ea typeface="Verdana"/>
              <a:cs typeface="Verdana"/>
              <a:sym typeface="Verdana"/>
            </a:endParaRPr>
          </a:p>
        </p:txBody>
      </p:sp>
      <p:graphicFrame>
        <p:nvGraphicFramePr>
          <p:cNvPr id="413" name="Google Shape;413;p9"/>
          <p:cNvGraphicFramePr/>
          <p:nvPr>
            <p:extLst>
              <p:ext uri="{D42A27DB-BD31-4B8C-83A1-F6EECF244321}">
                <p14:modId xmlns:p14="http://schemas.microsoft.com/office/powerpoint/2010/main" val="2468055605"/>
              </p:ext>
            </p:extLst>
          </p:nvPr>
        </p:nvGraphicFramePr>
        <p:xfrm>
          <a:off x="574550" y="813625"/>
          <a:ext cx="11042900" cy="5029200"/>
        </p:xfrm>
        <a:graphic>
          <a:graphicData uri="http://schemas.openxmlformats.org/drawingml/2006/table">
            <a:tbl>
              <a:tblPr>
                <a:noFill/>
                <a:tableStyleId>{8B71CF23-9E97-4B1D-AD7D-CC54464D7B8D}</a:tableStyleId>
              </a:tblPr>
              <a:tblGrid>
                <a:gridCol w="887650">
                  <a:extLst>
                    <a:ext uri="{9D8B030D-6E8A-4147-A177-3AD203B41FA5}">
                      <a16:colId xmlns:a16="http://schemas.microsoft.com/office/drawing/2014/main" val="20000"/>
                    </a:ext>
                  </a:extLst>
                </a:gridCol>
                <a:gridCol w="1782575">
                  <a:extLst>
                    <a:ext uri="{9D8B030D-6E8A-4147-A177-3AD203B41FA5}">
                      <a16:colId xmlns:a16="http://schemas.microsoft.com/office/drawing/2014/main" val="20001"/>
                    </a:ext>
                  </a:extLst>
                </a:gridCol>
                <a:gridCol w="3301850">
                  <a:extLst>
                    <a:ext uri="{9D8B030D-6E8A-4147-A177-3AD203B41FA5}">
                      <a16:colId xmlns:a16="http://schemas.microsoft.com/office/drawing/2014/main" val="20002"/>
                    </a:ext>
                  </a:extLst>
                </a:gridCol>
                <a:gridCol w="5070825">
                  <a:extLst>
                    <a:ext uri="{9D8B030D-6E8A-4147-A177-3AD203B41FA5}">
                      <a16:colId xmlns:a16="http://schemas.microsoft.com/office/drawing/2014/main" val="20003"/>
                    </a:ext>
                  </a:extLst>
                </a:gridCol>
              </a:tblGrid>
              <a:tr h="516225">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End with a single vowel then a consonant</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144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4.</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big</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big</a:t>
                      </a:r>
                      <a:r>
                        <a:rPr lang="en-US" sz="2800" b="1" u="none" strike="noStrike" cap="none" dirty="0">
                          <a:solidFill>
                            <a:schemeClr val="accent5"/>
                          </a:solidFill>
                          <a:latin typeface="Verdana"/>
                          <a:ea typeface="Verdana"/>
                          <a:cs typeface="Verdana"/>
                          <a:sym typeface="Verdana"/>
                        </a:rPr>
                        <a:t>ger</a:t>
                      </a:r>
                      <a:r>
                        <a:rPr lang="en-US" sz="2800" u="none" strike="noStrike" cap="none" dirty="0">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than</a:t>
                      </a:r>
                      <a:endParaRPr sz="2800" b="1"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Earth is big</a:t>
                      </a:r>
                      <a:r>
                        <a:rPr lang="en-US" sz="2800" b="1" u="none" strike="noStrike" cap="none" dirty="0">
                          <a:solidFill>
                            <a:schemeClr val="accent5"/>
                          </a:solidFill>
                          <a:latin typeface="Verdana"/>
                          <a:ea typeface="Verdana"/>
                          <a:cs typeface="Verdana"/>
                          <a:sym typeface="Verdana"/>
                        </a:rPr>
                        <a:t>ger</a:t>
                      </a:r>
                      <a:r>
                        <a:rPr lang="en-US" sz="2800" u="none" strike="noStrike" cap="none" dirty="0">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than</a:t>
                      </a:r>
                      <a:r>
                        <a:rPr lang="en-US" sz="2800" u="none" strike="noStrike" cap="none" dirty="0">
                          <a:latin typeface="Verdana"/>
                          <a:ea typeface="Verdana"/>
                          <a:cs typeface="Verdana"/>
                          <a:sym typeface="Verdana"/>
                        </a:rPr>
                        <a:t> the moon.</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516225">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Irregular</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144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5.</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good</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chemeClr val="accent5"/>
                          </a:solidFill>
                          <a:latin typeface="Verdana"/>
                          <a:ea typeface="Verdana"/>
                          <a:cs typeface="Verdana"/>
                          <a:sym typeface="Verdana"/>
                        </a:rPr>
                        <a:t>better</a:t>
                      </a:r>
                      <a:r>
                        <a:rPr lang="en-US" sz="2800" u="none" strike="noStrike" cap="none" dirty="0">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than</a:t>
                      </a:r>
                      <a:endParaRPr sz="2800" b="1"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Chocolate is </a:t>
                      </a:r>
                      <a:r>
                        <a:rPr lang="en-US" sz="2800" b="1" u="none" strike="noStrike" cap="none" dirty="0">
                          <a:solidFill>
                            <a:schemeClr val="accent5"/>
                          </a:solidFill>
                          <a:latin typeface="Verdana"/>
                          <a:ea typeface="Verdana"/>
                          <a:cs typeface="Verdana"/>
                          <a:sym typeface="Verdana"/>
                        </a:rPr>
                        <a:t>better</a:t>
                      </a:r>
                      <a:r>
                        <a:rPr lang="en-US" sz="2800" u="none" strike="noStrike" cap="none" dirty="0">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than</a:t>
                      </a:r>
                      <a:r>
                        <a:rPr lang="en-US" sz="2800" u="none" strike="noStrike" cap="none" dirty="0">
                          <a:latin typeface="Verdana"/>
                          <a:ea typeface="Verdana"/>
                          <a:cs typeface="Verdana"/>
                          <a:sym typeface="Verdana"/>
                        </a:rPr>
                        <a:t> vanilla.</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9144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6.</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bad</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chemeClr val="accent5"/>
                          </a:solidFill>
                          <a:latin typeface="Verdana"/>
                          <a:ea typeface="Verdana"/>
                          <a:cs typeface="Verdana"/>
                          <a:sym typeface="Verdana"/>
                        </a:rPr>
                        <a:t>worse</a:t>
                      </a:r>
                      <a:r>
                        <a:rPr lang="en-US" sz="2800" u="none" strike="noStrike" cap="none" dirty="0">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than</a:t>
                      </a:r>
                      <a:endParaRPr sz="2800" b="1"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 weather today is </a:t>
                      </a:r>
                      <a:r>
                        <a:rPr lang="en-US" sz="2800" b="1" u="none" strike="noStrike" cap="none" dirty="0">
                          <a:solidFill>
                            <a:schemeClr val="accent5"/>
                          </a:solidFill>
                          <a:latin typeface="Verdana"/>
                          <a:ea typeface="Verdana"/>
                          <a:cs typeface="Verdana"/>
                          <a:sym typeface="Verdana"/>
                        </a:rPr>
                        <a:t>worse</a:t>
                      </a:r>
                      <a:r>
                        <a:rPr lang="en-US" sz="2800" u="none" strike="noStrike" cap="none" dirty="0">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than</a:t>
                      </a:r>
                      <a:r>
                        <a:rPr lang="en-US" sz="2800" u="none" strike="noStrike" cap="none" dirty="0">
                          <a:latin typeface="Verdana"/>
                          <a:ea typeface="Verdana"/>
                          <a:cs typeface="Verdana"/>
                          <a:sym typeface="Verdana"/>
                        </a:rPr>
                        <a:t> yesterday.</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9144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7.</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far</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chemeClr val="accent5"/>
                          </a:solidFill>
                          <a:latin typeface="Verdana"/>
                          <a:ea typeface="Verdana"/>
                          <a:cs typeface="Verdana"/>
                          <a:sym typeface="Verdana"/>
                        </a:rPr>
                        <a:t>farther</a:t>
                      </a:r>
                      <a:r>
                        <a:rPr lang="en-US" sz="2800" u="none" strike="noStrike" cap="none" dirty="0">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than</a:t>
                      </a:r>
                      <a:endParaRPr sz="2800" b="1"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 store is </a:t>
                      </a:r>
                      <a:r>
                        <a:rPr lang="en-US" sz="2800" b="1" u="none" strike="noStrike" cap="none" dirty="0">
                          <a:solidFill>
                            <a:schemeClr val="accent5"/>
                          </a:solidFill>
                          <a:latin typeface="Verdana"/>
                          <a:ea typeface="Verdana"/>
                          <a:cs typeface="Verdana"/>
                          <a:sym typeface="Verdana"/>
                        </a:rPr>
                        <a:t>farther</a:t>
                      </a:r>
                      <a:r>
                        <a:rPr lang="en-US" sz="2800" u="none" strike="noStrike" cap="none" dirty="0">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than</a:t>
                      </a:r>
                      <a:r>
                        <a:rPr lang="en-US" sz="2800" u="none" strike="noStrike" cap="none" dirty="0">
                          <a:latin typeface="Verdana"/>
                          <a:ea typeface="Verdana"/>
                          <a:cs typeface="Verdana"/>
                          <a:sym typeface="Verdana"/>
                        </a:rPr>
                        <a:t> the mall.</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Footer Placeholder 1">
            <a:extLst>
              <a:ext uri="{FF2B5EF4-FFF2-40B4-BE49-F238E27FC236}">
                <a16:creationId xmlns:a16="http://schemas.microsoft.com/office/drawing/2014/main" id="{5049CE30-BA4D-4284-9C2E-527E5E4A85CF}"/>
              </a:ext>
            </a:extLst>
          </p:cNvPr>
          <p:cNvSpPr>
            <a:spLocks noGrp="1"/>
          </p:cNvSpPr>
          <p:nvPr>
            <p:ph type="ftr" idx="11"/>
          </p:nvPr>
        </p:nvSpPr>
        <p:spPr>
          <a:xfrm>
            <a:off x="127000" y="6482292"/>
            <a:ext cx="4114800" cy="365125"/>
          </a:xfrm>
        </p:spPr>
        <p:txBody>
          <a:bodyPr/>
          <a:lstStyle/>
          <a:p>
            <a:r>
              <a:rPr lang="en-US"/>
              <a:t>©2020-2025 Light of the World Learning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7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9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0"/>
          <p:cNvSpPr txBox="1"/>
          <p:nvPr/>
        </p:nvSpPr>
        <p:spPr>
          <a:xfrm>
            <a:off x="260238" y="163467"/>
            <a:ext cx="133185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Superlatives; compare more than two nouns</a:t>
            </a:r>
            <a:endParaRPr sz="3200" b="1" i="0" u="none" strike="noStrike" cap="none" dirty="0">
              <a:solidFill>
                <a:srgbClr val="000000"/>
              </a:solidFill>
              <a:latin typeface="Verdana"/>
              <a:ea typeface="Verdana"/>
              <a:cs typeface="Verdana"/>
              <a:sym typeface="Verdana"/>
            </a:endParaRPr>
          </a:p>
        </p:txBody>
      </p:sp>
      <p:sp>
        <p:nvSpPr>
          <p:cNvPr id="421" name="Google Shape;421;p10"/>
          <p:cNvSpPr txBox="1">
            <a:spLocks noGrp="1"/>
          </p:cNvSpPr>
          <p:nvPr>
            <p:ph type="ftr" idx="11"/>
          </p:nvPr>
        </p:nvSpPr>
        <p:spPr>
          <a:xfrm>
            <a:off x="260238" y="648896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422" name="Google Shape;4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11</a:t>
            </a:fld>
            <a:endParaRPr sz="1800" dirty="0"/>
          </a:p>
        </p:txBody>
      </p:sp>
      <p:graphicFrame>
        <p:nvGraphicFramePr>
          <p:cNvPr id="423" name="Google Shape;423;p10"/>
          <p:cNvGraphicFramePr/>
          <p:nvPr>
            <p:extLst>
              <p:ext uri="{D42A27DB-BD31-4B8C-83A1-F6EECF244321}">
                <p14:modId xmlns:p14="http://schemas.microsoft.com/office/powerpoint/2010/main" val="1970820754"/>
              </p:ext>
            </p:extLst>
          </p:nvPr>
        </p:nvGraphicFramePr>
        <p:xfrm>
          <a:off x="260238" y="891175"/>
          <a:ext cx="11671524" cy="5467566"/>
        </p:xfrm>
        <a:graphic>
          <a:graphicData uri="http://schemas.openxmlformats.org/drawingml/2006/table">
            <a:tbl>
              <a:tblPr>
                <a:noFill/>
                <a:tableStyleId>{8B71CF23-9E97-4B1D-AD7D-CC54464D7B8D}</a:tableStyleId>
              </a:tblPr>
              <a:tblGrid>
                <a:gridCol w="755764">
                  <a:extLst>
                    <a:ext uri="{9D8B030D-6E8A-4147-A177-3AD203B41FA5}">
                      <a16:colId xmlns:a16="http://schemas.microsoft.com/office/drawing/2014/main" val="20000"/>
                    </a:ext>
                  </a:extLst>
                </a:gridCol>
                <a:gridCol w="2098717">
                  <a:extLst>
                    <a:ext uri="{9D8B030D-6E8A-4147-A177-3AD203B41FA5}">
                      <a16:colId xmlns:a16="http://schemas.microsoft.com/office/drawing/2014/main" val="2012628144"/>
                    </a:ext>
                  </a:extLst>
                </a:gridCol>
                <a:gridCol w="3241532">
                  <a:extLst>
                    <a:ext uri="{9D8B030D-6E8A-4147-A177-3AD203B41FA5}">
                      <a16:colId xmlns:a16="http://schemas.microsoft.com/office/drawing/2014/main" val="20002"/>
                    </a:ext>
                  </a:extLst>
                </a:gridCol>
                <a:gridCol w="5575511">
                  <a:extLst>
                    <a:ext uri="{9D8B030D-6E8A-4147-A177-3AD203B41FA5}">
                      <a16:colId xmlns:a16="http://schemas.microsoft.com/office/drawing/2014/main" val="20003"/>
                    </a:ext>
                  </a:extLst>
                </a:gridCol>
              </a:tblGrid>
              <a:tr h="266700">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One syllable</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lnL w="12700" cap="flat" cmpd="sng" algn="ctr">
                      <a:solidFill>
                        <a:srgbClr val="000000"/>
                      </a:solidFill>
                      <a:prstDash val="solid"/>
                      <a:round/>
                      <a:headEnd type="none" w="sm" len="sm"/>
                      <a:tailEnd type="none" w="sm" len="sm"/>
                    </a:lnL>
                  </a:tcPr>
                </a:tc>
                <a:tc hMerge="1">
                  <a:txBody>
                    <a:bodyPr/>
                    <a:lstStyle/>
                    <a:p>
                      <a:endParaRPr lang="en-US"/>
                    </a:p>
                  </a:txBody>
                  <a:tcPr>
                    <a:lnL w="12700" cap="flat" cmpd="sng" algn="ctr">
                      <a:solidFill>
                        <a:srgbClr val="000000"/>
                      </a:solidFill>
                      <a:prstDash val="solid"/>
                      <a:round/>
                      <a:headEnd type="none" w="sm" len="sm"/>
                      <a:tailEnd type="none" w="sm" len="sm"/>
                    </a:lnL>
                  </a:tcPr>
                </a:tc>
                <a:tc hMerge="1">
                  <a:txBody>
                    <a:bodyPr/>
                    <a:lstStyle/>
                    <a:p>
                      <a:endParaRPr lang="en-US"/>
                    </a:p>
                  </a:txBody>
                  <a:tcPr/>
                </a:tc>
                <a:extLst>
                  <a:ext uri="{0D108BD9-81ED-4DB2-BD59-A6C34878D82A}">
                    <a16:rowId xmlns:a16="http://schemas.microsoft.com/office/drawing/2014/main" val="10000"/>
                  </a:ext>
                </a:extLst>
              </a:tr>
              <a:tr h="12553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8.</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cheap</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1" u="none" strike="noStrike" cap="none" dirty="0">
                          <a:solidFill>
                            <a:srgbClr val="4A86E8"/>
                          </a:solidFill>
                          <a:latin typeface="Verdana"/>
                          <a:ea typeface="Verdana"/>
                          <a:cs typeface="Verdana"/>
                          <a:sym typeface="Verdana"/>
                        </a:rPr>
                        <a:t>the</a:t>
                      </a:r>
                      <a:r>
                        <a:rPr lang="en-US" sz="2800" u="none" strike="noStrike" cap="none" dirty="0">
                          <a:latin typeface="Verdana"/>
                          <a:ea typeface="Verdana"/>
                          <a:cs typeface="Verdana"/>
                          <a:sym typeface="Verdana"/>
                        </a:rPr>
                        <a:t> cheap</a:t>
                      </a:r>
                      <a:r>
                        <a:rPr lang="en-US" sz="2800" b="1" u="none" strike="noStrike" cap="none" dirty="0">
                          <a:solidFill>
                            <a:srgbClr val="4472C4"/>
                          </a:solidFill>
                          <a:latin typeface="Verdana"/>
                          <a:ea typeface="Verdana"/>
                          <a:cs typeface="Verdana"/>
                          <a:sym typeface="Verdana"/>
                        </a:rPr>
                        <a:t>est</a:t>
                      </a:r>
                      <a:endParaRPr sz="2800" b="1" u="none" strike="noStrike" cap="none" dirty="0">
                        <a:solidFill>
                          <a:srgbClr val="70AD47"/>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The bus is the cheap</a:t>
                      </a:r>
                      <a:r>
                        <a:rPr lang="en-US" sz="2800" b="1" u="none" strike="noStrike" cap="none">
                          <a:solidFill>
                            <a:srgbClr val="4472C4"/>
                          </a:solidFill>
                          <a:latin typeface="Verdana"/>
                          <a:ea typeface="Verdana"/>
                          <a:cs typeface="Verdana"/>
                          <a:sym typeface="Verdana"/>
                        </a:rPr>
                        <a:t>est</a:t>
                      </a:r>
                      <a:r>
                        <a:rPr lang="en-US" sz="2800" u="none" strike="noStrike" cap="none">
                          <a:latin typeface="Verdana"/>
                          <a:ea typeface="Verdana"/>
                          <a:cs typeface="Verdana"/>
                          <a:sym typeface="Verdana"/>
                        </a:rPr>
                        <a:t> way to travel.</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0">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Two or more syllables</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endParaRPr lang="en-US"/>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endParaRPr lang="en-US"/>
                    </a:p>
                  </a:txBody>
                  <a:tcPr/>
                </a:tc>
                <a:extLst>
                  <a:ext uri="{0D108BD9-81ED-4DB2-BD59-A6C34878D82A}">
                    <a16:rowId xmlns:a16="http://schemas.microsoft.com/office/drawing/2014/main" val="10002"/>
                  </a:ext>
                </a:extLst>
              </a:tr>
              <a:tr h="1442625">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9.</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expensive</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1" u="none" strike="noStrike" cap="none">
                          <a:solidFill>
                            <a:srgbClr val="4472C4"/>
                          </a:solidFill>
                          <a:latin typeface="Verdana"/>
                          <a:ea typeface="Verdana"/>
                          <a:cs typeface="Verdana"/>
                          <a:sym typeface="Verdana"/>
                        </a:rPr>
                        <a:t>the most</a:t>
                      </a:r>
                      <a:r>
                        <a:rPr lang="en-US" sz="2800" u="none" strike="noStrike" cap="none">
                          <a:latin typeface="Verdana"/>
                          <a:ea typeface="Verdana"/>
                          <a:cs typeface="Verdana"/>
                          <a:sym typeface="Verdana"/>
                        </a:rPr>
                        <a:t> expensive</a:t>
                      </a:r>
                      <a:endParaRPr sz="2800" b="1" u="none" strike="noStrike" cap="none">
                        <a:solidFill>
                          <a:srgbClr val="70AD47"/>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Airplanes are the </a:t>
                      </a:r>
                      <a:r>
                        <a:rPr lang="en-US" sz="2800" b="1" u="none" strike="noStrike" cap="none">
                          <a:solidFill>
                            <a:srgbClr val="4472C4"/>
                          </a:solidFill>
                          <a:latin typeface="Verdana"/>
                          <a:ea typeface="Verdana"/>
                          <a:cs typeface="Verdana"/>
                          <a:sym typeface="Verdana"/>
                        </a:rPr>
                        <a:t>most</a:t>
                      </a:r>
                      <a:r>
                        <a:rPr lang="en-US" sz="2800" u="none" strike="noStrike" cap="none">
                          <a:latin typeface="Verdana"/>
                          <a:ea typeface="Verdana"/>
                          <a:cs typeface="Verdana"/>
                          <a:sym typeface="Verdana"/>
                        </a:rPr>
                        <a:t> expensive way to travel.</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269250">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Two syllables that end in -y</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endParaRPr lang="en-US"/>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endParaRPr lang="en-US"/>
                    </a:p>
                  </a:txBody>
                  <a:tcPr/>
                </a:tc>
                <a:extLst>
                  <a:ext uri="{0D108BD9-81ED-4DB2-BD59-A6C34878D82A}">
                    <a16:rowId xmlns:a16="http://schemas.microsoft.com/office/drawing/2014/main" val="10004"/>
                  </a:ext>
                </a:extLst>
              </a:tr>
              <a:tr h="92275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10.</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messy</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1" u="none" strike="noStrike" cap="none" dirty="0">
                          <a:solidFill>
                            <a:srgbClr val="4A86E8"/>
                          </a:solidFill>
                          <a:latin typeface="Verdana"/>
                          <a:ea typeface="Verdana"/>
                          <a:cs typeface="Verdana"/>
                          <a:sym typeface="Verdana"/>
                        </a:rPr>
                        <a:t>the</a:t>
                      </a:r>
                      <a:r>
                        <a:rPr lang="en-US" sz="2800" b="1" u="none" strike="noStrike" cap="none" dirty="0">
                          <a:latin typeface="Verdana"/>
                          <a:ea typeface="Verdana"/>
                          <a:cs typeface="Verdana"/>
                          <a:sym typeface="Verdana"/>
                        </a:rPr>
                        <a:t> </a:t>
                      </a:r>
                      <a:r>
                        <a:rPr lang="en-US" sz="2800" u="none" strike="noStrike" cap="none" dirty="0">
                          <a:latin typeface="Verdana"/>
                          <a:ea typeface="Verdana"/>
                          <a:cs typeface="Verdana"/>
                          <a:sym typeface="Verdana"/>
                        </a:rPr>
                        <a:t>mess</a:t>
                      </a:r>
                      <a:r>
                        <a:rPr lang="en-US" sz="2800" b="1" u="none" strike="noStrike" cap="none" dirty="0">
                          <a:solidFill>
                            <a:srgbClr val="4A86E8"/>
                          </a:solidFill>
                          <a:latin typeface="Verdana"/>
                          <a:ea typeface="Verdana"/>
                          <a:cs typeface="Verdana"/>
                          <a:sym typeface="Verdana"/>
                        </a:rPr>
                        <a:t>iest</a:t>
                      </a:r>
                      <a:endParaRPr sz="2800" b="1" u="none" strike="noStrike" cap="none" dirty="0">
                        <a:solidFill>
                          <a:srgbClr val="4A86E8"/>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 bathroom is the mess</a:t>
                      </a:r>
                      <a:r>
                        <a:rPr lang="en-US" sz="2800" b="1" u="none" strike="noStrike" cap="none" dirty="0">
                          <a:solidFill>
                            <a:srgbClr val="4472C4"/>
                          </a:solidFill>
                          <a:latin typeface="Verdana"/>
                          <a:ea typeface="Verdana"/>
                          <a:cs typeface="Verdana"/>
                          <a:sym typeface="Verdana"/>
                        </a:rPr>
                        <a:t>iest </a:t>
                      </a:r>
                      <a:r>
                        <a:rPr lang="en-US" sz="2800" u="none" strike="noStrike" cap="none" dirty="0">
                          <a:latin typeface="Verdana"/>
                          <a:ea typeface="Verdana"/>
                          <a:cs typeface="Verdana"/>
                          <a:sym typeface="Verdana"/>
                        </a:rPr>
                        <a:t>room in the house.</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4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1"/>
          <p:cNvSpPr txBox="1"/>
          <p:nvPr/>
        </p:nvSpPr>
        <p:spPr>
          <a:xfrm>
            <a:off x="275770" y="147342"/>
            <a:ext cx="69147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Superlatives</a:t>
            </a:r>
            <a:endParaRPr sz="3200" b="1" i="0" u="none" strike="noStrike" cap="none" dirty="0">
              <a:solidFill>
                <a:srgbClr val="000000"/>
              </a:solidFill>
              <a:latin typeface="Verdana"/>
              <a:ea typeface="Verdana"/>
              <a:cs typeface="Verdana"/>
              <a:sym typeface="Verdana"/>
            </a:endParaRPr>
          </a:p>
        </p:txBody>
      </p:sp>
      <p:sp>
        <p:nvSpPr>
          <p:cNvPr id="431" name="Google Shape;431;p11"/>
          <p:cNvSpPr txBox="1">
            <a:spLocks noGrp="1"/>
          </p:cNvSpPr>
          <p:nvPr>
            <p:ph type="ftr" idx="11"/>
          </p:nvPr>
        </p:nvSpPr>
        <p:spPr>
          <a:xfrm>
            <a:off x="275770" y="6443299"/>
            <a:ext cx="4114800" cy="41470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32" name="Google Shape;43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12</a:t>
            </a:fld>
            <a:endParaRPr sz="1800" dirty="0"/>
          </a:p>
        </p:txBody>
      </p:sp>
      <p:graphicFrame>
        <p:nvGraphicFramePr>
          <p:cNvPr id="433" name="Google Shape;433;p11"/>
          <p:cNvGraphicFramePr/>
          <p:nvPr>
            <p:extLst>
              <p:ext uri="{D42A27DB-BD31-4B8C-83A1-F6EECF244321}">
                <p14:modId xmlns:p14="http://schemas.microsoft.com/office/powerpoint/2010/main" val="3984253577"/>
              </p:ext>
            </p:extLst>
          </p:nvPr>
        </p:nvGraphicFramePr>
        <p:xfrm>
          <a:off x="243840" y="817505"/>
          <a:ext cx="11734800" cy="5222990"/>
        </p:xfrm>
        <a:graphic>
          <a:graphicData uri="http://schemas.openxmlformats.org/drawingml/2006/table">
            <a:tbl>
              <a:tblPr>
                <a:noFill/>
                <a:tableStyleId>{8B71CF23-9E97-4B1D-AD7D-CC54464D7B8D}</a:tableStyleId>
              </a:tblPr>
              <a:tblGrid>
                <a:gridCol w="793521">
                  <a:extLst>
                    <a:ext uri="{9D8B030D-6E8A-4147-A177-3AD203B41FA5}">
                      <a16:colId xmlns:a16="http://schemas.microsoft.com/office/drawing/2014/main" val="20000"/>
                    </a:ext>
                  </a:extLst>
                </a:gridCol>
                <a:gridCol w="1371790">
                  <a:extLst>
                    <a:ext uri="{9D8B030D-6E8A-4147-A177-3AD203B41FA5}">
                      <a16:colId xmlns:a16="http://schemas.microsoft.com/office/drawing/2014/main" val="20001"/>
                    </a:ext>
                  </a:extLst>
                </a:gridCol>
                <a:gridCol w="3337184">
                  <a:extLst>
                    <a:ext uri="{9D8B030D-6E8A-4147-A177-3AD203B41FA5}">
                      <a16:colId xmlns:a16="http://schemas.microsoft.com/office/drawing/2014/main" val="20002"/>
                    </a:ext>
                  </a:extLst>
                </a:gridCol>
                <a:gridCol w="6232305">
                  <a:extLst>
                    <a:ext uri="{9D8B030D-6E8A-4147-A177-3AD203B41FA5}">
                      <a16:colId xmlns:a16="http://schemas.microsoft.com/office/drawing/2014/main" val="20003"/>
                    </a:ext>
                  </a:extLst>
                </a:gridCol>
              </a:tblGrid>
              <a:tr h="266700">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End with a single vowel then a consonant</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791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11.</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big</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rgbClr val="4472C4"/>
                          </a:solidFill>
                          <a:latin typeface="Verdana"/>
                          <a:ea typeface="Verdana"/>
                          <a:cs typeface="Verdana"/>
                          <a:sym typeface="Verdana"/>
                        </a:rPr>
                        <a:t>the </a:t>
                      </a:r>
                      <a:r>
                        <a:rPr lang="en-US" sz="2800" u="none" strike="noStrike" cap="none">
                          <a:solidFill>
                            <a:schemeClr val="dk1"/>
                          </a:solidFill>
                          <a:latin typeface="Verdana"/>
                          <a:ea typeface="Verdana"/>
                          <a:cs typeface="Verdana"/>
                          <a:sym typeface="Verdana"/>
                        </a:rPr>
                        <a:t>big</a:t>
                      </a:r>
                      <a:r>
                        <a:rPr lang="en-US" sz="2800" b="1" u="none" strike="noStrike" cap="none">
                          <a:solidFill>
                            <a:schemeClr val="accent5"/>
                          </a:solidFill>
                          <a:latin typeface="Verdana"/>
                          <a:ea typeface="Verdana"/>
                          <a:cs typeface="Verdana"/>
                          <a:sym typeface="Verdana"/>
                        </a:rPr>
                        <a:t>gest</a:t>
                      </a:r>
                      <a:endParaRPr sz="2800" b="1" u="none" strike="noStrike" cap="none">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Jupiter is </a:t>
                      </a:r>
                      <a:r>
                        <a:rPr lang="en-US" sz="2800" b="1" u="none" strike="noStrike" cap="none">
                          <a:solidFill>
                            <a:schemeClr val="accent5"/>
                          </a:solidFill>
                          <a:latin typeface="Verdana"/>
                          <a:ea typeface="Verdana"/>
                          <a:cs typeface="Verdana"/>
                          <a:sym typeface="Verdana"/>
                        </a:rPr>
                        <a:t>the</a:t>
                      </a:r>
                      <a:r>
                        <a:rPr lang="en-US" sz="2800" u="none" strike="noStrike" cap="none">
                          <a:latin typeface="Verdana"/>
                          <a:ea typeface="Verdana"/>
                          <a:cs typeface="Verdana"/>
                          <a:sym typeface="Verdana"/>
                        </a:rPr>
                        <a:t> </a:t>
                      </a:r>
                      <a:r>
                        <a:rPr lang="en-US" sz="2800" u="none" strike="noStrike" cap="none">
                          <a:solidFill>
                            <a:schemeClr val="dk1"/>
                          </a:solidFill>
                          <a:latin typeface="Verdana"/>
                          <a:ea typeface="Verdana"/>
                          <a:cs typeface="Verdana"/>
                          <a:sym typeface="Verdana"/>
                        </a:rPr>
                        <a:t>big</a:t>
                      </a:r>
                      <a:r>
                        <a:rPr lang="en-US" sz="2800" b="1" u="none" strike="noStrike" cap="none">
                          <a:solidFill>
                            <a:schemeClr val="accent5"/>
                          </a:solidFill>
                          <a:latin typeface="Verdana"/>
                          <a:ea typeface="Verdana"/>
                          <a:cs typeface="Verdana"/>
                          <a:sym typeface="Verdana"/>
                        </a:rPr>
                        <a:t>gest</a:t>
                      </a:r>
                      <a:r>
                        <a:rPr lang="en-US" sz="2800" u="none" strike="noStrike" cap="none">
                          <a:latin typeface="Verdana"/>
                          <a:ea typeface="Verdana"/>
                          <a:cs typeface="Verdana"/>
                          <a:sym typeface="Verdana"/>
                        </a:rPr>
                        <a:t> planet.</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66700">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Irregular</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64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12.</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good</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chemeClr val="accent5"/>
                          </a:solidFill>
                          <a:latin typeface="Verdana"/>
                          <a:ea typeface="Verdana"/>
                          <a:cs typeface="Verdana"/>
                          <a:sym typeface="Verdana"/>
                        </a:rPr>
                        <a:t>the best</a:t>
                      </a:r>
                      <a:endParaRPr sz="2800" b="1" u="none" strike="noStrike" cap="none">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Chocolate is</a:t>
                      </a:r>
                      <a:r>
                        <a:rPr lang="en-US" sz="2800" b="1" u="none" strike="noStrike" cap="none" dirty="0">
                          <a:solidFill>
                            <a:schemeClr val="accent5"/>
                          </a:solidFill>
                          <a:latin typeface="Verdana"/>
                          <a:ea typeface="Verdana"/>
                          <a:cs typeface="Verdana"/>
                          <a:sym typeface="Verdana"/>
                        </a:rPr>
                        <a:t> the</a:t>
                      </a:r>
                      <a:r>
                        <a:rPr lang="en-US" sz="2800" u="none" strike="noStrike" cap="none" dirty="0">
                          <a:latin typeface="Verdana"/>
                          <a:ea typeface="Verdana"/>
                          <a:cs typeface="Verdana"/>
                          <a:sym typeface="Verdana"/>
                        </a:rPr>
                        <a:t> </a:t>
                      </a:r>
                      <a:r>
                        <a:rPr lang="en-US" sz="2800" b="1" u="none" strike="noStrike" cap="none" dirty="0">
                          <a:solidFill>
                            <a:schemeClr val="accent5"/>
                          </a:solidFill>
                          <a:latin typeface="Verdana"/>
                          <a:ea typeface="Verdana"/>
                          <a:cs typeface="Verdana"/>
                          <a:sym typeface="Verdana"/>
                        </a:rPr>
                        <a:t>best</a:t>
                      </a:r>
                      <a:r>
                        <a:rPr lang="en-US" sz="2800" u="none" strike="noStrike" cap="none" dirty="0">
                          <a:latin typeface="Verdana"/>
                          <a:ea typeface="Verdana"/>
                          <a:cs typeface="Verdana"/>
                          <a:sym typeface="Verdana"/>
                        </a:rPr>
                        <a:t> candy.</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10153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13.</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bad</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chemeClr val="accent5"/>
                          </a:solidFill>
                          <a:latin typeface="Verdana"/>
                          <a:ea typeface="Verdana"/>
                          <a:cs typeface="Verdana"/>
                          <a:sym typeface="Verdana"/>
                        </a:rPr>
                        <a:t>the worst</a:t>
                      </a:r>
                      <a:endParaRPr sz="2800" b="1" u="none" strike="noStrike" cap="none">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Rainy weather is </a:t>
                      </a:r>
                      <a:r>
                        <a:rPr lang="en-US" sz="2800" b="1" u="none" strike="noStrike" cap="none">
                          <a:solidFill>
                            <a:schemeClr val="accent5"/>
                          </a:solidFill>
                          <a:latin typeface="Verdana"/>
                          <a:ea typeface="Verdana"/>
                          <a:cs typeface="Verdana"/>
                          <a:sym typeface="Verdana"/>
                        </a:rPr>
                        <a:t>the</a:t>
                      </a:r>
                      <a:r>
                        <a:rPr lang="en-US" sz="2800" u="none" strike="noStrike" cap="none">
                          <a:latin typeface="Verdana"/>
                          <a:ea typeface="Verdana"/>
                          <a:cs typeface="Verdana"/>
                          <a:sym typeface="Verdana"/>
                        </a:rPr>
                        <a:t> </a:t>
                      </a:r>
                      <a:r>
                        <a:rPr lang="en-US" sz="2800" b="1" u="none" strike="noStrike" cap="none">
                          <a:solidFill>
                            <a:schemeClr val="accent5"/>
                          </a:solidFill>
                          <a:latin typeface="Verdana"/>
                          <a:ea typeface="Verdana"/>
                          <a:cs typeface="Verdana"/>
                          <a:sym typeface="Verdana"/>
                        </a:rPr>
                        <a:t>worst</a:t>
                      </a:r>
                      <a:r>
                        <a:rPr lang="en-US" sz="2800" u="none" strike="noStrike" cap="none">
                          <a:latin typeface="Verdana"/>
                          <a:ea typeface="Verdana"/>
                          <a:cs typeface="Verdana"/>
                          <a:sym typeface="Verdana"/>
                        </a:rPr>
                        <a:t>.</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12567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14.</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far</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chemeClr val="accent5"/>
                          </a:solidFill>
                          <a:latin typeface="Verdana"/>
                          <a:ea typeface="Verdana"/>
                          <a:cs typeface="Verdana"/>
                          <a:sym typeface="Verdana"/>
                        </a:rPr>
                        <a:t>the farthest</a:t>
                      </a:r>
                      <a:endParaRPr sz="2800" b="1" u="none" strike="noStrike" cap="none">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 store is </a:t>
                      </a:r>
                      <a:r>
                        <a:rPr lang="en-US" sz="2800" b="1" u="none" strike="noStrike" cap="none" dirty="0">
                          <a:solidFill>
                            <a:schemeClr val="accent5"/>
                          </a:solidFill>
                          <a:latin typeface="Verdana"/>
                          <a:ea typeface="Verdana"/>
                          <a:cs typeface="Verdana"/>
                          <a:sym typeface="Verdana"/>
                        </a:rPr>
                        <a:t>the</a:t>
                      </a:r>
                      <a:r>
                        <a:rPr lang="en-US" sz="2800" u="none" strike="noStrike" cap="none" dirty="0">
                          <a:latin typeface="Verdana"/>
                          <a:ea typeface="Verdana"/>
                          <a:cs typeface="Verdana"/>
                          <a:sym typeface="Verdana"/>
                        </a:rPr>
                        <a:t> </a:t>
                      </a:r>
                      <a:r>
                        <a:rPr lang="en-US" sz="2800" b="1" u="none" strike="noStrike" cap="none" dirty="0">
                          <a:solidFill>
                            <a:schemeClr val="accent5"/>
                          </a:solidFill>
                          <a:latin typeface="Verdana"/>
                          <a:ea typeface="Verdana"/>
                          <a:cs typeface="Verdana"/>
                          <a:sym typeface="Verdana"/>
                        </a:rPr>
                        <a:t>farthest</a:t>
                      </a:r>
                      <a:r>
                        <a:rPr lang="en-US" sz="2800" u="none" strike="noStrike" cap="none" dirty="0">
                          <a:latin typeface="Verdana"/>
                          <a:ea typeface="Verdana"/>
                          <a:cs typeface="Verdana"/>
                          <a:sym typeface="Verdana"/>
                        </a:rPr>
                        <a:t> building from my car.</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03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7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2"/>
          <p:cNvSpPr txBox="1">
            <a:spLocks noGrp="1"/>
          </p:cNvSpPr>
          <p:nvPr>
            <p:ph type="ftr" idx="11"/>
          </p:nvPr>
        </p:nvSpPr>
        <p:spPr>
          <a:xfrm>
            <a:off x="376025" y="6386702"/>
            <a:ext cx="3650852" cy="36512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441" name="Google Shape;441;p12"/>
          <p:cNvSpPr txBox="1"/>
          <p:nvPr/>
        </p:nvSpPr>
        <p:spPr>
          <a:xfrm>
            <a:off x="376025" y="142207"/>
            <a:ext cx="69147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Listen and repeat.</a:t>
            </a:r>
            <a:endParaRPr sz="3200" b="1" i="0" u="none" strike="noStrike" cap="none" dirty="0">
              <a:solidFill>
                <a:schemeClr val="dk1"/>
              </a:solidFill>
              <a:latin typeface="Verdana"/>
              <a:ea typeface="Verdana"/>
              <a:cs typeface="Verdana"/>
              <a:sym typeface="Verdana"/>
            </a:endParaRPr>
          </a:p>
        </p:txBody>
      </p:sp>
      <p:sp>
        <p:nvSpPr>
          <p:cNvPr id="442" name="Google Shape;442;p12"/>
          <p:cNvSpPr txBox="1"/>
          <p:nvPr/>
        </p:nvSpPr>
        <p:spPr>
          <a:xfrm>
            <a:off x="376025" y="286200"/>
            <a:ext cx="114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43" name="Google Shape;44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13</a:t>
            </a:fld>
            <a:endParaRPr sz="1800" dirty="0"/>
          </a:p>
        </p:txBody>
      </p:sp>
      <p:sp>
        <p:nvSpPr>
          <p:cNvPr id="444" name="Google Shape;444;p12"/>
          <p:cNvSpPr/>
          <p:nvPr/>
        </p:nvSpPr>
        <p:spPr>
          <a:xfrm>
            <a:off x="272100" y="753295"/>
            <a:ext cx="11647800" cy="5408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A: I plan to invite </a:t>
            </a:r>
            <a:r>
              <a:rPr lang="en-US" sz="2800" b="1" i="0" u="none" strike="noStrike" cap="none" dirty="0">
                <a:solidFill>
                  <a:srgbClr val="4A86E8"/>
                </a:solidFill>
                <a:latin typeface="Verdana"/>
                <a:ea typeface="Verdana"/>
                <a:cs typeface="Verdana"/>
                <a:sym typeface="Verdana"/>
              </a:rPr>
              <a:t>my family</a:t>
            </a:r>
            <a:r>
              <a:rPr lang="en-US" sz="2800" b="1" i="0" u="none" strike="noStrike" cap="none" dirty="0">
                <a:solidFill>
                  <a:srgbClr val="0070C0"/>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to a special dinner at my house.</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B: What day are they coming?</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A: Either </a:t>
            </a:r>
            <a:r>
              <a:rPr lang="en-US" sz="2800" b="1" i="0" u="none" strike="noStrike" cap="none" dirty="0">
                <a:solidFill>
                  <a:srgbClr val="4A86E8"/>
                </a:solidFill>
                <a:latin typeface="Verdana"/>
                <a:ea typeface="Verdana"/>
                <a:cs typeface="Verdana"/>
                <a:sym typeface="Verdana"/>
              </a:rPr>
              <a:t>Wednesday</a:t>
            </a:r>
            <a:r>
              <a:rPr lang="en-US" sz="2800" b="0" i="0" u="none" strike="noStrike" cap="none" dirty="0">
                <a:solidFill>
                  <a:schemeClr val="dk1"/>
                </a:solidFill>
                <a:latin typeface="Verdana"/>
                <a:ea typeface="Verdana"/>
                <a:cs typeface="Verdana"/>
                <a:sym typeface="Verdana"/>
              </a:rPr>
              <a:t> or </a:t>
            </a:r>
            <a:r>
              <a:rPr lang="en-US" sz="2800" b="1" i="0" u="none" strike="noStrike" cap="none" dirty="0">
                <a:solidFill>
                  <a:srgbClr val="4A86E8"/>
                </a:solidFill>
                <a:latin typeface="Verdana"/>
                <a:ea typeface="Verdana"/>
                <a:cs typeface="Verdana"/>
                <a:sym typeface="Verdana"/>
              </a:rPr>
              <a:t>Thursday</a:t>
            </a:r>
            <a:r>
              <a:rPr lang="en-US" sz="2800" b="0" i="0" u="none" strike="noStrike" cap="none" dirty="0">
                <a:solidFill>
                  <a:srgbClr val="4A86E8"/>
                </a:solidFill>
                <a:latin typeface="Verdana"/>
                <a:ea typeface="Verdana"/>
                <a:cs typeface="Verdana"/>
                <a:sym typeface="Verdana"/>
              </a:rPr>
              <a:t>.</a:t>
            </a:r>
            <a:endParaRPr sz="2800" b="0" i="0" u="none" strike="noStrike" cap="none" dirty="0">
              <a:solidFill>
                <a:srgbClr val="4A86E8"/>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B: Who will come to the dinner?</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A: My </a:t>
            </a:r>
            <a:r>
              <a:rPr lang="en-US" sz="2800" b="1" i="0" u="none" strike="noStrike" cap="none" dirty="0">
                <a:solidFill>
                  <a:srgbClr val="4A86E8"/>
                </a:solidFill>
                <a:latin typeface="Verdana"/>
                <a:ea typeface="Verdana"/>
                <a:cs typeface="Verdana"/>
                <a:sym typeface="Verdana"/>
              </a:rPr>
              <a:t>sister</a:t>
            </a:r>
            <a:r>
              <a:rPr lang="en-US" sz="2800" b="0" i="0" u="none" strike="noStrike" cap="none" dirty="0">
                <a:solidFill>
                  <a:schemeClr val="dk1"/>
                </a:solidFill>
                <a:latin typeface="Verdana"/>
                <a:ea typeface="Verdana"/>
                <a:cs typeface="Verdana"/>
                <a:sym typeface="Verdana"/>
              </a:rPr>
              <a:t>, who is the </a:t>
            </a:r>
            <a:r>
              <a:rPr lang="en-US" sz="2800" b="1" i="0" u="none" strike="noStrike" cap="none" dirty="0">
                <a:solidFill>
                  <a:srgbClr val="4A86E8"/>
                </a:solidFill>
                <a:latin typeface="Verdana"/>
                <a:ea typeface="Verdana"/>
                <a:cs typeface="Verdana"/>
                <a:sym typeface="Verdana"/>
              </a:rPr>
              <a:t>oldest</a:t>
            </a:r>
            <a:r>
              <a:rPr lang="en-US" sz="2800" b="0" i="0" u="none" strike="noStrike" cap="none" dirty="0">
                <a:solidFill>
                  <a:schemeClr val="dk1"/>
                </a:solidFill>
                <a:latin typeface="Verdana"/>
                <a:ea typeface="Verdana"/>
                <a:cs typeface="Verdana"/>
                <a:sym typeface="Verdana"/>
              </a:rPr>
              <a:t>, and my </a:t>
            </a:r>
            <a:r>
              <a:rPr lang="en-US" sz="2800" b="1" i="0" u="none" strike="noStrike" cap="none" dirty="0">
                <a:solidFill>
                  <a:srgbClr val="4A86E8"/>
                </a:solidFill>
                <a:latin typeface="Verdana"/>
                <a:ea typeface="Verdana"/>
                <a:cs typeface="Verdana"/>
                <a:sym typeface="Verdana"/>
              </a:rPr>
              <a:t>brother</a:t>
            </a:r>
            <a:r>
              <a:rPr lang="en-US" sz="2800" b="0" i="0" u="none" strike="noStrike" cap="none" dirty="0">
                <a:solidFill>
                  <a:schemeClr val="dk1"/>
                </a:solidFill>
                <a:latin typeface="Verdana"/>
                <a:ea typeface="Verdana"/>
                <a:cs typeface="Verdana"/>
                <a:sym typeface="Verdana"/>
              </a:rPr>
              <a:t>, who is the </a:t>
            </a:r>
            <a:r>
              <a:rPr lang="en-US" sz="2800" b="1" i="0" u="none" strike="noStrike" cap="none" dirty="0">
                <a:solidFill>
                  <a:srgbClr val="4A86E8"/>
                </a:solidFill>
                <a:latin typeface="Verdana"/>
                <a:ea typeface="Verdana"/>
                <a:cs typeface="Verdana"/>
                <a:sym typeface="Verdana"/>
              </a:rPr>
              <a:t>youngest</a:t>
            </a:r>
            <a:r>
              <a:rPr lang="en-US" sz="2800" b="0" i="0" u="none" strike="noStrike" cap="none" dirty="0">
                <a:solidFill>
                  <a:schemeClr val="dk1"/>
                </a:solidFill>
                <a:latin typeface="Verdana"/>
                <a:ea typeface="Verdana"/>
                <a:cs typeface="Verdana"/>
                <a:sym typeface="Verdana"/>
              </a:rPr>
              <a:t>. Their families will come, too.</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B: Will it be difficult to feed so many?</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A: </a:t>
            </a:r>
            <a:r>
              <a:rPr lang="en-US" sz="2800" b="1" i="0" u="none" strike="noStrike" cap="none" dirty="0">
                <a:solidFill>
                  <a:srgbClr val="4A86E8"/>
                </a:solidFill>
                <a:latin typeface="Verdana"/>
                <a:ea typeface="Verdana"/>
                <a:cs typeface="Verdana"/>
                <a:sym typeface="Verdana"/>
              </a:rPr>
              <a:t>No</a:t>
            </a:r>
            <a:r>
              <a:rPr lang="en-US" sz="2800" b="0" i="0" u="none" strike="noStrike" cap="none" dirty="0">
                <a:solidFill>
                  <a:schemeClr val="dk1"/>
                </a:solidFill>
                <a:latin typeface="Verdana"/>
                <a:ea typeface="Verdana"/>
                <a:cs typeface="Verdana"/>
                <a:sym typeface="Verdana"/>
              </a:rPr>
              <a:t>. I plan an easy meal with </a:t>
            </a:r>
            <a:r>
              <a:rPr lang="en-US" sz="2800" b="1" i="0" u="none" strike="noStrike" cap="none" dirty="0">
                <a:solidFill>
                  <a:srgbClr val="4A86E8"/>
                </a:solidFill>
                <a:latin typeface="Verdana"/>
                <a:ea typeface="Verdana"/>
                <a:cs typeface="Verdana"/>
                <a:sym typeface="Verdana"/>
              </a:rPr>
              <a:t>a spicy bean soup</a:t>
            </a:r>
            <a:r>
              <a:rPr lang="en-US" sz="2800" b="0" i="0" u="none" strike="noStrike" cap="none" dirty="0">
                <a:solidFill>
                  <a:schemeClr val="dk1"/>
                </a:solidFill>
                <a:latin typeface="Verdana"/>
                <a:ea typeface="Verdana"/>
                <a:cs typeface="Verdana"/>
                <a:sym typeface="Verdana"/>
              </a:rPr>
              <a:t> and </a:t>
            </a:r>
            <a:r>
              <a:rPr lang="en-US" sz="2800" b="1" i="0" u="none" strike="noStrike" cap="none" dirty="0">
                <a:solidFill>
                  <a:srgbClr val="4A86E8"/>
                </a:solidFill>
                <a:latin typeface="Verdana"/>
                <a:ea typeface="Verdana"/>
                <a:cs typeface="Verdana"/>
                <a:sym typeface="Verdana"/>
              </a:rPr>
              <a:t>fresh bread</a:t>
            </a:r>
            <a:r>
              <a:rPr lang="en-US" sz="2800" b="0" i="0" u="none" strike="noStrike" cap="none" dirty="0">
                <a:solidFill>
                  <a:schemeClr val="dk1"/>
                </a:solidFill>
                <a:latin typeface="Verdana"/>
                <a:ea typeface="Verdana"/>
                <a:cs typeface="Verdana"/>
                <a:sym typeface="Verdana"/>
              </a:rPr>
              <a:t>. I will get </a:t>
            </a:r>
            <a:r>
              <a:rPr lang="en-US" sz="2800" b="1" i="0" u="none" strike="noStrike" cap="none" dirty="0">
                <a:solidFill>
                  <a:srgbClr val="4A86E8"/>
                </a:solidFill>
                <a:latin typeface="Verdana"/>
                <a:ea typeface="Verdana"/>
                <a:cs typeface="Verdana"/>
                <a:sym typeface="Verdana"/>
              </a:rPr>
              <a:t>chocolate ice cream</a:t>
            </a:r>
            <a:r>
              <a:rPr lang="en-US" sz="2800" b="0" i="0" u="none" strike="noStrike" cap="none" dirty="0">
                <a:solidFill>
                  <a:schemeClr val="dk1"/>
                </a:solidFill>
                <a:latin typeface="Verdana"/>
                <a:ea typeface="Verdana"/>
                <a:cs typeface="Verdana"/>
                <a:sym typeface="Verdana"/>
              </a:rPr>
              <a:t> for dessert, if it is not too expensive.</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B: That dinner sounds better than a meal at a restaurant!</a:t>
            </a:r>
            <a:endParaRPr sz="2800" b="0" i="0" u="none" strike="noStrike" cap="none"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25" y="-5126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7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aphicFrame>
        <p:nvGraphicFramePr>
          <p:cNvPr id="451" name="Google Shape;451;p13"/>
          <p:cNvGraphicFramePr/>
          <p:nvPr>
            <p:extLst>
              <p:ext uri="{D42A27DB-BD31-4B8C-83A1-F6EECF244321}">
                <p14:modId xmlns:p14="http://schemas.microsoft.com/office/powerpoint/2010/main" val="3390537942"/>
              </p:ext>
            </p:extLst>
          </p:nvPr>
        </p:nvGraphicFramePr>
        <p:xfrm>
          <a:off x="355960" y="796763"/>
          <a:ext cx="11415126" cy="4334325"/>
        </p:xfrm>
        <a:graphic>
          <a:graphicData uri="http://schemas.openxmlformats.org/drawingml/2006/table">
            <a:tbl>
              <a:tblPr>
                <a:noFill/>
                <a:tableStyleId>{C1936375-260C-472E-BF1F-093B5F9BC672}</a:tableStyleId>
              </a:tblPr>
              <a:tblGrid>
                <a:gridCol w="4474698">
                  <a:extLst>
                    <a:ext uri="{9D8B030D-6E8A-4147-A177-3AD203B41FA5}">
                      <a16:colId xmlns:a16="http://schemas.microsoft.com/office/drawing/2014/main" val="20000"/>
                    </a:ext>
                  </a:extLst>
                </a:gridCol>
                <a:gridCol w="3470214">
                  <a:extLst>
                    <a:ext uri="{9D8B030D-6E8A-4147-A177-3AD203B41FA5}">
                      <a16:colId xmlns:a16="http://schemas.microsoft.com/office/drawing/2014/main" val="20001"/>
                    </a:ext>
                  </a:extLst>
                </a:gridCol>
                <a:gridCol w="3470214">
                  <a:extLst>
                    <a:ext uri="{9D8B030D-6E8A-4147-A177-3AD203B41FA5}">
                      <a16:colId xmlns:a16="http://schemas.microsoft.com/office/drawing/2014/main" val="20002"/>
                    </a:ext>
                  </a:extLst>
                </a:gridCol>
              </a:tblGrid>
              <a:tr h="9448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 </a:t>
                      </a:r>
                      <a:r>
                        <a:rPr lang="en-US" sz="2800" u="none" strike="noStrike" cap="none" dirty="0">
                          <a:latin typeface="Verdana"/>
                          <a:ea typeface="Verdana"/>
                          <a:cs typeface="Verdana"/>
                          <a:sym typeface="Verdana"/>
                        </a:rPr>
                        <a:t>/</a:t>
                      </a:r>
                      <a:r>
                        <a:rPr lang="en-US" sz="2800" u="none" strike="noStrike" cap="none" dirty="0" err="1">
                          <a:latin typeface="Verdana"/>
                          <a:ea typeface="Verdana"/>
                          <a:cs typeface="Verdana"/>
                          <a:sym typeface="Verdana"/>
                        </a:rPr>
                        <a:t>est</a:t>
                      </a:r>
                      <a:r>
                        <a:rPr lang="en-US" sz="2800" u="none" strike="noStrike" cap="none" dirty="0">
                          <a:latin typeface="Verdana"/>
                          <a:ea typeface="Verdana"/>
                          <a:cs typeface="Verdana"/>
                          <a:sym typeface="Verdana"/>
                        </a:rPr>
                        <a:t>/ </a:t>
                      </a:r>
                      <a:endParaRPr sz="2800" u="none" strike="noStrike" cap="none" dirty="0">
                        <a:solidFill>
                          <a:srgbClr val="000000"/>
                        </a:solidFill>
                        <a:latin typeface="Verdana"/>
                        <a:ea typeface="Verdana"/>
                        <a:cs typeface="Verdana"/>
                        <a:sym typeface="Verdana"/>
                      </a:endParaRPr>
                    </a:p>
                  </a:txBody>
                  <a:tcPr marL="68575" marR="68575" marT="45725" marB="45725" anchor="ctr">
                    <a:lnB w="9525"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dirty="0">
                          <a:solidFill>
                            <a:schemeClr val="accent5"/>
                          </a:solidFill>
                          <a:latin typeface="Verdana"/>
                          <a:ea typeface="Verdana"/>
                          <a:cs typeface="Verdana"/>
                          <a:sym typeface="Verdana"/>
                        </a:rPr>
                        <a:t>2</a:t>
                      </a:r>
                      <a:r>
                        <a:rPr lang="en-US" sz="2800" u="none" strike="noStrike" cap="none" dirty="0">
                          <a:solidFill>
                            <a:schemeClr val="accent5"/>
                          </a:solidFill>
                          <a:latin typeface="Verdana"/>
                          <a:ea typeface="Verdana"/>
                          <a:cs typeface="Verdana"/>
                          <a:sym typeface="Verdana"/>
                        </a:rPr>
                        <a:t>. </a:t>
                      </a:r>
                      <a:r>
                        <a:rPr lang="en-US" sz="2800" u="none" strike="noStrike" cap="none" dirty="0">
                          <a:latin typeface="Verdana"/>
                          <a:ea typeface="Verdana"/>
                          <a:cs typeface="Verdana"/>
                          <a:sym typeface="Verdana"/>
                        </a:rPr>
                        <a:t>/un/ </a:t>
                      </a:r>
                      <a:endParaRPr sz="2800" u="none" strike="noStrike" cap="none" dirty="0">
                        <a:solidFill>
                          <a:schemeClr val="accent5"/>
                        </a:solidFill>
                        <a:latin typeface="Verdana"/>
                        <a:ea typeface="Verdana"/>
                        <a:cs typeface="Verdana"/>
                        <a:sym typeface="Verdana"/>
                      </a:endParaRPr>
                    </a:p>
                  </a:txBody>
                  <a:tcPr marL="68575" marR="68575" marT="45725" marB="45725" anchor="ctr">
                    <a:lnB w="9525"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3. </a:t>
                      </a:r>
                      <a:r>
                        <a:rPr lang="en-US" sz="2800" u="none" strike="noStrike" cap="none">
                          <a:latin typeface="Verdana"/>
                          <a:ea typeface="Verdana"/>
                          <a:cs typeface="Verdana"/>
                          <a:sym typeface="Verdana"/>
                        </a:rPr>
                        <a:t>Challenge</a:t>
                      </a:r>
                      <a:endParaRPr sz="2800" u="none" strike="noStrike" cap="none">
                        <a:solidFill>
                          <a:srgbClr val="000000"/>
                        </a:solidFill>
                        <a:latin typeface="Verdana"/>
                        <a:ea typeface="Verdana"/>
                        <a:cs typeface="Verdana"/>
                        <a:sym typeface="Verdana"/>
                      </a:endParaRPr>
                    </a:p>
                  </a:txBody>
                  <a:tcPr marL="68575" marR="68575" marT="45725" marB="45725" anchor="ctr">
                    <a:solidFill>
                      <a:srgbClr val="D8E2F3"/>
                    </a:solidFill>
                  </a:tcPr>
                </a:tc>
                <a:extLst>
                  <a:ext uri="{0D108BD9-81ED-4DB2-BD59-A6C34878D82A}">
                    <a16:rowId xmlns:a16="http://schemas.microsoft.com/office/drawing/2014/main" val="10000"/>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the </a:t>
                      </a:r>
                      <a:r>
                        <a:rPr lang="en-US" sz="2800" u="none" strike="noStrike" cap="none">
                          <a:latin typeface="Verdana"/>
                          <a:ea typeface="Verdana"/>
                          <a:cs typeface="Verdana"/>
                          <a:sym typeface="Verdana"/>
                        </a:rPr>
                        <a:t>biggest</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unhappy</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highlight>
                          <a:srgbClr val="FFFF00"/>
                        </a:highlight>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1"/>
                  </a:ext>
                </a:extLst>
              </a:tr>
              <a:tr h="853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the </a:t>
                      </a:r>
                      <a:r>
                        <a:rPr lang="en-US" sz="2800" u="none" strike="noStrike" cap="none">
                          <a:latin typeface="Verdana"/>
                          <a:ea typeface="Verdana"/>
                          <a:cs typeface="Verdana"/>
                          <a:sym typeface="Verdana"/>
                        </a:rPr>
                        <a:t>longest</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uncomfortable</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highlight>
                          <a:srgbClr val="FFFF00"/>
                        </a:highlight>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2"/>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the </a:t>
                      </a:r>
                      <a:r>
                        <a:rPr lang="en-US" sz="2800" u="none" strike="noStrike" cap="none">
                          <a:latin typeface="Verdana"/>
                          <a:ea typeface="Verdana"/>
                          <a:cs typeface="Verdana"/>
                          <a:sym typeface="Verdana"/>
                        </a:rPr>
                        <a:t>highest</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untrue</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highlight>
                          <a:srgbClr val="FFFF00"/>
                        </a:highlight>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3"/>
                  </a:ext>
                </a:extLst>
              </a:tr>
              <a:tr h="853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the </a:t>
                      </a:r>
                      <a:r>
                        <a:rPr lang="en-US" sz="2800" u="none" strike="noStrike" cap="none">
                          <a:latin typeface="Verdana"/>
                          <a:ea typeface="Verdana"/>
                          <a:cs typeface="Verdana"/>
                          <a:sym typeface="Verdana"/>
                        </a:rPr>
                        <a:t>strongest</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unemployed</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highlight>
                          <a:srgbClr val="FFFF00"/>
                        </a:highlight>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4"/>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the </a:t>
                      </a:r>
                      <a:r>
                        <a:rPr lang="en-US" sz="2800" u="none" strike="noStrike" cap="none">
                          <a:latin typeface="Verdana"/>
                          <a:ea typeface="Verdana"/>
                          <a:cs typeface="Verdana"/>
                          <a:sym typeface="Verdana"/>
                        </a:rPr>
                        <a:t>brightest</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unable</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highlight>
                          <a:srgbClr val="FFFF00"/>
                        </a:highlight>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5"/>
                  </a:ext>
                </a:extLst>
              </a:tr>
            </a:tbl>
          </a:graphicData>
        </a:graphic>
      </p:graphicFrame>
      <p:sp>
        <p:nvSpPr>
          <p:cNvPr id="452" name="Google Shape;452;p13"/>
          <p:cNvSpPr txBox="1">
            <a:spLocks noGrp="1"/>
          </p:cNvSpPr>
          <p:nvPr>
            <p:ph type="ftr" idx="11"/>
          </p:nvPr>
        </p:nvSpPr>
        <p:spPr>
          <a:xfrm>
            <a:off x="-1" y="6391520"/>
            <a:ext cx="399170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453" name="Google Shape;453;p13"/>
          <p:cNvSpPr txBox="1"/>
          <p:nvPr/>
        </p:nvSpPr>
        <p:spPr>
          <a:xfrm>
            <a:off x="355960" y="206836"/>
            <a:ext cx="120249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-Est means “the most”.  Un- means “not”</a:t>
            </a:r>
            <a:endParaRPr sz="3200" b="1" i="0" u="none" strike="noStrike" cap="none" dirty="0">
              <a:solidFill>
                <a:schemeClr val="dk1"/>
              </a:solidFill>
              <a:latin typeface="Verdana"/>
              <a:ea typeface="Verdana"/>
              <a:cs typeface="Verdana"/>
              <a:sym typeface="Verdana"/>
            </a:endParaRPr>
          </a:p>
        </p:txBody>
      </p:sp>
      <p:sp>
        <p:nvSpPr>
          <p:cNvPr id="454" name="Google Shape;454;p13"/>
          <p:cNvSpPr txBox="1"/>
          <p:nvPr/>
        </p:nvSpPr>
        <p:spPr>
          <a:xfrm>
            <a:off x="2467428" y="5284304"/>
            <a:ext cx="9303657" cy="954000"/>
          </a:xfrm>
          <a:prstGeom prst="rect">
            <a:avLst/>
          </a:prstGeom>
          <a:noFill/>
          <a:ln>
            <a:noFill/>
          </a:ln>
        </p:spPr>
        <p:txBody>
          <a:bodyPr spcFirstLastPara="1" wrap="square" lIns="91425" tIns="45700" rIns="91425" bIns="45700" anchor="t" anchorCtr="0">
            <a:noAutofit/>
          </a:bodyPr>
          <a:lstStyle/>
          <a:p>
            <a:pPr marL="514350" marR="0" lvl="0" indent="-514350" rtl="0">
              <a:lnSpc>
                <a:spcPct val="100000"/>
              </a:lnSpc>
              <a:spcBef>
                <a:spcPts val="0"/>
              </a:spcBef>
              <a:spcAft>
                <a:spcPts val="0"/>
              </a:spcAft>
              <a:buClr>
                <a:schemeClr val="dk1"/>
              </a:buClr>
              <a:buSzPts val="2800"/>
              <a:buAutoNum type="arabicPeriod" startAt="4"/>
            </a:pPr>
            <a:r>
              <a:rPr lang="en-US" sz="2800" b="0" i="0" u="none" strike="noStrike" cap="none" dirty="0">
                <a:solidFill>
                  <a:schemeClr val="dk1"/>
                </a:solidFill>
                <a:latin typeface="Verdana"/>
                <a:ea typeface="Verdana"/>
                <a:cs typeface="Verdana"/>
                <a:sym typeface="Verdana"/>
              </a:rPr>
              <a:t>Can I have the biggest slice of cake?</a:t>
            </a:r>
            <a:endParaRPr lang="en-US" sz="2800" dirty="0">
              <a:latin typeface="Verdana"/>
              <a:ea typeface="Verdana"/>
              <a:cs typeface="Verdana"/>
              <a:sym typeface="Verdana"/>
            </a:endParaRPr>
          </a:p>
          <a:p>
            <a:pPr marL="514350" marR="0" lvl="0" indent="-514350" rtl="0">
              <a:lnSpc>
                <a:spcPct val="100000"/>
              </a:lnSpc>
              <a:spcBef>
                <a:spcPts val="0"/>
              </a:spcBef>
              <a:spcAft>
                <a:spcPts val="0"/>
              </a:spcAft>
              <a:buClr>
                <a:schemeClr val="dk1"/>
              </a:buClr>
              <a:buSzPts val="2800"/>
              <a:buAutoNum type="arabicPeriod" startAt="4"/>
            </a:pPr>
            <a:r>
              <a:rPr lang="en-US" sz="2800" b="0" i="0" u="none" strike="noStrike" cap="none" dirty="0">
                <a:solidFill>
                  <a:schemeClr val="dk1"/>
                </a:solidFill>
                <a:latin typeface="Verdana"/>
                <a:ea typeface="Verdana"/>
                <a:cs typeface="Verdana"/>
                <a:sym typeface="Verdana"/>
              </a:rPr>
              <a:t>A rainy day makes me unhappy.</a:t>
            </a:r>
            <a:endParaRPr sz="2800" b="0" i="0" u="none" strike="noStrike" cap="none" dirty="0">
              <a:solidFill>
                <a:schemeClr val="dk1"/>
              </a:solidFill>
              <a:latin typeface="Verdana"/>
              <a:ea typeface="Verdana"/>
              <a:cs typeface="Verdana"/>
              <a:sym typeface="Verdana"/>
            </a:endParaRPr>
          </a:p>
        </p:txBody>
      </p:sp>
      <p:sp>
        <p:nvSpPr>
          <p:cNvPr id="455" name="Google Shape;45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14</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979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7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graphicFrame>
        <p:nvGraphicFramePr>
          <p:cNvPr id="462" name="Google Shape;462;p14"/>
          <p:cNvGraphicFramePr/>
          <p:nvPr>
            <p:extLst>
              <p:ext uri="{D42A27DB-BD31-4B8C-83A1-F6EECF244321}">
                <p14:modId xmlns:p14="http://schemas.microsoft.com/office/powerpoint/2010/main" val="646182585"/>
              </p:ext>
            </p:extLst>
          </p:nvPr>
        </p:nvGraphicFramePr>
        <p:xfrm>
          <a:off x="420413" y="806319"/>
          <a:ext cx="11351173" cy="5859593"/>
        </p:xfrm>
        <a:graphic>
          <a:graphicData uri="http://schemas.openxmlformats.org/drawingml/2006/table">
            <a:tbl>
              <a:tblPr>
                <a:noFill/>
                <a:tableStyleId>{9BAE6DB9-FA33-4D0D-B449-0D6C30AF851F}</a:tableStyleId>
              </a:tblPr>
              <a:tblGrid>
                <a:gridCol w="4125237">
                  <a:extLst>
                    <a:ext uri="{9D8B030D-6E8A-4147-A177-3AD203B41FA5}">
                      <a16:colId xmlns:a16="http://schemas.microsoft.com/office/drawing/2014/main" val="20000"/>
                    </a:ext>
                  </a:extLst>
                </a:gridCol>
                <a:gridCol w="3442200">
                  <a:extLst>
                    <a:ext uri="{9D8B030D-6E8A-4147-A177-3AD203B41FA5}">
                      <a16:colId xmlns:a16="http://schemas.microsoft.com/office/drawing/2014/main" val="20001"/>
                    </a:ext>
                  </a:extLst>
                </a:gridCol>
                <a:gridCol w="3783736">
                  <a:extLst>
                    <a:ext uri="{9D8B030D-6E8A-4147-A177-3AD203B41FA5}">
                      <a16:colId xmlns:a16="http://schemas.microsoft.com/office/drawing/2014/main" val="20002"/>
                    </a:ext>
                  </a:extLst>
                </a:gridCol>
              </a:tblGrid>
              <a:tr h="0">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US" sz="2800" b="1" u="none" strike="noStrike" cap="none" dirty="0">
                          <a:solidFill>
                            <a:schemeClr val="accent5"/>
                          </a:solidFill>
                          <a:latin typeface="Verdana"/>
                          <a:ea typeface="Verdana"/>
                          <a:cs typeface="Verdana"/>
                          <a:sym typeface="Verdana"/>
                        </a:rPr>
                        <a:t>A. </a:t>
                      </a:r>
                      <a:r>
                        <a:rPr kumimoji="0" lang="en-US" sz="8800" b="1" i="0" u="none" strike="noStrike" kern="0" cap="none" spc="0" normalizeH="0" baseline="30000" noProof="0" dirty="0">
                          <a:ln>
                            <a:noFill/>
                          </a:ln>
                          <a:solidFill>
                            <a:srgbClr val="000000"/>
                          </a:solidFill>
                          <a:effectLst/>
                          <a:uLnTx/>
                          <a:uFillTx/>
                          <a:latin typeface="Verdana"/>
                          <a:ea typeface="Verdana"/>
                          <a:cs typeface="Verdana"/>
                          <a:sym typeface="Verdana"/>
                        </a:rPr>
                        <a:t>_</a:t>
                      </a:r>
                      <a:r>
                        <a:rPr kumimoji="0" lang="en-US" sz="2800" b="1" i="0" u="none" strike="noStrike" kern="0" cap="none" spc="0" normalizeH="0" baseline="30000" noProof="0" dirty="0">
                          <a:ln>
                            <a:noFill/>
                          </a:ln>
                          <a:solidFill>
                            <a:srgbClr val="000000"/>
                          </a:solidFill>
                          <a:effectLst/>
                          <a:uLnTx/>
                          <a:uFillTx/>
                          <a:latin typeface="Verdana"/>
                          <a:ea typeface="Verdana"/>
                          <a:cs typeface="Verdana"/>
                          <a:sym typeface="Verdana"/>
                        </a:rPr>
                        <a:t> </a:t>
                      </a:r>
                      <a:r>
                        <a:rPr kumimoji="0" lang="en-US" sz="8800" b="0" i="0" u="none" strike="noStrike" kern="0" cap="none" spc="0" normalizeH="0" baseline="-25000" noProof="0" dirty="0">
                          <a:ln>
                            <a:noFill/>
                          </a:ln>
                          <a:solidFill>
                            <a:srgbClr val="000000"/>
                          </a:solidFill>
                          <a:effectLst/>
                          <a:uLnTx/>
                          <a:uFillTx/>
                          <a:latin typeface="Verdana"/>
                          <a:ea typeface="Verdana"/>
                          <a:cs typeface="Verdana"/>
                          <a:sym typeface="Verdana"/>
                        </a:rPr>
                        <a:t>--</a:t>
                      </a:r>
                      <a:endParaRPr lang="en-US" sz="2800" b="1" u="none" strike="noStrike" cap="none" dirty="0">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US" sz="2800" b="1" u="none" strike="noStrike" cap="none" dirty="0">
                          <a:solidFill>
                            <a:schemeClr val="accent5"/>
                          </a:solidFill>
                          <a:latin typeface="Verdana"/>
                          <a:ea typeface="Verdana"/>
                          <a:cs typeface="Verdana"/>
                          <a:sym typeface="Verdana"/>
                        </a:rPr>
                        <a:t>B.</a:t>
                      </a:r>
                      <a:r>
                        <a:rPr lang="en-US" sz="2800" b="1" u="none" strike="noStrike" cap="none" dirty="0">
                          <a:latin typeface="Verdana"/>
                          <a:ea typeface="Verdana"/>
                          <a:cs typeface="Verdana"/>
                          <a:sym typeface="Verdana"/>
                        </a:rPr>
                        <a:t> </a:t>
                      </a:r>
                      <a:r>
                        <a:rPr lang="en-US" sz="8800" b="1" i="0" u="none" strike="noStrike" cap="none" baseline="30000" dirty="0">
                          <a:solidFill>
                            <a:srgbClr val="000000"/>
                          </a:solidFill>
                          <a:latin typeface="Verdana"/>
                          <a:ea typeface="Verdana"/>
                          <a:cs typeface="Verdana"/>
                          <a:sym typeface="Verdana"/>
                        </a:rPr>
                        <a:t>_</a:t>
                      </a:r>
                      <a:r>
                        <a:rPr lang="en-US" sz="2800" b="1" i="0" u="none" strike="noStrike" cap="none" baseline="30000" dirty="0">
                          <a:solidFill>
                            <a:srgbClr val="000000"/>
                          </a:solidFill>
                          <a:latin typeface="Verdana"/>
                          <a:ea typeface="Verdana"/>
                          <a:cs typeface="Verdana"/>
                          <a:sym typeface="Verdana"/>
                        </a:rPr>
                        <a:t> </a:t>
                      </a:r>
                      <a:r>
                        <a:rPr kumimoji="0" lang="en-US" sz="8800" b="0" i="0" u="none" strike="noStrike" kern="0" cap="none" spc="0" normalizeH="0" baseline="-25000" noProof="0" dirty="0">
                          <a:ln>
                            <a:noFill/>
                          </a:ln>
                          <a:solidFill>
                            <a:srgbClr val="000000"/>
                          </a:solidFill>
                          <a:effectLst/>
                          <a:uLnTx/>
                          <a:uFillTx/>
                          <a:latin typeface="Verdana"/>
                          <a:ea typeface="Verdana"/>
                          <a:cs typeface="Verdana"/>
                          <a:sym typeface="Verdana"/>
                        </a:rPr>
                        <a:t>-</a:t>
                      </a:r>
                      <a:endParaRPr sz="2800" b="1" i="0" u="none" strike="noStrike" cap="none" dirty="0">
                        <a:solidFill>
                          <a:schemeClr val="dk1"/>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rtl="0">
                        <a:lnSpc>
                          <a:spcPct val="107000"/>
                        </a:lnSpc>
                        <a:spcBef>
                          <a:spcPts val="0"/>
                        </a:spcBef>
                        <a:spcAft>
                          <a:spcPts val="0"/>
                        </a:spcAft>
                        <a:buClr>
                          <a:srgbClr val="000000"/>
                        </a:buClr>
                        <a:buSzPts val="2800"/>
                        <a:buFont typeface="Arial"/>
                        <a:buNone/>
                      </a:pPr>
                      <a:r>
                        <a:rPr lang="en-US" sz="2800" b="1" u="none" strike="noStrike" cap="none" dirty="0">
                          <a:solidFill>
                            <a:schemeClr val="accent5"/>
                          </a:solidFill>
                          <a:latin typeface="Verdana"/>
                          <a:ea typeface="Verdana"/>
                          <a:cs typeface="Verdana"/>
                          <a:sym typeface="Verdana"/>
                        </a:rPr>
                        <a:t>C. </a:t>
                      </a:r>
                      <a:r>
                        <a:rPr lang="en-US" sz="8800" b="0" i="0" u="none" strike="noStrike" cap="none" baseline="-25000" dirty="0">
                          <a:solidFill>
                            <a:srgbClr val="000000"/>
                          </a:solidFill>
                          <a:latin typeface="Verdana"/>
                          <a:ea typeface="Verdana"/>
                          <a:cs typeface="Verdana"/>
                          <a:sym typeface="Verdana"/>
                        </a:rPr>
                        <a:t>-</a:t>
                      </a:r>
                      <a:r>
                        <a:rPr lang="en-US" sz="8800" b="1" i="0" u="none" strike="noStrike" cap="none" baseline="30000" dirty="0">
                          <a:solidFill>
                            <a:srgbClr val="000000"/>
                          </a:solidFill>
                          <a:latin typeface="Verdana"/>
                          <a:ea typeface="Verdana"/>
                          <a:cs typeface="Verdana"/>
                          <a:sym typeface="Verdana"/>
                        </a:rPr>
                        <a:t>_</a:t>
                      </a:r>
                      <a:r>
                        <a:rPr lang="en-US" sz="2800" b="1" i="0" u="none" strike="noStrike" cap="none" baseline="30000" dirty="0">
                          <a:solidFill>
                            <a:srgbClr val="000000"/>
                          </a:solidFill>
                          <a:latin typeface="Verdana"/>
                          <a:ea typeface="Verdana"/>
                          <a:cs typeface="Verdana"/>
                          <a:sym typeface="Verdana"/>
                        </a:rPr>
                        <a:t> </a:t>
                      </a:r>
                      <a:r>
                        <a:rPr lang="en-US" sz="8800" b="0" i="0" u="none" strike="noStrike" cap="none" baseline="-25000" dirty="0">
                          <a:solidFill>
                            <a:srgbClr val="000000"/>
                          </a:solidFill>
                          <a:latin typeface="Verdana"/>
                          <a:ea typeface="Verdana"/>
                          <a:cs typeface="Verdana"/>
                          <a:sym typeface="Verdana"/>
                        </a:rPr>
                        <a:t>-</a:t>
                      </a:r>
                      <a:endParaRPr sz="8800" b="1" u="none" strike="noStrike" cap="none" dirty="0">
                        <a:solidFill>
                          <a:schemeClr val="accent5"/>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88492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difficult</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easy</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expensive</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884924">
                <a:tc>
                  <a:txBody>
                    <a:bodyPr/>
                    <a:lstStyle/>
                    <a:p>
                      <a:pPr marL="0" marR="0" lvl="0" indent="0" algn="l" rtl="0">
                        <a:lnSpc>
                          <a:spcPct val="100000"/>
                        </a:lnSpc>
                        <a:spcBef>
                          <a:spcPts val="0"/>
                        </a:spcBef>
                        <a:spcAft>
                          <a:spcPts val="0"/>
                        </a:spcAft>
                        <a:buClr>
                          <a:schemeClr val="dk1"/>
                        </a:buClr>
                        <a:buSzPts val="2800"/>
                        <a:buFont typeface="Arial"/>
                        <a:buNone/>
                      </a:pPr>
                      <a:r>
                        <a:rPr lang="en-US" sz="2800" dirty="0">
                          <a:solidFill>
                            <a:schemeClr val="dk1"/>
                          </a:solidFill>
                          <a:latin typeface="Verdana"/>
                          <a:ea typeface="Verdana"/>
                          <a:cs typeface="Verdana"/>
                          <a:sym typeface="Verdana"/>
                        </a:rPr>
                        <a:t>medicine</a:t>
                      </a:r>
                      <a:endParaRPr sz="1400" u="none" strike="noStrike" cap="none" dirty="0"/>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messy</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disciples</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884924">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a:solidFill>
                            <a:schemeClr val="dk1"/>
                          </a:solidFill>
                          <a:latin typeface="Verdana"/>
                          <a:ea typeface="Verdana"/>
                          <a:cs typeface="Verdana"/>
                          <a:sym typeface="Verdana"/>
                        </a:rPr>
                        <a:t>flammable</a:t>
                      </a:r>
                      <a:endParaRPr sz="1400" u="none" strike="noStrike" cap="none"/>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a:solidFill>
                            <a:schemeClr val="dk1"/>
                          </a:solidFill>
                          <a:latin typeface="Verdana"/>
                          <a:ea typeface="Verdana"/>
                          <a:cs typeface="Verdana"/>
                          <a:sym typeface="Verdana"/>
                        </a:rPr>
                        <a:t>Matthew</a:t>
                      </a:r>
                      <a:endParaRPr sz="1400" u="none" strike="noStrike" cap="none"/>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deliver</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884924">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a:solidFill>
                            <a:schemeClr val="dk1"/>
                          </a:solidFill>
                          <a:latin typeface="Verdana"/>
                          <a:ea typeface="Verdana"/>
                          <a:cs typeface="Verdana"/>
                          <a:sym typeface="Verdana"/>
                        </a:rPr>
                        <a:t>ambulance</a:t>
                      </a:r>
                      <a:endParaRPr sz="1400" u="none" strike="noStrike" cap="none"/>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a:solidFill>
                            <a:schemeClr val="dk1"/>
                          </a:solidFill>
                          <a:latin typeface="Verdana"/>
                          <a:ea typeface="Verdana"/>
                          <a:cs typeface="Verdana"/>
                          <a:sym typeface="Verdana"/>
                        </a:rPr>
                        <a:t>compass</a:t>
                      </a:r>
                      <a:endParaRPr sz="1400" u="none" strike="noStrike" cap="none"/>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directions</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884924">
                <a:tc>
                  <a:txBody>
                    <a:bodyPr/>
                    <a:lstStyle/>
                    <a:p>
                      <a:pPr marL="0" marR="0" lvl="0" indent="0" algn="l" rtl="0">
                        <a:lnSpc>
                          <a:spcPct val="100000"/>
                        </a:lnSpc>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poisonous</a:t>
                      </a:r>
                      <a:endParaRPr sz="1400" u="none" strike="noStrike" cap="none"/>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lgn="ctr">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a:solidFill>
                            <a:schemeClr val="dk1"/>
                          </a:solidFill>
                          <a:latin typeface="Verdana"/>
                          <a:ea typeface="Verdana"/>
                          <a:cs typeface="Verdana"/>
                          <a:sym typeface="Verdana"/>
                        </a:rPr>
                        <a:t>helmet</a:t>
                      </a:r>
                      <a:endParaRPr sz="1400" u="none" strike="noStrike" cap="none"/>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lgn="ctr">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museum</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lgn="ctr">
                      <a:solidFill>
                        <a:srgbClr val="4A86E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63" name="Google Shape;463;p14"/>
          <p:cNvSpPr txBox="1">
            <a:spLocks noGrp="1"/>
          </p:cNvSpPr>
          <p:nvPr>
            <p:ph type="ftr" idx="11"/>
          </p:nvPr>
        </p:nvSpPr>
        <p:spPr>
          <a:xfrm>
            <a:off x="34520" y="6433196"/>
            <a:ext cx="3514164" cy="3837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464" name="Google Shape;464;p14"/>
          <p:cNvSpPr txBox="1"/>
          <p:nvPr/>
        </p:nvSpPr>
        <p:spPr>
          <a:xfrm>
            <a:off x="267774" y="183556"/>
            <a:ext cx="6914811" cy="76944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Listen and repeat.</a:t>
            </a:r>
            <a:endParaRPr sz="3200" b="1" i="0" u="none" strike="noStrike" cap="none" dirty="0">
              <a:solidFill>
                <a:schemeClr val="dk1"/>
              </a:solidFill>
              <a:latin typeface="Verdana"/>
              <a:ea typeface="Verdana"/>
              <a:cs typeface="Verdana"/>
              <a:sym typeface="Verdana"/>
            </a:endParaRPr>
          </a:p>
        </p:txBody>
      </p:sp>
      <p:sp>
        <p:nvSpPr>
          <p:cNvPr id="465" name="Google Shape;46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15</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520" y="-4132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8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5"/>
          <p:cNvSpPr/>
          <p:nvPr/>
        </p:nvSpPr>
        <p:spPr>
          <a:xfrm>
            <a:off x="177800" y="1982937"/>
            <a:ext cx="11673650" cy="2548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One day, Jesus took three of his </a:t>
            </a: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disciples, Peter, James, and John, </a:t>
            </a: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with him. (The disciple named John </a:t>
            </a: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was not the same person who baptized Jesus.) </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482" name="Google Shape;482;p15"/>
          <p:cNvSpPr txBox="1"/>
          <p:nvPr/>
        </p:nvSpPr>
        <p:spPr>
          <a:xfrm>
            <a:off x="146875" y="179950"/>
            <a:ext cx="6917400" cy="1280550"/>
          </a:xfrm>
          <a:prstGeom prst="rect">
            <a:avLst/>
          </a:prstGeom>
          <a:noFill/>
          <a:ln>
            <a:noFill/>
          </a:ln>
        </p:spPr>
        <p:txBody>
          <a:bodyPr spcFirstLastPara="1" wrap="square" lIns="91425" tIns="45700" rIns="91425" bIns="45700" anchor="t" anchorCtr="0">
            <a:noAutofit/>
          </a:bodyPr>
          <a:lstStyle/>
          <a:p>
            <a:pPr>
              <a:buSzPts val="4400"/>
            </a:pPr>
            <a:r>
              <a:rPr lang="en-US" sz="3200" b="1" i="0" u="none" strike="noStrike" cap="none" dirty="0">
                <a:solidFill>
                  <a:schemeClr val="accent5">
                    <a:lumMod val="75000"/>
                  </a:schemeClr>
                </a:solidFill>
                <a:latin typeface="Verdana"/>
                <a:ea typeface="Verdana"/>
                <a:cs typeface="Verdana"/>
                <a:sym typeface="Verdana"/>
              </a:rPr>
              <a:t>Read </a:t>
            </a:r>
            <a:r>
              <a:rPr lang="en-US" sz="3200" b="1" dirty="0">
                <a:solidFill>
                  <a:schemeClr val="accent5">
                    <a:lumMod val="75000"/>
                  </a:schemeClr>
                </a:solidFill>
                <a:latin typeface="Verdana"/>
                <a:ea typeface="Verdana"/>
                <a:cs typeface="Verdana"/>
                <a:sym typeface="Verdana"/>
                <a:hlinkClick r:id="rId5">
                  <a:extLst>
                    <a:ext uri="{A12FA001-AC4F-418D-AE19-62706E023703}">
                      <ahyp:hlinkClr xmlns="" xmlns:ahyp="http://schemas.microsoft.com/office/drawing/2018/hyperlinkcolor" val="tx"/>
                    </a:ext>
                  </a:extLst>
                </a:hlinkClick>
              </a:rPr>
              <a:t>Matthew 17:1-9</a:t>
            </a:r>
            <a:r>
              <a:rPr lang="en-US" sz="3200" b="1" dirty="0">
                <a:solidFill>
                  <a:schemeClr val="accent5">
                    <a:lumMod val="75000"/>
                  </a:schemeClr>
                </a:solidFill>
                <a:latin typeface="Verdana"/>
                <a:ea typeface="Verdana"/>
                <a:cs typeface="Verdana"/>
                <a:sym typeface="Verdana"/>
              </a:rPr>
              <a:t> in your language.  Then read the story of The Transfiguration</a:t>
            </a:r>
            <a:r>
              <a:rPr lang="en-US" sz="3200" b="1" dirty="0">
                <a:solidFill>
                  <a:schemeClr val="hlink"/>
                </a:solidFill>
                <a:latin typeface="Verdana"/>
                <a:ea typeface="Verdana"/>
                <a:cs typeface="Verdana"/>
                <a:sym typeface="Verdana"/>
              </a:rPr>
              <a:t>.</a:t>
            </a:r>
            <a:endParaRPr lang="en-US" sz="3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dirty="0">
              <a:solidFill>
                <a:srgbClr val="0070C0"/>
              </a:solidFill>
              <a:latin typeface="Verdana"/>
              <a:ea typeface="Verdana"/>
              <a:cs typeface="Verdana"/>
              <a:sym typeface="Verdana"/>
            </a:endParaRPr>
          </a:p>
        </p:txBody>
      </p:sp>
      <p:sp>
        <p:nvSpPr>
          <p:cNvPr id="483" name="Google Shape;483;p15"/>
          <p:cNvSpPr txBox="1">
            <a:spLocks noGrp="1"/>
          </p:cNvSpPr>
          <p:nvPr>
            <p:ph type="ftr" idx="11"/>
          </p:nvPr>
        </p:nvSpPr>
        <p:spPr>
          <a:xfrm>
            <a:off x="-137494"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484" name="Google Shape;48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16</a:t>
            </a:fld>
            <a:endParaRPr sz="1800" dirty="0"/>
          </a:p>
        </p:txBody>
      </p:sp>
      <p:pic>
        <p:nvPicPr>
          <p:cNvPr id="485" name="Google Shape;485;p15"/>
          <p:cNvPicPr preferRelativeResize="0"/>
          <p:nvPr/>
        </p:nvPicPr>
        <p:blipFill rotWithShape="1">
          <a:blip r:embed="rId6">
            <a:alphaModFix/>
          </a:blip>
          <a:srcRect/>
          <a:stretch/>
        </p:blipFill>
        <p:spPr>
          <a:xfrm>
            <a:off x="7064275" y="144673"/>
            <a:ext cx="4980488" cy="2929801"/>
          </a:xfrm>
          <a:prstGeom prst="rect">
            <a:avLst/>
          </a:prstGeom>
          <a:noFill/>
          <a:ln w="9525" cap="flat" cmpd="sng">
            <a:solidFill>
              <a:schemeClr val="accent5"/>
            </a:solidFill>
            <a:prstDash val="solid"/>
            <a:round/>
            <a:headEnd type="none" w="sm" len="sm"/>
            <a:tailEnd type="none" w="sm" len="sm"/>
          </a:ln>
        </p:spPr>
      </p:pic>
      <p:sp>
        <p:nvSpPr>
          <p:cNvPr id="486" name="Google Shape;486;p15"/>
          <p:cNvSpPr txBox="1"/>
          <p:nvPr/>
        </p:nvSpPr>
        <p:spPr>
          <a:xfrm>
            <a:off x="177800" y="3974190"/>
            <a:ext cx="11611800" cy="238216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800" dirty="0">
                <a:solidFill>
                  <a:schemeClr val="dk1"/>
                </a:solidFill>
                <a:latin typeface="Verdana"/>
                <a:ea typeface="Verdana"/>
                <a:cs typeface="Verdana"/>
                <a:sym typeface="Verdana"/>
              </a:rPr>
              <a:t>They went up on a high mountain by themselves to pray. They were all alone</a:t>
            </a:r>
            <a:r>
              <a:rPr lang="en-US" dirty="0">
                <a:solidFill>
                  <a:schemeClr val="dk1"/>
                </a:solidFill>
                <a:ea typeface="Verdana"/>
              </a:rPr>
              <a:t>.  </a:t>
            </a:r>
            <a:r>
              <a:rPr lang="en-US" sz="2800" dirty="0">
                <a:solidFill>
                  <a:schemeClr val="dk1"/>
                </a:solidFill>
                <a:latin typeface="Verdana"/>
                <a:ea typeface="Verdana"/>
                <a:cs typeface="Verdana"/>
                <a:sym typeface="Verdana"/>
              </a:rPr>
              <a:t>As Jesus was praying, his face became as bright as the sun. His clothes became as white as light, whiter than anyone on earth could make them.</a:t>
            </a:r>
            <a:endParaRPr sz="2800" dirty="0">
              <a:solidFill>
                <a:schemeClr val="dk1"/>
              </a:solidFill>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7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16"/>
          <p:cNvSpPr/>
          <p:nvPr/>
        </p:nvSpPr>
        <p:spPr>
          <a:xfrm>
            <a:off x="300799" y="256137"/>
            <a:ext cx="6886063" cy="3027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Then Moses and the prophet Elijah appeared. These men had lived on the earth hundreds of years before this. They talked with Jesus about his death, because he would soon die in Jerusalem. </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40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p:txBody>
      </p:sp>
      <p:sp>
        <p:nvSpPr>
          <p:cNvPr id="494" name="Google Shape;494;p16"/>
          <p:cNvSpPr txBox="1">
            <a:spLocks noGrp="1"/>
          </p:cNvSpPr>
          <p:nvPr>
            <p:ph type="ftr" idx="11"/>
          </p:nvPr>
        </p:nvSpPr>
        <p:spPr>
          <a:xfrm>
            <a:off x="0" y="6480509"/>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495" name="Google Shape;495;p16"/>
          <p:cNvSpPr txBox="1">
            <a:spLocks noGrp="1"/>
          </p:cNvSpPr>
          <p:nvPr>
            <p:ph type="sldNum" idx="12"/>
          </p:nvPr>
        </p:nvSpPr>
        <p:spPr>
          <a:xfrm>
            <a:off x="87440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17</a:t>
            </a:fld>
            <a:endParaRPr sz="1800" dirty="0"/>
          </a:p>
        </p:txBody>
      </p:sp>
      <p:sp>
        <p:nvSpPr>
          <p:cNvPr id="496" name="Google Shape;496;p16"/>
          <p:cNvSpPr txBox="1"/>
          <p:nvPr/>
        </p:nvSpPr>
        <p:spPr>
          <a:xfrm>
            <a:off x="300799" y="3253950"/>
            <a:ext cx="11186400" cy="238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As Moses and Elijah were talking with Jesus, Peter said to Jesus, “It is good for us to be here. Let us make three shelters, one for you, one for Moses, and one for Elijah.” But Peter did not know what he was saying.</a:t>
            </a:r>
            <a:endParaRPr sz="2800" dirty="0">
              <a:solidFill>
                <a:schemeClr val="dk1"/>
              </a:solidFill>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pic>
        <p:nvPicPr>
          <p:cNvPr id="497" name="Google Shape;497;p16"/>
          <p:cNvPicPr preferRelativeResize="0"/>
          <p:nvPr/>
        </p:nvPicPr>
        <p:blipFill rotWithShape="1">
          <a:blip r:embed="rId5">
            <a:alphaModFix/>
          </a:blip>
          <a:srcRect/>
          <a:stretch/>
        </p:blipFill>
        <p:spPr>
          <a:xfrm>
            <a:off x="6898105" y="152400"/>
            <a:ext cx="5141495" cy="3027301"/>
          </a:xfrm>
          <a:prstGeom prst="rect">
            <a:avLst/>
          </a:prstGeom>
          <a:noFill/>
          <a:ln w="9525" cap="flat" cmpd="sng">
            <a:solidFill>
              <a:srgbClr val="0070C0"/>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053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8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17"/>
          <p:cNvSpPr/>
          <p:nvPr/>
        </p:nvSpPr>
        <p:spPr>
          <a:xfrm>
            <a:off x="392900" y="318950"/>
            <a:ext cx="6123600" cy="3002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800" b="0" i="0" u="none" strike="noStrike" cap="none">
                <a:solidFill>
                  <a:schemeClr val="dk1"/>
                </a:solidFill>
                <a:latin typeface="Verdana"/>
                <a:ea typeface="Verdana"/>
                <a:cs typeface="Verdana"/>
                <a:sym typeface="Verdana"/>
              </a:rPr>
              <a:t>As Peter was talking, a bright cloud came down and surrounded them. Then they heard a voice coming from the cloud. It said, “This is my Son whom I love. I am pleased with </a:t>
            </a:r>
            <a:endParaRPr sz="28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505" name="Google Shape;505;p17"/>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06" name="Google Shape;50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18</a:t>
            </a:fld>
            <a:endParaRPr sz="1800" dirty="0"/>
          </a:p>
        </p:txBody>
      </p:sp>
      <p:sp>
        <p:nvSpPr>
          <p:cNvPr id="507" name="Google Shape;507;p17"/>
          <p:cNvSpPr txBox="1"/>
          <p:nvPr/>
        </p:nvSpPr>
        <p:spPr>
          <a:xfrm>
            <a:off x="392900" y="3321650"/>
            <a:ext cx="11215800" cy="238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him. Listen to him.” The three disciples were terrified and fell on the ground. Then Jesus touched them and said, “Do not be afraid. Get up.” When they looked around, the only one still there was Jesus.</a:t>
            </a:r>
            <a:endParaRPr sz="2800" dirty="0">
              <a:solidFill>
                <a:schemeClr val="dk1"/>
              </a:solidFill>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pic>
        <p:nvPicPr>
          <p:cNvPr id="508" name="Google Shape;508;p17"/>
          <p:cNvPicPr preferRelativeResize="0"/>
          <p:nvPr/>
        </p:nvPicPr>
        <p:blipFill rotWithShape="1">
          <a:blip r:embed="rId5">
            <a:alphaModFix/>
          </a:blip>
          <a:srcRect/>
          <a:stretch/>
        </p:blipFill>
        <p:spPr>
          <a:xfrm>
            <a:off x="6741851" y="145752"/>
            <a:ext cx="5057249" cy="2849848"/>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951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8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8"/>
          <p:cNvSpPr/>
          <p:nvPr/>
        </p:nvSpPr>
        <p:spPr>
          <a:xfrm>
            <a:off x="163175" y="416675"/>
            <a:ext cx="6991604" cy="3979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As </a:t>
            </a:r>
            <a:r>
              <a:rPr lang="en-US" sz="2800" b="0" i="0" u="none" strike="noStrike" cap="none" dirty="0">
                <a:solidFill>
                  <a:schemeClr val="dk1"/>
                </a:solidFill>
                <a:latin typeface="Verdana"/>
                <a:ea typeface="Verdana"/>
                <a:cs typeface="Verdana"/>
                <a:sym typeface="Verdana"/>
              </a:rPr>
              <a:t>Jesus and the three disciples were coming down from the </a:t>
            </a:r>
            <a:r>
              <a:rPr lang="en-US" sz="2800" dirty="0">
                <a:solidFill>
                  <a:schemeClr val="dk1"/>
                </a:solidFill>
                <a:latin typeface="Verdana"/>
                <a:ea typeface="Verdana"/>
                <a:cs typeface="Verdana"/>
                <a:sym typeface="Verdana"/>
              </a:rPr>
              <a:t>top of </a:t>
            </a:r>
            <a:r>
              <a:rPr lang="en-US" sz="2800" b="0" i="0" u="none" strike="noStrike" cap="none" dirty="0">
                <a:solidFill>
                  <a:schemeClr val="dk1"/>
                </a:solidFill>
                <a:latin typeface="Verdana"/>
                <a:ea typeface="Verdana"/>
                <a:cs typeface="Verdana"/>
                <a:sym typeface="Verdana"/>
              </a:rPr>
              <a:t>the mountain</a:t>
            </a:r>
            <a:r>
              <a:rPr lang="en-US" sz="2800" dirty="0">
                <a:solidFill>
                  <a:schemeClr val="dk1"/>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 Jesus said to them, “Do not tell anyone yet about what </a:t>
            </a:r>
            <a:r>
              <a:rPr lang="en-US" sz="2800" dirty="0">
                <a:solidFill>
                  <a:schemeClr val="dk1"/>
                </a:solidFill>
                <a:latin typeface="Verdana"/>
                <a:ea typeface="Verdana"/>
                <a:cs typeface="Verdana"/>
                <a:sym typeface="Verdana"/>
              </a:rPr>
              <a:t>you saw on the mountain. </a:t>
            </a:r>
            <a:r>
              <a:rPr lang="en-US" sz="2800" b="0" i="0" u="none" strike="noStrike" cap="none" dirty="0">
                <a:solidFill>
                  <a:schemeClr val="dk1"/>
                </a:solidFill>
                <a:latin typeface="Verdana"/>
                <a:ea typeface="Verdana"/>
                <a:cs typeface="Verdana"/>
                <a:sym typeface="Verdana"/>
              </a:rPr>
              <a:t>I will soon die and then come back to life. After that, you may tell people about what you saw.”</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40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p:txBody>
      </p:sp>
      <p:sp>
        <p:nvSpPr>
          <p:cNvPr id="516" name="Google Shape;516;p18"/>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17" name="Google Shape;51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19</a:t>
            </a:fld>
            <a:endParaRPr sz="1800" dirty="0"/>
          </a:p>
        </p:txBody>
      </p:sp>
      <p:pic>
        <p:nvPicPr>
          <p:cNvPr id="518" name="Google Shape;518;p18"/>
          <p:cNvPicPr preferRelativeResize="0"/>
          <p:nvPr/>
        </p:nvPicPr>
        <p:blipFill rotWithShape="1">
          <a:blip r:embed="rId5">
            <a:alphaModFix/>
          </a:blip>
          <a:srcRect/>
          <a:stretch/>
        </p:blipFill>
        <p:spPr>
          <a:xfrm>
            <a:off x="7277201" y="136525"/>
            <a:ext cx="4751624" cy="2799180"/>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75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
          <p:cNvSpPr txBox="1">
            <a:spLocks noGrp="1"/>
          </p:cNvSpPr>
          <p:nvPr>
            <p:ph type="title"/>
          </p:nvPr>
        </p:nvSpPr>
        <p:spPr>
          <a:xfrm>
            <a:off x="838200" y="321902"/>
            <a:ext cx="10515600" cy="58159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dirty="0"/>
              <a:t>Pray, Review, and Preview</a:t>
            </a:r>
            <a:endParaRPr sz="3200" b="1" dirty="0"/>
          </a:p>
        </p:txBody>
      </p:sp>
      <p:sp>
        <p:nvSpPr>
          <p:cNvPr id="314" name="Google Shape;314;p2"/>
          <p:cNvSpPr txBox="1">
            <a:spLocks noGrp="1"/>
          </p:cNvSpPr>
          <p:nvPr>
            <p:ph type="ftr" idx="11"/>
          </p:nvPr>
        </p:nvSpPr>
        <p:spPr>
          <a:xfrm>
            <a:off x="433400" y="645679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315" name="Google Shape;315;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a:t>
            </a:fld>
            <a:endParaRPr sz="1800" dirty="0"/>
          </a:p>
        </p:txBody>
      </p:sp>
      <p:sp>
        <p:nvSpPr>
          <p:cNvPr id="316" name="Google Shape;316;p2"/>
          <p:cNvSpPr txBox="1"/>
          <p:nvPr/>
        </p:nvSpPr>
        <p:spPr>
          <a:xfrm>
            <a:off x="497250" y="1246420"/>
            <a:ext cx="11197500" cy="338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5"/>
                </a:solidFill>
                <a:latin typeface="Verdana"/>
                <a:ea typeface="Verdana"/>
                <a:cs typeface="Verdana"/>
                <a:sym typeface="Verdana"/>
              </a:rPr>
              <a:t>Bible Reading:</a:t>
            </a:r>
            <a:r>
              <a:rPr lang="en-US" sz="2800" b="0" i="0" u="none" strike="noStrike" cap="none" dirty="0">
                <a:solidFill>
                  <a:schemeClr val="accent5"/>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The Transfiguration - </a:t>
            </a:r>
            <a:r>
              <a:rPr lang="en-US" sz="2800" b="0" i="0" u="sng" strike="noStrike" cap="none" dirty="0">
                <a:solidFill>
                  <a:schemeClr val="hlink"/>
                </a:solidFill>
                <a:latin typeface="Verdana"/>
                <a:ea typeface="Verdana"/>
                <a:cs typeface="Verdana"/>
                <a:sym typeface="Verdana"/>
                <a:hlinkClick r:id="rId5"/>
              </a:rPr>
              <a:t>Matthew 17:1-9</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lang="en-US"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5"/>
                </a:solidFill>
                <a:latin typeface="Verdana"/>
                <a:ea typeface="Verdana"/>
                <a:cs typeface="Verdana"/>
                <a:sym typeface="Verdana"/>
              </a:rPr>
              <a:t>Theme:</a:t>
            </a:r>
            <a:r>
              <a:rPr lang="en-US" sz="2800" b="0" i="0" u="none" strike="noStrike" cap="none" dirty="0">
                <a:solidFill>
                  <a:schemeClr val="accent5"/>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Comparing and Contrasting</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lang="en-US"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5"/>
                </a:solidFill>
                <a:latin typeface="Verdana"/>
                <a:ea typeface="Verdana"/>
                <a:cs typeface="Verdana"/>
                <a:sym typeface="Verdana"/>
              </a:rPr>
              <a:t>Pronunciation: </a:t>
            </a:r>
            <a:r>
              <a:rPr lang="en-US" sz="2800" b="0" i="0" u="none" strike="noStrike" cap="none" dirty="0">
                <a:solidFill>
                  <a:schemeClr val="dk1"/>
                </a:solidFill>
                <a:latin typeface="Verdana"/>
                <a:ea typeface="Verdana"/>
                <a:cs typeface="Verdana"/>
                <a:sym typeface="Verdana"/>
              </a:rPr>
              <a:t>/</a:t>
            </a:r>
            <a:r>
              <a:rPr lang="en-US" sz="2800" b="0" i="0" u="none" strike="noStrike" cap="none" dirty="0" err="1">
                <a:solidFill>
                  <a:schemeClr val="dk1"/>
                </a:solidFill>
                <a:latin typeface="Verdana"/>
                <a:ea typeface="Verdana"/>
                <a:cs typeface="Verdana"/>
                <a:sym typeface="Verdana"/>
              </a:rPr>
              <a:t>est</a:t>
            </a:r>
            <a:r>
              <a:rPr lang="en-US" sz="2800" b="0" i="0" u="none" strike="noStrike" cap="none" dirty="0">
                <a:solidFill>
                  <a:schemeClr val="dk1"/>
                </a:solidFill>
                <a:latin typeface="Verdana"/>
                <a:ea typeface="Verdana"/>
                <a:cs typeface="Verdana"/>
                <a:sym typeface="Verdana"/>
              </a:rPr>
              <a:t>/ and /un/</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lang="en-US"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5"/>
                </a:solidFill>
                <a:latin typeface="Verdana"/>
                <a:ea typeface="Verdana"/>
                <a:cs typeface="Verdana"/>
                <a:sym typeface="Verdana"/>
              </a:rPr>
              <a:t>Grammar: </a:t>
            </a:r>
            <a:r>
              <a:rPr lang="en-US" sz="2800" b="0" i="0" u="none" strike="noStrike" cap="none" dirty="0">
                <a:solidFill>
                  <a:schemeClr val="dk1"/>
                </a:solidFill>
                <a:latin typeface="Verdana"/>
                <a:ea typeface="Verdana"/>
                <a:cs typeface="Verdana"/>
                <a:sym typeface="Verdana"/>
              </a:rPr>
              <a:t>Comparatives and Superlatives</a:t>
            </a:r>
            <a:endParaRPr sz="5000" b="0" i="0" u="none" strike="noStrike" cap="none" dirty="0">
              <a:solidFill>
                <a:schemeClr val="accent5"/>
              </a:solidFill>
              <a:latin typeface="Verdana"/>
              <a:ea typeface="Verdana"/>
              <a:cs typeface="Verdana"/>
              <a:sym typeface="Verdan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600" y="2918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3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9"/>
          <p:cNvSpPr/>
          <p:nvPr/>
        </p:nvSpPr>
        <p:spPr>
          <a:xfrm>
            <a:off x="440275" y="1120512"/>
            <a:ext cx="10764000" cy="460586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1. What happened when Jesus was praying?</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2. Who appeared with Jesus?</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3. What did they talk about?</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4. What did Jesus say to the terrified disciples?</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5. When have you been afraid?</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6. How has God helped you overcome fear? When?</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
            </a: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526" name="Google Shape;526;p19"/>
          <p:cNvSpPr txBox="1">
            <a:spLocks noGrp="1"/>
          </p:cNvSpPr>
          <p:nvPr>
            <p:ph type="ftr" idx="11"/>
          </p:nvPr>
        </p:nvSpPr>
        <p:spPr>
          <a:xfrm>
            <a:off x="0" y="6492875"/>
            <a:ext cx="3638676"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27" name="Google Shape;527;p19"/>
          <p:cNvSpPr txBox="1"/>
          <p:nvPr/>
        </p:nvSpPr>
        <p:spPr>
          <a:xfrm>
            <a:off x="440275" y="267468"/>
            <a:ext cx="9797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Answer the questions.</a:t>
            </a:r>
            <a:endParaRPr sz="3200" b="1" i="0" u="none" strike="noStrike" cap="none" dirty="0">
              <a:solidFill>
                <a:srgbClr val="000000"/>
              </a:solidFill>
              <a:latin typeface="Verdana"/>
              <a:ea typeface="Verdana"/>
              <a:cs typeface="Verdana"/>
              <a:sym typeface="Verdana"/>
            </a:endParaRPr>
          </a:p>
        </p:txBody>
      </p:sp>
      <p:sp>
        <p:nvSpPr>
          <p:cNvPr id="528" name="Google Shape;5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20</a:t>
            </a:fld>
            <a:endParaRPr sz="1800" dirty="0"/>
          </a:p>
        </p:txBody>
      </p:sp>
      <p:pic>
        <p:nvPicPr>
          <p:cNvPr id="529" name="Google Shape;529;p19"/>
          <p:cNvPicPr preferRelativeResize="0"/>
          <p:nvPr/>
        </p:nvPicPr>
        <p:blipFill rotWithShape="1">
          <a:blip r:embed="rId5">
            <a:alphaModFix/>
          </a:blip>
          <a:srcRect/>
          <a:stretch/>
        </p:blipFill>
        <p:spPr>
          <a:xfrm>
            <a:off x="8610600" y="190059"/>
            <a:ext cx="3341750" cy="1883125"/>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3733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0"/>
          <p:cNvSpPr txBox="1"/>
          <p:nvPr/>
        </p:nvSpPr>
        <p:spPr>
          <a:xfrm>
            <a:off x="322044" y="252499"/>
            <a:ext cx="10973148" cy="7986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Listen and answer the questions.</a:t>
            </a:r>
            <a:endParaRPr sz="600" b="1" i="0" u="none" strike="noStrike" cap="none" dirty="0">
              <a:solidFill>
                <a:schemeClr val="accent5"/>
              </a:solidFill>
              <a:latin typeface="Verdana"/>
              <a:ea typeface="Verdana"/>
              <a:cs typeface="Verdana"/>
              <a:sym typeface="Verdana"/>
            </a:endParaRPr>
          </a:p>
        </p:txBody>
      </p:sp>
      <p:sp>
        <p:nvSpPr>
          <p:cNvPr id="537" name="Google Shape;537;p20"/>
          <p:cNvSpPr txBox="1"/>
          <p:nvPr/>
        </p:nvSpPr>
        <p:spPr>
          <a:xfrm>
            <a:off x="322044" y="4283599"/>
            <a:ext cx="8457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sng" strike="noStrike" cap="none">
              <a:solidFill>
                <a:srgbClr val="0070C0"/>
              </a:solidFill>
              <a:latin typeface="Verdana"/>
              <a:ea typeface="Verdana"/>
              <a:cs typeface="Verdana"/>
              <a:sym typeface="Verdana"/>
            </a:endParaRPr>
          </a:p>
        </p:txBody>
      </p:sp>
      <p:sp>
        <p:nvSpPr>
          <p:cNvPr id="539" name="Google Shape;539;p20"/>
          <p:cNvSpPr txBox="1"/>
          <p:nvPr/>
        </p:nvSpPr>
        <p:spPr>
          <a:xfrm>
            <a:off x="322044" y="1388587"/>
            <a:ext cx="11225719" cy="4524275"/>
          </a:xfrm>
          <a:prstGeom prst="rect">
            <a:avLst/>
          </a:prstGeom>
          <a:noFill/>
          <a:ln>
            <a:noFill/>
          </a:ln>
        </p:spPr>
        <p:txBody>
          <a:bodyPr spcFirstLastPara="1" wrap="square" lIns="91425" tIns="45700" rIns="91425" bIns="45700" anchor="t" anchorCtr="0">
            <a:spAutoFit/>
          </a:bodyPr>
          <a:lstStyle/>
          <a:p>
            <a:pPr marL="457200" marR="0" lvl="0" indent="-406400" algn="l" rtl="0">
              <a:lnSpc>
                <a:spcPct val="150000"/>
              </a:lnSpc>
              <a:spcBef>
                <a:spcPts val="0"/>
              </a:spcBef>
              <a:spcAft>
                <a:spcPts val="0"/>
              </a:spcAft>
              <a:buClr>
                <a:schemeClr val="dk1"/>
              </a:buClr>
              <a:buSzPts val="2800"/>
              <a:buFont typeface="Verdana"/>
              <a:buAutoNum type="arabicPeriod"/>
            </a:pPr>
            <a:r>
              <a:rPr lang="en-US" sz="3200" b="0" i="0" u="none" strike="noStrike" cap="none" dirty="0">
                <a:solidFill>
                  <a:schemeClr val="dk1"/>
                </a:solidFill>
                <a:latin typeface="Verdana"/>
                <a:ea typeface="Verdana"/>
                <a:cs typeface="Verdana"/>
                <a:sym typeface="Verdana"/>
              </a:rPr>
              <a:t>How are the dogs that are competing described?</a:t>
            </a:r>
            <a:endParaRPr sz="32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3200" b="0" i="0" u="none" strike="noStrike" cap="none" dirty="0">
                <a:solidFill>
                  <a:schemeClr val="dk1"/>
                </a:solidFill>
                <a:latin typeface="Verdana"/>
                <a:ea typeface="Verdana"/>
                <a:cs typeface="Verdana"/>
                <a:sym typeface="Verdana"/>
              </a:rPr>
              <a:t>What are the categories for competing?</a:t>
            </a:r>
            <a:endParaRPr sz="32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3200" b="0" i="0" u="none" strike="noStrike" cap="none" dirty="0">
                <a:solidFill>
                  <a:schemeClr val="dk1"/>
                </a:solidFill>
                <a:latin typeface="Verdana"/>
                <a:ea typeface="Verdana"/>
                <a:cs typeface="Verdana"/>
                <a:sym typeface="Verdana"/>
              </a:rPr>
              <a:t>Describe the poodle, Dolly.</a:t>
            </a:r>
            <a:endParaRPr sz="32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3200" b="0" i="0" u="none" strike="noStrike" cap="none" dirty="0">
                <a:solidFill>
                  <a:schemeClr val="dk1"/>
                </a:solidFill>
                <a:latin typeface="Verdana"/>
                <a:ea typeface="Verdana"/>
                <a:cs typeface="Verdana"/>
                <a:sym typeface="Verdana"/>
              </a:rPr>
              <a:t>What is Oscar</a:t>
            </a:r>
            <a:r>
              <a:rPr lang="en-US" sz="3200" dirty="0">
                <a:solidFill>
                  <a:schemeClr val="dk1"/>
                </a:solidFill>
                <a:latin typeface="Verdana"/>
                <a:ea typeface="Verdana"/>
                <a:cs typeface="Verdana"/>
                <a:sym typeface="Verdana"/>
              </a:rPr>
              <a:t>’s weakness?</a:t>
            </a:r>
            <a:r>
              <a:rPr lang="en-US" sz="3200" b="0" i="0" u="none" strike="noStrike" cap="none" dirty="0">
                <a:solidFill>
                  <a:schemeClr val="dk1"/>
                </a:solidFill>
                <a:latin typeface="Verdana"/>
                <a:ea typeface="Verdana"/>
                <a:cs typeface="Verdana"/>
                <a:sym typeface="Verdana"/>
              </a:rPr>
              <a:t> </a:t>
            </a:r>
            <a:endParaRPr sz="32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3200" dirty="0">
                <a:solidFill>
                  <a:schemeClr val="dk1"/>
                </a:solidFill>
                <a:latin typeface="Verdana"/>
                <a:ea typeface="Verdana"/>
                <a:cs typeface="Verdana"/>
                <a:sym typeface="Verdana"/>
              </a:rPr>
              <a:t>What are Oscar’s strengths</a:t>
            </a:r>
            <a:r>
              <a:rPr lang="en-US" sz="3200" b="0" i="0" u="none" strike="noStrike" cap="none" dirty="0">
                <a:solidFill>
                  <a:schemeClr val="dk1"/>
                </a:solidFill>
                <a:latin typeface="Verdana"/>
                <a:ea typeface="Verdana"/>
                <a:cs typeface="Verdana"/>
                <a:sym typeface="Verdana"/>
              </a:rPr>
              <a:t>?</a:t>
            </a:r>
            <a:endParaRPr sz="32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3200" b="0" i="0" u="none" strike="noStrike" cap="none" dirty="0">
                <a:solidFill>
                  <a:schemeClr val="dk1"/>
                </a:solidFill>
                <a:latin typeface="Verdana"/>
                <a:ea typeface="Verdana"/>
                <a:cs typeface="Verdana"/>
                <a:sym typeface="Verdana"/>
              </a:rPr>
              <a:t>Which dog won the show?</a:t>
            </a:r>
            <a:endParaRPr sz="3200" b="0" i="0" u="none" strike="noStrike" cap="none" dirty="0">
              <a:solidFill>
                <a:srgbClr val="000000"/>
              </a:solidFill>
              <a:latin typeface="Verdana"/>
              <a:ea typeface="Verdana"/>
              <a:cs typeface="Verdana"/>
              <a:sym typeface="Verdana"/>
            </a:endParaRPr>
          </a:p>
        </p:txBody>
      </p:sp>
      <p:sp>
        <p:nvSpPr>
          <p:cNvPr id="540" name="Google Shape;54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21</a:t>
            </a:fld>
            <a:endParaRPr sz="1800" dirty="0"/>
          </a:p>
        </p:txBody>
      </p:sp>
      <p:pic>
        <p:nvPicPr>
          <p:cNvPr id="541" name="Google Shape;541;p20"/>
          <p:cNvPicPr preferRelativeResize="0"/>
          <p:nvPr/>
        </p:nvPicPr>
        <p:blipFill rotWithShape="1">
          <a:blip r:embed="rId5">
            <a:alphaModFix/>
            <a:extLst>
              <a:ext uri="{BEBA8EAE-BF5A-486C-A8C5-ECC9F3942E4B}">
                <a14:imgProps xmlns:a14="http://schemas.microsoft.com/office/drawing/2010/main">
                  <a14:imgLayer r:embed="rId6">
                    <a14:imgEffect>
                      <a14:backgroundRemoval t="4872" b="93371" l="5203" r="96284">
                        <a14:foregroundMark x1="8986" y1="41294" x2="8986" y2="41294"/>
                        <a14:foregroundMark x1="6554" y1="48562" x2="6554" y2="48562"/>
                        <a14:foregroundMark x1="5270" y1="45687" x2="5270" y2="45687"/>
                        <a14:foregroundMark x1="92635" y1="25319" x2="92635" y2="25319"/>
                        <a14:foregroundMark x1="58176" y1="93610" x2="58176" y2="93610"/>
                        <a14:foregroundMark x1="93851" y1="9345" x2="93851" y2="9345"/>
                        <a14:foregroundMark x1="91351" y1="6390" x2="91351" y2="6390"/>
                        <a14:foregroundMark x1="93851" y1="6390" x2="93851" y2="6390"/>
                        <a14:foregroundMark x1="93851" y1="4952" x2="93851" y2="4952"/>
                        <a14:foregroundMark x1="96284" y1="20927" x2="96284" y2="20927"/>
                        <a14:foregroundMark x1="95068" y1="7907" x2="95068" y2="7907"/>
                        <a14:foregroundMark x1="96284" y1="10783" x2="96284" y2="10783"/>
                        <a14:foregroundMark x1="92635" y1="7907" x2="92635" y2="7907"/>
                      </a14:backgroundRemoval>
                    </a14:imgEffect>
                  </a14:imgLayer>
                </a14:imgProps>
              </a:ext>
            </a:extLst>
          </a:blip>
          <a:srcRect/>
          <a:stretch/>
        </p:blipFill>
        <p:spPr>
          <a:xfrm>
            <a:off x="10052725" y="140516"/>
            <a:ext cx="1817231" cy="1475989"/>
          </a:xfrm>
          <a:prstGeom prst="rect">
            <a:avLst/>
          </a:prstGeom>
          <a:noFill/>
          <a:ln>
            <a:noFill/>
          </a:ln>
        </p:spPr>
      </p:pic>
      <p:sp>
        <p:nvSpPr>
          <p:cNvPr id="2" name="Footer Placeholder 1">
            <a:extLst>
              <a:ext uri="{FF2B5EF4-FFF2-40B4-BE49-F238E27FC236}">
                <a16:creationId xmlns:a16="http://schemas.microsoft.com/office/drawing/2014/main" id="{7CBB299F-B231-4A93-8F24-3A2650164B31}"/>
              </a:ext>
            </a:extLst>
          </p:cNvPr>
          <p:cNvSpPr>
            <a:spLocks noGrp="1"/>
          </p:cNvSpPr>
          <p:nvPr>
            <p:ph type="ftr" idx="11"/>
          </p:nvPr>
        </p:nvSpPr>
        <p:spPr>
          <a:xfrm>
            <a:off x="0" y="6422938"/>
            <a:ext cx="4114800" cy="365125"/>
          </a:xfrm>
        </p:spPr>
        <p:txBody>
          <a:bodyPr/>
          <a:lstStyle/>
          <a:p>
            <a:r>
              <a:rPr lang="en-US" dirty="0"/>
              <a:t>©2020-2025 Light of the World Learning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244" y="-5230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graphicFrame>
        <p:nvGraphicFramePr>
          <p:cNvPr id="548" name="Google Shape;548;p21"/>
          <p:cNvGraphicFramePr/>
          <p:nvPr>
            <p:extLst>
              <p:ext uri="{D42A27DB-BD31-4B8C-83A1-F6EECF244321}">
                <p14:modId xmlns:p14="http://schemas.microsoft.com/office/powerpoint/2010/main" val="1252163852"/>
              </p:ext>
            </p:extLst>
          </p:nvPr>
        </p:nvGraphicFramePr>
        <p:xfrm>
          <a:off x="271463" y="742517"/>
          <a:ext cx="11672888" cy="5542280"/>
        </p:xfrm>
        <a:graphic>
          <a:graphicData uri="http://schemas.openxmlformats.org/drawingml/2006/table">
            <a:tbl>
              <a:tblPr>
                <a:noFill/>
                <a:tableStyleId>{C1936375-260C-472E-BF1F-093B5F9BC672}</a:tableStyleId>
              </a:tblPr>
              <a:tblGrid>
                <a:gridCol w="6970688">
                  <a:extLst>
                    <a:ext uri="{9D8B030D-6E8A-4147-A177-3AD203B41FA5}">
                      <a16:colId xmlns:a16="http://schemas.microsoft.com/office/drawing/2014/main" val="20000"/>
                    </a:ext>
                  </a:extLst>
                </a:gridCol>
                <a:gridCol w="4702200">
                  <a:extLst>
                    <a:ext uri="{9D8B030D-6E8A-4147-A177-3AD203B41FA5}">
                      <a16:colId xmlns:a16="http://schemas.microsoft.com/office/drawing/2014/main" val="20001"/>
                    </a:ext>
                  </a:extLst>
                </a:gridCol>
              </a:tblGrid>
              <a:tr h="290523">
                <a:tc>
                  <a:txBody>
                    <a:bodyPr/>
                    <a:lstStyle/>
                    <a:p>
                      <a:pPr marL="0" marR="0" lvl="0" indent="0" algn="l" rtl="0">
                        <a:lnSpc>
                          <a:spcPct val="100000"/>
                        </a:lnSpc>
                        <a:spcBef>
                          <a:spcPts val="0"/>
                        </a:spcBef>
                        <a:spcAft>
                          <a:spcPts val="0"/>
                        </a:spcAft>
                        <a:buClr>
                          <a:srgbClr val="000000"/>
                        </a:buClr>
                        <a:buSzPts val="2800"/>
                        <a:buFont typeface="Arial"/>
                        <a:buNone/>
                      </a:pPr>
                      <a:r>
                        <a:rPr lang="en-US" sz="2700" u="none" strike="noStrike" cap="none">
                          <a:solidFill>
                            <a:schemeClr val="dk1"/>
                          </a:solidFill>
                          <a:latin typeface="Verdana"/>
                          <a:ea typeface="Verdana"/>
                          <a:cs typeface="Verdana"/>
                          <a:sym typeface="Verdana"/>
                        </a:rPr>
                        <a:t>Questions</a:t>
                      </a:r>
                      <a:endParaRPr sz="2700" u="none" strike="noStrike" cap="none">
                        <a:solidFill>
                          <a:schemeClr val="dk1"/>
                        </a:solidFill>
                        <a:latin typeface="Verdana"/>
                        <a:ea typeface="Verdana"/>
                        <a:cs typeface="Verdana"/>
                        <a:sym typeface="Verdana"/>
                      </a:endParaRPr>
                    </a:p>
                  </a:txBody>
                  <a:tcPr marL="63500" marR="63500" marT="63500" marB="63500">
                    <a:lnB w="12700" cap="flat" cmpd="sng">
                      <a:solidFill>
                        <a:schemeClr val="accent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700" u="none" strike="noStrike" cap="none">
                          <a:latin typeface="Verdana"/>
                          <a:ea typeface="Verdana"/>
                          <a:cs typeface="Verdana"/>
                          <a:sym typeface="Verdana"/>
                        </a:rPr>
                        <a:t>Answers</a:t>
                      </a:r>
                      <a:endParaRPr sz="2700" u="none" strike="noStrike" cap="none">
                        <a:solidFill>
                          <a:srgbClr val="000000"/>
                        </a:solidFill>
                        <a:latin typeface="Verdana"/>
                        <a:ea typeface="Verdana"/>
                        <a:cs typeface="Verdana"/>
                        <a:sym typeface="Verdana"/>
                      </a:endParaRPr>
                    </a:p>
                  </a:txBody>
                  <a:tcPr marL="63500" marR="63500" marT="63500" marB="63500">
                    <a:solidFill>
                      <a:srgbClr val="D8E2F3"/>
                    </a:solidFill>
                  </a:tcPr>
                </a:tc>
                <a:extLst>
                  <a:ext uri="{0D108BD9-81ED-4DB2-BD59-A6C34878D82A}">
                    <a16:rowId xmlns:a16="http://schemas.microsoft.com/office/drawing/2014/main" val="10000"/>
                  </a:ext>
                </a:extLst>
              </a:tr>
              <a:tr h="290523">
                <a:tc>
                  <a:txBody>
                    <a:bodyPr/>
                    <a:lstStyle/>
                    <a:p>
                      <a:pPr marL="0" marR="0" lvl="0" indent="0" algn="l" rtl="0">
                        <a:lnSpc>
                          <a:spcPct val="100000"/>
                        </a:lnSpc>
                        <a:spcBef>
                          <a:spcPts val="0"/>
                        </a:spcBef>
                        <a:spcAft>
                          <a:spcPts val="0"/>
                        </a:spcAft>
                        <a:buClr>
                          <a:srgbClr val="000000"/>
                        </a:buClr>
                        <a:buSzPts val="2800"/>
                        <a:buFont typeface="Arial"/>
                        <a:buNone/>
                      </a:pPr>
                      <a:r>
                        <a:rPr lang="en-US" sz="2700" u="none" strike="noStrike" cap="none">
                          <a:latin typeface="Verdana"/>
                          <a:ea typeface="Verdana"/>
                          <a:cs typeface="Verdana"/>
                          <a:sym typeface="Verdana"/>
                        </a:rPr>
                        <a:t>1. What weather do you like best?</a:t>
                      </a:r>
                      <a:endParaRPr sz="2700" b="0" i="0" u="none" strike="noStrike" cap="none">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7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tcPr>
                </a:tc>
                <a:extLst>
                  <a:ext uri="{0D108BD9-81ED-4DB2-BD59-A6C34878D82A}">
                    <a16:rowId xmlns:a16="http://schemas.microsoft.com/office/drawing/2014/main" val="10001"/>
                  </a:ext>
                </a:extLst>
              </a:tr>
              <a:tr h="512526">
                <a:tc>
                  <a:txBody>
                    <a:bodyPr/>
                    <a:lstStyle/>
                    <a:p>
                      <a:pPr marL="0" marR="0" lvl="0" indent="0" algn="l" rtl="0">
                        <a:lnSpc>
                          <a:spcPct val="100000"/>
                        </a:lnSpc>
                        <a:spcBef>
                          <a:spcPts val="0"/>
                        </a:spcBef>
                        <a:spcAft>
                          <a:spcPts val="0"/>
                        </a:spcAft>
                        <a:buClr>
                          <a:schemeClr val="dk1"/>
                        </a:buClr>
                        <a:buSzPts val="2800"/>
                        <a:buFont typeface="Calibri"/>
                        <a:buNone/>
                      </a:pPr>
                      <a:r>
                        <a:rPr lang="en-US" sz="2700" u="none" strike="noStrike" cap="none">
                          <a:solidFill>
                            <a:schemeClr val="dk1"/>
                          </a:solidFill>
                          <a:latin typeface="Verdana"/>
                          <a:ea typeface="Verdana"/>
                          <a:cs typeface="Verdana"/>
                          <a:sym typeface="Verdana"/>
                        </a:rPr>
                        <a:t>2. </a:t>
                      </a:r>
                      <a:r>
                        <a:rPr lang="en-US" sz="2700" u="none" strike="noStrike" cap="none">
                          <a:latin typeface="Verdana"/>
                          <a:ea typeface="Verdana"/>
                          <a:cs typeface="Verdana"/>
                          <a:sym typeface="Verdana"/>
                        </a:rPr>
                        <a:t>What season is the most uncomfortable?</a:t>
                      </a:r>
                      <a:endParaRPr sz="2700" u="none" strike="noStrike" cap="none">
                        <a:solidFill>
                          <a:schemeClr val="dk1"/>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7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tcPr>
                </a:tc>
                <a:extLst>
                  <a:ext uri="{0D108BD9-81ED-4DB2-BD59-A6C34878D82A}">
                    <a16:rowId xmlns:a16="http://schemas.microsoft.com/office/drawing/2014/main" val="10002"/>
                  </a:ext>
                </a:extLst>
              </a:tr>
              <a:tr h="290523">
                <a:tc>
                  <a:txBody>
                    <a:bodyPr/>
                    <a:lstStyle/>
                    <a:p>
                      <a:pPr marL="0" marR="0" lvl="0" indent="0" algn="l" rtl="0">
                        <a:lnSpc>
                          <a:spcPct val="100000"/>
                        </a:lnSpc>
                        <a:spcBef>
                          <a:spcPts val="0"/>
                        </a:spcBef>
                        <a:spcAft>
                          <a:spcPts val="0"/>
                        </a:spcAft>
                        <a:buClr>
                          <a:schemeClr val="dk1"/>
                        </a:buClr>
                        <a:buSzPts val="2800"/>
                        <a:buFont typeface="Calibri"/>
                        <a:buNone/>
                      </a:pPr>
                      <a:r>
                        <a:rPr lang="en-US" sz="2700" u="none" strike="noStrike" cap="none">
                          <a:solidFill>
                            <a:schemeClr val="dk1"/>
                          </a:solidFill>
                          <a:latin typeface="Verdana"/>
                          <a:ea typeface="Verdana"/>
                          <a:cs typeface="Verdana"/>
                          <a:sym typeface="Verdana"/>
                        </a:rPr>
                        <a:t>3. </a:t>
                      </a:r>
                      <a:r>
                        <a:rPr lang="en-US" sz="2700" u="none" strike="noStrike" cap="none">
                          <a:latin typeface="Verdana"/>
                          <a:ea typeface="Verdana"/>
                          <a:cs typeface="Verdana"/>
                          <a:sym typeface="Verdana"/>
                        </a:rPr>
                        <a:t>How do you enjoy the fresh air?</a:t>
                      </a:r>
                      <a:endParaRPr sz="2700" u="none" strike="noStrike" cap="none">
                        <a:solidFill>
                          <a:schemeClr val="dk1"/>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700" u="none" strike="noStrike" cap="none">
                        <a:solidFill>
                          <a:srgbClr val="000000"/>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tcPr>
                </a:tc>
                <a:extLst>
                  <a:ext uri="{0D108BD9-81ED-4DB2-BD59-A6C34878D82A}">
                    <a16:rowId xmlns:a16="http://schemas.microsoft.com/office/drawing/2014/main" val="10003"/>
                  </a:ext>
                </a:extLst>
              </a:tr>
              <a:tr h="512526">
                <a:tc>
                  <a:txBody>
                    <a:bodyPr/>
                    <a:lstStyle/>
                    <a:p>
                      <a:pPr marL="0" marR="0" lvl="0" indent="0" algn="l" rtl="0">
                        <a:lnSpc>
                          <a:spcPct val="100000"/>
                        </a:lnSpc>
                        <a:spcBef>
                          <a:spcPts val="0"/>
                        </a:spcBef>
                        <a:spcAft>
                          <a:spcPts val="0"/>
                        </a:spcAft>
                        <a:buClr>
                          <a:schemeClr val="dk1"/>
                        </a:buClr>
                        <a:buSzPts val="2800"/>
                        <a:buFont typeface="Calibri"/>
                        <a:buNone/>
                      </a:pPr>
                      <a:r>
                        <a:rPr lang="en-US" sz="2700" u="none" strike="noStrike" cap="none" dirty="0">
                          <a:solidFill>
                            <a:schemeClr val="dk1"/>
                          </a:solidFill>
                          <a:latin typeface="Verdana"/>
                          <a:ea typeface="Verdana"/>
                          <a:cs typeface="Verdana"/>
                          <a:sym typeface="Verdana"/>
                        </a:rPr>
                        <a:t>4. </a:t>
                      </a:r>
                      <a:r>
                        <a:rPr lang="en-US" sz="2700" u="none" strike="noStrike" cap="none" dirty="0">
                          <a:latin typeface="Verdana"/>
                          <a:ea typeface="Verdana"/>
                          <a:cs typeface="Verdana"/>
                          <a:sym typeface="Verdana"/>
                        </a:rPr>
                        <a:t>What is the highest mountain you have seen?</a:t>
                      </a:r>
                      <a:endParaRPr sz="2700" u="none" strike="noStrike" cap="none" dirty="0">
                        <a:solidFill>
                          <a:schemeClr val="dk1"/>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7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tcPr>
                </a:tc>
                <a:extLst>
                  <a:ext uri="{0D108BD9-81ED-4DB2-BD59-A6C34878D82A}">
                    <a16:rowId xmlns:a16="http://schemas.microsoft.com/office/drawing/2014/main" val="10004"/>
                  </a:ext>
                </a:extLst>
              </a:tr>
              <a:tr h="290523">
                <a:tc>
                  <a:txBody>
                    <a:bodyPr/>
                    <a:lstStyle/>
                    <a:p>
                      <a:pPr marL="0" marR="0" lvl="0" indent="0" algn="l" rtl="0">
                        <a:lnSpc>
                          <a:spcPct val="100000"/>
                        </a:lnSpc>
                        <a:spcBef>
                          <a:spcPts val="0"/>
                        </a:spcBef>
                        <a:spcAft>
                          <a:spcPts val="0"/>
                        </a:spcAft>
                        <a:buClr>
                          <a:schemeClr val="dk1"/>
                        </a:buClr>
                        <a:buSzPts val="2800"/>
                        <a:buFont typeface="Calibri"/>
                        <a:buNone/>
                      </a:pPr>
                      <a:r>
                        <a:rPr lang="en-US" sz="2700" u="none" strike="noStrike" cap="none" dirty="0">
                          <a:solidFill>
                            <a:schemeClr val="dk1"/>
                          </a:solidFill>
                          <a:latin typeface="Verdana"/>
                          <a:ea typeface="Verdana"/>
                          <a:cs typeface="Verdana"/>
                          <a:sym typeface="Verdana"/>
                        </a:rPr>
                        <a:t>5. </a:t>
                      </a:r>
                      <a:r>
                        <a:rPr lang="en-US" sz="2700" u="none" strike="noStrike" cap="none" dirty="0">
                          <a:latin typeface="Verdana"/>
                          <a:ea typeface="Verdana"/>
                          <a:cs typeface="Verdana"/>
                          <a:sym typeface="Verdana"/>
                        </a:rPr>
                        <a:t>What is a cheap way to relax?</a:t>
                      </a:r>
                      <a:endParaRPr sz="2700" u="none" strike="noStrike" cap="none" dirty="0">
                        <a:solidFill>
                          <a:schemeClr val="dk1"/>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700" u="none" strike="noStrike" cap="none">
                        <a:solidFill>
                          <a:srgbClr val="000000"/>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tcPr>
                </a:tc>
                <a:extLst>
                  <a:ext uri="{0D108BD9-81ED-4DB2-BD59-A6C34878D82A}">
                    <a16:rowId xmlns:a16="http://schemas.microsoft.com/office/drawing/2014/main" val="10005"/>
                  </a:ext>
                </a:extLst>
              </a:tr>
              <a:tr h="512526">
                <a:tc>
                  <a:txBody>
                    <a:bodyPr/>
                    <a:lstStyle/>
                    <a:p>
                      <a:pPr marL="0" marR="0" lvl="0" indent="0" algn="l" rtl="0">
                        <a:lnSpc>
                          <a:spcPct val="100000"/>
                        </a:lnSpc>
                        <a:spcBef>
                          <a:spcPts val="0"/>
                        </a:spcBef>
                        <a:spcAft>
                          <a:spcPts val="0"/>
                        </a:spcAft>
                        <a:buClr>
                          <a:schemeClr val="dk1"/>
                        </a:buClr>
                        <a:buSzPts val="2800"/>
                        <a:buFont typeface="Calibri"/>
                        <a:buNone/>
                      </a:pPr>
                      <a:r>
                        <a:rPr lang="en-US" sz="2700" u="none" strike="noStrike" cap="none">
                          <a:solidFill>
                            <a:schemeClr val="dk1"/>
                          </a:solidFill>
                          <a:latin typeface="Verdana"/>
                          <a:ea typeface="Verdana"/>
                          <a:cs typeface="Verdana"/>
                          <a:sym typeface="Verdana"/>
                        </a:rPr>
                        <a:t>6. </a:t>
                      </a:r>
                      <a:r>
                        <a:rPr lang="en-US" sz="2700" u="none" strike="noStrike" cap="none">
                          <a:latin typeface="Verdana"/>
                          <a:ea typeface="Verdana"/>
                          <a:cs typeface="Verdana"/>
                          <a:sym typeface="Verdana"/>
                        </a:rPr>
                        <a:t>What activities are the most fun for you?</a:t>
                      </a:r>
                      <a:endParaRPr sz="2700" u="none" strike="noStrike" cap="none">
                        <a:solidFill>
                          <a:schemeClr val="dk1"/>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7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tcPr>
                </a:tc>
                <a:extLst>
                  <a:ext uri="{0D108BD9-81ED-4DB2-BD59-A6C34878D82A}">
                    <a16:rowId xmlns:a16="http://schemas.microsoft.com/office/drawing/2014/main" val="10006"/>
                  </a:ext>
                </a:extLst>
              </a:tr>
              <a:tr h="429725">
                <a:tc>
                  <a:txBody>
                    <a:bodyPr/>
                    <a:lstStyle/>
                    <a:p>
                      <a:pPr marL="0" marR="0" lvl="0" indent="0" algn="l" rtl="0">
                        <a:lnSpc>
                          <a:spcPct val="100000"/>
                        </a:lnSpc>
                        <a:spcBef>
                          <a:spcPts val="0"/>
                        </a:spcBef>
                        <a:spcAft>
                          <a:spcPts val="0"/>
                        </a:spcAft>
                        <a:buClr>
                          <a:schemeClr val="dk1"/>
                        </a:buClr>
                        <a:buSzPts val="2800"/>
                        <a:buFont typeface="Calibri"/>
                        <a:buNone/>
                      </a:pPr>
                      <a:r>
                        <a:rPr lang="en-US" sz="2700" u="none" strike="noStrike" cap="none" dirty="0">
                          <a:solidFill>
                            <a:schemeClr val="dk1"/>
                          </a:solidFill>
                          <a:latin typeface="Verdana"/>
                          <a:ea typeface="Verdana"/>
                          <a:cs typeface="Verdana"/>
                          <a:sym typeface="Verdana"/>
                        </a:rPr>
                        <a:t>7. </a:t>
                      </a:r>
                      <a:r>
                        <a:rPr lang="en-US" sz="2700" u="none" strike="noStrike" cap="none" dirty="0">
                          <a:latin typeface="Verdana"/>
                          <a:ea typeface="Verdana"/>
                          <a:cs typeface="Verdana"/>
                          <a:sym typeface="Verdana"/>
                        </a:rPr>
                        <a:t>Which season has the longest days?</a:t>
                      </a:r>
                      <a:endParaRPr sz="2700" u="none" strike="noStrike" cap="none" dirty="0">
                        <a:solidFill>
                          <a:schemeClr val="dk1"/>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7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1"/>
                      </a:solidFill>
                      <a:prstDash val="solid"/>
                      <a:round/>
                      <a:headEnd type="none" w="sm" len="sm"/>
                      <a:tailEnd type="none" w="sm" len="sm"/>
                    </a:lnL>
                  </a:tcPr>
                </a:tc>
                <a:extLst>
                  <a:ext uri="{0D108BD9-81ED-4DB2-BD59-A6C34878D82A}">
                    <a16:rowId xmlns:a16="http://schemas.microsoft.com/office/drawing/2014/main" val="10007"/>
                  </a:ext>
                </a:extLst>
              </a:tr>
            </a:tbl>
          </a:graphicData>
        </a:graphic>
      </p:graphicFrame>
      <p:sp>
        <p:nvSpPr>
          <p:cNvPr id="549" name="Google Shape;549;p21"/>
          <p:cNvSpPr txBox="1">
            <a:spLocks noGrp="1"/>
          </p:cNvSpPr>
          <p:nvPr>
            <p:ph type="ftr" idx="11"/>
          </p:nvPr>
        </p:nvSpPr>
        <p:spPr>
          <a:xfrm>
            <a:off x="0" y="64796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50" name="Google Shape;550;p21"/>
          <p:cNvSpPr txBox="1"/>
          <p:nvPr/>
        </p:nvSpPr>
        <p:spPr>
          <a:xfrm>
            <a:off x="271463" y="101600"/>
            <a:ext cx="11275123" cy="76944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Role Play – Favorite Season </a:t>
            </a:r>
            <a:endParaRPr sz="3200" b="1" i="0" u="none" strike="noStrike" cap="none" dirty="0">
              <a:solidFill>
                <a:schemeClr val="dk1"/>
              </a:solidFill>
              <a:latin typeface="Verdana"/>
              <a:ea typeface="Verdana"/>
              <a:cs typeface="Verdana"/>
              <a:sym typeface="Verdana"/>
            </a:endParaRPr>
          </a:p>
        </p:txBody>
      </p:sp>
      <p:sp>
        <p:nvSpPr>
          <p:cNvPr id="551" name="Google Shape;55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22</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196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3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aphicFrame>
        <p:nvGraphicFramePr>
          <p:cNvPr id="558" name="Google Shape;558;p22"/>
          <p:cNvGraphicFramePr/>
          <p:nvPr>
            <p:extLst>
              <p:ext uri="{D42A27DB-BD31-4B8C-83A1-F6EECF244321}">
                <p14:modId xmlns:p14="http://schemas.microsoft.com/office/powerpoint/2010/main" val="3168641556"/>
              </p:ext>
            </p:extLst>
          </p:nvPr>
        </p:nvGraphicFramePr>
        <p:xfrm>
          <a:off x="232475" y="789455"/>
          <a:ext cx="11825206" cy="5591905"/>
        </p:xfrm>
        <a:graphic>
          <a:graphicData uri="http://schemas.openxmlformats.org/drawingml/2006/table">
            <a:tbl>
              <a:tblPr>
                <a:noFill/>
                <a:tableStyleId>{C1936375-260C-472E-BF1F-093B5F9BC672}</a:tableStyleId>
              </a:tblPr>
              <a:tblGrid>
                <a:gridCol w="7652957">
                  <a:extLst>
                    <a:ext uri="{9D8B030D-6E8A-4147-A177-3AD203B41FA5}">
                      <a16:colId xmlns:a16="http://schemas.microsoft.com/office/drawing/2014/main" val="20000"/>
                    </a:ext>
                  </a:extLst>
                </a:gridCol>
                <a:gridCol w="4172249">
                  <a:extLst>
                    <a:ext uri="{9D8B030D-6E8A-4147-A177-3AD203B41FA5}">
                      <a16:colId xmlns:a16="http://schemas.microsoft.com/office/drawing/2014/main" val="20001"/>
                    </a:ext>
                  </a:extLst>
                </a:gridCol>
              </a:tblGrid>
              <a:tr h="506925">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dk1"/>
                          </a:solidFill>
                          <a:latin typeface="Verdana"/>
                          <a:ea typeface="Verdana"/>
                          <a:cs typeface="Verdana"/>
                          <a:sym typeface="Verdana"/>
                        </a:rPr>
                        <a:t>Questions</a:t>
                      </a:r>
                      <a:endParaRPr sz="2600" u="none" strike="noStrike" cap="none" dirty="0">
                        <a:solidFill>
                          <a:schemeClr val="dk1"/>
                        </a:solidFill>
                        <a:latin typeface="Verdana"/>
                        <a:ea typeface="Verdana"/>
                        <a:cs typeface="Verdana"/>
                        <a:sym typeface="Verdana"/>
                      </a:endParaRP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Answers</a:t>
                      </a:r>
                      <a:endParaRPr sz="2800" u="none" strike="noStrike" cap="none">
                        <a:solidFill>
                          <a:srgbClr val="000000"/>
                        </a:solidFill>
                        <a:latin typeface="Verdana"/>
                        <a:ea typeface="Verdana"/>
                        <a:cs typeface="Verdana"/>
                        <a:sym typeface="Verdana"/>
                      </a:endParaRPr>
                    </a:p>
                  </a:txBody>
                  <a:tcPr marL="63500" marR="63500" marT="63500" marB="63500">
                    <a:solidFill>
                      <a:srgbClr val="D8E2F3"/>
                    </a:solidFill>
                  </a:tcPr>
                </a:tc>
                <a:extLst>
                  <a:ext uri="{0D108BD9-81ED-4DB2-BD59-A6C34878D82A}">
                    <a16:rowId xmlns:a16="http://schemas.microsoft.com/office/drawing/2014/main" val="10000"/>
                  </a:ext>
                </a:extLst>
              </a:tr>
              <a:tr h="638925">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1. What is your favorite water activity?</a:t>
                      </a:r>
                      <a:endParaRPr sz="2600" b="0" i="0" u="none" strike="noStrike" cap="none" dirty="0">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accent5"/>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1"/>
                  </a:ext>
                </a:extLst>
              </a:tr>
              <a:tr h="638925">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dirty="0">
                          <a:solidFill>
                            <a:schemeClr val="dk1"/>
                          </a:solidFill>
                          <a:latin typeface="Verdana"/>
                          <a:ea typeface="Verdana"/>
                          <a:cs typeface="Verdana"/>
                          <a:sym typeface="Verdana"/>
                        </a:rPr>
                        <a:t>2. </a:t>
                      </a:r>
                      <a:r>
                        <a:rPr lang="en-US" sz="2600" u="none" strike="noStrike" cap="none" dirty="0">
                          <a:latin typeface="Verdana"/>
                          <a:ea typeface="Verdana"/>
                          <a:cs typeface="Verdana"/>
                          <a:sym typeface="Verdana"/>
                        </a:rPr>
                        <a:t>When you have a picnic, do you leave the area messy?</a:t>
                      </a:r>
                      <a:endParaRPr sz="2600" u="none" strike="noStrike" cap="none" dirty="0">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2"/>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dirty="0">
                          <a:solidFill>
                            <a:schemeClr val="dk1"/>
                          </a:solidFill>
                          <a:latin typeface="Verdana"/>
                          <a:ea typeface="Verdana"/>
                          <a:cs typeface="Verdana"/>
                          <a:sym typeface="Verdana"/>
                        </a:rPr>
                        <a:t>3. </a:t>
                      </a:r>
                      <a:r>
                        <a:rPr lang="en-US" sz="2600" u="none" strike="noStrike" cap="none" dirty="0">
                          <a:latin typeface="Verdana"/>
                          <a:ea typeface="Verdana"/>
                          <a:cs typeface="Verdana"/>
                          <a:sym typeface="Verdana"/>
                        </a:rPr>
                        <a:t>Where is the best park you ever went to?</a:t>
                      </a:r>
                      <a:endParaRPr sz="26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3"/>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dirty="0">
                          <a:solidFill>
                            <a:schemeClr val="dk1"/>
                          </a:solidFill>
                          <a:latin typeface="Verdana"/>
                          <a:ea typeface="Verdana"/>
                          <a:cs typeface="Verdana"/>
                          <a:sym typeface="Verdana"/>
                        </a:rPr>
                        <a:t>4. </a:t>
                      </a:r>
                      <a:r>
                        <a:rPr lang="en-US" sz="2600" u="none" strike="noStrike" cap="none" dirty="0">
                          <a:latin typeface="Verdana"/>
                          <a:ea typeface="Verdana"/>
                          <a:cs typeface="Verdana"/>
                          <a:sym typeface="Verdana"/>
                        </a:rPr>
                        <a:t>What do people say about swimming that is true?</a:t>
                      </a:r>
                      <a:endParaRPr sz="26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4"/>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dirty="0">
                          <a:solidFill>
                            <a:schemeClr val="dk1"/>
                          </a:solidFill>
                          <a:latin typeface="Verdana"/>
                          <a:ea typeface="Verdana"/>
                          <a:cs typeface="Verdana"/>
                          <a:sym typeface="Verdana"/>
                        </a:rPr>
                        <a:t>5. What is the biggest fish you e</a:t>
                      </a:r>
                      <a:r>
                        <a:rPr lang="en-US" sz="2600" u="none" strike="noStrike" cap="none" dirty="0">
                          <a:latin typeface="Verdana"/>
                          <a:ea typeface="Verdana"/>
                          <a:cs typeface="Verdana"/>
                          <a:sym typeface="Verdana"/>
                        </a:rPr>
                        <a:t>ver </a:t>
                      </a:r>
                      <a:r>
                        <a:rPr lang="en-US" sz="2600" u="none" strike="noStrike" cap="none" dirty="0">
                          <a:solidFill>
                            <a:schemeClr val="dk1"/>
                          </a:solidFill>
                          <a:latin typeface="Verdana"/>
                          <a:ea typeface="Verdana"/>
                          <a:cs typeface="Verdana"/>
                          <a:sym typeface="Verdana"/>
                        </a:rPr>
                        <a:t>caught</a:t>
                      </a:r>
                      <a:r>
                        <a:rPr lang="en-US" sz="2600" u="none" strike="noStrike" cap="none" dirty="0">
                          <a:latin typeface="Verdana"/>
                          <a:ea typeface="Verdana"/>
                          <a:cs typeface="Verdana"/>
                          <a:sym typeface="Verdana"/>
                        </a:rPr>
                        <a:t>?</a:t>
                      </a:r>
                      <a:endParaRPr sz="26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5"/>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dirty="0">
                          <a:solidFill>
                            <a:schemeClr val="dk1"/>
                          </a:solidFill>
                          <a:latin typeface="Verdana"/>
                          <a:ea typeface="Verdana"/>
                          <a:cs typeface="Verdana"/>
                          <a:sym typeface="Verdana"/>
                        </a:rPr>
                        <a:t>6. </a:t>
                      </a:r>
                      <a:r>
                        <a:rPr lang="en-US" sz="2600" u="none" strike="noStrike" cap="none" dirty="0">
                          <a:latin typeface="Verdana"/>
                          <a:ea typeface="Verdana"/>
                          <a:cs typeface="Verdana"/>
                          <a:sym typeface="Verdana"/>
                        </a:rPr>
                        <a:t>Where do you see the brightest beauty?</a:t>
                      </a:r>
                      <a:endParaRPr sz="26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6"/>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dirty="0">
                          <a:solidFill>
                            <a:schemeClr val="dk1"/>
                          </a:solidFill>
                          <a:latin typeface="Verdana"/>
                          <a:ea typeface="Verdana"/>
                          <a:cs typeface="Verdana"/>
                          <a:sym typeface="Verdana"/>
                        </a:rPr>
                        <a:t>7. </a:t>
                      </a:r>
                      <a:r>
                        <a:rPr lang="en-US" sz="2600" u="none" strike="noStrike" cap="none" dirty="0">
                          <a:latin typeface="Verdana"/>
                          <a:ea typeface="Verdana"/>
                          <a:cs typeface="Verdana"/>
                          <a:sym typeface="Verdana"/>
                        </a:rPr>
                        <a:t>How do you know rain is coming?</a:t>
                      </a:r>
                      <a:endParaRPr sz="2600" u="none" strike="noStrike" cap="none" dirty="0">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7"/>
                  </a:ext>
                </a:extLst>
              </a:tr>
            </a:tbl>
          </a:graphicData>
        </a:graphic>
      </p:graphicFrame>
      <p:sp>
        <p:nvSpPr>
          <p:cNvPr id="559" name="Google Shape;559;p22"/>
          <p:cNvSpPr txBox="1">
            <a:spLocks noGrp="1"/>
          </p:cNvSpPr>
          <p:nvPr>
            <p:ph type="ftr" idx="11"/>
          </p:nvPr>
        </p:nvSpPr>
        <p:spPr>
          <a:xfrm>
            <a:off x="0" y="64796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60" name="Google Shape;560;p22"/>
          <p:cNvSpPr txBox="1"/>
          <p:nvPr/>
        </p:nvSpPr>
        <p:spPr>
          <a:xfrm>
            <a:off x="232475" y="91890"/>
            <a:ext cx="112752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Role Play – Enjoying the Outdoors </a:t>
            </a:r>
            <a:endParaRPr sz="3200" b="1" i="0" u="none" strike="noStrike" cap="none" dirty="0">
              <a:solidFill>
                <a:schemeClr val="dk1"/>
              </a:solidFill>
              <a:latin typeface="Verdana"/>
              <a:ea typeface="Verdana"/>
              <a:cs typeface="Verdana"/>
              <a:sym typeface="Verdana"/>
            </a:endParaRPr>
          </a:p>
        </p:txBody>
      </p:sp>
      <p:sp>
        <p:nvSpPr>
          <p:cNvPr id="561" name="Google Shape;56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23</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3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8"/>
          <p:cNvSpPr/>
          <p:nvPr/>
        </p:nvSpPr>
        <p:spPr>
          <a:xfrm>
            <a:off x="0" y="628500"/>
            <a:ext cx="5767821" cy="65248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a:ln>
                  <a:noFill/>
                </a:ln>
                <a:solidFill>
                  <a:srgbClr val="000000"/>
                </a:solidFill>
                <a:effectLst/>
                <a:uLnTx/>
                <a:uFillTx/>
                <a:latin typeface="Verdana"/>
                <a:ea typeface="Verdana"/>
                <a:cs typeface="Verdana"/>
                <a:sym typeface="Verdana"/>
              </a:rPr>
              <a:t/>
            </a:r>
            <a:br>
              <a:rPr kumimoji="0" lang="en-US" sz="3200" b="0" i="0" u="none" strike="noStrike" kern="0" cap="none" spc="0" normalizeH="0" baseline="0" noProof="0">
                <a:ln>
                  <a:noFill/>
                </a:ln>
                <a:solidFill>
                  <a:srgbClr val="000000"/>
                </a:solidFill>
                <a:effectLst/>
                <a:uLnTx/>
                <a:uFillTx/>
                <a:latin typeface="Verdana"/>
                <a:ea typeface="Verdana"/>
                <a:cs typeface="Verdana"/>
                <a:sym typeface="Verdana"/>
              </a:rPr>
            </a:br>
            <a:endParaRPr kumimoji="0" sz="18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397" name="Google Shape;397;p38"/>
          <p:cNvSpPr/>
          <p:nvPr/>
        </p:nvSpPr>
        <p:spPr>
          <a:xfrm>
            <a:off x="5547361" y="1471910"/>
            <a:ext cx="6827520" cy="538609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Verdana"/>
                <a:ea typeface="Verdana"/>
                <a:cs typeface="Verdana"/>
                <a:sym typeface="Verdana"/>
              </a:rPr>
              <a:t/>
            </a:r>
            <a:br>
              <a:rPr kumimoji="0" lang="en-US" sz="1800" b="0" i="0" u="none" strike="noStrike" kern="0" cap="none" spc="0" normalizeH="0" baseline="0" noProof="0">
                <a:ln>
                  <a:noFill/>
                </a:ln>
                <a:solidFill>
                  <a:srgbClr val="000000"/>
                </a:solidFill>
                <a:effectLst/>
                <a:uLnTx/>
                <a:uFillTx/>
                <a:latin typeface="Verdana"/>
                <a:ea typeface="Verdana"/>
                <a:cs typeface="Verdana"/>
                <a:sym typeface="Verdana"/>
              </a:rPr>
            </a:br>
            <a:endParaRPr kumimoji="0" sz="18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398" name="Google Shape;398;p38"/>
          <p:cNvSpPr txBox="1">
            <a:spLocks noGrp="1"/>
          </p:cNvSpPr>
          <p:nvPr>
            <p:ph type="ftr" idx="11"/>
          </p:nvPr>
        </p:nvSpPr>
        <p:spPr>
          <a:xfrm>
            <a:off x="-178702" y="6369520"/>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a:ln>
                  <a:noFill/>
                </a:ln>
                <a:solidFill>
                  <a:srgbClr val="888888"/>
                </a:solidFill>
                <a:effectLst/>
                <a:uLnTx/>
                <a:uFillTx/>
                <a:latin typeface="Verdana"/>
                <a:ea typeface="Verdana"/>
                <a:cs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cs typeface="Verdana"/>
              <a:sym typeface="Verdana"/>
            </a:endParaRPr>
          </a:p>
        </p:txBody>
      </p:sp>
      <p:sp>
        <p:nvSpPr>
          <p:cNvPr id="399" name="Google Shape;399;p38"/>
          <p:cNvSpPr txBox="1">
            <a:spLocks noGrp="1"/>
          </p:cNvSpPr>
          <p:nvPr>
            <p:ph type="sldNum" idx="12"/>
          </p:nvPr>
        </p:nvSpPr>
        <p:spPr>
          <a:xfrm>
            <a:off x="8610600" y="636952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1200"/>
              <a:buFont typeface="Verdana"/>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888888"/>
                </a:buClr>
                <a:buSzPts val="1200"/>
                <a:buFont typeface="Verdana"/>
                <a:buNone/>
                <a:tabLst/>
                <a:defRPr/>
              </a:pPr>
              <a:t>24</a:t>
            </a:fld>
            <a:endParaRPr kumimoji="0" sz="18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400" name="Google Shape;400;p38"/>
          <p:cNvSpPr txBox="1"/>
          <p:nvPr/>
        </p:nvSpPr>
        <p:spPr>
          <a:xfrm>
            <a:off x="-178702" y="-30113"/>
            <a:ext cx="12775804"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Game – Superlative &amp; Comparative Reasons!</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01" name="Google Shape;401;p38"/>
          <p:cNvSpPr txBox="1"/>
          <p:nvPr/>
        </p:nvSpPr>
        <p:spPr>
          <a:xfrm>
            <a:off x="3391382" y="5741043"/>
            <a:ext cx="176163"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nvGrpSpPr>
          <p:cNvPr id="402" name="Google Shape;402;p38"/>
          <p:cNvGrpSpPr/>
          <p:nvPr/>
        </p:nvGrpSpPr>
        <p:grpSpPr>
          <a:xfrm>
            <a:off x="15526" y="982506"/>
            <a:ext cx="12176474" cy="5212715"/>
            <a:chOff x="27804" y="642902"/>
            <a:chExt cx="12176474" cy="5212715"/>
          </a:xfrm>
        </p:grpSpPr>
        <p:pic>
          <p:nvPicPr>
            <p:cNvPr id="403" name="Google Shape;403;p38"/>
            <p:cNvPicPr preferRelativeResize="0"/>
            <p:nvPr/>
          </p:nvPicPr>
          <p:blipFill rotWithShape="1">
            <a:blip r:embed="rId5">
              <a:alphaModFix/>
            </a:blip>
            <a:srcRect/>
            <a:stretch/>
          </p:blipFill>
          <p:spPr>
            <a:xfrm>
              <a:off x="27804" y="665959"/>
              <a:ext cx="2514772" cy="2474942"/>
            </a:xfrm>
            <a:prstGeom prst="rect">
              <a:avLst/>
            </a:prstGeom>
            <a:noFill/>
            <a:ln>
              <a:noFill/>
            </a:ln>
          </p:spPr>
        </p:pic>
        <p:pic>
          <p:nvPicPr>
            <p:cNvPr id="404" name="Google Shape;404;p38"/>
            <p:cNvPicPr preferRelativeResize="0"/>
            <p:nvPr/>
          </p:nvPicPr>
          <p:blipFill rotWithShape="1">
            <a:blip r:embed="rId6">
              <a:alphaModFix/>
            </a:blip>
            <a:srcRect/>
            <a:stretch/>
          </p:blipFill>
          <p:spPr>
            <a:xfrm>
              <a:off x="9802060" y="642902"/>
              <a:ext cx="2402218" cy="2356604"/>
            </a:xfrm>
            <a:prstGeom prst="rect">
              <a:avLst/>
            </a:prstGeom>
            <a:noFill/>
            <a:ln>
              <a:noFill/>
            </a:ln>
          </p:spPr>
        </p:pic>
        <p:sp>
          <p:nvSpPr>
            <p:cNvPr id="405" name="Google Shape;405;p38"/>
            <p:cNvSpPr/>
            <p:nvPr/>
          </p:nvSpPr>
          <p:spPr>
            <a:xfrm>
              <a:off x="2636868" y="840412"/>
              <a:ext cx="2687863" cy="1576508"/>
            </a:xfrm>
            <a:prstGeom prst="wedgeRectCallout">
              <a:avLst>
                <a:gd name="adj1" fmla="val -66031"/>
                <a:gd name="adj2" fmla="val 29584"/>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Verdana"/>
                  <a:ea typeface="Verdana"/>
                  <a:cs typeface="Verdana"/>
                  <a:sym typeface="Verdana"/>
                </a:rPr>
                <a:t>I </a:t>
              </a: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Use </a:t>
              </a:r>
              <a:r>
                <a:rPr lang="en-US" sz="2800" dirty="0">
                  <a:solidFill>
                    <a:srgbClr val="809EC2">
                      <a:lumMod val="75000"/>
                    </a:srgbClr>
                  </a:solidFill>
                  <a:latin typeface="Verdana"/>
                  <a:ea typeface="Verdana"/>
                  <a:cs typeface="Verdana"/>
                  <a:sym typeface="Verdana"/>
                </a:rPr>
                <a:t>“smart” </a:t>
              </a:r>
              <a:r>
                <a:rPr lang="en-US" sz="2800" dirty="0">
                  <a:solidFill>
                    <a:schemeClr val="tx1"/>
                  </a:solidFill>
                  <a:latin typeface="Verdana"/>
                  <a:ea typeface="Verdana"/>
                  <a:cs typeface="Verdana"/>
                  <a:sym typeface="Verdana"/>
                </a:rPr>
                <a:t>as a superlative</a:t>
              </a:r>
              <a:r>
                <a:rPr kumimoji="0" lang="en-US" sz="2800" b="0" i="0" u="none" strike="noStrike" kern="0" cap="none" spc="0" normalizeH="0" baseline="0" noProof="0" dirty="0">
                  <a:ln>
                    <a:noFill/>
                  </a:ln>
                  <a:solidFill>
                    <a:schemeClr val="tx1"/>
                  </a:solidFill>
                  <a:effectLst/>
                  <a:uLnTx/>
                  <a:uFillTx/>
                  <a:latin typeface="Verdana"/>
                  <a:ea typeface="Verdana"/>
                  <a:cs typeface="Verdana"/>
                  <a:sym typeface="Verdana"/>
                </a:rPr>
                <a:t>.</a:t>
              </a:r>
              <a:endParaRPr kumimoji="0" sz="1800" b="0" i="0" u="none" strike="noStrike" kern="0" cap="none" spc="0" normalizeH="0" baseline="0" noProof="0" dirty="0">
                <a:ln>
                  <a:noFill/>
                </a:ln>
                <a:solidFill>
                  <a:schemeClr val="tx1"/>
                </a:solidFill>
                <a:effectLst/>
                <a:uLnTx/>
                <a:uFillTx/>
                <a:latin typeface="Verdana"/>
                <a:ea typeface="Verdana"/>
                <a:cs typeface="Verdana"/>
                <a:sym typeface="Verdana"/>
              </a:endParaRPr>
            </a:p>
          </p:txBody>
        </p:sp>
        <p:sp>
          <p:nvSpPr>
            <p:cNvPr id="406" name="Google Shape;406;p38"/>
            <p:cNvSpPr/>
            <p:nvPr/>
          </p:nvSpPr>
          <p:spPr>
            <a:xfrm>
              <a:off x="5767821" y="871682"/>
              <a:ext cx="3465971" cy="2217714"/>
            </a:xfrm>
            <a:prstGeom prst="wedgeRectCallout">
              <a:avLst>
                <a:gd name="adj1" fmla="val 82335"/>
                <a:gd name="adj2" fmla="val 8761"/>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solidFill>
                    <a:schemeClr val="tx1"/>
                  </a:solidFill>
                  <a:latin typeface="Verdana"/>
                  <a:ea typeface="Verdana"/>
                  <a:cs typeface="Verdana"/>
                  <a:sym typeface="Verdana"/>
                </a:rPr>
                <a:t>I think </a:t>
              </a:r>
              <a:r>
                <a:rPr lang="en-US" sz="2800" dirty="0">
                  <a:solidFill>
                    <a:srgbClr val="809EC2">
                      <a:lumMod val="75000"/>
                    </a:srgbClr>
                  </a:solidFill>
                  <a:latin typeface="Verdana"/>
                  <a:ea typeface="Verdana"/>
                  <a:cs typeface="Verdana"/>
                  <a:sym typeface="Verdana"/>
                </a:rPr>
                <a:t>bees </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Verdana"/>
                </a:rPr>
                <a:t>are </a:t>
              </a:r>
              <a:r>
                <a:rPr kumimoji="0" lang="en-US" sz="2800" b="1" i="0" u="none" strike="noStrike" kern="0" cap="none" spc="0" normalizeH="0" baseline="0" noProof="0" dirty="0">
                  <a:ln>
                    <a:noFill/>
                  </a:ln>
                  <a:solidFill>
                    <a:srgbClr val="809EC2">
                      <a:lumMod val="75000"/>
                    </a:srgbClr>
                  </a:solidFill>
                  <a:effectLst/>
                  <a:uLnTx/>
                  <a:uFillTx/>
                  <a:latin typeface="Verdana"/>
                  <a:ea typeface="Verdana"/>
                  <a:cs typeface="Verdana"/>
                  <a:sym typeface="Verdana"/>
                </a:rPr>
                <a:t>the smartest</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Verdana"/>
                </a:rPr>
                <a:t> insects </a:t>
              </a:r>
              <a:r>
                <a:rPr kumimoji="0" lang="en-US" sz="2800" b="0" i="0" u="none" strike="noStrike" kern="0" cap="none" spc="0" normalizeH="0" baseline="0" noProof="0" dirty="0">
                  <a:ln>
                    <a:noFill/>
                  </a:ln>
                  <a:solidFill>
                    <a:schemeClr val="tx1"/>
                  </a:solidFill>
                  <a:effectLst/>
                  <a:uLnTx/>
                  <a:uFillTx/>
                  <a:latin typeface="Verdana"/>
                  <a:ea typeface="Verdana"/>
                  <a:cs typeface="Verdana"/>
                  <a:sym typeface="Verdana"/>
                </a:rPr>
                <a:t>because</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Verdana"/>
                </a:rPr>
                <a:t> they work together</a:t>
              </a: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a:t>
              </a: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pic>
          <p:nvPicPr>
            <p:cNvPr id="407" name="Google Shape;407;p38"/>
            <p:cNvPicPr preferRelativeResize="0"/>
            <p:nvPr/>
          </p:nvPicPr>
          <p:blipFill rotWithShape="1">
            <a:blip r:embed="rId7">
              <a:alphaModFix/>
            </a:blip>
            <a:srcRect/>
            <a:stretch/>
          </p:blipFill>
          <p:spPr>
            <a:xfrm>
              <a:off x="52625" y="3380675"/>
              <a:ext cx="2514772" cy="2474942"/>
            </a:xfrm>
            <a:prstGeom prst="rect">
              <a:avLst/>
            </a:prstGeom>
            <a:noFill/>
            <a:ln>
              <a:noFill/>
            </a:ln>
          </p:spPr>
        </p:pic>
        <p:pic>
          <p:nvPicPr>
            <p:cNvPr id="408" name="Google Shape;408;p38"/>
            <p:cNvPicPr preferRelativeResize="0"/>
            <p:nvPr/>
          </p:nvPicPr>
          <p:blipFill rotWithShape="1">
            <a:blip r:embed="rId8" cstate="print">
              <a:alphaModFix/>
              <a:extLst>
                <a:ext uri="{28A0092B-C50C-407E-A947-70E740481C1C}">
                  <a14:useLocalDpi xmlns:a14="http://schemas.microsoft.com/office/drawing/2010/main"/>
                </a:ext>
              </a:extLst>
            </a:blip>
            <a:srcRect b="-3130"/>
            <a:stretch/>
          </p:blipFill>
          <p:spPr>
            <a:xfrm>
              <a:off x="9802059" y="3332613"/>
              <a:ext cx="2389941" cy="2356604"/>
            </a:xfrm>
            <a:prstGeom prst="rect">
              <a:avLst/>
            </a:prstGeom>
            <a:noFill/>
            <a:ln>
              <a:noFill/>
            </a:ln>
          </p:spPr>
        </p:pic>
        <p:sp>
          <p:nvSpPr>
            <p:cNvPr id="409" name="Google Shape;409;p38"/>
            <p:cNvSpPr/>
            <p:nvPr/>
          </p:nvSpPr>
          <p:spPr>
            <a:xfrm>
              <a:off x="2645949" y="3520930"/>
              <a:ext cx="2772726" cy="1353438"/>
            </a:xfrm>
            <a:prstGeom prst="wedgeRectCallout">
              <a:avLst>
                <a:gd name="adj1" fmla="val -74779"/>
                <a:gd name="adj2" fmla="val 43846"/>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Use </a:t>
              </a:r>
              <a:r>
                <a:rPr lang="en-US" sz="2800" dirty="0">
                  <a:solidFill>
                    <a:srgbClr val="809EC2">
                      <a:lumMod val="75000"/>
                    </a:srgbClr>
                  </a:solidFill>
                  <a:latin typeface="Verdana"/>
                  <a:ea typeface="Verdana"/>
                  <a:cs typeface="Verdana"/>
                  <a:sym typeface="Verdana"/>
                </a:rPr>
                <a:t>“</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Verdana"/>
                </a:rPr>
                <a:t>bad</a:t>
              </a:r>
              <a:r>
                <a:rPr lang="en-US" sz="2800" dirty="0">
                  <a:solidFill>
                    <a:srgbClr val="809EC2">
                      <a:lumMod val="75000"/>
                    </a:srgbClr>
                  </a:solidFill>
                  <a:latin typeface="Verdana"/>
                  <a:ea typeface="Verdana"/>
                  <a:cs typeface="Verdana"/>
                  <a:sym typeface="Verdana"/>
                </a:rPr>
                <a:t>” </a:t>
              </a:r>
              <a:r>
                <a:rPr lang="en-US" sz="2800" dirty="0">
                  <a:solidFill>
                    <a:schemeClr val="tx1"/>
                  </a:solidFill>
                  <a:latin typeface="Verdana"/>
                  <a:ea typeface="Verdana"/>
                  <a:cs typeface="Verdana"/>
                  <a:sym typeface="Verdana"/>
                </a:rPr>
                <a:t>as a comparative</a:t>
              </a:r>
              <a:r>
                <a:rPr kumimoji="0" lang="en-US" sz="2800" b="0" i="0" u="none" strike="noStrike" kern="0" cap="none" spc="0" normalizeH="0" baseline="0" noProof="0" dirty="0">
                  <a:ln>
                    <a:noFill/>
                  </a:ln>
                  <a:solidFill>
                    <a:schemeClr val="tx1"/>
                  </a:solidFill>
                  <a:effectLst/>
                  <a:uLnTx/>
                  <a:uFillTx/>
                  <a:latin typeface="Verdana"/>
                  <a:ea typeface="Verdana"/>
                  <a:cs typeface="Verdana"/>
                  <a:sym typeface="Verdana"/>
                </a:rPr>
                <a:t>.</a:t>
              </a:r>
              <a:endParaRPr kumimoji="0" lang="en-US" sz="1800" b="0" i="0" u="none" strike="noStrike" kern="0" cap="none" spc="0" normalizeH="0" baseline="0" noProof="0" dirty="0">
                <a:ln>
                  <a:noFill/>
                </a:ln>
                <a:solidFill>
                  <a:schemeClr val="tx1"/>
                </a:solidFill>
                <a:effectLst/>
                <a:uLnTx/>
                <a:uFillTx/>
                <a:latin typeface="Verdana"/>
                <a:ea typeface="Verdana"/>
                <a:cs typeface="Verdana"/>
                <a:sym typeface="Verdana"/>
              </a:endParaRPr>
            </a:p>
          </p:txBody>
        </p:sp>
        <p:sp>
          <p:nvSpPr>
            <p:cNvPr id="410" name="Google Shape;410;p38"/>
            <p:cNvSpPr/>
            <p:nvPr/>
          </p:nvSpPr>
          <p:spPr>
            <a:xfrm>
              <a:off x="5896508" y="3520930"/>
              <a:ext cx="3325608" cy="1776464"/>
            </a:xfrm>
            <a:prstGeom prst="wedgeRectCallout">
              <a:avLst>
                <a:gd name="adj1" fmla="val 78797"/>
                <a:gd name="adj2" fmla="val 1504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solidFill>
                  <a:effectLst/>
                  <a:uLnTx/>
                  <a:uFillTx/>
                  <a:latin typeface="Verdana"/>
                  <a:ea typeface="Verdana"/>
                  <a:cs typeface="Verdana"/>
                  <a:sym typeface="Verdana"/>
                </a:rPr>
                <a:t>I think </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Verdana"/>
                </a:rPr>
                <a:t>English is </a:t>
              </a:r>
              <a:r>
                <a:rPr kumimoji="0" lang="en-US" sz="2800" b="1" i="0" u="none" strike="noStrike" kern="0" cap="none" spc="0" normalizeH="0" baseline="0" noProof="0" dirty="0">
                  <a:ln>
                    <a:noFill/>
                  </a:ln>
                  <a:solidFill>
                    <a:srgbClr val="809EC2">
                      <a:lumMod val="75000"/>
                    </a:srgbClr>
                  </a:solidFill>
                  <a:effectLst/>
                  <a:uLnTx/>
                  <a:uFillTx/>
                  <a:latin typeface="Verdana"/>
                  <a:ea typeface="Verdana"/>
                  <a:cs typeface="Verdana"/>
                  <a:sym typeface="Verdana"/>
                </a:rPr>
                <a:t>worse</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Verdana"/>
                </a:rPr>
                <a:t> than Hindi </a:t>
              </a:r>
              <a:r>
                <a:rPr kumimoji="0" lang="en-US" sz="2800" b="0" i="0" u="none" strike="noStrike" kern="0" cap="none" spc="0" normalizeH="0" baseline="0" noProof="0" dirty="0">
                  <a:ln>
                    <a:noFill/>
                  </a:ln>
                  <a:solidFill>
                    <a:schemeClr val="tx1"/>
                  </a:solidFill>
                  <a:effectLst/>
                  <a:uLnTx/>
                  <a:uFillTx/>
                  <a:latin typeface="Verdana"/>
                  <a:ea typeface="Verdana"/>
                  <a:cs typeface="Verdana"/>
                  <a:sym typeface="Verdana"/>
                </a:rPr>
                <a:t>because</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Verdana"/>
                </a:rPr>
                <a:t> it is hard to write.</a:t>
              </a: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347" y="-52058"/>
            <a:ext cx="609600" cy="609600"/>
          </a:xfrm>
          <a:prstGeom prst="rect">
            <a:avLst/>
          </a:prstGeom>
        </p:spPr>
      </p:pic>
    </p:spTree>
    <p:extLst>
      <p:ext uri="{BB962C8B-B14F-4D97-AF65-F5344CB8AC3E}">
        <p14:creationId xmlns:p14="http://schemas.microsoft.com/office/powerpoint/2010/main" val="91846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graphicFrame>
        <p:nvGraphicFramePr>
          <p:cNvPr id="588" name="Google Shape;588;p24"/>
          <p:cNvGraphicFramePr/>
          <p:nvPr>
            <p:extLst>
              <p:ext uri="{D42A27DB-BD31-4B8C-83A1-F6EECF244321}">
                <p14:modId xmlns:p14="http://schemas.microsoft.com/office/powerpoint/2010/main" val="1271129645"/>
              </p:ext>
            </p:extLst>
          </p:nvPr>
        </p:nvGraphicFramePr>
        <p:xfrm>
          <a:off x="328001" y="1104180"/>
          <a:ext cx="11432858" cy="5445936"/>
        </p:xfrm>
        <a:graphic>
          <a:graphicData uri="http://schemas.openxmlformats.org/drawingml/2006/table">
            <a:tbl>
              <a:tblPr>
                <a:noFill/>
                <a:tableStyleId>{9BAE6DB9-FA33-4D0D-B449-0D6C30AF851F}</a:tableStyleId>
              </a:tblPr>
              <a:tblGrid>
                <a:gridCol w="1957535">
                  <a:extLst>
                    <a:ext uri="{9D8B030D-6E8A-4147-A177-3AD203B41FA5}">
                      <a16:colId xmlns:a16="http://schemas.microsoft.com/office/drawing/2014/main" val="20000"/>
                    </a:ext>
                  </a:extLst>
                </a:gridCol>
                <a:gridCol w="3873938">
                  <a:extLst>
                    <a:ext uri="{9D8B030D-6E8A-4147-A177-3AD203B41FA5}">
                      <a16:colId xmlns:a16="http://schemas.microsoft.com/office/drawing/2014/main" val="20001"/>
                    </a:ext>
                  </a:extLst>
                </a:gridCol>
                <a:gridCol w="1980012">
                  <a:extLst>
                    <a:ext uri="{9D8B030D-6E8A-4147-A177-3AD203B41FA5}">
                      <a16:colId xmlns:a16="http://schemas.microsoft.com/office/drawing/2014/main" val="20002"/>
                    </a:ext>
                  </a:extLst>
                </a:gridCol>
                <a:gridCol w="3621373">
                  <a:extLst>
                    <a:ext uri="{9D8B030D-6E8A-4147-A177-3AD203B41FA5}">
                      <a16:colId xmlns:a16="http://schemas.microsoft.com/office/drawing/2014/main" val="20003"/>
                    </a:ext>
                  </a:extLst>
                </a:gridCol>
              </a:tblGrid>
              <a:tr h="1815312">
                <a:tc>
                  <a:txBody>
                    <a:bodyPr/>
                    <a:lstStyle/>
                    <a:p>
                      <a:pPr marL="0" marR="0" lvl="0" indent="0" algn="l" rtl="0">
                        <a:lnSpc>
                          <a:spcPct val="100000"/>
                        </a:lnSpc>
                        <a:spcBef>
                          <a:spcPts val="0"/>
                        </a:spcBef>
                        <a:spcAft>
                          <a:spcPts val="0"/>
                        </a:spcAft>
                        <a:buClr>
                          <a:srgbClr val="000000"/>
                        </a:buClr>
                        <a:buSzPts val="2800"/>
                        <a:buFont typeface="Arial"/>
                        <a:buNone/>
                      </a:pPr>
                      <a:r>
                        <a:rPr lang="en-US" sz="2800" b="0" u="none" strike="noStrike" cap="none" dirty="0">
                          <a:solidFill>
                            <a:srgbClr val="0070C0"/>
                          </a:solidFill>
                          <a:latin typeface="Verdana"/>
                          <a:ea typeface="Verdana"/>
                          <a:cs typeface="Verdana"/>
                          <a:sym typeface="Verdana"/>
                        </a:rPr>
                        <a:t>1.</a:t>
                      </a:r>
                      <a:r>
                        <a:rPr lang="en-US" sz="2800" b="1" u="none" strike="noStrike" cap="none" dirty="0">
                          <a:solidFill>
                            <a:srgbClr val="FF0000"/>
                          </a:solidFill>
                          <a:latin typeface="Verdana"/>
                          <a:ea typeface="Verdana"/>
                          <a:cs typeface="Verdana"/>
                          <a:sym typeface="Verdana"/>
                        </a:rPr>
                        <a:t> C</a:t>
                      </a:r>
                      <a:endParaRPr sz="1400" b="1" u="none" strike="noStrike" cap="none" dirty="0">
                        <a:solidFill>
                          <a:srgbClr val="FF0000"/>
                        </a:solidFill>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This box is more difficult to carry without someone to help me.</a:t>
                      </a: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4.</a:t>
                      </a:r>
                      <a:r>
                        <a:rPr lang="en-US" sz="2800" u="none" strike="noStrike" cap="none" dirty="0">
                          <a:solidFill>
                            <a:srgbClr val="FF0000"/>
                          </a:solidFill>
                          <a:latin typeface="Verdana"/>
                          <a:ea typeface="Verdana"/>
                          <a:cs typeface="Verdana"/>
                          <a:sym typeface="Verdana"/>
                        </a:rPr>
                        <a:t> </a:t>
                      </a:r>
                      <a:r>
                        <a:rPr lang="en-US" sz="2800" b="1" u="none" strike="noStrike" cap="none" dirty="0">
                          <a:solidFill>
                            <a:srgbClr val="FF0000"/>
                          </a:solidFill>
                          <a:latin typeface="Verdana"/>
                          <a:ea typeface="Verdana"/>
                          <a:cs typeface="Verdana"/>
                          <a:sym typeface="Verdana"/>
                        </a:rPr>
                        <a:t>C</a:t>
                      </a:r>
                      <a:endParaRPr sz="2800" b="1"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815312">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2.</a:t>
                      </a:r>
                      <a:r>
                        <a:rPr lang="en-US" sz="2800" b="1" u="none" strike="noStrike" cap="none" dirty="0">
                          <a:solidFill>
                            <a:srgbClr val="FF0000"/>
                          </a:solidFill>
                          <a:latin typeface="Verdana"/>
                          <a:ea typeface="Verdana"/>
                          <a:cs typeface="Verdana"/>
                          <a:sym typeface="Verdana"/>
                        </a:rPr>
                        <a:t> C</a:t>
                      </a:r>
                      <a:endParaRPr sz="2800" b="1"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5. </a:t>
                      </a:r>
                      <a:r>
                        <a:rPr lang="en-US" sz="2800" b="1" u="none" strike="noStrike" cap="none" dirty="0">
                          <a:solidFill>
                            <a:srgbClr val="FF0000"/>
                          </a:solidFill>
                          <a:latin typeface="Verdana"/>
                          <a:ea typeface="Verdana"/>
                          <a:cs typeface="Verdana"/>
                          <a:sym typeface="Verdana"/>
                        </a:rPr>
                        <a:t>S</a:t>
                      </a:r>
                      <a:endParaRPr sz="2800" b="1"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815312">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3.</a:t>
                      </a:r>
                      <a:r>
                        <a:rPr lang="en-US" sz="2800" b="1" u="none" strike="noStrike" cap="none" dirty="0">
                          <a:solidFill>
                            <a:srgbClr val="FF0000"/>
                          </a:solidFill>
                          <a:latin typeface="Verdana"/>
                          <a:ea typeface="Verdana"/>
                          <a:cs typeface="Verdana"/>
                          <a:sym typeface="Verdana"/>
                        </a:rPr>
                        <a:t> S</a:t>
                      </a:r>
                      <a:endParaRPr sz="2800" b="1"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6.</a:t>
                      </a:r>
                      <a:r>
                        <a:rPr lang="en-US" sz="2800" u="none" strike="noStrike" cap="none" dirty="0">
                          <a:solidFill>
                            <a:srgbClr val="FF0000"/>
                          </a:solidFill>
                          <a:latin typeface="Verdana"/>
                          <a:ea typeface="Verdana"/>
                          <a:cs typeface="Verdana"/>
                          <a:sym typeface="Verdana"/>
                        </a:rPr>
                        <a:t> </a:t>
                      </a:r>
                      <a:r>
                        <a:rPr lang="en-US" sz="2800" b="1" u="none" strike="noStrike" cap="none" dirty="0">
                          <a:solidFill>
                            <a:srgbClr val="FF0000"/>
                          </a:solidFill>
                          <a:latin typeface="Verdana"/>
                          <a:ea typeface="Verdana"/>
                          <a:cs typeface="Verdana"/>
                          <a:sym typeface="Verdana"/>
                        </a:rPr>
                        <a:t>S</a:t>
                      </a:r>
                      <a:endParaRPr sz="2800" b="1"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89" name="Google Shape;589;p24"/>
          <p:cNvSpPr txBox="1"/>
          <p:nvPr/>
        </p:nvSpPr>
        <p:spPr>
          <a:xfrm>
            <a:off x="177800" y="-118650"/>
            <a:ext cx="118745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chemeClr val="accent5"/>
                </a:solidFill>
                <a:latin typeface="Verdana"/>
                <a:ea typeface="Verdana"/>
                <a:cs typeface="Verdana"/>
                <a:sym typeface="Verdana"/>
              </a:rPr>
              <a:t>  </a:t>
            </a:r>
            <a:r>
              <a:rPr lang="en-US" sz="3200" b="1" i="0" u="none" strike="noStrike" cap="none" dirty="0">
                <a:solidFill>
                  <a:schemeClr val="accent5"/>
                </a:solidFill>
                <a:latin typeface="Verdana"/>
                <a:ea typeface="Verdana"/>
                <a:cs typeface="Verdana"/>
                <a:sym typeface="Verdana"/>
              </a:rPr>
              <a:t>1A. </a:t>
            </a:r>
            <a:r>
              <a:rPr lang="en-US" sz="3200" b="1" i="0" u="none" strike="noStrike" cap="none" dirty="0">
                <a:solidFill>
                  <a:schemeClr val="dk1"/>
                </a:solidFill>
                <a:latin typeface="Verdana"/>
                <a:ea typeface="Verdana"/>
                <a:cs typeface="Verdana"/>
                <a:sym typeface="Verdana"/>
              </a:rPr>
              <a:t>Homework: Write a sentence about the pictures using comparatives </a:t>
            </a:r>
            <a:r>
              <a:rPr lang="en-US" sz="3200" b="1" i="0" u="none" strike="noStrike" cap="none" dirty="0">
                <a:solidFill>
                  <a:srgbClr val="FF0000"/>
                </a:solidFill>
                <a:latin typeface="Verdana"/>
                <a:ea typeface="Verdana"/>
                <a:cs typeface="Verdana"/>
                <a:sym typeface="Verdana"/>
              </a:rPr>
              <a:t>C</a:t>
            </a:r>
            <a:r>
              <a:rPr lang="en-US" sz="3200" b="1" i="0" u="none" strike="noStrike" cap="none" dirty="0">
                <a:solidFill>
                  <a:schemeClr val="dk1"/>
                </a:solidFill>
                <a:latin typeface="Verdana"/>
                <a:ea typeface="Verdana"/>
                <a:cs typeface="Verdana"/>
                <a:sym typeface="Verdana"/>
              </a:rPr>
              <a:t> and superlatives </a:t>
            </a:r>
            <a:r>
              <a:rPr lang="en-US" sz="3200" b="1" i="0" u="none" strike="noStrike" cap="none" dirty="0">
                <a:solidFill>
                  <a:srgbClr val="FF0000"/>
                </a:solidFill>
                <a:latin typeface="Verdana"/>
                <a:ea typeface="Verdana"/>
                <a:cs typeface="Verdana"/>
                <a:sym typeface="Verdana"/>
              </a:rPr>
              <a:t>S</a:t>
            </a:r>
            <a:r>
              <a:rPr lang="en-US" sz="3200" b="1" i="0" u="none" strike="noStrike" cap="none" dirty="0">
                <a:solidFill>
                  <a:schemeClr val="dk1"/>
                </a:solidFill>
                <a:latin typeface="Verdana"/>
                <a:ea typeface="Verdana"/>
                <a:cs typeface="Verdana"/>
                <a:sym typeface="Verdana"/>
              </a:rPr>
              <a:t>.</a:t>
            </a:r>
            <a:endParaRPr sz="3200" b="1" i="0" u="none" strike="noStrike" cap="none" dirty="0">
              <a:solidFill>
                <a:schemeClr val="dk1"/>
              </a:solidFill>
              <a:latin typeface="Verdana"/>
              <a:ea typeface="Verdana"/>
              <a:cs typeface="Verdana"/>
              <a:sym typeface="Verdana"/>
            </a:endParaRPr>
          </a:p>
        </p:txBody>
      </p:sp>
      <p:sp>
        <p:nvSpPr>
          <p:cNvPr id="590" name="Google Shape;590;p24"/>
          <p:cNvSpPr txBox="1">
            <a:spLocks noGrp="1"/>
          </p:cNvSpPr>
          <p:nvPr>
            <p:ph type="ftr" idx="11"/>
          </p:nvPr>
        </p:nvSpPr>
        <p:spPr>
          <a:xfrm>
            <a:off x="0" y="647396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91" name="Google Shape;591;p24"/>
          <p:cNvSpPr txBox="1">
            <a:spLocks noGrp="1"/>
          </p:cNvSpPr>
          <p:nvPr>
            <p:ph type="sldNum" idx="12"/>
          </p:nvPr>
        </p:nvSpPr>
        <p:spPr>
          <a:xfrm>
            <a:off x="8610600" y="647395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25</a:t>
            </a:fld>
            <a:endParaRPr sz="1800" dirty="0"/>
          </a:p>
        </p:txBody>
      </p:sp>
      <p:pic>
        <p:nvPicPr>
          <p:cNvPr id="594" name="Google Shape;594;p24"/>
          <p:cNvPicPr preferRelativeResize="0"/>
          <p:nvPr/>
        </p:nvPicPr>
        <p:blipFill rotWithShape="1">
          <a:blip r:embed="rId5">
            <a:alphaModFix/>
          </a:blip>
          <a:srcRect/>
          <a:stretch/>
        </p:blipFill>
        <p:spPr>
          <a:xfrm>
            <a:off x="6512932" y="3178628"/>
            <a:ext cx="1391475" cy="1391475"/>
          </a:xfrm>
          <a:prstGeom prst="rect">
            <a:avLst/>
          </a:prstGeom>
          <a:noFill/>
          <a:ln>
            <a:noFill/>
          </a:ln>
        </p:spPr>
      </p:pic>
      <p:pic>
        <p:nvPicPr>
          <p:cNvPr id="595" name="Google Shape;595;p24"/>
          <p:cNvPicPr preferRelativeResize="0"/>
          <p:nvPr/>
        </p:nvPicPr>
        <p:blipFill rotWithShape="1">
          <a:blip r:embed="rId6">
            <a:alphaModFix/>
          </a:blip>
          <a:srcRect/>
          <a:stretch/>
        </p:blipFill>
        <p:spPr>
          <a:xfrm>
            <a:off x="6552833" y="5088153"/>
            <a:ext cx="1391475" cy="1391475"/>
          </a:xfrm>
          <a:prstGeom prst="rect">
            <a:avLst/>
          </a:prstGeom>
          <a:noFill/>
          <a:ln>
            <a:noFill/>
          </a:ln>
        </p:spPr>
      </p:pic>
      <p:pic>
        <p:nvPicPr>
          <p:cNvPr id="12" name="Google Shape;371;g2b3ded7ac4d_0_85">
            <a:extLst>
              <a:ext uri="{FF2B5EF4-FFF2-40B4-BE49-F238E27FC236}">
                <a16:creationId xmlns:a16="http://schemas.microsoft.com/office/drawing/2014/main" id="{2654DB6C-DCEE-4EFC-B2E2-EB017BD564C0}"/>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69329" b="96592" l="76018" r="97335"/>
                    </a14:imgEffect>
                  </a14:imgLayer>
                </a14:imgProps>
              </a:ext>
            </a:extLst>
          </a:blip>
          <a:srcRect l="73354" t="65921"/>
          <a:stretch/>
        </p:blipFill>
        <p:spPr>
          <a:xfrm>
            <a:off x="616283" y="1390029"/>
            <a:ext cx="1288292" cy="1887814"/>
          </a:xfrm>
          <a:prstGeom prst="rect">
            <a:avLst/>
          </a:prstGeom>
          <a:noFill/>
          <a:ln>
            <a:noFill/>
          </a:ln>
        </p:spPr>
      </p:pic>
      <p:pic>
        <p:nvPicPr>
          <p:cNvPr id="13" name="Google Shape;372;g2b3ded7ac4d_0_85">
            <a:extLst>
              <a:ext uri="{FF2B5EF4-FFF2-40B4-BE49-F238E27FC236}">
                <a16:creationId xmlns:a16="http://schemas.microsoft.com/office/drawing/2014/main" id="{A6C0983F-65B2-4278-B5C2-1ADC1BF13415}"/>
              </a:ext>
            </a:extLst>
          </p:cNvPr>
          <p:cNvPicPr preferRelativeResize="0"/>
          <p:nvPr/>
        </p:nvPicPr>
        <p:blipFill rotWithShape="1">
          <a:blip r:embed="rId9">
            <a:alphaModFix/>
            <a:extLst>
              <a:ext uri="{BEBA8EAE-BF5A-486C-A8C5-ECC9F3942E4B}">
                <a14:imgProps xmlns:a14="http://schemas.microsoft.com/office/drawing/2010/main">
                  <a14:imgLayer r:embed="rId8">
                    <a14:imgEffect>
                      <a14:backgroundRemoval t="3110" b="27992" l="2573" r="23158"/>
                    </a14:imgEffect>
                  </a14:imgLayer>
                </a14:imgProps>
              </a:ext>
            </a:extLst>
          </a:blip>
          <a:srcRect r="74269" b="68898"/>
          <a:stretch/>
        </p:blipFill>
        <p:spPr>
          <a:xfrm>
            <a:off x="390542" y="3104129"/>
            <a:ext cx="1666858" cy="1765543"/>
          </a:xfrm>
          <a:prstGeom prst="rect">
            <a:avLst/>
          </a:prstGeom>
          <a:noFill/>
          <a:ln>
            <a:noFill/>
          </a:ln>
        </p:spPr>
      </p:pic>
      <p:pic>
        <p:nvPicPr>
          <p:cNvPr id="14" name="Google Shape;370;g2b3ded7ac4d_0_85">
            <a:extLst>
              <a:ext uri="{FF2B5EF4-FFF2-40B4-BE49-F238E27FC236}">
                <a16:creationId xmlns:a16="http://schemas.microsoft.com/office/drawing/2014/main" id="{8C5A1424-DD6A-4A2B-89D2-F951768E062E}"/>
              </a:ext>
            </a:extLst>
          </p:cNvPr>
          <p:cNvPicPr preferRelativeResize="0"/>
          <p:nvPr/>
        </p:nvPicPr>
        <p:blipFill rotWithShape="1">
          <a:blip r:embed="rId10">
            <a:alphaModFix/>
            <a:extLst>
              <a:ext uri="{BEBA8EAE-BF5A-486C-A8C5-ECC9F3942E4B}">
                <a14:imgProps xmlns:a14="http://schemas.microsoft.com/office/drawing/2010/main">
                  <a14:imgLayer r:embed="rId11">
                    <a14:imgEffect>
                      <a14:backgroundRemoval t="37070" b="61761" l="68262" r="96533">
                        <a14:foregroundMark x1="68262" y1="48556" x2="68262" y2="48556"/>
                        <a14:foregroundMark x1="82715" y1="37070" x2="82715" y2="37070"/>
                      </a14:backgroundRemoval>
                    </a14:imgEffect>
                  </a14:imgLayer>
                </a14:imgProps>
              </a:ext>
            </a:extLst>
          </a:blip>
          <a:srcRect l="65872" t="34898" b="35107"/>
          <a:stretch/>
        </p:blipFill>
        <p:spPr>
          <a:xfrm>
            <a:off x="328001" y="5158641"/>
            <a:ext cx="2165258" cy="1391475"/>
          </a:xfrm>
          <a:prstGeom prst="rect">
            <a:avLst/>
          </a:prstGeom>
          <a:noFill/>
          <a:ln>
            <a:noFill/>
          </a:ln>
        </p:spPr>
      </p:pic>
      <p:pic>
        <p:nvPicPr>
          <p:cNvPr id="15" name="Google Shape;369;g2b3ded7ac4d_0_85">
            <a:extLst>
              <a:ext uri="{FF2B5EF4-FFF2-40B4-BE49-F238E27FC236}">
                <a16:creationId xmlns:a16="http://schemas.microsoft.com/office/drawing/2014/main" id="{BD066FDF-44C5-4C73-816F-DC49DC45FB43}"/>
              </a:ext>
            </a:extLst>
          </p:cNvPr>
          <p:cNvPicPr preferRelativeResize="0"/>
          <p:nvPr/>
        </p:nvPicPr>
        <p:blipFill rotWithShape="1">
          <a:blip r:embed="rId12">
            <a:alphaModFix/>
            <a:extLst>
              <a:ext uri="{BEBA8EAE-BF5A-486C-A8C5-ECC9F3942E4B}">
                <a14:imgProps xmlns:a14="http://schemas.microsoft.com/office/drawing/2010/main">
                  <a14:imgLayer r:embed="rId13">
                    <a14:imgEffect>
                      <a14:backgroundRemoval t="37552" b="71111" l="10000" r="90000"/>
                    </a14:imgEffect>
                  </a14:imgLayer>
                </a14:imgProps>
              </a:ext>
            </a:extLst>
          </a:blip>
          <a:srcRect t="33357" b="24694"/>
          <a:stretch/>
        </p:blipFill>
        <p:spPr>
          <a:xfrm>
            <a:off x="6115050" y="1846823"/>
            <a:ext cx="2187241" cy="1154373"/>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7229" y="-3688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13" name="Google Shape;613;p25"/>
          <p:cNvSpPr txBox="1"/>
          <p:nvPr/>
        </p:nvSpPr>
        <p:spPr>
          <a:xfrm>
            <a:off x="148051" y="0"/>
            <a:ext cx="119505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1B. </a:t>
            </a:r>
            <a:r>
              <a:rPr lang="en-US" sz="3200" b="1" i="0" u="none" strike="noStrike" cap="none" dirty="0">
                <a:solidFill>
                  <a:schemeClr val="dk1"/>
                </a:solidFill>
                <a:latin typeface="Verdana"/>
                <a:ea typeface="Verdana"/>
                <a:cs typeface="Verdana"/>
                <a:sym typeface="Verdana"/>
              </a:rPr>
              <a:t>Write a sentence about the pictures using comparatives </a:t>
            </a:r>
            <a:r>
              <a:rPr lang="en-US" sz="3200" b="1" i="0" u="none" strike="noStrike" cap="none" dirty="0">
                <a:solidFill>
                  <a:srgbClr val="FF0000"/>
                </a:solidFill>
                <a:latin typeface="Verdana"/>
                <a:ea typeface="Verdana"/>
                <a:cs typeface="Verdana"/>
                <a:sym typeface="Verdana"/>
              </a:rPr>
              <a:t>C</a:t>
            </a:r>
            <a:r>
              <a:rPr lang="en-US" sz="3200" b="1" i="0" u="none" strike="noStrike" cap="none" dirty="0">
                <a:solidFill>
                  <a:schemeClr val="dk1"/>
                </a:solidFill>
                <a:latin typeface="Verdana"/>
                <a:ea typeface="Verdana"/>
                <a:cs typeface="Verdana"/>
                <a:sym typeface="Verdana"/>
              </a:rPr>
              <a:t> and superlatives </a:t>
            </a:r>
            <a:r>
              <a:rPr lang="en-US" sz="3200" b="1" i="0" u="none" strike="noStrike" cap="none" dirty="0">
                <a:solidFill>
                  <a:srgbClr val="FF0000"/>
                </a:solidFill>
                <a:latin typeface="Verdana"/>
                <a:ea typeface="Verdana"/>
                <a:cs typeface="Verdana"/>
                <a:sym typeface="Verdana"/>
              </a:rPr>
              <a:t>S</a:t>
            </a:r>
            <a:r>
              <a:rPr lang="en-US" sz="3200" b="1" i="0" u="none" strike="noStrike" cap="none" dirty="0">
                <a:solidFill>
                  <a:schemeClr val="dk1"/>
                </a:solidFill>
                <a:latin typeface="Verdana"/>
                <a:ea typeface="Verdana"/>
                <a:cs typeface="Verdana"/>
                <a:sym typeface="Verdana"/>
              </a:rPr>
              <a:t>.</a:t>
            </a:r>
            <a:endParaRPr sz="3200" b="1" i="0" u="none" strike="noStrike" cap="none" dirty="0">
              <a:solidFill>
                <a:schemeClr val="dk1"/>
              </a:solidFill>
              <a:latin typeface="Verdana"/>
              <a:ea typeface="Verdana"/>
              <a:cs typeface="Verdana"/>
              <a:sym typeface="Verdana"/>
            </a:endParaRPr>
          </a:p>
        </p:txBody>
      </p:sp>
      <p:sp>
        <p:nvSpPr>
          <p:cNvPr id="614" name="Google Shape;614;p25"/>
          <p:cNvSpPr txBox="1">
            <a:spLocks noGrp="1"/>
          </p:cNvSpPr>
          <p:nvPr>
            <p:ph type="ftr" idx="11"/>
          </p:nvPr>
        </p:nvSpPr>
        <p:spPr>
          <a:xfrm>
            <a:off x="0" y="6413811"/>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15" name="Google Shape;61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26</a:t>
            </a:fld>
            <a:endParaRPr sz="1800" dirty="0"/>
          </a:p>
        </p:txBody>
      </p:sp>
      <p:pic>
        <p:nvPicPr>
          <p:cNvPr id="17" name="Google Shape;383;g2b3ded7ac4d_0_255">
            <a:extLst>
              <a:ext uri="{FF2B5EF4-FFF2-40B4-BE49-F238E27FC236}">
                <a16:creationId xmlns:a16="http://schemas.microsoft.com/office/drawing/2014/main" id="{BEEA6048-ECF4-4541-AF7F-982F1F5869C5}"/>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47062" b="69326" l="82813" r="95313">
                        <a14:foregroundMark x1="82813" y1="67223" x2="82813" y2="67223"/>
                        <a14:foregroundMark x1="90869" y1="48980" x2="90869" y2="48980"/>
                        <a14:foregroundMark x1="89990" y1="47062" x2="89990" y2="47062"/>
                        <a14:foregroundMark x1="88916" y1="47619" x2="88916" y2="47619"/>
                      </a14:backgroundRemoval>
                    </a14:imgEffect>
                  </a14:imgLayer>
                </a14:imgProps>
              </a:ext>
            </a:extLst>
          </a:blip>
          <a:srcRect l="81716" t="47304" r="3091" b="28180"/>
          <a:stretch/>
        </p:blipFill>
        <p:spPr>
          <a:xfrm>
            <a:off x="377927" y="1523162"/>
            <a:ext cx="1208191" cy="1325700"/>
          </a:xfrm>
          <a:prstGeom prst="rect">
            <a:avLst/>
          </a:prstGeom>
          <a:noFill/>
          <a:ln>
            <a:noFill/>
          </a:ln>
        </p:spPr>
      </p:pic>
      <p:pic>
        <p:nvPicPr>
          <p:cNvPr id="18" name="Google Shape;382;g2b3ded7ac4d_0_255">
            <a:extLst>
              <a:ext uri="{FF2B5EF4-FFF2-40B4-BE49-F238E27FC236}">
                <a16:creationId xmlns:a16="http://schemas.microsoft.com/office/drawing/2014/main" id="{3349B652-C408-4807-8EDC-EE7528E43A7F}"/>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57850" b="90400" l="11900" r="40350">
                        <a14:foregroundMark x1="28050" y1="90400" x2="28050" y2="90400"/>
                        <a14:foregroundMark x1="36150" y1="57850" x2="36150" y2="57850"/>
                        <a14:foregroundMark x1="11900" y1="74700" x2="11900" y2="74700"/>
                      </a14:backgroundRemoval>
                    </a14:imgEffect>
                  </a14:imgLayer>
                </a14:imgProps>
              </a:ext>
            </a:extLst>
          </a:blip>
          <a:srcRect l="9029" t="55387" r="56066" b="7317"/>
          <a:stretch/>
        </p:blipFill>
        <p:spPr>
          <a:xfrm>
            <a:off x="249436" y="3290248"/>
            <a:ext cx="1568363" cy="1398100"/>
          </a:xfrm>
          <a:prstGeom prst="rect">
            <a:avLst/>
          </a:prstGeom>
          <a:noFill/>
          <a:ln>
            <a:noFill/>
          </a:ln>
        </p:spPr>
      </p:pic>
      <p:pic>
        <p:nvPicPr>
          <p:cNvPr id="609" name="Google Shape;609;p25"/>
          <p:cNvPicPr preferRelativeResize="0"/>
          <p:nvPr/>
        </p:nvPicPr>
        <p:blipFill rotWithShape="1">
          <a:blip r:embed="rId9">
            <a:alphaModFix/>
          </a:blip>
          <a:srcRect l="55522"/>
          <a:stretch/>
        </p:blipFill>
        <p:spPr>
          <a:xfrm>
            <a:off x="190939" y="5294749"/>
            <a:ext cx="1685355" cy="1204073"/>
          </a:xfrm>
          <a:prstGeom prst="rect">
            <a:avLst/>
          </a:prstGeom>
          <a:noFill/>
          <a:ln>
            <a:noFill/>
          </a:ln>
        </p:spPr>
      </p:pic>
      <p:pic>
        <p:nvPicPr>
          <p:cNvPr id="19" name="Google Shape;394;g2b3ded7ac4d_0_425">
            <a:extLst>
              <a:ext uri="{FF2B5EF4-FFF2-40B4-BE49-F238E27FC236}">
                <a16:creationId xmlns:a16="http://schemas.microsoft.com/office/drawing/2014/main" id="{6141CF24-ADB7-4BC6-8FA7-3AD7FD4235B2}"/>
              </a:ext>
            </a:extLst>
          </p:cNvPr>
          <p:cNvPicPr preferRelativeResize="0"/>
          <p:nvPr/>
        </p:nvPicPr>
        <p:blipFill rotWithShape="1">
          <a:blip r:embed="rId10">
            <a:alphaModFix/>
            <a:extLst>
              <a:ext uri="{BEBA8EAE-BF5A-486C-A8C5-ECC9F3942E4B}">
                <a14:imgProps xmlns:a14="http://schemas.microsoft.com/office/drawing/2010/main">
                  <a14:imgLayer r:embed="rId11">
                    <a14:imgEffect>
                      <a14:backgroundRemoval t="9927" b="89992" l="7422" r="63721">
                        <a14:foregroundMark x1="10986" y1="21806" x2="10986" y2="21806"/>
                        <a14:foregroundMark x1="31348" y1="15216" x2="31348" y2="15216"/>
                        <a14:foregroundMark x1="14502" y1="20342" x2="14502" y2="19609"/>
                        <a14:foregroundMark x1="7422" y1="22539" x2="7422" y2="22539"/>
                        <a14:foregroundMark x1="10107" y1="29211" x2="10107" y2="29211"/>
                        <a14:foregroundMark x1="27832" y1="22539" x2="27832" y2="22539"/>
                        <a14:foregroundMark x1="23828" y1="44020" x2="23828" y2="44020"/>
                        <a14:foregroundMark x1="15430" y1="79414" x2="15430" y2="79414"/>
                        <a14:foregroundMark x1="34033" y1="76485" x2="34033" y2="76485"/>
                        <a14:foregroundMark x1="58398" y1="75753" x2="58398" y2="75753"/>
                        <a14:foregroundMark x1="61035" y1="84622" x2="61035" y2="84622"/>
                        <a14:foregroundMark x1="61475" y1="85354" x2="61475" y2="85354"/>
                        <a14:foregroundMark x1="62354" y1="82343" x2="61914" y2="82343"/>
                        <a14:foregroundMark x1="63721" y1="80879" x2="63721" y2="80879"/>
                        <a14:foregroundMark x1="63721" y1="80879" x2="63721" y2="80879"/>
                        <a14:foregroundMark x1="18945" y1="43287" x2="18945" y2="43287"/>
                        <a14:foregroundMark x1="32227" y1="16680" x2="32227" y2="16680"/>
                        <a14:foregroundMark x1="22510" y1="41741" x2="22510" y2="41741"/>
                        <a14:foregroundMark x1="9229" y1="84622" x2="9229" y2="84622"/>
                        <a14:foregroundMark x1="21631" y1="49146" x2="21631" y2="49146"/>
                        <a14:foregroundMark x1="20264" y1="51343" x2="20264" y2="51343"/>
                        <a14:foregroundMark x1="17627" y1="75753" x2="17627" y2="75753"/>
                      </a14:backgroundRemoval>
                    </a14:imgEffect>
                  </a14:imgLayer>
                </a14:imgProps>
              </a:ext>
            </a:extLst>
          </a:blip>
          <a:srcRect l="4454" r="32545"/>
          <a:stretch/>
        </p:blipFill>
        <p:spPr>
          <a:xfrm>
            <a:off x="6359787" y="3364823"/>
            <a:ext cx="1430593" cy="1248951"/>
          </a:xfrm>
          <a:prstGeom prst="rect">
            <a:avLst/>
          </a:prstGeom>
          <a:noFill/>
          <a:ln>
            <a:noFill/>
          </a:ln>
        </p:spPr>
      </p:pic>
      <p:pic>
        <p:nvPicPr>
          <p:cNvPr id="20" name="Google Shape;393;g2b3ded7ac4d_0_425">
            <a:extLst>
              <a:ext uri="{FF2B5EF4-FFF2-40B4-BE49-F238E27FC236}">
                <a16:creationId xmlns:a16="http://schemas.microsoft.com/office/drawing/2014/main" id="{66C2AABA-9F35-448F-B6FC-4DBE6ADF2CEB}"/>
              </a:ext>
            </a:extLst>
          </p:cNvPr>
          <p:cNvPicPr preferRelativeResize="0"/>
          <p:nvPr/>
        </p:nvPicPr>
        <p:blipFill rotWithShape="1">
          <a:blip r:embed="rId12">
            <a:alphaModFix/>
            <a:extLst>
              <a:ext uri="{BEBA8EAE-BF5A-486C-A8C5-ECC9F3942E4B}">
                <a14:imgProps xmlns:a14="http://schemas.microsoft.com/office/drawing/2010/main">
                  <a14:imgLayer r:embed="rId13">
                    <a14:imgEffect>
                      <a14:backgroundRemoval t="35641" b="59744" l="44678" r="63232">
                        <a14:foregroundMark x1="52832" y1="50513" x2="52832" y2="50513"/>
                        <a14:foregroundMark x1="46973" y1="53675" x2="46973" y2="53675"/>
                        <a14:foregroundMark x1="44678" y1="56325" x2="44678" y2="56325"/>
                        <a14:foregroundMark x1="63232" y1="54957" x2="63232" y2="54957"/>
                        <a14:foregroundMark x1="54590" y1="42137" x2="54590" y2="42137"/>
                        <a14:foregroundMark x1="50537" y1="44359" x2="50537" y2="44359"/>
                      </a14:backgroundRemoval>
                    </a14:imgEffect>
                  </a14:imgLayer>
                </a14:imgProps>
              </a:ext>
            </a:extLst>
          </a:blip>
          <a:srcRect l="43916" t="32737" r="34828" b="37178"/>
          <a:stretch/>
        </p:blipFill>
        <p:spPr>
          <a:xfrm>
            <a:off x="6359787" y="5005891"/>
            <a:ext cx="1191846" cy="812378"/>
          </a:xfrm>
          <a:prstGeom prst="rect">
            <a:avLst/>
          </a:prstGeom>
          <a:noFill/>
          <a:ln>
            <a:noFill/>
          </a:ln>
        </p:spPr>
      </p:pic>
      <p:pic>
        <p:nvPicPr>
          <p:cNvPr id="21" name="Google Shape;395;g2b3ded7ac4d_0_425">
            <a:extLst>
              <a:ext uri="{FF2B5EF4-FFF2-40B4-BE49-F238E27FC236}">
                <a16:creationId xmlns:a16="http://schemas.microsoft.com/office/drawing/2014/main" id="{854FB8E8-9833-4EBF-97F4-96568E979911}"/>
              </a:ext>
            </a:extLst>
          </p:cNvPr>
          <p:cNvPicPr preferRelativeResize="0"/>
          <p:nvPr/>
        </p:nvPicPr>
        <p:blipFill rotWithShape="1">
          <a:blip r:embed="rId14">
            <a:alphaModFix/>
            <a:extLst>
              <a:ext uri="{BEBA8EAE-BF5A-486C-A8C5-ECC9F3942E4B}">
                <a14:imgProps xmlns:a14="http://schemas.microsoft.com/office/drawing/2010/main">
                  <a14:imgLayer r:embed="rId15">
                    <a14:imgEffect>
                      <a14:backgroundRemoval t="6173" b="92963" l="6592" r="95020">
                        <a14:foregroundMark x1="55078" y1="64938" x2="55078" y2="64938"/>
                        <a14:foregroundMark x1="77490" y1="36543" x2="77490" y2="36543"/>
                        <a14:foregroundMark x1="61475" y1="11235" x2="61475" y2="11235"/>
                        <a14:foregroundMark x1="53076" y1="6173" x2="53076" y2="6173"/>
                        <a14:foregroundMark x1="45459" y1="16296" x2="45459" y2="16296"/>
                        <a14:foregroundMark x1="30225" y1="43704" x2="30225" y2="43704"/>
                        <a14:foregroundMark x1="23828" y1="49753" x2="23828" y2="49753"/>
                        <a14:foregroundMark x1="14600" y1="73086" x2="14600" y2="73086"/>
                        <a14:foregroundMark x1="9814" y1="65926" x2="9814" y2="65926"/>
                        <a14:foregroundMark x1="6592" y1="66914" x2="6592" y2="66914"/>
                      </a14:backgroundRemoval>
                    </a14:imgEffect>
                  </a14:imgLayer>
                </a14:imgProps>
              </a:ext>
            </a:extLst>
          </a:blip>
          <a:srcRect l="51309" t="31436"/>
          <a:stretch/>
        </p:blipFill>
        <p:spPr>
          <a:xfrm>
            <a:off x="6179042" y="5726530"/>
            <a:ext cx="1694380" cy="812381"/>
          </a:xfrm>
          <a:prstGeom prst="rect">
            <a:avLst/>
          </a:prstGeom>
          <a:noFill/>
          <a:ln>
            <a:noFill/>
          </a:ln>
        </p:spPr>
      </p:pic>
      <p:graphicFrame>
        <p:nvGraphicFramePr>
          <p:cNvPr id="612" name="Google Shape;612;p25"/>
          <p:cNvGraphicFramePr/>
          <p:nvPr>
            <p:extLst>
              <p:ext uri="{D42A27DB-BD31-4B8C-83A1-F6EECF244321}">
                <p14:modId xmlns:p14="http://schemas.microsoft.com/office/powerpoint/2010/main" val="2235503228"/>
              </p:ext>
            </p:extLst>
          </p:nvPr>
        </p:nvGraphicFramePr>
        <p:xfrm>
          <a:off x="148051" y="1116652"/>
          <a:ext cx="11950500" cy="5454960"/>
        </p:xfrm>
        <a:graphic>
          <a:graphicData uri="http://schemas.openxmlformats.org/drawingml/2006/table">
            <a:tbl>
              <a:tblPr>
                <a:noFill/>
                <a:tableStyleId>{9BAE6DB9-FA33-4D0D-B449-0D6C30AF851F}</a:tableStyleId>
              </a:tblPr>
              <a:tblGrid>
                <a:gridCol w="1789166">
                  <a:extLst>
                    <a:ext uri="{9D8B030D-6E8A-4147-A177-3AD203B41FA5}">
                      <a16:colId xmlns:a16="http://schemas.microsoft.com/office/drawing/2014/main" val="20000"/>
                    </a:ext>
                  </a:extLst>
                </a:gridCol>
                <a:gridCol w="4187538">
                  <a:extLst>
                    <a:ext uri="{9D8B030D-6E8A-4147-A177-3AD203B41FA5}">
                      <a16:colId xmlns:a16="http://schemas.microsoft.com/office/drawing/2014/main" val="20001"/>
                    </a:ext>
                  </a:extLst>
                </a:gridCol>
                <a:gridCol w="1813621">
                  <a:extLst>
                    <a:ext uri="{9D8B030D-6E8A-4147-A177-3AD203B41FA5}">
                      <a16:colId xmlns:a16="http://schemas.microsoft.com/office/drawing/2014/main" val="20002"/>
                    </a:ext>
                  </a:extLst>
                </a:gridCol>
                <a:gridCol w="4160175">
                  <a:extLst>
                    <a:ext uri="{9D8B030D-6E8A-4147-A177-3AD203B41FA5}">
                      <a16:colId xmlns:a16="http://schemas.microsoft.com/office/drawing/2014/main" val="20003"/>
                    </a:ext>
                  </a:extLst>
                </a:gridCol>
              </a:tblGrid>
              <a:tr h="181832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7.</a:t>
                      </a:r>
                      <a:r>
                        <a:rPr lang="en-US" sz="2800" u="none" strike="noStrike" cap="none" dirty="0">
                          <a:solidFill>
                            <a:srgbClr val="FF0000"/>
                          </a:solidFill>
                          <a:latin typeface="Verdana"/>
                          <a:ea typeface="Verdana"/>
                          <a:cs typeface="Verdana"/>
                          <a:sym typeface="Verdana"/>
                        </a:rPr>
                        <a:t> </a:t>
                      </a:r>
                      <a:r>
                        <a:rPr lang="en-US" sz="2800" b="1" u="none" strike="noStrike" cap="none" dirty="0">
                          <a:solidFill>
                            <a:srgbClr val="FF0000"/>
                          </a:solidFill>
                          <a:latin typeface="Verdana"/>
                          <a:ea typeface="Verdana"/>
                          <a:cs typeface="Verdana"/>
                          <a:sym typeface="Verdana"/>
                        </a:rPr>
                        <a:t>S</a:t>
                      </a:r>
                      <a:endParaRPr sz="2800" b="1"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10.</a:t>
                      </a:r>
                      <a:r>
                        <a:rPr lang="en-US" sz="2800" u="none" strike="noStrike" cap="none" dirty="0">
                          <a:solidFill>
                            <a:srgbClr val="FF0000"/>
                          </a:solidFill>
                          <a:latin typeface="Verdana"/>
                          <a:ea typeface="Verdana"/>
                          <a:cs typeface="Verdana"/>
                          <a:sym typeface="Verdana"/>
                        </a:rPr>
                        <a:t> </a:t>
                      </a:r>
                      <a:r>
                        <a:rPr lang="en-US" sz="2800" b="1" u="none" strike="noStrike" cap="none" dirty="0">
                          <a:solidFill>
                            <a:srgbClr val="FF0000"/>
                          </a:solidFill>
                          <a:latin typeface="Verdana"/>
                          <a:ea typeface="Verdana"/>
                          <a:cs typeface="Verdana"/>
                          <a:sym typeface="Verdana"/>
                        </a:rPr>
                        <a:t>S</a:t>
                      </a:r>
                      <a:endParaRPr sz="2800" b="1"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81832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8.</a:t>
                      </a:r>
                      <a:r>
                        <a:rPr lang="en-US" sz="2800" u="none" strike="noStrike" cap="none" dirty="0">
                          <a:solidFill>
                            <a:srgbClr val="FF0000"/>
                          </a:solidFill>
                          <a:latin typeface="Verdana"/>
                          <a:ea typeface="Verdana"/>
                          <a:cs typeface="Verdana"/>
                          <a:sym typeface="Verdana"/>
                        </a:rPr>
                        <a:t> </a:t>
                      </a:r>
                      <a:r>
                        <a:rPr lang="en-US" sz="2800" b="1" u="none" strike="noStrike" cap="none" dirty="0">
                          <a:solidFill>
                            <a:srgbClr val="FF0000"/>
                          </a:solidFill>
                          <a:latin typeface="Verdana"/>
                          <a:ea typeface="Verdana"/>
                          <a:cs typeface="Verdana"/>
                          <a:sym typeface="Verdana"/>
                        </a:rPr>
                        <a:t>C</a:t>
                      </a:r>
                      <a:endParaRPr sz="2800" b="1" i="0" u="none" strike="noStrike" cap="none" dirty="0">
                        <a:solidFill>
                          <a:srgbClr val="FF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11.</a:t>
                      </a:r>
                      <a:r>
                        <a:rPr lang="en-US" sz="2800" u="none" strike="noStrike" cap="none" dirty="0">
                          <a:solidFill>
                            <a:srgbClr val="FF0000"/>
                          </a:solidFill>
                          <a:latin typeface="Verdana"/>
                          <a:ea typeface="Verdana"/>
                          <a:cs typeface="Verdana"/>
                          <a:sym typeface="Verdana"/>
                        </a:rPr>
                        <a:t> </a:t>
                      </a:r>
                      <a:r>
                        <a:rPr lang="en-US" sz="2800" b="1" u="none" strike="noStrike" cap="none" dirty="0">
                          <a:solidFill>
                            <a:srgbClr val="FF0000"/>
                          </a:solidFill>
                          <a:latin typeface="Verdana"/>
                          <a:ea typeface="Verdana"/>
                          <a:cs typeface="Verdana"/>
                          <a:sym typeface="Verdana"/>
                        </a:rPr>
                        <a:t>C</a:t>
                      </a:r>
                      <a:endParaRPr sz="2800" b="1"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81832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9.</a:t>
                      </a:r>
                      <a:r>
                        <a:rPr lang="en-US" sz="2800" u="none" strike="noStrike" cap="none" dirty="0">
                          <a:solidFill>
                            <a:srgbClr val="FF0000"/>
                          </a:solidFill>
                          <a:latin typeface="Verdana"/>
                          <a:ea typeface="Verdana"/>
                          <a:cs typeface="Verdana"/>
                          <a:sym typeface="Verdana"/>
                        </a:rPr>
                        <a:t> </a:t>
                      </a:r>
                      <a:r>
                        <a:rPr lang="en-US" sz="2800" b="1" u="none" strike="noStrike" cap="none" dirty="0">
                          <a:solidFill>
                            <a:srgbClr val="FF0000"/>
                          </a:solidFill>
                          <a:latin typeface="Verdana"/>
                          <a:ea typeface="Verdana"/>
                          <a:cs typeface="Verdana"/>
                          <a:sym typeface="Verdana"/>
                        </a:rPr>
                        <a:t>C</a:t>
                      </a:r>
                      <a:endParaRPr sz="2800" b="1"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12.</a:t>
                      </a:r>
                      <a:r>
                        <a:rPr lang="en-US" sz="2800" u="none" strike="noStrike" cap="none" dirty="0">
                          <a:solidFill>
                            <a:srgbClr val="FF0000"/>
                          </a:solidFill>
                          <a:latin typeface="Verdana"/>
                          <a:ea typeface="Verdana"/>
                          <a:cs typeface="Verdana"/>
                          <a:sym typeface="Verdana"/>
                        </a:rPr>
                        <a:t> </a:t>
                      </a:r>
                      <a:r>
                        <a:rPr lang="en-US" sz="2800" b="1" u="none" strike="noStrike" cap="none" dirty="0">
                          <a:solidFill>
                            <a:srgbClr val="FF0000"/>
                          </a:solidFill>
                          <a:latin typeface="Verdana"/>
                          <a:ea typeface="Verdana"/>
                          <a:cs typeface="Verdana"/>
                          <a:sym typeface="Verdana"/>
                        </a:rPr>
                        <a:t>S</a:t>
                      </a:r>
                      <a:endParaRPr sz="2800" b="1"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01" name="Google Shape;601;p25"/>
          <p:cNvPicPr preferRelativeResize="0"/>
          <p:nvPr/>
        </p:nvPicPr>
        <p:blipFill rotWithShape="1">
          <a:blip r:embed="rId9">
            <a:alphaModFix/>
          </a:blip>
          <a:srcRect r="55522"/>
          <a:stretch/>
        </p:blipFill>
        <p:spPr>
          <a:xfrm>
            <a:off x="6179042" y="1599911"/>
            <a:ext cx="1694380" cy="1248951"/>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3127" y="-10094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6"/>
          <p:cNvSpPr/>
          <p:nvPr/>
        </p:nvSpPr>
        <p:spPr>
          <a:xfrm>
            <a:off x="382044" y="2377337"/>
            <a:ext cx="11427911" cy="42981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000000"/>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Dancing is __________ than walking.</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000000"/>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Steak is _____________ than chicken.</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000000"/>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Cleaning the floor is ______ with a vacuum.</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222222"/>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Advertisements are ________ than the product.</a:t>
            </a:r>
            <a:endParaRPr sz="2800" b="0" i="0" u="none" strike="noStrike" cap="none" dirty="0">
              <a:solidFill>
                <a:srgbClr val="222222"/>
              </a:solidFill>
              <a:latin typeface="Verdana"/>
              <a:ea typeface="Verdana"/>
              <a:cs typeface="Verdana"/>
              <a:sym typeface="Verdana"/>
            </a:endParaRPr>
          </a:p>
          <a:p>
            <a:pPr marL="457200" marR="0" lvl="0" indent="-406400" algn="l" rtl="0">
              <a:lnSpc>
                <a:spcPct val="150000"/>
              </a:lnSpc>
              <a:spcBef>
                <a:spcPts val="0"/>
              </a:spcBef>
              <a:spcAft>
                <a:spcPts val="0"/>
              </a:spcAft>
              <a:buClr>
                <a:srgbClr val="222222"/>
              </a:buClr>
              <a:buSzPts val="2800"/>
              <a:buFont typeface="Verdana"/>
              <a:buAutoNum type="alphaUcPeriod"/>
            </a:pPr>
            <a:r>
              <a:rPr lang="en-US" sz="2800" b="0" i="0" u="none" strike="noStrike" cap="none" dirty="0">
                <a:solidFill>
                  <a:srgbClr val="222222"/>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Water is the _________ drink.</a:t>
            </a:r>
            <a:endParaRPr sz="2800" b="0" i="0" u="none" strike="noStrike" cap="none" dirty="0">
              <a:solidFill>
                <a:srgbClr val="222222"/>
              </a:solidFill>
              <a:latin typeface="Verdana"/>
              <a:ea typeface="Verdana"/>
              <a:cs typeface="Verdana"/>
              <a:sym typeface="Verdana"/>
            </a:endParaRPr>
          </a:p>
          <a:p>
            <a:pPr marL="457200" marR="0" lvl="0" indent="-406400" algn="just" rtl="0">
              <a:lnSpc>
                <a:spcPct val="150000"/>
              </a:lnSpc>
              <a:spcBef>
                <a:spcPts val="0"/>
              </a:spcBef>
              <a:spcAft>
                <a:spcPts val="0"/>
              </a:spcAft>
              <a:buClr>
                <a:srgbClr val="222222"/>
              </a:buClr>
              <a:buSzPts val="2800"/>
              <a:buFont typeface="Verdana"/>
              <a:buAutoNum type="alphaUcPeriod"/>
            </a:pPr>
            <a:r>
              <a:rPr lang="en-US" sz="2800" b="0" i="0" u="none" strike="noStrike" cap="none" dirty="0">
                <a:solidFill>
                  <a:schemeClr val="dk1"/>
                </a:solidFill>
                <a:latin typeface="Verdana"/>
                <a:ea typeface="Verdana"/>
                <a:cs typeface="Verdana"/>
                <a:sym typeface="Verdana"/>
              </a:rPr>
              <a:t>The mirror is the _________ picture.</a:t>
            </a:r>
            <a:endParaRPr sz="2800" b="0" i="0" u="none" strike="noStrike" cap="none" dirty="0">
              <a:solidFill>
                <a:srgbClr val="222222"/>
              </a:solidFill>
              <a:latin typeface="Verdana"/>
              <a:ea typeface="Verdana"/>
              <a:cs typeface="Verdana"/>
              <a:sym typeface="Verdana"/>
            </a:endParaRPr>
          </a:p>
        </p:txBody>
      </p:sp>
      <p:sp>
        <p:nvSpPr>
          <p:cNvPr id="623" name="Google Shape;623;p26"/>
          <p:cNvSpPr txBox="1"/>
          <p:nvPr/>
        </p:nvSpPr>
        <p:spPr>
          <a:xfrm>
            <a:off x="176981" y="0"/>
            <a:ext cx="12596117"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2A. </a:t>
            </a:r>
            <a:r>
              <a:rPr lang="en-US" sz="3200" b="1" i="0" u="none" strike="noStrike" cap="none" dirty="0">
                <a:solidFill>
                  <a:schemeClr val="dk1"/>
                </a:solidFill>
                <a:latin typeface="Verdana"/>
                <a:ea typeface="Verdana"/>
                <a:cs typeface="Verdana"/>
                <a:sym typeface="Verdana"/>
              </a:rPr>
              <a:t>Fill in the blanks with the correct comparative </a:t>
            </a:r>
          </a:p>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or superlative.</a:t>
            </a:r>
            <a:endParaRPr sz="3200" b="1" i="0" u="none" strike="noStrike" cap="none" dirty="0">
              <a:solidFill>
                <a:schemeClr val="dk1"/>
              </a:solidFill>
              <a:latin typeface="Verdana"/>
              <a:ea typeface="Verdana"/>
              <a:cs typeface="Verdana"/>
              <a:sym typeface="Verdana"/>
            </a:endParaRPr>
          </a:p>
        </p:txBody>
      </p:sp>
      <p:sp>
        <p:nvSpPr>
          <p:cNvPr id="624" name="Google Shape;624;p2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25" name="Google Shape;625;p26"/>
          <p:cNvSpPr txBox="1"/>
          <p:nvPr/>
        </p:nvSpPr>
        <p:spPr>
          <a:xfrm>
            <a:off x="4975800" y="1142300"/>
            <a:ext cx="22404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cheap</a:t>
            </a:r>
            <a:endParaRPr sz="2800" b="1" i="0" u="none" strike="noStrike" cap="none">
              <a:solidFill>
                <a:schemeClr val="lt1"/>
              </a:solidFill>
              <a:latin typeface="Verdana"/>
              <a:ea typeface="Verdana"/>
              <a:cs typeface="Verdana"/>
              <a:sym typeface="Verdana"/>
            </a:endParaRPr>
          </a:p>
        </p:txBody>
      </p:sp>
      <p:sp>
        <p:nvSpPr>
          <p:cNvPr id="626" name="Google Shape;626;p26"/>
          <p:cNvSpPr txBox="1"/>
          <p:nvPr/>
        </p:nvSpPr>
        <p:spPr>
          <a:xfrm>
            <a:off x="2577850" y="1746550"/>
            <a:ext cx="22404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easy</a:t>
            </a:r>
            <a:endParaRPr sz="2800" b="1" i="0" u="none" strike="noStrike" cap="none">
              <a:solidFill>
                <a:schemeClr val="lt1"/>
              </a:solidFill>
              <a:latin typeface="Verdana"/>
              <a:ea typeface="Verdana"/>
              <a:cs typeface="Verdana"/>
              <a:sym typeface="Verdana"/>
            </a:endParaRPr>
          </a:p>
        </p:txBody>
      </p:sp>
      <p:sp>
        <p:nvSpPr>
          <p:cNvPr id="627" name="Google Shape;627;p26"/>
          <p:cNvSpPr txBox="1"/>
          <p:nvPr/>
        </p:nvSpPr>
        <p:spPr>
          <a:xfrm>
            <a:off x="2577850" y="1142300"/>
            <a:ext cx="22404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difficult</a:t>
            </a:r>
            <a:endParaRPr sz="2800" b="1" i="0" u="none" strike="noStrike" cap="none">
              <a:solidFill>
                <a:schemeClr val="lt1"/>
              </a:solidFill>
              <a:latin typeface="Verdana"/>
              <a:ea typeface="Verdana"/>
              <a:cs typeface="Verdana"/>
              <a:sym typeface="Verdana"/>
            </a:endParaRPr>
          </a:p>
        </p:txBody>
      </p:sp>
      <p:sp>
        <p:nvSpPr>
          <p:cNvPr id="628" name="Google Shape;628;p26"/>
          <p:cNvSpPr txBox="1"/>
          <p:nvPr/>
        </p:nvSpPr>
        <p:spPr>
          <a:xfrm>
            <a:off x="7373750" y="1746550"/>
            <a:ext cx="22404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false</a:t>
            </a:r>
            <a:endParaRPr sz="2800" b="1" i="0" u="none" strike="noStrike" cap="none">
              <a:solidFill>
                <a:schemeClr val="lt1"/>
              </a:solidFill>
              <a:latin typeface="Verdana"/>
              <a:ea typeface="Verdana"/>
              <a:cs typeface="Verdana"/>
              <a:sym typeface="Verdana"/>
            </a:endParaRPr>
          </a:p>
        </p:txBody>
      </p:sp>
      <p:sp>
        <p:nvSpPr>
          <p:cNvPr id="629" name="Google Shape;629;p26"/>
          <p:cNvSpPr txBox="1"/>
          <p:nvPr/>
        </p:nvSpPr>
        <p:spPr>
          <a:xfrm>
            <a:off x="7373750" y="1142300"/>
            <a:ext cx="22404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true</a:t>
            </a:r>
            <a:endParaRPr sz="2800" b="1" i="0" u="none" strike="noStrike" cap="none" dirty="0">
              <a:solidFill>
                <a:schemeClr val="lt1"/>
              </a:solidFill>
              <a:latin typeface="Verdana"/>
              <a:ea typeface="Verdana"/>
              <a:cs typeface="Verdana"/>
              <a:sym typeface="Verdana"/>
            </a:endParaRPr>
          </a:p>
        </p:txBody>
      </p:sp>
      <p:sp>
        <p:nvSpPr>
          <p:cNvPr id="630" name="Google Shape;630;p26"/>
          <p:cNvSpPr txBox="1"/>
          <p:nvPr/>
        </p:nvSpPr>
        <p:spPr>
          <a:xfrm>
            <a:off x="4975800" y="1746550"/>
            <a:ext cx="22404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expensive</a:t>
            </a:r>
            <a:endParaRPr sz="2800" b="1" i="0" u="none" strike="noStrike" cap="none">
              <a:solidFill>
                <a:schemeClr val="lt1"/>
              </a:solidFill>
              <a:latin typeface="Verdana"/>
              <a:ea typeface="Verdana"/>
              <a:cs typeface="Verdana"/>
              <a:sym typeface="Verdana"/>
            </a:endParaRPr>
          </a:p>
        </p:txBody>
      </p:sp>
      <p:sp>
        <p:nvSpPr>
          <p:cNvPr id="631" name="Google Shape;63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27</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60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2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28</a:t>
            </a:fld>
            <a:endParaRPr sz="1800" dirty="0"/>
          </a:p>
        </p:txBody>
      </p:sp>
      <p:sp>
        <p:nvSpPr>
          <p:cNvPr id="638" name="Google Shape;638;p27"/>
          <p:cNvSpPr txBox="1"/>
          <p:nvPr/>
        </p:nvSpPr>
        <p:spPr>
          <a:xfrm>
            <a:off x="247350" y="43554"/>
            <a:ext cx="116973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i="0" u="none" strike="noStrike" cap="none" dirty="0">
                <a:solidFill>
                  <a:schemeClr val="accent5"/>
                </a:solidFill>
                <a:latin typeface="Verdana"/>
                <a:ea typeface="Verdana"/>
                <a:cs typeface="Verdana"/>
                <a:sym typeface="Verdana"/>
              </a:rPr>
              <a:t>2B. </a:t>
            </a:r>
            <a:r>
              <a:rPr lang="en-US" sz="3200" b="1" i="0" u="none" strike="noStrike" cap="none" dirty="0">
                <a:solidFill>
                  <a:schemeClr val="dk1"/>
                </a:solidFill>
                <a:latin typeface="Verdana"/>
                <a:ea typeface="Verdana"/>
                <a:cs typeface="Verdana"/>
                <a:sym typeface="Verdana"/>
              </a:rPr>
              <a:t>Fill in the blanks with a comparative or superlative.</a:t>
            </a:r>
            <a:endParaRPr sz="1000" b="1" i="0" u="none" strike="noStrike" cap="none" dirty="0">
              <a:solidFill>
                <a:srgbClr val="000000"/>
              </a:solidFill>
            </a:endParaRPr>
          </a:p>
        </p:txBody>
      </p:sp>
      <p:sp>
        <p:nvSpPr>
          <p:cNvPr id="639" name="Google Shape;639;p27"/>
          <p:cNvSpPr txBox="1"/>
          <p:nvPr/>
        </p:nvSpPr>
        <p:spPr>
          <a:xfrm>
            <a:off x="6863419" y="1237227"/>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fresh</a:t>
            </a:r>
            <a:endParaRPr sz="2800" b="1" i="0" u="none" strike="noStrike" cap="none">
              <a:solidFill>
                <a:schemeClr val="lt1"/>
              </a:solidFill>
              <a:latin typeface="Verdana"/>
              <a:ea typeface="Verdana"/>
              <a:cs typeface="Verdana"/>
              <a:sym typeface="Verdana"/>
            </a:endParaRPr>
          </a:p>
        </p:txBody>
      </p:sp>
      <p:sp>
        <p:nvSpPr>
          <p:cNvPr id="640" name="Google Shape;640;p27"/>
          <p:cNvSpPr txBox="1"/>
          <p:nvPr/>
        </p:nvSpPr>
        <p:spPr>
          <a:xfrm>
            <a:off x="6863419" y="1849434"/>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stale</a:t>
            </a:r>
            <a:endParaRPr sz="2800" b="1" i="0" u="none" strike="noStrike" cap="none">
              <a:solidFill>
                <a:schemeClr val="lt1"/>
              </a:solidFill>
              <a:latin typeface="Verdana"/>
              <a:ea typeface="Verdana"/>
              <a:cs typeface="Verdana"/>
              <a:sym typeface="Verdana"/>
            </a:endParaRPr>
          </a:p>
        </p:txBody>
      </p:sp>
      <p:sp>
        <p:nvSpPr>
          <p:cNvPr id="641" name="Google Shape;641;p27"/>
          <p:cNvSpPr txBox="1"/>
          <p:nvPr/>
        </p:nvSpPr>
        <p:spPr>
          <a:xfrm>
            <a:off x="1697319" y="1246491"/>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far</a:t>
            </a:r>
            <a:endParaRPr sz="2800" b="1" i="0" u="none" strike="noStrike" cap="none" dirty="0">
              <a:solidFill>
                <a:schemeClr val="lt1"/>
              </a:solidFill>
              <a:latin typeface="Verdana"/>
              <a:ea typeface="Verdana"/>
              <a:cs typeface="Verdana"/>
              <a:sym typeface="Verdana"/>
            </a:endParaRPr>
          </a:p>
        </p:txBody>
      </p:sp>
      <p:sp>
        <p:nvSpPr>
          <p:cNvPr id="642" name="Google Shape;642;p27"/>
          <p:cNvSpPr txBox="1"/>
          <p:nvPr/>
        </p:nvSpPr>
        <p:spPr>
          <a:xfrm>
            <a:off x="3419369" y="1858709"/>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tame</a:t>
            </a:r>
            <a:endParaRPr sz="2800" b="1" i="0" u="none" strike="noStrike" cap="none">
              <a:solidFill>
                <a:schemeClr val="lt1"/>
              </a:solidFill>
              <a:latin typeface="Verdana"/>
              <a:ea typeface="Verdana"/>
              <a:cs typeface="Verdana"/>
              <a:sym typeface="Verdana"/>
            </a:endParaRPr>
          </a:p>
        </p:txBody>
      </p:sp>
      <p:sp>
        <p:nvSpPr>
          <p:cNvPr id="643" name="Google Shape;643;p27"/>
          <p:cNvSpPr txBox="1"/>
          <p:nvPr/>
        </p:nvSpPr>
        <p:spPr>
          <a:xfrm>
            <a:off x="5141387" y="1858709"/>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messy</a:t>
            </a:r>
            <a:endParaRPr sz="2800" b="1" i="0" u="none" strike="noStrike" cap="none">
              <a:solidFill>
                <a:schemeClr val="lt1"/>
              </a:solidFill>
              <a:latin typeface="Verdana"/>
              <a:ea typeface="Verdana"/>
              <a:cs typeface="Verdana"/>
              <a:sym typeface="Verdana"/>
            </a:endParaRPr>
          </a:p>
        </p:txBody>
      </p:sp>
      <p:sp>
        <p:nvSpPr>
          <p:cNvPr id="644" name="Google Shape;644;p27"/>
          <p:cNvSpPr txBox="1"/>
          <p:nvPr/>
        </p:nvSpPr>
        <p:spPr>
          <a:xfrm>
            <a:off x="178306" y="2405871"/>
            <a:ext cx="11835387" cy="4062620"/>
          </a:xfrm>
          <a:prstGeom prst="rect">
            <a:avLst/>
          </a:prstGeom>
          <a:noFill/>
          <a:ln>
            <a:noFill/>
          </a:ln>
        </p:spPr>
        <p:txBody>
          <a:bodyPr spcFirstLastPara="1" wrap="square" lIns="91425" tIns="91425" rIns="91425" bIns="91425" anchor="t" anchorCtr="0">
            <a:spAutoFit/>
          </a:bodyPr>
          <a:lstStyle/>
          <a:p>
            <a:pPr marL="457200" marR="0" lvl="0" indent="-406400" algn="l" rtl="0">
              <a:lnSpc>
                <a:spcPct val="150000"/>
              </a:lnSpc>
              <a:spcBef>
                <a:spcPts val="0"/>
              </a:spcBef>
              <a:spcAft>
                <a:spcPts val="0"/>
              </a:spcAft>
              <a:buClr>
                <a:schemeClr val="dk1"/>
              </a:buClr>
              <a:buSzPts val="2800"/>
              <a:buFont typeface="Verdana"/>
              <a:buAutoNum type="alphaUcPeriod"/>
            </a:pPr>
            <a:r>
              <a:rPr lang="en-US" sz="2800" b="0" i="0" u="none" strike="noStrike" cap="none" dirty="0">
                <a:solidFill>
                  <a:schemeClr val="dk1"/>
                </a:solidFill>
                <a:latin typeface="Verdana"/>
                <a:ea typeface="Verdana"/>
                <a:cs typeface="Verdana"/>
                <a:sym typeface="Verdana"/>
              </a:rPr>
              <a:t> Lions are _________ than house cats.</a:t>
            </a:r>
            <a:endParaRPr sz="2800" b="1" i="0" u="sng" strike="noStrike" cap="none" dirty="0">
              <a:solidFill>
                <a:schemeClr val="accent5"/>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lphaUcPeriod"/>
            </a:pPr>
            <a:r>
              <a:rPr lang="en-US" sz="2800" b="0" i="0" u="none" strike="noStrike" cap="none" dirty="0">
                <a:solidFill>
                  <a:schemeClr val="dk1"/>
                </a:solidFill>
                <a:latin typeface="Verdana"/>
                <a:ea typeface="Verdana"/>
                <a:cs typeface="Verdana"/>
                <a:sym typeface="Verdana"/>
              </a:rPr>
              <a:t> Oranges taste ________ when eaten right off of a tree.</a:t>
            </a:r>
            <a:endParaRPr sz="28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lphaUcPeriod"/>
            </a:pPr>
            <a:r>
              <a:rPr lang="en-US" sz="2800" b="0" i="0" u="none" strike="noStrike" cap="none" dirty="0">
                <a:solidFill>
                  <a:schemeClr val="dk1"/>
                </a:solidFill>
                <a:latin typeface="Verdana"/>
                <a:ea typeface="Verdana"/>
                <a:cs typeface="Verdana"/>
                <a:sym typeface="Verdana"/>
              </a:rPr>
              <a:t> Children have the ________ rooms in the house.</a:t>
            </a:r>
            <a:endParaRPr sz="28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lphaUcPeriod"/>
            </a:pPr>
            <a:r>
              <a:rPr lang="en-US" sz="2800" b="0" i="0" u="none" strike="noStrike" cap="none" dirty="0">
                <a:solidFill>
                  <a:srgbClr val="222222"/>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Bread gets __________ when left out of the bag.</a:t>
            </a:r>
            <a:endParaRPr sz="2800" b="0" i="0" u="none" strike="noStrike" cap="none" dirty="0">
              <a:solidFill>
                <a:srgbClr val="222222"/>
              </a:solidFill>
              <a:latin typeface="Verdana"/>
              <a:ea typeface="Verdana"/>
              <a:cs typeface="Verdana"/>
              <a:sym typeface="Verdana"/>
            </a:endParaRPr>
          </a:p>
          <a:p>
            <a:pPr marL="457200" marR="0" lvl="0" indent="-406400" algn="l" rtl="0">
              <a:lnSpc>
                <a:spcPct val="150000"/>
              </a:lnSpc>
              <a:spcBef>
                <a:spcPts val="0"/>
              </a:spcBef>
              <a:spcAft>
                <a:spcPts val="0"/>
              </a:spcAft>
              <a:buClr>
                <a:srgbClr val="222222"/>
              </a:buClr>
              <a:buSzPts val="2800"/>
              <a:buFont typeface="Verdana"/>
              <a:buAutoNum type="alphaUcPeriod"/>
            </a:pPr>
            <a:r>
              <a:rPr lang="en-US" sz="2800" b="0" i="0" u="none" strike="noStrike" cap="none" dirty="0">
                <a:solidFill>
                  <a:srgbClr val="222222"/>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Cats are usually _________ than dogs.</a:t>
            </a:r>
            <a:endParaRPr sz="2800" b="0" i="0" u="none" strike="noStrike" cap="none" dirty="0">
              <a:solidFill>
                <a:srgbClr val="222222"/>
              </a:solidFill>
              <a:latin typeface="Verdana"/>
              <a:ea typeface="Verdana"/>
              <a:cs typeface="Verdana"/>
              <a:sym typeface="Verdana"/>
            </a:endParaRPr>
          </a:p>
          <a:p>
            <a:pPr marL="457200" marR="0" lvl="0" indent="-406400" algn="just" rtl="0">
              <a:lnSpc>
                <a:spcPct val="150000"/>
              </a:lnSpc>
              <a:spcBef>
                <a:spcPts val="0"/>
              </a:spcBef>
              <a:spcAft>
                <a:spcPts val="0"/>
              </a:spcAft>
              <a:buClr>
                <a:srgbClr val="222222"/>
              </a:buClr>
              <a:buSzPts val="2800"/>
              <a:buFont typeface="Verdana"/>
              <a:buAutoNum type="alphaUcPeriod"/>
            </a:pPr>
            <a:r>
              <a:rPr lang="en-US" sz="2800" b="0" i="0" u="none" strike="noStrike" cap="none" dirty="0">
                <a:solidFill>
                  <a:schemeClr val="dk1"/>
                </a:solidFill>
                <a:latin typeface="Verdana"/>
                <a:ea typeface="Verdana"/>
                <a:cs typeface="Verdana"/>
                <a:sym typeface="Verdana"/>
              </a:rPr>
              <a:t>Lines are _________ when drawn with a ruler.</a:t>
            </a:r>
            <a:endParaRPr sz="2800" b="0" i="0" u="none" strike="noStrike" cap="none" dirty="0">
              <a:solidFill>
                <a:srgbClr val="222222"/>
              </a:solidFill>
              <a:latin typeface="Verdana"/>
              <a:ea typeface="Verdana"/>
              <a:cs typeface="Verdana"/>
              <a:sym typeface="Verdana"/>
            </a:endParaRPr>
          </a:p>
        </p:txBody>
      </p:sp>
      <p:sp>
        <p:nvSpPr>
          <p:cNvPr id="645" name="Google Shape;645;p27"/>
          <p:cNvSpPr txBox="1"/>
          <p:nvPr/>
        </p:nvSpPr>
        <p:spPr>
          <a:xfrm>
            <a:off x="5141388" y="1237216"/>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neat</a:t>
            </a:r>
            <a:endParaRPr sz="2800" b="1" i="0" u="none" strike="noStrike" cap="none">
              <a:solidFill>
                <a:schemeClr val="lt1"/>
              </a:solidFill>
              <a:latin typeface="Verdana"/>
              <a:ea typeface="Verdana"/>
              <a:cs typeface="Verdana"/>
              <a:sym typeface="Verdana"/>
            </a:endParaRPr>
          </a:p>
        </p:txBody>
      </p:sp>
      <p:sp>
        <p:nvSpPr>
          <p:cNvPr id="2" name="Footer Placeholder 1">
            <a:extLst>
              <a:ext uri="{FF2B5EF4-FFF2-40B4-BE49-F238E27FC236}">
                <a16:creationId xmlns:a16="http://schemas.microsoft.com/office/drawing/2014/main" id="{8B59CC1D-7284-4844-A1DF-AB05D5D8AC8B}"/>
              </a:ext>
            </a:extLst>
          </p:cNvPr>
          <p:cNvSpPr>
            <a:spLocks noGrp="1"/>
          </p:cNvSpPr>
          <p:nvPr>
            <p:ph type="ftr" idx="11"/>
          </p:nvPr>
        </p:nvSpPr>
        <p:spPr>
          <a:xfrm>
            <a:off x="18556" y="6472518"/>
            <a:ext cx="4114800" cy="365125"/>
          </a:xfrm>
        </p:spPr>
        <p:txBody>
          <a:bodyPr/>
          <a:lstStyle/>
          <a:p>
            <a:r>
              <a:rPr lang="en-US"/>
              <a:t>©2020-2025 Light of the World Learning</a:t>
            </a:r>
          </a:p>
        </p:txBody>
      </p:sp>
      <p:sp>
        <p:nvSpPr>
          <p:cNvPr id="3" name="Google Shape;641;p27">
            <a:extLst>
              <a:ext uri="{FF2B5EF4-FFF2-40B4-BE49-F238E27FC236}">
                <a16:creationId xmlns:a16="http://schemas.microsoft.com/office/drawing/2014/main" id="{F11A7641-E08A-3F27-7010-78B83A9D3515}"/>
              </a:ext>
            </a:extLst>
          </p:cNvPr>
          <p:cNvSpPr txBox="1"/>
          <p:nvPr/>
        </p:nvSpPr>
        <p:spPr>
          <a:xfrm>
            <a:off x="3462753" y="1232186"/>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wild</a:t>
            </a:r>
            <a:endParaRPr sz="2800" b="1" i="0" u="none" strike="noStrike" cap="none" dirty="0">
              <a:solidFill>
                <a:schemeClr val="lt1"/>
              </a:solidFill>
              <a:latin typeface="Verdana"/>
              <a:ea typeface="Verdana"/>
              <a:cs typeface="Verdana"/>
              <a:sym typeface="Verdana"/>
            </a:endParaRPr>
          </a:p>
        </p:txBody>
      </p:sp>
      <p:sp>
        <p:nvSpPr>
          <p:cNvPr id="4" name="Google Shape;641;p27">
            <a:extLst>
              <a:ext uri="{FF2B5EF4-FFF2-40B4-BE49-F238E27FC236}">
                <a16:creationId xmlns:a16="http://schemas.microsoft.com/office/drawing/2014/main" id="{53FFD45F-6CEB-9892-CB5B-09F90DE07C8B}"/>
              </a:ext>
            </a:extLst>
          </p:cNvPr>
          <p:cNvSpPr txBox="1"/>
          <p:nvPr/>
        </p:nvSpPr>
        <p:spPr>
          <a:xfrm>
            <a:off x="1697319" y="1862919"/>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cheap</a:t>
            </a:r>
            <a:endParaRPr sz="2800" b="1" i="0" u="none" strike="noStrike" cap="none" dirty="0">
              <a:solidFill>
                <a:schemeClr val="lt1"/>
              </a:solidFill>
              <a:latin typeface="Verdana"/>
              <a:ea typeface="Verdana"/>
              <a:cs typeface="Verdana"/>
              <a:sym typeface="Verdana"/>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56"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9"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28"/>
          <p:cNvSpPr txBox="1">
            <a:spLocks noGrp="1"/>
          </p:cNvSpPr>
          <p:nvPr>
            <p:ph type="ftr" idx="11"/>
          </p:nvPr>
        </p:nvSpPr>
        <p:spPr>
          <a:xfrm>
            <a:off x="0" y="646366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53" name="Google Shape;653;p28"/>
          <p:cNvSpPr txBox="1"/>
          <p:nvPr/>
        </p:nvSpPr>
        <p:spPr>
          <a:xfrm>
            <a:off x="247263" y="154280"/>
            <a:ext cx="11659551"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3. </a:t>
            </a:r>
            <a:r>
              <a:rPr lang="en-US" sz="3200" b="1" i="0" u="none" strike="noStrike" cap="none" dirty="0">
                <a:solidFill>
                  <a:srgbClr val="000000"/>
                </a:solidFill>
                <a:latin typeface="Verdana"/>
                <a:ea typeface="Verdana"/>
                <a:cs typeface="Verdana"/>
                <a:sym typeface="Verdana"/>
              </a:rPr>
              <a:t>Write questions and ask a partner.</a:t>
            </a:r>
            <a:endParaRPr sz="3200" b="1" i="0" u="none" strike="noStrike" cap="none" dirty="0">
              <a:solidFill>
                <a:srgbClr val="000000"/>
              </a:solidFill>
              <a:latin typeface="Verdana"/>
              <a:ea typeface="Verdana"/>
              <a:cs typeface="Verdana"/>
              <a:sym typeface="Verdana"/>
            </a:endParaRPr>
          </a:p>
        </p:txBody>
      </p:sp>
      <p:graphicFrame>
        <p:nvGraphicFramePr>
          <p:cNvPr id="654" name="Google Shape;654;p28"/>
          <p:cNvGraphicFramePr/>
          <p:nvPr>
            <p:extLst>
              <p:ext uri="{D42A27DB-BD31-4B8C-83A1-F6EECF244321}">
                <p14:modId xmlns:p14="http://schemas.microsoft.com/office/powerpoint/2010/main" val="3596248706"/>
              </p:ext>
            </p:extLst>
          </p:nvPr>
        </p:nvGraphicFramePr>
        <p:xfrm>
          <a:off x="285186" y="893876"/>
          <a:ext cx="11355175" cy="5303280"/>
        </p:xfrm>
        <a:graphic>
          <a:graphicData uri="http://schemas.openxmlformats.org/drawingml/2006/table">
            <a:tbl>
              <a:tblPr>
                <a:noFill/>
                <a:tableStyleId>{9BAE6DB9-FA33-4D0D-B449-0D6C30AF851F}</a:tableStyleId>
              </a:tblPr>
              <a:tblGrid>
                <a:gridCol w="6192675">
                  <a:extLst>
                    <a:ext uri="{9D8B030D-6E8A-4147-A177-3AD203B41FA5}">
                      <a16:colId xmlns:a16="http://schemas.microsoft.com/office/drawing/2014/main" val="20000"/>
                    </a:ext>
                  </a:extLst>
                </a:gridCol>
                <a:gridCol w="5162500">
                  <a:extLst>
                    <a:ext uri="{9D8B030D-6E8A-4147-A177-3AD203B41FA5}">
                      <a16:colId xmlns:a16="http://schemas.microsoft.com/office/drawing/2014/main" val="20001"/>
                    </a:ext>
                  </a:extLst>
                </a:gridCol>
              </a:tblGrid>
              <a:tr h="3546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Questions</a:t>
                      </a: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Answers</a:t>
                      </a: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5303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1. </a:t>
                      </a:r>
                      <a:r>
                        <a:rPr lang="en-US" sz="2800" u="none" strike="noStrike" cap="none">
                          <a:solidFill>
                            <a:srgbClr val="4A86E8"/>
                          </a:solidFill>
                          <a:latin typeface="Verdana"/>
                          <a:ea typeface="Verdana"/>
                          <a:cs typeface="Verdana"/>
                          <a:sym typeface="Verdana"/>
                        </a:rPr>
                        <a:t>Is running or walking </a:t>
                      </a:r>
                      <a:r>
                        <a:rPr lang="en-US" sz="2800" u="none" strike="noStrike" cap="none">
                          <a:solidFill>
                            <a:schemeClr val="dk1"/>
                          </a:solidFill>
                          <a:latin typeface="Verdana"/>
                          <a:ea typeface="Verdana"/>
                          <a:cs typeface="Verdana"/>
                          <a:sym typeface="Verdana"/>
                        </a:rPr>
                        <a:t>more difficult </a:t>
                      </a:r>
                      <a:r>
                        <a:rPr lang="en-US" sz="2800" u="none" strike="noStrike" cap="none">
                          <a:solidFill>
                            <a:srgbClr val="4A86E8"/>
                          </a:solidFill>
                          <a:latin typeface="Verdana"/>
                          <a:ea typeface="Verdana"/>
                          <a:cs typeface="Verdana"/>
                          <a:sym typeface="Verdana"/>
                        </a:rPr>
                        <a:t>to learn first</a:t>
                      </a:r>
                      <a:r>
                        <a:rPr lang="en-US" sz="2800" u="none" strike="noStrike" cap="none">
                          <a:solidFill>
                            <a:schemeClr val="dk1"/>
                          </a:solidFill>
                          <a:latin typeface="Verdana"/>
                          <a:ea typeface="Verdana"/>
                          <a:cs typeface="Verdana"/>
                          <a:sym typeface="Verdana"/>
                        </a:rPr>
                        <a:t>?</a:t>
                      </a:r>
                      <a:endParaRPr sz="2800" u="none" strike="noStrike" cap="none">
                        <a:solidFill>
                          <a:srgbClr val="4A86E8"/>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4A86E8"/>
                          </a:solidFill>
                          <a:latin typeface="Verdana"/>
                          <a:ea typeface="Verdana"/>
                          <a:cs typeface="Verdana"/>
                          <a:sym typeface="Verdana"/>
                        </a:rPr>
                        <a:t>Running is more difficult to learn before walking.</a:t>
                      </a:r>
                      <a:endParaRPr sz="2800" u="none" strike="noStrike" cap="none">
                        <a:solidFill>
                          <a:srgbClr val="4A86E8"/>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2. _______ freshest _______</a:t>
                      </a: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3. _______ cheapest _______</a:t>
                      </a: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4. _______ neatest _______</a:t>
                      </a: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5. _______ truer _______</a:t>
                      </a: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6. _______ wildest _______</a:t>
                      </a: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6"/>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7. _______ easiest _______</a:t>
                      </a: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655" name="Google Shape;65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29</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70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8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3"/>
          <p:cNvSpPr txBox="1">
            <a:spLocks noGrp="1"/>
          </p:cNvSpPr>
          <p:nvPr>
            <p:ph type="ftr" idx="11"/>
          </p:nvPr>
        </p:nvSpPr>
        <p:spPr>
          <a:xfrm>
            <a:off x="-3175" y="6440156"/>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325" name="Google Shape;3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a:t>
            </a:fld>
            <a:endParaRPr sz="1800" dirty="0"/>
          </a:p>
        </p:txBody>
      </p:sp>
      <p:pic>
        <p:nvPicPr>
          <p:cNvPr id="326" name="Google Shape;326;p3"/>
          <p:cNvPicPr preferRelativeResize="0"/>
          <p:nvPr/>
        </p:nvPicPr>
        <p:blipFill rotWithShape="1">
          <a:blip r:embed="rId5">
            <a:alphaModFix/>
          </a:blip>
          <a:srcRect/>
          <a:stretch/>
        </p:blipFill>
        <p:spPr>
          <a:xfrm>
            <a:off x="0" y="0"/>
            <a:ext cx="12195176" cy="6858000"/>
          </a:xfrm>
          <a:prstGeom prst="rect">
            <a:avLst/>
          </a:prstGeom>
          <a:noFill/>
          <a:ln>
            <a:noFill/>
          </a:ln>
        </p:spPr>
      </p:pic>
      <p:pic>
        <p:nvPicPr>
          <p:cNvPr id="327" name="Google Shape;327;p3"/>
          <p:cNvPicPr preferRelativeResize="0"/>
          <p:nvPr/>
        </p:nvPicPr>
        <p:blipFill rotWithShape="1">
          <a:blip r:embed="rId6">
            <a:alphaModFix/>
          </a:blip>
          <a:srcRect l="4666" t="51647" r="46414" b="10767"/>
          <a:stretch/>
        </p:blipFill>
        <p:spPr>
          <a:xfrm>
            <a:off x="7596150" y="1418325"/>
            <a:ext cx="621248" cy="477301"/>
          </a:xfrm>
          <a:prstGeom prst="rect">
            <a:avLst/>
          </a:prstGeom>
          <a:noFill/>
          <a:ln>
            <a:noFill/>
          </a:ln>
        </p:spPr>
      </p:pic>
      <p:pic>
        <p:nvPicPr>
          <p:cNvPr id="328" name="Google Shape;328;p3"/>
          <p:cNvPicPr preferRelativeResize="0"/>
          <p:nvPr/>
        </p:nvPicPr>
        <p:blipFill rotWithShape="1">
          <a:blip r:embed="rId6">
            <a:alphaModFix/>
          </a:blip>
          <a:srcRect l="4666" t="51647" r="46414" b="10767"/>
          <a:stretch/>
        </p:blipFill>
        <p:spPr>
          <a:xfrm rot="-487690">
            <a:off x="1652550" y="1418325"/>
            <a:ext cx="621248" cy="477300"/>
          </a:xfrm>
          <a:prstGeom prst="rect">
            <a:avLst/>
          </a:prstGeom>
          <a:noFill/>
          <a:ln>
            <a:noFill/>
          </a:ln>
        </p:spPr>
      </p:pic>
      <p:sp>
        <p:nvSpPr>
          <p:cNvPr id="323" name="Google Shape;323;p3"/>
          <p:cNvSpPr txBox="1">
            <a:spLocks noGrp="1"/>
          </p:cNvSpPr>
          <p:nvPr>
            <p:ph type="title"/>
          </p:nvPr>
        </p:nvSpPr>
        <p:spPr>
          <a:xfrm>
            <a:off x="838200" y="-147663"/>
            <a:ext cx="10515600" cy="81530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dirty="0">
                <a:latin typeface="Verdana"/>
                <a:ea typeface="Verdana"/>
                <a:cs typeface="Verdana"/>
                <a:sym typeface="Verdana"/>
              </a:rPr>
              <a:t> </a:t>
            </a:r>
            <a:r>
              <a:rPr lang="en-US" sz="3200" b="1" dirty="0"/>
              <a:t>What do you see?</a:t>
            </a:r>
            <a:endParaRPr sz="3200"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4481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graphicFrame>
        <p:nvGraphicFramePr>
          <p:cNvPr id="662" name="Google Shape;662;p29"/>
          <p:cNvGraphicFramePr/>
          <p:nvPr>
            <p:extLst>
              <p:ext uri="{D42A27DB-BD31-4B8C-83A1-F6EECF244321}">
                <p14:modId xmlns:p14="http://schemas.microsoft.com/office/powerpoint/2010/main" val="4037150354"/>
              </p:ext>
            </p:extLst>
          </p:nvPr>
        </p:nvGraphicFramePr>
        <p:xfrm>
          <a:off x="356669" y="1458954"/>
          <a:ext cx="11490900" cy="4896420"/>
        </p:xfrm>
        <a:graphic>
          <a:graphicData uri="http://schemas.openxmlformats.org/drawingml/2006/table">
            <a:tbl>
              <a:tblPr>
                <a:noFill/>
                <a:tableStyleId>{2C6A56D7-3CD8-45BB-B4FA-25541F3013DA}</a:tableStyleId>
              </a:tblPr>
              <a:tblGrid>
                <a:gridCol w="7154223">
                  <a:extLst>
                    <a:ext uri="{9D8B030D-6E8A-4147-A177-3AD203B41FA5}">
                      <a16:colId xmlns:a16="http://schemas.microsoft.com/office/drawing/2014/main" val="20000"/>
                    </a:ext>
                  </a:extLst>
                </a:gridCol>
                <a:gridCol w="4336677">
                  <a:extLst>
                    <a:ext uri="{9D8B030D-6E8A-4147-A177-3AD203B41FA5}">
                      <a16:colId xmlns:a16="http://schemas.microsoft.com/office/drawing/2014/main" val="20001"/>
                    </a:ext>
                  </a:extLst>
                </a:gridCol>
              </a:tblGrid>
              <a:tr h="687250">
                <a:tc>
                  <a:txBody>
                    <a:bodyPr/>
                    <a:lstStyle/>
                    <a:p>
                      <a:pPr marL="0" marR="0" lvl="0" indent="0" algn="l" rtl="0">
                        <a:lnSpc>
                          <a:spcPct val="100000"/>
                        </a:lnSpc>
                        <a:spcBef>
                          <a:spcPts val="0"/>
                        </a:spcBef>
                        <a:spcAft>
                          <a:spcPts val="0"/>
                        </a:spcAft>
                        <a:buClr>
                          <a:srgbClr val="000000"/>
                        </a:buClr>
                        <a:buSzPts val="2800"/>
                        <a:buFont typeface="Arial"/>
                        <a:buNone/>
                      </a:pPr>
                      <a:r>
                        <a:rPr lang="en-US" sz="2800" b="0" u="none" strike="noStrike" cap="none">
                          <a:solidFill>
                            <a:schemeClr val="accent5"/>
                          </a:solidFill>
                          <a:latin typeface="Verdana"/>
                          <a:ea typeface="Verdana"/>
                          <a:cs typeface="Verdana"/>
                          <a:sym typeface="Verdana"/>
                        </a:rPr>
                        <a:t>A. </a:t>
                      </a:r>
                      <a:r>
                        <a:rPr lang="en-US" sz="2800" u="none" strike="noStrike" cap="none">
                          <a:latin typeface="Verdana"/>
                          <a:ea typeface="Verdana"/>
                          <a:cs typeface="Verdana"/>
                          <a:sym typeface="Verdana"/>
                        </a:rPr>
                        <a:t>Are you the tallest student?</a:t>
                      </a:r>
                      <a:endParaRPr sz="2800" b="1" i="0" u="none" strike="noStrike" cap="none">
                        <a:solidFill>
                          <a:schemeClr val="accent5"/>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5"/>
                          </a:solidFill>
                          <a:latin typeface="Verdana"/>
                          <a:ea typeface="Verdana"/>
                          <a:cs typeface="Verdana"/>
                          <a:sym typeface="Verdana"/>
                        </a:rPr>
                        <a:t> </a:t>
                      </a:r>
                      <a:r>
                        <a:rPr lang="en-US" sz="2800" u="none" strike="noStrike" cap="none">
                          <a:solidFill>
                            <a:schemeClr val="accent5"/>
                          </a:solidFill>
                          <a:latin typeface="Verdana"/>
                          <a:ea typeface="Verdana"/>
                          <a:cs typeface="Verdana"/>
                          <a:sym typeface="Verdana"/>
                        </a:rPr>
                        <a:t>No, I am not the tallest.</a:t>
                      </a:r>
                      <a:endParaRPr sz="2800" b="0" i="0" u="none" strike="noStrike" cap="none">
                        <a:solidFill>
                          <a:schemeClr val="accent5"/>
                        </a:solidFill>
                        <a:latin typeface="Verdana"/>
                        <a:ea typeface="Verdana"/>
                        <a:cs typeface="Verdana"/>
                        <a:sym typeface="Verdana"/>
                      </a:endParaRPr>
                    </a:p>
                  </a:txBody>
                  <a:tcPr marL="68575" marR="68575" marT="45725" marB="45725"/>
                </a:tc>
                <a:extLst>
                  <a:ext uri="{0D108BD9-81ED-4DB2-BD59-A6C34878D82A}">
                    <a16:rowId xmlns:a16="http://schemas.microsoft.com/office/drawing/2014/main" val="10000"/>
                  </a:ext>
                </a:extLst>
              </a:tr>
              <a:tr h="687250">
                <a:tc>
                  <a:txBody>
                    <a:bodyPr/>
                    <a:lstStyle/>
                    <a:p>
                      <a:pPr marL="0" marR="0" lvl="0" indent="0" algn="l" rtl="0">
                        <a:lnSpc>
                          <a:spcPct val="100000"/>
                        </a:lnSpc>
                        <a:spcBef>
                          <a:spcPts val="0"/>
                        </a:spcBef>
                        <a:spcAft>
                          <a:spcPts val="0"/>
                        </a:spcAft>
                        <a:buClr>
                          <a:schemeClr val="accent5"/>
                        </a:buClr>
                        <a:buSzPts val="2800"/>
                        <a:buFont typeface="Verdana"/>
                        <a:buNone/>
                      </a:pPr>
                      <a:r>
                        <a:rPr lang="en-US" sz="2800" b="0" i="0" u="none" strike="noStrike" cap="none" dirty="0">
                          <a:solidFill>
                            <a:schemeClr val="accent5"/>
                          </a:solidFill>
                          <a:latin typeface="Verdana"/>
                          <a:ea typeface="Verdana"/>
                          <a:cs typeface="Verdana"/>
                          <a:sym typeface="Verdana"/>
                        </a:rPr>
                        <a:t>B. </a:t>
                      </a:r>
                      <a:r>
                        <a:rPr lang="en-US" sz="2800" u="none" strike="noStrike" cap="none" dirty="0">
                          <a:solidFill>
                            <a:srgbClr val="000000"/>
                          </a:solidFill>
                          <a:latin typeface="Verdana"/>
                          <a:ea typeface="Verdana"/>
                          <a:cs typeface="Verdana"/>
                          <a:sym typeface="Verdana"/>
                        </a:rPr>
                        <a:t>What are you unable to do?</a:t>
                      </a:r>
                      <a:endParaRPr sz="2800" b="0" i="0" u="none" strike="noStrike" cap="none" dirty="0">
                        <a:solidFill>
                          <a:srgbClr val="000000"/>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10001"/>
                  </a:ext>
                </a:extLst>
              </a:tr>
              <a:tr h="68725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C. </a:t>
                      </a:r>
                      <a:r>
                        <a:rPr lang="en-US" sz="2800" u="none" strike="noStrike" cap="none" dirty="0">
                          <a:solidFill>
                            <a:srgbClr val="000000"/>
                          </a:solidFill>
                          <a:latin typeface="Verdana"/>
                          <a:ea typeface="Verdana"/>
                          <a:cs typeface="Verdana"/>
                          <a:sym typeface="Verdana"/>
                        </a:rPr>
                        <a:t>When are you unhappy?</a:t>
                      </a:r>
                      <a:endParaRPr sz="2800" b="0" i="0" u="none" strike="noStrike" cap="none" dirty="0">
                        <a:solidFill>
                          <a:srgbClr val="000000"/>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10002"/>
                  </a:ext>
                </a:extLst>
              </a:tr>
              <a:tr h="68725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5"/>
                          </a:solidFill>
                          <a:latin typeface="Verdana"/>
                          <a:ea typeface="Verdana"/>
                          <a:cs typeface="Verdana"/>
                          <a:sym typeface="Verdana"/>
                        </a:rPr>
                        <a:t>D. </a:t>
                      </a:r>
                      <a:r>
                        <a:rPr lang="en-US" sz="2800" u="none" strike="noStrike" cap="none">
                          <a:solidFill>
                            <a:srgbClr val="000000"/>
                          </a:solidFill>
                          <a:latin typeface="Verdana"/>
                          <a:ea typeface="Verdana"/>
                          <a:cs typeface="Verdana"/>
                          <a:sym typeface="Verdana"/>
                        </a:rPr>
                        <a:t>What is the longest you’ve lived somewhere?</a:t>
                      </a:r>
                      <a:endParaRPr sz="2800" b="0" i="0" u="none" strike="noStrike" cap="none">
                        <a:solidFill>
                          <a:srgbClr val="000000"/>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10003"/>
                  </a:ext>
                </a:extLst>
              </a:tr>
              <a:tr h="68725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5"/>
                          </a:solidFill>
                          <a:latin typeface="Verdana"/>
                          <a:ea typeface="Verdana"/>
                          <a:cs typeface="Verdana"/>
                          <a:sym typeface="Verdana"/>
                        </a:rPr>
                        <a:t>E. </a:t>
                      </a:r>
                      <a:r>
                        <a:rPr lang="en-US" sz="2800" u="none" strike="noStrike" cap="none">
                          <a:latin typeface="Verdana"/>
                          <a:ea typeface="Verdana"/>
                          <a:cs typeface="Verdana"/>
                          <a:sym typeface="Verdana"/>
                        </a:rPr>
                        <a:t>What is your biggest fear?</a:t>
                      </a:r>
                      <a:endParaRPr sz="2800" b="0" i="0" u="none" strike="noStrike" cap="none">
                        <a:solidFill>
                          <a:schemeClr val="dk1"/>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10004"/>
                  </a:ext>
                </a:extLst>
              </a:tr>
              <a:tr h="687250">
                <a:tc>
                  <a:txBody>
                    <a:bodyPr/>
                    <a:lstStyle/>
                    <a:p>
                      <a:pPr marL="0" marR="0" lvl="0" indent="0" algn="l" rtl="0">
                        <a:lnSpc>
                          <a:spcPct val="100000"/>
                        </a:lnSpc>
                        <a:spcBef>
                          <a:spcPts val="0"/>
                        </a:spcBef>
                        <a:spcAft>
                          <a:spcPts val="0"/>
                        </a:spcAft>
                        <a:buClr>
                          <a:schemeClr val="accent5"/>
                        </a:buClr>
                        <a:buSzPts val="2800"/>
                        <a:buFont typeface="Verdana"/>
                        <a:buNone/>
                      </a:pPr>
                      <a:r>
                        <a:rPr lang="en-US" sz="2800" b="0" i="0" u="none" strike="noStrike" cap="none">
                          <a:solidFill>
                            <a:schemeClr val="accent5"/>
                          </a:solidFill>
                          <a:latin typeface="Verdana"/>
                          <a:ea typeface="Verdana"/>
                          <a:cs typeface="Verdana"/>
                          <a:sym typeface="Verdana"/>
                        </a:rPr>
                        <a:t>F.</a:t>
                      </a:r>
                      <a:r>
                        <a:rPr lang="en-US" sz="2800" b="0" i="0" u="none" strike="noStrike" cap="none">
                          <a:solidFill>
                            <a:srgbClr val="000000"/>
                          </a:solidFill>
                          <a:latin typeface="Verdana"/>
                          <a:ea typeface="Verdana"/>
                          <a:cs typeface="Verdana"/>
                          <a:sym typeface="Verdana"/>
                        </a:rPr>
                        <a:t> </a:t>
                      </a:r>
                      <a:r>
                        <a:rPr lang="en-US" sz="2800" u="none" strike="noStrike" cap="none">
                          <a:solidFill>
                            <a:srgbClr val="000000"/>
                          </a:solidFill>
                          <a:latin typeface="Verdana"/>
                          <a:ea typeface="Verdana"/>
                          <a:cs typeface="Verdana"/>
                          <a:sym typeface="Verdana"/>
                        </a:rPr>
                        <a:t>What did you not understand in class today?</a:t>
                      </a:r>
                      <a:endParaRPr sz="2800" b="0" i="0" u="none" strike="noStrike" cap="none">
                        <a:solidFill>
                          <a:srgbClr val="000000"/>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10005"/>
                  </a:ext>
                </a:extLst>
              </a:tr>
            </a:tbl>
          </a:graphicData>
        </a:graphic>
      </p:graphicFrame>
      <p:sp>
        <p:nvSpPr>
          <p:cNvPr id="663" name="Google Shape;663;p29"/>
          <p:cNvSpPr txBox="1"/>
          <p:nvPr/>
        </p:nvSpPr>
        <p:spPr>
          <a:xfrm>
            <a:off x="344431" y="136550"/>
            <a:ext cx="11490900" cy="1528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600" b="1" i="0" u="none" strike="noStrike" cap="none" dirty="0">
                <a:solidFill>
                  <a:schemeClr val="accent5"/>
                </a:solidFill>
                <a:latin typeface="Verdana"/>
                <a:ea typeface="Verdana"/>
                <a:cs typeface="Verdana"/>
                <a:sym typeface="Verdana"/>
              </a:rPr>
              <a:t>4. </a:t>
            </a:r>
            <a:r>
              <a:rPr lang="en-US" sz="3200" b="1" i="0" u="none" strike="noStrike" cap="none" dirty="0">
                <a:solidFill>
                  <a:srgbClr val="000000"/>
                </a:solidFill>
                <a:latin typeface="Verdana"/>
                <a:ea typeface="Verdana"/>
                <a:cs typeface="Verdana"/>
                <a:sym typeface="Verdana"/>
              </a:rPr>
              <a:t>Answer and say the sentences. Mark the /</a:t>
            </a:r>
            <a:r>
              <a:rPr lang="en-US" sz="3200" b="1" i="0" u="none" strike="noStrike" cap="none" dirty="0" err="1">
                <a:solidFill>
                  <a:schemeClr val="accent5"/>
                </a:solidFill>
                <a:latin typeface="Verdana"/>
                <a:ea typeface="Verdana"/>
                <a:cs typeface="Verdana"/>
                <a:sym typeface="Verdana"/>
              </a:rPr>
              <a:t>est</a:t>
            </a:r>
            <a:r>
              <a:rPr lang="en-US" sz="3200" b="1" i="0" u="none" strike="noStrike" cap="none" dirty="0">
                <a:solidFill>
                  <a:srgbClr val="000000"/>
                </a:solidFill>
                <a:latin typeface="Verdana"/>
                <a:ea typeface="Verdana"/>
                <a:cs typeface="Verdana"/>
                <a:sym typeface="Verdana"/>
              </a:rPr>
              <a:t>/ and /</a:t>
            </a:r>
            <a:r>
              <a:rPr lang="en-US" sz="3200" b="1" i="0" u="none" strike="noStrike" cap="none" dirty="0">
                <a:solidFill>
                  <a:schemeClr val="accent5"/>
                </a:solidFill>
                <a:latin typeface="Verdana"/>
                <a:ea typeface="Verdana"/>
                <a:cs typeface="Verdana"/>
                <a:sym typeface="Verdana"/>
              </a:rPr>
              <a:t>un</a:t>
            </a:r>
            <a:r>
              <a:rPr lang="en-US" sz="3200" b="1" i="0" u="none" strike="noStrike" cap="none" dirty="0">
                <a:solidFill>
                  <a:srgbClr val="000000"/>
                </a:solidFill>
                <a:latin typeface="Verdana"/>
                <a:ea typeface="Verdana"/>
                <a:cs typeface="Verdana"/>
                <a:sym typeface="Verdana"/>
              </a:rPr>
              <a:t>/ sounds.     </a:t>
            </a:r>
            <a:r>
              <a:rPr lang="en-US" sz="4000" b="0" i="0" u="none" strike="noStrike" cap="none" dirty="0">
                <a:solidFill>
                  <a:srgbClr val="000000"/>
                </a:solidFill>
                <a:latin typeface="Verdana"/>
                <a:ea typeface="Verdana"/>
                <a:cs typeface="Verdana"/>
                <a:sym typeface="Verdana"/>
              </a:rPr>
              <a:t>    </a:t>
            </a:r>
            <a:endParaRPr sz="4000" b="0" i="0" u="none" strike="noStrike" cap="none" dirty="0">
              <a:solidFill>
                <a:schemeClr val="dk1"/>
              </a:solidFill>
              <a:latin typeface="Verdana"/>
              <a:ea typeface="Verdana"/>
              <a:cs typeface="Verdana"/>
              <a:sym typeface="Verdana"/>
            </a:endParaRPr>
          </a:p>
        </p:txBody>
      </p:sp>
      <p:sp>
        <p:nvSpPr>
          <p:cNvPr id="664" name="Google Shape;664;p29"/>
          <p:cNvSpPr txBox="1">
            <a:spLocks noGrp="1"/>
          </p:cNvSpPr>
          <p:nvPr>
            <p:ph type="ftr" idx="11"/>
          </p:nvPr>
        </p:nvSpPr>
        <p:spPr>
          <a:xfrm>
            <a:off x="368835" y="648131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pic>
        <p:nvPicPr>
          <p:cNvPr id="665" name="Google Shape;665;p29"/>
          <p:cNvPicPr preferRelativeResize="0"/>
          <p:nvPr/>
        </p:nvPicPr>
        <p:blipFill rotWithShape="1">
          <a:blip r:embed="rId5">
            <a:alphaModFix/>
          </a:blip>
          <a:srcRect/>
          <a:stretch/>
        </p:blipFill>
        <p:spPr>
          <a:xfrm>
            <a:off x="3575876" y="1636374"/>
            <a:ext cx="827674" cy="687250"/>
          </a:xfrm>
          <a:prstGeom prst="rect">
            <a:avLst/>
          </a:prstGeom>
          <a:noFill/>
          <a:ln>
            <a:noFill/>
          </a:ln>
        </p:spPr>
      </p:pic>
      <p:sp>
        <p:nvSpPr>
          <p:cNvPr id="666" name="Google Shape;666;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30</a:t>
            </a:fld>
            <a:endParaRPr sz="1800" dirty="0"/>
          </a:p>
        </p:txBody>
      </p:sp>
      <p:pic>
        <p:nvPicPr>
          <p:cNvPr id="667" name="Google Shape;667;p29"/>
          <p:cNvPicPr preferRelativeResize="0"/>
          <p:nvPr/>
        </p:nvPicPr>
        <p:blipFill rotWithShape="1">
          <a:blip r:embed="rId5">
            <a:alphaModFix/>
          </a:blip>
          <a:srcRect/>
          <a:stretch/>
        </p:blipFill>
        <p:spPr>
          <a:xfrm>
            <a:off x="7994593" y="1784687"/>
            <a:ext cx="827674" cy="687250"/>
          </a:xfrm>
          <a:prstGeom prst="rect">
            <a:avLst/>
          </a:prstGeom>
          <a:noFill/>
          <a:ln>
            <a:noFill/>
          </a:ln>
        </p:spPr>
      </p:pic>
      <p:pic>
        <p:nvPicPr>
          <p:cNvPr id="668" name="Google Shape;668;p29"/>
          <p:cNvPicPr preferRelativeResize="0"/>
          <p:nvPr/>
        </p:nvPicPr>
        <p:blipFill rotWithShape="1">
          <a:blip r:embed="rId5">
            <a:alphaModFix/>
          </a:blip>
          <a:srcRect/>
          <a:stretch/>
        </p:blipFill>
        <p:spPr>
          <a:xfrm>
            <a:off x="3318933" y="2501044"/>
            <a:ext cx="694267" cy="53567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39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31</a:t>
            </a:fld>
            <a:endParaRPr sz="1800" dirty="0"/>
          </a:p>
        </p:txBody>
      </p:sp>
      <p:sp>
        <p:nvSpPr>
          <p:cNvPr id="675" name="Google Shape;675;p30"/>
          <p:cNvSpPr txBox="1"/>
          <p:nvPr/>
        </p:nvSpPr>
        <p:spPr>
          <a:xfrm>
            <a:off x="220133" y="136525"/>
            <a:ext cx="11819467"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5. </a:t>
            </a:r>
            <a:r>
              <a:rPr lang="en-US" sz="3200" b="1" i="0" u="none" strike="noStrike" cap="none" dirty="0">
                <a:solidFill>
                  <a:schemeClr val="dk1"/>
                </a:solidFill>
                <a:latin typeface="Verdana"/>
                <a:ea typeface="Verdana"/>
                <a:cs typeface="Verdana"/>
                <a:sym typeface="Verdana"/>
              </a:rPr>
              <a:t>Summarize the Bible lesson using your own words</a:t>
            </a:r>
            <a:r>
              <a:rPr lang="en-US" sz="3200" b="1" i="0" u="none" strike="noStrike" cap="none" dirty="0">
                <a:solidFill>
                  <a:srgbClr val="000000"/>
                </a:solidFill>
                <a:latin typeface="Verdana"/>
                <a:ea typeface="Verdana"/>
                <a:cs typeface="Verdana"/>
                <a:sym typeface="Verdana"/>
              </a:rPr>
              <a:t>.</a:t>
            </a:r>
            <a:endParaRPr b="1" i="0" u="none" strike="noStrike" cap="none" dirty="0">
              <a:solidFill>
                <a:srgbClr val="000000"/>
              </a:solidFill>
            </a:endParaRPr>
          </a:p>
          <a:p>
            <a:pPr marL="0" marR="0" lvl="0" indent="0" algn="l" rtl="0">
              <a:lnSpc>
                <a:spcPct val="100000"/>
              </a:lnSpc>
              <a:spcBef>
                <a:spcPts val="0"/>
              </a:spcBef>
              <a:spcAft>
                <a:spcPts val="0"/>
              </a:spcAft>
              <a:buClr>
                <a:srgbClr val="000000"/>
              </a:buClr>
              <a:buSzPts val="4400"/>
              <a:buFont typeface="Arial"/>
              <a:buNone/>
            </a:pPr>
            <a:r>
              <a:rPr lang="en-US" sz="3900" b="1" i="0" u="none" strike="noStrike" cap="none" dirty="0">
                <a:solidFill>
                  <a:srgbClr val="000000"/>
                </a:solidFill>
                <a:latin typeface="Verdana"/>
                <a:ea typeface="Verdana"/>
                <a:cs typeface="Verdana"/>
                <a:sym typeface="Verdana"/>
              </a:rPr>
              <a:t> </a:t>
            </a:r>
            <a:endParaRPr sz="3900" b="1" i="0" u="none" strike="noStrike" cap="none" dirty="0">
              <a:solidFill>
                <a:srgbClr val="000000"/>
              </a:solidFill>
              <a:latin typeface="Verdana"/>
              <a:ea typeface="Verdana"/>
              <a:cs typeface="Verdana"/>
              <a:sym typeface="Verdana"/>
            </a:endParaRPr>
          </a:p>
        </p:txBody>
      </p:sp>
      <p:sp>
        <p:nvSpPr>
          <p:cNvPr id="676" name="Google Shape;676;p30"/>
          <p:cNvSpPr/>
          <p:nvPr/>
        </p:nvSpPr>
        <p:spPr>
          <a:xfrm>
            <a:off x="220132" y="1117600"/>
            <a:ext cx="11667067" cy="523875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Jesus was praying </a:t>
            </a:r>
            <a:r>
              <a:rPr lang="en-US" sz="2800" b="0" i="0" u="none" strike="noStrike" cap="none" dirty="0">
                <a:solidFill>
                  <a:schemeClr val="accent5"/>
                </a:solidFill>
                <a:latin typeface="Verdana"/>
                <a:ea typeface="Verdana"/>
                <a:cs typeface="Verdana"/>
                <a:sym typeface="Verdana"/>
              </a:rPr>
              <a:t>with his disciples up on a mountain.</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Then appeared 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They talked 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Then came 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The disciples ______________________________________ Then ____________________________________________</a:t>
            </a:r>
            <a:endParaRPr sz="2800" b="0" i="0" u="none" strike="noStrike" cap="none" dirty="0">
              <a:solidFill>
                <a:srgbClr val="000000"/>
              </a:solidFill>
              <a:latin typeface="Verdana"/>
              <a:ea typeface="Verdana"/>
              <a:cs typeface="Verdana"/>
              <a:sym typeface="Verdana"/>
            </a:endParaRPr>
          </a:p>
        </p:txBody>
      </p:sp>
      <p:sp>
        <p:nvSpPr>
          <p:cNvPr id="677" name="Google Shape;677;p30"/>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31"/>
          <p:cNvSpPr txBox="1"/>
          <p:nvPr/>
        </p:nvSpPr>
        <p:spPr>
          <a:xfrm>
            <a:off x="260272" y="136525"/>
            <a:ext cx="11671456" cy="9982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6A. </a:t>
            </a:r>
            <a:r>
              <a:rPr lang="en-US" sz="3200" b="1" i="0" u="none" strike="noStrike" cap="none" dirty="0">
                <a:solidFill>
                  <a:schemeClr val="dk1"/>
                </a:solidFill>
                <a:latin typeface="Verdana"/>
                <a:ea typeface="Verdana"/>
                <a:cs typeface="Verdana"/>
                <a:sym typeface="Verdana"/>
              </a:rPr>
              <a:t>Homework – Choose 1 verse to memorize. </a:t>
            </a:r>
            <a:endParaRPr sz="3200" b="1" i="0" u="none" strike="noStrike" cap="none" dirty="0">
              <a:solidFill>
                <a:schemeClr val="dk1"/>
              </a:solidFill>
              <a:latin typeface="Verdana"/>
              <a:ea typeface="Verdana"/>
              <a:cs typeface="Verdana"/>
              <a:sym typeface="Verdana"/>
            </a:endParaRPr>
          </a:p>
        </p:txBody>
      </p:sp>
      <p:sp>
        <p:nvSpPr>
          <p:cNvPr id="685" name="Google Shape;685;p31"/>
          <p:cNvSpPr txBox="1">
            <a:spLocks noGrp="1"/>
          </p:cNvSpPr>
          <p:nvPr>
            <p:ph type="ftr" idx="11"/>
          </p:nvPr>
        </p:nvSpPr>
        <p:spPr>
          <a:xfrm>
            <a:off x="0" y="643608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686" name="Google Shape;686;p31"/>
          <p:cNvSpPr txBox="1"/>
          <p:nvPr/>
        </p:nvSpPr>
        <p:spPr>
          <a:xfrm>
            <a:off x="649890" y="4183558"/>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B</a:t>
            </a:r>
            <a:endParaRPr sz="2800" b="1" i="0" u="none" strike="noStrike" cap="none" dirty="0">
              <a:solidFill>
                <a:schemeClr val="lt1"/>
              </a:solidFill>
              <a:latin typeface="Verdana"/>
              <a:ea typeface="Verdana"/>
              <a:cs typeface="Verdana"/>
              <a:sym typeface="Verdana"/>
            </a:endParaRPr>
          </a:p>
        </p:txBody>
      </p:sp>
      <p:sp>
        <p:nvSpPr>
          <p:cNvPr id="687" name="Google Shape;687;p31"/>
          <p:cNvSpPr txBox="1"/>
          <p:nvPr/>
        </p:nvSpPr>
        <p:spPr>
          <a:xfrm>
            <a:off x="615341" y="1443450"/>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A</a:t>
            </a:r>
            <a:endParaRPr sz="2800" b="1" i="0" u="none" strike="noStrike" cap="none">
              <a:solidFill>
                <a:schemeClr val="lt1"/>
              </a:solidFill>
              <a:latin typeface="Verdana"/>
              <a:ea typeface="Verdana"/>
              <a:cs typeface="Verdana"/>
              <a:sym typeface="Verdana"/>
            </a:endParaRPr>
          </a:p>
        </p:txBody>
      </p:sp>
      <p:sp>
        <p:nvSpPr>
          <p:cNvPr id="688" name="Google Shape;68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32</a:t>
            </a:fld>
            <a:endParaRPr sz="1800" dirty="0"/>
          </a:p>
        </p:txBody>
      </p:sp>
      <p:sp>
        <p:nvSpPr>
          <p:cNvPr id="689" name="Google Shape;689;p31"/>
          <p:cNvSpPr txBox="1"/>
          <p:nvPr/>
        </p:nvSpPr>
        <p:spPr>
          <a:xfrm>
            <a:off x="1364117" y="1443450"/>
            <a:ext cx="10412724"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While Peter was talking, a bright cloud came over them. A voice came from the cloud and said, “This is my Son, the one I love. I am very pleased with him. Obey him!” </a:t>
            </a:r>
            <a:r>
              <a:rPr lang="en-US" sz="2800" b="0" i="0" u="sng" strike="noStrike" cap="none" dirty="0">
                <a:solidFill>
                  <a:schemeClr val="hlink"/>
                </a:solidFill>
                <a:latin typeface="Verdana"/>
                <a:ea typeface="Verdana"/>
                <a:cs typeface="Verdana"/>
                <a:sym typeface="Verdana"/>
                <a:hlinkClick r:id="rId5"/>
              </a:rPr>
              <a:t>Matthew 17:5</a:t>
            </a:r>
            <a:r>
              <a:rPr lang="en-US" sz="2800" b="0" i="0" u="none" strike="noStrike" cap="none" dirty="0">
                <a:solidFill>
                  <a:schemeClr val="dk1"/>
                </a:solidFill>
                <a:latin typeface="Verdana"/>
                <a:ea typeface="Verdana"/>
                <a:cs typeface="Verdana"/>
                <a:sym typeface="Verdana"/>
              </a:rPr>
              <a:t> ERV</a:t>
            </a:r>
            <a:endParaRPr sz="2800" b="0" i="0" u="sng" strike="noStrike" cap="none" dirty="0">
              <a:solidFill>
                <a:srgbClr val="0563C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sng" strike="noStrike" cap="none" dirty="0">
              <a:solidFill>
                <a:srgbClr val="0563C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sng" strike="noStrike" cap="none" dirty="0">
              <a:solidFill>
                <a:srgbClr val="0563C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Jesus </a:t>
            </a:r>
            <a:r>
              <a:rPr lang="en-US" sz="2800" dirty="0" smtClean="0">
                <a:solidFill>
                  <a:schemeClr val="dk1"/>
                </a:solidFill>
                <a:latin typeface="Verdana"/>
                <a:ea typeface="Verdana"/>
                <a:cs typeface="Verdana"/>
                <a:sym typeface="Verdana"/>
              </a:rPr>
              <a:t>answered, </a:t>
            </a:r>
            <a:r>
              <a:rPr lang="en-US" sz="2800" dirty="0">
                <a:solidFill>
                  <a:schemeClr val="dk1"/>
                </a:solidFill>
                <a:latin typeface="Verdana"/>
                <a:ea typeface="Verdana"/>
                <a:cs typeface="Verdana"/>
                <a:sym typeface="Verdana"/>
              </a:rPr>
              <a:t>“You were not able to make the demon go out because your faith is too small</a:t>
            </a:r>
            <a:r>
              <a:rPr lang="en-US" sz="2800" b="0" i="0" u="none" strike="noStrike" cap="none" dirty="0">
                <a:solidFill>
                  <a:schemeClr val="dk1"/>
                </a:solidFill>
                <a:latin typeface="Verdana"/>
                <a:ea typeface="Verdana"/>
                <a:cs typeface="Verdana"/>
                <a:sym typeface="Verdana"/>
              </a:rPr>
              <a:t>.”</a:t>
            </a:r>
            <a:r>
              <a:rPr lang="en-US" sz="2800" b="0" i="0" u="none" strike="noStrike" cap="none" dirty="0">
                <a:solidFill>
                  <a:srgbClr val="000000"/>
                </a:solidFill>
                <a:latin typeface="Verdana"/>
                <a:ea typeface="Verdana"/>
                <a:cs typeface="Verdana"/>
                <a:sym typeface="Verdana"/>
              </a:rPr>
              <a:t> </a:t>
            </a:r>
          </a:p>
          <a:p>
            <a:pPr marL="0" marR="0" lvl="0" indent="0" algn="l" rtl="0">
              <a:lnSpc>
                <a:spcPct val="100000"/>
              </a:lnSpc>
              <a:spcBef>
                <a:spcPts val="0"/>
              </a:spcBef>
              <a:spcAft>
                <a:spcPts val="0"/>
              </a:spcAft>
              <a:buClr>
                <a:srgbClr val="000000"/>
              </a:buClr>
              <a:buSzPts val="2800"/>
              <a:buFont typeface="Arial"/>
              <a:buNone/>
            </a:pPr>
            <a:r>
              <a:rPr lang="en-US" sz="2800" u="sng" dirty="0">
                <a:solidFill>
                  <a:schemeClr val="hlink"/>
                </a:solidFill>
                <a:latin typeface="Verdana"/>
                <a:ea typeface="Verdana"/>
                <a:cs typeface="Verdana"/>
                <a:sym typeface="Verdana"/>
                <a:hlinkClick r:id="rId5"/>
              </a:rPr>
              <a:t>Matthew 17:20</a:t>
            </a:r>
            <a:r>
              <a:rPr lang="en-US" sz="2800" dirty="0">
                <a:solidFill>
                  <a:schemeClr val="accent1"/>
                </a:solidFill>
                <a:latin typeface="Verdana"/>
                <a:ea typeface="Verdana"/>
                <a:cs typeface="Verdana"/>
                <a:sym typeface="Verdana"/>
              </a:rPr>
              <a:t> </a:t>
            </a:r>
            <a:r>
              <a:rPr lang="en-US" sz="2800" b="0" i="0" u="none" strike="noStrike" cap="none" dirty="0">
                <a:solidFill>
                  <a:srgbClr val="000000"/>
                </a:solidFill>
                <a:latin typeface="Verdana"/>
                <a:ea typeface="Verdana"/>
                <a:cs typeface="Verdana"/>
                <a:sym typeface="Verdana"/>
              </a:rPr>
              <a:t>ERV</a:t>
            </a:r>
            <a:endParaRPr sz="2800" b="0" i="0" u="none" strike="noStrike" cap="none" dirty="0">
              <a:solidFill>
                <a:srgbClr val="000000"/>
              </a:solidFill>
              <a:latin typeface="Arial"/>
              <a:ea typeface="Arial"/>
              <a:cs typeface="Arial"/>
              <a:sym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290" y="-3081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3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32"/>
          <p:cNvSpPr/>
          <p:nvPr/>
        </p:nvSpPr>
        <p:spPr>
          <a:xfrm>
            <a:off x="1200300" y="1309910"/>
            <a:ext cx="10991700" cy="47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The Lord said, “If your faith is as big as a mustard seed, you can say to this mulberry tree, `Dig </a:t>
            </a:r>
            <a:r>
              <a:rPr lang="en-US" sz="2800" dirty="0" smtClean="0">
                <a:solidFill>
                  <a:schemeClr val="dk1"/>
                </a:solidFill>
                <a:latin typeface="Verdana"/>
                <a:ea typeface="Verdana"/>
                <a:cs typeface="Verdana"/>
                <a:sym typeface="Verdana"/>
              </a:rPr>
              <a:t>yourself </a:t>
            </a:r>
            <a:r>
              <a:rPr lang="en-US" sz="2800" dirty="0">
                <a:solidFill>
                  <a:schemeClr val="dk1"/>
                </a:solidFill>
                <a:latin typeface="Verdana"/>
                <a:ea typeface="Verdana"/>
                <a:cs typeface="Verdana"/>
                <a:sym typeface="Verdana"/>
              </a:rPr>
              <a:t>up and plant yourself in the ocean! And the tree will obey you</a:t>
            </a:r>
            <a:r>
              <a:rPr lang="en-US" sz="2800" b="0" i="0" u="none" strike="noStrike" cap="none" dirty="0">
                <a:solidFill>
                  <a:schemeClr val="dk1"/>
                </a:solidFill>
                <a:latin typeface="Verdana"/>
                <a:ea typeface="Verdana"/>
                <a:cs typeface="Verdana"/>
                <a:sym typeface="Verdana"/>
              </a:rPr>
              <a:t>.</a:t>
            </a:r>
            <a:r>
              <a:rPr lang="en-US" sz="2800" dirty="0">
                <a:solidFill>
                  <a:schemeClr val="dk1"/>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 </a:t>
            </a:r>
            <a:r>
              <a:rPr lang="en-US" sz="2800" u="sng" dirty="0">
                <a:solidFill>
                  <a:schemeClr val="hlink"/>
                </a:solidFill>
                <a:latin typeface="Verdana"/>
                <a:ea typeface="Verdana"/>
                <a:cs typeface="Verdana"/>
                <a:sym typeface="Verdana"/>
                <a:hlinkClick r:id="rId5"/>
              </a:rPr>
              <a:t>Luke 17:6</a:t>
            </a:r>
            <a:r>
              <a:rPr lang="en-US" sz="2800" dirty="0">
                <a:solidFill>
                  <a:schemeClr val="accent1"/>
                </a:solidFill>
                <a:latin typeface="Verdana"/>
                <a:ea typeface="Verdana"/>
                <a:cs typeface="Verdana"/>
                <a:sym typeface="Verdana"/>
                <a:hlinkClick r:id="rId5"/>
              </a:rPr>
              <a:t> </a:t>
            </a:r>
            <a:r>
              <a:rPr lang="en-US" sz="2800" b="0" i="0" u="none" strike="noStrike" cap="none" dirty="0">
                <a:solidFill>
                  <a:schemeClr val="dk1"/>
                </a:solidFill>
                <a:latin typeface="Verdana"/>
                <a:ea typeface="Verdana"/>
                <a:cs typeface="Verdana"/>
                <a:sym typeface="Verdana"/>
              </a:rPr>
              <a:t>ERV</a:t>
            </a:r>
            <a:endParaRPr sz="2800" b="0" i="0" u="none" strike="noStrike" cap="none" dirty="0">
              <a:solidFill>
                <a:schemeClr val="dk1"/>
              </a:solidFill>
              <a:latin typeface="Verdana"/>
              <a:ea typeface="Verdana"/>
              <a:cs typeface="Verdana"/>
              <a:sym typeface="Verdana"/>
            </a:endParaRPr>
          </a:p>
          <a:p>
            <a:pPr marL="514350" marR="0" lvl="0" indent="-33655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highlight>
                  <a:srgbClr val="FFFFFF"/>
                </a:highlight>
                <a:latin typeface="Verdana"/>
                <a:ea typeface="Verdana"/>
                <a:cs typeface="Verdana"/>
                <a:sym typeface="Verdana"/>
              </a:rPr>
              <a:t> </a:t>
            </a:r>
            <a:r>
              <a:rPr lang="en-US" sz="2800" b="1" i="0" u="none" strike="noStrike" cap="none" baseline="30000" dirty="0">
                <a:solidFill>
                  <a:srgbClr val="000000"/>
                </a:solidFill>
                <a:highlight>
                  <a:srgbClr val="FFFFFF"/>
                </a:highlight>
                <a:latin typeface="Verdana"/>
                <a:ea typeface="Verdana"/>
                <a:cs typeface="Verdana"/>
                <a:sym typeface="Verdana"/>
              </a:rPr>
              <a:t> </a:t>
            </a:r>
            <a:r>
              <a:rPr lang="en-US" sz="2800" b="1" i="0" u="none" strike="noStrike" cap="none" dirty="0">
                <a:solidFill>
                  <a:srgbClr val="000000"/>
                </a:solidFill>
                <a:highlight>
                  <a:srgbClr val="FFFFFF"/>
                </a:highlight>
                <a:latin typeface="Verdana"/>
                <a:ea typeface="Verdana"/>
                <a:cs typeface="Verdana"/>
                <a:sym typeface="Verdana"/>
              </a:rPr>
              <a:t> </a:t>
            </a:r>
            <a:endParaRPr sz="2800" b="0" i="0" u="none" strike="noStrike" cap="none" dirty="0">
              <a:solidFill>
                <a:srgbClr val="000000"/>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endParaRPr sz="2800" b="0" i="0" u="none" strike="noStrike" cap="none" dirty="0">
              <a:solidFill>
                <a:srgbClr val="0070C0"/>
              </a:solidFill>
              <a:highlight>
                <a:srgbClr val="FFFFFF"/>
              </a:highlight>
              <a:latin typeface="Verdana"/>
              <a:ea typeface="Verdana"/>
              <a:cs typeface="Verdana"/>
              <a:sym typeface="Verdana"/>
            </a:endParaRPr>
          </a:p>
          <a:p>
            <a:pPr marL="635000" marR="0" lvl="5" indent="-457200" algn="l" rtl="0">
              <a:lnSpc>
                <a:spcPct val="100000"/>
              </a:lnSpc>
              <a:spcBef>
                <a:spcPts val="0"/>
              </a:spcBef>
              <a:spcAft>
                <a:spcPts val="0"/>
              </a:spcAft>
              <a:buClr>
                <a:schemeClr val="dk1"/>
              </a:buClr>
              <a:buSzPts val="2800"/>
              <a:buFont typeface="Noto Sans Symbols"/>
              <a:buChar char="❑"/>
            </a:pPr>
            <a:r>
              <a:rPr lang="en-US" sz="2800" b="0" i="0" u="none" strike="noStrike" cap="none" dirty="0">
                <a:solidFill>
                  <a:srgbClr val="000000"/>
                </a:solidFill>
                <a:latin typeface="Verdana"/>
                <a:ea typeface="Verdana"/>
                <a:cs typeface="Verdana"/>
                <a:sym typeface="Verdana"/>
              </a:rPr>
              <a:t>Read the next lesson’s Bible verses: </a:t>
            </a:r>
            <a:r>
              <a:rPr lang="en-US" sz="2800" b="0" i="0" u="sng" strike="noStrike" cap="none" dirty="0">
                <a:solidFill>
                  <a:schemeClr val="hlink"/>
                </a:solidFill>
                <a:latin typeface="Verdana"/>
                <a:ea typeface="Verdana"/>
                <a:cs typeface="Verdana"/>
                <a:sym typeface="Verdana"/>
                <a:hlinkClick r:id="rId6"/>
              </a:rPr>
              <a:t>John 11:1-46</a:t>
            </a:r>
            <a:endParaRPr sz="2800" b="0" i="0" u="none" strike="noStrike" cap="none" dirty="0">
              <a:solidFill>
                <a:srgbClr val="000000"/>
              </a:solidFill>
              <a:latin typeface="Verdana"/>
              <a:ea typeface="Verdana"/>
              <a:cs typeface="Verdana"/>
              <a:sym typeface="Verdana"/>
            </a:endParaRPr>
          </a:p>
        </p:txBody>
      </p:sp>
      <p:sp>
        <p:nvSpPr>
          <p:cNvPr id="697" name="Google Shape;697;p32"/>
          <p:cNvSpPr txBox="1"/>
          <p:nvPr/>
        </p:nvSpPr>
        <p:spPr>
          <a:xfrm>
            <a:off x="302933" y="16586"/>
            <a:ext cx="11586134" cy="155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6B. </a:t>
            </a:r>
            <a:r>
              <a:rPr lang="en-US" sz="3200" b="1" i="0" u="none" strike="noStrike" cap="none" dirty="0">
                <a:solidFill>
                  <a:schemeClr val="dk1"/>
                </a:solidFill>
                <a:latin typeface="Verdana"/>
                <a:ea typeface="Verdana"/>
                <a:cs typeface="Verdana"/>
                <a:sym typeface="Verdana"/>
              </a:rPr>
              <a:t>Homework – Choose 1 verse to memorize and read the next verses.</a:t>
            </a:r>
            <a:endParaRPr sz="3200" b="1" i="0" u="none" strike="noStrike" cap="none" dirty="0">
              <a:solidFill>
                <a:schemeClr val="dk1"/>
              </a:solidFill>
              <a:latin typeface="Verdana"/>
              <a:ea typeface="Verdana"/>
              <a:cs typeface="Verdana"/>
              <a:sym typeface="Verdana"/>
            </a:endParaRPr>
          </a:p>
        </p:txBody>
      </p:sp>
      <p:sp>
        <p:nvSpPr>
          <p:cNvPr id="698" name="Google Shape;698;p32"/>
          <p:cNvSpPr txBox="1">
            <a:spLocks noGrp="1"/>
          </p:cNvSpPr>
          <p:nvPr>
            <p:ph type="ftr" idx="11"/>
          </p:nvPr>
        </p:nvSpPr>
        <p:spPr>
          <a:xfrm>
            <a:off x="0" y="647628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699" name="Google Shape;699;p32"/>
          <p:cNvSpPr txBox="1"/>
          <p:nvPr/>
        </p:nvSpPr>
        <p:spPr>
          <a:xfrm>
            <a:off x="578177" y="1844026"/>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C</a:t>
            </a:r>
            <a:endParaRPr sz="2800" b="1" i="0" u="none" strike="noStrike" cap="none">
              <a:solidFill>
                <a:schemeClr val="lt1"/>
              </a:solidFill>
              <a:latin typeface="Verdana"/>
              <a:ea typeface="Verdana"/>
              <a:cs typeface="Verdana"/>
              <a:sym typeface="Verdana"/>
            </a:endParaRPr>
          </a:p>
        </p:txBody>
      </p:sp>
      <p:sp>
        <p:nvSpPr>
          <p:cNvPr id="700" name="Google Shape;70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33</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3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33"/>
          <p:cNvSpPr txBox="1"/>
          <p:nvPr/>
        </p:nvSpPr>
        <p:spPr>
          <a:xfrm>
            <a:off x="259200" y="134957"/>
            <a:ext cx="11932800"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7A.</a:t>
            </a:r>
            <a:r>
              <a:rPr lang="en-US" sz="3200" b="1" i="0" u="none" strike="noStrike" cap="none" dirty="0">
                <a:solidFill>
                  <a:schemeClr val="dk1"/>
                </a:solidFill>
                <a:latin typeface="Verdana"/>
                <a:ea typeface="Verdana"/>
                <a:cs typeface="Verdana"/>
                <a:sym typeface="Verdana"/>
              </a:rPr>
              <a:t> Read the letter and answer the questions.</a:t>
            </a:r>
            <a:endParaRPr sz="3200" b="1" i="0" u="none" strike="noStrike" cap="none" dirty="0">
              <a:solidFill>
                <a:schemeClr val="dk1"/>
              </a:solidFill>
              <a:latin typeface="Verdana"/>
              <a:ea typeface="Verdana"/>
              <a:cs typeface="Verdana"/>
              <a:sym typeface="Verdana"/>
            </a:endParaRPr>
          </a:p>
        </p:txBody>
      </p:sp>
      <p:sp>
        <p:nvSpPr>
          <p:cNvPr id="708" name="Google Shape;708;p33"/>
          <p:cNvSpPr txBox="1">
            <a:spLocks noGrp="1"/>
          </p:cNvSpPr>
          <p:nvPr>
            <p:ph type="ftr" idx="11"/>
          </p:nvPr>
        </p:nvSpPr>
        <p:spPr>
          <a:xfrm>
            <a:off x="0" y="6462302"/>
            <a:ext cx="3782292" cy="3475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09" name="Google Shape;709;p33"/>
          <p:cNvSpPr txBox="1"/>
          <p:nvPr/>
        </p:nvSpPr>
        <p:spPr>
          <a:xfrm>
            <a:off x="1715090" y="765340"/>
            <a:ext cx="8761820" cy="402086"/>
          </a:xfrm>
          <a:prstGeom prst="rect">
            <a:avLst/>
          </a:prstGeom>
          <a:noFill/>
          <a:ln>
            <a:noFill/>
          </a:ln>
        </p:spPr>
        <p:txBody>
          <a:bodyPr spcFirstLastPara="1" wrap="square" lIns="91425" tIns="91425" rIns="91425" bIns="91425" anchor="ctr" anchorCtr="0">
            <a:noAutofit/>
          </a:bodyPr>
          <a:lstStyle/>
          <a:p>
            <a:pPr marL="0" marR="0" lvl="0" indent="0" algn="ctr" rtl="0">
              <a:lnSpc>
                <a:spcPct val="145588"/>
              </a:lnSpc>
              <a:spcBef>
                <a:spcPts val="400"/>
              </a:spcBef>
              <a:spcAft>
                <a:spcPts val="800"/>
              </a:spcAft>
              <a:buClr>
                <a:srgbClr val="000000"/>
              </a:buClr>
              <a:buSzPts val="2800"/>
              <a:buFont typeface="Arial"/>
              <a:buNone/>
            </a:pPr>
            <a:r>
              <a:rPr lang="en-US" sz="2800" b="1" i="0" u="none" strike="noStrike" cap="none" dirty="0">
                <a:solidFill>
                  <a:schemeClr val="dk1"/>
                </a:solidFill>
                <a:latin typeface="Verdana"/>
                <a:ea typeface="Verdana"/>
                <a:cs typeface="Verdana"/>
                <a:sym typeface="Verdana"/>
              </a:rPr>
              <a:t>Warning! Loose Snake!</a:t>
            </a:r>
            <a:endParaRPr sz="1600" b="0" i="0" u="none" strike="noStrike" cap="none" dirty="0">
              <a:solidFill>
                <a:schemeClr val="dk1"/>
              </a:solidFill>
              <a:latin typeface="Verdana"/>
              <a:ea typeface="Verdana"/>
              <a:cs typeface="Verdana"/>
              <a:sym typeface="Verdana"/>
            </a:endParaRPr>
          </a:p>
        </p:txBody>
      </p:sp>
      <p:sp>
        <p:nvSpPr>
          <p:cNvPr id="710" name="Google Shape;710;p33"/>
          <p:cNvSpPr txBox="1"/>
          <p:nvPr/>
        </p:nvSpPr>
        <p:spPr>
          <a:xfrm>
            <a:off x="259200" y="1356664"/>
            <a:ext cx="11673599" cy="4916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2400" b="0" i="0" u="none" strike="noStrike" cap="none" dirty="0">
                <a:solidFill>
                  <a:schemeClr val="dk1"/>
                </a:solidFill>
                <a:latin typeface="Verdana"/>
                <a:ea typeface="Verdana"/>
                <a:cs typeface="Verdana"/>
                <a:sym typeface="Verdana"/>
              </a:rPr>
              <a:t>Dear Resident,</a:t>
            </a:r>
            <a:endParaRPr sz="24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4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400" b="0" i="0" u="none" strike="noStrike" cap="none" dirty="0">
                <a:solidFill>
                  <a:schemeClr val="dk1"/>
                </a:solidFill>
                <a:latin typeface="Verdana"/>
                <a:ea typeface="Verdana"/>
                <a:cs typeface="Verdana"/>
                <a:sym typeface="Verdana"/>
              </a:rPr>
              <a:t>We have received a report from residents about a wild snake loose in our apartment building. Be aware; we have an expensive pest control service trying their best to fix this difficult problem. There is no need to panic. </a:t>
            </a:r>
            <a:r>
              <a:rPr lang="en-US" sz="2400" dirty="0">
                <a:solidFill>
                  <a:schemeClr val="dk1"/>
                </a:solidFill>
                <a:latin typeface="Verdana"/>
                <a:ea typeface="Verdana"/>
                <a:cs typeface="Verdana"/>
                <a:sym typeface="Verdana"/>
              </a:rPr>
              <a:t>I</a:t>
            </a:r>
            <a:r>
              <a:rPr lang="en-US" sz="2400" b="0" i="0" u="none" strike="noStrike" cap="none" dirty="0">
                <a:solidFill>
                  <a:schemeClr val="dk1"/>
                </a:solidFill>
                <a:latin typeface="Verdana"/>
                <a:ea typeface="Verdana"/>
                <a:cs typeface="Verdana"/>
                <a:sym typeface="Verdana"/>
              </a:rPr>
              <a:t>t is not the most dangerous snake in the </a:t>
            </a:r>
            <a:r>
              <a:rPr lang="en-US" sz="2400" dirty="0">
                <a:solidFill>
                  <a:schemeClr val="dk1"/>
                </a:solidFill>
                <a:latin typeface="Verdana"/>
                <a:ea typeface="Verdana"/>
                <a:cs typeface="Verdana"/>
                <a:sym typeface="Verdana"/>
              </a:rPr>
              <a:t>world, but </a:t>
            </a:r>
            <a:r>
              <a:rPr lang="en-US" sz="2400" b="0" i="0" u="none" strike="noStrike" cap="none" dirty="0">
                <a:solidFill>
                  <a:schemeClr val="dk1"/>
                </a:solidFill>
                <a:latin typeface="Verdana"/>
                <a:ea typeface="Verdana"/>
                <a:cs typeface="Verdana"/>
                <a:sym typeface="Verdana"/>
              </a:rPr>
              <a:t>we understand that this situation makes everyone unhappy and uncomfortable. What should you do? </a:t>
            </a:r>
            <a:r>
              <a:rPr lang="en-US" sz="2400" dirty="0">
                <a:solidFill>
                  <a:schemeClr val="dk1"/>
                </a:solidFill>
                <a:latin typeface="Verdana"/>
                <a:ea typeface="Verdana"/>
                <a:cs typeface="Verdana"/>
                <a:sym typeface="Verdana"/>
              </a:rPr>
              <a:t>If</a:t>
            </a:r>
            <a:r>
              <a:rPr lang="en-US" sz="2400" b="0" i="0" u="none" strike="noStrike" cap="none" dirty="0">
                <a:solidFill>
                  <a:schemeClr val="dk1"/>
                </a:solidFill>
                <a:latin typeface="Verdana"/>
                <a:ea typeface="Verdana"/>
                <a:cs typeface="Verdana"/>
                <a:sym typeface="Verdana"/>
              </a:rPr>
              <a:t> you see the snake, please notify the office and keep an eye on the snake. If the worst happens, and you are bitten by the snake, go to the hospital before the bite mark gets messier from </a:t>
            </a:r>
            <a:r>
              <a:rPr lang="en-US" sz="2400" dirty="0">
                <a:solidFill>
                  <a:schemeClr val="dk1"/>
                </a:solidFill>
                <a:latin typeface="Verdana"/>
                <a:ea typeface="Verdana"/>
                <a:cs typeface="Verdana"/>
                <a:sym typeface="Verdana"/>
              </a:rPr>
              <a:t>infection than</a:t>
            </a:r>
            <a:r>
              <a:rPr lang="en-US" sz="2400" b="0" i="0" u="none" strike="noStrike" cap="none" dirty="0">
                <a:solidFill>
                  <a:schemeClr val="dk1"/>
                </a:solidFill>
                <a:latin typeface="Verdana"/>
                <a:ea typeface="Verdana"/>
                <a:cs typeface="Verdana"/>
                <a:sym typeface="Verdana"/>
              </a:rPr>
              <a:t> when you first got it. Be careful! Snakes can be faster than you, so stay safe. </a:t>
            </a:r>
            <a:endParaRPr sz="2800" b="0" i="0" u="none" strike="noStrike" cap="none" dirty="0">
              <a:solidFill>
                <a:schemeClr val="dk1"/>
              </a:solidFill>
              <a:highlight>
                <a:srgbClr val="FFFFFF"/>
              </a:highlight>
              <a:latin typeface="Verdana"/>
              <a:ea typeface="Verdana"/>
              <a:cs typeface="Verdana"/>
              <a:sym typeface="Verdana"/>
            </a:endParaRPr>
          </a:p>
        </p:txBody>
      </p:sp>
      <p:sp>
        <p:nvSpPr>
          <p:cNvPr id="711" name="Google Shape;71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34</a:t>
            </a:fld>
            <a:endParaRPr sz="1800" dirty="0"/>
          </a:p>
        </p:txBody>
      </p:sp>
      <p:pic>
        <p:nvPicPr>
          <p:cNvPr id="2050" name="Picture 2" descr="Reptile Terrarium Stock Photo ...">
            <a:extLst>
              <a:ext uri="{FF2B5EF4-FFF2-40B4-BE49-F238E27FC236}">
                <a16:creationId xmlns:a16="http://schemas.microsoft.com/office/drawing/2014/main" id="{63600301-94AC-4B7B-B9F8-FF00B59452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45" b="97927" l="6897" r="95785">
                        <a14:foregroundMark x1="6897" y1="35751" x2="6897" y2="35751"/>
                        <a14:foregroundMark x1="93103" y1="48187" x2="93103" y2="48187"/>
                        <a14:foregroundMark x1="54406" y1="44560" x2="54406" y2="44560"/>
                        <a14:foregroundMark x1="54789" y1="46632" x2="54789" y2="46632"/>
                        <a14:foregroundMark x1="48659" y1="42487" x2="48659" y2="42487"/>
                        <a14:foregroundMark x1="47893" y1="53368" x2="47893" y2="53368"/>
                        <a14:foregroundMark x1="46360" y1="39378" x2="46360" y2="39378"/>
                        <a14:foregroundMark x1="19923" y1="92746" x2="19923" y2="92746"/>
                        <a14:foregroundMark x1="94253" y1="40415" x2="94253" y2="40415"/>
                        <a14:foregroundMark x1="95785" y1="97927" x2="95785" y2="97927"/>
                        <a14:foregroundMark x1="6897" y1="82383" x2="6897" y2="82383"/>
                        <a14:foregroundMark x1="45594" y1="81865" x2="45594" y2="81865"/>
                        <a14:backgroundMark x1="39080" y1="62694" x2="39080" y2="62694"/>
                        <a14:backgroundMark x1="41379" y1="38860" x2="41379" y2="38860"/>
                        <a14:backgroundMark x1="41379" y1="51295" x2="41379" y2="51295"/>
                        <a14:backgroundMark x1="40613" y1="35751" x2="40613" y2="35751"/>
                        <a14:backgroundMark x1="42146" y1="39378" x2="42146" y2="39378"/>
                        <a14:backgroundMark x1="40613" y1="44560" x2="40613" y2="44560"/>
                      </a14:backgroundRemoval>
                    </a14:imgEffect>
                  </a14:imgLayer>
                </a14:imgProps>
              </a:ext>
              <a:ext uri="{28A0092B-C50C-407E-A947-70E740481C1C}">
                <a14:useLocalDpi xmlns:a14="http://schemas.microsoft.com/office/drawing/2010/main" val="0"/>
              </a:ext>
            </a:extLst>
          </a:blip>
          <a:srcRect/>
          <a:stretch>
            <a:fillRect/>
          </a:stretch>
        </p:blipFill>
        <p:spPr bwMode="auto">
          <a:xfrm>
            <a:off x="9731498" y="584936"/>
            <a:ext cx="2201301" cy="162778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600" y="-8992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2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33"/>
          <p:cNvSpPr txBox="1"/>
          <p:nvPr/>
        </p:nvSpPr>
        <p:spPr>
          <a:xfrm>
            <a:off x="261828" y="67464"/>
            <a:ext cx="12046967"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7A.</a:t>
            </a:r>
            <a:r>
              <a:rPr lang="en-US" sz="3200" b="1" i="0" u="none" strike="noStrike" cap="none" dirty="0">
                <a:solidFill>
                  <a:schemeClr val="dk1"/>
                </a:solidFill>
                <a:latin typeface="Verdana"/>
                <a:ea typeface="Verdana"/>
                <a:cs typeface="Verdana"/>
                <a:sym typeface="Verdana"/>
              </a:rPr>
              <a:t> Read the letter and answer the questions.</a:t>
            </a:r>
            <a:endParaRPr sz="3200" b="1" i="0" u="none" strike="noStrike" cap="none" dirty="0">
              <a:solidFill>
                <a:schemeClr val="dk1"/>
              </a:solidFill>
              <a:latin typeface="Verdana"/>
              <a:ea typeface="Verdana"/>
              <a:cs typeface="Verdana"/>
              <a:sym typeface="Verdana"/>
            </a:endParaRPr>
          </a:p>
        </p:txBody>
      </p:sp>
      <p:sp>
        <p:nvSpPr>
          <p:cNvPr id="708" name="Google Shape;708;p33"/>
          <p:cNvSpPr txBox="1">
            <a:spLocks noGrp="1"/>
          </p:cNvSpPr>
          <p:nvPr>
            <p:ph type="ftr" idx="11"/>
          </p:nvPr>
        </p:nvSpPr>
        <p:spPr>
          <a:xfrm>
            <a:off x="0" y="6462302"/>
            <a:ext cx="3782292" cy="3475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09" name="Google Shape;709;p33"/>
          <p:cNvSpPr txBox="1"/>
          <p:nvPr/>
        </p:nvSpPr>
        <p:spPr>
          <a:xfrm>
            <a:off x="1715090" y="765340"/>
            <a:ext cx="8761820" cy="402086"/>
          </a:xfrm>
          <a:prstGeom prst="rect">
            <a:avLst/>
          </a:prstGeom>
          <a:noFill/>
          <a:ln>
            <a:noFill/>
          </a:ln>
        </p:spPr>
        <p:txBody>
          <a:bodyPr spcFirstLastPara="1" wrap="square" lIns="91425" tIns="91425" rIns="91425" bIns="91425" anchor="ctr" anchorCtr="0">
            <a:noAutofit/>
          </a:bodyPr>
          <a:lstStyle/>
          <a:p>
            <a:pPr lvl="0" algn="ctr">
              <a:lnSpc>
                <a:spcPct val="145588"/>
              </a:lnSpc>
              <a:spcBef>
                <a:spcPts val="400"/>
              </a:spcBef>
              <a:spcAft>
                <a:spcPts val="800"/>
              </a:spcAft>
              <a:buSzPts val="2800"/>
            </a:pPr>
            <a:r>
              <a:rPr lang="en-US" sz="2800" b="1" i="0" u="none" strike="noStrike" cap="none" dirty="0">
                <a:solidFill>
                  <a:schemeClr val="dk1"/>
                </a:solidFill>
                <a:latin typeface="Verdana"/>
                <a:ea typeface="Verdana"/>
                <a:cs typeface="Verdana"/>
                <a:sym typeface="Verdana"/>
              </a:rPr>
              <a:t>Warning! Loose Snake! </a:t>
            </a:r>
            <a:r>
              <a:rPr lang="en-US" sz="2800" b="1" dirty="0">
                <a:solidFill>
                  <a:srgbClr val="4A86E8"/>
                </a:solidFill>
                <a:latin typeface="Verdana"/>
                <a:ea typeface="Verdana"/>
                <a:cs typeface="Verdana"/>
                <a:sym typeface="Verdana"/>
              </a:rPr>
              <a:t>(Continued) </a:t>
            </a:r>
            <a:endParaRPr lang="en-US" sz="2800" b="1" i="0" u="none" strike="noStrike" cap="none" dirty="0">
              <a:solidFill>
                <a:schemeClr val="dk1"/>
              </a:solidFill>
              <a:latin typeface="Verdana"/>
              <a:ea typeface="Verdana"/>
              <a:cs typeface="Verdana"/>
              <a:sym typeface="Verdana"/>
            </a:endParaRPr>
          </a:p>
        </p:txBody>
      </p:sp>
      <p:sp>
        <p:nvSpPr>
          <p:cNvPr id="710" name="Google Shape;710;p33"/>
          <p:cNvSpPr txBox="1"/>
          <p:nvPr/>
        </p:nvSpPr>
        <p:spPr>
          <a:xfrm>
            <a:off x="261828" y="1104695"/>
            <a:ext cx="11625372" cy="4916400"/>
          </a:xfrm>
          <a:prstGeom prst="rect">
            <a:avLst/>
          </a:prstGeom>
          <a:noFill/>
          <a:ln>
            <a:noFill/>
          </a:ln>
        </p:spPr>
        <p:txBody>
          <a:bodyPr spcFirstLastPara="1" wrap="square" lIns="91425" tIns="91425" rIns="91425" bIns="91425" anchor="ctr" anchorCtr="0">
            <a:noAutofit/>
          </a:bodyPr>
          <a:lstStyle/>
          <a:p>
            <a:pPr lvl="0">
              <a:lnSpc>
                <a:spcPct val="115000"/>
              </a:lnSpc>
              <a:buClr>
                <a:schemeClr val="dk1"/>
              </a:buClr>
              <a:buSzPts val="1100"/>
            </a:pPr>
            <a:r>
              <a:rPr lang="en-US" sz="2400" dirty="0">
                <a:solidFill>
                  <a:schemeClr val="dk1"/>
                </a:solidFill>
                <a:latin typeface="Verdana"/>
                <a:ea typeface="Verdana"/>
                <a:cs typeface="Verdana"/>
                <a:sym typeface="Verdana"/>
              </a:rPr>
              <a:t>This unpleasant situation happened because a resident had a pet snake that escaped in the building. As you know, animals of any kind are forbidden here. Many residents have allergies to cats and dogs. Some birds, such as parrots, can be louder than dogs.  Our apartments are safer, cleaner, and quieter without animals. Help us to keep our building the most beautiful, most comfortable, and safest place in town.</a:t>
            </a:r>
          </a:p>
          <a:p>
            <a:pPr lvl="0">
              <a:lnSpc>
                <a:spcPct val="115000"/>
              </a:lnSpc>
              <a:buClr>
                <a:schemeClr val="dk1"/>
              </a:buClr>
              <a:buSzPts val="1100"/>
            </a:pPr>
            <a:endParaRPr lang="en-US" sz="2400" dirty="0">
              <a:solidFill>
                <a:schemeClr val="dk1"/>
              </a:solidFill>
              <a:latin typeface="Verdana"/>
              <a:ea typeface="Verdana"/>
              <a:cs typeface="Verdana"/>
              <a:sym typeface="Verdana"/>
            </a:endParaRPr>
          </a:p>
          <a:p>
            <a:pPr lvl="0">
              <a:lnSpc>
                <a:spcPct val="115000"/>
              </a:lnSpc>
              <a:buClr>
                <a:schemeClr val="dk1"/>
              </a:buClr>
              <a:buSzPts val="1100"/>
            </a:pPr>
            <a:r>
              <a:rPr lang="en-US" sz="2400" dirty="0">
                <a:solidFill>
                  <a:schemeClr val="dk1"/>
                </a:solidFill>
                <a:latin typeface="Verdana"/>
                <a:ea typeface="Verdana"/>
                <a:cs typeface="Verdana"/>
                <a:sym typeface="Verdana"/>
              </a:rPr>
              <a:t>Thank you,</a:t>
            </a:r>
          </a:p>
          <a:p>
            <a:pPr lvl="0">
              <a:lnSpc>
                <a:spcPct val="115000"/>
              </a:lnSpc>
              <a:buClr>
                <a:schemeClr val="dk1"/>
              </a:buClr>
              <a:buSzPts val="1100"/>
            </a:pPr>
            <a:r>
              <a:rPr lang="en-US" sz="2400" dirty="0">
                <a:solidFill>
                  <a:schemeClr val="dk1"/>
                </a:solidFill>
                <a:latin typeface="Verdana"/>
                <a:ea typeface="Verdana"/>
                <a:cs typeface="Verdana"/>
                <a:sym typeface="Verdana"/>
              </a:rPr>
              <a:t>Mr. Saul Riley</a:t>
            </a:r>
          </a:p>
          <a:p>
            <a:pPr lvl="0">
              <a:lnSpc>
                <a:spcPct val="115000"/>
              </a:lnSpc>
              <a:buClr>
                <a:schemeClr val="dk1"/>
              </a:buClr>
              <a:buSzPts val="1100"/>
            </a:pPr>
            <a:r>
              <a:rPr lang="en-US" sz="2400" dirty="0">
                <a:solidFill>
                  <a:schemeClr val="dk1"/>
                </a:solidFill>
                <a:latin typeface="Verdana"/>
                <a:ea typeface="Verdana"/>
                <a:cs typeface="Verdana"/>
                <a:sym typeface="Verdana"/>
              </a:rPr>
              <a:t>Awesome Apartments Manager</a:t>
            </a:r>
          </a:p>
        </p:txBody>
      </p:sp>
      <p:sp>
        <p:nvSpPr>
          <p:cNvPr id="711" name="Google Shape;71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35</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30308"/>
            <a:ext cx="609600" cy="609600"/>
          </a:xfrm>
          <a:prstGeom prst="rect">
            <a:avLst/>
          </a:prstGeom>
        </p:spPr>
      </p:pic>
    </p:spTree>
    <p:extLst>
      <p:ext uri="{BB962C8B-B14F-4D97-AF65-F5344CB8AC3E}">
        <p14:creationId xmlns:p14="http://schemas.microsoft.com/office/powerpoint/2010/main" val="2815118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4"/>
          <p:cNvSpPr txBox="1"/>
          <p:nvPr/>
        </p:nvSpPr>
        <p:spPr>
          <a:xfrm>
            <a:off x="353190" y="104347"/>
            <a:ext cx="11534010"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7B.</a:t>
            </a:r>
            <a:r>
              <a:rPr lang="en-US" sz="3200" b="1" i="0" u="none" strike="noStrike" cap="none" dirty="0">
                <a:solidFill>
                  <a:schemeClr val="dk1"/>
                </a:solidFill>
                <a:latin typeface="Verdana"/>
                <a:ea typeface="Verdana"/>
                <a:cs typeface="Verdana"/>
                <a:sym typeface="Verdana"/>
              </a:rPr>
              <a:t> Answer the questions</a:t>
            </a:r>
            <a:endParaRPr sz="3200" b="1"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1800" b="0" i="0" u="none" strike="noStrike" cap="none" dirty="0">
              <a:solidFill>
                <a:schemeClr val="dk1"/>
              </a:solidFill>
              <a:latin typeface="Verdana"/>
              <a:ea typeface="Verdana"/>
              <a:cs typeface="Verdana"/>
              <a:sym typeface="Verdana"/>
            </a:endParaRPr>
          </a:p>
        </p:txBody>
      </p:sp>
      <p:sp>
        <p:nvSpPr>
          <p:cNvPr id="730" name="Google Shape;730;p34"/>
          <p:cNvSpPr txBox="1">
            <a:spLocks noGrp="1"/>
          </p:cNvSpPr>
          <p:nvPr>
            <p:ph type="ftr" idx="11"/>
          </p:nvPr>
        </p:nvSpPr>
        <p:spPr>
          <a:xfrm>
            <a:off x="0" y="6462302"/>
            <a:ext cx="3782292" cy="3475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31" name="Google Shape;731;p34"/>
          <p:cNvSpPr txBox="1"/>
          <p:nvPr/>
        </p:nvSpPr>
        <p:spPr>
          <a:xfrm>
            <a:off x="510588" y="1052313"/>
            <a:ext cx="10843212" cy="419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A. Where is the snake loose? </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B. How dangerous is the snake?</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C. How can residents help?</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D. </a:t>
            </a:r>
            <a:r>
              <a:rPr lang="en-US" sz="2800" b="0" i="0" u="none" strike="noStrike" cap="none" dirty="0">
                <a:solidFill>
                  <a:srgbClr val="000000"/>
                </a:solidFill>
                <a:latin typeface="Verdana"/>
                <a:ea typeface="Verdana"/>
                <a:cs typeface="Verdana"/>
                <a:sym typeface="Verdana"/>
              </a:rPr>
              <a:t>What happens if someone gets bitten? </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E. Is the person or the snake faster?  How do you know?</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2400"/>
              </a:spcBef>
              <a:spcAft>
                <a:spcPts val="240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F. </a:t>
            </a:r>
            <a:r>
              <a:rPr lang="en-US" sz="2800" dirty="0">
                <a:latin typeface="Verdana"/>
                <a:ea typeface="Verdana"/>
                <a:cs typeface="Verdana"/>
                <a:sym typeface="Verdana"/>
              </a:rPr>
              <a:t>How do you know</a:t>
            </a:r>
            <a:r>
              <a:rPr lang="en-US" sz="2800" b="0" i="0" u="none" strike="noStrike" cap="none" dirty="0">
                <a:solidFill>
                  <a:srgbClr val="000000"/>
                </a:solidFill>
                <a:latin typeface="Verdana"/>
                <a:ea typeface="Verdana"/>
                <a:cs typeface="Verdana"/>
                <a:sym typeface="Verdana"/>
              </a:rPr>
              <a:t> the residents are safe?</a:t>
            </a:r>
            <a:endParaRPr sz="2800" b="0" i="0" u="none" strike="noStrike" cap="none" dirty="0">
              <a:solidFill>
                <a:schemeClr val="dk1"/>
              </a:solidFill>
              <a:latin typeface="Verdana"/>
              <a:ea typeface="Verdana"/>
              <a:cs typeface="Verdana"/>
              <a:sym typeface="Verdana"/>
            </a:endParaRPr>
          </a:p>
        </p:txBody>
      </p:sp>
      <p:sp>
        <p:nvSpPr>
          <p:cNvPr id="732" name="Google Shape;73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36</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390" y="-5382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6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5"/>
          <p:cNvSpPr/>
          <p:nvPr/>
        </p:nvSpPr>
        <p:spPr>
          <a:xfrm>
            <a:off x="178420" y="766800"/>
            <a:ext cx="11820291" cy="5324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100"/>
              <a:buFont typeface="Arial"/>
              <a:buNone/>
            </a:pPr>
            <a:r>
              <a:rPr lang="en-US" sz="2800" b="0" i="0" u="none" strike="noStrike" cap="none" dirty="0">
                <a:solidFill>
                  <a:schemeClr val="dk1"/>
                </a:solidFill>
                <a:latin typeface="Verdana"/>
                <a:ea typeface="Verdana"/>
                <a:cs typeface="Verdana"/>
                <a:sym typeface="Verdana"/>
              </a:rPr>
              <a:t>Using comparatives and superlatives, write a paragraph about your favorite and least favorite season,</a:t>
            </a:r>
            <a:r>
              <a:rPr lang="en-US" sz="2800" dirty="0">
                <a:solidFill>
                  <a:schemeClr val="dk1"/>
                </a:solidFill>
                <a:latin typeface="Verdana"/>
                <a:ea typeface="Verdana"/>
                <a:cs typeface="Verdana"/>
                <a:sym typeface="Verdana"/>
              </a:rPr>
              <a:t> chore, or book</a:t>
            </a:r>
            <a:r>
              <a:rPr lang="en-US" sz="2800" b="0" i="0" u="none" strike="noStrike" cap="none" dirty="0">
                <a:solidFill>
                  <a:schemeClr val="dk1"/>
                </a:solidFill>
                <a:latin typeface="Verdana"/>
                <a:ea typeface="Verdana"/>
                <a:cs typeface="Verdana"/>
                <a:sym typeface="Verdana"/>
              </a:rPr>
              <a:t>. </a:t>
            </a:r>
            <a:endParaRPr sz="2800" b="0" i="0" u="none" strike="noStrike" cap="none" dirty="0">
              <a:solidFill>
                <a:schemeClr val="dk1"/>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a:t>
            </a: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a:t>
            </a:r>
            <a:endParaRPr sz="2800" b="0" i="0" u="none" strike="noStrike" cap="none" dirty="0">
              <a:solidFill>
                <a:srgbClr val="000000"/>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Calibri"/>
              <a:buNone/>
            </a:pPr>
            <a:r>
              <a:rPr lang="en-US" sz="2800" b="0" i="0" u="none" strike="noStrike" cap="none" dirty="0">
                <a:solidFill>
                  <a:schemeClr val="accent5"/>
                </a:solidFill>
                <a:latin typeface="Verdana"/>
                <a:ea typeface="Verdana"/>
                <a:cs typeface="Verdana"/>
                <a:sym typeface="Verdana"/>
              </a:rPr>
              <a:t>_________________________________________________</a:t>
            </a:r>
            <a:endParaRPr sz="2800" b="0" i="0" u="none" strike="noStrike" cap="none" dirty="0">
              <a:solidFill>
                <a:schemeClr val="accent5"/>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a:t>
            </a: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a:t>
            </a: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a:t>
            </a: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a:t>
            </a: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Calibri"/>
              <a:buNone/>
            </a:pPr>
            <a:endParaRPr sz="2800" b="0" i="0" u="none" strike="noStrike" cap="none" dirty="0">
              <a:solidFill>
                <a:srgbClr val="000000"/>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Calibri"/>
              <a:buNone/>
            </a:pPr>
            <a:endParaRPr sz="2800" b="0" i="0" u="none" strike="noStrike" cap="none" dirty="0">
              <a:solidFill>
                <a:srgbClr val="000000"/>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Calibri"/>
              <a:buNone/>
            </a:pP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2800" b="0" i="0" u="none" strike="noStrike" cap="none" dirty="0">
              <a:solidFill>
                <a:srgbClr val="000000"/>
              </a:solidFill>
              <a:latin typeface="Verdana"/>
              <a:ea typeface="Verdana"/>
              <a:cs typeface="Verdana"/>
              <a:sym typeface="Verdana"/>
            </a:endParaRPr>
          </a:p>
        </p:txBody>
      </p:sp>
      <p:sp>
        <p:nvSpPr>
          <p:cNvPr id="740" name="Google Shape;740;p35"/>
          <p:cNvSpPr txBox="1"/>
          <p:nvPr/>
        </p:nvSpPr>
        <p:spPr>
          <a:xfrm>
            <a:off x="452219" y="116930"/>
            <a:ext cx="3387080"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8.</a:t>
            </a:r>
            <a:r>
              <a:rPr lang="en-US" sz="3200" b="1" i="0" u="none" strike="noStrike" cap="none" dirty="0">
                <a:solidFill>
                  <a:schemeClr val="dk1"/>
                </a:solidFill>
                <a:latin typeface="Verdana"/>
                <a:ea typeface="Verdana"/>
                <a:cs typeface="Verdana"/>
                <a:sym typeface="Verdana"/>
              </a:rPr>
              <a:t> </a:t>
            </a:r>
            <a:r>
              <a:rPr lang="en-US" sz="3200" b="1" i="0" u="none" strike="noStrike" cap="none" dirty="0">
                <a:solidFill>
                  <a:srgbClr val="000000"/>
                </a:solidFill>
                <a:latin typeface="Verdana"/>
                <a:ea typeface="Verdana"/>
                <a:cs typeface="Verdana"/>
                <a:sym typeface="Verdana"/>
              </a:rPr>
              <a:t>Writing</a:t>
            </a:r>
            <a:endParaRPr sz="3200" b="1" i="0" u="none" strike="noStrike" cap="none" dirty="0">
              <a:solidFill>
                <a:schemeClr val="accent5"/>
              </a:solidFill>
              <a:latin typeface="Verdana"/>
              <a:ea typeface="Verdana"/>
              <a:cs typeface="Verdana"/>
              <a:sym typeface="Verdana"/>
            </a:endParaRPr>
          </a:p>
        </p:txBody>
      </p:sp>
      <p:sp>
        <p:nvSpPr>
          <p:cNvPr id="741" name="Google Shape;741;p35"/>
          <p:cNvSpPr txBox="1">
            <a:spLocks noGrp="1"/>
          </p:cNvSpPr>
          <p:nvPr>
            <p:ph type="ftr" idx="11"/>
          </p:nvPr>
        </p:nvSpPr>
        <p:spPr>
          <a:xfrm>
            <a:off x="0" y="6356348"/>
            <a:ext cx="385308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42" name="Google Shape;742;p35"/>
          <p:cNvSpPr txBox="1">
            <a:spLocks noGrp="1"/>
          </p:cNvSpPr>
          <p:nvPr>
            <p:ph type="sldNum" idx="12"/>
          </p:nvPr>
        </p:nvSpPr>
        <p:spPr>
          <a:xfrm>
            <a:off x="8411679" y="635634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37</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0" y="-281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36"/>
          <p:cNvSpPr/>
          <p:nvPr/>
        </p:nvSpPr>
        <p:spPr>
          <a:xfrm>
            <a:off x="412650" y="1138464"/>
            <a:ext cx="11366700" cy="4202700"/>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a:t>
            </a:r>
            <a:r>
              <a:rPr lang="en-US" sz="2800" dirty="0">
                <a:solidFill>
                  <a:schemeClr val="dk1"/>
                </a:solidFill>
                <a:latin typeface="Verdana"/>
                <a:ea typeface="Verdana"/>
                <a:cs typeface="Verdana"/>
                <a:sym typeface="Verdana"/>
              </a:rPr>
              <a:t>use words that </a:t>
            </a:r>
            <a:r>
              <a:rPr lang="en-US" sz="2800" b="0" i="0" u="none" strike="noStrike" cap="none" dirty="0">
                <a:solidFill>
                  <a:schemeClr val="dk1"/>
                </a:solidFill>
                <a:latin typeface="Verdana"/>
                <a:ea typeface="Verdana"/>
                <a:cs typeface="Verdana"/>
                <a:sym typeface="Verdana"/>
              </a:rPr>
              <a:t>compar</a:t>
            </a:r>
            <a:r>
              <a:rPr lang="en-US" sz="2800" dirty="0">
                <a:solidFill>
                  <a:schemeClr val="dk1"/>
                </a:solidFill>
                <a:latin typeface="Verdana"/>
                <a:ea typeface="Verdana"/>
                <a:cs typeface="Verdana"/>
                <a:sym typeface="Verdana"/>
              </a:rPr>
              <a:t>e </a:t>
            </a:r>
            <a:r>
              <a:rPr lang="en-US" sz="2800" b="0" i="0" u="none" strike="noStrike" cap="none" dirty="0">
                <a:solidFill>
                  <a:schemeClr val="dk1"/>
                </a:solidFill>
                <a:latin typeface="Verdana"/>
                <a:ea typeface="Verdana"/>
                <a:cs typeface="Verdana"/>
                <a:sym typeface="Verdana"/>
              </a:rPr>
              <a:t> and contrast</a:t>
            </a:r>
            <a:r>
              <a:rPr lang="en-US" sz="2800" dirty="0">
                <a:solidFill>
                  <a:schemeClr val="dk1"/>
                </a:solidFill>
                <a:latin typeface="Verdana"/>
                <a:ea typeface="Verdana"/>
                <a:cs typeface="Verdana"/>
                <a:sym typeface="Verdana"/>
              </a:rPr>
              <a:t> and apply them</a:t>
            </a:r>
            <a:r>
              <a:rPr lang="en-US" sz="2800" b="0" i="0" u="none" strike="noStrike" cap="none" dirty="0">
                <a:solidFill>
                  <a:schemeClr val="dk1"/>
                </a:solidFill>
                <a:latin typeface="Verdana"/>
                <a:ea typeface="Verdana"/>
                <a:cs typeface="Verdana"/>
                <a:sym typeface="Verdana"/>
              </a:rPr>
              <a:t>.</a:t>
            </a:r>
          </a:p>
          <a:p>
            <a:pPr marL="514350" marR="0" lvl="0" indent="-514350" algn="l" rtl="0">
              <a:spcBef>
                <a:spcPts val="0"/>
              </a:spcBef>
              <a:spcAft>
                <a:spcPts val="0"/>
              </a:spcAft>
              <a:buClr>
                <a:schemeClr val="dk1"/>
              </a:buClr>
              <a:buSzPts val="2800"/>
              <a:buFont typeface="Noto Sans Symbols"/>
              <a:buChar char="❑"/>
            </a:pPr>
            <a:endParaRPr sz="1200" b="0" i="0" u="none" strike="noStrike" cap="none" dirty="0">
              <a:solidFill>
                <a:schemeClr val="dk1"/>
              </a:solidFill>
              <a:latin typeface="Verdana"/>
              <a:ea typeface="Verdana"/>
              <a:cs typeface="Verdana"/>
              <a:sym typeface="Verdana"/>
            </a:endParaRPr>
          </a:p>
          <a:p>
            <a:pPr marL="514350" indent="-514350">
              <a:buClr>
                <a:schemeClr val="dk1"/>
              </a:buClr>
              <a:buSzPts val="2800"/>
              <a:buFont typeface="Noto Sans Symbols"/>
              <a:buChar char="❑"/>
            </a:pPr>
            <a:r>
              <a:rPr lang="en-US" sz="2800" dirty="0">
                <a:solidFill>
                  <a:schemeClr val="dk1"/>
                </a:solidFill>
                <a:latin typeface="Verdana"/>
                <a:ea typeface="Verdana"/>
                <a:cs typeface="Verdana"/>
                <a:sym typeface="Verdana"/>
              </a:rPr>
              <a:t>I can use the new words including _____, _____, _____, _____, _____, _____, _____, _____, _____, _____, _____, and _____.</a:t>
            </a:r>
          </a:p>
          <a:p>
            <a:pPr marL="514350" indent="-514350">
              <a:buClr>
                <a:schemeClr val="dk1"/>
              </a:buClr>
              <a:buSzPts val="2800"/>
              <a:buFont typeface="Noto Sans Symbols"/>
              <a:buChar char="❑"/>
            </a:pPr>
            <a:endParaRPr lang="en-US" sz="1200" b="0" i="0" u="none" strike="noStrike" cap="none"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use comparatives and superlatives and apply them.</a:t>
            </a:r>
          </a:p>
          <a:p>
            <a:pPr marL="514350" marR="0" lvl="0" indent="-514350" algn="l" rtl="0">
              <a:lnSpc>
                <a:spcPct val="150000"/>
              </a:lnSpc>
              <a:spcBef>
                <a:spcPts val="0"/>
              </a:spcBef>
              <a:spcAft>
                <a:spcPts val="0"/>
              </a:spcAft>
              <a:buClr>
                <a:schemeClr val="dk1"/>
              </a:buClr>
              <a:buSzPts val="2800"/>
              <a:buFont typeface="Noto Sans Symbols"/>
              <a:buChar char="❑"/>
            </a:pPr>
            <a:endParaRPr sz="1200" b="0" i="0" u="none" strike="noStrike" cap="none" dirty="0">
              <a:solidFill>
                <a:schemeClr val="dk1"/>
              </a:solidFill>
              <a:latin typeface="Verdana"/>
              <a:ea typeface="Verdana"/>
              <a:cs typeface="Verdana"/>
              <a:sym typeface="Verdana"/>
            </a:endParaRPr>
          </a:p>
          <a:p>
            <a:pPr marL="514350" marR="0" lvl="0" indent="-514350" algn="l" rtl="0">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understand </a:t>
            </a:r>
            <a:r>
              <a:rPr lang="en-US" sz="2800" dirty="0">
                <a:solidFill>
                  <a:schemeClr val="dk1"/>
                </a:solidFill>
                <a:latin typeface="Verdana"/>
                <a:ea typeface="Verdana"/>
                <a:cs typeface="Verdana"/>
                <a:sym typeface="Verdana"/>
              </a:rPr>
              <a:t>what Jesus told the disciples about his</a:t>
            </a:r>
          </a:p>
          <a:p>
            <a:pPr marR="0" lvl="0" algn="l" rtl="0">
              <a:spcBef>
                <a:spcPts val="0"/>
              </a:spcBef>
              <a:spcAft>
                <a:spcPts val="0"/>
              </a:spcAft>
              <a:buClr>
                <a:schemeClr val="dk1"/>
              </a:buClr>
              <a:buSzPts val="2800"/>
            </a:pPr>
            <a:r>
              <a:rPr lang="en-US" sz="2800" dirty="0">
                <a:solidFill>
                  <a:schemeClr val="dk1"/>
                </a:solidFill>
                <a:latin typeface="Verdana"/>
                <a:ea typeface="Verdana"/>
                <a:cs typeface="Verdana"/>
                <a:sym typeface="Verdana"/>
              </a:rPr>
              <a:t> death and resurrection. </a:t>
            </a:r>
            <a:endParaRPr sz="1400" b="0" i="0" u="none" strike="noStrike" cap="none" dirty="0">
              <a:solidFill>
                <a:srgbClr val="000000"/>
              </a:solidFill>
              <a:latin typeface="Arial"/>
              <a:ea typeface="Arial"/>
              <a:cs typeface="Arial"/>
              <a:sym typeface="Arial"/>
            </a:endParaRPr>
          </a:p>
        </p:txBody>
      </p:sp>
      <p:sp>
        <p:nvSpPr>
          <p:cNvPr id="750" name="Google Shape;750;p36"/>
          <p:cNvSpPr txBox="1"/>
          <p:nvPr/>
        </p:nvSpPr>
        <p:spPr>
          <a:xfrm>
            <a:off x="212825" y="138809"/>
            <a:ext cx="8765982"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9. </a:t>
            </a:r>
            <a:r>
              <a:rPr lang="en-US" sz="3200" b="1" i="0" u="none" strike="noStrike" cap="none" dirty="0">
                <a:solidFill>
                  <a:schemeClr val="dk1"/>
                </a:solidFill>
                <a:latin typeface="Verdana"/>
                <a:ea typeface="Verdana"/>
                <a:cs typeface="Verdana"/>
                <a:sym typeface="Verdana"/>
              </a:rPr>
              <a:t>Homework – Now I Can…. </a:t>
            </a:r>
            <a:endParaRPr sz="600" b="1" i="0" u="none" strike="noStrike" cap="none" dirty="0">
              <a:solidFill>
                <a:schemeClr val="dk1"/>
              </a:solidFill>
              <a:latin typeface="Verdana"/>
              <a:ea typeface="Verdana"/>
              <a:cs typeface="Verdana"/>
              <a:sym typeface="Verdana"/>
            </a:endParaRPr>
          </a:p>
        </p:txBody>
      </p:sp>
      <p:sp>
        <p:nvSpPr>
          <p:cNvPr id="751" name="Google Shape;751;p36"/>
          <p:cNvSpPr txBox="1">
            <a:spLocks noGrp="1"/>
          </p:cNvSpPr>
          <p:nvPr>
            <p:ph type="ftr" idx="11"/>
          </p:nvPr>
        </p:nvSpPr>
        <p:spPr>
          <a:xfrm>
            <a:off x="0" y="64199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52" name="Google Shape;75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38</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8607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2c2276dd2af_0_196"/>
          <p:cNvSpPr txBox="1">
            <a:spLocks noGrp="1"/>
          </p:cNvSpPr>
          <p:nvPr>
            <p:ph type="title"/>
          </p:nvPr>
        </p:nvSpPr>
        <p:spPr>
          <a:xfrm>
            <a:off x="283777" y="322286"/>
            <a:ext cx="11508827" cy="53156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dirty="0">
                <a:solidFill>
                  <a:srgbClr val="000000"/>
                </a:solidFill>
              </a:rPr>
              <a:t>Reflections and Closing Prayer</a:t>
            </a:r>
            <a:endParaRPr sz="3200" b="1" dirty="0">
              <a:solidFill>
                <a:srgbClr val="000000"/>
              </a:solidFill>
            </a:endParaRPr>
          </a:p>
        </p:txBody>
      </p:sp>
      <p:sp>
        <p:nvSpPr>
          <p:cNvPr id="762" name="Google Shape;762;g2c2276dd2af_0_196"/>
          <p:cNvSpPr/>
          <p:nvPr/>
        </p:nvSpPr>
        <p:spPr>
          <a:xfrm>
            <a:off x="1924050" y="2062163"/>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aphicFrame>
        <p:nvGraphicFramePr>
          <p:cNvPr id="763" name="Google Shape;763;g2c2276dd2af_0_196"/>
          <p:cNvGraphicFramePr/>
          <p:nvPr>
            <p:extLst>
              <p:ext uri="{D42A27DB-BD31-4B8C-83A1-F6EECF244321}">
                <p14:modId xmlns:p14="http://schemas.microsoft.com/office/powerpoint/2010/main" val="339504201"/>
              </p:ext>
            </p:extLst>
          </p:nvPr>
        </p:nvGraphicFramePr>
        <p:xfrm>
          <a:off x="283779" y="1260911"/>
          <a:ext cx="11508828" cy="4871877"/>
        </p:xfrm>
        <a:graphic>
          <a:graphicData uri="http://schemas.openxmlformats.org/drawingml/2006/table">
            <a:tbl>
              <a:tblPr firstRow="1" bandRow="1">
                <a:noFill/>
                <a:tableStyleId>{7A066900-5D7C-46EA-ACA4-09D701048BCA}</a:tableStyleId>
              </a:tblPr>
              <a:tblGrid>
                <a:gridCol w="11508828">
                  <a:extLst>
                    <a:ext uri="{9D8B030D-6E8A-4147-A177-3AD203B41FA5}">
                      <a16:colId xmlns:a16="http://schemas.microsoft.com/office/drawing/2014/main" val="20000"/>
                    </a:ext>
                  </a:extLst>
                </a:gridCol>
              </a:tblGrid>
              <a:tr h="670106">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670106">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670106">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670106">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851241">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670106">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670106">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7" name="Google Shape;751;p36">
            <a:extLst>
              <a:ext uri="{FF2B5EF4-FFF2-40B4-BE49-F238E27FC236}">
                <a16:creationId xmlns:a16="http://schemas.microsoft.com/office/drawing/2014/main" id="{BC73C985-8EA2-4209-937D-3B323736B0FC}"/>
              </a:ext>
            </a:extLst>
          </p:cNvPr>
          <p:cNvSpPr txBox="1">
            <a:spLocks noGrp="1"/>
          </p:cNvSpPr>
          <p:nvPr>
            <p:ph type="ftr" idx="11"/>
          </p:nvPr>
        </p:nvSpPr>
        <p:spPr>
          <a:xfrm>
            <a:off x="0" y="64199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752;p36">
            <a:extLst>
              <a:ext uri="{FF2B5EF4-FFF2-40B4-BE49-F238E27FC236}">
                <a16:creationId xmlns:a16="http://schemas.microsoft.com/office/drawing/2014/main" id="{79790A72-A062-49A1-8573-FB75BFD22746}"/>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39</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8477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
          <p:cNvPicPr preferRelativeResize="0"/>
          <p:nvPr/>
        </p:nvPicPr>
        <p:blipFill rotWithShape="1">
          <a:blip r:embed="rId5">
            <a:alphaModFix/>
          </a:blip>
          <a:srcRect/>
          <a:stretch/>
        </p:blipFill>
        <p:spPr>
          <a:xfrm>
            <a:off x="0" y="0"/>
            <a:ext cx="12192000" cy="6845602"/>
          </a:xfrm>
          <a:prstGeom prst="rect">
            <a:avLst/>
          </a:prstGeom>
          <a:noFill/>
          <a:ln>
            <a:noFill/>
          </a:ln>
        </p:spPr>
      </p:pic>
      <p:sp>
        <p:nvSpPr>
          <p:cNvPr id="336" name="Google Shape;336;p4"/>
          <p:cNvSpPr txBox="1">
            <a:spLocks noGrp="1"/>
          </p:cNvSpPr>
          <p:nvPr>
            <p:ph type="ftr" idx="11"/>
          </p:nvPr>
        </p:nvSpPr>
        <p:spPr>
          <a:xfrm>
            <a:off x="-1" y="6480502"/>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337" name="Google Shape;337;p4"/>
          <p:cNvSpPr txBox="1">
            <a:spLocks noGrp="1"/>
          </p:cNvSpPr>
          <p:nvPr>
            <p:ph type="sldNum" idx="12"/>
          </p:nvPr>
        </p:nvSpPr>
        <p:spPr>
          <a:xfrm>
            <a:off x="8582858" y="642928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a:t>
            </a:fld>
            <a:endParaRPr sz="1800" dirty="0"/>
          </a:p>
        </p:txBody>
      </p:sp>
      <p:grpSp>
        <p:nvGrpSpPr>
          <p:cNvPr id="338" name="Google Shape;338;p4"/>
          <p:cNvGrpSpPr/>
          <p:nvPr/>
        </p:nvGrpSpPr>
        <p:grpSpPr>
          <a:xfrm>
            <a:off x="1999300" y="377517"/>
            <a:ext cx="10656436" cy="6102985"/>
            <a:chOff x="3273075" y="229667"/>
            <a:chExt cx="10656436" cy="6102985"/>
          </a:xfrm>
        </p:grpSpPr>
        <p:sp>
          <p:nvSpPr>
            <p:cNvPr id="339" name="Google Shape;339;p4"/>
            <p:cNvSpPr txBox="1"/>
            <p:nvPr/>
          </p:nvSpPr>
          <p:spPr>
            <a:xfrm>
              <a:off x="11455275" y="3806600"/>
              <a:ext cx="2229900" cy="5487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3.  tame</a:t>
              </a:r>
              <a:endParaRPr sz="2800" b="0" i="0" u="none" strike="noStrike" cap="none">
                <a:solidFill>
                  <a:srgbClr val="000000"/>
                </a:solidFill>
                <a:latin typeface="Verdana"/>
                <a:ea typeface="Verdana"/>
                <a:cs typeface="Verdana"/>
                <a:sym typeface="Verdana"/>
              </a:endParaRPr>
            </a:p>
          </p:txBody>
        </p:sp>
        <p:sp>
          <p:nvSpPr>
            <p:cNvPr id="340" name="Google Shape;340;p4"/>
            <p:cNvSpPr txBox="1"/>
            <p:nvPr/>
          </p:nvSpPr>
          <p:spPr>
            <a:xfrm>
              <a:off x="3921375" y="5717052"/>
              <a:ext cx="2987400" cy="615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5. cheap</a:t>
              </a:r>
              <a:endParaRPr sz="2800" b="0" i="0" u="none" strike="noStrike" cap="none">
                <a:solidFill>
                  <a:srgbClr val="000000"/>
                </a:solidFill>
                <a:latin typeface="Verdana"/>
                <a:ea typeface="Verdana"/>
                <a:cs typeface="Verdana"/>
                <a:sym typeface="Verdana"/>
              </a:endParaRPr>
            </a:p>
          </p:txBody>
        </p:sp>
        <p:sp>
          <p:nvSpPr>
            <p:cNvPr id="341" name="Google Shape;341;p4"/>
            <p:cNvSpPr txBox="1"/>
            <p:nvPr/>
          </p:nvSpPr>
          <p:spPr>
            <a:xfrm>
              <a:off x="9071300" y="229667"/>
              <a:ext cx="2616300" cy="615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2. neat</a:t>
              </a:r>
              <a:endParaRPr sz="2800" b="0" i="0" u="none" strike="noStrike" cap="none">
                <a:solidFill>
                  <a:srgbClr val="000000"/>
                </a:solidFill>
                <a:latin typeface="Verdana"/>
                <a:ea typeface="Verdana"/>
                <a:cs typeface="Verdana"/>
                <a:sym typeface="Verdana"/>
              </a:endParaRPr>
            </a:p>
          </p:txBody>
        </p:sp>
        <p:sp>
          <p:nvSpPr>
            <p:cNvPr id="342" name="Google Shape;342;p4"/>
            <p:cNvSpPr txBox="1"/>
            <p:nvPr/>
          </p:nvSpPr>
          <p:spPr>
            <a:xfrm>
              <a:off x="3349124" y="251649"/>
              <a:ext cx="2241900" cy="615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1. messy</a:t>
              </a:r>
              <a:endParaRPr sz="2800" b="0" i="0" u="none" strike="noStrike" cap="none">
                <a:solidFill>
                  <a:srgbClr val="000000"/>
                </a:solidFill>
                <a:latin typeface="Verdana"/>
                <a:ea typeface="Verdana"/>
                <a:cs typeface="Verdana"/>
                <a:sym typeface="Verdana"/>
              </a:endParaRPr>
            </a:p>
          </p:txBody>
        </p:sp>
        <p:cxnSp>
          <p:nvCxnSpPr>
            <p:cNvPr id="343" name="Google Shape;343;p4"/>
            <p:cNvCxnSpPr/>
            <p:nvPr/>
          </p:nvCxnSpPr>
          <p:spPr>
            <a:xfrm flipH="1">
              <a:off x="11875600" y="1964175"/>
              <a:ext cx="534600" cy="506700"/>
            </a:xfrm>
            <a:prstGeom prst="straightConnector1">
              <a:avLst/>
            </a:prstGeom>
            <a:noFill/>
            <a:ln w="38100" cap="flat" cmpd="sng">
              <a:solidFill>
                <a:schemeClr val="dk1"/>
              </a:solidFill>
              <a:prstDash val="solid"/>
              <a:round/>
              <a:headEnd type="none" w="sm" len="sm"/>
              <a:tailEnd type="triangle" w="med" len="med"/>
            </a:ln>
          </p:spPr>
        </p:cxnSp>
        <p:cxnSp>
          <p:nvCxnSpPr>
            <p:cNvPr id="344" name="Google Shape;344;p4"/>
            <p:cNvCxnSpPr/>
            <p:nvPr/>
          </p:nvCxnSpPr>
          <p:spPr>
            <a:xfrm rot="10800000">
              <a:off x="10707650" y="4230350"/>
              <a:ext cx="596400" cy="1047900"/>
            </a:xfrm>
            <a:prstGeom prst="straightConnector1">
              <a:avLst/>
            </a:prstGeom>
            <a:noFill/>
            <a:ln w="38100" cap="flat" cmpd="sng">
              <a:solidFill>
                <a:schemeClr val="dk1"/>
              </a:solidFill>
              <a:prstDash val="solid"/>
              <a:round/>
              <a:headEnd type="none" w="sm" len="sm"/>
              <a:tailEnd type="triangle" w="med" len="med"/>
            </a:ln>
          </p:spPr>
        </p:cxnSp>
        <p:cxnSp>
          <p:nvCxnSpPr>
            <p:cNvPr id="345" name="Google Shape;345;p4"/>
            <p:cNvCxnSpPr>
              <a:stCxn id="340" idx="1"/>
            </p:cNvCxnSpPr>
            <p:nvPr/>
          </p:nvCxnSpPr>
          <p:spPr>
            <a:xfrm rot="10800000">
              <a:off x="3273075" y="5468952"/>
              <a:ext cx="648300" cy="555900"/>
            </a:xfrm>
            <a:prstGeom prst="straightConnector1">
              <a:avLst/>
            </a:prstGeom>
            <a:noFill/>
            <a:ln w="38100" cap="flat" cmpd="sng">
              <a:solidFill>
                <a:schemeClr val="dk1"/>
              </a:solidFill>
              <a:prstDash val="solid"/>
              <a:round/>
              <a:headEnd type="none" w="sm" len="sm"/>
              <a:tailEnd type="triangle" w="med" len="med"/>
            </a:ln>
          </p:spPr>
        </p:cxnSp>
        <p:cxnSp>
          <p:nvCxnSpPr>
            <p:cNvPr id="346" name="Google Shape;346;p4"/>
            <p:cNvCxnSpPr>
              <a:stCxn id="339" idx="0"/>
            </p:cNvCxnSpPr>
            <p:nvPr/>
          </p:nvCxnSpPr>
          <p:spPr>
            <a:xfrm rot="10800000">
              <a:off x="11913825" y="3012500"/>
              <a:ext cx="656400" cy="794100"/>
            </a:xfrm>
            <a:prstGeom prst="straightConnector1">
              <a:avLst/>
            </a:prstGeom>
            <a:noFill/>
            <a:ln w="38100" cap="flat" cmpd="sng">
              <a:solidFill>
                <a:schemeClr val="dk1"/>
              </a:solidFill>
              <a:prstDash val="solid"/>
              <a:round/>
              <a:headEnd type="none" w="sm" len="sm"/>
              <a:tailEnd type="triangle" w="med" len="med"/>
            </a:ln>
          </p:spPr>
        </p:cxnSp>
        <p:sp>
          <p:nvSpPr>
            <p:cNvPr id="347" name="Google Shape;347;p4"/>
            <p:cNvSpPr txBox="1"/>
            <p:nvPr/>
          </p:nvSpPr>
          <p:spPr>
            <a:xfrm>
              <a:off x="11687611" y="1238591"/>
              <a:ext cx="2241900" cy="615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4. fresh</a:t>
              </a:r>
              <a:endParaRPr sz="2800" b="0" i="0" u="none" strike="noStrike" cap="none">
                <a:solidFill>
                  <a:srgbClr val="000000"/>
                </a:solidFill>
                <a:latin typeface="Verdana"/>
                <a:ea typeface="Verdana"/>
                <a:cs typeface="Verdana"/>
                <a:sym typeface="Verdana"/>
              </a:endParaRPr>
            </a:p>
          </p:txBody>
        </p:sp>
      </p:grpSp>
      <p:sp>
        <p:nvSpPr>
          <p:cNvPr id="348" name="Google Shape;348;p4"/>
          <p:cNvSpPr txBox="1"/>
          <p:nvPr/>
        </p:nvSpPr>
        <p:spPr>
          <a:xfrm>
            <a:off x="-1284675" y="491200"/>
            <a:ext cx="30000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
          <p:cNvSpPr txBox="1"/>
          <p:nvPr/>
        </p:nvSpPr>
        <p:spPr>
          <a:xfrm>
            <a:off x="9303023" y="5502725"/>
            <a:ext cx="2618400" cy="615600"/>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6. expensive</a:t>
            </a:r>
            <a:endParaRPr sz="2800" b="0" i="0" u="none" strike="noStrike" cap="none">
              <a:solidFill>
                <a:srgbClr val="000000"/>
              </a:solidFill>
              <a:latin typeface="Verdana"/>
              <a:ea typeface="Verdana"/>
              <a:cs typeface="Verdana"/>
              <a:sym typeface="Verdana"/>
            </a:endParaRPr>
          </a:p>
        </p:txBody>
      </p:sp>
      <p:sp>
        <p:nvSpPr>
          <p:cNvPr id="350" name="Google Shape;350;p4"/>
          <p:cNvSpPr txBox="1"/>
          <p:nvPr/>
        </p:nvSpPr>
        <p:spPr>
          <a:xfrm>
            <a:off x="-1" y="2503899"/>
            <a:ext cx="2241900" cy="615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7. wild</a:t>
            </a:r>
            <a:endParaRPr sz="2800" b="0" i="0" u="none" strike="noStrike" cap="none">
              <a:solidFill>
                <a:srgbClr val="000000"/>
              </a:solidFill>
              <a:latin typeface="Verdana"/>
              <a:ea typeface="Verdana"/>
              <a:cs typeface="Verdana"/>
              <a:sym typeface="Verdana"/>
            </a:endParaRPr>
          </a:p>
        </p:txBody>
      </p:sp>
      <p:cxnSp>
        <p:nvCxnSpPr>
          <p:cNvPr id="351" name="Google Shape;351;p4"/>
          <p:cNvCxnSpPr/>
          <p:nvPr/>
        </p:nvCxnSpPr>
        <p:spPr>
          <a:xfrm rot="10800000" flipH="1">
            <a:off x="1095675" y="1950102"/>
            <a:ext cx="499800" cy="553800"/>
          </a:xfrm>
          <a:prstGeom prst="straightConnector1">
            <a:avLst/>
          </a:prstGeom>
          <a:noFill/>
          <a:ln w="38100" cap="flat" cmpd="sng">
            <a:solidFill>
              <a:schemeClr val="dk1"/>
            </a:solidFill>
            <a:prstDash val="solid"/>
            <a:round/>
            <a:headEnd type="none" w="sm" len="sm"/>
            <a:tailEnd type="triangle" w="med" len="med"/>
          </a:ln>
        </p:spPr>
      </p:cxnSp>
      <p:pic>
        <p:nvPicPr>
          <p:cNvPr id="352" name="Google Shape;352;p4"/>
          <p:cNvPicPr preferRelativeResize="0"/>
          <p:nvPr/>
        </p:nvPicPr>
        <p:blipFill rotWithShape="1">
          <a:blip r:embed="rId6">
            <a:alphaModFix/>
          </a:blip>
          <a:srcRect l="4666" t="51647" r="46414" b="10767"/>
          <a:stretch/>
        </p:blipFill>
        <p:spPr>
          <a:xfrm>
            <a:off x="7637075" y="1472800"/>
            <a:ext cx="621248" cy="477301"/>
          </a:xfrm>
          <a:prstGeom prst="rect">
            <a:avLst/>
          </a:prstGeom>
          <a:noFill/>
          <a:ln>
            <a:noFill/>
          </a:ln>
        </p:spPr>
      </p:pic>
      <p:pic>
        <p:nvPicPr>
          <p:cNvPr id="353" name="Google Shape;353;p4"/>
          <p:cNvPicPr preferRelativeResize="0"/>
          <p:nvPr/>
        </p:nvPicPr>
        <p:blipFill rotWithShape="1">
          <a:blip r:embed="rId6">
            <a:alphaModFix/>
          </a:blip>
          <a:srcRect l="4666" t="51647" r="46414" b="10767"/>
          <a:stretch/>
        </p:blipFill>
        <p:spPr>
          <a:xfrm rot="-487680">
            <a:off x="1523889" y="1455915"/>
            <a:ext cx="662671" cy="509122"/>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088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8"/>
          <p:cNvSpPr/>
          <p:nvPr/>
        </p:nvSpPr>
        <p:spPr>
          <a:xfrm>
            <a:off x="1123949" y="1595438"/>
            <a:ext cx="10387013" cy="40306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Thank you for using our materials. If these lessons are a blessing to you, please give or volunteer to help others learn English through the Bible.</a:t>
            </a:r>
            <a:endParaRPr kumimoji="0"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50800" marR="0" lvl="0" indent="0" algn="l" defTabSz="914400" rtl="0" eaLnBrk="1" fontAlgn="auto" latinLnBrk="0" hangingPunct="1">
              <a:lnSpc>
                <a:spcPct val="150000"/>
              </a:lnSpc>
              <a:spcBef>
                <a:spcPts val="0"/>
              </a:spcBef>
              <a:spcAft>
                <a:spcPts val="0"/>
              </a:spcAft>
              <a:buClr>
                <a:srgbClr val="000000"/>
              </a:buClr>
              <a:buSzPts val="2800"/>
              <a:buFontTx/>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For more information, visit </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Arial"/>
                <a:hlinkClick r:id="rId3">
                  <a:extLst>
                    <a:ext uri="{A12FA001-AC4F-418D-AE19-62706E023703}">
                      <ahyp:hlinkClr xmlns="" xmlns:ahyp="http://schemas.microsoft.com/office/drawing/2018/hyperlinkcolor" val="tx"/>
                    </a:ext>
                  </a:extLst>
                </a:hlinkClick>
              </a:rPr>
              <a:t>LightOfTheWorldLearning.org</a:t>
            </a:r>
            <a:endPar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1" name="Google Shape;501;p38"/>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1200" cap="none" spc="0" normalizeH="0" baseline="0" noProof="0" dirty="0">
                <a:ln>
                  <a:noFill/>
                </a:ln>
                <a:solidFill>
                  <a:srgbClr val="000000"/>
                </a:solidFill>
                <a:effectLst/>
                <a:uLnTx/>
                <a:uFillTx/>
                <a:latin typeface="Verdana"/>
                <a:ea typeface="Verdana"/>
                <a:cs typeface="Verdana"/>
                <a:sym typeface="Verdana"/>
              </a:rPr>
              <a:t>Help us share the Light of the World!</a:t>
            </a:r>
            <a:endParaRPr kumimoji="0" sz="3200" b="1"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4" name="Google Shape;504;p38"/>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endParaRPr kumimoji="0"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3" name="Picture 2">
            <a:extLst>
              <a:ext uri="{FF2B5EF4-FFF2-40B4-BE49-F238E27FC236}">
                <a16:creationId xmlns:a16="http://schemas.microsoft.com/office/drawing/2014/main" id="{63974E7C-DBC1-1882-BD75-231217929F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0429" y="4467770"/>
            <a:ext cx="2071141" cy="2071141"/>
          </a:xfrm>
          <a:prstGeom prst="rect">
            <a:avLst/>
          </a:prstGeom>
        </p:spPr>
      </p:pic>
      <p:sp>
        <p:nvSpPr>
          <p:cNvPr id="4" name="Slide Number Placeholder 3">
            <a:extLst>
              <a:ext uri="{FF2B5EF4-FFF2-40B4-BE49-F238E27FC236}">
                <a16:creationId xmlns:a16="http://schemas.microsoft.com/office/drawing/2014/main" id="{C21D6C9A-4550-7A2D-6D90-5ABA60A08C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800" b="0" i="0" u="none" strike="noStrike" kern="0" cap="none" spc="0" normalizeH="0" baseline="0" noProof="0" dirty="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p49"/>
          <p:cNvSpPr txBox="1"/>
          <p:nvPr/>
        </p:nvSpPr>
        <p:spPr>
          <a:xfrm>
            <a:off x="999506" y="239493"/>
            <a:ext cx="98991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Appendix</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 name="Footer Placeholder 3">
            <a:extLst>
              <a:ext uri="{FF2B5EF4-FFF2-40B4-BE49-F238E27FC236}">
                <a16:creationId xmlns:a16="http://schemas.microsoft.com/office/drawing/2014/main" id="{8479BF1C-B6A6-650C-46D4-5A6CAAE14A84}"/>
              </a:ext>
            </a:extLst>
          </p:cNvPr>
          <p:cNvSpPr>
            <a:spLocks noGrp="1"/>
          </p:cNvSpPr>
          <p:nvPr>
            <p:ph type="ftr" sz="quarter" idx="11"/>
          </p:nvPr>
        </p:nvSpPr>
        <p:spPr>
          <a:xfrm>
            <a:off x="0" y="6412476"/>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p>
        </p:txBody>
      </p:sp>
      <p:pic>
        <p:nvPicPr>
          <p:cNvPr id="2" name="Picture 1">
            <a:extLst>
              <a:ext uri="{FF2B5EF4-FFF2-40B4-BE49-F238E27FC236}">
                <a16:creationId xmlns:a16="http://schemas.microsoft.com/office/drawing/2014/main" id="{83F7628A-9E6E-950E-76B0-CEED6D444A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29092" y="80399"/>
            <a:ext cx="2057400" cy="2057400"/>
          </a:xfrm>
          <a:prstGeom prst="rect">
            <a:avLst/>
          </a:prstGeom>
        </p:spPr>
      </p:pic>
      <p:sp>
        <p:nvSpPr>
          <p:cNvPr id="6" name="Google Shape;533;p49">
            <a:extLst>
              <a:ext uri="{FF2B5EF4-FFF2-40B4-BE49-F238E27FC236}">
                <a16:creationId xmlns:a16="http://schemas.microsoft.com/office/drawing/2014/main" id="{F4E95134-B543-9833-7648-96F5F6417C4E}"/>
              </a:ext>
            </a:extLst>
          </p:cNvPr>
          <p:cNvSpPr/>
          <p:nvPr/>
        </p:nvSpPr>
        <p:spPr>
          <a:xfrm>
            <a:off x="887656" y="842735"/>
            <a:ext cx="10416688" cy="5172529"/>
          </a:xfrm>
          <a:prstGeom prst="rect">
            <a:avLst/>
          </a:prstGeom>
          <a:noFill/>
          <a:ln>
            <a:noFill/>
          </a:ln>
        </p:spPr>
        <p:txBody>
          <a:bodyPr spcFirstLastPara="1" wrap="square" lIns="91425" tIns="45700" rIns="91425" bIns="45700" anchor="t" anchorCtr="0">
            <a:noAutofit/>
          </a:bodyPr>
          <a:lstStyle/>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How to Use Lessons: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4">
                  <a:extLst>
                    <a:ext uri="{A12FA001-AC4F-418D-AE19-62706E023703}">
                      <ahyp:hlinkClr xmlns="" xmlns:ahyp="http://schemas.microsoft.com/office/drawing/2018/hyperlinkcolor" val="tx"/>
                    </a:ext>
                  </a:extLst>
                </a:hlinkClick>
              </a:rPr>
              <a:t>bit.ly/UseLOTW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Irregular Verb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5">
                  <a:extLst>
                    <a:ext uri="{A12FA001-AC4F-418D-AE19-62706E023703}">
                      <ahyp:hlinkClr xmlns="" xmlns:ahyp="http://schemas.microsoft.com/office/drawing/2018/hyperlinkcolor" val="tx"/>
                    </a:ext>
                  </a:extLst>
                </a:hlinkClick>
              </a:rPr>
              <a:t>bit.ly/ListVerbs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6">
                <a:extLst>
                  <a:ext uri="{A12FA001-AC4F-418D-AE19-62706E023703}">
                    <ahyp:hlinkClr xmlns="" xmlns:ahyp="http://schemas.microsoft.com/office/drawing/2018/hyperlinkcolor"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Lesson Downloads: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7">
                  <a:extLst>
                    <a:ext uri="{A12FA001-AC4F-418D-AE19-62706E023703}">
                      <ahyp:hlinkClr xmlns=""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Order Books: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8">
                  <a:extLst>
                    <a:ext uri="{A12FA001-AC4F-418D-AE19-62706E023703}">
                      <ahyp:hlinkClr xmlns="" xmlns:ahyp="http://schemas.microsoft.com/office/drawing/2018/hyperlinkcolor" val="tx"/>
                    </a:ext>
                  </a:extLst>
                </a:hlinkClick>
              </a:rPr>
              <a:t>bit.ly/BooksLOTW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Share Your Feedback: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9">
                  <a:extLst>
                    <a:ext uri="{A12FA001-AC4F-418D-AE19-62706E023703}">
                      <ahyp:hlinkClr xmlns="" xmlns:ahyp="http://schemas.microsoft.com/office/drawing/2018/hyperlinkcolor" val="tx"/>
                    </a:ext>
                  </a:extLst>
                </a:hlinkClick>
              </a:rPr>
              <a:t>bit.ly/FeedbackLOTW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Table of Contents: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0">
                  <a:extLst>
                    <a:ext uri="{A12FA001-AC4F-418D-AE19-62706E023703}">
                      <ahyp:hlinkClr xmlns="" xmlns:ahyp="http://schemas.microsoft.com/office/drawing/2018/hyperlinkcolor" val="tx"/>
                    </a:ext>
                  </a:extLst>
                </a:hlinkClick>
              </a:rPr>
              <a:t>bit.ly/TocLOTW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6">
                <a:extLst>
                  <a:ext uri="{A12FA001-AC4F-418D-AE19-62706E023703}">
                    <ahyp:hlinkClr xmlns="" xmlns:ahyp="http://schemas.microsoft.com/office/drawing/2018/hyperlinkcolor"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Video Channel: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1">
                  <a:extLst>
                    <a:ext uri="{A12FA001-AC4F-418D-AE19-62706E023703}">
                      <ahyp:hlinkClr xmlns="" xmlns:ahyp="http://schemas.microsoft.com/office/drawing/2018/hyperlinkcolor" val="tx"/>
                    </a:ext>
                  </a:extLst>
                </a:hlinkClick>
              </a:rPr>
              <a:t>youtube.com/@LightOfTheWorldLearning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Vocabulary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2">
                  <a:extLst>
                    <a:ext uri="{A12FA001-AC4F-418D-AE19-62706E023703}">
                      <ahyp:hlinkClr xmlns="" xmlns:ahyp="http://schemas.microsoft.com/office/drawing/2018/hyperlinkcolor" val="tx"/>
                    </a:ext>
                  </a:extLst>
                </a:hlinkClick>
              </a:rPr>
              <a:t>bit.ly/VocabUS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Website: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7">
                  <a:extLst>
                    <a:ext uri="{A12FA001-AC4F-418D-AE19-62706E023703}">
                      <ahyp:hlinkClr xmlns=""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Times New Roman"/>
            </a:endParaRPr>
          </a:p>
        </p:txBody>
      </p:sp>
      <p:sp>
        <p:nvSpPr>
          <p:cNvPr id="3" name="Slide Number Placeholder 2">
            <a:extLst>
              <a:ext uri="{FF2B5EF4-FFF2-40B4-BE49-F238E27FC236}">
                <a16:creationId xmlns:a16="http://schemas.microsoft.com/office/drawing/2014/main" id="{65B0430D-4016-FD0A-5936-9824547616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800" b="0" i="0" u="none" strike="noStrike" kern="0" cap="none" spc="0" normalizeH="0" baseline="0" noProof="0" dirty="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3572752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2c2276dd2af_0_225"/>
          <p:cNvSpPr txBox="1">
            <a:spLocks noGrp="1"/>
          </p:cNvSpPr>
          <p:nvPr>
            <p:ph type="title"/>
          </p:nvPr>
        </p:nvSpPr>
        <p:spPr>
          <a:xfrm>
            <a:off x="1008006"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a:t>
            </a:r>
            <a:endParaRPr sz="3200" b="1">
              <a:solidFill>
                <a:srgbClr val="000000"/>
              </a:solidFill>
            </a:endParaRPr>
          </a:p>
        </p:txBody>
      </p:sp>
      <p:sp>
        <p:nvSpPr>
          <p:cNvPr id="791" name="Google Shape;791;g2c2276dd2af_0_225"/>
          <p:cNvSpPr txBox="1"/>
          <p:nvPr/>
        </p:nvSpPr>
        <p:spPr>
          <a:xfrm>
            <a:off x="700712" y="824551"/>
            <a:ext cx="10615500" cy="1476600"/>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98"/>
              <a:buFont typeface="Arial"/>
              <a:buNone/>
            </a:pPr>
            <a:endParaRPr sz="1798" b="0" i="0" u="none" strike="noStrike" cap="none">
              <a:solidFill>
                <a:srgbClr val="000000"/>
              </a:solidFill>
              <a:latin typeface="Verdana"/>
              <a:ea typeface="Verdana"/>
              <a:cs typeface="Verdana"/>
              <a:sym typeface="Verdana"/>
            </a:endParaRPr>
          </a:p>
        </p:txBody>
      </p:sp>
      <p:sp>
        <p:nvSpPr>
          <p:cNvPr id="793" name="Google Shape;793;g2c2276dd2af_0_225"/>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94" name="Google Shape;794;g2c2276dd2af_0_225"/>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795" name="Google Shape;795;g2c2276dd2af_0_225"/>
          <p:cNvGraphicFramePr/>
          <p:nvPr/>
        </p:nvGraphicFramePr>
        <p:xfrm>
          <a:off x="1347979" y="2049094"/>
          <a:ext cx="10385100" cy="3584350"/>
        </p:xfrm>
        <a:graphic>
          <a:graphicData uri="http://schemas.openxmlformats.org/drawingml/2006/table">
            <a:tbl>
              <a:tblPr firstRow="1" bandRow="1">
                <a:noFill/>
                <a:tableStyleId>{7A066900-5D7C-46EA-ACA4-09D701048BCA}</a:tableStyleId>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gridCol w="2596275">
                  <a:extLst>
                    <a:ext uri="{9D8B030D-6E8A-4147-A177-3AD203B41FA5}">
                      <a16:colId xmlns:a16="http://schemas.microsoft.com/office/drawing/2014/main" val="20003"/>
                    </a:ext>
                  </a:extLst>
                </a:gridCol>
              </a:tblGrid>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Anonymous</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Cox</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Jill Gramzow</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Martha Lane</a:t>
                      </a:r>
                      <a:endParaRPr/>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Jean Ato</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Marilyn Dano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Tanya Griffin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Audrey Larsen</a:t>
                      </a:r>
                      <a:endParaRPr/>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Bradley Baurain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Hephzi Davidson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Rachel Grijincu</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Aden Lewis</a:t>
                      </a:r>
                      <a:endParaRPr/>
                    </a:p>
                  </a:txBody>
                  <a:tcPr marL="9525" marR="9525" marT="19050" marB="1905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Ana Biederman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Susanna Diallo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Lauren Haines</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Bruce Lewis</a:t>
                      </a:r>
                      <a:endParaRPr/>
                    </a:p>
                  </a:txBody>
                  <a:tcPr marL="9525" marR="9525" marT="19050" marB="1905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Bob Biederman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Alyssa Dokolas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 Hale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Elena Lewis</a:t>
                      </a:r>
                      <a:endParaRPr/>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Joshua Blake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EasyReadEnglish.com</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Hamilton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James Lewis</a:t>
                      </a:r>
                      <a:endParaRPr/>
                    </a:p>
                  </a:txBody>
                  <a:tcPr marL="9525" marR="9525" marT="19050" marB="1905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Rachael Braggs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Don Edic</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Patty Hickman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Micah Beth Lewis</a:t>
                      </a:r>
                      <a:endParaRPr/>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Brendel</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Peggy Fergus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Juliette Hyer</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Tim Lewis</a:t>
                      </a:r>
                      <a:endParaRPr/>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Larry Buell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MaryBeth Gahan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Lyudmila Ivanyuk</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Ward Lewis</a:t>
                      </a:r>
                      <a:endParaRPr/>
                    </a:p>
                  </a:txBody>
                  <a:tcPr marL="9525" marR="9525" marT="19050" marB="1905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Cindy Campbell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Melina Gallo</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Debbie Johnson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Cosette Lindsay</a:t>
                      </a:r>
                      <a:endParaRPr/>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Christian Cha</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Alicia Gentile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Carey Jo Johnston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Johnny Lukashevich</a:t>
                      </a:r>
                      <a:endParaRPr/>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Olivia Cheney</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Prakash Chandra Giri</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Nancy Kingdon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Gail MacMillan</a:t>
                      </a:r>
                      <a:endParaRPr/>
                    </a:p>
                  </a:txBody>
                  <a:tcPr marL="9525" marR="9525" marT="9525" marB="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Clark</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Ellenor Gopal</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Dorothy Konadu</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Ivan Mader</a:t>
                      </a:r>
                      <a:endParaRPr/>
                    </a:p>
                  </a:txBody>
                  <a:tcPr marL="9525" marR="9525" marT="19050" marB="1905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Nancy Cobb</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Henrietta Grajcar</a:t>
                      </a:r>
                      <a:endParaRPr sz="1400" b="0" i="0" u="none" strike="noStrike" cap="none">
                        <a:solidFill>
                          <a:srgbClr val="000000"/>
                        </a:solidFill>
                        <a:latin typeface="Verdana"/>
                        <a:ea typeface="Verdana"/>
                        <a:cs typeface="Verdana"/>
                        <a:sym typeface="Verdana"/>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Macy Lake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Amy Martin</a:t>
                      </a:r>
                      <a:endParaRPr/>
                    </a:p>
                  </a:txBody>
                  <a:tcPr marL="9525" marR="9525" marT="19050" marB="19050" anchor="b"/>
                </a:tc>
                <a:extLst>
                  <a:ext uri="{0D108BD9-81ED-4DB2-BD59-A6C34878D82A}">
                    <a16:rowId xmlns:a16="http://schemas.microsoft.com/office/drawing/2014/main" val="10013"/>
                  </a:ext>
                </a:extLst>
              </a:tr>
            </a:tbl>
          </a:graphicData>
        </a:graphic>
      </p:graphicFrame>
      <p:sp>
        <p:nvSpPr>
          <p:cNvPr id="796" name="Google Shape;796;g2c2276dd2af_0_225"/>
          <p:cNvSpPr txBox="1"/>
          <p:nvPr/>
        </p:nvSpPr>
        <p:spPr>
          <a:xfrm>
            <a:off x="4542129" y="6017650"/>
            <a:ext cx="598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Verdana"/>
                <a:ea typeface="Verdana"/>
                <a:cs typeface="Verdana"/>
                <a:sym typeface="Verdana"/>
              </a:rPr>
              <a:t>(continued on the next slide)</a:t>
            </a:r>
            <a:endParaRPr dirty="0"/>
          </a:p>
        </p:txBody>
      </p:sp>
      <p:sp>
        <p:nvSpPr>
          <p:cNvPr id="10" name="Google Shape;504;p38">
            <a:extLst>
              <a:ext uri="{FF2B5EF4-FFF2-40B4-BE49-F238E27FC236}">
                <a16:creationId xmlns:a16="http://schemas.microsoft.com/office/drawing/2014/main" id="{24464730-DB2F-4CF4-B6AB-624471A7B6F6}"/>
              </a:ext>
            </a:extLst>
          </p:cNvPr>
          <p:cNvSpPr txBox="1">
            <a:spLocks noGrp="1"/>
          </p:cNvSpPr>
          <p:nvPr>
            <p:ph type="ftr" idx="11"/>
          </p:nvPr>
        </p:nvSpPr>
        <p:spPr>
          <a:xfrm>
            <a:off x="0" y="6492862"/>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endParaRPr kumimoji="0"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11" name="Google Shape;752;p36">
            <a:extLst>
              <a:ext uri="{FF2B5EF4-FFF2-40B4-BE49-F238E27FC236}">
                <a16:creationId xmlns:a16="http://schemas.microsoft.com/office/drawing/2014/main" id="{EED067E4-BF6E-4C92-AEB5-BF5A625A24D3}"/>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42</a:t>
            </a:fld>
            <a:endParaRPr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2c2276dd2af_0_237"/>
          <p:cNvSpPr txBox="1">
            <a:spLocks noGrp="1"/>
          </p:cNvSpPr>
          <p:nvPr>
            <p:ph type="title"/>
          </p:nvPr>
        </p:nvSpPr>
        <p:spPr>
          <a:xfrm>
            <a:off x="838199" y="-153888"/>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 - Continued</a:t>
            </a:r>
            <a:endParaRPr sz="3200" b="1">
              <a:solidFill>
                <a:srgbClr val="000000"/>
              </a:solidFill>
            </a:endParaRPr>
          </a:p>
        </p:txBody>
      </p:sp>
      <p:sp>
        <p:nvSpPr>
          <p:cNvPr id="804" name="Google Shape;804;g2c2276dd2af_0_237"/>
          <p:cNvSpPr txBox="1"/>
          <p:nvPr/>
        </p:nvSpPr>
        <p:spPr>
          <a:xfrm>
            <a:off x="1241698" y="5155986"/>
            <a:ext cx="97032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Bible story and pictures on slides 15-20 adapted from the original work by </a:t>
            </a:r>
            <a:r>
              <a:rPr lang="en-US" sz="1400" b="0" i="0" u="none" strike="noStrike" cap="none" dirty="0" err="1">
                <a:solidFill>
                  <a:srgbClr val="000000"/>
                </a:solidFill>
                <a:latin typeface="Verdana"/>
                <a:ea typeface="Verdana"/>
                <a:cs typeface="Verdana"/>
                <a:sym typeface="Verdana"/>
              </a:rPr>
              <a:t>unfoldingWord</a:t>
            </a:r>
            <a:r>
              <a:rPr lang="en-US" sz="1400" b="0" i="0" u="none" strike="noStrike" cap="none" dirty="0">
                <a:solidFill>
                  <a:srgbClr val="000000"/>
                </a:solidFill>
                <a:latin typeface="Verdana"/>
                <a:ea typeface="Verdana"/>
                <a:cs typeface="Verdana"/>
                <a:sym typeface="Verdana"/>
              </a:rPr>
              <a:t> available from </a:t>
            </a:r>
            <a:r>
              <a:rPr lang="en-US" sz="1400" b="0" i="0" u="sng" strike="noStrike" cap="none" dirty="0">
                <a:solidFill>
                  <a:srgbClr val="4472C4"/>
                </a:solidFill>
                <a:latin typeface="Verdana"/>
                <a:ea typeface="Verdana"/>
                <a:cs typeface="Verdana"/>
                <a:sym typeface="Verdana"/>
                <a:hlinkClick r:id="rId3">
                  <a:extLst>
                    <a:ext uri="{A12FA001-AC4F-418D-AE19-62706E023703}">
                      <ahyp:hlinkClr xmlns="" xmlns:ahyp="http://schemas.microsoft.com/office/drawing/2018/hyperlinkcolor" val="tx"/>
                    </a:ext>
                  </a:extLst>
                </a:hlinkClick>
              </a:rPr>
              <a:t>https://openbiblestories.org</a:t>
            </a: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Bible Verses on slides 32-33 Taken from the HOLY BIBLE: EASY-TO-READ VERSION ©2014 by Bible League International. Used by permission.</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a:ea typeface="Verdana"/>
              <a:cs typeface="Verdana"/>
              <a:sym typeface="Verdana"/>
            </a:endParaRPr>
          </a:p>
        </p:txBody>
      </p:sp>
      <p:sp>
        <p:nvSpPr>
          <p:cNvPr id="806" name="Google Shape;806;g2c2276dd2af_0_237"/>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807" name="Google Shape;807;g2c2276dd2af_0_237"/>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808" name="Google Shape;808;g2c2276dd2af_0_237"/>
          <p:cNvGraphicFramePr/>
          <p:nvPr>
            <p:extLst>
              <p:ext uri="{D42A27DB-BD31-4B8C-83A1-F6EECF244321}">
                <p14:modId xmlns:p14="http://schemas.microsoft.com/office/powerpoint/2010/main" val="2236261251"/>
              </p:ext>
            </p:extLst>
          </p:nvPr>
        </p:nvGraphicFramePr>
        <p:xfrm>
          <a:off x="2198886" y="1288864"/>
          <a:ext cx="7788825" cy="3584350"/>
        </p:xfrm>
        <a:graphic>
          <a:graphicData uri="http://schemas.openxmlformats.org/drawingml/2006/table">
            <a:tbl>
              <a:tblPr firstRow="1" bandRow="1">
                <a:noFill/>
                <a:tableStyleId>{7A066900-5D7C-46EA-ACA4-09D701048BCA}</a:tableStyleId>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tblGrid>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Diana Martz</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Joan Phelps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Lorna Tatomir</a:t>
                      </a:r>
                      <a:endParaRPr/>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McMahan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Megan Rahn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Darrell Turner</a:t>
                      </a:r>
                      <a:endParaRPr/>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Christy McPherson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Sara Scazzero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Leigha Wachter</a:t>
                      </a:r>
                      <a:endParaRPr/>
                    </a:p>
                  </a:txBody>
                  <a:tcPr marL="9525" marR="9525" marT="9525" marB="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Tracy Meddaugh</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Schmokel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Joseph Waite</a:t>
                      </a:r>
                      <a:endParaRPr/>
                    </a:p>
                  </a:txBody>
                  <a:tcPr marL="9525" marR="9525" marT="9525" marB="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Barbara Newsome</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Ashlyn Shrimplin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Graham Whitmore</a:t>
                      </a:r>
                      <a:endParaRPr/>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Brenda Nielsen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Leah Sprague</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Cheri Wilke</a:t>
                      </a:r>
                      <a:endParaRPr/>
                    </a:p>
                  </a:txBody>
                  <a:tcPr marL="9525" marR="9525" marT="9525" marB="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Danielle Nowe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Noah Staal</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Mackenzie Williams</a:t>
                      </a:r>
                      <a:endParaRPr/>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Deborah O’Donnell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Macie Stuckman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Allison Wright</a:t>
                      </a:r>
                      <a:endParaRPr/>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Evelyn Ocasio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Jia Le Su</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Tiffany Yeh</a:t>
                      </a:r>
                      <a:endParaRPr/>
                    </a:p>
                  </a:txBody>
                  <a:tcPr marL="9525" marR="9525" marT="9525" marB="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Georg Ort</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Carole Svensson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Muchun Yin</a:t>
                      </a:r>
                      <a:endParaRPr/>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Martha Ort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Ellie Talalight</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Ted York</a:t>
                      </a:r>
                      <a:endParaRPr/>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Barb Park</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Peter Talalight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Tai Lee Young</a:t>
                      </a:r>
                      <a:endParaRPr/>
                    </a:p>
                  </a:txBody>
                  <a:tcPr marL="9525" marR="9525" marT="19050" marB="1905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 Payne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Weston Talalight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Abigail Zawisza</a:t>
                      </a:r>
                      <a:endParaRPr/>
                    </a:p>
                  </a:txBody>
                  <a:tcPr marL="9525" marR="9525" marT="9525" marB="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Linda Petrie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Rachel Tamang</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Anita </a:t>
                      </a:r>
                      <a:r>
                        <a:rPr lang="en-US" sz="1400" b="0" i="0" u="none" strike="noStrike" cap="none" dirty="0" err="1">
                          <a:solidFill>
                            <a:srgbClr val="000000"/>
                          </a:solidFill>
                          <a:latin typeface="Verdana"/>
                          <a:ea typeface="Verdana"/>
                          <a:cs typeface="Verdana"/>
                          <a:sym typeface="Verdana"/>
                        </a:rPr>
                        <a:t>Zeifert</a:t>
                      </a:r>
                      <a:endParaRPr sz="1400" b="0" i="0" u="none" strike="noStrike" cap="none" dirty="0">
                        <a:solidFill>
                          <a:srgbClr val="000000"/>
                        </a:solidFill>
                        <a:latin typeface="Verdana"/>
                        <a:ea typeface="Verdana"/>
                        <a:cs typeface="Verdana"/>
                        <a:sym typeface="Verdana"/>
                      </a:endParaRPr>
                    </a:p>
                  </a:txBody>
                  <a:tcPr marL="9525" marR="9525" marT="19050" marB="19050" anchor="b"/>
                </a:tc>
                <a:extLst>
                  <a:ext uri="{0D108BD9-81ED-4DB2-BD59-A6C34878D82A}">
                    <a16:rowId xmlns:a16="http://schemas.microsoft.com/office/drawing/2014/main" val="10013"/>
                  </a:ext>
                </a:extLst>
              </a:tr>
            </a:tbl>
          </a:graphicData>
        </a:graphic>
      </p:graphicFrame>
      <p:sp>
        <p:nvSpPr>
          <p:cNvPr id="9" name="Google Shape;752;p36">
            <a:extLst>
              <a:ext uri="{FF2B5EF4-FFF2-40B4-BE49-F238E27FC236}">
                <a16:creationId xmlns:a16="http://schemas.microsoft.com/office/drawing/2014/main" id="{E5398876-3990-4865-9BEE-BE5D8EB80E66}"/>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43</a:t>
            </a:fld>
            <a:endParaRPr sz="1800" dirty="0"/>
          </a:p>
        </p:txBody>
      </p:sp>
      <p:sp>
        <p:nvSpPr>
          <p:cNvPr id="10" name="Google Shape;504;p38">
            <a:extLst>
              <a:ext uri="{FF2B5EF4-FFF2-40B4-BE49-F238E27FC236}">
                <a16:creationId xmlns:a16="http://schemas.microsoft.com/office/drawing/2014/main" id="{CF0E709C-EBDF-4D88-AAE2-DDE34F5F9464}"/>
              </a:ext>
            </a:extLst>
          </p:cNvPr>
          <p:cNvSpPr txBox="1">
            <a:spLocks noGrp="1"/>
          </p:cNvSpPr>
          <p:nvPr>
            <p:ph type="ftr" idx="11"/>
          </p:nvPr>
        </p:nvSpPr>
        <p:spPr>
          <a:xfrm>
            <a:off x="0" y="6492862"/>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endParaRPr kumimoji="0"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5c722a1288_0_7"/>
          <p:cNvSpPr txBox="1">
            <a:spLocks noGrp="1"/>
          </p:cNvSpPr>
          <p:nvPr>
            <p:ph type="body" idx="1"/>
          </p:nvPr>
        </p:nvSpPr>
        <p:spPr>
          <a:xfrm>
            <a:off x="240137" y="182500"/>
            <a:ext cx="11711726" cy="63564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rPr>
              <a:t>Today is Saturday and we are all going to take part in cleaning the house. Eva finds it </a:t>
            </a:r>
            <a:r>
              <a:rPr lang="en-US" b="1" dirty="0">
                <a:solidFill>
                  <a:schemeClr val="dk1"/>
                </a:solidFill>
              </a:rPr>
              <a:t>easier</a:t>
            </a:r>
            <a:r>
              <a:rPr lang="en-US" dirty="0">
                <a:solidFill>
                  <a:schemeClr val="dk1"/>
                </a:solidFill>
              </a:rPr>
              <a:t> to clean up the </a:t>
            </a:r>
            <a:r>
              <a:rPr lang="en-US" b="1" dirty="0">
                <a:solidFill>
                  <a:schemeClr val="dk1"/>
                </a:solidFill>
              </a:rPr>
              <a:t>mess</a:t>
            </a:r>
            <a:r>
              <a:rPr lang="en-US" dirty="0">
                <a:solidFill>
                  <a:schemeClr val="dk1"/>
                </a:solidFill>
              </a:rPr>
              <a:t> in the children’s room. She thinks cleaning the bathroom is too </a:t>
            </a:r>
            <a:r>
              <a:rPr lang="en-US" b="1" dirty="0">
                <a:solidFill>
                  <a:schemeClr val="dk1"/>
                </a:solidFill>
              </a:rPr>
              <a:t>difficult</a:t>
            </a:r>
            <a:r>
              <a:rPr lang="en-US" dirty="0">
                <a:solidFill>
                  <a:schemeClr val="dk1"/>
                </a:solidFill>
              </a:rPr>
              <a:t>. She usually works well and makes the room </a:t>
            </a:r>
            <a:r>
              <a:rPr lang="en-US" b="1" dirty="0">
                <a:solidFill>
                  <a:schemeClr val="dk1"/>
                </a:solidFill>
              </a:rPr>
              <a:t>neat</a:t>
            </a:r>
            <a:r>
              <a:rPr lang="en-US" dirty="0">
                <a:solidFill>
                  <a:schemeClr val="dk1"/>
                </a:solidFill>
              </a:rPr>
              <a:t> by arranging their closet and putting the toys away.  Dinah thinks Eva has a </a:t>
            </a:r>
            <a:r>
              <a:rPr lang="en-US" b="1" dirty="0">
                <a:solidFill>
                  <a:schemeClr val="dk1"/>
                </a:solidFill>
              </a:rPr>
              <a:t>false </a:t>
            </a:r>
            <a:r>
              <a:rPr lang="en-US" dirty="0">
                <a:solidFill>
                  <a:schemeClr val="dk1"/>
                </a:solidFill>
              </a:rPr>
              <a:t>impression about cleaning the bathroom. She likes to mop up the bathroom and the corridors. When she is done, all the </a:t>
            </a:r>
            <a:r>
              <a:rPr lang="en-US" b="1" dirty="0">
                <a:solidFill>
                  <a:schemeClr val="dk1"/>
                </a:solidFill>
              </a:rPr>
              <a:t>stale</a:t>
            </a:r>
            <a:r>
              <a:rPr lang="en-US" dirty="0">
                <a:solidFill>
                  <a:schemeClr val="dk1"/>
                </a:solidFill>
              </a:rPr>
              <a:t> smell in the house vanishes and the whole place smells </a:t>
            </a:r>
            <a:r>
              <a:rPr lang="en-US" b="1" dirty="0">
                <a:solidFill>
                  <a:schemeClr val="dk1"/>
                </a:solidFill>
              </a:rPr>
              <a:t>fresh</a:t>
            </a:r>
            <a:r>
              <a:rPr lang="en-US" dirty="0">
                <a:solidFill>
                  <a:schemeClr val="dk1"/>
                </a:solidFill>
              </a:rPr>
              <a:t>. Interestingly, she prefers the </a:t>
            </a:r>
            <a:r>
              <a:rPr lang="en-US" b="1" dirty="0">
                <a:solidFill>
                  <a:schemeClr val="dk1"/>
                </a:solidFill>
              </a:rPr>
              <a:t>cheap</a:t>
            </a:r>
            <a:r>
              <a:rPr lang="en-US" dirty="0">
                <a:solidFill>
                  <a:schemeClr val="dk1"/>
                </a:solidFill>
              </a:rPr>
              <a:t>, sharp detergents. She thinks the </a:t>
            </a:r>
            <a:r>
              <a:rPr lang="en-US" b="1" dirty="0">
                <a:solidFill>
                  <a:schemeClr val="dk1"/>
                </a:solidFill>
              </a:rPr>
              <a:t>expensive</a:t>
            </a:r>
            <a:r>
              <a:rPr lang="en-US" dirty="0">
                <a:solidFill>
                  <a:schemeClr val="dk1"/>
                </a:solidFill>
              </a:rPr>
              <a:t> ones do not work well.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rPr>
              <a:t>As for me, I will just supervise.</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rPr>
              <a:t>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latin typeface="Arial"/>
                <a:ea typeface="Arial"/>
                <a:cs typeface="Arial"/>
                <a:sym typeface="Arial"/>
              </a:rPr>
              <a:t> </a:t>
            </a:r>
            <a:endParaRPr dirty="0">
              <a:solidFill>
                <a:schemeClr val="dk1"/>
              </a:solidFill>
              <a:latin typeface="Arial"/>
              <a:ea typeface="Arial"/>
              <a:cs typeface="Arial"/>
              <a:sym typeface="Arial"/>
            </a:endParaRPr>
          </a:p>
          <a:p>
            <a:pPr marL="0" lvl="0" indent="0" algn="l" rtl="0">
              <a:spcBef>
                <a:spcPts val="1200"/>
              </a:spcBef>
              <a:spcAft>
                <a:spcPts val="0"/>
              </a:spcAft>
              <a:buNone/>
            </a:pPr>
            <a:endParaRPr dirty="0"/>
          </a:p>
        </p:txBody>
      </p:sp>
      <p:sp>
        <p:nvSpPr>
          <p:cNvPr id="360" name="Google Shape;360;g25c722a1288_0_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5</a:t>
            </a:fld>
            <a:endParaRPr sz="1800" dirty="0"/>
          </a:p>
        </p:txBody>
      </p:sp>
      <p:pic>
        <p:nvPicPr>
          <p:cNvPr id="361" name="Google Shape;361;g25c722a1288_0_7"/>
          <p:cNvPicPr preferRelativeResize="0"/>
          <p:nvPr/>
        </p:nvPicPr>
        <p:blipFill rotWithShape="1">
          <a:blip r:embed="rId5">
            <a:alphaModFix/>
          </a:blip>
          <a:srcRect/>
          <a:stretch/>
        </p:blipFill>
        <p:spPr>
          <a:xfrm>
            <a:off x="7051431" y="4285987"/>
            <a:ext cx="4900432" cy="2070363"/>
          </a:xfrm>
          <a:prstGeom prst="rect">
            <a:avLst/>
          </a:prstGeom>
          <a:noFill/>
          <a:ln>
            <a:noFill/>
          </a:ln>
        </p:spPr>
      </p:pic>
      <p:sp>
        <p:nvSpPr>
          <p:cNvPr id="2" name="Footer Placeholder 1">
            <a:extLst>
              <a:ext uri="{FF2B5EF4-FFF2-40B4-BE49-F238E27FC236}">
                <a16:creationId xmlns:a16="http://schemas.microsoft.com/office/drawing/2014/main" id="{846DF529-C9F5-483D-8756-0D89D8083CFF}"/>
              </a:ext>
            </a:extLst>
          </p:cNvPr>
          <p:cNvSpPr>
            <a:spLocks noGrp="1"/>
          </p:cNvSpPr>
          <p:nvPr>
            <p:ph type="ftr" idx="11"/>
          </p:nvPr>
        </p:nvSpPr>
        <p:spPr>
          <a:xfrm>
            <a:off x="0" y="6361809"/>
            <a:ext cx="4114800" cy="365125"/>
          </a:xfrm>
        </p:spPr>
        <p:txBody>
          <a:bodyPr/>
          <a:lstStyle/>
          <a:p>
            <a:r>
              <a:rPr lang="en-US" dirty="0"/>
              <a:t>©2020-2025 Light of the World Learning</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553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69"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graphicFrame>
        <p:nvGraphicFramePr>
          <p:cNvPr id="366" name="Google Shape;366;g2b3ded7ac4d_0_85"/>
          <p:cNvGraphicFramePr/>
          <p:nvPr>
            <p:extLst>
              <p:ext uri="{D42A27DB-BD31-4B8C-83A1-F6EECF244321}">
                <p14:modId xmlns:p14="http://schemas.microsoft.com/office/powerpoint/2010/main" val="4032371777"/>
              </p:ext>
            </p:extLst>
          </p:nvPr>
        </p:nvGraphicFramePr>
        <p:xfrm>
          <a:off x="5988620" y="695503"/>
          <a:ext cx="5736638" cy="5717300"/>
        </p:xfrm>
        <a:graphic>
          <a:graphicData uri="http://schemas.openxmlformats.org/drawingml/2006/table">
            <a:tbl>
              <a:tblPr>
                <a:noFill/>
                <a:tableStyleId>{85C1B892-B80C-43F3-99A8-E8D8C7E6E45A}</a:tableStyleId>
              </a:tblPr>
              <a:tblGrid>
                <a:gridCol w="5736638">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A</a:t>
                      </a:r>
                      <a:r>
                        <a:rPr lang="en-US" sz="2800" u="none" strike="noStrike" cap="none" dirty="0">
                          <a:latin typeface="Verdana"/>
                          <a:ea typeface="Verdana"/>
                          <a:cs typeface="Verdana"/>
                          <a:sym typeface="Verdana"/>
                        </a:rPr>
                        <a:t>. </a:t>
                      </a:r>
                      <a:r>
                        <a:rPr lang="en-US" sz="2800" b="1" dirty="0">
                          <a:latin typeface="Verdana"/>
                          <a:ea typeface="Verdana"/>
                          <a:cs typeface="Verdana"/>
                          <a:sym typeface="Verdana"/>
                        </a:rPr>
                        <a:t>difficult</a:t>
                      </a:r>
                      <a:r>
                        <a:rPr lang="en-US" sz="2800" dirty="0">
                          <a:latin typeface="Verdana"/>
                          <a:ea typeface="Verdana"/>
                          <a:cs typeface="Verdana"/>
                          <a:sym typeface="Verdana"/>
                        </a:rPr>
                        <a:t> to carry alone.</a:t>
                      </a:r>
                      <a:endParaRPr dirty="0"/>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Calibri"/>
                          <a:ea typeface="Verdana"/>
                          <a:cs typeface="Calibri"/>
                          <a:sym typeface="Calibri"/>
                        </a:rPr>
                        <a:t>B. </a:t>
                      </a:r>
                      <a:r>
                        <a:rPr lang="en-US" sz="2800" dirty="0">
                          <a:latin typeface="Verdana"/>
                          <a:ea typeface="Verdana"/>
                          <a:cs typeface="Verdana"/>
                          <a:sym typeface="Verdana"/>
                        </a:rPr>
                        <a:t>because the car is so </a:t>
                      </a:r>
                      <a:r>
                        <a:rPr lang="en-US" sz="2800" b="1" dirty="0">
                          <a:latin typeface="Verdana"/>
                          <a:ea typeface="Verdana"/>
                          <a:cs typeface="Verdana"/>
                          <a:sym typeface="Verdana"/>
                        </a:rPr>
                        <a:t>expensive</a:t>
                      </a:r>
                      <a:r>
                        <a:rPr lang="en-US" sz="2800" dirty="0">
                          <a:latin typeface="Verdana"/>
                          <a:ea typeface="Verdana"/>
                          <a:cs typeface="Verdana"/>
                          <a:sym typeface="Verdana"/>
                        </a:rPr>
                        <a:t>.</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a:latin typeface="Calibri"/>
                          <a:ea typeface="Calibri"/>
                          <a:cs typeface="Calibri"/>
                          <a:sym typeface="Calibri"/>
                        </a:rPr>
                        <a:t>C. </a:t>
                      </a:r>
                      <a:r>
                        <a:rPr lang="en-US" sz="2800" b="1">
                          <a:latin typeface="Verdana"/>
                          <a:ea typeface="Verdana"/>
                          <a:cs typeface="Verdana"/>
                          <a:sym typeface="Verdana"/>
                        </a:rPr>
                        <a:t>easy </a:t>
                      </a:r>
                      <a:r>
                        <a:rPr lang="en-US" sz="2800">
                          <a:latin typeface="Verdana"/>
                          <a:ea typeface="Verdana"/>
                          <a:cs typeface="Verdana"/>
                          <a:sym typeface="Verdana"/>
                        </a:rPr>
                        <a:t>to carry.</a:t>
                      </a:r>
                      <a:endParaRPr>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D. </a:t>
                      </a:r>
                      <a:r>
                        <a:rPr lang="en-US" sz="2800" dirty="0">
                          <a:latin typeface="Verdana"/>
                          <a:ea typeface="Verdana"/>
                          <a:cs typeface="Verdana"/>
                          <a:sym typeface="Verdana"/>
                        </a:rPr>
                        <a:t>so I bought it.</a:t>
                      </a:r>
                      <a:r>
                        <a:rPr lang="en-US" sz="2800" u="none" strike="noStrike" cap="none" dirty="0">
                          <a:latin typeface="Verdana"/>
                          <a:ea typeface="Verdana"/>
                          <a:cs typeface="Verdana"/>
                          <a:sym typeface="Verdana"/>
                        </a:rPr>
                        <a:t> </a:t>
                      </a:r>
                      <a:endParaRPr dirty="0"/>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67" name="Google Shape;367;g2b3ded7ac4d_0_85"/>
          <p:cNvSpPr txBox="1"/>
          <p:nvPr/>
        </p:nvSpPr>
        <p:spPr>
          <a:xfrm>
            <a:off x="383345" y="-305172"/>
            <a:ext cx="11016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368" name="Google Shape;368;g2b3ded7ac4d_0_85"/>
          <p:cNvGraphicFramePr/>
          <p:nvPr>
            <p:extLst>
              <p:ext uri="{D42A27DB-BD31-4B8C-83A1-F6EECF244321}">
                <p14:modId xmlns:p14="http://schemas.microsoft.com/office/powerpoint/2010/main" val="1681354287"/>
              </p:ext>
            </p:extLst>
          </p:nvPr>
        </p:nvGraphicFramePr>
        <p:xfrm>
          <a:off x="400050" y="695503"/>
          <a:ext cx="5486400" cy="5717300"/>
        </p:xfrm>
        <a:graphic>
          <a:graphicData uri="http://schemas.openxmlformats.org/drawingml/2006/table">
            <a:tbl>
              <a:tblPr>
                <a:noFill/>
                <a:tableStyleId>{85C1B892-B80C-43F3-99A8-E8D8C7E6E45A}</a:tableStyleId>
              </a:tblPr>
              <a:tblGrid>
                <a:gridCol w="5486400">
                  <a:extLst>
                    <a:ext uri="{9D8B030D-6E8A-4147-A177-3AD203B41FA5}">
                      <a16:colId xmlns:a16="http://schemas.microsoft.com/office/drawing/2014/main" val="20000"/>
                    </a:ext>
                  </a:extLst>
                </a:gridCol>
              </a:tblGrid>
              <a:tr h="1429400">
                <a:tc>
                  <a:txBody>
                    <a:bodyPr/>
                    <a:lstStyle/>
                    <a:p>
                      <a:pPr marL="457200" marR="0" lvl="0" indent="-406400" algn="l" rtl="0">
                        <a:lnSpc>
                          <a:spcPct val="100000"/>
                        </a:lnSpc>
                        <a:spcBef>
                          <a:spcPts val="0"/>
                        </a:spcBef>
                        <a:spcAft>
                          <a:spcPts val="0"/>
                        </a:spcAft>
                        <a:buSzPts val="2800"/>
                        <a:buFont typeface="Verdana"/>
                        <a:buAutoNum type="arabicPeriod"/>
                      </a:pPr>
                      <a:r>
                        <a:rPr lang="en-US" sz="2800" u="none" strike="noStrike" cap="none" dirty="0">
                          <a:latin typeface="Verdana"/>
                          <a:ea typeface="Verdana"/>
                          <a:cs typeface="Verdana"/>
                          <a:sym typeface="Verdana"/>
                        </a:rPr>
                        <a:t>The </a:t>
                      </a:r>
                      <a:r>
                        <a:rPr lang="en-US" sz="2800" dirty="0">
                          <a:latin typeface="Verdana"/>
                          <a:ea typeface="Verdana"/>
                          <a:cs typeface="Verdana"/>
                          <a:sym typeface="Verdana"/>
                        </a:rPr>
                        <a:t>big box is</a:t>
                      </a:r>
                      <a:r>
                        <a:rPr lang="en-US" sz="2800" u="none" strike="noStrike" cap="none" dirty="0">
                          <a:latin typeface="Verdana"/>
                          <a:ea typeface="Verdana"/>
                          <a:cs typeface="Verdana"/>
                          <a:sym typeface="Verdana"/>
                        </a:rPr>
                        <a:t>                          </a:t>
                      </a:r>
                      <a:endParaRPr dirty="0"/>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2. The smaller box is</a:t>
                      </a:r>
                      <a:endParaRPr dirty="0"/>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3. The car was </a:t>
                      </a:r>
                      <a:r>
                        <a:rPr lang="en-US" sz="2800" b="1" dirty="0">
                          <a:latin typeface="Verdana"/>
                          <a:ea typeface="Verdana"/>
                          <a:cs typeface="Verdana"/>
                          <a:sym typeface="Verdana"/>
                        </a:rPr>
                        <a:t>cheap</a:t>
                      </a:r>
                      <a:endParaRPr sz="2800"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4</a:t>
                      </a:r>
                      <a:r>
                        <a:rPr lang="en-US" sz="2800" u="none" strike="noStrike" cap="none" dirty="0">
                          <a:latin typeface="Verdana"/>
                          <a:ea typeface="Verdana"/>
                          <a:cs typeface="Verdana"/>
                          <a:sym typeface="Verdana"/>
                        </a:rPr>
                        <a:t>. </a:t>
                      </a:r>
                      <a:r>
                        <a:rPr lang="en-US" sz="2800" dirty="0">
                          <a:latin typeface="Verdana"/>
                          <a:ea typeface="Verdana"/>
                          <a:cs typeface="Verdana"/>
                          <a:sym typeface="Verdana"/>
                        </a:rPr>
                        <a:t>I had to save my money,</a:t>
                      </a:r>
                      <a:r>
                        <a:rPr lang="en-US" sz="2800" u="none" strike="noStrike" cap="none" dirty="0">
                          <a:latin typeface="Verdana"/>
                          <a:ea typeface="Verdana"/>
                          <a:cs typeface="Verdana"/>
                          <a:sym typeface="Verdana"/>
                        </a:rPr>
                        <a:t>     </a:t>
                      </a:r>
                      <a:endParaRPr sz="2800" b="0"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369" name="Google Shape;369;g2b3ded7ac4d_0_85"/>
          <p:cNvPicPr preferRelativeResize="0"/>
          <p:nvPr/>
        </p:nvPicPr>
        <p:blipFill rotWithShape="1">
          <a:blip r:embed="rId5">
            <a:alphaModFix/>
            <a:extLst>
              <a:ext uri="{BEBA8EAE-BF5A-486C-A8C5-ECC9F3942E4B}">
                <a14:imgProps xmlns:a14="http://schemas.microsoft.com/office/drawing/2010/main">
                  <a14:imgLayer r:embed="rId6">
                    <a14:imgEffect>
                      <a14:backgroundRemoval t="37552" b="71111" l="10000" r="90000"/>
                    </a14:imgEffect>
                  </a14:imgLayer>
                </a14:imgProps>
              </a:ext>
            </a:extLst>
          </a:blip>
          <a:srcRect t="33357" b="24694"/>
          <a:stretch/>
        </p:blipFill>
        <p:spPr>
          <a:xfrm>
            <a:off x="466742" y="5395208"/>
            <a:ext cx="2271252" cy="1143692"/>
          </a:xfrm>
          <a:prstGeom prst="rect">
            <a:avLst/>
          </a:prstGeom>
          <a:noFill/>
          <a:ln>
            <a:noFill/>
          </a:ln>
        </p:spPr>
      </p:pic>
      <p:pic>
        <p:nvPicPr>
          <p:cNvPr id="370" name="Google Shape;370;g2b3ded7ac4d_0_85"/>
          <p:cNvPicPr preferRelativeResize="0"/>
          <p:nvPr/>
        </p:nvPicPr>
        <p:blipFill rotWithShape="1">
          <a:blip r:embed="rId7">
            <a:alphaModFix/>
            <a:extLst>
              <a:ext uri="{BEBA8EAE-BF5A-486C-A8C5-ECC9F3942E4B}">
                <a14:imgProps xmlns:a14="http://schemas.microsoft.com/office/drawing/2010/main">
                  <a14:imgLayer r:embed="rId8">
                    <a14:imgEffect>
                      <a14:backgroundRemoval t="37070" b="61761" l="68262" r="96533">
                        <a14:foregroundMark x1="68262" y1="48556" x2="68262" y2="48556"/>
                        <a14:foregroundMark x1="82715" y1="37070" x2="82715" y2="37070"/>
                      </a14:backgroundRemoval>
                    </a14:imgEffect>
                  </a14:imgLayer>
                </a14:imgProps>
              </a:ext>
            </a:extLst>
          </a:blip>
          <a:srcRect l="65872" t="34898" b="35107"/>
          <a:stretch/>
        </p:blipFill>
        <p:spPr>
          <a:xfrm>
            <a:off x="9593896" y="5056019"/>
            <a:ext cx="2233532" cy="1325700"/>
          </a:xfrm>
          <a:prstGeom prst="rect">
            <a:avLst/>
          </a:prstGeom>
          <a:noFill/>
          <a:ln>
            <a:noFill/>
          </a:ln>
        </p:spPr>
      </p:pic>
      <p:pic>
        <p:nvPicPr>
          <p:cNvPr id="371" name="Google Shape;371;g2b3ded7ac4d_0_85"/>
          <p:cNvPicPr preferRelativeResize="0"/>
          <p:nvPr/>
        </p:nvPicPr>
        <p:blipFill rotWithShape="1">
          <a:blip r:embed="rId9">
            <a:alphaModFix/>
            <a:extLst>
              <a:ext uri="{BEBA8EAE-BF5A-486C-A8C5-ECC9F3942E4B}">
                <a14:imgProps xmlns:a14="http://schemas.microsoft.com/office/drawing/2010/main">
                  <a14:imgLayer r:embed="rId10">
                    <a14:imgEffect>
                      <a14:backgroundRemoval t="69329" b="96592" l="76018" r="97335"/>
                    </a14:imgEffect>
                  </a14:imgLayer>
                </a14:imgProps>
              </a:ext>
            </a:extLst>
          </a:blip>
          <a:srcRect l="73354" t="65921"/>
          <a:stretch/>
        </p:blipFill>
        <p:spPr>
          <a:xfrm>
            <a:off x="4614863" y="557213"/>
            <a:ext cx="1288292" cy="1887814"/>
          </a:xfrm>
          <a:prstGeom prst="rect">
            <a:avLst/>
          </a:prstGeom>
          <a:noFill/>
          <a:ln>
            <a:noFill/>
          </a:ln>
        </p:spPr>
      </p:pic>
      <p:pic>
        <p:nvPicPr>
          <p:cNvPr id="372" name="Google Shape;372;g2b3ded7ac4d_0_85"/>
          <p:cNvPicPr preferRelativeResize="0"/>
          <p:nvPr/>
        </p:nvPicPr>
        <p:blipFill rotWithShape="1">
          <a:blip r:embed="rId11">
            <a:alphaModFix/>
            <a:extLst>
              <a:ext uri="{BEBA8EAE-BF5A-486C-A8C5-ECC9F3942E4B}">
                <a14:imgProps xmlns:a14="http://schemas.microsoft.com/office/drawing/2010/main">
                  <a14:imgLayer r:embed="rId10">
                    <a14:imgEffect>
                      <a14:backgroundRemoval t="3110" b="27992" l="2573" r="23158"/>
                    </a14:imgEffect>
                  </a14:imgLayer>
                </a14:imgProps>
              </a:ext>
            </a:extLst>
          </a:blip>
          <a:srcRect r="74269" b="68898"/>
          <a:stretch/>
        </p:blipFill>
        <p:spPr>
          <a:xfrm>
            <a:off x="10058400" y="3259393"/>
            <a:ext cx="1666858" cy="1765543"/>
          </a:xfrm>
          <a:prstGeom prst="rect">
            <a:avLst/>
          </a:prstGeom>
          <a:noFill/>
          <a:ln>
            <a:noFill/>
          </a:ln>
        </p:spPr>
      </p:pic>
      <p:sp>
        <p:nvSpPr>
          <p:cNvPr id="2" name="Footer Placeholder 1">
            <a:extLst>
              <a:ext uri="{FF2B5EF4-FFF2-40B4-BE49-F238E27FC236}">
                <a16:creationId xmlns:a16="http://schemas.microsoft.com/office/drawing/2014/main" id="{3E079564-047B-4B8A-80DA-223CEFB631C0}"/>
              </a:ext>
            </a:extLst>
          </p:cNvPr>
          <p:cNvSpPr>
            <a:spLocks noGrp="1"/>
          </p:cNvSpPr>
          <p:nvPr>
            <p:ph type="ftr" idx="11"/>
          </p:nvPr>
        </p:nvSpPr>
        <p:spPr>
          <a:xfrm>
            <a:off x="71182" y="6381719"/>
            <a:ext cx="4114800" cy="365100"/>
          </a:xfrm>
        </p:spPr>
        <p:txBody>
          <a:bodyPr/>
          <a:lstStyle/>
          <a:p>
            <a:r>
              <a:rPr lang="en-US" dirty="0"/>
              <a:t>©2020-2025 Light of the World Learning</a:t>
            </a:r>
          </a:p>
        </p:txBody>
      </p:sp>
      <p:sp>
        <p:nvSpPr>
          <p:cNvPr id="3" name="Slide Number Placeholder 2">
            <a:extLst>
              <a:ext uri="{FF2B5EF4-FFF2-40B4-BE49-F238E27FC236}">
                <a16:creationId xmlns:a16="http://schemas.microsoft.com/office/drawing/2014/main" id="{E1D9295A-E423-4EE0-B8F8-47884B0B32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0" y="-10255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25"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graphicFrame>
        <p:nvGraphicFramePr>
          <p:cNvPr id="377" name="Google Shape;377;g2b3ded7ac4d_0_255"/>
          <p:cNvGraphicFramePr/>
          <p:nvPr>
            <p:extLst>
              <p:ext uri="{D42A27DB-BD31-4B8C-83A1-F6EECF244321}">
                <p14:modId xmlns:p14="http://schemas.microsoft.com/office/powerpoint/2010/main" val="2661907930"/>
              </p:ext>
            </p:extLst>
          </p:nvPr>
        </p:nvGraphicFramePr>
        <p:xfrm>
          <a:off x="6080349" y="731924"/>
          <a:ext cx="5722350" cy="5717300"/>
        </p:xfrm>
        <a:graphic>
          <a:graphicData uri="http://schemas.openxmlformats.org/drawingml/2006/table">
            <a:tbl>
              <a:tblPr>
                <a:noFill/>
                <a:tableStyleId>{85C1B892-B80C-43F3-99A8-E8D8C7E6E45A}</a:tableStyleId>
              </a:tblPr>
              <a:tblGrid>
                <a:gridCol w="57223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E.</a:t>
                      </a:r>
                      <a:r>
                        <a:rPr lang="en-US" sz="2800" u="none" strike="noStrike" cap="none" dirty="0">
                          <a:latin typeface="Verdana"/>
                          <a:ea typeface="Verdana"/>
                          <a:cs typeface="Verdana"/>
                          <a:sym typeface="Verdana"/>
                        </a:rPr>
                        <a:t> </a:t>
                      </a:r>
                      <a:r>
                        <a:rPr lang="en-US" sz="2800" b="1" dirty="0">
                          <a:latin typeface="Verdana"/>
                          <a:ea typeface="Verdana"/>
                          <a:cs typeface="Verdana"/>
                          <a:sym typeface="Verdana"/>
                        </a:rPr>
                        <a:t>wild </a:t>
                      </a:r>
                      <a:r>
                        <a:rPr lang="en-US" sz="2800" dirty="0">
                          <a:latin typeface="Verdana"/>
                          <a:ea typeface="Verdana"/>
                          <a:cs typeface="Verdana"/>
                          <a:sym typeface="Verdana"/>
                        </a:rPr>
                        <a:t>animals.</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a:latin typeface="Calibri"/>
                          <a:ea typeface="Calibri"/>
                          <a:cs typeface="Calibri"/>
                          <a:sym typeface="Calibri"/>
                        </a:rPr>
                        <a:t>F.</a:t>
                      </a:r>
                      <a:r>
                        <a:rPr lang="en-US" sz="2800">
                          <a:latin typeface="Verdana"/>
                          <a:ea typeface="Verdana"/>
                          <a:cs typeface="Verdana"/>
                          <a:sym typeface="Verdana"/>
                        </a:rPr>
                        <a:t> </a:t>
                      </a:r>
                      <a:r>
                        <a:rPr lang="en-US" sz="2800" b="1">
                          <a:latin typeface="Verdana"/>
                          <a:ea typeface="Verdana"/>
                          <a:cs typeface="Verdana"/>
                          <a:sym typeface="Verdana"/>
                        </a:rPr>
                        <a:t>tame </a:t>
                      </a:r>
                      <a:r>
                        <a:rPr lang="en-US" sz="2800">
                          <a:latin typeface="Verdana"/>
                          <a:ea typeface="Verdana"/>
                          <a:cs typeface="Verdana"/>
                          <a:sym typeface="Verdana"/>
                        </a:rPr>
                        <a:t>animals.</a:t>
                      </a:r>
                      <a:endParaRPr>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G. </a:t>
                      </a:r>
                      <a:r>
                        <a:rPr lang="en-US" sz="2800" dirty="0">
                          <a:latin typeface="Verdana"/>
                          <a:ea typeface="Verdana"/>
                          <a:cs typeface="Verdana"/>
                          <a:sym typeface="Verdana"/>
                        </a:rPr>
                        <a:t>based on a </a:t>
                      </a:r>
                      <a:r>
                        <a:rPr lang="en-US" sz="2800" b="1" dirty="0">
                          <a:latin typeface="Verdana"/>
                          <a:ea typeface="Verdana"/>
                          <a:cs typeface="Verdana"/>
                          <a:sym typeface="Verdana"/>
                        </a:rPr>
                        <a:t>true</a:t>
                      </a:r>
                      <a:r>
                        <a:rPr lang="en-US" sz="2800" dirty="0">
                          <a:latin typeface="Verdana"/>
                          <a:ea typeface="Verdana"/>
                          <a:cs typeface="Verdana"/>
                          <a:sym typeface="Verdana"/>
                        </a:rPr>
                        <a:t> story.</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H. </a:t>
                      </a:r>
                      <a:r>
                        <a:rPr lang="en-US" sz="2800" u="none" strike="noStrike" cap="none" dirty="0">
                          <a:latin typeface="Verdana"/>
                          <a:ea typeface="Verdana"/>
                          <a:cs typeface="Verdana"/>
                          <a:sym typeface="Verdana"/>
                        </a:rPr>
                        <a:t> </a:t>
                      </a:r>
                      <a:r>
                        <a:rPr lang="en-US" sz="2800" b="1" dirty="0">
                          <a:latin typeface="Verdana"/>
                          <a:ea typeface="Verdana"/>
                          <a:cs typeface="Verdana"/>
                          <a:sym typeface="Verdana"/>
                        </a:rPr>
                        <a:t>false</a:t>
                      </a:r>
                      <a:r>
                        <a:rPr lang="en-US" sz="2800" dirty="0">
                          <a:latin typeface="Verdana"/>
                          <a:ea typeface="Verdana"/>
                          <a:cs typeface="Verdana"/>
                          <a:sym typeface="Verdana"/>
                        </a:rPr>
                        <a:t> teeth.</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78" name="Google Shape;378;g2b3ded7ac4d_0_255"/>
          <p:cNvSpPr txBox="1"/>
          <p:nvPr/>
        </p:nvSpPr>
        <p:spPr>
          <a:xfrm>
            <a:off x="389301" y="-274840"/>
            <a:ext cx="11016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379" name="Google Shape;379;g2b3ded7ac4d_0_255"/>
          <p:cNvGraphicFramePr/>
          <p:nvPr>
            <p:extLst>
              <p:ext uri="{D42A27DB-BD31-4B8C-83A1-F6EECF244321}">
                <p14:modId xmlns:p14="http://schemas.microsoft.com/office/powerpoint/2010/main" val="272494078"/>
              </p:ext>
            </p:extLst>
          </p:nvPr>
        </p:nvGraphicFramePr>
        <p:xfrm>
          <a:off x="472528" y="731924"/>
          <a:ext cx="5425073" cy="5717300"/>
        </p:xfrm>
        <a:graphic>
          <a:graphicData uri="http://schemas.openxmlformats.org/drawingml/2006/table">
            <a:tbl>
              <a:tblPr>
                <a:noFill/>
                <a:tableStyleId>{85C1B892-B80C-43F3-99A8-E8D8C7E6E45A}</a:tableStyleId>
              </a:tblPr>
              <a:tblGrid>
                <a:gridCol w="5425073">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5. </a:t>
                      </a:r>
                      <a:r>
                        <a:rPr lang="en-US" sz="2800" u="none" strike="noStrike" cap="none" dirty="0">
                          <a:latin typeface="Verdana"/>
                          <a:ea typeface="Verdana"/>
                          <a:cs typeface="Verdana"/>
                          <a:sym typeface="Verdana"/>
                        </a:rPr>
                        <a:t>The </a:t>
                      </a:r>
                      <a:r>
                        <a:rPr lang="en-US" sz="2800" dirty="0">
                          <a:latin typeface="Verdana"/>
                          <a:ea typeface="Verdana"/>
                          <a:cs typeface="Verdana"/>
                          <a:sym typeface="Verdana"/>
                        </a:rPr>
                        <a:t>movie was</a:t>
                      </a:r>
                      <a:r>
                        <a:rPr lang="en-US" sz="2800" u="none" strike="noStrike" cap="none" dirty="0">
                          <a:latin typeface="Verdana"/>
                          <a:ea typeface="Verdana"/>
                          <a:cs typeface="Verdana"/>
                          <a:sym typeface="Verdana"/>
                        </a:rPr>
                        <a:t>                          </a:t>
                      </a:r>
                      <a:endParaRPr dirty="0"/>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6. Marc brushed his</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7. Lions are</a:t>
                      </a:r>
                      <a:endParaRPr sz="2800" b="1"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8. Pets are</a:t>
                      </a:r>
                      <a:r>
                        <a:rPr lang="en-US" sz="2800" u="none" strike="noStrike" cap="none" dirty="0">
                          <a:latin typeface="Verdana"/>
                          <a:ea typeface="Verdana"/>
                          <a:cs typeface="Verdana"/>
                          <a:sym typeface="Verdana"/>
                        </a:rPr>
                        <a:t>     </a:t>
                      </a:r>
                      <a:endParaRPr sz="2800" b="0"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380" name="Google Shape;380;g2b3ded7ac4d_0_255"/>
          <p:cNvPicPr preferRelativeResize="0"/>
          <p:nvPr/>
        </p:nvPicPr>
        <p:blipFill rotWithShape="1">
          <a:blip r:embed="rId5">
            <a:alphaModFix/>
          </a:blip>
          <a:srcRect/>
          <a:stretch/>
        </p:blipFill>
        <p:spPr>
          <a:xfrm>
            <a:off x="4183728" y="636801"/>
            <a:ext cx="1499823" cy="1548441"/>
          </a:xfrm>
          <a:prstGeom prst="rect">
            <a:avLst/>
          </a:prstGeom>
          <a:noFill/>
          <a:ln>
            <a:noFill/>
          </a:ln>
        </p:spPr>
      </p:pic>
      <p:pic>
        <p:nvPicPr>
          <p:cNvPr id="381" name="Google Shape;381;g2b3ded7ac4d_0_255"/>
          <p:cNvPicPr preferRelativeResize="0"/>
          <p:nvPr/>
        </p:nvPicPr>
        <p:blipFill rotWithShape="1">
          <a:blip r:embed="rId6">
            <a:alphaModFix/>
          </a:blip>
          <a:srcRect/>
          <a:stretch/>
        </p:blipFill>
        <p:spPr>
          <a:xfrm>
            <a:off x="10007801" y="5014161"/>
            <a:ext cx="1398100" cy="1398100"/>
          </a:xfrm>
          <a:prstGeom prst="rect">
            <a:avLst/>
          </a:prstGeom>
          <a:noFill/>
          <a:ln>
            <a:noFill/>
          </a:ln>
        </p:spPr>
      </p:pic>
      <p:pic>
        <p:nvPicPr>
          <p:cNvPr id="382" name="Google Shape;382;g2b3ded7ac4d_0_255"/>
          <p:cNvPicPr preferRelativeResize="0"/>
          <p:nvPr/>
        </p:nvPicPr>
        <p:blipFill rotWithShape="1">
          <a:blip r:embed="rId7">
            <a:alphaModFix/>
            <a:extLst>
              <a:ext uri="{BEBA8EAE-BF5A-486C-A8C5-ECC9F3942E4B}">
                <a14:imgProps xmlns:a14="http://schemas.microsoft.com/office/drawing/2010/main">
                  <a14:imgLayer r:embed="rId8">
                    <a14:imgEffect>
                      <a14:backgroundRemoval t="57850" b="90400" l="11900" r="40350">
                        <a14:foregroundMark x1="28050" y1="90400" x2="28050" y2="90400"/>
                        <a14:foregroundMark x1="36150" y1="57850" x2="36150" y2="57850"/>
                        <a14:foregroundMark x1="11900" y1="74700" x2="11900" y2="74700"/>
                      </a14:backgroundRemoval>
                    </a14:imgEffect>
                  </a14:imgLayer>
                </a14:imgProps>
              </a:ext>
            </a:extLst>
          </a:blip>
          <a:srcRect l="9029" t="55387" r="56066" b="7317"/>
          <a:stretch/>
        </p:blipFill>
        <p:spPr>
          <a:xfrm>
            <a:off x="10038576" y="2185242"/>
            <a:ext cx="1568363" cy="1398100"/>
          </a:xfrm>
          <a:prstGeom prst="rect">
            <a:avLst/>
          </a:prstGeom>
          <a:noFill/>
          <a:ln>
            <a:noFill/>
          </a:ln>
        </p:spPr>
      </p:pic>
      <p:pic>
        <p:nvPicPr>
          <p:cNvPr id="383" name="Google Shape;383;g2b3ded7ac4d_0_255"/>
          <p:cNvPicPr preferRelativeResize="0"/>
          <p:nvPr/>
        </p:nvPicPr>
        <p:blipFill rotWithShape="1">
          <a:blip r:embed="rId9">
            <a:alphaModFix/>
            <a:extLst>
              <a:ext uri="{BEBA8EAE-BF5A-486C-A8C5-ECC9F3942E4B}">
                <a14:imgProps xmlns:a14="http://schemas.microsoft.com/office/drawing/2010/main">
                  <a14:imgLayer r:embed="rId10">
                    <a14:imgEffect>
                      <a14:backgroundRemoval t="47062" b="69326" l="82813" r="95313">
                        <a14:foregroundMark x1="82813" y1="67223" x2="82813" y2="67223"/>
                        <a14:foregroundMark x1="90869" y1="48980" x2="90869" y2="48980"/>
                        <a14:foregroundMark x1="89990" y1="47062" x2="89990" y2="47062"/>
                        <a14:foregroundMark x1="88916" y1="47619" x2="88916" y2="47619"/>
                      </a14:backgroundRemoval>
                    </a14:imgEffect>
                  </a14:imgLayer>
                </a14:imgProps>
              </a:ext>
            </a:extLst>
          </a:blip>
          <a:srcRect l="81716" t="47304" r="3091" b="28180"/>
          <a:stretch/>
        </p:blipFill>
        <p:spPr>
          <a:xfrm>
            <a:off x="4475360" y="3640475"/>
            <a:ext cx="1208191" cy="1325700"/>
          </a:xfrm>
          <a:prstGeom prst="rect">
            <a:avLst/>
          </a:prstGeom>
          <a:noFill/>
          <a:ln>
            <a:noFill/>
          </a:ln>
        </p:spPr>
      </p:pic>
      <p:sp>
        <p:nvSpPr>
          <p:cNvPr id="2" name="Footer Placeholder 1">
            <a:extLst>
              <a:ext uri="{FF2B5EF4-FFF2-40B4-BE49-F238E27FC236}">
                <a16:creationId xmlns:a16="http://schemas.microsoft.com/office/drawing/2014/main" id="{2213BA0B-7E36-4687-AD8D-81D67ADDBCF6}"/>
              </a:ext>
            </a:extLst>
          </p:cNvPr>
          <p:cNvSpPr>
            <a:spLocks noGrp="1"/>
          </p:cNvSpPr>
          <p:nvPr>
            <p:ph type="ftr" idx="11"/>
          </p:nvPr>
        </p:nvSpPr>
        <p:spPr>
          <a:xfrm>
            <a:off x="80212" y="6421408"/>
            <a:ext cx="4114800" cy="365100"/>
          </a:xfrm>
        </p:spPr>
        <p:txBody>
          <a:bodyPr/>
          <a:lstStyle/>
          <a:p>
            <a:r>
              <a:rPr lang="en-US" dirty="0"/>
              <a:t>©2020-2025 Light of the World Learning</a:t>
            </a:r>
          </a:p>
        </p:txBody>
      </p:sp>
      <p:sp>
        <p:nvSpPr>
          <p:cNvPr id="3" name="Slide Number Placeholder 2">
            <a:extLst>
              <a:ext uri="{FF2B5EF4-FFF2-40B4-BE49-F238E27FC236}">
                <a16:creationId xmlns:a16="http://schemas.microsoft.com/office/drawing/2014/main" id="{A2728CEB-8267-40AF-84D8-7B8BA4AE341A}"/>
              </a:ext>
            </a:extLst>
          </p:cNvPr>
          <p:cNvSpPr>
            <a:spLocks noGrp="1"/>
          </p:cNvSpPr>
          <p:nvPr>
            <p:ph type="sldNum" idx="12"/>
          </p:nvPr>
        </p:nvSpPr>
        <p:spPr>
          <a:xfrm>
            <a:off x="8662701" y="6412261"/>
            <a:ext cx="2743200" cy="365100"/>
          </a:xfrm>
        </p:spPr>
        <p:txBody>
          <a:bodyPr/>
          <a:lstStyle/>
          <a:p>
            <a:pPr marL="0" lvl="0" indent="0" algn="r" rtl="0">
              <a:spcBef>
                <a:spcPts val="0"/>
              </a:spcBef>
              <a:spcAft>
                <a:spcPts val="0"/>
              </a:spcAft>
              <a:buNone/>
            </a:pPr>
            <a:fld id="{00000000-1234-1234-1234-123412341234}" type="slidenum">
              <a:rPr lang="en-US" smtClean="0"/>
              <a:t>7</a:t>
            </a:fld>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7625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9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aphicFrame>
        <p:nvGraphicFramePr>
          <p:cNvPr id="388" name="Google Shape;388;g2b3ded7ac4d_0_425"/>
          <p:cNvGraphicFramePr/>
          <p:nvPr>
            <p:extLst>
              <p:ext uri="{D42A27DB-BD31-4B8C-83A1-F6EECF244321}">
                <p14:modId xmlns:p14="http://schemas.microsoft.com/office/powerpoint/2010/main" val="1298391585"/>
              </p:ext>
            </p:extLst>
          </p:nvPr>
        </p:nvGraphicFramePr>
        <p:xfrm>
          <a:off x="5934736" y="784202"/>
          <a:ext cx="5936750" cy="5497317"/>
        </p:xfrm>
        <a:graphic>
          <a:graphicData uri="http://schemas.openxmlformats.org/drawingml/2006/table">
            <a:tbl>
              <a:tblPr>
                <a:noFill/>
                <a:tableStyleId>{85C1B892-B80C-43F3-99A8-E8D8C7E6E45A}</a:tableStyleId>
              </a:tblPr>
              <a:tblGrid>
                <a:gridCol w="5936750">
                  <a:extLst>
                    <a:ext uri="{9D8B030D-6E8A-4147-A177-3AD203B41FA5}">
                      <a16:colId xmlns:a16="http://schemas.microsoft.com/office/drawing/2014/main" val="20000"/>
                    </a:ext>
                  </a:extLst>
                </a:gridCol>
              </a:tblGrid>
              <a:tr h="1369063">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I. </a:t>
                      </a:r>
                      <a:r>
                        <a:rPr lang="en-US" sz="2800" dirty="0">
                          <a:latin typeface="Verdana"/>
                          <a:ea typeface="Verdana"/>
                          <a:cs typeface="Verdana"/>
                          <a:sym typeface="Verdana"/>
                        </a:rPr>
                        <a:t>because of the kids.</a:t>
                      </a:r>
                      <a:endParaRPr dirty="0"/>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1342103">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0"/>
                      </a:pPr>
                      <a:r>
                        <a:rPr lang="en-US" sz="2800" dirty="0">
                          <a:latin typeface="Verdana"/>
                          <a:ea typeface="Verdana"/>
                          <a:cs typeface="Verdana"/>
                          <a:sym typeface="Verdana"/>
                        </a:rPr>
                        <a:t>and tastes bad.</a:t>
                      </a:r>
                      <a:endParaRPr dirty="0"/>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1356851">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1"/>
                      </a:pPr>
                      <a:r>
                        <a:rPr lang="en-US" sz="2800" dirty="0">
                          <a:latin typeface="Verdana"/>
                          <a:ea typeface="Verdana"/>
                          <a:cs typeface="Verdana"/>
                          <a:sym typeface="Verdana"/>
                        </a:rPr>
                        <a:t>from </a:t>
                      </a:r>
                      <a:r>
                        <a:rPr lang="en-US" sz="2800" b="1" dirty="0">
                          <a:latin typeface="Verdana"/>
                          <a:ea typeface="Verdana"/>
                          <a:cs typeface="Verdana"/>
                          <a:sym typeface="Verdana"/>
                        </a:rPr>
                        <a:t>fresh</a:t>
                      </a:r>
                      <a:r>
                        <a:rPr lang="en-US" sz="2800" dirty="0">
                          <a:latin typeface="Verdana"/>
                          <a:ea typeface="Verdana"/>
                          <a:cs typeface="Verdana"/>
                          <a:sym typeface="Verdana"/>
                        </a:rPr>
                        <a:t> fruit.</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2"/>
                      </a:pPr>
                      <a:r>
                        <a:rPr lang="en-US" sz="2800" dirty="0">
                          <a:latin typeface="Verdana"/>
                          <a:ea typeface="Verdana"/>
                          <a:cs typeface="Verdana"/>
                          <a:sym typeface="Verdana"/>
                        </a:rPr>
                        <a:t>so I have a </a:t>
                      </a:r>
                      <a:r>
                        <a:rPr lang="en-US" sz="2800" b="1" dirty="0">
                          <a:latin typeface="Verdana"/>
                          <a:ea typeface="Verdana"/>
                          <a:cs typeface="Verdana"/>
                          <a:sym typeface="Verdana"/>
                        </a:rPr>
                        <a:t>neat</a:t>
                      </a:r>
                      <a:r>
                        <a:rPr lang="en-US" sz="2800" dirty="0">
                          <a:latin typeface="Verdana"/>
                          <a:ea typeface="Verdana"/>
                          <a:cs typeface="Verdana"/>
                          <a:sym typeface="Verdana"/>
                        </a:rPr>
                        <a:t> bedroom.</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89" name="Google Shape;389;g2b3ded7ac4d_0_425"/>
          <p:cNvSpPr txBox="1"/>
          <p:nvPr/>
        </p:nvSpPr>
        <p:spPr>
          <a:xfrm>
            <a:off x="277709" y="-248991"/>
            <a:ext cx="11016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390" name="Google Shape;390;g2b3ded7ac4d_0_425"/>
          <p:cNvGraphicFramePr/>
          <p:nvPr>
            <p:extLst>
              <p:ext uri="{D42A27DB-BD31-4B8C-83A1-F6EECF244321}">
                <p14:modId xmlns:p14="http://schemas.microsoft.com/office/powerpoint/2010/main" val="3293458134"/>
              </p:ext>
            </p:extLst>
          </p:nvPr>
        </p:nvGraphicFramePr>
        <p:xfrm>
          <a:off x="331589" y="769453"/>
          <a:ext cx="5483424" cy="5512066"/>
        </p:xfrm>
        <a:graphic>
          <a:graphicData uri="http://schemas.openxmlformats.org/drawingml/2006/table">
            <a:tbl>
              <a:tblPr>
                <a:noFill/>
                <a:tableStyleId>{85C1B892-B80C-43F3-99A8-E8D8C7E6E45A}</a:tableStyleId>
              </a:tblPr>
              <a:tblGrid>
                <a:gridCol w="5483424">
                  <a:extLst>
                    <a:ext uri="{9D8B030D-6E8A-4147-A177-3AD203B41FA5}">
                      <a16:colId xmlns:a16="http://schemas.microsoft.com/office/drawing/2014/main" val="20000"/>
                    </a:ext>
                  </a:extLst>
                </a:gridCol>
              </a:tblGrid>
              <a:tr h="1369063">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9.  I cleaned,</a:t>
                      </a:r>
                      <a:r>
                        <a:rPr lang="en-US" sz="2800" u="none" strike="noStrike" cap="none" dirty="0">
                          <a:latin typeface="Verdana"/>
                          <a:ea typeface="Verdana"/>
                          <a:cs typeface="Verdana"/>
                          <a:sym typeface="Verdana"/>
                        </a:rPr>
                        <a:t>                          </a:t>
                      </a:r>
                      <a:endParaRPr dirty="0"/>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1356851">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10. </a:t>
                      </a:r>
                      <a:r>
                        <a:rPr lang="en-US" sz="2800" dirty="0">
                          <a:latin typeface="Verdana"/>
                          <a:ea typeface="Verdana"/>
                          <a:cs typeface="Verdana"/>
                          <a:sym typeface="Verdana"/>
                        </a:rPr>
                        <a:t>The bedroom is </a:t>
                      </a:r>
                      <a:r>
                        <a:rPr lang="en-US" sz="2800" b="1" dirty="0">
                          <a:latin typeface="Verdana"/>
                          <a:ea typeface="Verdana"/>
                          <a:cs typeface="Verdana"/>
                          <a:sym typeface="Verdana"/>
                        </a:rPr>
                        <a:t>messy</a:t>
                      </a:r>
                      <a:endParaRPr sz="2800" b="1"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1356852">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11. </a:t>
                      </a:r>
                      <a:r>
                        <a:rPr lang="en-US" sz="2800" dirty="0">
                          <a:latin typeface="Verdana"/>
                          <a:ea typeface="Verdana"/>
                          <a:cs typeface="Verdana"/>
                          <a:sym typeface="Verdana"/>
                        </a:rPr>
                        <a:t>The juice is made</a:t>
                      </a:r>
                      <a:endParaRPr sz="2800" b="1"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12. </a:t>
                      </a:r>
                      <a:r>
                        <a:rPr lang="en-US" sz="2800" b="1" dirty="0">
                          <a:latin typeface="Verdana"/>
                          <a:ea typeface="Verdana"/>
                          <a:cs typeface="Verdana"/>
                          <a:sym typeface="Verdana"/>
                        </a:rPr>
                        <a:t>Stale</a:t>
                      </a:r>
                      <a:r>
                        <a:rPr lang="en-US" sz="2800" dirty="0">
                          <a:latin typeface="Verdana"/>
                          <a:ea typeface="Verdana"/>
                          <a:cs typeface="Verdana"/>
                          <a:sym typeface="Verdana"/>
                        </a:rPr>
                        <a:t> food is old</a:t>
                      </a:r>
                      <a:r>
                        <a:rPr lang="en-US" sz="2800" u="none" strike="noStrike" cap="none" dirty="0">
                          <a:latin typeface="Verdana"/>
                          <a:ea typeface="Verdana"/>
                          <a:cs typeface="Verdana"/>
                          <a:sym typeface="Verdana"/>
                        </a:rPr>
                        <a:t>     </a:t>
                      </a:r>
                      <a:endParaRPr sz="2800" b="0"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391" name="Google Shape;391;g2b3ded7ac4d_0_425"/>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contrast="-40000"/>
                    </a14:imgEffect>
                  </a14:imgLayer>
                </a14:imgProps>
              </a:ext>
            </a:extLst>
          </a:blip>
          <a:srcRect r="55523"/>
          <a:stretch/>
        </p:blipFill>
        <p:spPr>
          <a:xfrm>
            <a:off x="10076212" y="871504"/>
            <a:ext cx="1706761" cy="1248951"/>
          </a:xfrm>
          <a:prstGeom prst="rect">
            <a:avLst/>
          </a:prstGeom>
          <a:noFill/>
          <a:ln>
            <a:noFill/>
          </a:ln>
        </p:spPr>
      </p:pic>
      <p:pic>
        <p:nvPicPr>
          <p:cNvPr id="392" name="Google Shape;392;g2b3ded7ac4d_0_425"/>
          <p:cNvPicPr preferRelativeResize="0"/>
          <p:nvPr/>
        </p:nvPicPr>
        <p:blipFill rotWithShape="1">
          <a:blip r:embed="rId7">
            <a:alphaModFix/>
          </a:blip>
          <a:srcRect l="55523"/>
          <a:stretch/>
        </p:blipFill>
        <p:spPr>
          <a:xfrm>
            <a:off x="3706753" y="871505"/>
            <a:ext cx="1792082" cy="1119527"/>
          </a:xfrm>
          <a:prstGeom prst="rect">
            <a:avLst/>
          </a:prstGeom>
          <a:noFill/>
          <a:ln>
            <a:noFill/>
          </a:ln>
        </p:spPr>
      </p:pic>
      <p:pic>
        <p:nvPicPr>
          <p:cNvPr id="393" name="Google Shape;393;g2b3ded7ac4d_0_425"/>
          <p:cNvPicPr preferRelativeResize="0"/>
          <p:nvPr/>
        </p:nvPicPr>
        <p:blipFill rotWithShape="1">
          <a:blip r:embed="rId8">
            <a:alphaModFix/>
            <a:extLst>
              <a:ext uri="{BEBA8EAE-BF5A-486C-A8C5-ECC9F3942E4B}">
                <a14:imgProps xmlns:a14="http://schemas.microsoft.com/office/drawing/2010/main">
                  <a14:imgLayer r:embed="rId9">
                    <a14:imgEffect>
                      <a14:backgroundRemoval t="35641" b="59744" l="44678" r="63232">
                        <a14:foregroundMark x1="52832" y1="50513" x2="52832" y2="50513"/>
                        <a14:foregroundMark x1="46973" y1="53675" x2="46973" y2="53675"/>
                        <a14:foregroundMark x1="44678" y1="56325" x2="44678" y2="56325"/>
                        <a14:foregroundMark x1="63232" y1="54957" x2="63232" y2="54957"/>
                        <a14:foregroundMark x1="54590" y1="42137" x2="54590" y2="42137"/>
                        <a14:foregroundMark x1="50537" y1="44359" x2="50537" y2="44359"/>
                      </a14:backgroundRemoval>
                    </a14:imgEffect>
                  </a14:imgLayer>
                </a14:imgProps>
              </a:ext>
            </a:extLst>
          </a:blip>
          <a:srcRect l="43916" t="32737" r="34828" b="37178"/>
          <a:stretch/>
        </p:blipFill>
        <p:spPr>
          <a:xfrm>
            <a:off x="2685240" y="5133985"/>
            <a:ext cx="1234324" cy="998051"/>
          </a:xfrm>
          <a:prstGeom prst="rect">
            <a:avLst/>
          </a:prstGeom>
          <a:noFill/>
          <a:ln>
            <a:noFill/>
          </a:ln>
        </p:spPr>
      </p:pic>
      <p:pic>
        <p:nvPicPr>
          <p:cNvPr id="394" name="Google Shape;394;g2b3ded7ac4d_0_425"/>
          <p:cNvPicPr preferRelativeResize="0"/>
          <p:nvPr/>
        </p:nvPicPr>
        <p:blipFill rotWithShape="1">
          <a:blip r:embed="rId10">
            <a:alphaModFix/>
            <a:extLst>
              <a:ext uri="{BEBA8EAE-BF5A-486C-A8C5-ECC9F3942E4B}">
                <a14:imgProps xmlns:a14="http://schemas.microsoft.com/office/drawing/2010/main">
                  <a14:imgLayer r:embed="rId11">
                    <a14:imgEffect>
                      <a14:backgroundRemoval t="9927" b="89992" l="7422" r="63721">
                        <a14:foregroundMark x1="10986" y1="21806" x2="10986" y2="21806"/>
                        <a14:foregroundMark x1="31348" y1="15216" x2="31348" y2="15216"/>
                        <a14:foregroundMark x1="14502" y1="20342" x2="14502" y2="19609"/>
                        <a14:foregroundMark x1="7422" y1="22539" x2="7422" y2="22539"/>
                        <a14:foregroundMark x1="10107" y1="29211" x2="10107" y2="29211"/>
                        <a14:foregroundMark x1="27832" y1="22539" x2="27832" y2="22539"/>
                        <a14:foregroundMark x1="23828" y1="44020" x2="23828" y2="44020"/>
                        <a14:foregroundMark x1="15430" y1="79414" x2="15430" y2="79414"/>
                        <a14:foregroundMark x1="34033" y1="76485" x2="34033" y2="76485"/>
                        <a14:foregroundMark x1="58398" y1="75753" x2="58398" y2="75753"/>
                        <a14:foregroundMark x1="61035" y1="84622" x2="61035" y2="84622"/>
                        <a14:foregroundMark x1="61475" y1="85354" x2="61475" y2="85354"/>
                        <a14:foregroundMark x1="62354" y1="82343" x2="61914" y2="82343"/>
                        <a14:foregroundMark x1="63721" y1="80879" x2="63721" y2="80879"/>
                        <a14:foregroundMark x1="63721" y1="80879" x2="63721" y2="80879"/>
                        <a14:foregroundMark x1="18945" y1="43287" x2="18945" y2="43287"/>
                        <a14:foregroundMark x1="32227" y1="16680" x2="32227" y2="16680"/>
                        <a14:foregroundMark x1="22510" y1="41741" x2="22510" y2="41741"/>
                        <a14:foregroundMark x1="9229" y1="84622" x2="9229" y2="84622"/>
                        <a14:foregroundMark x1="21631" y1="49146" x2="21631" y2="49146"/>
                        <a14:foregroundMark x1="20264" y1="51343" x2="20264" y2="51343"/>
                        <a14:foregroundMark x1="17627" y1="75753" x2="17627" y2="75753"/>
                      </a14:backgroundRemoval>
                    </a14:imgEffect>
                  </a14:imgLayer>
                </a14:imgProps>
              </a:ext>
            </a:extLst>
          </a:blip>
          <a:srcRect l="4454" r="32545"/>
          <a:stretch/>
        </p:blipFill>
        <p:spPr>
          <a:xfrm>
            <a:off x="10276180" y="3488595"/>
            <a:ext cx="1430593" cy="1248951"/>
          </a:xfrm>
          <a:prstGeom prst="rect">
            <a:avLst/>
          </a:prstGeom>
          <a:noFill/>
          <a:ln>
            <a:noFill/>
          </a:ln>
        </p:spPr>
      </p:pic>
      <p:pic>
        <p:nvPicPr>
          <p:cNvPr id="395" name="Google Shape;395;g2b3ded7ac4d_0_425"/>
          <p:cNvPicPr preferRelativeResize="0"/>
          <p:nvPr/>
        </p:nvPicPr>
        <p:blipFill rotWithShape="1">
          <a:blip r:embed="rId12">
            <a:alphaModFix/>
            <a:extLst>
              <a:ext uri="{BEBA8EAE-BF5A-486C-A8C5-ECC9F3942E4B}">
                <a14:imgProps xmlns:a14="http://schemas.microsoft.com/office/drawing/2010/main">
                  <a14:imgLayer r:embed="rId13">
                    <a14:imgEffect>
                      <a14:backgroundRemoval t="6173" b="92963" l="6592" r="95020">
                        <a14:foregroundMark x1="55078" y1="64938" x2="55078" y2="64938"/>
                        <a14:foregroundMark x1="77490" y1="36543" x2="77490" y2="36543"/>
                        <a14:foregroundMark x1="61475" y1="11235" x2="61475" y2="11235"/>
                        <a14:foregroundMark x1="53076" y1="6173" x2="53076" y2="6173"/>
                        <a14:foregroundMark x1="45459" y1="16296" x2="45459" y2="16296"/>
                        <a14:foregroundMark x1="30225" y1="43704" x2="30225" y2="43704"/>
                        <a14:foregroundMark x1="23828" y1="49753" x2="23828" y2="49753"/>
                        <a14:foregroundMark x1="14600" y1="73086" x2="14600" y2="73086"/>
                        <a14:foregroundMark x1="9814" y1="65926" x2="9814" y2="65926"/>
                        <a14:foregroundMark x1="6592" y1="66914" x2="6592" y2="66914"/>
                      </a14:backgroundRemoval>
                    </a14:imgEffect>
                  </a14:imgLayer>
                </a14:imgProps>
              </a:ext>
            </a:extLst>
          </a:blip>
          <a:srcRect l="51309" t="31436"/>
          <a:stretch/>
        </p:blipFill>
        <p:spPr>
          <a:xfrm>
            <a:off x="3993927" y="5247840"/>
            <a:ext cx="1792082" cy="998050"/>
          </a:xfrm>
          <a:prstGeom prst="rect">
            <a:avLst/>
          </a:prstGeom>
          <a:noFill/>
          <a:ln>
            <a:noFill/>
          </a:ln>
        </p:spPr>
      </p:pic>
      <p:sp>
        <p:nvSpPr>
          <p:cNvPr id="2" name="Footer Placeholder 1">
            <a:extLst>
              <a:ext uri="{FF2B5EF4-FFF2-40B4-BE49-F238E27FC236}">
                <a16:creationId xmlns:a16="http://schemas.microsoft.com/office/drawing/2014/main" id="{D92F34CE-E202-409F-84D5-816287DCDFD5}"/>
              </a:ext>
            </a:extLst>
          </p:cNvPr>
          <p:cNvSpPr>
            <a:spLocks noGrp="1"/>
          </p:cNvSpPr>
          <p:nvPr>
            <p:ph type="ftr" idx="11"/>
          </p:nvPr>
        </p:nvSpPr>
        <p:spPr>
          <a:xfrm>
            <a:off x="70130" y="6395521"/>
            <a:ext cx="4114800" cy="365100"/>
          </a:xfrm>
        </p:spPr>
        <p:txBody>
          <a:bodyPr/>
          <a:lstStyle/>
          <a:p>
            <a:r>
              <a:rPr lang="en-US" dirty="0"/>
              <a:t>©2020-2025 Light of the World Learning</a:t>
            </a:r>
          </a:p>
        </p:txBody>
      </p:sp>
      <p:sp>
        <p:nvSpPr>
          <p:cNvPr id="3" name="Slide Number Placeholder 2">
            <a:extLst>
              <a:ext uri="{FF2B5EF4-FFF2-40B4-BE49-F238E27FC236}">
                <a16:creationId xmlns:a16="http://schemas.microsoft.com/office/drawing/2014/main" id="{B074B315-F9A2-4861-9BF6-DDC70A705D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091" y="-4456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5"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8"/>
          <p:cNvSpPr txBox="1"/>
          <p:nvPr/>
        </p:nvSpPr>
        <p:spPr>
          <a:xfrm>
            <a:off x="323250" y="61164"/>
            <a:ext cx="11545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000000"/>
                </a:solidFill>
                <a:latin typeface="Verdana"/>
                <a:ea typeface="Verdana"/>
                <a:cs typeface="Verdana"/>
                <a:sym typeface="Verdana"/>
              </a:rPr>
              <a:t>Comparatives; compare two nouns</a:t>
            </a:r>
            <a:endParaRPr sz="3200" b="1" i="0" u="none" strike="noStrike" cap="none">
              <a:solidFill>
                <a:srgbClr val="000000"/>
              </a:solidFill>
              <a:latin typeface="Verdana"/>
              <a:ea typeface="Verdana"/>
              <a:cs typeface="Verdana"/>
              <a:sym typeface="Verdana"/>
            </a:endParaRPr>
          </a:p>
        </p:txBody>
      </p:sp>
      <p:sp>
        <p:nvSpPr>
          <p:cNvPr id="403" name="Google Shape;403;p8"/>
          <p:cNvSpPr txBox="1">
            <a:spLocks noGrp="1"/>
          </p:cNvSpPr>
          <p:nvPr>
            <p:ph type="ftr" idx="11"/>
          </p:nvPr>
        </p:nvSpPr>
        <p:spPr>
          <a:xfrm>
            <a:off x="458853" y="647846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404" name="Google Shape;404;p8"/>
          <p:cNvSpPr txBox="1">
            <a:spLocks noGrp="1"/>
          </p:cNvSpPr>
          <p:nvPr>
            <p:ph type="sldNum" idx="12"/>
          </p:nvPr>
        </p:nvSpPr>
        <p:spPr>
          <a:xfrm>
            <a:off x="8602049" y="6440827"/>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a:t>9</a:t>
            </a:fld>
            <a:endParaRPr sz="1800" dirty="0"/>
          </a:p>
        </p:txBody>
      </p:sp>
      <p:graphicFrame>
        <p:nvGraphicFramePr>
          <p:cNvPr id="405" name="Google Shape;405;p8"/>
          <p:cNvGraphicFramePr/>
          <p:nvPr>
            <p:extLst>
              <p:ext uri="{D42A27DB-BD31-4B8C-83A1-F6EECF244321}">
                <p14:modId xmlns:p14="http://schemas.microsoft.com/office/powerpoint/2010/main" val="2033408317"/>
              </p:ext>
            </p:extLst>
          </p:nvPr>
        </p:nvGraphicFramePr>
        <p:xfrm>
          <a:off x="398138" y="769500"/>
          <a:ext cx="11395750" cy="4986528"/>
        </p:xfrm>
        <a:graphic>
          <a:graphicData uri="http://schemas.openxmlformats.org/drawingml/2006/table">
            <a:tbl>
              <a:tblPr>
                <a:noFill/>
                <a:tableStyleId>{8B71CF23-9E97-4B1D-AD7D-CC54464D7B8D}</a:tableStyleId>
              </a:tblPr>
              <a:tblGrid>
                <a:gridCol w="774975">
                  <a:extLst>
                    <a:ext uri="{9D8B030D-6E8A-4147-A177-3AD203B41FA5}">
                      <a16:colId xmlns:a16="http://schemas.microsoft.com/office/drawing/2014/main" val="20000"/>
                    </a:ext>
                  </a:extLst>
                </a:gridCol>
                <a:gridCol w="2440725">
                  <a:extLst>
                    <a:ext uri="{9D8B030D-6E8A-4147-A177-3AD203B41FA5}">
                      <a16:colId xmlns:a16="http://schemas.microsoft.com/office/drawing/2014/main" val="20001"/>
                    </a:ext>
                  </a:extLst>
                </a:gridCol>
                <a:gridCol w="3294575">
                  <a:extLst>
                    <a:ext uri="{9D8B030D-6E8A-4147-A177-3AD203B41FA5}">
                      <a16:colId xmlns:a16="http://schemas.microsoft.com/office/drawing/2014/main" val="20002"/>
                    </a:ext>
                  </a:extLst>
                </a:gridCol>
                <a:gridCol w="4885475">
                  <a:extLst>
                    <a:ext uri="{9D8B030D-6E8A-4147-A177-3AD203B41FA5}">
                      <a16:colId xmlns:a16="http://schemas.microsoft.com/office/drawing/2014/main" val="20003"/>
                    </a:ext>
                  </a:extLst>
                </a:gridCol>
              </a:tblGrid>
              <a:tr h="266700">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One syllable</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Cheap</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cheap</a:t>
                      </a:r>
                      <a:r>
                        <a:rPr lang="en-US" sz="2800" b="1" u="none" strike="noStrike" cap="none" dirty="0">
                          <a:solidFill>
                            <a:schemeClr val="accent5"/>
                          </a:solidFill>
                          <a:latin typeface="Verdana"/>
                          <a:ea typeface="Verdana"/>
                          <a:cs typeface="Verdana"/>
                          <a:sym typeface="Verdana"/>
                        </a:rPr>
                        <a:t>er</a:t>
                      </a:r>
                      <a:r>
                        <a:rPr lang="en-US" sz="2800" u="none" strike="noStrike" cap="none" dirty="0">
                          <a:latin typeface="Verdana"/>
                          <a:ea typeface="Verdana"/>
                          <a:cs typeface="Verdana"/>
                          <a:sym typeface="Verdana"/>
                        </a:rPr>
                        <a:t> </a:t>
                      </a:r>
                      <a:r>
                        <a:rPr lang="en-US" sz="2800" b="1" u="none" strike="noStrike" cap="none" dirty="0">
                          <a:solidFill>
                            <a:schemeClr val="tx1"/>
                          </a:solidFill>
                          <a:latin typeface="Verdana"/>
                          <a:ea typeface="Verdana"/>
                          <a:cs typeface="Verdana"/>
                          <a:sym typeface="Verdana"/>
                        </a:rPr>
                        <a:t>than</a:t>
                      </a:r>
                      <a:endParaRPr sz="2800" b="1"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 bus is cheap</a:t>
                      </a:r>
                      <a:r>
                        <a:rPr lang="en-US" sz="2800" b="1" u="none" strike="noStrike" cap="none" dirty="0">
                          <a:solidFill>
                            <a:schemeClr val="accent5"/>
                          </a:solidFill>
                          <a:latin typeface="Verdana"/>
                          <a:ea typeface="Verdana"/>
                          <a:cs typeface="Verdana"/>
                          <a:sym typeface="Verdana"/>
                        </a:rPr>
                        <a:t>er</a:t>
                      </a:r>
                      <a:r>
                        <a:rPr lang="en-US" sz="2800" u="none" strike="noStrike" cap="none" dirty="0">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than</a:t>
                      </a:r>
                      <a:r>
                        <a:rPr lang="en-US" sz="2800" u="none" strike="noStrike" cap="none" dirty="0">
                          <a:latin typeface="Verdana"/>
                          <a:ea typeface="Verdana"/>
                          <a:cs typeface="Verdana"/>
                          <a:sym typeface="Verdana"/>
                        </a:rPr>
                        <a:t> the train.</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0">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Two or more syllables</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2.</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Expensive</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1" u="none" strike="noStrike" cap="none" dirty="0">
                          <a:solidFill>
                            <a:srgbClr val="4472C4"/>
                          </a:solidFill>
                          <a:latin typeface="Verdana"/>
                          <a:ea typeface="Verdana"/>
                          <a:cs typeface="Verdana"/>
                          <a:sym typeface="Verdana"/>
                        </a:rPr>
                        <a:t>more</a:t>
                      </a:r>
                      <a:r>
                        <a:rPr lang="en-US" sz="2800" u="none" strike="noStrike" cap="none" dirty="0">
                          <a:latin typeface="Verdana"/>
                          <a:ea typeface="Verdana"/>
                          <a:cs typeface="Verdana"/>
                          <a:sym typeface="Verdana"/>
                        </a:rPr>
                        <a:t> expensive </a:t>
                      </a:r>
                      <a:r>
                        <a:rPr lang="en-US" sz="2800" b="1" i="0" u="none" strike="noStrike" cap="none" dirty="0">
                          <a:solidFill>
                            <a:schemeClr val="tx1"/>
                          </a:solidFill>
                          <a:latin typeface="Verdana"/>
                          <a:ea typeface="Verdana"/>
                          <a:cs typeface="Verdana"/>
                          <a:sym typeface="Verdana"/>
                        </a:rPr>
                        <a:t>than</a:t>
                      </a:r>
                      <a:endParaRPr sz="2800" b="1"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 train is </a:t>
                      </a:r>
                      <a:r>
                        <a:rPr lang="en-US" sz="2800" b="1" u="none" strike="noStrike" cap="none" dirty="0">
                          <a:solidFill>
                            <a:srgbClr val="4472C4"/>
                          </a:solidFill>
                          <a:latin typeface="Verdana"/>
                          <a:ea typeface="Verdana"/>
                          <a:cs typeface="Verdana"/>
                          <a:sym typeface="Verdana"/>
                        </a:rPr>
                        <a:t>more</a:t>
                      </a:r>
                      <a:r>
                        <a:rPr lang="en-US" sz="2800" u="none" strike="noStrike" cap="none" dirty="0">
                          <a:latin typeface="Verdana"/>
                          <a:ea typeface="Verdana"/>
                          <a:cs typeface="Verdana"/>
                          <a:sym typeface="Verdana"/>
                        </a:rPr>
                        <a:t> expensive </a:t>
                      </a:r>
                      <a:r>
                        <a:rPr lang="en-US" sz="2800" b="1" i="0" u="none" strike="noStrike" cap="none" dirty="0">
                          <a:solidFill>
                            <a:schemeClr val="tx1"/>
                          </a:solidFill>
                          <a:latin typeface="Verdana"/>
                          <a:ea typeface="Verdana"/>
                          <a:cs typeface="Verdana"/>
                          <a:sym typeface="Verdana"/>
                        </a:rPr>
                        <a:t>than</a:t>
                      </a:r>
                      <a:r>
                        <a:rPr lang="en-US" sz="2800" u="none" strike="noStrike" cap="none" dirty="0">
                          <a:latin typeface="Verdana"/>
                          <a:ea typeface="Verdana"/>
                          <a:cs typeface="Verdana"/>
                          <a:sym typeface="Verdana"/>
                        </a:rPr>
                        <a:t> the bus.</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0">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Two syllables that end in -y</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3.</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Messy</a:t>
                      </a: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mess</a:t>
                      </a:r>
                      <a:r>
                        <a:rPr lang="en-US" sz="2800" b="1" u="none" strike="noStrike" cap="none" dirty="0">
                          <a:solidFill>
                            <a:srgbClr val="4472C4"/>
                          </a:solidFill>
                          <a:latin typeface="Verdana"/>
                          <a:ea typeface="Verdana"/>
                          <a:cs typeface="Verdana"/>
                          <a:sym typeface="Verdana"/>
                        </a:rPr>
                        <a:t>ier</a:t>
                      </a:r>
                      <a:r>
                        <a:rPr lang="en-US" sz="2800" u="none" strike="noStrike" cap="none" dirty="0">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than</a:t>
                      </a:r>
                      <a:endParaRPr sz="2800" b="1"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 bathroom is mess</a:t>
                      </a:r>
                      <a:r>
                        <a:rPr lang="en-US" sz="2800" b="1" u="none" strike="noStrike" cap="none" dirty="0">
                          <a:solidFill>
                            <a:srgbClr val="4472C4"/>
                          </a:solidFill>
                          <a:latin typeface="Verdana"/>
                          <a:ea typeface="Verdana"/>
                          <a:cs typeface="Verdana"/>
                          <a:sym typeface="Verdana"/>
                        </a:rPr>
                        <a:t>ier</a:t>
                      </a:r>
                      <a:r>
                        <a:rPr lang="en-US" sz="2800" u="none" strike="noStrike" cap="none" dirty="0">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than</a:t>
                      </a:r>
                      <a:r>
                        <a:rPr lang="en-US" sz="2800" u="none" strike="noStrike" cap="none" dirty="0">
                          <a:latin typeface="Verdana"/>
                          <a:ea typeface="Verdana"/>
                          <a:cs typeface="Verdana"/>
                          <a:sym typeface="Verdana"/>
                        </a:rPr>
                        <a:t> the bedroom.</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6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9073</TotalTime>
  <Words>6245</Words>
  <Application>Microsoft Office PowerPoint</Application>
  <PresentationFormat>Widescreen</PresentationFormat>
  <Paragraphs>998</Paragraphs>
  <Slides>43</Slides>
  <Notes>43</Notes>
  <HiddenSlides>0</HiddenSlides>
  <MMClips>39</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43</vt:i4>
      </vt:variant>
    </vt:vector>
  </HeadingPairs>
  <TitlesOfParts>
    <vt:vector size="53" baseType="lpstr">
      <vt:lpstr>Arial</vt:lpstr>
      <vt:lpstr>Calibri</vt:lpstr>
      <vt:lpstr>Noto Sans Symbols</vt:lpstr>
      <vt:lpstr>Times New Roman</vt:lpstr>
      <vt:lpstr>Verdana</vt:lpstr>
      <vt:lpstr>Office Theme</vt:lpstr>
      <vt:lpstr>1_Office Theme</vt:lpstr>
      <vt:lpstr>Office Theme</vt:lpstr>
      <vt:lpstr>3_Office Theme</vt:lpstr>
      <vt:lpstr>6_Office Theme</vt:lpstr>
      <vt:lpstr>PowerPoint Presentation</vt:lpstr>
      <vt:lpstr>Pray, Review, and Preview</vt:lpstr>
      <vt:lpstr> What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and Closing Prayer</vt:lpstr>
      <vt:lpstr>PowerPoint Presentation</vt:lpstr>
      <vt:lpstr>PowerPoint Presentation</vt:lpstr>
      <vt:lpstr>Acknowledgements</vt:lpstr>
      <vt:lpstr>Acknowledgements -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Buell</dc:creator>
  <cp:lastModifiedBy>Larry Buell</cp:lastModifiedBy>
  <cp:revision>76</cp:revision>
  <dcterms:modified xsi:type="dcterms:W3CDTF">2025-09-13T18:32:22Z</dcterms:modified>
</cp:coreProperties>
</file>