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 id="2147483670" r:id="rId3"/>
  </p:sldMasterIdLst>
  <p:notesMasterIdLst>
    <p:notesMasterId r:id="rId45"/>
  </p:notesMasterIdLst>
  <p:sldIdLst>
    <p:sldId id="256" r:id="rId4"/>
    <p:sldId id="257" r:id="rId5"/>
    <p:sldId id="258" r:id="rId6"/>
    <p:sldId id="295" r:id="rId7"/>
    <p:sldId id="427" r:id="rId8"/>
    <p:sldId id="425" r:id="rId9"/>
    <p:sldId id="426" r:id="rId10"/>
    <p:sldId id="263" r:id="rId11"/>
    <p:sldId id="430" r:id="rId12"/>
    <p:sldId id="265" r:id="rId13"/>
    <p:sldId id="422" r:id="rId14"/>
    <p:sldId id="267" r:id="rId15"/>
    <p:sldId id="268" r:id="rId16"/>
    <p:sldId id="269" r:id="rId17"/>
    <p:sldId id="270" r:id="rId18"/>
    <p:sldId id="271" r:id="rId19"/>
    <p:sldId id="272" r:id="rId20"/>
    <p:sldId id="273" r:id="rId21"/>
    <p:sldId id="275" r:id="rId22"/>
    <p:sldId id="276" r:id="rId23"/>
    <p:sldId id="277" r:id="rId24"/>
    <p:sldId id="432" r:id="rId25"/>
    <p:sldId id="279" r:id="rId26"/>
    <p:sldId id="280" r:id="rId27"/>
    <p:sldId id="281" r:id="rId28"/>
    <p:sldId id="431" r:id="rId29"/>
    <p:sldId id="429" r:id="rId30"/>
    <p:sldId id="282" r:id="rId31"/>
    <p:sldId id="283" r:id="rId32"/>
    <p:sldId id="396" r:id="rId33"/>
    <p:sldId id="285" r:id="rId34"/>
    <p:sldId id="286" r:id="rId35"/>
    <p:sldId id="297" r:id="rId36"/>
    <p:sldId id="296" r:id="rId37"/>
    <p:sldId id="288" r:id="rId38"/>
    <p:sldId id="289" r:id="rId39"/>
    <p:sldId id="290" r:id="rId40"/>
    <p:sldId id="423" r:id="rId41"/>
    <p:sldId id="434" r:id="rId42"/>
    <p:sldId id="435" r:id="rId43"/>
    <p:sldId id="416"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36" userDrawn="1">
          <p15:clr>
            <a:srgbClr val="000000"/>
          </p15:clr>
        </p15:guide>
        <p15:guide id="2" pos="4992" userDrawn="1">
          <p15:clr>
            <a:srgbClr val="000000"/>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sV0O5nfZgZEeZ7Zusd5nIxfkL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3" clrIdx="0"/>
  <p:cmAuthor id="1" name="Evelyn Ocasio" initials="" lastIdx="2" clrIdx="1"/>
  <p:cmAuthor id="2" name="Microsoft Office User" initials="MOU" lastIdx="3"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619697-065A-43C2-B44F-075EE8323DBF}">
  <a:tblStyle styleId="{CD619697-065A-43C2-B44F-075EE8323DB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2726B-1832-4D54-B73A-D8ABB0836A1C}" styleName="Table_1">
    <a:wholeTbl>
      <a:tcTxStyle b="off" i="off">
        <a:font>
          <a:latin typeface="Arial"/>
          <a:ea typeface="Arial"/>
          <a:cs typeface="Arial"/>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37"/>
    <p:restoredTop sz="63072"/>
  </p:normalViewPr>
  <p:slideViewPr>
    <p:cSldViewPr snapToGrid="0">
      <p:cViewPr varScale="1">
        <p:scale>
          <a:sx n="79" d="100"/>
          <a:sy n="79" d="100"/>
        </p:scale>
        <p:origin x="1440" y="96"/>
      </p:cViewPr>
      <p:guideLst>
        <p:guide orient="horz" pos="1536"/>
        <p:guide pos="4992"/>
      </p:guideLst>
    </p:cSldViewPr>
  </p:slideViewPr>
  <p:notesTextViewPr>
    <p:cViewPr>
      <p:scale>
        <a:sx n="160" d="100"/>
        <a:sy n="160" d="100"/>
      </p:scale>
      <p:origin x="0" y="0"/>
    </p:cViewPr>
  </p:notesTextViewPr>
  <p:notesViewPr>
    <p:cSldViewPr snapToGrid="0">
      <p:cViewPr varScale="1">
        <p:scale>
          <a:sx n="95" d="100"/>
          <a:sy n="95" d="100"/>
        </p:scale>
        <p:origin x="4042"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0000"/>
              </a:buClr>
              <a:buSzPts val="1400"/>
              <a:buFont typeface="Arial"/>
              <a:buNone/>
              <a:defRPr sz="1200" b="0" i="0" u="none" strike="noStrike" cap="none">
                <a:solidFill>
                  <a:srgbClr val="000000"/>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p:nvPr/>
        </p:nvSpPr>
        <p:spPr>
          <a:xfrm>
            <a:off x="3884613" y="1"/>
            <a:ext cx="2971800" cy="45878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400"/>
              <a:buFont typeface="Arial"/>
              <a:buNone/>
            </a:pPr>
            <a:endParaRPr sz="1200" b="0" i="0" u="none" strike="noStrike" cap="none">
              <a:solidFill>
                <a:srgbClr val="000000"/>
              </a:solidFill>
              <a:latin typeface="Verdana"/>
              <a:ea typeface="Verdana"/>
              <a:cs typeface="Verdana"/>
              <a:sym typeface="Verdana"/>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 name="Google Shape;7;n"/>
          <p:cNvSpPr txBox="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endParaRPr sz="1200" b="0" i="0" u="none" strike="noStrike" cap="none">
              <a:solidFill>
                <a:srgbClr val="000000"/>
              </a:solidFill>
              <a:latin typeface="Verdana"/>
              <a:ea typeface="Verdana"/>
              <a:cs typeface="Verdana"/>
              <a:sym typeface="Verdana"/>
            </a:endParaRPr>
          </a:p>
        </p:txBody>
      </p:sp>
      <p:sp>
        <p:nvSpPr>
          <p:cNvPr id="8" name="Google Shape;8;n"/>
          <p:cNvSpPr txBox="1"/>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Verdana"/>
                <a:ea typeface="Verdana"/>
                <a:cs typeface="Verdana"/>
                <a:sym typeface="Verdana"/>
              </a:rPr>
              <a:t>‹#›</a:t>
            </a:fld>
            <a:endParaRPr sz="120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ve.bible.is/bible/EN1ESV/MAT/3"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live.bible.is/bible/EN1ESV/LUK/4" TargetMode="External"/><Relationship Id="rId4" Type="http://schemas.openxmlformats.org/officeDocument/2006/relationships/hyperlink" Target="https://live.bible.is/bible/EN1ESV/MRK/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ve.bible.is/bible/EN1ESV/MAT/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live.bible.is/bible/EN1ESV/LUK/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Teacher’s Notes:</a:t>
            </a:r>
            <a:endParaRPr sz="1200" dirty="0">
              <a:latin typeface="Verdana"/>
              <a:ea typeface="Verdana"/>
              <a:cs typeface="Verdana"/>
              <a:sym typeface="Verdana"/>
            </a:endParaRPr>
          </a:p>
          <a:p>
            <a:pPr marL="0" lvl="0" indent="0" algn="l" rtl="0">
              <a:spcBef>
                <a:spcPts val="0"/>
              </a:spcBef>
              <a:spcAft>
                <a:spcPts val="0"/>
              </a:spcAft>
              <a:buNone/>
            </a:pPr>
            <a:r>
              <a:rPr lang="en-US" sz="1200" b="1" dirty="0">
                <a:solidFill>
                  <a:srgbClr val="4472C4"/>
                </a:solidFill>
                <a:latin typeface="Verdana"/>
                <a:ea typeface="Verdana"/>
                <a:cs typeface="Verdana"/>
                <a:sym typeface="Verdana"/>
              </a:rPr>
              <a:t>Bible Reading:</a:t>
            </a:r>
            <a:r>
              <a:rPr lang="en-US" sz="1200" dirty="0">
                <a:solidFill>
                  <a:srgbClr val="4472C4"/>
                </a:solidFill>
                <a:latin typeface="Verdana"/>
                <a:ea typeface="Verdana"/>
                <a:cs typeface="Verdana"/>
                <a:sym typeface="Verdana"/>
              </a:rPr>
              <a:t> </a:t>
            </a:r>
            <a:r>
              <a:rPr lang="en-US" sz="1200" dirty="0">
                <a:latin typeface="Verdana"/>
                <a:ea typeface="Verdana"/>
                <a:cs typeface="Verdana"/>
                <a:sym typeface="Verdana"/>
              </a:rPr>
              <a:t>Jesus is tempted in the wilderness</a:t>
            </a:r>
            <a:endParaRPr sz="1200" dirty="0">
              <a:latin typeface="Verdana"/>
              <a:ea typeface="Verdana"/>
              <a:cs typeface="Verdana"/>
              <a:sym typeface="Verdana"/>
            </a:endParaRPr>
          </a:p>
          <a:p>
            <a:pPr marL="0" lvl="0" indent="0" algn="l" rtl="0">
              <a:spcBef>
                <a:spcPts val="0"/>
              </a:spcBef>
              <a:spcAft>
                <a:spcPts val="0"/>
              </a:spcAft>
              <a:buNone/>
            </a:pPr>
            <a:r>
              <a:rPr lang="en-US" sz="1200" u="sng" dirty="0">
                <a:solidFill>
                  <a:schemeClr val="hlink"/>
                </a:solidFill>
                <a:latin typeface="Verdana"/>
                <a:ea typeface="Verdana"/>
                <a:cs typeface="Verdana"/>
                <a:sym typeface="Verdana"/>
                <a:hlinkClick r:id="rId3"/>
              </a:rPr>
              <a:t>Matthew 4:1-11;</a:t>
            </a:r>
            <a:r>
              <a:rPr lang="en-US" sz="1200" dirty="0">
                <a:latin typeface="Verdana"/>
                <a:ea typeface="Verdana"/>
                <a:cs typeface="Verdana"/>
                <a:sym typeface="Verdana"/>
              </a:rPr>
              <a:t> </a:t>
            </a:r>
            <a:r>
              <a:rPr lang="en-US" sz="1200" u="sng" dirty="0">
                <a:solidFill>
                  <a:schemeClr val="hlink"/>
                </a:solidFill>
                <a:latin typeface="Verdana"/>
                <a:ea typeface="Verdana"/>
                <a:cs typeface="Verdana"/>
                <a:sym typeface="Verdana"/>
                <a:hlinkClick r:id="rId4"/>
              </a:rPr>
              <a:t>Mark 1:12-13;</a:t>
            </a:r>
            <a:r>
              <a:rPr lang="en-US" sz="1200" dirty="0">
                <a:latin typeface="Verdana"/>
                <a:ea typeface="Verdana"/>
                <a:cs typeface="Verdana"/>
                <a:sym typeface="Verdana"/>
              </a:rPr>
              <a:t> </a:t>
            </a:r>
            <a:r>
              <a:rPr lang="en-US" sz="1200" u="sng" dirty="0">
                <a:solidFill>
                  <a:schemeClr val="hlink"/>
                </a:solidFill>
                <a:latin typeface="Verdana"/>
                <a:ea typeface="Verdana"/>
                <a:cs typeface="Verdana"/>
                <a:sym typeface="Verdana"/>
                <a:hlinkClick r:id="rId5"/>
              </a:rPr>
              <a:t>Luke 4:1-13</a:t>
            </a:r>
            <a:endParaRPr sz="1200" dirty="0">
              <a:latin typeface="Verdana"/>
              <a:ea typeface="Verdana"/>
              <a:cs typeface="Verdana"/>
              <a:sym typeface="Verdana"/>
            </a:endParaRPr>
          </a:p>
          <a:p>
            <a:pPr marL="0" lvl="0" indent="0" algn="l" rtl="0">
              <a:spcBef>
                <a:spcPts val="0"/>
              </a:spcBef>
              <a:spcAft>
                <a:spcPts val="0"/>
              </a:spcAft>
              <a:buNone/>
            </a:pPr>
            <a:r>
              <a:rPr lang="en-US" sz="1200" b="1" dirty="0">
                <a:solidFill>
                  <a:srgbClr val="4472C4"/>
                </a:solidFill>
                <a:latin typeface="Verdana"/>
                <a:ea typeface="Verdana"/>
                <a:cs typeface="Verdana"/>
                <a:sym typeface="Verdana"/>
              </a:rPr>
              <a:t>Theme:</a:t>
            </a:r>
            <a:r>
              <a:rPr lang="en-US" sz="1200" dirty="0">
                <a:solidFill>
                  <a:srgbClr val="4472C4"/>
                </a:solidFill>
                <a:latin typeface="Verdana"/>
                <a:ea typeface="Verdana"/>
                <a:cs typeface="Verdana"/>
                <a:sym typeface="Verdana"/>
              </a:rPr>
              <a:t> Parts of t</a:t>
            </a:r>
            <a:r>
              <a:rPr lang="en-US" sz="1200" dirty="0">
                <a:latin typeface="Verdana"/>
                <a:ea typeface="Verdana"/>
                <a:cs typeface="Verdana"/>
                <a:sym typeface="Verdana"/>
              </a:rPr>
              <a:t>he body </a:t>
            </a:r>
            <a:endParaRPr sz="1200" dirty="0">
              <a:latin typeface="Calibri"/>
              <a:ea typeface="Calibri"/>
              <a:cs typeface="Calibri"/>
              <a:sym typeface="Calibri"/>
            </a:endParaRPr>
          </a:p>
          <a:p>
            <a:pPr marL="0" lvl="0" indent="0" algn="l" rtl="0">
              <a:spcBef>
                <a:spcPts val="0"/>
              </a:spcBef>
              <a:spcAft>
                <a:spcPts val="0"/>
              </a:spcAft>
              <a:buNone/>
            </a:pPr>
            <a:r>
              <a:rPr lang="en-US" sz="1200" b="1" dirty="0">
                <a:solidFill>
                  <a:srgbClr val="4472C4"/>
                </a:solidFill>
                <a:latin typeface="Verdana"/>
                <a:ea typeface="Verdana"/>
                <a:cs typeface="Verdana"/>
                <a:sym typeface="Verdana"/>
              </a:rPr>
              <a:t>Pronunciation: </a:t>
            </a:r>
            <a:r>
              <a:rPr lang="en-US" sz="1200" dirty="0">
                <a:latin typeface="Verdana"/>
                <a:ea typeface="Verdana"/>
                <a:cs typeface="Verdana"/>
                <a:sym typeface="Verdana"/>
              </a:rPr>
              <a:t>/t/, /d/ and /id/</a:t>
            </a:r>
            <a:r>
              <a:rPr lang="en-US" sz="1200" b="1" dirty="0">
                <a:solidFill>
                  <a:srgbClr val="1F3864"/>
                </a:solidFill>
                <a:latin typeface="Verdana"/>
                <a:ea typeface="Verdana"/>
                <a:cs typeface="Verdana"/>
                <a:sym typeface="Verdana"/>
              </a:rPr>
              <a:t> </a:t>
            </a:r>
            <a:r>
              <a:rPr lang="en-US" sz="1200" dirty="0">
                <a:latin typeface="Verdana"/>
                <a:ea typeface="Verdana"/>
                <a:cs typeface="Verdana"/>
                <a:sym typeface="Verdana"/>
              </a:rPr>
              <a:t>spelled -ed</a:t>
            </a:r>
            <a:endParaRPr dirty="0"/>
          </a:p>
          <a:p>
            <a:pPr marL="0" lvl="0" indent="0" algn="l" rtl="0">
              <a:spcBef>
                <a:spcPts val="0"/>
              </a:spcBef>
              <a:spcAft>
                <a:spcPts val="0"/>
              </a:spcAft>
              <a:buNone/>
            </a:pPr>
            <a:r>
              <a:rPr lang="en-US" sz="1200" b="1" dirty="0">
                <a:solidFill>
                  <a:srgbClr val="4472C4"/>
                </a:solidFill>
                <a:latin typeface="Verdana"/>
                <a:ea typeface="Verdana"/>
                <a:cs typeface="Verdana"/>
                <a:sym typeface="Verdana"/>
              </a:rPr>
              <a:t>Grammar: </a:t>
            </a:r>
            <a:r>
              <a:rPr lang="en-US" sz="1200" dirty="0">
                <a:latin typeface="Verdana"/>
                <a:ea typeface="Verdana"/>
                <a:cs typeface="Verdana"/>
                <a:sym typeface="Verdana"/>
              </a:rPr>
              <a:t>Past simple tense verbs, Positive and Negative “Did” Questions</a:t>
            </a:r>
            <a:endParaRPr sz="1200" dirty="0">
              <a:latin typeface="Calibri"/>
              <a:ea typeface="Calibri"/>
              <a:cs typeface="Calibri"/>
              <a:sym typeface="Calibri"/>
            </a:endParaRPr>
          </a:p>
          <a:p>
            <a:pPr marL="0" lvl="0" indent="0" algn="l" rtl="0">
              <a:spcBef>
                <a:spcPts val="0"/>
              </a:spcBef>
              <a:spcAft>
                <a:spcPts val="0"/>
              </a:spcAft>
              <a:buNone/>
            </a:pPr>
            <a:r>
              <a:rPr lang="en-US" sz="1200" b="1" dirty="0">
                <a:solidFill>
                  <a:srgbClr val="4472C4"/>
                </a:solidFill>
                <a:latin typeface="Verdana"/>
                <a:ea typeface="Verdana"/>
                <a:cs typeface="Verdana"/>
                <a:sym typeface="Verdana"/>
              </a:rPr>
              <a:t>Preparation:</a:t>
            </a:r>
            <a:endParaRPr sz="1200" dirty="0">
              <a:latin typeface="Verdana"/>
              <a:ea typeface="Verdana"/>
              <a:cs typeface="Verdana"/>
              <a:sym typeface="Verdana"/>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Pray.</a:t>
            </a:r>
            <a:endParaRPr sz="1200" dirty="0">
              <a:latin typeface="Calibri"/>
              <a:ea typeface="Calibri"/>
              <a:cs typeface="Calibri"/>
              <a:sym typeface="Calibri"/>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Read</a:t>
            </a:r>
            <a:r>
              <a:rPr lang="en-US" sz="1200" dirty="0">
                <a:solidFill>
                  <a:srgbClr val="FF0000"/>
                </a:solidFill>
                <a:latin typeface="Verdana"/>
                <a:ea typeface="Verdana"/>
                <a:cs typeface="Verdana"/>
                <a:sym typeface="Verdana"/>
              </a:rPr>
              <a:t> </a:t>
            </a:r>
            <a:r>
              <a:rPr lang="en-US" sz="1200" dirty="0">
                <a:latin typeface="Verdana"/>
                <a:ea typeface="Verdana"/>
                <a:cs typeface="Verdana"/>
                <a:sym typeface="Verdana"/>
              </a:rPr>
              <a:t>the Bible passages.</a:t>
            </a:r>
            <a:endParaRPr sz="1200" dirty="0">
              <a:latin typeface="Calibri"/>
              <a:ea typeface="Calibri"/>
              <a:cs typeface="Calibri"/>
              <a:sym typeface="Calibri"/>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Preview slides and game.</a:t>
            </a:r>
            <a:endParaRPr sz="1200" dirty="0">
              <a:latin typeface="Calibri"/>
              <a:ea typeface="Calibri"/>
              <a:cs typeface="Calibri"/>
              <a:sym typeface="Calibri"/>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Optional: Bring a razor, dolls to show body parts, objects to taste, see, touch, smell (flowers, food, etc.)</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Verdana"/>
              <a:ea typeface="Verdana"/>
              <a:cs typeface="Verdana"/>
              <a:sym typeface="Verdana"/>
            </a:endParaRPr>
          </a:p>
        </p:txBody>
      </p:sp>
      <p:sp>
        <p:nvSpPr>
          <p:cNvPr id="72" name="Google Shape;7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3. Conversation</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1. Model: Say both parts of the conversation several times. </a:t>
            </a:r>
            <a:r>
              <a:rPr lang="en-US" sz="1200" dirty="0">
                <a:latin typeface="Verdana"/>
                <a:ea typeface="Verdana"/>
                <a:cs typeface="Verdana"/>
                <a:sym typeface="Verdana"/>
              </a:rPr>
              <a:t>Use A and B cards, stick figures, or change your physical position to indicate the dual parts. Role-play the parts to convey the meaning of the conversation. </a:t>
            </a:r>
            <a:r>
              <a:rPr lang="en-US" sz="1200" b="1" dirty="0">
                <a:latin typeface="Verdana"/>
                <a:ea typeface="Verdana"/>
                <a:cs typeface="Verdana"/>
                <a:sym typeface="Verdana"/>
              </a:rPr>
              <a:t>Students just watch and listen. </a:t>
            </a: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2. Repeat: Say one line at a time and have students repeat until they can be understood. </a:t>
            </a:r>
            <a:endParaRPr sz="1200" dirty="0">
              <a:latin typeface="Verdana"/>
              <a:ea typeface="Verdana"/>
              <a:cs typeface="Verdana"/>
              <a:sym typeface="Verdana"/>
            </a:endParaRPr>
          </a:p>
          <a:p>
            <a:pPr marL="0" lvl="0" indent="0" algn="l" rtl="0">
              <a:spcBef>
                <a:spcPts val="0"/>
              </a:spcBef>
              <a:spcAft>
                <a:spcPts val="0"/>
              </a:spcAft>
              <a:buNone/>
            </a:pPr>
            <a:endParaRPr sz="1200" b="1"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3. Solo: You begin the conversation and call on individual students to respond. </a:t>
            </a:r>
            <a:r>
              <a:rPr lang="en-US" sz="1200" dirty="0">
                <a:latin typeface="Verdana"/>
                <a:ea typeface="Verdana"/>
                <a:cs typeface="Verdana"/>
                <a:sym typeface="Verdana"/>
              </a:rPr>
              <a:t>Then reverse the roles (students are A, you are B). </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4. Once students can do both parts, </a:t>
            </a:r>
            <a:r>
              <a:rPr lang="en-US" sz="1200" b="1" dirty="0">
                <a:latin typeface="Verdana"/>
                <a:ea typeface="Verdana"/>
                <a:cs typeface="Verdana"/>
                <a:sym typeface="Verdana"/>
              </a:rPr>
              <a:t>encourage free conversation</a:t>
            </a:r>
            <a:r>
              <a:rPr lang="en-US" sz="1200" dirty="0">
                <a:latin typeface="Verdana"/>
                <a:ea typeface="Verdana"/>
                <a:cs typeface="Verdana"/>
                <a:sym typeface="Verdana"/>
              </a:rPr>
              <a:t> (students substitute their own words for the blue words).</a:t>
            </a:r>
            <a:endParaRPr sz="1200" dirty="0">
              <a:latin typeface="Verdana"/>
              <a:ea typeface="Verdana"/>
              <a:cs typeface="Verdana"/>
              <a:sym typeface="Verdana"/>
            </a:endParaRPr>
          </a:p>
        </p:txBody>
      </p:sp>
      <p:sp>
        <p:nvSpPr>
          <p:cNvPr id="189" name="Google Shape;189;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190" name="Google Shape;19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10</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A86E8"/>
                </a:solidFill>
                <a:latin typeface="Verdana"/>
                <a:ea typeface="Verdana"/>
                <a:cs typeface="Verdana"/>
                <a:sym typeface="Verdana"/>
              </a:rPr>
              <a:t>4A. Pronunciation</a:t>
            </a:r>
            <a:endParaRPr sz="1200" dirty="0">
              <a:solidFill>
                <a:srgbClr val="4A86E8"/>
              </a:solidFill>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Explain that there are three ways to pronounce -ed at the end of words. The pronunciation changes based on the sound before the    -ed. </a:t>
            </a:r>
          </a:p>
          <a:p>
            <a:pPr marL="0" lvl="0" indent="0" algn="l" rtl="0">
              <a:spcBef>
                <a:spcPts val="0"/>
              </a:spcBef>
              <a:spcAft>
                <a:spcPts val="0"/>
              </a:spcAft>
              <a:buNone/>
            </a:pPr>
            <a:r>
              <a:rPr lang="en-US" sz="1200" dirty="0">
                <a:latin typeface="Verdana"/>
                <a:ea typeface="Verdana"/>
                <a:cs typeface="Verdana"/>
                <a:sym typeface="Verdana"/>
              </a:rPr>
              <a:t>You may demonstrate voiced and unvoiced sounds by asking students to put their hand on their throat while saying the sound.</a:t>
            </a:r>
          </a:p>
          <a:p>
            <a:pPr marL="0" lvl="0" indent="0" algn="l" rtl="0">
              <a:spcBef>
                <a:spcPts val="0"/>
              </a:spcBef>
              <a:spcAft>
                <a:spcPts val="0"/>
              </a:spcAft>
              <a:buNone/>
            </a:pPr>
            <a:r>
              <a:rPr lang="en-US" sz="1200" dirty="0">
                <a:latin typeface="Verdana"/>
                <a:ea typeface="Verdana"/>
                <a:cs typeface="Verdana"/>
                <a:sym typeface="Verdana"/>
              </a:rPr>
              <a:t>/s/ is unvoiced. Air comes from your mouth but your throat does not vibrate: /</a:t>
            </a:r>
            <a:r>
              <a:rPr lang="en-US" sz="1200" dirty="0" err="1">
                <a:latin typeface="Verdana"/>
                <a:ea typeface="Verdana"/>
                <a:cs typeface="Verdana"/>
                <a:sym typeface="Verdana"/>
              </a:rPr>
              <a:t>sssssss</a:t>
            </a:r>
            <a:r>
              <a:rPr lang="en-US" sz="1200" dirty="0">
                <a:latin typeface="Verdana"/>
                <a:ea typeface="Verdana"/>
                <a:cs typeface="Verdana"/>
                <a:sym typeface="Verdana"/>
              </a:rPr>
              <a:t>/ like the sound a snake makes.</a:t>
            </a:r>
          </a:p>
          <a:p>
            <a:pPr marL="0" lvl="0" indent="0" algn="l" rtl="0">
              <a:spcBef>
                <a:spcPts val="0"/>
              </a:spcBef>
              <a:spcAft>
                <a:spcPts val="0"/>
              </a:spcAft>
              <a:buNone/>
            </a:pPr>
            <a:r>
              <a:rPr lang="en-US" sz="1200" dirty="0">
                <a:latin typeface="Verdana"/>
                <a:ea typeface="Verdana"/>
                <a:cs typeface="Verdana"/>
                <a:sym typeface="Verdana"/>
              </a:rPr>
              <a:t>/z/ is voiced. You can feel your throat vibrate when you say the sound: /</a:t>
            </a:r>
            <a:r>
              <a:rPr lang="en-US" sz="1200" dirty="0" err="1">
                <a:latin typeface="Verdana"/>
                <a:ea typeface="Verdana"/>
                <a:cs typeface="Verdana"/>
                <a:sym typeface="Verdana"/>
              </a:rPr>
              <a:t>zzzzzz</a:t>
            </a:r>
            <a:r>
              <a:rPr lang="en-US" sz="1200" dirty="0">
                <a:latin typeface="Verdana"/>
                <a:ea typeface="Verdana"/>
                <a:cs typeface="Verdana"/>
                <a:sym typeface="Verdana"/>
              </a:rPr>
              <a:t>/ like the sound a bee makes.</a:t>
            </a:r>
            <a:endParaRPr sz="1200"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Verdana"/>
                <a:ea typeface="Verdana"/>
                <a:cs typeface="Verdana"/>
                <a:sym typeface="Verdana"/>
              </a:rPr>
              <a:t>If the final sound is /t/ or /d/, the -ed is pronounced with an extra syllable: /id/.</a:t>
            </a:r>
          </a:p>
          <a:p>
            <a:pPr marL="0" lvl="0" indent="0" algn="l" rtl="0">
              <a:spcBef>
                <a:spcPts val="0"/>
              </a:spcBef>
              <a:spcAft>
                <a:spcPts val="0"/>
              </a:spcAft>
              <a:buNone/>
            </a:pPr>
            <a:r>
              <a:rPr lang="en-US" sz="1200" dirty="0">
                <a:latin typeface="Verdana"/>
                <a:ea typeface="Verdana"/>
                <a:cs typeface="Verdana"/>
                <a:sym typeface="Verdana"/>
              </a:rPr>
              <a:t>If the sound before is unvoiced the -ed is pronounced /t/. </a:t>
            </a: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If the sound before the -ed is voiced, the -ed is pronounced /d/. </a:t>
            </a:r>
            <a:endParaRPr sz="1200" dirty="0">
              <a:latin typeface="Verdana"/>
              <a:ea typeface="Verdana"/>
              <a:cs typeface="Verdana"/>
              <a:sym typeface="Verdana"/>
            </a:endParaRPr>
          </a:p>
          <a:p>
            <a:pPr marL="0" lvl="0" indent="0" algn="l" rtl="0">
              <a:spcBef>
                <a:spcPts val="0"/>
              </a:spcBef>
              <a:spcAft>
                <a:spcPts val="0"/>
              </a:spcAft>
              <a:buNone/>
            </a:pPr>
            <a:endParaRPr lang="en-US"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Go over the pronunciation and rules with the students. </a:t>
            </a:r>
            <a:endParaRPr sz="1200" dirty="0">
              <a:latin typeface="Verdana"/>
              <a:ea typeface="Verdana"/>
              <a:cs typeface="Verdana"/>
              <a:sym typeface="Verdana"/>
            </a:endParaRPr>
          </a:p>
        </p:txBody>
      </p:sp>
      <p:sp>
        <p:nvSpPr>
          <p:cNvPr id="200" name="Google Shape;2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716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4B. Pronunciation - Sound and Spelling</a:t>
            </a:r>
            <a:endParaRPr sz="1200" dirty="0">
              <a:latin typeface="Verdana"/>
              <a:ea typeface="Verdana"/>
              <a:cs typeface="Verdana"/>
              <a:sym typeface="Verdana"/>
            </a:endParaRPr>
          </a:p>
          <a:p>
            <a:pPr marL="0" lvl="0" indent="0" algn="l" rtl="0">
              <a:spcBef>
                <a:spcPts val="0"/>
              </a:spcBef>
              <a:spcAft>
                <a:spcPts val="0"/>
              </a:spcAft>
              <a:buNone/>
            </a:pPr>
            <a:endParaRPr sz="1200" b="1"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1. Model: Say the sound several times while pointing to it. </a:t>
            </a:r>
            <a:r>
              <a:rPr lang="en-US" sz="1200" dirty="0">
                <a:latin typeface="Verdana"/>
                <a:ea typeface="Verdana"/>
                <a:cs typeface="Verdana"/>
                <a:sym typeface="Verdana"/>
              </a:rPr>
              <a:t>(For example, point to /id/ and say </a:t>
            </a:r>
            <a:r>
              <a:rPr lang="en-US" sz="1200" i="1" dirty="0">
                <a:latin typeface="Verdana"/>
                <a:ea typeface="Verdana"/>
                <a:cs typeface="Verdana"/>
                <a:sym typeface="Verdana"/>
              </a:rPr>
              <a:t>/id/ /id/ /id/</a:t>
            </a:r>
            <a:r>
              <a:rPr lang="en-US" sz="1200" dirty="0">
                <a:latin typeface="Verdana"/>
                <a:ea typeface="Verdana"/>
                <a:cs typeface="Verdana"/>
                <a:sym typeface="Verdana"/>
              </a:rPr>
              <a:t>. Then say the sound and read the entire list, pointing to each item as you read it (</a:t>
            </a:r>
            <a:r>
              <a:rPr lang="en-US" sz="1200" i="1" dirty="0">
                <a:latin typeface="Verdana"/>
                <a:ea typeface="Verdana"/>
                <a:cs typeface="Verdana"/>
                <a:sym typeface="Verdana"/>
              </a:rPr>
              <a:t>/id/, waited, needed, painted, handed, tasted</a:t>
            </a:r>
            <a:r>
              <a:rPr lang="en-US" sz="1200" dirty="0">
                <a:latin typeface="Verdana"/>
                <a:ea typeface="Verdana"/>
                <a:cs typeface="Verdana"/>
                <a:sym typeface="Verdana"/>
              </a:rPr>
              <a:t>). Students just watch and listen. </a:t>
            </a: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2. Repeat: Say the sound and each word several times, having students repeat each time after you in unison. </a:t>
            </a:r>
            <a:r>
              <a:rPr lang="en-US" sz="1200" dirty="0">
                <a:latin typeface="Verdana"/>
                <a:ea typeface="Verdana"/>
                <a:cs typeface="Verdana"/>
                <a:sym typeface="Verdana"/>
              </a:rPr>
              <a:t>Be sure to use your normal voice and rate of speed. Do one column at a time, top to bottom. Then read the sentences.</a:t>
            </a: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
            </a:r>
            <a:br>
              <a:rPr lang="en-US" sz="1200" dirty="0">
                <a:latin typeface="Verdana"/>
                <a:ea typeface="Verdana"/>
                <a:cs typeface="Verdana"/>
                <a:sym typeface="Verdana"/>
              </a:rPr>
            </a:br>
            <a:r>
              <a:rPr lang="en-US" sz="1200" b="1" dirty="0">
                <a:latin typeface="Verdana"/>
                <a:ea typeface="Verdana"/>
                <a:cs typeface="Verdana"/>
                <a:sym typeface="Verdana"/>
              </a:rPr>
              <a:t>3. Solo: Call on individuals to say a sound and its word group. </a:t>
            </a:r>
            <a:r>
              <a:rPr lang="en-US" sz="1200" dirty="0">
                <a:latin typeface="Verdana"/>
                <a:ea typeface="Verdana"/>
                <a:cs typeface="Verdana"/>
                <a:sym typeface="Verdana"/>
              </a:rPr>
              <a:t>Give lots of praise. Then ask students to read the sentences.</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4. Challenge:</a:t>
            </a:r>
            <a:r>
              <a:rPr lang="en-US" sz="1200" dirty="0">
                <a:latin typeface="Verdana"/>
                <a:ea typeface="Verdana"/>
                <a:cs typeface="Verdana"/>
                <a:sym typeface="Verdana"/>
              </a:rPr>
              <a:t> Choose another sound from the lesson that is challenging for your particular students to pronounce. Use words from this lesson and from previous lessons to make a group of 3-5 words. You may repeat the same challenging sounds in several lessons. Students need a lot of practice on sounds that do not exist in their first language.</a:t>
            </a:r>
            <a:endParaRPr sz="1200" dirty="0">
              <a:latin typeface="Verdana"/>
              <a:ea typeface="Verdana"/>
              <a:cs typeface="Verdana"/>
              <a:sym typeface="Verdana"/>
            </a:endParaRPr>
          </a:p>
        </p:txBody>
      </p:sp>
      <p:sp>
        <p:nvSpPr>
          <p:cNvPr id="209" name="Google Shape;209;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210" name="Google Shape;21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4C. Pronunciation - Hum and clap the stress.</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Begin by humming the stress of a column of words. Hum higher, longer, and louder for big dashes and lower, shorter, and quieter for small dashes. </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You may use hand gestures to indicate that </a:t>
            </a:r>
            <a:r>
              <a:rPr lang="en-US" sz="1200" b="1" dirty="0">
                <a:latin typeface="Verdana"/>
                <a:ea typeface="Verdana"/>
                <a:cs typeface="Verdana"/>
                <a:sym typeface="Verdana"/>
              </a:rPr>
              <a:t>the stressed syllable is higher in pitch, longer in duration, and louder.</a:t>
            </a:r>
            <a:r>
              <a:rPr lang="en-US" sz="1200" dirty="0">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1.</a:t>
            </a:r>
            <a:r>
              <a:rPr lang="en-US" sz="1200" dirty="0">
                <a:latin typeface="Verdana"/>
                <a:ea typeface="Verdana"/>
                <a:cs typeface="Verdana"/>
                <a:sym typeface="Verdana"/>
              </a:rPr>
              <a:t> </a:t>
            </a:r>
            <a:r>
              <a:rPr lang="en-US" sz="1200" b="1" dirty="0">
                <a:latin typeface="Verdana"/>
                <a:ea typeface="Verdana"/>
                <a:cs typeface="Verdana"/>
                <a:sym typeface="Verdana"/>
              </a:rPr>
              <a:t>Model: </a:t>
            </a:r>
            <a:r>
              <a:rPr lang="en-US" sz="1200" dirty="0">
                <a:latin typeface="Verdana"/>
                <a:ea typeface="Verdana"/>
                <a:cs typeface="Verdana"/>
                <a:sym typeface="Verdana"/>
              </a:rPr>
              <a:t>Hum and then say each word in the column several times. Students listen. </a:t>
            </a: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2.</a:t>
            </a:r>
            <a:r>
              <a:rPr lang="en-US" sz="1200" dirty="0">
                <a:latin typeface="Verdana"/>
                <a:ea typeface="Verdana"/>
                <a:cs typeface="Verdana"/>
                <a:sym typeface="Verdana"/>
              </a:rPr>
              <a:t> </a:t>
            </a:r>
            <a:r>
              <a:rPr lang="en-US" sz="1200" b="1" dirty="0">
                <a:latin typeface="Verdana"/>
                <a:ea typeface="Verdana"/>
                <a:cs typeface="Verdana"/>
                <a:sym typeface="Verdana"/>
              </a:rPr>
              <a:t>Repeat: </a:t>
            </a:r>
            <a:r>
              <a:rPr lang="en-US" sz="1200" dirty="0">
                <a:latin typeface="Verdana"/>
                <a:ea typeface="Verdana"/>
                <a:cs typeface="Verdana"/>
                <a:sym typeface="Verdana"/>
              </a:rPr>
              <a:t>Students repeat words after you in unison.</a:t>
            </a:r>
            <a:r>
              <a:rPr lang="en-US" sz="1200" b="1" dirty="0">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3. Solo:</a:t>
            </a:r>
            <a:r>
              <a:rPr lang="en-US" sz="1200" dirty="0">
                <a:latin typeface="Verdana"/>
                <a:ea typeface="Verdana"/>
                <a:cs typeface="Verdana"/>
                <a:sym typeface="Verdana"/>
              </a:rPr>
              <a:t> Call on individuals to read the entire column of words. </a:t>
            </a: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
            </a:r>
            <a:br>
              <a:rPr lang="en-US" sz="1200" dirty="0">
                <a:latin typeface="Verdana"/>
                <a:ea typeface="Verdana"/>
                <a:cs typeface="Verdana"/>
                <a:sym typeface="Verdana"/>
              </a:rPr>
            </a:br>
            <a:endParaRPr sz="1200" dirty="0">
              <a:latin typeface="Verdana"/>
              <a:ea typeface="Verdana"/>
              <a:cs typeface="Verdana"/>
              <a:sym typeface="Verdana"/>
            </a:endParaRPr>
          </a:p>
        </p:txBody>
      </p:sp>
      <p:sp>
        <p:nvSpPr>
          <p:cNvPr id="220" name="Google Shape;220;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221" name="Google Shape;22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5A. Bible Reading</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4472C4"/>
                </a:solidFill>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sz="1200" dirty="0" err="1">
                <a:latin typeface="Verdana"/>
                <a:ea typeface="Verdana"/>
                <a:cs typeface="Verdana"/>
                <a:sym typeface="Verdana"/>
              </a:rPr>
              <a:t>live.bible.is</a:t>
            </a:r>
            <a:r>
              <a:rPr lang="en-US" sz="1200" dirty="0">
                <a:latin typeface="Verdana"/>
                <a:ea typeface="Verdana"/>
                <a:cs typeface="Verdana"/>
                <a:sym typeface="Verdana"/>
              </a:rPr>
              <a:t>/ so students can read and hear the scripture in their own languages.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B. If students ask about words, give simple definitions.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paragraphs from the story and act out the scene.</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D. Ask if there are any questions or comments about the story.</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E. Ask the story questions and discuss as a group.</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F. Optional - You may hide the words and ask students to tell the story again in their own words, using the pictures to help them.</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endParaRPr sz="1200" dirty="0">
              <a:latin typeface="Verdana"/>
              <a:ea typeface="Verdana"/>
              <a:cs typeface="Verdana"/>
              <a:sym typeface="Verdana"/>
            </a:endParaRPr>
          </a:p>
        </p:txBody>
      </p:sp>
      <p:sp>
        <p:nvSpPr>
          <p:cNvPr id="230" name="Google Shape;230;p1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231" name="Google Shape;23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5B. Bible Reading</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B. If students ask about words, give simple definitions.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paragraphs from the story and act out the scene.</a:t>
            </a:r>
            <a:endParaRPr lang="en-US" sz="1200"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endParaRPr sz="1200" dirty="0">
              <a:latin typeface="Verdana"/>
              <a:ea typeface="Verdana"/>
              <a:cs typeface="Verdana"/>
              <a:sym typeface="Verdana"/>
            </a:endParaRPr>
          </a:p>
        </p:txBody>
      </p:sp>
      <p:sp>
        <p:nvSpPr>
          <p:cNvPr id="244" name="Google Shape;244;p1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245" name="Google Shape;24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15</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05415528b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05415528ba_0_0: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0" indent="0">
              <a:buClr>
                <a:schemeClr val="dk1"/>
              </a:buClr>
            </a:pPr>
            <a:r>
              <a:rPr lang="en-US" sz="1200" b="1" dirty="0">
                <a:solidFill>
                  <a:srgbClr val="4472C4"/>
                </a:solidFill>
                <a:latin typeface="Verdana"/>
                <a:ea typeface="Verdana"/>
                <a:cs typeface="Verdana"/>
                <a:sym typeface="Verdana"/>
              </a:rPr>
              <a:t>5C. Bible Reading</a:t>
            </a:r>
          </a:p>
          <a:p>
            <a:pPr marL="0" indent="0">
              <a:buClr>
                <a:schemeClr val="dk1"/>
              </a:buClr>
            </a:pPr>
            <a:endParaRPr lang="en-US" sz="1200" dirty="0">
              <a:latin typeface="Verdana"/>
              <a:ea typeface="Verdana"/>
              <a:cs typeface="Verdana"/>
              <a:sym typeface="Verdana"/>
            </a:endParaRPr>
          </a:p>
          <a:p>
            <a:pPr marL="0" lvl="0" indent="0" algn="l" rtl="0">
              <a:spcBef>
                <a:spcPts val="0"/>
              </a:spcBef>
              <a:spcAft>
                <a:spcPts val="0"/>
              </a:spcAft>
              <a:buClr>
                <a:schemeClr val="dk1"/>
              </a:buClr>
              <a:buFont typeface="Arial"/>
              <a:buNone/>
            </a:pPr>
            <a:r>
              <a:rPr lang="en-US" sz="1200" dirty="0">
                <a:solidFill>
                  <a:schemeClr val="dk1"/>
                </a:solidFill>
                <a:latin typeface="Verdana"/>
                <a:ea typeface="Verdana"/>
                <a:cs typeface="Verdana"/>
                <a:sym typeface="Verdana"/>
              </a:rPr>
              <a:t>A. Read the story out loud to the class.</a:t>
            </a:r>
            <a:endParaRPr dirty="0">
              <a:solidFill>
                <a:schemeClr val="dk1"/>
              </a:solidFill>
            </a:endParaRPr>
          </a:p>
          <a:p>
            <a:pPr marL="0" lvl="0" indent="0" algn="l" rtl="0">
              <a:spcBef>
                <a:spcPts val="0"/>
              </a:spcBef>
              <a:spcAft>
                <a:spcPts val="0"/>
              </a:spcAft>
              <a:buClr>
                <a:schemeClr val="dk1"/>
              </a:buClr>
              <a:buFont typeface="Arial"/>
              <a:buNone/>
            </a:pPr>
            <a:r>
              <a:rPr lang="en-US" sz="1200" dirty="0">
                <a:solidFill>
                  <a:schemeClr val="dk1"/>
                </a:solidFill>
                <a:latin typeface="Verdana"/>
                <a:ea typeface="Verdana"/>
                <a:cs typeface="Verdana"/>
                <a:sym typeface="Verdana"/>
              </a:rPr>
              <a:t> </a:t>
            </a:r>
            <a:endParaRPr dirty="0">
              <a:solidFill>
                <a:schemeClr val="dk1"/>
              </a:solidFill>
            </a:endParaRPr>
          </a:p>
          <a:p>
            <a:pPr marL="0" lvl="0" indent="0" algn="l" rtl="0">
              <a:spcBef>
                <a:spcPts val="0"/>
              </a:spcBef>
              <a:spcAft>
                <a:spcPts val="0"/>
              </a:spcAft>
              <a:buClr>
                <a:schemeClr val="dk1"/>
              </a:buClr>
              <a:buFont typeface="Arial"/>
              <a:buNone/>
            </a:pPr>
            <a:r>
              <a:rPr lang="en-US" sz="1200" dirty="0">
                <a:solidFill>
                  <a:schemeClr val="dk1"/>
                </a:solidFill>
                <a:latin typeface="Verdana"/>
                <a:ea typeface="Verdana"/>
                <a:cs typeface="Verdana"/>
                <a:sym typeface="Verdana"/>
              </a:rPr>
              <a:t>B. If students ask about words, give simple definitions.</a:t>
            </a:r>
            <a:endParaRPr dirty="0">
              <a:solidFill>
                <a:schemeClr val="dk1"/>
              </a:solidFill>
            </a:endParaRPr>
          </a:p>
          <a:p>
            <a:pPr marL="0" lvl="0" indent="0" algn="l" rtl="0">
              <a:spcBef>
                <a:spcPts val="0"/>
              </a:spcBef>
              <a:spcAft>
                <a:spcPts val="0"/>
              </a:spcAft>
              <a:buClr>
                <a:schemeClr val="dk1"/>
              </a:buClr>
              <a:buFont typeface="Arial"/>
              <a:buNone/>
            </a:pPr>
            <a:r>
              <a:rPr lang="en-US" sz="1200" dirty="0">
                <a:solidFill>
                  <a:schemeClr val="dk1"/>
                </a:solidFill>
                <a:latin typeface="Verdana"/>
                <a:ea typeface="Verdana"/>
                <a:cs typeface="Verdana"/>
                <a:sym typeface="Verdana"/>
              </a:rPr>
              <a:t> </a:t>
            </a:r>
            <a:endParaRPr dirty="0">
              <a:solidFill>
                <a:schemeClr val="dk1"/>
              </a:solidFill>
            </a:endParaRPr>
          </a:p>
          <a:p>
            <a:pPr marL="0" lvl="0" indent="0" algn="l" rtl="0">
              <a:spcBef>
                <a:spcPts val="0"/>
              </a:spcBef>
              <a:spcAft>
                <a:spcPts val="0"/>
              </a:spcAft>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paragraphs from the story and act out the scene.</a:t>
            </a:r>
            <a:endParaRPr lang="en-US" sz="1200" dirty="0"/>
          </a:p>
          <a:p>
            <a:pPr marL="0" lvl="0" indent="0" algn="l" rtl="0">
              <a:spcBef>
                <a:spcPts val="0"/>
              </a:spcBef>
              <a:spcAft>
                <a:spcPts val="0"/>
              </a:spcAft>
              <a:buClr>
                <a:schemeClr val="dk1"/>
              </a:buClr>
              <a:buFont typeface="Arial"/>
              <a:buNone/>
            </a:pPr>
            <a:r>
              <a:rPr lang="en-US" sz="1200" dirty="0">
                <a:solidFill>
                  <a:schemeClr val="dk1"/>
                </a:solidFill>
                <a:latin typeface="Verdana"/>
                <a:ea typeface="Verdana"/>
                <a:cs typeface="Verdana"/>
                <a:sym typeface="Verdana"/>
              </a:rPr>
              <a:t>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5D. Bible Reading</a:t>
            </a:r>
            <a:endParaRPr sz="1200" dirty="0">
              <a:solidFill>
                <a:srgbClr val="4472C4"/>
              </a:solidFill>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dirty="0">
                <a:latin typeface="Verdana"/>
                <a:ea typeface="Verdana"/>
                <a:cs typeface="Verdana"/>
                <a:sym typeface="Verdana"/>
              </a:rPr>
              <a:t>B. If students ask about words, give simple definitions.</a:t>
            </a:r>
            <a:endParaRPr dirty="0">
              <a:solidFill>
                <a:schemeClr val="dk1"/>
              </a:solidFill>
            </a:endParaRPr>
          </a:p>
          <a:p>
            <a:pPr marL="0" lvl="0" indent="0" algn="l" rtl="0">
              <a:spcBef>
                <a:spcPts val="0"/>
              </a:spcBef>
              <a:spcAft>
                <a:spcPts val="0"/>
              </a:spcAft>
              <a:buClr>
                <a:schemeClr val="dk1"/>
              </a:buClr>
              <a:buFont typeface="Arial"/>
              <a:buNone/>
            </a:pPr>
            <a:endParaRPr dirty="0">
              <a:solidFill>
                <a:schemeClr val="dk1"/>
              </a:solidFill>
            </a:endParaRPr>
          </a:p>
          <a:p>
            <a:pPr marL="0" lvl="0" indent="0" algn="l" rtl="0">
              <a:spcBef>
                <a:spcPts val="0"/>
              </a:spcBef>
              <a:spcAft>
                <a:spcPts val="0"/>
              </a:spcAft>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paragraphs from the story and act out the scene.</a:t>
            </a:r>
            <a:endParaRPr lang="en-US" sz="1200" dirty="0"/>
          </a:p>
          <a:p>
            <a:pPr marL="0" lvl="0" indent="0" algn="l" rtl="0">
              <a:spcBef>
                <a:spcPts val="0"/>
              </a:spcBef>
              <a:spcAft>
                <a:spcPts val="0"/>
              </a:spcAft>
              <a:buClr>
                <a:schemeClr val="dk1"/>
              </a:buClr>
              <a:buFont typeface="Arial"/>
              <a:buNone/>
            </a:pPr>
            <a:r>
              <a:rPr lang="en-US" sz="1200" dirty="0">
                <a:solidFill>
                  <a:schemeClr val="dk1"/>
                </a:solidFill>
                <a:latin typeface="Verdana"/>
                <a:ea typeface="Verdana"/>
                <a:cs typeface="Verdana"/>
                <a:sym typeface="Verdana"/>
              </a:rPr>
              <a:t>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sz="1200" dirty="0">
              <a:latin typeface="Verdana"/>
              <a:ea typeface="Verdana"/>
              <a:cs typeface="Verdana"/>
              <a:sym typeface="Verdana"/>
            </a:endParaRPr>
          </a:p>
        </p:txBody>
      </p:sp>
      <p:sp>
        <p:nvSpPr>
          <p:cNvPr id="264" name="Google Shape;264;p1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265" name="Google Shape;26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17</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5E. Bible Reading Questions</a:t>
            </a:r>
            <a:endParaRPr sz="1200" dirty="0">
              <a:latin typeface="Calibri"/>
              <a:ea typeface="Calibri"/>
              <a:cs typeface="Calibri"/>
              <a:sym typeface="Calibri"/>
            </a:endParaRPr>
          </a:p>
          <a:p>
            <a:pPr marL="0" lvl="0" indent="0" algn="l" rtl="0">
              <a:spcBef>
                <a:spcPts val="0"/>
              </a:spcBef>
              <a:spcAft>
                <a:spcPts val="0"/>
              </a:spcAft>
              <a:buNone/>
            </a:pPr>
            <a:endParaRPr sz="1200" b="1"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Ask the questions and discuss as a group. </a:t>
            </a:r>
          </a:p>
          <a:p>
            <a:pPr marL="0" lvl="0" indent="0" algn="l" rtl="0">
              <a:spcBef>
                <a:spcPts val="0"/>
              </a:spcBef>
              <a:spcAft>
                <a:spcPts val="0"/>
              </a:spcAft>
              <a:buNone/>
            </a:pPr>
            <a:endParaRPr dirty="0"/>
          </a:p>
          <a:p>
            <a:pPr marL="0" lvl="0" indent="0" algn="l" rtl="0">
              <a:spcBef>
                <a:spcPts val="0"/>
              </a:spcBef>
              <a:spcAft>
                <a:spcPts val="0"/>
              </a:spcAft>
              <a:buNone/>
            </a:pPr>
            <a:r>
              <a:rPr lang="en-US" sz="1200" b="1" dirty="0">
                <a:latin typeface="Verdana"/>
                <a:ea typeface="Verdana"/>
                <a:cs typeface="Verdana"/>
                <a:sym typeface="Verdana"/>
              </a:rPr>
              <a:t>Answers:</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Verdana"/>
                <a:ea typeface="Verdana"/>
                <a:cs typeface="Verdana"/>
                <a:sym typeface="Verdana"/>
              </a:rPr>
              <a:t>1. The Holy Spirit.</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Verdana"/>
                <a:ea typeface="Verdana"/>
                <a:cs typeface="Verdana"/>
                <a:sym typeface="Verdana"/>
              </a:rPr>
              <a:t>2. 40 days and 40 nights </a:t>
            </a:r>
          </a:p>
          <a:p>
            <a:pPr marL="0" lvl="0" indent="0" algn="l" rtl="0">
              <a:spcBef>
                <a:spcPts val="0"/>
              </a:spcBef>
              <a:spcAft>
                <a:spcPts val="0"/>
              </a:spcAft>
              <a:buNone/>
            </a:pPr>
            <a:r>
              <a:rPr lang="en-US" sz="1200" dirty="0">
                <a:latin typeface="Verdana"/>
                <a:ea typeface="Verdana"/>
                <a:cs typeface="Verdana"/>
                <a:sym typeface="Verdana"/>
              </a:rPr>
              <a:t>3. To tell the rock to become bread.</a:t>
            </a:r>
          </a:p>
          <a:p>
            <a:pPr marL="0" lvl="0" indent="0" algn="l" rtl="0">
              <a:spcBef>
                <a:spcPts val="0"/>
              </a:spcBef>
              <a:spcAft>
                <a:spcPts val="0"/>
              </a:spcAft>
              <a:buNone/>
            </a:pPr>
            <a:r>
              <a:rPr lang="en-US" sz="1200" dirty="0">
                <a:latin typeface="Verdana"/>
                <a:ea typeface="Verdana"/>
                <a:cs typeface="Verdana"/>
                <a:sym typeface="Verdana"/>
              </a:rPr>
              <a:t>4. Answers will vary but may include, to try make Jesus worship him.</a:t>
            </a:r>
            <a:endParaRPr dirty="0"/>
          </a:p>
          <a:p>
            <a:pPr marL="0" lvl="0" indent="0" algn="l" rtl="0">
              <a:spcBef>
                <a:spcPts val="0"/>
              </a:spcBef>
              <a:spcAft>
                <a:spcPts val="0"/>
              </a:spcAft>
              <a:buNone/>
            </a:pPr>
            <a:r>
              <a:rPr lang="en-US" sz="1200" dirty="0">
                <a:latin typeface="Verdana"/>
                <a:ea typeface="Verdana"/>
                <a:cs typeface="Verdana"/>
                <a:sym typeface="Verdana"/>
              </a:rPr>
              <a:t>5. Angels came to take care of Jesus. </a:t>
            </a:r>
            <a:endParaRPr dirty="0"/>
          </a:p>
          <a:p>
            <a:pPr marL="0" lvl="0" indent="0" algn="l" rtl="0">
              <a:spcBef>
                <a:spcPts val="0"/>
              </a:spcBef>
              <a:spcAft>
                <a:spcPts val="0"/>
              </a:spcAft>
              <a:buNone/>
            </a:pPr>
            <a:r>
              <a:rPr lang="en-US" sz="1200" dirty="0">
                <a:latin typeface="Verdana"/>
                <a:ea typeface="Verdana"/>
                <a:cs typeface="Verdana"/>
                <a:sym typeface="Verdana"/>
              </a:rPr>
              <a:t>6. He used the Word of God, the Scriptures.</a:t>
            </a:r>
            <a:endParaRPr dirty="0"/>
          </a:p>
          <a:p>
            <a:pPr marL="0" lvl="0" indent="0" algn="l" rtl="0">
              <a:spcBef>
                <a:spcPts val="0"/>
              </a:spcBef>
              <a:spcAft>
                <a:spcPts val="0"/>
              </a:spcAft>
              <a:buNone/>
            </a:pPr>
            <a:r>
              <a:rPr lang="en-US" sz="1200" dirty="0">
                <a:latin typeface="Verdana"/>
                <a:ea typeface="Verdana"/>
                <a:cs typeface="Verdana"/>
                <a:sym typeface="Verdana"/>
              </a:rPr>
              <a:t>7. Answers may vary but may include, pray, quote scripture, etc.</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lnSpc>
                <a:spcPct val="115000"/>
              </a:lnSpc>
              <a:spcBef>
                <a:spcPts val="0"/>
              </a:spcBef>
              <a:spcAft>
                <a:spcPts val="0"/>
              </a:spcAft>
              <a:buNone/>
            </a:pPr>
            <a:endParaRPr sz="1200" dirty="0">
              <a:latin typeface="Verdana"/>
              <a:ea typeface="Verdana"/>
              <a:cs typeface="Verdana"/>
              <a:sym typeface="Verdana"/>
            </a:endParaRPr>
          </a:p>
        </p:txBody>
      </p:sp>
      <p:sp>
        <p:nvSpPr>
          <p:cNvPr id="276" name="Google Shape;276;p1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277" name="Google Shape;2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rgbClr val="4472C4"/>
                </a:solidFill>
                <a:latin typeface="Verdana"/>
                <a:ea typeface="Verdana"/>
                <a:cs typeface="Verdana"/>
                <a:sym typeface="Verdana"/>
              </a:rPr>
              <a:t>6A. Activities – </a:t>
            </a:r>
            <a:r>
              <a:rPr lang="en-US" sz="1200" dirty="0">
                <a:solidFill>
                  <a:srgbClr val="4472C4"/>
                </a:solidFill>
                <a:latin typeface="Verdana"/>
                <a:ea typeface="Verdana"/>
                <a:cs typeface="Verdana"/>
                <a:sym typeface="Verdana"/>
              </a:rPr>
              <a:t>Listening to sound/spelling words </a:t>
            </a: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Read the script below at least twice as students listen and answer the questions. The students should NOT look at the script.</a:t>
            </a:r>
          </a:p>
          <a:p>
            <a:pPr marL="0" lvl="0" indent="0" algn="l" rtl="0">
              <a:lnSpc>
                <a:spcPct val="100000"/>
              </a:lnSpc>
              <a:spcBef>
                <a:spcPts val="0"/>
              </a:spcBef>
              <a:spcAft>
                <a:spcPts val="0"/>
              </a:spcAft>
              <a:buSzPts val="1400"/>
              <a:buNone/>
            </a:pPr>
            <a:endParaRPr lang="en-US" sz="1200" dirty="0">
              <a:latin typeface="Verdana"/>
              <a:ea typeface="Verdana"/>
              <a:cs typeface="Verdana"/>
              <a:sym typeface="Verdana"/>
            </a:endParaRPr>
          </a:p>
          <a:p>
            <a:pPr marL="0" lvl="0" indent="0" algn="l" rtl="0">
              <a:spcBef>
                <a:spcPts val="0"/>
              </a:spcBef>
              <a:spcAft>
                <a:spcPts val="0"/>
              </a:spcAft>
              <a:buNone/>
            </a:pPr>
            <a:r>
              <a:rPr lang="en-US" sz="1200" b="0" dirty="0">
                <a:latin typeface="Verdana"/>
                <a:ea typeface="Verdana"/>
                <a:cs typeface="Verdana"/>
                <a:sym typeface="Verdana"/>
              </a:rPr>
              <a:t>“My family was so excited to plan a big party for my grandma’s birthday yesterday. I didn’t want to forget anything, so I made a list of all the things we needed to do. Everyone knows yellow is Grandma’s favorite color. She always wears yellow and she even painted the walls in her room yellow. That morning, I baked a lemon cake because Grandma loves the taste of lemon. I placed it in the oven and set the timer </a:t>
            </a:r>
            <a:r>
              <a:rPr lang="en-US" sz="1200" b="0" dirty="0" smtClean="0">
                <a:latin typeface="Verdana"/>
                <a:ea typeface="Verdana"/>
                <a:cs typeface="Verdana"/>
                <a:sym typeface="Verdana"/>
              </a:rPr>
              <a:t>so I </a:t>
            </a:r>
            <a:r>
              <a:rPr lang="en-US" sz="1200" b="0" dirty="0">
                <a:latin typeface="Verdana"/>
                <a:ea typeface="Verdana"/>
                <a:cs typeface="Verdana"/>
                <a:sym typeface="Verdana"/>
              </a:rPr>
              <a:t>didn’t burn it. Next I decorated it with yellow icing and candles so that it looked beautiful and smelled great  My brothers cleaned the backyard and washed the tables and chairs. My sisters bought her a pretty necklace and wrapped it in yellow paper. They also picked yellow flowers for her. Everyone was invited to the party. I was excited to see my aunts, uncles, and cousins who traveled a long way to come </a:t>
            </a:r>
            <a:r>
              <a:rPr lang="en-US" sz="1200" b="0">
                <a:latin typeface="Verdana"/>
                <a:ea typeface="Verdana"/>
                <a:cs typeface="Verdana"/>
                <a:sym typeface="Verdana"/>
              </a:rPr>
              <a:t>see </a:t>
            </a:r>
            <a:r>
              <a:rPr lang="en-US" sz="1200" b="0" smtClean="0">
                <a:latin typeface="Verdana"/>
                <a:ea typeface="Verdana"/>
                <a:cs typeface="Verdana"/>
                <a:sym typeface="Verdana"/>
              </a:rPr>
              <a:t>Grandma</a:t>
            </a:r>
            <a:r>
              <a:rPr lang="en-US" sz="1200" b="0" dirty="0">
                <a:latin typeface="Verdana"/>
                <a:ea typeface="Verdana"/>
                <a:cs typeface="Verdana"/>
                <a:sym typeface="Verdana"/>
              </a:rPr>
              <a:t>. We all hugged and kissed when they arrived. Grandma tasted the cake and held up both thumbs. “Great job, baking the cake, Ana!” she said. Her face lit up with excitement and she smiled as my sister placed the necklace around her neck. “This is the best birthday party!” she told us. “How did you know I like yellow?”’</a:t>
            </a:r>
            <a:endParaRPr sz="1200" b="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Answers </a:t>
            </a:r>
            <a:r>
              <a:rPr lang="en-US" sz="1200" dirty="0">
                <a:latin typeface="Verdana"/>
                <a:ea typeface="Verdana"/>
                <a:cs typeface="Verdana"/>
                <a:sym typeface="Verdana"/>
              </a:rPr>
              <a:t>1. </a:t>
            </a:r>
            <a:r>
              <a:rPr lang="en-US" sz="1200" b="1" dirty="0">
                <a:latin typeface="Verdana"/>
                <a:ea typeface="Verdana"/>
                <a:cs typeface="Verdana"/>
                <a:sym typeface="Verdana"/>
              </a:rPr>
              <a:t>baked</a:t>
            </a:r>
            <a:r>
              <a:rPr lang="en-US" sz="1200" dirty="0">
                <a:latin typeface="Verdana"/>
                <a:ea typeface="Verdana"/>
                <a:cs typeface="Verdana"/>
                <a:sym typeface="Verdana"/>
              </a:rPr>
              <a:t> 2. </a:t>
            </a:r>
            <a:r>
              <a:rPr lang="en-US" sz="1200" b="1" dirty="0">
                <a:latin typeface="Verdana"/>
                <a:ea typeface="Verdana"/>
                <a:cs typeface="Verdana"/>
                <a:sym typeface="Verdana"/>
              </a:rPr>
              <a:t>cleaned</a:t>
            </a:r>
            <a:r>
              <a:rPr lang="en-US" sz="1200" dirty="0">
                <a:latin typeface="Verdana"/>
                <a:ea typeface="Verdana"/>
                <a:cs typeface="Verdana"/>
                <a:sym typeface="Verdana"/>
              </a:rPr>
              <a:t> and </a:t>
            </a:r>
            <a:r>
              <a:rPr lang="en-US" sz="1200" b="1" dirty="0">
                <a:latin typeface="Verdana"/>
                <a:ea typeface="Verdana"/>
                <a:cs typeface="Verdana"/>
                <a:sym typeface="Verdana"/>
              </a:rPr>
              <a:t>washed</a:t>
            </a:r>
            <a:r>
              <a:rPr lang="en-US" sz="1200" dirty="0">
                <a:latin typeface="Verdana"/>
                <a:ea typeface="Verdana"/>
                <a:cs typeface="Verdana"/>
                <a:sym typeface="Verdana"/>
              </a:rPr>
              <a:t> 3. </a:t>
            </a:r>
            <a:r>
              <a:rPr lang="en-US" sz="1200" b="1" dirty="0">
                <a:latin typeface="Verdana"/>
                <a:ea typeface="Verdana"/>
                <a:cs typeface="Verdana"/>
                <a:sym typeface="Verdana"/>
              </a:rPr>
              <a:t>tasted </a:t>
            </a:r>
            <a:r>
              <a:rPr lang="en-US" sz="1200" dirty="0">
                <a:latin typeface="Verdana"/>
                <a:ea typeface="Verdana"/>
                <a:cs typeface="Verdana"/>
                <a:sym typeface="Verdana"/>
              </a:rPr>
              <a:t>and</a:t>
            </a:r>
            <a:r>
              <a:rPr lang="en-US" sz="1200" b="1" dirty="0">
                <a:latin typeface="Verdana"/>
                <a:ea typeface="Verdana"/>
                <a:cs typeface="Verdana"/>
                <a:sym typeface="Verdana"/>
              </a:rPr>
              <a:t> looked </a:t>
            </a:r>
            <a:r>
              <a:rPr lang="en-US" sz="1200" dirty="0">
                <a:latin typeface="Verdana"/>
                <a:ea typeface="Verdana"/>
                <a:cs typeface="Verdana"/>
                <a:sym typeface="Verdana"/>
              </a:rPr>
              <a:t>4. </a:t>
            </a:r>
            <a:r>
              <a:rPr lang="en-US" sz="1200" b="1" dirty="0">
                <a:latin typeface="Verdana"/>
                <a:ea typeface="Verdana"/>
                <a:cs typeface="Verdana"/>
                <a:sym typeface="Verdana"/>
              </a:rPr>
              <a:t>didn’t want </a:t>
            </a:r>
            <a:r>
              <a:rPr lang="en-US" sz="1200" dirty="0">
                <a:latin typeface="Verdana"/>
                <a:ea typeface="Verdana"/>
                <a:cs typeface="Verdana"/>
                <a:sym typeface="Verdana"/>
              </a:rPr>
              <a:t>5. </a:t>
            </a:r>
            <a:r>
              <a:rPr lang="en-US" sz="1200" b="1" dirty="0">
                <a:latin typeface="Verdana"/>
                <a:ea typeface="Verdana"/>
                <a:cs typeface="Verdana"/>
                <a:sym typeface="Verdana"/>
              </a:rPr>
              <a:t>hugged </a:t>
            </a:r>
            <a:r>
              <a:rPr lang="en-US" sz="1200" dirty="0">
                <a:latin typeface="Verdana"/>
                <a:ea typeface="Verdana"/>
                <a:cs typeface="Verdana"/>
                <a:sym typeface="Verdana"/>
              </a:rPr>
              <a:t>and </a:t>
            </a:r>
            <a:r>
              <a:rPr lang="en-US" sz="1200" b="1" dirty="0">
                <a:latin typeface="Verdana"/>
                <a:ea typeface="Verdana"/>
                <a:cs typeface="Verdana"/>
                <a:sym typeface="Verdana"/>
              </a:rPr>
              <a:t>arrived </a:t>
            </a:r>
            <a:r>
              <a:rPr lang="en-US" sz="1200" dirty="0">
                <a:latin typeface="Verdana"/>
                <a:ea typeface="Verdana"/>
                <a:cs typeface="Verdana"/>
                <a:sym typeface="Verdana"/>
              </a:rPr>
              <a:t>6. </a:t>
            </a:r>
            <a:r>
              <a:rPr lang="en-US" sz="1200" b="1" dirty="0">
                <a:latin typeface="Verdana"/>
                <a:ea typeface="Verdana"/>
                <a:cs typeface="Verdana"/>
                <a:sym typeface="Verdana"/>
              </a:rPr>
              <a:t>did</a:t>
            </a:r>
            <a:r>
              <a:rPr lang="en-US" sz="1200" dirty="0">
                <a:latin typeface="Verdana"/>
                <a:ea typeface="Verdana"/>
                <a:cs typeface="Verdana"/>
                <a:sym typeface="Verdana"/>
              </a:rPr>
              <a:t> and </a:t>
            </a:r>
            <a:r>
              <a:rPr lang="en-US" sz="1200" b="1" dirty="0">
                <a:latin typeface="Verdana"/>
                <a:ea typeface="Verdana"/>
                <a:cs typeface="Verdana"/>
                <a:sym typeface="Verdana"/>
              </a:rPr>
              <a:t>know</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p:txBody>
      </p:sp>
      <p:sp>
        <p:nvSpPr>
          <p:cNvPr id="296" name="Google Shape;29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Pray</a:t>
            </a:r>
            <a:r>
              <a:rPr lang="en-US" sz="1200" b="1" dirty="0">
                <a:latin typeface="Verdana"/>
                <a:ea typeface="Verdana"/>
                <a:cs typeface="Verdana"/>
                <a:sym typeface="Verdana"/>
              </a:rPr>
              <a: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Pray for the class. You may want to thank the Lord for having a healthy body or pray for health concerns.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r>
              <a:rPr lang="en-US" sz="1200" b="1" dirty="0">
                <a:solidFill>
                  <a:srgbClr val="4472C4"/>
                </a:solidFill>
                <a:latin typeface="Verdana"/>
                <a:ea typeface="Verdana"/>
                <a:cs typeface="Verdana"/>
                <a:sym typeface="Verdana"/>
              </a:rPr>
              <a:t>Check Homework and Review</a:t>
            </a:r>
            <a:endParaRPr sz="1200" dirty="0">
              <a:solidFill>
                <a:srgbClr val="4472C4"/>
              </a:solidFill>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Ask students to read aloud or recite their homework from the last class. Check written work.</a:t>
            </a:r>
            <a:endParaRPr dirty="0"/>
          </a:p>
          <a:p>
            <a:pPr marL="0" lvl="0" indent="0" algn="l" rtl="0">
              <a:spcBef>
                <a:spcPts val="0"/>
              </a:spcBef>
              <a:spcAft>
                <a:spcPts val="0"/>
              </a:spcAft>
              <a:buSzPts val="1200"/>
              <a:buFont typeface="Calibri"/>
              <a:buNone/>
            </a:pPr>
            <a:r>
              <a:rPr lang="en-US" sz="1200" dirty="0">
                <a:latin typeface="Verdana"/>
                <a:ea typeface="Verdana"/>
                <a:cs typeface="Verdana"/>
                <a:sym typeface="Verdana"/>
              </a:rPr>
              <a:t>Be sure they have read </a:t>
            </a:r>
            <a:r>
              <a:rPr lang="en-US" sz="1200" u="sng" dirty="0">
                <a:solidFill>
                  <a:schemeClr val="hlink"/>
                </a:solidFill>
                <a:latin typeface="Verdana"/>
                <a:ea typeface="Verdana"/>
                <a:cs typeface="Verdana"/>
                <a:sym typeface="Verdana"/>
                <a:hlinkClick r:id="rId3"/>
              </a:rPr>
              <a:t>Matthew 4:1-11</a:t>
            </a:r>
            <a:r>
              <a:rPr lang="en-US" sz="1200" dirty="0">
                <a:latin typeface="Verdana"/>
                <a:ea typeface="Verdana"/>
                <a:cs typeface="Verdana"/>
                <a:sym typeface="Verdana"/>
              </a:rPr>
              <a:t>; and </a:t>
            </a:r>
            <a:r>
              <a:rPr lang="en-US" sz="1200" u="sng" dirty="0">
                <a:solidFill>
                  <a:schemeClr val="hlink"/>
                </a:solidFill>
                <a:latin typeface="Verdana"/>
                <a:ea typeface="Verdana"/>
                <a:cs typeface="Verdana"/>
                <a:sym typeface="Verdana"/>
                <a:hlinkClick r:id="rId4"/>
              </a:rPr>
              <a:t>Luke 4:1-13 </a:t>
            </a:r>
            <a:r>
              <a:rPr lang="en-US" sz="1200" dirty="0">
                <a:latin typeface="Verdana"/>
                <a:ea typeface="Verdana"/>
                <a:cs typeface="Verdana"/>
                <a:sym typeface="Verdana"/>
              </a:rPr>
              <a:t>in their native languages in preparation for the lesson.</a:t>
            </a:r>
            <a:endParaRPr sz="1200" dirty="0">
              <a:latin typeface="Calibri"/>
              <a:ea typeface="Calibri"/>
              <a:cs typeface="Calibri"/>
              <a:sym typeface="Calibri"/>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r>
              <a:rPr lang="en-US" sz="1200" dirty="0">
                <a:latin typeface="Verdana"/>
                <a:ea typeface="Verdana"/>
                <a:cs typeface="Verdana"/>
                <a:sym typeface="Verdana"/>
              </a:rPr>
              <a:t>Review the main points of the previous lesson and ask if there are any questions.</a:t>
            </a:r>
            <a:endParaRPr dirty="0"/>
          </a:p>
        </p:txBody>
      </p:sp>
      <p:sp>
        <p:nvSpPr>
          <p:cNvPr id="82" name="Google Shape;82;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83" name="Google Shape;8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6B. Activities </a:t>
            </a:r>
            <a:r>
              <a:rPr lang="en-US" sz="1200" dirty="0">
                <a:solidFill>
                  <a:srgbClr val="4472C4"/>
                </a:solidFill>
                <a:latin typeface="Verdana"/>
                <a:ea typeface="Verdana"/>
                <a:cs typeface="Verdana"/>
                <a:sym typeface="Verdana"/>
              </a:rPr>
              <a:t>– </a:t>
            </a:r>
            <a:r>
              <a:rPr lang="en-US" sz="1200" b="1" dirty="0">
                <a:solidFill>
                  <a:srgbClr val="4472C4"/>
                </a:solidFill>
                <a:latin typeface="Verdana"/>
                <a:ea typeface="Verdana"/>
                <a:cs typeface="Verdana"/>
                <a:sym typeface="Verdana"/>
              </a:rPr>
              <a:t>Pair work Partner A</a:t>
            </a:r>
            <a:endParaRPr sz="1200" dirty="0">
              <a:solidFill>
                <a:srgbClr val="4472C4"/>
              </a:solidFill>
              <a:latin typeface="Verdana"/>
              <a:ea typeface="Verdana"/>
              <a:cs typeface="Verdana"/>
              <a:sym typeface="Verdana"/>
            </a:endParaRPr>
          </a:p>
          <a:p>
            <a:pPr marL="0" lvl="0" indent="0" algn="l" rtl="0">
              <a:spcBef>
                <a:spcPts val="0"/>
              </a:spcBef>
              <a:spcAft>
                <a:spcPts val="0"/>
              </a:spcAft>
              <a:buNone/>
            </a:pPr>
            <a:endParaRPr sz="1200" b="1"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Student A looks at this slide and student B looks at the next slide. Each slide has different information and they may not look at each others’ slides.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Student A will look at their chart and ask questions to fill in the blanks such as “What did Sue do with the insect yesterday?” and student B will use their chart to answer:  “She looked at the insect with her eyes.” </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For the next picture they will switch roles, with student B asking a question: ex. “What did Tim do with the music at 8:00?” and student A answering based on their chart will answer: ex. “He listened to the music with his ears.”</a:t>
            </a:r>
            <a:endParaRPr dirty="0"/>
          </a:p>
          <a:p>
            <a:pPr marL="0" lvl="0" indent="0" algn="l" rtl="0">
              <a:spcBef>
                <a:spcPts val="0"/>
              </a:spcBef>
              <a:spcAft>
                <a:spcPts val="0"/>
              </a:spcAft>
              <a:buNone/>
            </a:pPr>
            <a:r>
              <a:rPr lang="en-US" sz="1200" dirty="0">
                <a:latin typeface="Verdana"/>
                <a:ea typeface="Verdana"/>
                <a:cs typeface="Verdana"/>
                <a:sym typeface="Verdana"/>
              </a:rPr>
              <a:t> </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p:txBody>
      </p:sp>
      <p:sp>
        <p:nvSpPr>
          <p:cNvPr id="303" name="Google Shape;303;p2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304" name="Google Shape;30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20</a:t>
            </a:fld>
            <a:endParaRPr sz="1400">
              <a:solidFill>
                <a:srgbClr val="000000"/>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6C. Activities </a:t>
            </a:r>
            <a:r>
              <a:rPr lang="en-US" sz="1200" dirty="0">
                <a:solidFill>
                  <a:srgbClr val="4472C4"/>
                </a:solidFill>
                <a:latin typeface="Verdana"/>
                <a:ea typeface="Verdana"/>
                <a:cs typeface="Verdana"/>
                <a:sym typeface="Verdana"/>
              </a:rPr>
              <a:t>– </a:t>
            </a:r>
            <a:r>
              <a:rPr lang="en-US" sz="1200" b="1" dirty="0">
                <a:solidFill>
                  <a:srgbClr val="4472C4"/>
                </a:solidFill>
                <a:latin typeface="Verdana"/>
                <a:ea typeface="Verdana"/>
                <a:cs typeface="Verdana"/>
                <a:sym typeface="Verdana"/>
              </a:rPr>
              <a:t>Pair work Partner B</a:t>
            </a:r>
            <a:endParaRPr sz="1200" dirty="0">
              <a:solidFill>
                <a:srgbClr val="4472C4"/>
              </a:solidFill>
              <a:latin typeface="Verdana"/>
              <a:ea typeface="Verdana"/>
              <a:cs typeface="Verdana"/>
              <a:sym typeface="Verdana"/>
            </a:endParaRPr>
          </a:p>
          <a:p>
            <a:pPr marL="0" lvl="0" indent="0" algn="l" rtl="0">
              <a:spcBef>
                <a:spcPts val="0"/>
              </a:spcBef>
              <a:spcAft>
                <a:spcPts val="0"/>
              </a:spcAft>
              <a:buNone/>
            </a:pPr>
            <a:endParaRPr lang="en-US" sz="1200" b="1"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Student B looks at this slide and student A looks at the previous slide. Each slide has different information and they may not look at each others’ slides.</a:t>
            </a:r>
            <a:endParaRPr lang="en-US" sz="1200" dirty="0">
              <a:latin typeface="Calibri"/>
              <a:ea typeface="Calibri"/>
              <a:cs typeface="Calibri"/>
              <a:sym typeface="Calibri"/>
            </a:endParaRPr>
          </a:p>
          <a:p>
            <a:pPr marL="0" lvl="0" indent="0" algn="l" rtl="0">
              <a:spcBef>
                <a:spcPts val="0"/>
              </a:spcBef>
              <a:spcAft>
                <a:spcPts val="0"/>
              </a:spcAft>
              <a:buNone/>
            </a:pPr>
            <a:endParaRPr lang="en-US"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Student B will look at their chart and ask questions to fill in the blanks such as “What did Tim do with the music at 8:00?” and student A answering based on their chart will answer: ex. “He listened to the music with his ears.”</a:t>
            </a:r>
          </a:p>
          <a:p>
            <a:pPr marL="0" lvl="0" indent="0" algn="l" rtl="0">
              <a:spcBef>
                <a:spcPts val="0"/>
              </a:spcBef>
              <a:spcAft>
                <a:spcPts val="0"/>
              </a:spcAft>
              <a:buNone/>
            </a:pPr>
            <a:endParaRPr lang="en-US" sz="1200"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Verdana"/>
                <a:ea typeface="Verdana"/>
                <a:cs typeface="Verdana"/>
                <a:sym typeface="Verdana"/>
              </a:rPr>
              <a:t>For the next picture they will switch roles, with student A asking a question: ex. “What did Sue do with the insect yesterday?” and student B will use their chart to answer:  “She looked at the insect with her eyes.” </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p:txBody>
      </p:sp>
      <p:sp>
        <p:nvSpPr>
          <p:cNvPr id="316" name="Google Shape;316;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317" name="Google Shape;31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21</a:t>
            </a:fld>
            <a:endParaRPr sz="1400">
              <a:solidFill>
                <a:srgbClr val="000000"/>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accent5"/>
                </a:solidFill>
                <a:latin typeface="Verdana" panose="020B0604030504040204" pitchFamily="34" charset="0"/>
                <a:ea typeface="Verdana" panose="020B0604030504040204" pitchFamily="34" charset="0"/>
              </a:rPr>
              <a:t>7 Song</a:t>
            </a:r>
          </a:p>
          <a:p>
            <a:pPr marL="0" lvl="0" indent="0" algn="l" rtl="0">
              <a:spcBef>
                <a:spcPts val="0"/>
              </a:spcBef>
              <a:spcAft>
                <a:spcPts val="0"/>
              </a:spcAft>
              <a:buNone/>
            </a:pPr>
            <a:endParaRPr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rPr>
              <a:t>Learners will learn the new song for the lesson with the accompanying actions. </a:t>
            </a:r>
            <a:endParaRPr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rPr>
              <a:t/>
            </a:r>
            <a:br>
              <a:rPr lang="en-US" sz="1200" dirty="0">
                <a:latin typeface="Verdana" panose="020B0604030504040204" pitchFamily="34" charset="0"/>
                <a:ea typeface="Verdana" panose="020B0604030504040204" pitchFamily="34" charset="0"/>
              </a:rPr>
            </a:br>
            <a:r>
              <a:rPr lang="en-US" sz="1200" b="1" dirty="0">
                <a:latin typeface="Verdana" panose="020B0604030504040204" pitchFamily="34" charset="0"/>
                <a:ea typeface="Verdana" panose="020B0604030504040204" pitchFamily="34" charset="0"/>
              </a:rPr>
              <a:t>1. Model: </a:t>
            </a:r>
            <a:r>
              <a:rPr lang="en-US" sz="1200" dirty="0">
                <a:latin typeface="Verdana" panose="020B0604030504040204" pitchFamily="34" charset="0"/>
                <a:ea typeface="Verdana" panose="020B0604030504040204" pitchFamily="34" charset="0"/>
              </a:rPr>
              <a:t>Read the song lyrics out loud to the class. Point to your own body parts as you say each word. Ask if there are any questions. Write words that learners ask about on the board and give simple definitions. Then sing it two or three times, while they just listen. Point to your body parts as you sing the song and ask students to point to their own body parts.</a:t>
            </a:r>
            <a:endParaRPr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endParaRPr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rPr>
              <a:t>2. Repeat:</a:t>
            </a:r>
            <a:r>
              <a:rPr lang="en-US" sz="1200" dirty="0">
                <a:latin typeface="Verdana" panose="020B0604030504040204" pitchFamily="34" charset="0"/>
                <a:ea typeface="Verdana" panose="020B0604030504040204" pitchFamily="34" charset="0"/>
              </a:rPr>
              <a:t> Sing the selection again, a line or sentence at a time, as learners repeat after you. Then</a:t>
            </a:r>
            <a:r>
              <a:rPr lang="en-US" sz="1200" b="1" dirty="0">
                <a:latin typeface="Verdana" panose="020B0604030504040204" pitchFamily="34" charset="0"/>
                <a:ea typeface="Verdana" panose="020B0604030504040204" pitchFamily="34" charset="0"/>
              </a:rPr>
              <a:t> </a:t>
            </a:r>
            <a:r>
              <a:rPr lang="en-US" sz="1200" dirty="0">
                <a:latin typeface="Verdana" panose="020B0604030504040204" pitchFamily="34" charset="0"/>
                <a:ea typeface="Verdana" panose="020B0604030504040204" pitchFamily="34" charset="0"/>
              </a:rPr>
              <a:t>play the recording and sing the song together with motions as a class in unison.</a:t>
            </a:r>
            <a:endParaRPr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endParaRPr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rPr>
              <a:t>3. Solo: </a:t>
            </a:r>
            <a:r>
              <a:rPr lang="en-US" sz="1200" dirty="0">
                <a:latin typeface="Verdana" panose="020B0604030504040204" pitchFamily="34" charset="0"/>
                <a:ea typeface="Verdana" panose="020B0604030504040204" pitchFamily="34" charset="0"/>
              </a:rPr>
              <a:t>The learner sings solo (or if shy, can just read the words aloud) with the accompanying actions.</a:t>
            </a:r>
            <a:endParaRPr sz="1200" dirty="0">
              <a:latin typeface="Verdana" panose="020B0604030504040204" pitchFamily="34" charset="0"/>
              <a:ea typeface="Verdana" panose="020B0604030504040204" pitchFamily="34" charset="0"/>
            </a:endParaRPr>
          </a:p>
        </p:txBody>
      </p:sp>
      <p:sp>
        <p:nvSpPr>
          <p:cNvPr id="350" name="Google Shape;350;p2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smtClean="0"/>
              <a:t>© 2022-2025 Light of the World Learning</a:t>
            </a:r>
            <a:endParaRPr dirty="0"/>
          </a:p>
        </p:txBody>
      </p:sp>
      <p:sp>
        <p:nvSpPr>
          <p:cNvPr id="351" name="Google Shape;35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b="1" dirty="0">
                <a:solidFill>
                  <a:srgbClr val="4472C4"/>
                </a:solidFill>
                <a:latin typeface="Verdana"/>
                <a:ea typeface="Verdana"/>
                <a:cs typeface="Verdana"/>
                <a:sym typeface="Verdana"/>
              </a:rPr>
              <a:t>Homework 1A. - Write sentences using the pictured vocabulary words.</a:t>
            </a:r>
            <a:endParaRPr sz="1200" dirty="0">
              <a:latin typeface="Calibri"/>
              <a:ea typeface="Calibri"/>
              <a:cs typeface="Calibri"/>
              <a:sym typeface="Calibri"/>
            </a:endParaRPr>
          </a:p>
          <a:p>
            <a:pPr marL="0" lvl="0" indent="0" algn="l" rtl="0">
              <a:spcBef>
                <a:spcPts val="0"/>
              </a:spcBef>
              <a:spcAft>
                <a:spcPts val="0"/>
              </a:spcAft>
              <a:buSzPts val="1200"/>
              <a:buFont typeface="Calibri"/>
              <a:buNone/>
            </a:pPr>
            <a:endParaRPr sz="1200" b="1" dirty="0">
              <a:solidFill>
                <a:srgbClr val="4472C4"/>
              </a:solidFill>
              <a:latin typeface="Verdana"/>
              <a:ea typeface="Verdana"/>
              <a:cs typeface="Verdana"/>
              <a:sym typeface="Verdana"/>
            </a:endParaRPr>
          </a:p>
          <a:p>
            <a:pPr marL="0" lvl="0" indent="0" algn="l" rtl="0">
              <a:spcBef>
                <a:spcPts val="0"/>
              </a:spcBef>
              <a:spcAft>
                <a:spcPts val="0"/>
              </a:spcAft>
              <a:buSzPts val="1200"/>
              <a:buFont typeface="Calibri"/>
              <a:buNone/>
            </a:pPr>
            <a:r>
              <a:rPr lang="en-US" sz="1200" b="1" dirty="0">
                <a:latin typeface="Verdana"/>
                <a:ea typeface="Verdana"/>
                <a:cs typeface="Verdana"/>
                <a:sym typeface="Verdana"/>
              </a:rPr>
              <a:t>Model. </a:t>
            </a:r>
            <a:r>
              <a:rPr lang="en-US" sz="1200" dirty="0">
                <a:latin typeface="Verdana"/>
                <a:ea typeface="Verdana"/>
                <a:cs typeface="Verdana"/>
                <a:sym typeface="Verdana"/>
              </a:rPr>
              <a:t>Go over each of the</a:t>
            </a:r>
            <a:r>
              <a:rPr lang="en-US" sz="1200" b="1" dirty="0">
                <a:latin typeface="Verdana"/>
                <a:ea typeface="Verdana"/>
                <a:cs typeface="Verdana"/>
                <a:sym typeface="Verdana"/>
              </a:rPr>
              <a:t> </a:t>
            </a:r>
            <a:r>
              <a:rPr lang="en-US" sz="1200" dirty="0">
                <a:latin typeface="Verdana"/>
                <a:ea typeface="Verdana"/>
                <a:cs typeface="Verdana"/>
                <a:sym typeface="Verdana"/>
              </a:rPr>
              <a:t>homework assignments to be sure the student understands what to do.</a:t>
            </a: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Verdana"/>
                <a:ea typeface="Verdana"/>
                <a:cs typeface="Verdana"/>
                <a:sym typeface="Verdana"/>
              </a:rPr>
              <a:t>Repeat. </a:t>
            </a:r>
            <a:r>
              <a:rPr lang="en-US" sz="1200" dirty="0">
                <a:latin typeface="Verdana"/>
                <a:ea typeface="Verdana"/>
                <a:cs typeface="Verdana"/>
                <a:sym typeface="Verdana"/>
              </a:rPr>
              <a:t>Encourage students to practice speaking and reading the completed homework assignments with a friend. They may use a bilingual dictionary.</a:t>
            </a: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Verdana"/>
                <a:ea typeface="Verdana"/>
                <a:cs typeface="Verdana"/>
                <a:sym typeface="Verdana"/>
              </a:rPr>
              <a:t>Solo. </a:t>
            </a:r>
            <a:r>
              <a:rPr lang="en-US" sz="1200"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sz="1200" b="1" dirty="0">
              <a:solidFill>
                <a:srgbClr val="4472C4"/>
              </a:solidFill>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Number one is an example.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Answers </a:t>
            </a:r>
            <a:r>
              <a:rPr lang="en-US" sz="1200" dirty="0">
                <a:latin typeface="Verdana"/>
                <a:ea typeface="Verdana"/>
                <a:cs typeface="Verdana"/>
                <a:sym typeface="Verdana"/>
              </a:rPr>
              <a:t>may vary, but will start with a capital letter, have a punctuation mark at the end, use the simple past tense, and use the following words: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400"/>
              <a:buFont typeface="Verdana"/>
              <a:buNone/>
            </a:pPr>
            <a:r>
              <a:rPr lang="en-US" sz="1200" dirty="0">
                <a:latin typeface="Verdana"/>
                <a:ea typeface="Verdana"/>
                <a:cs typeface="Verdana"/>
                <a:sym typeface="Verdana"/>
              </a:rPr>
              <a:t>2. face</a:t>
            </a:r>
            <a:endParaRPr sz="1200" dirty="0">
              <a:latin typeface="Calibri"/>
              <a:ea typeface="Calibri"/>
              <a:cs typeface="Calibri"/>
              <a:sym typeface="Calibri"/>
            </a:endParaRPr>
          </a:p>
          <a:p>
            <a:pPr marL="0" lvl="0" indent="0" algn="l" rtl="0">
              <a:spcBef>
                <a:spcPts val="0"/>
              </a:spcBef>
              <a:spcAft>
                <a:spcPts val="0"/>
              </a:spcAft>
              <a:buSzPts val="1400"/>
              <a:buFont typeface="Verdana"/>
              <a:buNone/>
            </a:pPr>
            <a:r>
              <a:rPr lang="en-US" sz="1200" dirty="0">
                <a:latin typeface="Verdana"/>
                <a:ea typeface="Verdana"/>
                <a:cs typeface="Verdana"/>
                <a:sym typeface="Verdana"/>
              </a:rPr>
              <a:t>3. neck</a:t>
            </a:r>
            <a:endParaRPr sz="1200" dirty="0">
              <a:latin typeface="Calibri"/>
              <a:ea typeface="Calibri"/>
              <a:cs typeface="Calibri"/>
              <a:sym typeface="Calibri"/>
            </a:endParaRPr>
          </a:p>
          <a:p>
            <a:pPr marL="0" lvl="0" indent="0" algn="l" rtl="0">
              <a:spcBef>
                <a:spcPts val="0"/>
              </a:spcBef>
              <a:spcAft>
                <a:spcPts val="0"/>
              </a:spcAft>
              <a:buSzPts val="1400"/>
              <a:buFont typeface="Verdana"/>
              <a:buNone/>
            </a:pPr>
            <a:r>
              <a:rPr lang="en-US" sz="1200" dirty="0">
                <a:latin typeface="Verdana"/>
                <a:ea typeface="Verdana"/>
                <a:cs typeface="Verdana"/>
                <a:sym typeface="Verdana"/>
              </a:rPr>
              <a:t>4. finger</a:t>
            </a:r>
            <a:endParaRPr sz="1200" dirty="0">
              <a:latin typeface="Calibri"/>
              <a:ea typeface="Calibri"/>
              <a:cs typeface="Calibri"/>
              <a:sym typeface="Calibri"/>
            </a:endParaRPr>
          </a:p>
          <a:p>
            <a:pPr marL="0" lvl="0" indent="0" algn="l" rtl="0">
              <a:spcBef>
                <a:spcPts val="0"/>
              </a:spcBef>
              <a:spcAft>
                <a:spcPts val="0"/>
              </a:spcAft>
              <a:buSzPts val="1400"/>
              <a:buFont typeface="Verdana"/>
              <a:buNone/>
            </a:pPr>
            <a:r>
              <a:rPr lang="en-US" sz="1200" dirty="0">
                <a:latin typeface="Verdana"/>
                <a:ea typeface="Verdana"/>
                <a:cs typeface="Verdana"/>
                <a:sym typeface="Verdana"/>
              </a:rPr>
              <a:t>5. taste</a:t>
            </a:r>
            <a:endParaRPr dirty="0"/>
          </a:p>
          <a:p>
            <a:pPr marL="0" lvl="0" indent="0" algn="l" rtl="0">
              <a:spcBef>
                <a:spcPts val="0"/>
              </a:spcBef>
              <a:spcAft>
                <a:spcPts val="0"/>
              </a:spcAft>
              <a:buSzPts val="1400"/>
              <a:buFont typeface="Verdana"/>
              <a:buNone/>
            </a:pPr>
            <a:r>
              <a:rPr lang="en-US" sz="1200" dirty="0">
                <a:latin typeface="Verdana"/>
                <a:ea typeface="Verdana"/>
                <a:cs typeface="Verdana"/>
                <a:sym typeface="Verdana"/>
              </a:rPr>
              <a:t>6. razor</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
        <p:nvSpPr>
          <p:cNvPr id="340" name="Google Shape;34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latin typeface="Calibri"/>
                <a:ea typeface="Calibri"/>
                <a:cs typeface="Calibri"/>
                <a:sym typeface="Calibri"/>
              </a:rPr>
              <a:t>23</a:t>
            </a:fld>
            <a:endParaRPr sz="1200">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Font typeface="Arial"/>
              <a:buNone/>
            </a:pPr>
            <a:r>
              <a:rPr lang="en-US" sz="1200" b="1" dirty="0">
                <a:solidFill>
                  <a:schemeClr val="accent5"/>
                </a:solidFill>
                <a:latin typeface="Verdana"/>
                <a:ea typeface="Verdana"/>
                <a:cs typeface="Verdana"/>
                <a:sym typeface="Verdana"/>
              </a:rPr>
              <a:t>Homework 1B. - Write sentences using the pictured vocabulary words.</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endParaRPr sz="1200" dirty="0">
              <a:solidFill>
                <a:schemeClr val="accent5"/>
              </a:solidFill>
              <a:latin typeface="Verdana"/>
              <a:ea typeface="Verdana"/>
              <a:cs typeface="Verdana"/>
              <a:sym typeface="Verdana"/>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Students will write a sentence for each picture to practice the lesson’s vocabulary words.</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SzPts val="1400"/>
              <a:buFont typeface="Arial"/>
              <a:buNone/>
            </a:pPr>
            <a:r>
              <a:rPr lang="en-US" sz="1200" b="1" dirty="0">
                <a:solidFill>
                  <a:schemeClr val="dk1"/>
                </a:solidFill>
                <a:latin typeface="Verdana"/>
                <a:ea typeface="Verdana"/>
                <a:cs typeface="Verdana"/>
                <a:sym typeface="Verdana"/>
              </a:rPr>
              <a:t>Answers</a:t>
            </a:r>
            <a:r>
              <a:rPr lang="en-US" sz="1200" dirty="0">
                <a:solidFill>
                  <a:schemeClr val="dk1"/>
                </a:solidFill>
                <a:latin typeface="Verdana"/>
                <a:ea typeface="Verdana"/>
                <a:cs typeface="Verdana"/>
                <a:sym typeface="Verdana"/>
              </a:rPr>
              <a:t> may vary, but will start with a capital letter, have a punctuation mark at the end, use the simple past tense question form and use the following words:</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7. mustache</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8. beard</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9. thumb</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10. touch</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11. tongue </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12. burn</a:t>
            </a:r>
            <a:endParaRPr sz="1200" dirty="0">
              <a:solidFill>
                <a:schemeClr val="dk1"/>
              </a:solidFill>
              <a:latin typeface="Calibri"/>
              <a:ea typeface="Calibri"/>
              <a:cs typeface="Calibri"/>
              <a:sym typeface="Calibri"/>
            </a:endParaRPr>
          </a:p>
          <a:p>
            <a:pPr marL="457200" lvl="0" indent="-228600" algn="l" rtl="0">
              <a:spcBef>
                <a:spcPts val="0"/>
              </a:spcBef>
              <a:spcAft>
                <a:spcPts val="0"/>
              </a:spcAft>
              <a:buSzPts val="1400"/>
              <a:buFont typeface="Arial"/>
              <a:buNone/>
            </a:pPr>
            <a:endParaRPr sz="1200" dirty="0">
              <a:solidFill>
                <a:schemeClr val="dk1"/>
              </a:solidFill>
              <a:latin typeface="Calibri"/>
              <a:ea typeface="Calibri"/>
              <a:cs typeface="Calibri"/>
              <a:sym typeface="Calibri"/>
            </a:endParaRPr>
          </a:p>
          <a:p>
            <a:pPr marL="457200" lvl="0" indent="-228600" algn="l" rtl="0">
              <a:spcBef>
                <a:spcPts val="0"/>
              </a:spcBef>
              <a:spcAft>
                <a:spcPts val="0"/>
              </a:spcAft>
              <a:buSzPts val="1400"/>
              <a:buFont typeface="Arial"/>
              <a:buNone/>
            </a:pPr>
            <a:endParaRPr sz="1200" dirty="0">
              <a:solidFill>
                <a:schemeClr val="dk1"/>
              </a:solidFill>
              <a:latin typeface="Calibri"/>
              <a:ea typeface="Calibri"/>
              <a:cs typeface="Calibri"/>
              <a:sym typeface="Calibri"/>
            </a:endParaRPr>
          </a:p>
        </p:txBody>
      </p:sp>
      <p:sp>
        <p:nvSpPr>
          <p:cNvPr id="356" name="Google Shape;35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latin typeface="Calibri"/>
                <a:ea typeface="Calibri"/>
                <a:cs typeface="Calibri"/>
                <a:sym typeface="Calibri"/>
              </a:rPr>
              <a:t>24</a:t>
            </a:fld>
            <a:endParaRPr sz="120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Homework 2A. – Grammar and Vocabulary Review</a:t>
            </a:r>
            <a:endParaRPr sz="1200" dirty="0">
              <a:latin typeface="Verdana" panose="020B0604030504040204" pitchFamily="34" charset="0"/>
              <a:ea typeface="Verdana" panose="020B0604030504040204" pitchFamily="34" charset="0"/>
              <a:cs typeface="Verdana" panose="020B0604030504040204" pitchFamily="34" charset="0"/>
              <a:sym typeface="Calibri"/>
            </a:endParaRPr>
          </a:p>
          <a:p>
            <a:pPr marL="0" lvl="0" indent="0" algn="l" rtl="0">
              <a:spcBef>
                <a:spcPts val="0"/>
              </a:spcBef>
              <a:spcAft>
                <a:spcPts val="0"/>
              </a:spcAft>
              <a:buNone/>
            </a:pPr>
            <a:endPar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Students will fill in the blanks with the correct forms of the verbs in parenthesis to complete the sentences. </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Letter A is an example.</a:t>
            </a:r>
            <a:endParaRPr lang="en-US" sz="1200" dirty="0">
              <a:latin typeface="Verdana" panose="020B0604030504040204" pitchFamily="34" charset="0"/>
              <a:ea typeface="Verdana" panose="020B0604030504040204" pitchFamily="34" charset="0"/>
              <a:cs typeface="Verdana" panose="020B0604030504040204" pitchFamily="34" charset="0"/>
              <a:sym typeface="Arial"/>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Arial"/>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B.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He usually </a:t>
            </a:r>
            <a:r>
              <a:rPr lang="en-US" sz="1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shaves</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his face in the morning, but yesterday he didn’t </a:t>
            </a:r>
            <a:r>
              <a:rPr lang="en-US" sz="12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shave</a:t>
            </a:r>
            <a:r>
              <a:rPr lang="en-US" sz="1200" dirty="0">
                <a:latin typeface="Verdana" panose="020B0604030504040204" pitchFamily="34" charset="0"/>
                <a:ea typeface="Verdana" panose="020B0604030504040204" pitchFamily="34" charset="0"/>
                <a:cs typeface="Verdana" panose="020B0604030504040204" pitchFamily="34" charset="0"/>
                <a:sym typeface="Verdana"/>
              </a:rPr>
              <a:t> because he wants to grow a beard.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C. She rarely </a:t>
            </a:r>
            <a:r>
              <a:rPr lang="en-US" sz="1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touches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the hot stove, but earlier today she </a:t>
            </a:r>
            <a:r>
              <a:rPr lang="en-US" sz="1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touched</a:t>
            </a:r>
            <a:r>
              <a:rPr lang="en-US" sz="1200" dirty="0">
                <a:latin typeface="Verdana" panose="020B0604030504040204" pitchFamily="34" charset="0"/>
                <a:ea typeface="Verdana" panose="020B0604030504040204" pitchFamily="34" charset="0"/>
                <a:cs typeface="Verdana" panose="020B0604030504040204" pitchFamily="34" charset="0"/>
                <a:sym typeface="Verdana"/>
              </a:rPr>
              <a:t> it accidentally.</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D. Last Sunday we </a:t>
            </a:r>
            <a:r>
              <a:rPr lang="en-US" sz="1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burned</a:t>
            </a:r>
            <a:r>
              <a:rPr lang="en-US" sz="1200" dirty="0">
                <a:latin typeface="Verdana" panose="020B0604030504040204" pitchFamily="34" charset="0"/>
                <a:ea typeface="Verdana" panose="020B0604030504040204" pitchFamily="34" charset="0"/>
                <a:cs typeface="Verdana" panose="020B0604030504040204" pitchFamily="34" charset="0"/>
                <a:sym typeface="Verdana"/>
              </a:rPr>
              <a:t> two candles, but we normally don’t </a:t>
            </a:r>
            <a:r>
              <a:rPr lang="en-US" sz="1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burn</a:t>
            </a:r>
            <a:r>
              <a:rPr lang="en-US" sz="1200" dirty="0">
                <a:latin typeface="Verdana" panose="020B0604030504040204" pitchFamily="34" charset="0"/>
                <a:ea typeface="Verdana" panose="020B0604030504040204" pitchFamily="34" charset="0"/>
                <a:cs typeface="Verdana" panose="020B0604030504040204" pitchFamily="34" charset="0"/>
                <a:sym typeface="Verdana"/>
              </a:rPr>
              <a:t> candles when we pray.</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E. Angels came and </a:t>
            </a:r>
            <a:r>
              <a:rPr lang="en-US" sz="1200" b="1" dirty="0">
                <a:latin typeface="Verdana" panose="020B0604030504040204" pitchFamily="34" charset="0"/>
                <a:ea typeface="Verdana" panose="020B0604030504040204" pitchFamily="34" charset="0"/>
                <a:cs typeface="Verdana" panose="020B0604030504040204" pitchFamily="34" charset="0"/>
                <a:sym typeface="Verdana"/>
              </a:rPr>
              <a:t>cared</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Jesus after he was tempted. God is our Father and he always </a:t>
            </a:r>
            <a:r>
              <a:rPr lang="en-US" sz="1200" b="1" dirty="0">
                <a:latin typeface="Verdana" panose="020B0604030504040204" pitchFamily="34" charset="0"/>
                <a:ea typeface="Verdana" panose="020B0604030504040204" pitchFamily="34" charset="0"/>
                <a:cs typeface="Verdana" panose="020B0604030504040204" pitchFamily="34" charset="0"/>
                <a:sym typeface="Verdana"/>
              </a:rPr>
              <a:t>cares </a:t>
            </a:r>
            <a:r>
              <a:rPr lang="en-US" sz="1200" dirty="0">
                <a:latin typeface="Verdana" panose="020B0604030504040204" pitchFamily="34" charset="0"/>
                <a:ea typeface="Verdana" panose="020B0604030504040204" pitchFamily="34" charset="0"/>
                <a:cs typeface="Verdana" panose="020B0604030504040204" pitchFamily="34" charset="0"/>
                <a:sym typeface="Verdana"/>
              </a:rPr>
              <a:t>for us.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50000"/>
              </a:lnSpc>
              <a:spcBef>
                <a:spcPts val="0"/>
              </a:spcBef>
              <a:spcAft>
                <a:spcPts val="0"/>
              </a:spcAft>
              <a:buNone/>
            </a:pPr>
            <a:endParaRPr dirty="0"/>
          </a:p>
          <a:p>
            <a:pPr marL="0" lvl="0" indent="0" algn="l" rtl="0">
              <a:lnSpc>
                <a:spcPct val="150000"/>
              </a:lnSpc>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p:txBody>
      </p:sp>
      <p:sp>
        <p:nvSpPr>
          <p:cNvPr id="371" name="Google Shape;371;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372" name="Google Shape;37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25</a:t>
            </a:fld>
            <a:endParaRPr sz="1400">
              <a:solidFill>
                <a:srgbClr val="000000"/>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2A. – Grammar and Vocabulary Review</a:t>
            </a:r>
            <a:endParaRPr lang="en-US" sz="1200" dirty="0">
              <a:latin typeface="Calibri"/>
              <a:ea typeface="Calibri"/>
              <a:cs typeface="Calibri"/>
              <a:sym typeface="Calibri"/>
            </a:endParaRPr>
          </a:p>
          <a:p>
            <a:pPr marL="0" lvl="0" indent="0" algn="l" rtl="0">
              <a:lnSpc>
                <a:spcPct val="115000"/>
              </a:lnSpc>
              <a:spcBef>
                <a:spcPts val="0"/>
              </a:spcBef>
              <a:spcAft>
                <a:spcPts val="0"/>
              </a:spcAft>
              <a:buNone/>
            </a:pPr>
            <a:endParaRPr sz="1200" b="1" dirty="0">
              <a:latin typeface="Verdana"/>
              <a:ea typeface="Verdana"/>
              <a:cs typeface="Verdana"/>
              <a:sym typeface="Verdana"/>
            </a:endParaRPr>
          </a:p>
          <a:p>
            <a:pPr marL="0" lvl="0" indent="0" algn="l" rtl="0">
              <a:lnSpc>
                <a:spcPct val="115000"/>
              </a:lnSpc>
              <a:spcBef>
                <a:spcPts val="0"/>
              </a:spcBef>
              <a:spcAft>
                <a:spcPts val="0"/>
              </a:spcAft>
              <a:buNone/>
            </a:pPr>
            <a:r>
              <a:rPr lang="en-US" sz="1200" b="1" dirty="0">
                <a:latin typeface="Verdana"/>
                <a:ea typeface="Verdana"/>
                <a:cs typeface="Verdana"/>
                <a:sym typeface="Verdana"/>
              </a:rPr>
              <a:t>Students will spell and say the simple past regular verbs. Number one is an example.</a:t>
            </a:r>
            <a:endParaRPr dirty="0"/>
          </a:p>
          <a:p>
            <a:pPr marL="0" lvl="0" indent="0" algn="l" rtl="0">
              <a:spcBef>
                <a:spcPts val="0"/>
              </a:spcBef>
              <a:spcAft>
                <a:spcPts val="0"/>
              </a:spcAft>
              <a:buNone/>
            </a:pPr>
            <a:endParaRPr lang="en-US"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Answers:</a:t>
            </a:r>
          </a:p>
          <a:p>
            <a:pPr marL="0" lvl="0" indent="0" algn="l" rtl="0">
              <a:spcBef>
                <a:spcPts val="0"/>
              </a:spcBef>
              <a:spcAft>
                <a:spcPts val="0"/>
              </a:spcAft>
              <a:buNone/>
            </a:pPr>
            <a:r>
              <a:rPr lang="en-US" sz="1200" dirty="0">
                <a:latin typeface="Verdana"/>
                <a:ea typeface="Verdana"/>
                <a:cs typeface="Verdana"/>
                <a:sym typeface="Verdana"/>
              </a:rPr>
              <a:t>2. worshipped 3. translated 4. jumped 5. played 6. hurried 7. stopped 8. carried 9. waved 10. cried 11. repeated 12. confessed 13. donated 14. wrapped 15. planned 16. studied</a:t>
            </a:r>
          </a:p>
          <a:p>
            <a:pPr marL="0" lvl="0" indent="0" algn="l" rtl="0">
              <a:lnSpc>
                <a:spcPct val="115000"/>
              </a:lnSpc>
              <a:spcBef>
                <a:spcPts val="0"/>
              </a:spcBef>
              <a:spcAft>
                <a:spcPts val="0"/>
              </a:spcAft>
              <a:buNone/>
            </a:pPr>
            <a:endParaRPr sz="1200" dirty="0">
              <a:latin typeface="Calibri"/>
              <a:ea typeface="Calibri"/>
              <a:cs typeface="Calibri"/>
              <a:sym typeface="Calibri"/>
            </a:endParaRPr>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0196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2C. – Grammar and Vocabulary Review</a:t>
            </a:r>
            <a:endParaRPr sz="1200" dirty="0">
              <a:latin typeface="Calibri"/>
              <a:ea typeface="Calibri"/>
              <a:cs typeface="Calibri"/>
              <a:sym typeface="Calibri"/>
            </a:endParaRPr>
          </a:p>
          <a:p>
            <a:pPr marL="0" lvl="0" indent="0" algn="l" rtl="0">
              <a:spcBef>
                <a:spcPts val="0"/>
              </a:spcBef>
              <a:spcAft>
                <a:spcPts val="0"/>
              </a:spcAft>
              <a:buNone/>
            </a:pPr>
            <a:endParaRPr sz="1200" b="1" dirty="0">
              <a:solidFill>
                <a:srgbClr val="4472C4"/>
              </a:solidFill>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Match the names of the body parts. Letter A is an example.</a:t>
            </a:r>
          </a:p>
          <a:p>
            <a:pPr marL="0" lvl="0" indent="0" algn="l" rtl="0">
              <a:spcBef>
                <a:spcPts val="0"/>
              </a:spcBef>
              <a:spcAft>
                <a:spcPts val="0"/>
              </a:spcAft>
              <a:buNone/>
            </a:pPr>
            <a:endParaRPr lang="en-US" sz="1200" b="1"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Answers:</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lnSpc>
                <a:spcPct val="150000"/>
              </a:lnSpc>
              <a:spcBef>
                <a:spcPts val="0"/>
              </a:spcBef>
              <a:spcAft>
                <a:spcPts val="0"/>
              </a:spcAft>
              <a:buNone/>
            </a:pPr>
            <a:r>
              <a:rPr lang="en-US" sz="1200" dirty="0">
                <a:latin typeface="Verdana"/>
                <a:ea typeface="Verdana"/>
                <a:cs typeface="Verdana"/>
                <a:sym typeface="Verdana"/>
              </a:rPr>
              <a:t>B. 5</a:t>
            </a:r>
            <a:endParaRPr dirty="0"/>
          </a:p>
          <a:p>
            <a:pPr marL="0" lvl="0" indent="0" algn="l" rtl="0">
              <a:lnSpc>
                <a:spcPct val="150000"/>
              </a:lnSpc>
              <a:spcBef>
                <a:spcPts val="0"/>
              </a:spcBef>
              <a:spcAft>
                <a:spcPts val="0"/>
              </a:spcAft>
              <a:buNone/>
            </a:pPr>
            <a:r>
              <a:rPr lang="en-US" sz="1200" dirty="0">
                <a:latin typeface="Verdana"/>
                <a:ea typeface="Verdana"/>
                <a:cs typeface="Verdana"/>
                <a:sym typeface="Verdana"/>
              </a:rPr>
              <a:t>C. 3</a:t>
            </a:r>
            <a:endParaRPr dirty="0"/>
          </a:p>
          <a:p>
            <a:pPr marL="0" lvl="0" indent="0" algn="l" rtl="0">
              <a:lnSpc>
                <a:spcPct val="150000"/>
              </a:lnSpc>
              <a:spcBef>
                <a:spcPts val="0"/>
              </a:spcBef>
              <a:spcAft>
                <a:spcPts val="0"/>
              </a:spcAft>
              <a:buNone/>
            </a:pPr>
            <a:r>
              <a:rPr lang="en-US" sz="1200" dirty="0">
                <a:latin typeface="Verdana"/>
                <a:ea typeface="Verdana"/>
                <a:cs typeface="Verdana"/>
                <a:sym typeface="Verdana"/>
              </a:rPr>
              <a:t>D. 2</a:t>
            </a:r>
            <a:endParaRPr dirty="0"/>
          </a:p>
          <a:p>
            <a:pPr marL="0" lvl="0" indent="0" algn="l" rtl="0">
              <a:lnSpc>
                <a:spcPct val="150000"/>
              </a:lnSpc>
              <a:spcBef>
                <a:spcPts val="0"/>
              </a:spcBef>
              <a:spcAft>
                <a:spcPts val="0"/>
              </a:spcAft>
              <a:buNone/>
            </a:pPr>
            <a:r>
              <a:rPr lang="en-US" sz="1200" dirty="0">
                <a:latin typeface="Verdana"/>
                <a:ea typeface="Verdana"/>
                <a:cs typeface="Verdana"/>
                <a:sym typeface="Verdana"/>
              </a:rPr>
              <a:t>E. 6</a:t>
            </a:r>
            <a:endParaRPr dirty="0"/>
          </a:p>
          <a:p>
            <a:pPr marL="0" lvl="0" indent="0" algn="l" rtl="0">
              <a:lnSpc>
                <a:spcPct val="150000"/>
              </a:lnSpc>
              <a:spcBef>
                <a:spcPts val="0"/>
              </a:spcBef>
              <a:spcAft>
                <a:spcPts val="0"/>
              </a:spcAft>
              <a:buNone/>
            </a:pPr>
            <a:r>
              <a:rPr lang="en-US" sz="1200" dirty="0">
                <a:latin typeface="Verdana"/>
                <a:ea typeface="Verdana"/>
                <a:cs typeface="Verdana"/>
                <a:sym typeface="Verdana"/>
              </a:rPr>
              <a:t>F. 7</a:t>
            </a:r>
          </a:p>
          <a:p>
            <a:pPr marL="0" lvl="0" indent="0" algn="l" rtl="0">
              <a:lnSpc>
                <a:spcPct val="150000"/>
              </a:lnSpc>
              <a:spcBef>
                <a:spcPts val="0"/>
              </a:spcBef>
              <a:spcAft>
                <a:spcPts val="0"/>
              </a:spcAft>
              <a:buNone/>
            </a:pPr>
            <a:r>
              <a:rPr lang="en-US" sz="1200" dirty="0">
                <a:latin typeface="Verdana"/>
                <a:ea typeface="Verdana"/>
                <a:cs typeface="Verdana"/>
                <a:sym typeface="Verdana"/>
              </a:rPr>
              <a:t>G. 4</a:t>
            </a:r>
            <a:endParaRPr dirty="0"/>
          </a:p>
          <a:p>
            <a:pPr marL="0" lvl="0" indent="0" algn="l" rtl="0">
              <a:lnSpc>
                <a:spcPct val="150000"/>
              </a:lnSpc>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p:txBody>
      </p:sp>
      <p:sp>
        <p:nvSpPr>
          <p:cNvPr id="371" name="Google Shape;371;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372" name="Google Shape;37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27</a:t>
            </a:fld>
            <a:endParaRPr sz="140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3736623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dirty="0">
                <a:solidFill>
                  <a:srgbClr val="4472C4"/>
                </a:solidFill>
                <a:latin typeface="Verdana"/>
                <a:ea typeface="Verdana"/>
                <a:cs typeface="Verdana"/>
                <a:sym typeface="Verdana"/>
              </a:rPr>
              <a:t>Homework 3. – Conversations - Pair work</a:t>
            </a: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First, students complete writing the questions with their own words. Then students interview a partner and write their partner’s answers. Check answers for correct grammar and punctuation.</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Number 1 is an example.</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b="1" dirty="0">
                <a:latin typeface="Verdana"/>
                <a:ea typeface="Verdana"/>
                <a:cs typeface="Verdana"/>
                <a:sym typeface="Verdana"/>
              </a:rPr>
              <a:t>Questions and answers will vary</a:t>
            </a:r>
            <a:r>
              <a:rPr lang="en-US" sz="1200" dirty="0">
                <a:latin typeface="Verdana"/>
                <a:ea typeface="Verdana"/>
                <a:cs typeface="Verdana"/>
                <a:sym typeface="Verdana"/>
              </a:rPr>
              <a:t>, but may include:</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2. What did you feel when the doctor pressed your stomach?</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3. What do you like to taste or smell?</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4. Who has a moustache in your family?</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5. When did you burn something?</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6. Why didn’t you take this medicine?</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7. When did you last taste chocolate?</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p:txBody>
      </p:sp>
      <p:sp>
        <p:nvSpPr>
          <p:cNvPr id="389" name="Google Shape;389;p2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390" name="Google Shape;39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Arial"/>
                <a:ea typeface="Arial"/>
                <a:cs typeface="Arial"/>
                <a:sym typeface="Arial"/>
              </a:rPr>
              <a:t>28</a:t>
            </a:fld>
            <a:endParaRPr sz="1400">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4. – Pronunciation</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This homework practices pronouncing the /t/, /d/ and /id/ sounds and spelling the regular past tense verbs.</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dirty="0">
                <a:latin typeface="Verdana"/>
                <a:ea typeface="Verdana"/>
                <a:cs typeface="Verdana"/>
                <a:sym typeface="Verdana"/>
              </a:rPr>
              <a:t>Students will go through the list and sound out each word. Then they will write the verbs in the past tense in the correct ending sound columns.</a:t>
            </a:r>
            <a:endParaRPr sz="1200" dirty="0">
              <a:latin typeface="Verdana"/>
              <a:ea typeface="Verdana"/>
              <a:cs typeface="Verdana"/>
              <a:sym typeface="Verdana"/>
            </a:endParaRPr>
          </a:p>
          <a:p>
            <a:pPr marL="0" lvl="0" indent="0" algn="l" rtl="0">
              <a:lnSpc>
                <a:spcPct val="115000"/>
              </a:lnSpc>
              <a:spcBef>
                <a:spcPts val="0"/>
              </a:spcBef>
              <a:spcAft>
                <a:spcPts val="0"/>
              </a:spcAft>
              <a:buNone/>
            </a:pP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b="1" dirty="0">
                <a:latin typeface="Verdana"/>
                <a:ea typeface="Verdana"/>
                <a:cs typeface="Verdana"/>
                <a:sym typeface="Verdana"/>
              </a:rPr>
              <a:t>Answers: </a:t>
            </a:r>
            <a:endParaRPr sz="1200" dirty="0">
              <a:latin typeface="Verdana"/>
              <a:ea typeface="Verdana"/>
              <a:cs typeface="Verdana"/>
              <a:sym typeface="Verdana"/>
            </a:endParaRPr>
          </a:p>
          <a:p>
            <a:pPr marL="0" lvl="0" indent="0" algn="l" rtl="0">
              <a:lnSpc>
                <a:spcPct val="115000"/>
              </a:lnSpc>
              <a:spcBef>
                <a:spcPts val="0"/>
              </a:spcBef>
              <a:spcAft>
                <a:spcPts val="0"/>
              </a:spcAft>
              <a:buNone/>
            </a:pPr>
            <a:r>
              <a:rPr lang="en-US" sz="1200" b="0" dirty="0">
                <a:latin typeface="Verdana"/>
                <a:ea typeface="Verdana"/>
                <a:cs typeface="Verdana"/>
                <a:sym typeface="Verdana"/>
              </a:rPr>
              <a:t>/t/: looked, helped, stopped, shopped, talked, touched</a:t>
            </a:r>
            <a:endParaRPr sz="1200" b="0" dirty="0">
              <a:latin typeface="Verdana"/>
              <a:ea typeface="Verdana"/>
              <a:cs typeface="Verdana"/>
              <a:sym typeface="Verdana"/>
            </a:endParaRPr>
          </a:p>
          <a:p>
            <a:pPr marL="0" lvl="0" indent="0" algn="l" rtl="0">
              <a:lnSpc>
                <a:spcPct val="115000"/>
              </a:lnSpc>
              <a:spcBef>
                <a:spcPts val="0"/>
              </a:spcBef>
              <a:spcAft>
                <a:spcPts val="0"/>
              </a:spcAft>
              <a:buNone/>
            </a:pPr>
            <a:r>
              <a:rPr lang="en-US" sz="1200" b="0" dirty="0">
                <a:latin typeface="Verdana"/>
                <a:ea typeface="Verdana"/>
                <a:cs typeface="Verdana"/>
                <a:sym typeface="Verdana"/>
              </a:rPr>
              <a:t>/d/: moved, used, stayed, loved, washed, hugged</a:t>
            </a:r>
            <a:endParaRPr sz="1200" b="0" dirty="0">
              <a:latin typeface="Verdana"/>
              <a:ea typeface="Verdana"/>
              <a:cs typeface="Verdana"/>
              <a:sym typeface="Verdana"/>
            </a:endParaRPr>
          </a:p>
          <a:p>
            <a:pPr marL="0" lvl="0" indent="0" algn="l" rtl="0">
              <a:lnSpc>
                <a:spcPct val="115000"/>
              </a:lnSpc>
              <a:spcBef>
                <a:spcPts val="0"/>
              </a:spcBef>
              <a:spcAft>
                <a:spcPts val="0"/>
              </a:spcAft>
              <a:buNone/>
            </a:pPr>
            <a:r>
              <a:rPr lang="en-US" sz="1200" b="0" dirty="0">
                <a:latin typeface="Verdana"/>
                <a:ea typeface="Verdana"/>
                <a:cs typeface="Verdana"/>
                <a:sym typeface="Verdana"/>
              </a:rPr>
              <a:t>/id/: needed, decided, waited, tasted, tempted, fasted</a:t>
            </a:r>
            <a:endParaRPr sz="1200" b="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b="1" dirty="0">
              <a:latin typeface="Verdana"/>
              <a:ea typeface="Verdana"/>
              <a:cs typeface="Verdana"/>
              <a:sym typeface="Verdana"/>
            </a:endParaRPr>
          </a:p>
        </p:txBody>
      </p:sp>
      <p:sp>
        <p:nvSpPr>
          <p:cNvPr id="399" name="Google Shape;399;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00" name="Google Shape;4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29</a:t>
            </a:fld>
            <a:endParaRPr sz="1400">
              <a:solidFill>
                <a:srgbClr val="000000"/>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rgbClr val="4472C4"/>
                </a:solidFill>
                <a:latin typeface="Verdana"/>
                <a:ea typeface="Verdana"/>
                <a:cs typeface="Verdana"/>
                <a:sym typeface="Verdana"/>
              </a:rPr>
              <a:t>1A. Discuss Theme Picture</a:t>
            </a:r>
            <a:endParaRPr sz="1200">
              <a:solidFill>
                <a:srgbClr val="4472C4"/>
              </a:solidFill>
              <a:latin typeface="Verdana"/>
              <a:ea typeface="Verdana"/>
              <a:cs typeface="Verdana"/>
              <a:sym typeface="Verdana"/>
            </a:endParaRPr>
          </a:p>
          <a:p>
            <a:pPr marL="0" lvl="0" indent="0" algn="l" rtl="0">
              <a:spcBef>
                <a:spcPts val="0"/>
              </a:spcBef>
              <a:spcAft>
                <a:spcPts val="0"/>
              </a:spcAft>
              <a:buNone/>
            </a:pPr>
            <a:r>
              <a:rPr lang="en-US" sz="1200" b="1">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SzPts val="1200"/>
              <a:buFont typeface="Verdana"/>
              <a:buNone/>
            </a:pPr>
            <a:r>
              <a:rPr lang="en-US" sz="1200">
                <a:latin typeface="Verdana"/>
                <a:ea typeface="Verdana"/>
                <a:cs typeface="Verdana"/>
                <a:sym typeface="Verdana"/>
              </a:rPr>
              <a:t>Ask “What do you see in this picture?” and “What else?” to elicit vocabulary they already know.</a:t>
            </a:r>
            <a:endParaRPr/>
          </a:p>
          <a:p>
            <a:pPr marL="0" lvl="0" indent="0" algn="l" rtl="0">
              <a:spcBef>
                <a:spcPts val="0"/>
              </a:spcBef>
              <a:spcAft>
                <a:spcPts val="0"/>
              </a:spcAft>
              <a:buSzPts val="1200"/>
              <a:buFont typeface="Verdana"/>
              <a:buNone/>
            </a:pPr>
            <a:r>
              <a:rPr lang="en-US" sz="1200">
                <a:latin typeface="Verdana"/>
                <a:ea typeface="Verdana"/>
                <a:cs typeface="Verdana"/>
                <a:sym typeface="Verdana"/>
              </a:rPr>
              <a:t>Repeat and write their words or show the words on the next slide.</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r>
              <a:rPr lang="en-US" sz="1200">
                <a:latin typeface="Verdana"/>
                <a:ea typeface="Verdana"/>
                <a:cs typeface="Verdana"/>
                <a:sym typeface="Verdana"/>
              </a:rPr>
              <a:t>Answers may include: </a:t>
            </a:r>
            <a:r>
              <a:rPr lang="en-US" sz="1200" b="1">
                <a:latin typeface="Verdana"/>
                <a:ea typeface="Verdana"/>
                <a:cs typeface="Verdana"/>
                <a:sym typeface="Verdana"/>
              </a:rPr>
              <a:t>face, neck, fingers, mustache, thumb, lips, beard  </a:t>
            </a:r>
            <a:r>
              <a:rPr lang="en-US" sz="1200">
                <a:latin typeface="Verdana"/>
                <a:ea typeface="Verdana"/>
                <a:cs typeface="Verdana"/>
                <a:sym typeface="Verdana"/>
              </a:rPr>
              <a:t>etc.</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r>
              <a:rPr lang="en-US" sz="1200">
                <a:latin typeface="Verdana"/>
                <a:ea typeface="Verdana"/>
                <a:cs typeface="Verdana"/>
                <a:sym typeface="Verdana"/>
              </a:rPr>
              <a:t>More advanced students can be encouraged to make complete sentences:</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r>
              <a:rPr lang="en-US" sz="1200" b="1">
                <a:latin typeface="Verdana"/>
                <a:ea typeface="Verdana"/>
                <a:cs typeface="Verdana"/>
                <a:sym typeface="Verdana"/>
              </a:rPr>
              <a:t>The baby wants to touch his father’s beard. The boy holds a snack between his thumb and finger. </a:t>
            </a:r>
            <a:endParaRPr/>
          </a:p>
        </p:txBody>
      </p:sp>
      <p:sp>
        <p:nvSpPr>
          <p:cNvPr id="92" name="Google Shape;92;p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93" name="Google Shape;9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dirty="0">
                <a:solidFill>
                  <a:schemeClr val="accent5"/>
                </a:solidFill>
                <a:latin typeface="Verdana"/>
                <a:ea typeface="Verdana"/>
                <a:cs typeface="Verdana"/>
                <a:sym typeface="Verdana"/>
              </a:rPr>
              <a:t>Homework 5. – Bible Reading Review</a:t>
            </a:r>
            <a:endParaRPr sz="1200" i="0" dirty="0">
              <a:latin typeface="Verdana"/>
              <a:ea typeface="Verdana"/>
              <a:cs typeface="Verdana"/>
              <a:sym typeface="Verdana"/>
            </a:endParaRPr>
          </a:p>
          <a:p>
            <a:pPr marL="0" lvl="0" indent="0" algn="l" rtl="0">
              <a:lnSpc>
                <a:spcPct val="100000"/>
              </a:lnSpc>
              <a:spcBef>
                <a:spcPts val="0"/>
              </a:spcBef>
              <a:spcAft>
                <a:spcPts val="0"/>
              </a:spcAft>
              <a:buSzPts val="4400"/>
              <a:buNone/>
            </a:pPr>
            <a:endParaRPr lang="en-US" sz="1200" dirty="0">
              <a:latin typeface="Verdana"/>
              <a:ea typeface="Verdana"/>
              <a:cs typeface="Verdana"/>
              <a:sym typeface="Verdana"/>
            </a:endParaRPr>
          </a:p>
          <a:p>
            <a:pPr marL="0" lvl="0" indent="0" algn="l" rtl="0">
              <a:lnSpc>
                <a:spcPct val="100000"/>
              </a:lnSpc>
              <a:spcBef>
                <a:spcPts val="0"/>
              </a:spcBef>
              <a:spcAft>
                <a:spcPts val="0"/>
              </a:spcAft>
              <a:buSzPts val="4400"/>
              <a:buNone/>
            </a:pPr>
            <a:r>
              <a:rPr lang="en-US" sz="1200" dirty="0">
                <a:latin typeface="Verdana"/>
                <a:ea typeface="Verdana"/>
                <a:cs typeface="Verdana"/>
                <a:sym typeface="Verdana"/>
              </a:rPr>
              <a:t>Students will write a short summary of the Bible story using the words first, then, next and finally.</a:t>
            </a:r>
          </a:p>
          <a:p>
            <a:pPr marL="0" lvl="0" indent="0" algn="l" rtl="0">
              <a:lnSpc>
                <a:spcPct val="100000"/>
              </a:lnSpc>
              <a:spcBef>
                <a:spcPts val="0"/>
              </a:spcBef>
              <a:spcAft>
                <a:spcPts val="0"/>
              </a:spcAft>
              <a:buSzPts val="4400"/>
              <a:buNone/>
            </a:pPr>
            <a:endParaRPr lang="en-US"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r>
              <a:rPr lang="en-US" sz="1200" dirty="0">
                <a:latin typeface="Verdana"/>
                <a:ea typeface="Verdana"/>
                <a:cs typeface="Verdana"/>
                <a:sym typeface="Verdana"/>
              </a:rPr>
              <a:t>Answers will vary. Possible answers may include: </a:t>
            </a:r>
          </a:p>
          <a:p>
            <a:pPr marL="0" lvl="0" indent="0" algn="l" rtl="0">
              <a:lnSpc>
                <a:spcPct val="100000"/>
              </a:lnSpc>
              <a:spcBef>
                <a:spcPts val="0"/>
              </a:spcBef>
              <a:spcAft>
                <a:spcPts val="0"/>
              </a:spcAft>
              <a:buClr>
                <a:schemeClr val="dk1"/>
              </a:buClr>
              <a:buSzPts val="4400"/>
              <a:buFont typeface="Arial"/>
              <a:buNone/>
            </a:pPr>
            <a:endParaRPr lang="en-US"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r>
              <a:rPr lang="en-US" sz="1200" dirty="0">
                <a:latin typeface="Verdana"/>
                <a:ea typeface="Verdana"/>
                <a:cs typeface="Verdana"/>
                <a:sym typeface="Verdana"/>
              </a:rPr>
              <a:t>The Holy Spirit led Jesus into the desert. He fasted for 40 days and the devil tempted him. First the devil told him to turn a stone into bread. Then the devil told him to worship him. Next the devil told him to jump off a high place. Every time the devil spoke, Jesus answered him with scripture. Finally the devil went away and angels took care of Jesus.</a:t>
            </a:r>
          </a:p>
        </p:txBody>
      </p:sp>
      <p:sp>
        <p:nvSpPr>
          <p:cNvPr id="625" name="Google Shape;62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30</a:t>
            </a:fld>
            <a:endParaRPr>
              <a:latin typeface="Verdana"/>
              <a:ea typeface="Verdana"/>
              <a:cs typeface="Verdana"/>
              <a:sym typeface="Verdana"/>
            </a:endParaRPr>
          </a:p>
        </p:txBody>
      </p:sp>
      <p:sp>
        <p:nvSpPr>
          <p:cNvPr id="6" name="Google Shape;169;p2:notes">
            <a:extLst>
              <a:ext uri="{FF2B5EF4-FFF2-40B4-BE49-F238E27FC236}">
                <a16:creationId xmlns:a16="http://schemas.microsoft.com/office/drawing/2014/main" id="{FADCE1AF-5D52-9EEF-B23C-58F25F68EC67}"/>
              </a:ext>
            </a:extLst>
          </p:cNvPr>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smtClean="0"/>
              <a:t>© 2022-2025 Light of the World Learning</a:t>
            </a:r>
            <a:endParaRPr dirty="0"/>
          </a:p>
        </p:txBody>
      </p:sp>
    </p:spTree>
    <p:extLst>
      <p:ext uri="{BB962C8B-B14F-4D97-AF65-F5344CB8AC3E}">
        <p14:creationId xmlns:p14="http://schemas.microsoft.com/office/powerpoint/2010/main" val="718967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6A. – Memorize a Verse</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Learners get to choose A, B, or C (on the next slide) to memorize. Please notice that the memory work is not long. Everyone, regardless of skill level, should be able to do it. </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1. Model. </a:t>
            </a:r>
            <a:r>
              <a:rPr lang="en-US" sz="1200" dirty="0">
                <a:latin typeface="Verdana"/>
                <a:ea typeface="Verdana"/>
                <a:cs typeface="Verdana"/>
                <a:sym typeface="Verdana"/>
              </a:rPr>
              <a:t>Recite a verse from memory. </a:t>
            </a:r>
            <a:endParaRPr dirty="0"/>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2. Repeat. </a:t>
            </a:r>
            <a:r>
              <a:rPr lang="en-US" sz="1200" dirty="0">
                <a:latin typeface="Verdana"/>
                <a:ea typeface="Verdana"/>
                <a:cs typeface="Verdana"/>
                <a:sym typeface="Verdana"/>
              </a:rPr>
              <a:t>Encourage students to find someone with whom to practice conversing and reading the completed homework assignment. </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3. Solo. </a:t>
            </a:r>
            <a:r>
              <a:rPr lang="en-US" sz="1200" dirty="0">
                <a:latin typeface="Verdana"/>
                <a:ea typeface="Verdana"/>
                <a:cs typeface="Verdana"/>
                <a:sym typeface="Verdana"/>
              </a:rPr>
              <a:t>Students will recite the verse from memory at the next class.</a:t>
            </a:r>
            <a:br>
              <a:rPr lang="en-US" sz="1200" dirty="0">
                <a:latin typeface="Verdana"/>
                <a:ea typeface="Verdana"/>
                <a:cs typeface="Verdana"/>
                <a:sym typeface="Verdana"/>
              </a:rPr>
            </a:br>
            <a:endParaRPr sz="1200" dirty="0">
              <a:latin typeface="Verdana"/>
              <a:ea typeface="Verdana"/>
              <a:cs typeface="Verdana"/>
              <a:sym typeface="Verdana"/>
            </a:endParaRPr>
          </a:p>
        </p:txBody>
      </p:sp>
      <p:sp>
        <p:nvSpPr>
          <p:cNvPr id="424" name="Google Shape;424;p3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25" name="Google Shape;42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31</a:t>
            </a:fld>
            <a:endParaRPr sz="1400">
              <a:solidFill>
                <a:srgbClr val="000000"/>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Font typeface="Arial"/>
              <a:buNone/>
            </a:pPr>
            <a:r>
              <a:rPr lang="en-US" sz="1200" b="1" dirty="0">
                <a:solidFill>
                  <a:schemeClr val="accent5"/>
                </a:solidFill>
                <a:latin typeface="Verdana"/>
                <a:ea typeface="Verdana"/>
                <a:cs typeface="Verdana"/>
                <a:sym typeface="Verdana"/>
              </a:rPr>
              <a:t>Homework 6B. – Memorize a verse and read the next lesson’s verses.</a:t>
            </a:r>
            <a:endParaRPr sz="1200" dirty="0">
              <a:solidFill>
                <a:schemeClr val="dk1"/>
              </a:solidFill>
              <a:latin typeface="Verdana"/>
              <a:ea typeface="Verdana"/>
              <a:cs typeface="Verdana"/>
              <a:sym typeface="Verdana"/>
            </a:endParaRPr>
          </a:p>
          <a:p>
            <a:pPr marL="0" lvl="0" indent="0" algn="l" rtl="0">
              <a:spcBef>
                <a:spcPts val="0"/>
              </a:spcBef>
              <a:spcAft>
                <a:spcPts val="0"/>
              </a:spcAft>
              <a:buSzPts val="14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Learners get to choose A, B, (from the previous slide) or C to memorize. </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r>
              <a:rPr lang="en-US" sz="1200" dirty="0">
                <a:solidFill>
                  <a:schemeClr val="dk1"/>
                </a:solidFill>
                <a:latin typeface="Verdana"/>
                <a:ea typeface="Verdana"/>
                <a:cs typeface="Verdana"/>
                <a:sym typeface="Verdana"/>
              </a:rPr>
              <a:t/>
            </a:r>
            <a:br>
              <a:rPr lang="en-US" sz="1200" dirty="0">
                <a:solidFill>
                  <a:schemeClr val="dk1"/>
                </a:solidFill>
                <a:latin typeface="Verdana"/>
                <a:ea typeface="Verdana"/>
                <a:cs typeface="Verdana"/>
                <a:sym typeface="Verdana"/>
              </a:rPr>
            </a:br>
            <a:r>
              <a:rPr lang="en-US" sz="1200" dirty="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dirty="0" err="1">
                <a:solidFill>
                  <a:schemeClr val="dk1"/>
                </a:solidFill>
                <a:latin typeface="Verdana"/>
                <a:ea typeface="Verdana"/>
                <a:cs typeface="Verdana"/>
                <a:sym typeface="Verdana"/>
              </a:rPr>
              <a:t>Bible.IS</a:t>
            </a:r>
            <a:r>
              <a:rPr lang="en-US" sz="1200" dirty="0">
                <a:solidFill>
                  <a:schemeClr val="dk1"/>
                </a:solidFill>
                <a:latin typeface="Verdana"/>
                <a:ea typeface="Verdana"/>
                <a:cs typeface="Verdana"/>
                <a:sym typeface="Verdana"/>
              </a:rPr>
              <a:t> or other Bible translation resources.</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400"/>
              <a:buFont typeface="Arial"/>
              <a:buNone/>
            </a:pPr>
            <a:endParaRPr sz="1200" dirty="0">
              <a:solidFill>
                <a:schemeClr val="dk1"/>
              </a:solidFill>
              <a:latin typeface="Verdana"/>
              <a:ea typeface="Verdana"/>
              <a:cs typeface="Verdana"/>
              <a:sym typeface="Verdana"/>
            </a:endParaRPr>
          </a:p>
        </p:txBody>
      </p:sp>
      <p:sp>
        <p:nvSpPr>
          <p:cNvPr id="436" name="Google Shape;436;p3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37" name="Google Shape;43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32</a:t>
            </a:fld>
            <a:endParaRPr sz="1400">
              <a:solidFill>
                <a:srgbClr val="000000"/>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7A. – Everyday Reading and Writing</a:t>
            </a:r>
            <a:endParaRPr sz="1200" dirty="0">
              <a:latin typeface="Verdana"/>
              <a:ea typeface="Verdana"/>
              <a:cs typeface="Verdana"/>
              <a:sym typeface="Verdana"/>
            </a:endParaRPr>
          </a:p>
          <a:p>
            <a:pPr marL="0" lvl="0" indent="0" algn="l" rtl="0">
              <a:spcBef>
                <a:spcPts val="0"/>
              </a:spcBef>
              <a:spcAft>
                <a:spcPts val="0"/>
              </a:spcAft>
              <a:buNone/>
            </a:pPr>
            <a:endParaRPr sz="1200" b="1" dirty="0">
              <a:solidFill>
                <a:srgbClr val="4472C4"/>
              </a:solidFill>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The learners will read the article and answer the questions.</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p:txBody>
      </p:sp>
      <p:sp>
        <p:nvSpPr>
          <p:cNvPr id="448" name="Google Shape;448;p3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49" name="Google Shape;44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33</a:t>
            </a:fld>
            <a:endParaRPr sz="140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239483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marL="0" lvl="0" indent="0" algn="l" rtl="0">
              <a:spcBef>
                <a:spcPts val="0"/>
              </a:spcBef>
              <a:spcAft>
                <a:spcPts val="0"/>
              </a:spcAft>
              <a:buNone/>
            </a:pPr>
            <a:endParaRPr sz="1200" b="1">
              <a:solidFill>
                <a:srgbClr val="4472C4"/>
              </a:solidFill>
              <a:latin typeface="Verdana"/>
              <a:ea typeface="Verdana"/>
              <a:cs typeface="Verdana"/>
              <a:sym typeface="Verdana"/>
            </a:endParaRPr>
          </a:p>
          <a:p>
            <a:pPr marL="0" lvl="0" indent="0" algn="l" rtl="0">
              <a:spcBef>
                <a:spcPts val="0"/>
              </a:spcBef>
              <a:spcAft>
                <a:spcPts val="0"/>
              </a:spcAft>
              <a:buNone/>
            </a:pPr>
            <a:r>
              <a:rPr lang="en-US" sz="1200">
                <a:latin typeface="Verdana"/>
                <a:ea typeface="Verdana"/>
                <a:cs typeface="Verdana"/>
                <a:sym typeface="Verdana"/>
              </a:rPr>
              <a:t>The learners will read the article and answer the questions on the next slide.</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SzPts val="1200"/>
              <a:buFont typeface="Calibri"/>
              <a:buNone/>
            </a:pPr>
            <a:endParaRPr sz="1200">
              <a:latin typeface="Verdana"/>
              <a:ea typeface="Verdana"/>
              <a:cs typeface="Verdana"/>
              <a:sym typeface="Verdana"/>
            </a:endParaRPr>
          </a:p>
        </p:txBody>
      </p:sp>
      <p:sp>
        <p:nvSpPr>
          <p:cNvPr id="448" name="Google Shape;448;p3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49" name="Google Shape;44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34</a:t>
            </a:fld>
            <a:endParaRPr sz="140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288830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7C.– Everyday Reading and Writing</a:t>
            </a:r>
            <a:endParaRPr sz="1200" dirty="0">
              <a:latin typeface="Verdana"/>
              <a:ea typeface="Verdana"/>
              <a:cs typeface="Verdana"/>
              <a:sym typeface="Verdana"/>
            </a:endParaRPr>
          </a:p>
          <a:p>
            <a:pPr marL="0" lvl="0" indent="0" algn="l" rtl="0">
              <a:spcBef>
                <a:spcPts val="0"/>
              </a:spcBef>
              <a:spcAft>
                <a:spcPts val="0"/>
              </a:spcAft>
              <a:buNone/>
            </a:pPr>
            <a:endParaRPr sz="1200" b="1" dirty="0">
              <a:solidFill>
                <a:srgbClr val="4472C4"/>
              </a:solidFill>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The learners will answer the questions about the pronunciation article.</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Answers:</a:t>
            </a:r>
            <a:endParaRPr dirty="0"/>
          </a:p>
          <a:p>
            <a:pPr marL="0" lvl="0" indent="0" algn="l" rtl="0">
              <a:spcBef>
                <a:spcPts val="0"/>
              </a:spcBef>
              <a:spcAft>
                <a:spcPts val="0"/>
              </a:spcAft>
              <a:buNone/>
            </a:pPr>
            <a:r>
              <a:rPr lang="en-US" sz="1200" dirty="0">
                <a:latin typeface="Verdana"/>
                <a:ea typeface="Verdana"/>
                <a:cs typeface="Verdana"/>
                <a:sym typeface="Verdana"/>
              </a:rPr>
              <a:t>A. We use our tongues, lips and teeth.</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Verdana"/>
                <a:ea typeface="Verdana"/>
                <a:cs typeface="Verdana"/>
                <a:sym typeface="Verdana"/>
              </a:rPr>
              <a:t>B. We make the /p/, /b/ and /m/ sounds with our lips pressed together.</a:t>
            </a:r>
            <a:endParaRPr dirty="0"/>
          </a:p>
          <a:p>
            <a:pPr marL="0" lvl="0" indent="0" algn="l" rtl="0">
              <a:spcBef>
                <a:spcPts val="0"/>
              </a:spcBef>
              <a:spcAft>
                <a:spcPts val="0"/>
              </a:spcAft>
              <a:buNone/>
            </a:pPr>
            <a:r>
              <a:rPr lang="en-US" sz="1200" dirty="0">
                <a:latin typeface="Verdana"/>
                <a:ea typeface="Verdana"/>
                <a:cs typeface="Verdana"/>
                <a:sym typeface="Verdana"/>
              </a:rPr>
              <a:t>C. </a:t>
            </a:r>
            <a:r>
              <a:rPr lang="en-US" sz="12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sym typeface="Verdana"/>
              </a:rPr>
              <a:t>Our</a:t>
            </a:r>
            <a:r>
              <a:rPr lang="en-US" sz="12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 top front teeth touch our bottom lip.</a:t>
            </a:r>
          </a:p>
          <a:p>
            <a:pPr marL="0" lvl="0" indent="0" algn="l" rtl="0">
              <a:spcBef>
                <a:spcPts val="0"/>
              </a:spcBef>
              <a:spcAft>
                <a:spcPts val="0"/>
              </a:spcAft>
              <a:buNone/>
            </a:pPr>
            <a:r>
              <a:rPr lang="en-US" sz="12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sym typeface="Verdana"/>
              </a:rPr>
              <a:t>D. Practice, </a:t>
            </a:r>
            <a:r>
              <a:rPr lang="en-US" sz="12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do exercises, look in a mirror, listen to how others say words, and ask a teacher for help.</a:t>
            </a:r>
          </a:p>
          <a:p>
            <a:pPr marL="0" lvl="0" indent="0" algn="l" rtl="0">
              <a:spcBef>
                <a:spcPts val="0"/>
              </a:spcBef>
              <a:spcAft>
                <a:spcPts val="0"/>
              </a:spcAft>
              <a:buNone/>
            </a:pPr>
            <a:r>
              <a:rPr lang="en-US" sz="12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sym typeface="Verdana"/>
              </a:rPr>
              <a:t>Answers will vary for E and F.</a:t>
            </a: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endParaRPr sz="1200" dirty="0">
              <a:latin typeface="Verdana"/>
              <a:ea typeface="Verdana"/>
              <a:cs typeface="Verdana"/>
              <a:sym typeface="Verdana"/>
            </a:endParaRPr>
          </a:p>
        </p:txBody>
      </p:sp>
      <p:sp>
        <p:nvSpPr>
          <p:cNvPr id="460" name="Google Shape;460;p3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61" name="Google Shape;46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35</a:t>
            </a:fld>
            <a:endParaRPr sz="1400">
              <a:solidFill>
                <a:srgbClr val="000000"/>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8 – Writing</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r>
              <a:rPr lang="en-US" sz="1200" b="1" dirty="0">
                <a:latin typeface="Verdana"/>
                <a:ea typeface="Verdana"/>
                <a:cs typeface="Verdana"/>
                <a:sym typeface="Verdana"/>
              </a:rPr>
              <a:t>Model. </a:t>
            </a:r>
            <a:r>
              <a:rPr lang="en-US" sz="1200" dirty="0">
                <a:latin typeface="Verdana"/>
                <a:ea typeface="Verdana"/>
                <a:cs typeface="Verdana"/>
                <a:sym typeface="Verdana"/>
              </a:rPr>
              <a:t>Write an example such as, I love to see and smell the flowers in the park. I like to taste chocolate and I enjoy touching the cool water of the river with my feet.</a:t>
            </a:r>
            <a:endParaRPr dirty="0"/>
          </a:p>
          <a:p>
            <a:pPr marL="0" lvl="0" indent="0" algn="l" rtl="0">
              <a:spcBef>
                <a:spcPts val="0"/>
              </a:spcBef>
              <a:spcAft>
                <a:spcPts val="0"/>
              </a:spcAft>
              <a:buSzPts val="1200"/>
              <a:buFont typeface="Calibri"/>
              <a:buNone/>
            </a:pPr>
            <a:endParaRPr sz="1200" dirty="0">
              <a:latin typeface="Verdana"/>
              <a:ea typeface="Verdana"/>
              <a:cs typeface="Verdana"/>
              <a:sym typeface="Verdana"/>
            </a:endParaRPr>
          </a:p>
          <a:p>
            <a:pPr marL="0" lvl="0" indent="0" algn="l" rtl="0">
              <a:spcBef>
                <a:spcPts val="0"/>
              </a:spcBef>
              <a:spcAft>
                <a:spcPts val="0"/>
              </a:spcAft>
              <a:buSzPts val="1200"/>
              <a:buFont typeface="Calibri"/>
              <a:buNone/>
            </a:pPr>
            <a:r>
              <a:rPr lang="en-US" sz="1200" dirty="0">
                <a:latin typeface="Verdana"/>
                <a:ea typeface="Verdana"/>
                <a:cs typeface="Verdana"/>
                <a:sym typeface="Verdana"/>
              </a:rPr>
              <a:t>Answers will vary.</a:t>
            </a:r>
            <a:endParaRPr dirty="0"/>
          </a:p>
        </p:txBody>
      </p:sp>
      <p:sp>
        <p:nvSpPr>
          <p:cNvPr id="471" name="Google Shape;471;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smtClean="0">
                <a:solidFill>
                  <a:srgbClr val="000000"/>
                </a:solidFill>
                <a:latin typeface="Verdana"/>
                <a:ea typeface="Verdana"/>
                <a:cs typeface="Verdana"/>
                <a:sym typeface="Verdana"/>
              </a:rPr>
              <a:t>© 2022-2025 Light of the World Learning</a:t>
            </a:r>
            <a:endParaRPr dirty="0"/>
          </a:p>
        </p:txBody>
      </p:sp>
      <p:sp>
        <p:nvSpPr>
          <p:cNvPr id="472" name="Google Shape;4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36</a:t>
            </a:fld>
            <a:endParaRPr sz="1400">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Homework 9. – I can statements</a:t>
            </a:r>
            <a:endParaRPr sz="1200" dirty="0">
              <a:latin typeface="Verdana"/>
              <a:ea typeface="Verdana"/>
              <a:cs typeface="Verdana"/>
              <a:sym typeface="Verdana"/>
            </a:endParaRPr>
          </a:p>
          <a:p>
            <a:pPr marL="0" lvl="0" indent="0" algn="l" rtl="0">
              <a:spcBef>
                <a:spcPts val="0"/>
              </a:spcBef>
              <a:spcAft>
                <a:spcPts val="0"/>
              </a:spcAft>
              <a:buNone/>
            </a:pPr>
            <a:endParaRPr sz="1200" b="1"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The student must be able to achieve all of these skills before the next lesson. If not, the lesson can be repeated or additional practice materials can be used.</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Review all of the skills at the beginning of the next lesson. Be sure to give lots of praise and encouragement!</a:t>
            </a:r>
            <a:endParaRPr dirty="0"/>
          </a:p>
        </p:txBody>
      </p:sp>
      <p:sp>
        <p:nvSpPr>
          <p:cNvPr id="481" name="Google Shape;48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37</a:t>
            </a:fld>
            <a:endParaRPr sz="1400">
              <a:solidFill>
                <a:srgbClr val="000000"/>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Pray</a:t>
            </a:r>
            <a:r>
              <a:rPr lang="en-US" sz="1200" dirty="0">
                <a:latin typeface="Verdana" panose="020B0604030504040204" pitchFamily="34" charset="0"/>
                <a:ea typeface="Verdana" panose="020B0604030504040204" pitchFamily="34" charset="0"/>
                <a:cs typeface="Verdana" panose="020B0604030504040204" pitchFamily="34" charset="0"/>
                <a:sym typeface="Verdana"/>
              </a:rPr>
              <a:t> </a:t>
            </a:r>
            <a:endParaRPr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You may want to ask for any special prayer requests, then pray for your students and bless them.</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p:txBody>
      </p:sp>
      <p:sp>
        <p:nvSpPr>
          <p:cNvPr id="458" name="Google Shape;458;p3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Verdana"/>
                <a:ea typeface="Verdana"/>
                <a:cs typeface="Verdana"/>
                <a:sym typeface="Verdana"/>
              </a:rPr>
              <a:t>© 2022-2025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59" name="Google Shape;45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19781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1B. Show Description of Theme Picture</a:t>
            </a:r>
            <a:endParaRPr sz="1200" dirty="0">
              <a:solidFill>
                <a:srgbClr val="4472C4"/>
              </a:solidFill>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Please read the description of the theme picture to the students and point to the pictured vocabulary.</a:t>
            </a:r>
            <a:endParaRPr dirty="0"/>
          </a:p>
          <a:p>
            <a:pPr marL="0" lvl="0" indent="0" algn="l" rtl="0">
              <a:spcBef>
                <a:spcPts val="0"/>
              </a:spcBef>
              <a:spcAft>
                <a:spcPts val="0"/>
              </a:spcAft>
              <a:buNone/>
            </a:pPr>
            <a:r>
              <a:rPr lang="en-US" sz="1200" dirty="0">
                <a:latin typeface="Verdana"/>
                <a:ea typeface="Verdana"/>
                <a:cs typeface="Verdana"/>
                <a:sym typeface="Verdana"/>
              </a:rPr>
              <a:t>These words can be studied for homework.</a:t>
            </a:r>
            <a:endParaRPr dirty="0"/>
          </a:p>
          <a:p>
            <a:pPr marL="0" lvl="0" indent="0" algn="l" rtl="0">
              <a:spcBef>
                <a:spcPts val="0"/>
              </a:spcBef>
              <a:spcAft>
                <a:spcPts val="0"/>
              </a:spcAft>
              <a:buNone/>
            </a:pPr>
            <a:r>
              <a:rPr lang="en-US" sz="1200" dirty="0">
                <a:latin typeface="Verdana"/>
                <a:ea typeface="Verdana"/>
                <a:cs typeface="Verdana"/>
                <a:sym typeface="Verdana"/>
              </a:rPr>
              <a:t>Practice of vocabulary begins with the following slide.</a:t>
            </a:r>
            <a:endParaRPr dirty="0"/>
          </a:p>
        </p:txBody>
      </p:sp>
      <p:sp>
        <p:nvSpPr>
          <p:cNvPr id="102" name="Google Shape;102;p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103" name="Google Shape;10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875630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530" name="Google Shape;530;gacdbbb6fc2_0_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Verdana"/>
                <a:ea typeface="Verdana"/>
                <a:cs typeface="Verdana"/>
                <a:sym typeface="Verdana"/>
              </a:rPr>
              <a:t>© 2022-2025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31" name="Google Shape;531;gacdbbb6fc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2536712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8"/>
            <a:ext cx="5852160" cy="3780474"/>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968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2A. Vocabulary </a:t>
            </a:r>
          </a:p>
          <a:p>
            <a:pPr marL="0" lvl="0" indent="0" algn="l" rtl="0">
              <a:spcBef>
                <a:spcPts val="0"/>
              </a:spcBef>
              <a:spcAft>
                <a:spcPts val="0"/>
              </a:spcAft>
              <a:buNone/>
            </a:pPr>
            <a:endPar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This vocabulary section is in a different format than previous lessons. As students’ skills improve, they need more challenges.</a:t>
            </a:r>
            <a:endParaRPr lang="en-US" sz="1200" dirty="0">
              <a:latin typeface="Verdana" panose="020B0604030504040204" pitchFamily="34" charset="0"/>
              <a:ea typeface="Verdana" panose="020B0604030504040204" pitchFamily="34" charset="0"/>
              <a:cs typeface="Verdana" panose="020B0604030504040204" pitchFamily="34" charset="0"/>
              <a:sym typeface="Calibri"/>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1. Say the word a few times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as you indicate the picture. For example, say, ”a neck, a neck, a neck.” Have your students then repeat the word after you a few times.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2. Ask students to match the word to the correct definition and say the answer as a sentence</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example, “A neck is a body part between the head and shoulders.” </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3. Check students’ comprehension further by asking direct questions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example, “Where is your neck?” “Do I have a beard?” “Does your father use a razor?”</a:t>
            </a:r>
            <a:endParaRPr lang="en-US" sz="1200" i="1"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lang="en-US" sz="1200" i="1"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i="0"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endParaRPr lang="en-US" sz="1200" i="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1. B</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2. D</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3. A</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4. C</a:t>
            </a:r>
          </a:p>
          <a:p>
            <a:endParaRPr lang="en-US" sz="1200" dirty="0">
              <a:latin typeface="Verdana" panose="020B0604030504040204" pitchFamily="34" charset="0"/>
              <a:ea typeface="Verdana" panose="020B0604030504040204" pitchFamily="34" charset="0"/>
              <a:cs typeface="Verdana" panose="020B0604030504040204" pitchFamily="34" charset="0"/>
            </a:endParaRPr>
          </a:p>
          <a:p>
            <a:endParaRPr lang="en-US" sz="12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Tree>
    <p:extLst>
      <p:ext uri="{BB962C8B-B14F-4D97-AF65-F5344CB8AC3E}">
        <p14:creationId xmlns:p14="http://schemas.microsoft.com/office/powerpoint/2010/main" val="165450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2B. Vocabulary</a:t>
            </a:r>
          </a:p>
          <a:p>
            <a:pPr marL="0" lvl="0" indent="0" algn="l" rtl="0">
              <a:spcBef>
                <a:spcPts val="0"/>
              </a:spcBef>
              <a:spcAft>
                <a:spcPts val="0"/>
              </a:spcAft>
              <a:buNone/>
            </a:pPr>
            <a:endPar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Note: A thumb is one of the fingers. The other fingers are called index finger, middle finger, ring finger and pinky (or little) finger.</a:t>
            </a:r>
            <a:endParaRPr lang="en-US" sz="1200" dirty="0">
              <a:latin typeface="Verdana" panose="020B0604030504040204" pitchFamily="34" charset="0"/>
              <a:ea typeface="Verdana" panose="020B0604030504040204" pitchFamily="34" charset="0"/>
              <a:cs typeface="Verdana" panose="020B0604030504040204" pitchFamily="34" charset="0"/>
              <a:sym typeface="Calibri"/>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1. Say the beginning of the sentence a few times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as you indicate the picture. For example, say, ”Put your thumbs up, put your thumbs up.” Have your students then repeat the phrase after you a few times.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2. Ask students to match the beginning and end of each sentence and say the complete sentence</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example, “Put your thumbs up to express something good.” </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3. Check students’ comprehension further by asking direct questions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example, “Where are your thumbs?”</a:t>
            </a:r>
            <a:endParaRPr lang="en-US" sz="1200" i="1"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i="0"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endParaRPr lang="en-US" sz="1200" i="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5. H</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6. F</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7. E</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8. G</a:t>
            </a:r>
          </a:p>
          <a:p>
            <a:endParaRPr lang="en-US" dirty="0"/>
          </a:p>
        </p:txBody>
      </p:sp>
    </p:spTree>
    <p:extLst>
      <p:ext uri="{BB962C8B-B14F-4D97-AF65-F5344CB8AC3E}">
        <p14:creationId xmlns:p14="http://schemas.microsoft.com/office/powerpoint/2010/main" val="329065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2C. Vocabulary</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1. Say the beginning of the sentence a few times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as you indicate the picture. For example, say, ”She tasted, she tasted.” Have your students then repeat the phrase after you a few times.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2. Ask students to match the beginning and end of each sentence and say the complete sentence</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example, “She tasted the fruit but didn’t like it.” </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3. Check students’ comprehension further by asking direct questions</a:t>
            </a:r>
            <a:r>
              <a:rPr lang="en-US" sz="1200" dirty="0">
                <a:latin typeface="Verdana" panose="020B0604030504040204" pitchFamily="34" charset="0"/>
                <a:ea typeface="Verdana" panose="020B0604030504040204" pitchFamily="34" charset="0"/>
                <a:cs typeface="Verdana" panose="020B0604030504040204" pitchFamily="34" charset="0"/>
                <a:sym typeface="Verdana"/>
              </a:rPr>
              <a:t>. For example, “What do you like to taste?”</a:t>
            </a:r>
            <a:endParaRPr lang="en-US" sz="1200" i="1"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lang="en-US" sz="1200" b="1" i="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i="0"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endParaRPr lang="en-US" sz="1200" i="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9. J</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10. I</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11. L</a:t>
            </a:r>
          </a:p>
          <a:p>
            <a:pPr marL="0" lvl="0" indent="0" algn="l" rtl="0">
              <a:spcBef>
                <a:spcPts val="0"/>
              </a:spcBef>
              <a:spcAft>
                <a:spcPts val="0"/>
              </a:spcAft>
              <a:buNone/>
            </a:pPr>
            <a:r>
              <a:rPr lang="en-US" sz="1200" i="0" dirty="0">
                <a:latin typeface="Verdana" panose="020B0604030504040204" pitchFamily="34" charset="0"/>
                <a:ea typeface="Verdana" panose="020B0604030504040204" pitchFamily="34" charset="0"/>
                <a:cs typeface="Verdana" panose="020B0604030504040204" pitchFamily="34" charset="0"/>
                <a:sym typeface="Verdana"/>
              </a:rPr>
              <a:t>12. K</a:t>
            </a:r>
          </a:p>
          <a:p>
            <a:endParaRPr lang="en-US" dirty="0"/>
          </a:p>
        </p:txBody>
      </p:sp>
    </p:spTree>
    <p:extLst>
      <p:ext uri="{BB962C8B-B14F-4D97-AF65-F5344CB8AC3E}">
        <p14:creationId xmlns:p14="http://schemas.microsoft.com/office/powerpoint/2010/main" val="234910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2D. Grammar</a:t>
            </a:r>
            <a:r>
              <a:rPr lang="en-US" sz="1200" dirty="0">
                <a:solidFill>
                  <a:srgbClr val="4472C4"/>
                </a:solidFill>
                <a:latin typeface="Verdana" panose="020B0604030504040204" pitchFamily="34" charset="0"/>
                <a:ea typeface="Verdana" panose="020B0604030504040204" pitchFamily="34" charset="0"/>
                <a:cs typeface="Verdana" panose="020B0604030504040204" pitchFamily="34" charset="0"/>
                <a:sym typeface="Calibri"/>
              </a:rPr>
              <a:t> – </a:t>
            </a: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Simple past tense verbs</a:t>
            </a:r>
            <a:endParaRPr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Note: Past simple tense verbs are used for a past action that is finished. The form is the same in all persons</a:t>
            </a:r>
            <a:endParaRPr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Regular simple past verbs end in –ed.</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sym typeface="Verdana"/>
              </a:rPr>
              <a:t>Irregular verbs do not end in -ed. They can be found on the list in the appendix.</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The -ed ending is used in the positive form but not in the question or negative form. </a:t>
            </a:r>
          </a:p>
          <a:p>
            <a:pPr marL="0" indent="0"/>
            <a:r>
              <a:rPr lang="en-US" sz="1200" dirty="0">
                <a:latin typeface="Verdana" panose="020B0604030504040204" pitchFamily="34" charset="0"/>
                <a:ea typeface="Verdana" panose="020B0604030504040204" pitchFamily="34" charset="0"/>
                <a:cs typeface="Verdana" panose="020B0604030504040204" pitchFamily="34" charset="0"/>
                <a:sym typeface="Verdana"/>
              </a:rPr>
              <a:t>To spell many simple past regular verbs we just add the letters –ed to the end of the word. However, the next slide shows 3 rules where this pattern is different.</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Model, Repeat, and Solo row number 1. Then ask students to complete the sentences for rows 2-4.</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2. No, I didn’t (did not) burn it.</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3. Did you touch the paint?</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4. Yes, I yawned (a lot).</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sz="1200" dirty="0">
              <a:latin typeface="Verdana"/>
              <a:ea typeface="Verdana"/>
              <a:cs typeface="Verdana"/>
              <a:sym typeface="Verdana"/>
            </a:endParaRPr>
          </a:p>
        </p:txBody>
      </p:sp>
      <p:sp>
        <p:nvSpPr>
          <p:cNvPr id="170" name="Google Shape;170;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000000"/>
                </a:solidFill>
                <a:latin typeface="Verdana"/>
                <a:ea typeface="Verdana"/>
                <a:cs typeface="Verdana"/>
                <a:sym typeface="Verdana"/>
              </a:rPr>
              <a:t>© 2022-2025 Light of the World Learning</a:t>
            </a:r>
            <a:endParaRPr dirty="0"/>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rPr>
              <a:t>2E. Grammar</a:t>
            </a:r>
            <a:r>
              <a:rPr lang="en-US" sz="1200"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T</a:t>
            </a: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rPr>
              <a:t>he spelling rules of regular verbs</a:t>
            </a:r>
            <a:endParaRPr sz="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15000"/>
              </a:lnSpc>
              <a:spcBef>
                <a:spcPts val="0"/>
              </a:spcBef>
              <a:spcAft>
                <a:spcPts val="0"/>
              </a:spcAft>
              <a:buNone/>
            </a:pPr>
            <a:endParaRPr sz="1200" b="1" dirty="0">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2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If the word already ends in silent E, just add D.</a:t>
            </a: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If the word ends in a consonant + Y, change the Y to I and add ED.</a:t>
            </a:r>
          </a:p>
          <a:p>
            <a:pPr marL="0" lvl="0" indent="0" algn="l" rtl="0">
              <a:lnSpc>
                <a:spcPct val="115000"/>
              </a:lnSpc>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If the verb has one syllable and ends in one vowel and one consonant (-</a:t>
            </a:r>
            <a:r>
              <a:rPr lang="en-US" sz="1200" dirty="0" err="1">
                <a:latin typeface="Verdana" panose="020B0604030504040204" pitchFamily="34" charset="0"/>
                <a:ea typeface="Verdana" panose="020B0604030504040204" pitchFamily="34" charset="0"/>
                <a:cs typeface="Verdana" panose="020B0604030504040204" pitchFamily="34" charset="0"/>
                <a:sym typeface="Verdana"/>
              </a:rPr>
              <a:t>vc</a:t>
            </a:r>
            <a:r>
              <a:rPr lang="en-US" sz="1200" dirty="0">
                <a:latin typeface="Verdana" panose="020B0604030504040204" pitchFamily="34" charset="0"/>
                <a:ea typeface="Verdana" panose="020B0604030504040204" pitchFamily="34" charset="0"/>
                <a:cs typeface="Verdana" panose="020B0604030504040204" pitchFamily="34" charset="0"/>
                <a:sym typeface="Verdana"/>
              </a:rPr>
              <a:t>) the final consonant is doubled: stopped, planned. However, </a:t>
            </a:r>
            <a:r>
              <a:rPr lang="en-US" sz="1200" b="1" i="0" dirty="0">
                <a:solidFill>
                  <a:srgbClr val="4D5156"/>
                </a:solidFill>
                <a:effectLst/>
                <a:latin typeface="Verdana" panose="020B0604030504040204" pitchFamily="34" charset="0"/>
                <a:ea typeface="Verdana" panose="020B0604030504040204" pitchFamily="34" charset="0"/>
                <a:cs typeface="Verdana" panose="020B0604030504040204" pitchFamily="34" charset="0"/>
              </a:rPr>
              <a:t>do not </a:t>
            </a:r>
            <a:r>
              <a:rPr lang="en-US" sz="1200" b="1" i="0" dirty="0">
                <a:solidFill>
                  <a:srgbClr val="5F6368"/>
                </a:solidFill>
                <a:effectLst/>
                <a:latin typeface="Verdana" panose="020B0604030504040204" pitchFamily="34" charset="0"/>
                <a:ea typeface="Verdana" panose="020B0604030504040204" pitchFamily="34" charset="0"/>
                <a:cs typeface="Verdana" panose="020B0604030504040204" pitchFamily="34" charset="0"/>
              </a:rPr>
              <a:t>double</a:t>
            </a:r>
            <a:r>
              <a:rPr lang="en-US" sz="1200" b="0" i="0" dirty="0">
                <a:solidFill>
                  <a:srgbClr val="4D5156"/>
                </a:solidFill>
                <a:effectLst/>
                <a:latin typeface="Verdana" panose="020B0604030504040204" pitchFamily="34" charset="0"/>
                <a:ea typeface="Verdana" panose="020B0604030504040204" pitchFamily="34" charset="0"/>
                <a:cs typeface="Verdana" panose="020B0604030504040204" pitchFamily="34" charset="0"/>
              </a:rPr>
              <a:t> w, x, y (sowed, boxed, played).</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Model, Repeat, and Solo row number 1. Then ask students to complete the sentences for rows 2-9.</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2. shaved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3. translated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5. studied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6. married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8. stopped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9. planned</a:t>
            </a:r>
          </a:p>
          <a:p>
            <a:pPr marL="0" lvl="0" indent="0" algn="l" rtl="0">
              <a:lnSpc>
                <a:spcPct val="115000"/>
              </a:lnSpc>
              <a:spcBef>
                <a:spcPts val="0"/>
              </a:spcBef>
              <a:spcAft>
                <a:spcPts val="0"/>
              </a:spcAft>
              <a:buNone/>
            </a:pPr>
            <a:endParaRPr sz="1200" dirty="0">
              <a:latin typeface="Calibri"/>
              <a:ea typeface="Calibri"/>
              <a:cs typeface="Calibri"/>
              <a:sym typeface="Calibri"/>
            </a:endParaRPr>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100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Google Shape;64;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200"/>
              <a:buFont typeface="Calibri"/>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 name="Google Shape;6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68" name="Google Shape;6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91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2313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4"/>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31" name="Google Shape;3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90855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42" name="Google Shape;4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79183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51" name="Google Shape;5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96448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58" name="Google Shape;5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88923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9"/>
          <p:cNvSpPr>
            <a:spLocks noGrp="1"/>
          </p:cNvSpPr>
          <p:nvPr>
            <p:ph type="pic" idx="2"/>
          </p:nvPr>
        </p:nvSpPr>
        <p:spPr>
          <a:xfrm>
            <a:off x="5183188" y="987425"/>
            <a:ext cx="6172200" cy="4873625"/>
          </a:xfrm>
          <a:prstGeom prst="rect">
            <a:avLst/>
          </a:prstGeom>
          <a:noFill/>
          <a:ln>
            <a:noFill/>
          </a:ln>
        </p:spPr>
      </p:sp>
      <p:sp>
        <p:nvSpPr>
          <p:cNvPr id="62" name="Google Shape;6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65" name="Google Shape;6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14186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39016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9448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03255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08361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4"/>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31" name="Google Shape;3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67493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35" name="Google Shape;3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79166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42" name="Google Shape;4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41313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51" name="Google Shape;5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86692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58" name="Google Shape;5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10282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9"/>
          <p:cNvSpPr>
            <a:spLocks noGrp="1"/>
          </p:cNvSpPr>
          <p:nvPr>
            <p:ph type="pic" idx="2"/>
          </p:nvPr>
        </p:nvSpPr>
        <p:spPr>
          <a:xfrm>
            <a:off x="5183188" y="987425"/>
            <a:ext cx="6172200" cy="4873625"/>
          </a:xfrm>
          <a:prstGeom prst="rect">
            <a:avLst/>
          </a:prstGeom>
          <a:noFill/>
          <a:ln>
            <a:noFill/>
          </a:ln>
        </p:spPr>
      </p:sp>
      <p:sp>
        <p:nvSpPr>
          <p:cNvPr id="62" name="Google Shape;6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65" name="Google Shape;6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09643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97604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 2022-2025 Light of the World Learning</a:t>
            </a:r>
            <a:endParaRPr dirty="0"/>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9573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1"/>
        <p:cNvGrpSpPr/>
        <p:nvPr/>
      </p:nvGrpSpPr>
      <p:grpSpPr>
        <a:xfrm>
          <a:off x="0" y="0"/>
          <a:ext cx="0" cy="0"/>
          <a:chOff x="0" y="0"/>
          <a:chExt cx="0" cy="0"/>
        </a:xfrm>
      </p:grpSpPr>
      <p:sp>
        <p:nvSpPr>
          <p:cNvPr id="22" name="Google Shape;2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4"/>
          <p:cNvSpPr txBox="1">
            <a:spLocks noGrp="1"/>
          </p:cNvSpPr>
          <p:nvPr>
            <p:ph type="dt" idx="10"/>
          </p:nvPr>
        </p:nvSpPr>
        <p:spPr>
          <a:xfrm>
            <a:off x="5029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 name="Google Shape;24;p44"/>
          <p:cNvSpPr txBox="1">
            <a:spLocks noGrp="1"/>
          </p:cNvSpPr>
          <p:nvPr>
            <p:ph type="ftr" idx="11"/>
          </p:nvPr>
        </p:nvSpPr>
        <p:spPr>
          <a:xfrm>
            <a:off x="-3429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25" name="Google Shape;2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
        <p:cNvGrpSpPr/>
        <p:nvPr/>
      </p:nvGrpSpPr>
      <p:grpSpPr>
        <a:xfrm>
          <a:off x="0" y="0"/>
          <a:ext cx="0" cy="0"/>
          <a:chOff x="0" y="0"/>
          <a:chExt cx="0" cy="0"/>
        </a:xfrm>
      </p:grpSpPr>
      <p:sp>
        <p:nvSpPr>
          <p:cNvPr id="27" name="Google Shape;2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200"/>
              <a:buFont typeface="Calibri"/>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29" name="Google Shape;2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0"/>
        <p:cNvGrpSpPr/>
        <p:nvPr/>
      </p:nvGrpSpPr>
      <p:grpSpPr>
        <a:xfrm>
          <a:off x="0" y="0"/>
          <a:ext cx="0" cy="0"/>
          <a:chOff x="0" y="0"/>
          <a:chExt cx="0" cy="0"/>
        </a:xfrm>
      </p:grpSpPr>
      <p:sp>
        <p:nvSpPr>
          <p:cNvPr id="31" name="Google Shape;31;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200"/>
              <a:buFont typeface="Calibri"/>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 name="Google Shape;3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36" name="Google Shape;3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3"/>
        <p:cNvGrpSpPr/>
        <p:nvPr/>
      </p:nvGrpSpPr>
      <p:grpSpPr>
        <a:xfrm>
          <a:off x="0" y="0"/>
          <a:ext cx="0" cy="0"/>
          <a:chOff x="0" y="0"/>
          <a:chExt cx="0" cy="0"/>
        </a:xfrm>
      </p:grpSpPr>
      <p:sp>
        <p:nvSpPr>
          <p:cNvPr id="44" name="Google Shape;44;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 name="Google Shape;4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200"/>
              <a:buFont typeface="Calibri"/>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8" name="Google Shape;4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49" name="Google Shape;4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9"/>
          <p:cNvSpPr>
            <a:spLocks noGrp="1"/>
          </p:cNvSpPr>
          <p:nvPr>
            <p:ph type="pic" idx="2"/>
          </p:nvPr>
        </p:nvSpPr>
        <p:spPr>
          <a:xfrm>
            <a:off x="5183188" y="987425"/>
            <a:ext cx="6172200" cy="4873625"/>
          </a:xfrm>
          <a:prstGeom prst="rect">
            <a:avLst/>
          </a:prstGeom>
          <a:noFill/>
          <a:ln>
            <a:noFill/>
          </a:ln>
        </p:spPr>
      </p:sp>
      <p:sp>
        <p:nvSpPr>
          <p:cNvPr id="53" name="Google Shape;53;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200"/>
              <a:buFont typeface="Calibri"/>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5" name="Google Shape;5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56" name="Google Shape;5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7"/>
        <p:cNvGrpSpPr/>
        <p:nvPr/>
      </p:nvGrpSpPr>
      <p:grpSpPr>
        <a:xfrm>
          <a:off x="0" y="0"/>
          <a:ext cx="0" cy="0"/>
          <a:chOff x="0" y="0"/>
          <a:chExt cx="0" cy="0"/>
        </a:xfrm>
      </p:grpSpPr>
      <p:sp>
        <p:nvSpPr>
          <p:cNvPr id="58" name="Google Shape;58;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200"/>
              <a:buFont typeface="Calibri"/>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1" name="Google Shape;6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a:solidFill>
                  <a:srgbClr val="888888"/>
                </a:solidFill>
                <a:latin typeface="Verdana"/>
                <a:ea typeface="Verdana"/>
                <a:cs typeface="Verdana"/>
                <a:sym typeface="Verdana"/>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smtClean="0"/>
              <a:t>© 2022-2025 Light of the World Learning</a:t>
            </a:r>
            <a:endParaRPr dirty="0"/>
          </a:p>
        </p:txBody>
      </p:sp>
      <p:sp>
        <p:nvSpPr>
          <p:cNvPr id="62" name="Google Shape;6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1200"/>
              <a:buFont typeface="Arial"/>
              <a:buNone/>
              <a:defRPr sz="1800">
                <a:solidFill>
                  <a:srgbClr val="888888"/>
                </a:solidFill>
                <a:latin typeface="Verdana"/>
                <a:ea typeface="Verdana"/>
                <a:cs typeface="Verdana"/>
                <a:sym typeface="Verdana"/>
              </a:defRPr>
            </a:lvl1pPr>
            <a:lvl2pPr marL="0" marR="0" lvl="1"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2pPr>
            <a:lvl3pPr marL="0" marR="0" lvl="2"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3pPr>
            <a:lvl4pPr marL="0" marR="0" lvl="3"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4pPr>
            <a:lvl5pPr marL="0" marR="0" lvl="4"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5pPr>
            <a:lvl6pPr marL="0" marR="0" lvl="5"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6pPr>
            <a:lvl7pPr marL="0" marR="0" lvl="6"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7pPr>
            <a:lvl8pPr marL="0" marR="0" lvl="7"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8pPr>
            <a:lvl9pPr marL="0" marR="0" lvl="8" indent="0" algn="r" rtl="0">
              <a:spcBef>
                <a:spcPts val="0"/>
              </a:spcBef>
              <a:spcAft>
                <a:spcPts val="0"/>
              </a:spcAft>
              <a:buClr>
                <a:srgbClr val="000000"/>
              </a:buClr>
              <a:buSzPts val="1200"/>
              <a:buFont typeface="Arial"/>
              <a:buNone/>
              <a:defRPr sz="1200">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 name="Google Shape;12;p41"/>
          <p:cNvSpPr txBox="1"/>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400"/>
              <a:buFont typeface="Arial"/>
              <a:buNone/>
            </a:pPr>
            <a:endParaRPr sz="1200" b="0" i="0" u="none" strike="noStrike" cap="none">
              <a:solidFill>
                <a:srgbClr val="888888"/>
              </a:solidFill>
              <a:latin typeface="Verdana"/>
              <a:ea typeface="Verdana"/>
              <a:cs typeface="Verdana"/>
              <a:sym typeface="Verdana"/>
            </a:endParaRPr>
          </a:p>
        </p:txBody>
      </p:sp>
      <p:sp>
        <p:nvSpPr>
          <p:cNvPr id="13" name="Google Shape;13;p41"/>
          <p:cNvSpPr txBox="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200" b="0" i="0" u="none" strike="noStrike" cap="none">
              <a:solidFill>
                <a:srgbClr val="888888"/>
              </a:solidFill>
              <a:latin typeface="Verdana"/>
              <a:ea typeface="Verdana"/>
              <a:cs typeface="Verdana"/>
              <a:sym typeface="Verdana"/>
            </a:endParaRPr>
          </a:p>
        </p:txBody>
      </p:sp>
      <p:sp>
        <p:nvSpPr>
          <p:cNvPr id="14" name="Google Shape;14;p41"/>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800" b="0" i="0" u="none" strike="noStrike" cap="none">
                <a:solidFill>
                  <a:srgbClr val="888888"/>
                </a:solidFill>
                <a:latin typeface="Verdana"/>
                <a:ea typeface="Verdana"/>
                <a:cs typeface="Verdana"/>
                <a:sym typeface="Verdana"/>
              </a:rPr>
              <a:t>‹#›</a:t>
            </a:fld>
            <a:endParaRPr sz="1800" b="0" i="0" u="none" strike="noStrike" cap="none" dirty="0">
              <a:solidFill>
                <a:srgbClr val="888888"/>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
        <p:nvSpPr>
          <p:cNvPr id="2" name="Footer Placeholder 1">
            <a:extLst>
              <a:ext uri="{FF2B5EF4-FFF2-40B4-BE49-F238E27FC236}">
                <a16:creationId xmlns:a16="http://schemas.microsoft.com/office/drawing/2014/main" id="{B1027AE9-C13F-56BE-59F8-43959B58D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 2022-2025 Light of the World Learning</a:t>
            </a:r>
            <a:endParaRPr lang="en-US" dirty="0"/>
          </a:p>
        </p:txBody>
      </p:sp>
    </p:spTree>
    <p:extLst>
      <p:ext uri="{BB962C8B-B14F-4D97-AF65-F5344CB8AC3E}">
        <p14:creationId xmlns:p14="http://schemas.microsoft.com/office/powerpoint/2010/main" val="2904755248"/>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5" r:id="rId5"/>
    <p:sldLayoutId id="2147483666" r:id="rId6"/>
    <p:sldLayoutId id="2147483667" r:id="rId7"/>
    <p:sldLayoutId id="2147483668" r:id="rId8"/>
    <p:sldLayoutId id="2147483669"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
        <p:nvSpPr>
          <p:cNvPr id="2" name="Footer Placeholder 1">
            <a:extLst>
              <a:ext uri="{FF2B5EF4-FFF2-40B4-BE49-F238E27FC236}">
                <a16:creationId xmlns:a16="http://schemas.microsoft.com/office/drawing/2014/main" id="{B1027AE9-C13F-56BE-59F8-43959B58D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1851005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2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live.bible.is/bible/EN1ESV/LUK/4" TargetMode="External"/><Relationship Id="rId5" Type="http://schemas.openxmlformats.org/officeDocument/2006/relationships/hyperlink" Target="https://live.bible.is/bible/EN1ESV/MAT/4"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live.bible.is/bible/EN1ESV/LUK/4"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live.bible.is/bible/EN1ESV/MAT/4"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microsoft.com/office/2007/relationships/hdphoto" Target="../media/hdphoto5.wdp"/><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3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35.png"/><Relationship Id="rId12"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png"/><Relationship Id="rId11" Type="http://schemas.microsoft.com/office/2007/relationships/hdphoto" Target="../media/hdphoto6.wdp"/><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23.xml"/><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41.png"/><Relationship Id="rId12"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png"/><Relationship Id="rId11" Type="http://schemas.openxmlformats.org/officeDocument/2006/relationships/image" Target="../media/image1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notesSlide" Target="../notesSlides/notesSlide24.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hyperlink" Target="https://live.bible.is/bible/EN1ESV/MAT/4"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hyperlink" Target="https://live.bible.is/bible/EN1ESV/LUK/4"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live.bible.is/bible/EN1ESV/MAT/4" TargetMode="External"/><Relationship Id="rId5" Type="http://schemas.openxmlformats.org/officeDocument/2006/relationships/hyperlink" Target="https://live.bible.is/bible/EN1ESV/JOS/1"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hyperlink" Target="mailto:Info@lotwl.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s://bit.ly/LOTWFeedback" TargetMode="External"/><Relationship Id="rId3" Type="http://schemas.openxmlformats.org/officeDocument/2006/relationships/hyperlink" Target="https://bit.ly/UseLOTW" TargetMode="External"/><Relationship Id="rId7" Type="http://schemas.openxmlformats.org/officeDocument/2006/relationships/hyperlink" Target="https://bit.ly/BooksLOTW" TargetMode="External"/><Relationship Id="rId12"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hyperlink" Target="https://lightoftheworldlearning.org/" TargetMode="External"/><Relationship Id="rId11" Type="http://schemas.openxmlformats.org/officeDocument/2006/relationships/hyperlink" Target="https://bit.ly/VocabUS" TargetMode="External"/><Relationship Id="rId5" Type="http://schemas.openxmlformats.org/officeDocument/2006/relationships/hyperlink" Target="https://bit.ly/IrregVerb" TargetMode="External"/><Relationship Id="rId10" Type="http://schemas.openxmlformats.org/officeDocument/2006/relationships/hyperlink" Target="https://www.youtube.com/channel/UCN1sBdF_DyzZY9b3kHL9X3A" TargetMode="External"/><Relationship Id="rId4" Type="http://schemas.openxmlformats.org/officeDocument/2006/relationships/hyperlink" Target="https://bit.ly/ListVerbs" TargetMode="External"/><Relationship Id="rId9" Type="http://schemas.openxmlformats.org/officeDocument/2006/relationships/hyperlink" Target="https://bit.ly/TocLOTW"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
          <p:cNvPicPr preferRelativeResize="0">
            <a:picLocks noGrp="1"/>
          </p:cNvPicPr>
          <p:nvPr>
            <p:ph type="body" idx="1"/>
          </p:nvPr>
        </p:nvPicPr>
        <p:blipFill rotWithShape="1">
          <a:blip r:embed="rId5" cstate="print">
            <a:alphaModFix/>
            <a:extLst>
              <a:ext uri="{28A0092B-C50C-407E-A947-70E740481C1C}">
                <a14:useLocalDpi xmlns:a14="http://schemas.microsoft.com/office/drawing/2010/main"/>
              </a:ext>
            </a:extLst>
          </a:blip>
          <a:srcRect l="291" t="256" r="410" b="204"/>
          <a:stretch/>
        </p:blipFill>
        <p:spPr>
          <a:xfrm>
            <a:off x="1588" y="-25400"/>
            <a:ext cx="12209462" cy="6908800"/>
          </a:xfrm>
          <a:prstGeom prst="rect">
            <a:avLst/>
          </a:prstGeom>
          <a:noFill/>
          <a:ln>
            <a:noFill/>
          </a:ln>
        </p:spPr>
      </p:pic>
      <p:sp>
        <p:nvSpPr>
          <p:cNvPr id="75" name="Google Shape;75;p1"/>
          <p:cNvSpPr txBox="1"/>
          <p:nvPr/>
        </p:nvSpPr>
        <p:spPr>
          <a:xfrm>
            <a:off x="80963" y="6365875"/>
            <a:ext cx="12030075" cy="342900"/>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rgbClr val="000000"/>
              </a:buClr>
              <a:buSzPts val="2300"/>
              <a:buFont typeface="Arial"/>
              <a:buNone/>
            </a:pPr>
            <a:r>
              <a:rPr lang="en-US" sz="1400" b="0" i="0" u="none" strike="noStrike" cap="none" dirty="0" smtClean="0">
                <a:solidFill>
                  <a:srgbClr val="000000"/>
                </a:solidFill>
                <a:latin typeface="Verdana"/>
                <a:ea typeface="Verdana"/>
                <a:cs typeface="Verdana"/>
                <a:sym typeface="Verdana"/>
              </a:rPr>
              <a:t>© 2022-2025 Light of the World Learning</a:t>
            </a:r>
            <a:endParaRPr sz="1400" b="0" i="1" u="none" strike="noStrike" cap="none" dirty="0">
              <a:solidFill>
                <a:srgbClr val="000000"/>
              </a:solidFill>
              <a:latin typeface="Verdana"/>
              <a:ea typeface="Verdana"/>
              <a:cs typeface="Verdana"/>
              <a:sym typeface="Verdana"/>
            </a:endParaRPr>
          </a:p>
        </p:txBody>
      </p:sp>
      <p:grpSp>
        <p:nvGrpSpPr>
          <p:cNvPr id="76" name="Google Shape;76;p1"/>
          <p:cNvGrpSpPr/>
          <p:nvPr/>
        </p:nvGrpSpPr>
        <p:grpSpPr>
          <a:xfrm>
            <a:off x="5100638" y="5830888"/>
            <a:ext cx="1982787" cy="360362"/>
            <a:chOff x="8033" y="9095"/>
            <a:chExt cx="3123" cy="673"/>
          </a:xfrm>
        </p:grpSpPr>
        <p:sp>
          <p:nvSpPr>
            <p:cNvPr id="77" name="Google Shape;77;p1"/>
            <p:cNvSpPr/>
            <p:nvPr/>
          </p:nvSpPr>
          <p:spPr>
            <a:xfrm>
              <a:off x="8033" y="9134"/>
              <a:ext cx="3123" cy="634"/>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799"/>
                <a:buFont typeface="Arial"/>
                <a:buNone/>
              </a:pPr>
              <a:endParaRPr sz="1799" b="0" i="0" u="none" strike="noStrike" cap="none">
                <a:solidFill>
                  <a:schemeClr val="dk1"/>
                </a:solidFill>
                <a:latin typeface="Verdana"/>
                <a:ea typeface="Verdana"/>
                <a:cs typeface="Verdana"/>
                <a:sym typeface="Verdana"/>
              </a:endParaRPr>
            </a:p>
          </p:txBody>
        </p:sp>
        <p:sp>
          <p:nvSpPr>
            <p:cNvPr id="78" name="Google Shape;78;p1"/>
            <p:cNvSpPr txBox="1"/>
            <p:nvPr/>
          </p:nvSpPr>
          <p:spPr>
            <a:xfrm>
              <a:off x="8318" y="9095"/>
              <a:ext cx="2838" cy="6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999"/>
                <a:buFont typeface="Arial"/>
                <a:buNone/>
              </a:pPr>
              <a:r>
                <a:rPr lang="en-US" sz="1999" b="0" i="0" u="none" strike="noStrike" cap="none">
                  <a:solidFill>
                    <a:srgbClr val="000000"/>
                  </a:solidFill>
                  <a:latin typeface="Verdana"/>
                  <a:ea typeface="Verdana"/>
                  <a:cs typeface="Verdana"/>
                  <a:sym typeface="Verdana"/>
                </a:rPr>
                <a:t>Unit A2-29</a:t>
              </a:r>
              <a:endParaRPr sz="1400" b="0" i="0" u="none" strike="noStrike" cap="none">
                <a:solidFill>
                  <a:srgbClr val="000000"/>
                </a:solidFill>
                <a:latin typeface="Arial"/>
                <a:ea typeface="Arial"/>
                <a:cs typeface="Arial"/>
                <a:sym typeface="Aria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009" y="2403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p:nvPr/>
        </p:nvSpPr>
        <p:spPr>
          <a:xfrm>
            <a:off x="327325" y="292050"/>
            <a:ext cx="9821332" cy="6273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A: What do you do?</a:t>
            </a:r>
          </a:p>
          <a:p>
            <a:pPr marL="0" marR="0" lvl="0" indent="0" algn="l" rtl="0">
              <a:lnSpc>
                <a:spcPct val="12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 I’m </a:t>
            </a:r>
            <a:r>
              <a:rPr lang="en-US" sz="2800" b="1" i="0" u="none" strike="noStrike" cap="none" dirty="0">
                <a:solidFill>
                  <a:schemeClr val="accent5"/>
                </a:solidFill>
                <a:latin typeface="Verdana"/>
                <a:ea typeface="Verdana"/>
                <a:cs typeface="Verdana"/>
                <a:sym typeface="Verdana"/>
              </a:rPr>
              <a:t>a barber</a:t>
            </a:r>
            <a:r>
              <a:rPr lang="en-US" sz="2800" b="0" i="0" u="none" strike="noStrike" cap="none" dirty="0">
                <a:solidFill>
                  <a:srgbClr val="000000"/>
                </a:solidFill>
                <a:latin typeface="Verdana"/>
                <a:ea typeface="Verdana"/>
                <a:cs typeface="Verdana"/>
                <a:sym typeface="Verdana"/>
              </a:rPr>
              <a:t>. I </a:t>
            </a:r>
            <a:r>
              <a:rPr lang="en-US" sz="2800" b="1" i="0" u="none" strike="noStrike" cap="none" dirty="0">
                <a:solidFill>
                  <a:schemeClr val="accent5"/>
                </a:solidFill>
                <a:latin typeface="Verdana"/>
                <a:ea typeface="Verdana"/>
                <a:cs typeface="Verdana"/>
                <a:sym typeface="Verdana"/>
              </a:rPr>
              <a:t>cut hair and use a razor to shave men’s faces</a:t>
            </a:r>
            <a:r>
              <a:rPr lang="en-US" sz="2800" b="0" i="0" u="none" strike="noStrike" cap="none" dirty="0">
                <a:solidFill>
                  <a:srgbClr val="000000"/>
                </a:solidFill>
                <a:latin typeface="Verdana"/>
                <a:ea typeface="Verdana"/>
                <a:cs typeface="Verdana"/>
                <a:sym typeface="Verdana"/>
              </a:rPr>
              <a:t>. I also </a:t>
            </a:r>
            <a:r>
              <a:rPr lang="en-US" sz="2800" b="1" i="0" u="none" strike="noStrike" cap="none" dirty="0">
                <a:solidFill>
                  <a:schemeClr val="accent5"/>
                </a:solidFill>
                <a:latin typeface="Verdana"/>
                <a:ea typeface="Verdana"/>
                <a:cs typeface="Verdana"/>
                <a:sym typeface="Verdana"/>
              </a:rPr>
              <a:t>trim their beards and mustaches with scissors</a:t>
            </a:r>
            <a:r>
              <a:rPr lang="en-US" sz="2800" b="0" i="0" u="none" strike="noStrike" cap="none" dirty="0">
                <a:solidFill>
                  <a:srgbClr val="000000"/>
                </a:solidFill>
                <a:latin typeface="Verdana"/>
                <a:ea typeface="Verdana"/>
                <a:cs typeface="Verdana"/>
                <a:sym typeface="Verdana"/>
              </a:rPr>
              <a:t>. </a:t>
            </a:r>
            <a:r>
              <a:rPr lang="en-US" sz="2800" dirty="0">
                <a:latin typeface="Verdana"/>
                <a:ea typeface="Verdana"/>
                <a:cs typeface="Verdana"/>
                <a:sym typeface="Verdana"/>
              </a:rPr>
              <a:t>What do you do?</a:t>
            </a:r>
            <a:endParaRPr sz="2800" dirty="0">
              <a:latin typeface="Verdana"/>
              <a:ea typeface="Verdana"/>
              <a:cs typeface="Verdana"/>
              <a:sym typeface="Verdana"/>
            </a:endParaRPr>
          </a:p>
          <a:p>
            <a:pPr marL="0" marR="0" lvl="0" indent="0" algn="l" rtl="0">
              <a:lnSpc>
                <a:spcPct val="120000"/>
              </a:lnSpc>
              <a:spcBef>
                <a:spcPts val="0"/>
              </a:spcBef>
              <a:spcAft>
                <a:spcPts val="0"/>
              </a:spcAft>
              <a:buClr>
                <a:srgbClr val="000000"/>
              </a:buClr>
              <a:buSzPts val="1100"/>
              <a:buFont typeface="Arial"/>
              <a:buNone/>
            </a:pPr>
            <a:r>
              <a:rPr lang="en-US" sz="2800" i="0" u="none" strike="noStrike" cap="none" dirty="0">
                <a:solidFill>
                  <a:srgbClr val="000000"/>
                </a:solidFill>
                <a:latin typeface="Verdana"/>
                <a:ea typeface="Verdana"/>
                <a:cs typeface="Verdana"/>
                <a:sym typeface="Verdana"/>
              </a:rPr>
              <a:t>A: That sounds interesting! I work </a:t>
            </a:r>
            <a:r>
              <a:rPr lang="en-US" sz="2800" b="1" i="0" u="none" strike="noStrike" cap="none" dirty="0">
                <a:solidFill>
                  <a:schemeClr val="accent5"/>
                </a:solidFill>
                <a:latin typeface="Verdana"/>
                <a:ea typeface="Verdana"/>
                <a:cs typeface="Verdana"/>
                <a:sym typeface="Verdana"/>
              </a:rPr>
              <a:t>as a chef</a:t>
            </a:r>
            <a:r>
              <a:rPr lang="en-US" sz="2800" i="0" u="none" strike="noStrike" cap="none" dirty="0">
                <a:solidFill>
                  <a:srgbClr val="000000"/>
                </a:solidFill>
                <a:latin typeface="Verdana"/>
                <a:ea typeface="Verdana"/>
                <a:cs typeface="Verdana"/>
                <a:sym typeface="Verdana"/>
              </a:rPr>
              <a:t>. I </a:t>
            </a:r>
            <a:r>
              <a:rPr lang="en-US" sz="2800" dirty="0">
                <a:latin typeface="Verdana"/>
                <a:ea typeface="Verdana"/>
                <a:cs typeface="Verdana"/>
                <a:sym typeface="Verdana"/>
              </a:rPr>
              <a:t>like to </a:t>
            </a:r>
            <a:r>
              <a:rPr lang="en-US" sz="2800" b="1" dirty="0">
                <a:solidFill>
                  <a:schemeClr val="accent5"/>
                </a:solidFill>
                <a:latin typeface="Verdana"/>
                <a:ea typeface="Verdana"/>
                <a:cs typeface="Verdana"/>
                <a:sym typeface="Verdana"/>
              </a:rPr>
              <a:t>cook and taste all the good food</a:t>
            </a:r>
            <a:r>
              <a:rPr lang="en-US" sz="2800" dirty="0">
                <a:latin typeface="Verdana"/>
                <a:ea typeface="Verdana"/>
                <a:cs typeface="Verdana"/>
                <a:sym typeface="Verdana"/>
              </a:rPr>
              <a:t>. </a:t>
            </a:r>
            <a:r>
              <a:rPr lang="en-US" sz="2800" i="0" u="none" strike="noStrike" cap="none" dirty="0">
                <a:solidFill>
                  <a:srgbClr val="000000"/>
                </a:solidFill>
                <a:latin typeface="Verdana"/>
                <a:ea typeface="Verdana"/>
                <a:cs typeface="Verdana"/>
                <a:sym typeface="Verdana"/>
              </a:rPr>
              <a:t>But yesterday </a:t>
            </a:r>
            <a:r>
              <a:rPr lang="en-US" sz="2800" b="1" i="0" u="none" strike="noStrike" cap="none" dirty="0">
                <a:solidFill>
                  <a:schemeClr val="accent5"/>
                </a:solidFill>
                <a:latin typeface="Verdana"/>
                <a:ea typeface="Verdana"/>
                <a:cs typeface="Verdana"/>
                <a:sym typeface="Verdana"/>
              </a:rPr>
              <a:t>I burned my tongue on a piece of hot pizza. Now I can’t taste anything</a:t>
            </a:r>
            <a:r>
              <a:rPr lang="en-US" sz="2800" i="0" u="none" strike="noStrike" cap="none" dirty="0">
                <a:solidFill>
                  <a:srgbClr val="000000"/>
                </a:solidFill>
                <a:latin typeface="Verdana"/>
                <a:ea typeface="Verdana"/>
                <a:cs typeface="Verdana"/>
                <a:sym typeface="Verdana"/>
              </a:rPr>
              <a:t>.</a:t>
            </a:r>
            <a:endParaRPr lang="en-US" sz="2800" dirty="0">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B: </a:t>
            </a:r>
            <a:r>
              <a:rPr lang="en-US" sz="2800" b="1" i="0" u="none" strike="noStrike" cap="none" dirty="0">
                <a:solidFill>
                  <a:schemeClr val="accent5"/>
                </a:solidFill>
                <a:latin typeface="Verdana"/>
                <a:ea typeface="Verdana"/>
                <a:cs typeface="Verdana"/>
                <a:sym typeface="Verdana"/>
              </a:rPr>
              <a:t>Ouch! That’s too bad! I hope your sense of taste improves soon.</a:t>
            </a:r>
            <a:endParaRPr lang="en-US" sz="2800" b="1" dirty="0">
              <a:solidFill>
                <a:schemeClr val="accent5"/>
              </a:solidFill>
              <a:latin typeface="Verdana"/>
              <a:ea typeface="Verdana"/>
              <a:cs typeface="Verdana"/>
              <a:sym typeface="Verdana"/>
            </a:endParaRPr>
          </a:p>
        </p:txBody>
      </p:sp>
      <p:sp>
        <p:nvSpPr>
          <p:cNvPr id="193" name="Google Shape;193;p10"/>
          <p:cNvSpPr txBox="1"/>
          <p:nvPr/>
        </p:nvSpPr>
        <p:spPr>
          <a:xfrm>
            <a:off x="2111555" y="100012"/>
            <a:ext cx="69153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Listen and repeat.</a:t>
            </a:r>
            <a:endParaRPr sz="3200" b="1" dirty="0">
              <a:latin typeface="Verdana"/>
              <a:ea typeface="Verdana"/>
              <a:cs typeface="Verdana"/>
              <a:sym typeface="Verdana"/>
            </a:endParaRPr>
          </a:p>
        </p:txBody>
      </p:sp>
      <p:sp>
        <p:nvSpPr>
          <p:cNvPr id="194" name="Google Shape;19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196" name="Google Shape;196;p10"/>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1026" name="Picture 2" descr="Free vector barber services cartoon set">
            <a:extLst>
              <a:ext uri="{FF2B5EF4-FFF2-40B4-BE49-F238E27FC236}">
                <a16:creationId xmlns:a16="http://schemas.microsoft.com/office/drawing/2014/main" id="{B21F685F-3A1B-756D-2247-D72E8564D96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430934" y="0"/>
            <a:ext cx="1642534" cy="2942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D5DEFB-92C6-A571-CDC2-6299CB26D5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69555" y="3930650"/>
            <a:ext cx="1642534" cy="29273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048" y="7851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7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sldNum" idx="12"/>
          </p:nvPr>
        </p:nvSpPr>
        <p:spPr>
          <a:xfrm>
            <a:off x="298450" y="6481763"/>
            <a:ext cx="11688763" cy="28416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graphicFrame>
        <p:nvGraphicFramePr>
          <p:cNvPr id="203" name="Google Shape;203;p12"/>
          <p:cNvGraphicFramePr/>
          <p:nvPr>
            <p:extLst>
              <p:ext uri="{D42A27DB-BD31-4B8C-83A1-F6EECF244321}">
                <p14:modId xmlns:p14="http://schemas.microsoft.com/office/powerpoint/2010/main" val="330218134"/>
              </p:ext>
            </p:extLst>
          </p:nvPr>
        </p:nvGraphicFramePr>
        <p:xfrm>
          <a:off x="294778" y="726150"/>
          <a:ext cx="11688900" cy="5497458"/>
        </p:xfrm>
        <a:graphic>
          <a:graphicData uri="http://schemas.openxmlformats.org/drawingml/2006/table">
            <a:tbl>
              <a:tblPr>
                <a:noFill/>
                <a:tableStyleId>{CD619697-065A-43C2-B44F-075EE8323DBF}</a:tableStyleId>
              </a:tblPr>
              <a:tblGrid>
                <a:gridCol w="3963479">
                  <a:extLst>
                    <a:ext uri="{9D8B030D-6E8A-4147-A177-3AD203B41FA5}">
                      <a16:colId xmlns:a16="http://schemas.microsoft.com/office/drawing/2014/main" val="20000"/>
                    </a:ext>
                  </a:extLst>
                </a:gridCol>
                <a:gridCol w="4273470">
                  <a:extLst>
                    <a:ext uri="{9D8B030D-6E8A-4147-A177-3AD203B41FA5}">
                      <a16:colId xmlns:a16="http://schemas.microsoft.com/office/drawing/2014/main" val="20001"/>
                    </a:ext>
                  </a:extLst>
                </a:gridCol>
                <a:gridCol w="3451951">
                  <a:extLst>
                    <a:ext uri="{9D8B030D-6E8A-4147-A177-3AD203B41FA5}">
                      <a16:colId xmlns:a16="http://schemas.microsoft.com/office/drawing/2014/main" val="20002"/>
                    </a:ext>
                  </a:extLst>
                </a:gridCol>
              </a:tblGrid>
              <a:tr h="885685">
                <a:tc>
                  <a:txBody>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rgbClr val="4472C4"/>
                          </a:solidFill>
                          <a:latin typeface="Verdana"/>
                          <a:ea typeface="Verdana"/>
                          <a:cs typeface="Verdana"/>
                          <a:sym typeface="Verdana"/>
                        </a:rPr>
                        <a:t>1. </a:t>
                      </a:r>
                      <a:r>
                        <a:rPr lang="en-US" sz="3200" b="1" i="0" u="none" strike="noStrike" cap="none" dirty="0">
                          <a:solidFill>
                            <a:srgbClr val="000000"/>
                          </a:solidFill>
                          <a:latin typeface="Verdana"/>
                          <a:ea typeface="Verdana"/>
                          <a:cs typeface="Verdana"/>
                          <a:sym typeface="Verdana"/>
                        </a:rPr>
                        <a:t>/id/</a:t>
                      </a:r>
                      <a:endParaRPr sz="3200" b="1" dirty="0">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rgbClr val="4472C4"/>
                          </a:solidFill>
                          <a:latin typeface="Verdana"/>
                          <a:ea typeface="Verdana"/>
                          <a:cs typeface="Verdana"/>
                          <a:sym typeface="Verdana"/>
                        </a:rPr>
                        <a:t>2. </a:t>
                      </a:r>
                      <a:r>
                        <a:rPr lang="en-US" sz="3200" b="1" i="0" u="none" strike="noStrike" cap="none" dirty="0">
                          <a:solidFill>
                            <a:srgbClr val="000000"/>
                          </a:solidFill>
                          <a:latin typeface="Verdana"/>
                          <a:ea typeface="Verdana"/>
                          <a:cs typeface="Verdana"/>
                          <a:sym typeface="Verdana"/>
                        </a:rPr>
                        <a:t>/t/ </a:t>
                      </a:r>
                      <a:endParaRPr sz="3200" b="1" dirty="0">
                        <a:latin typeface="Verdana"/>
                        <a:ea typeface="Verdana"/>
                        <a:cs typeface="Verdana"/>
                        <a:sym typeface="Verdana"/>
                      </a:endParaRPr>
                    </a:p>
                  </a:txBody>
                  <a:tcPr marL="68575" marR="68575" marT="45725" marB="45725"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lgn="ctr">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rgbClr val="4472C4"/>
                          </a:solidFill>
                          <a:latin typeface="Verdana"/>
                          <a:ea typeface="Verdana"/>
                          <a:cs typeface="Verdana"/>
                          <a:sym typeface="Verdana"/>
                        </a:rPr>
                        <a:t>3. </a:t>
                      </a:r>
                      <a:r>
                        <a:rPr lang="en-US" sz="3200" b="1" i="0" u="none" strike="noStrike" cap="none" dirty="0">
                          <a:solidFill>
                            <a:srgbClr val="000000"/>
                          </a:solidFill>
                          <a:latin typeface="Verdana"/>
                          <a:ea typeface="Verdana"/>
                          <a:cs typeface="Verdana"/>
                          <a:sym typeface="Verdana"/>
                        </a:rPr>
                        <a:t>/d/ </a:t>
                      </a:r>
                      <a:endParaRPr sz="3200" b="1" dirty="0">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2113498">
                <a:tc>
                  <a:txBody>
                    <a:bodyPr/>
                    <a:lstStyle/>
                    <a:p>
                      <a:pPr marL="0" lvl="0" indent="0" algn="l" rtl="0">
                        <a:lnSpc>
                          <a:spcPct val="115000"/>
                        </a:lnSpc>
                        <a:spcBef>
                          <a:spcPts val="0"/>
                        </a:spcBef>
                        <a:spcAft>
                          <a:spcPts val="0"/>
                        </a:spcAft>
                        <a:buClr>
                          <a:schemeClr val="dk1"/>
                        </a:buClr>
                        <a:buSzPts val="1100"/>
                        <a:buFont typeface="Arial"/>
                        <a:buNone/>
                      </a:pPr>
                      <a:r>
                        <a:rPr lang="en-US" sz="2800" dirty="0">
                          <a:solidFill>
                            <a:srgbClr val="222222"/>
                          </a:solidFill>
                          <a:latin typeface="Verdana"/>
                          <a:ea typeface="Verdana"/>
                          <a:cs typeface="Verdana"/>
                          <a:sym typeface="Verdana"/>
                        </a:rPr>
                        <a:t>Pronounce –ed as an extra syllable, /id/, only</a:t>
                      </a:r>
                      <a:r>
                        <a:rPr lang="en-US" sz="2800" dirty="0">
                          <a:solidFill>
                            <a:schemeClr val="dk1"/>
                          </a:solidFill>
                          <a:latin typeface="Verdana"/>
                          <a:ea typeface="Verdana"/>
                          <a:cs typeface="Verdana"/>
                          <a:sym typeface="Verdana"/>
                        </a:rPr>
                        <a:t> </a:t>
                      </a:r>
                      <a:r>
                        <a:rPr lang="en-US" sz="2800" dirty="0">
                          <a:solidFill>
                            <a:srgbClr val="222222"/>
                          </a:solidFill>
                          <a:latin typeface="Verdana"/>
                          <a:ea typeface="Verdana"/>
                          <a:cs typeface="Verdana"/>
                          <a:sym typeface="Verdana"/>
                        </a:rPr>
                        <a:t>after /t/ </a:t>
                      </a:r>
                      <a:r>
                        <a:rPr lang="en-US" sz="2800" i="0" u="none" strike="noStrike" cap="none" dirty="0">
                          <a:solidFill>
                            <a:srgbClr val="222222"/>
                          </a:solidFill>
                          <a:latin typeface="Verdana"/>
                          <a:ea typeface="Verdana"/>
                          <a:cs typeface="Verdana"/>
                          <a:sym typeface="Verdana"/>
                        </a:rPr>
                        <a:t>or </a:t>
                      </a:r>
                      <a:r>
                        <a:rPr lang="en-US" sz="2800" dirty="0">
                          <a:solidFill>
                            <a:srgbClr val="222222"/>
                          </a:solidFill>
                          <a:latin typeface="Verdana"/>
                          <a:ea typeface="Verdana"/>
                          <a:cs typeface="Verdana"/>
                          <a:sym typeface="Verdana"/>
                        </a:rPr>
                        <a:t>/d/</a:t>
                      </a:r>
                      <a:r>
                        <a:rPr lang="en-US" sz="2800" i="0" u="none" strike="noStrike" cap="none" dirty="0">
                          <a:solidFill>
                            <a:srgbClr val="222222"/>
                          </a:solidFill>
                          <a:latin typeface="Verdana"/>
                          <a:ea typeface="Verdana"/>
                          <a:cs typeface="Verdana"/>
                          <a:sym typeface="Verdana"/>
                        </a:rPr>
                        <a:t>.</a:t>
                      </a:r>
                      <a:endParaRPr sz="2800" i="0" u="none" strike="noStrike" cap="none" dirty="0">
                        <a:solidFill>
                          <a:srgbClr val="000000"/>
                        </a:solidFill>
                        <a:latin typeface="Verdana"/>
                        <a:ea typeface="Verdana"/>
                        <a:cs typeface="Verdana"/>
                        <a:sym typeface="Verdana"/>
                      </a:endParaRPr>
                    </a:p>
                  </a:txBody>
                  <a:tcPr marL="68575" marR="68575" marT="45725" marB="45725">
                    <a:lnL w="9525" cap="flat" cmpd="sng">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2800" dirty="0">
                          <a:solidFill>
                            <a:srgbClr val="222222"/>
                          </a:solidFill>
                          <a:latin typeface="Verdana"/>
                          <a:ea typeface="Verdana"/>
                          <a:cs typeface="Verdana"/>
                          <a:sym typeface="Verdana"/>
                        </a:rPr>
                        <a:t>Pronounce –ed as /t/ after unvoiced sounds</a:t>
                      </a:r>
                      <a:r>
                        <a:rPr lang="en-US" sz="2800" i="0" u="none" strike="noStrike" cap="none" dirty="0">
                          <a:solidFill>
                            <a:srgbClr val="222222"/>
                          </a:solidFill>
                          <a:latin typeface="Verdana"/>
                          <a:ea typeface="Verdana"/>
                          <a:cs typeface="Verdana"/>
                          <a:sym typeface="Verdana"/>
                        </a:rPr>
                        <a:t>:</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r>
                        <a:rPr lang="en-US" sz="2800" i="0" u="none" strike="noStrike" cap="none" dirty="0">
                          <a:solidFill>
                            <a:srgbClr val="000000"/>
                          </a:solidFill>
                          <a:latin typeface="Verdana"/>
                          <a:ea typeface="Verdana"/>
                          <a:cs typeface="Verdana"/>
                          <a:sym typeface="Verdana"/>
                        </a:rPr>
                        <a:t>/p/, /k/, /</a:t>
                      </a:r>
                      <a:r>
                        <a:rPr lang="en-US" sz="2800" i="0" u="none" strike="noStrike" cap="none" dirty="0" err="1">
                          <a:solidFill>
                            <a:srgbClr val="000000"/>
                          </a:solidFill>
                          <a:latin typeface="Verdana"/>
                          <a:ea typeface="Verdana"/>
                          <a:cs typeface="Verdana"/>
                          <a:sym typeface="Verdana"/>
                        </a:rPr>
                        <a:t>ch</a:t>
                      </a:r>
                      <a:r>
                        <a:rPr lang="en-US" sz="2800" i="0" u="none" strike="noStrike" cap="none" dirty="0">
                          <a:solidFill>
                            <a:srgbClr val="000000"/>
                          </a:solidFill>
                          <a:latin typeface="Verdana"/>
                          <a:ea typeface="Verdana"/>
                          <a:cs typeface="Verdana"/>
                          <a:sym typeface="Verdana"/>
                        </a:rPr>
                        <a:t>/, /f/, /s/, /</a:t>
                      </a:r>
                      <a:r>
                        <a:rPr lang="en-US" sz="2800" i="0" u="none" strike="noStrike" cap="none" dirty="0" err="1">
                          <a:solidFill>
                            <a:srgbClr val="000000"/>
                          </a:solidFill>
                          <a:latin typeface="Verdana"/>
                          <a:ea typeface="Verdana"/>
                          <a:cs typeface="Verdana"/>
                          <a:sym typeface="Verdana"/>
                        </a:rPr>
                        <a:t>sh</a:t>
                      </a:r>
                      <a:r>
                        <a:rPr lang="en-US" sz="2800" i="0" u="none" strike="noStrike" cap="none" dirty="0">
                          <a:solidFill>
                            <a:srgbClr val="000000"/>
                          </a:solidFill>
                          <a:latin typeface="Verdana"/>
                          <a:ea typeface="Verdana"/>
                          <a:cs typeface="Verdana"/>
                          <a:sym typeface="Verdana"/>
                        </a:rPr>
                        <a:t>/, /</a:t>
                      </a:r>
                      <a:r>
                        <a:rPr lang="en-US" sz="2800" i="0" u="none" strike="noStrike" cap="none" dirty="0" err="1">
                          <a:solidFill>
                            <a:srgbClr val="000000"/>
                          </a:solidFill>
                          <a:latin typeface="Verdana"/>
                          <a:ea typeface="Verdana"/>
                          <a:cs typeface="Verdana"/>
                          <a:sym typeface="Verdana"/>
                        </a:rPr>
                        <a:t>th</a:t>
                      </a:r>
                      <a:r>
                        <a:rPr lang="en-US" sz="2800" i="0" u="none" strike="noStrike" cap="none" dirty="0">
                          <a:solidFill>
                            <a:srgbClr val="000000"/>
                          </a:solidFill>
                          <a:latin typeface="Verdana"/>
                          <a:ea typeface="Verdana"/>
                          <a:cs typeface="Verdana"/>
                          <a:sym typeface="Verdana"/>
                        </a:rPr>
                        <a:t>/</a:t>
                      </a:r>
                      <a:endParaRPr sz="2800" i="0" u="none" strike="noStrike" cap="none" dirty="0">
                        <a:solidFill>
                          <a:srgbClr val="000000"/>
                        </a:solidFill>
                        <a:latin typeface="Verdana"/>
                        <a:ea typeface="Verdana"/>
                        <a:cs typeface="Verdana"/>
                        <a:sym typeface="Verdana"/>
                      </a:endParaRPr>
                    </a:p>
                  </a:txBody>
                  <a:tcPr marL="68575" marR="68575" marT="0" marB="0">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2800" dirty="0">
                          <a:solidFill>
                            <a:srgbClr val="222222"/>
                          </a:solidFill>
                          <a:latin typeface="Verdana"/>
                          <a:ea typeface="Verdana"/>
                          <a:cs typeface="Verdana"/>
                          <a:sym typeface="Verdana"/>
                        </a:rPr>
                        <a:t>Pronounce –ed as /d/ after all other voiced sounds.</a:t>
                      </a:r>
                      <a:endParaRPr sz="2800" i="0" u="none" strike="noStrike" cap="none" dirty="0">
                        <a:solidFill>
                          <a:srgbClr val="000000"/>
                        </a:solidFill>
                        <a:latin typeface="Verdana"/>
                        <a:ea typeface="Verdana"/>
                        <a:cs typeface="Verdana"/>
                        <a:sym typeface="Verdana"/>
                      </a:endParaRPr>
                    </a:p>
                  </a:txBody>
                  <a:tcPr marL="68575" marR="68575" marT="0" marB="0">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2498275">
                <a:tc>
                  <a:txBody>
                    <a:body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lang="en-US" sz="2800" i="0" u="none" strike="noStrike" cap="none" dirty="0">
                          <a:solidFill>
                            <a:srgbClr val="222222"/>
                          </a:solidFill>
                          <a:latin typeface="Verdana"/>
                          <a:ea typeface="Verdana"/>
                          <a:cs typeface="Verdana"/>
                          <a:sym typeface="Verdana"/>
                        </a:rPr>
                        <a:t>pain</a:t>
                      </a:r>
                      <a:r>
                        <a:rPr lang="en-US" sz="2800" b="1" i="0" u="none" strike="noStrike" cap="none" dirty="0">
                          <a:solidFill>
                            <a:srgbClr val="4472C4"/>
                          </a:solidFill>
                          <a:latin typeface="Verdana"/>
                          <a:ea typeface="Verdana"/>
                          <a:cs typeface="Verdana"/>
                          <a:sym typeface="Verdana"/>
                        </a:rPr>
                        <a:t>t</a:t>
                      </a:r>
                      <a:r>
                        <a:rPr lang="en-US" sz="2800" i="0" u="none" strike="noStrike" cap="none" dirty="0">
                          <a:solidFill>
                            <a:srgbClr val="222222"/>
                          </a:solidFill>
                          <a:latin typeface="Verdana"/>
                          <a:ea typeface="Verdana"/>
                          <a:cs typeface="Verdana"/>
                          <a:sym typeface="Verdana"/>
                        </a:rPr>
                        <a:t>ed</a:t>
                      </a:r>
                      <a:endParaRPr lang="en-US"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wai</a:t>
                      </a:r>
                      <a:r>
                        <a:rPr lang="en-US" sz="2800" b="1" i="0" u="none" strike="noStrike" cap="none" dirty="0">
                          <a:solidFill>
                            <a:srgbClr val="4472C4"/>
                          </a:solidFill>
                          <a:latin typeface="Verdana"/>
                          <a:ea typeface="Verdana"/>
                          <a:cs typeface="Verdana"/>
                          <a:sym typeface="Verdana"/>
                        </a:rPr>
                        <a:t>t</a:t>
                      </a:r>
                      <a:r>
                        <a:rPr lang="en-US" sz="2800" i="0" u="none" strike="noStrike" cap="none" dirty="0">
                          <a:solidFill>
                            <a:srgbClr val="222222"/>
                          </a:solidFill>
                          <a:latin typeface="Verdana"/>
                          <a:ea typeface="Verdana"/>
                          <a:cs typeface="Verdana"/>
                          <a:sym typeface="Verdana"/>
                        </a:rPr>
                        <a:t>ed </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nee</a:t>
                      </a:r>
                      <a:r>
                        <a:rPr lang="en-US" sz="2800" b="1" i="0" u="none" strike="noStrike" cap="none" dirty="0">
                          <a:solidFill>
                            <a:srgbClr val="4472C4"/>
                          </a:solidFill>
                          <a:latin typeface="Verdana"/>
                          <a:ea typeface="Verdana"/>
                          <a:cs typeface="Verdana"/>
                          <a:sym typeface="Verdana"/>
                        </a:rPr>
                        <a:t>d</a:t>
                      </a:r>
                      <a:r>
                        <a:rPr lang="en-US" sz="2800" i="0" u="none" strike="noStrike" cap="none" dirty="0">
                          <a:solidFill>
                            <a:srgbClr val="222222"/>
                          </a:solidFill>
                          <a:latin typeface="Verdana"/>
                          <a:ea typeface="Verdana"/>
                          <a:cs typeface="Verdana"/>
                          <a:sym typeface="Verdana"/>
                        </a:rPr>
                        <a:t>ed</a:t>
                      </a: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han</a:t>
                      </a:r>
                      <a:r>
                        <a:rPr lang="en-US" sz="2800" b="1" i="0" u="none" strike="noStrike" cap="none" dirty="0">
                          <a:solidFill>
                            <a:srgbClr val="4472C4"/>
                          </a:solidFill>
                          <a:latin typeface="Verdana"/>
                          <a:ea typeface="Verdana"/>
                          <a:cs typeface="Verdana"/>
                          <a:sym typeface="Verdana"/>
                        </a:rPr>
                        <a:t>d</a:t>
                      </a:r>
                      <a:r>
                        <a:rPr lang="en-US" sz="2800" i="0" u="none" strike="noStrike" cap="none" dirty="0">
                          <a:solidFill>
                            <a:srgbClr val="222222"/>
                          </a:solidFill>
                          <a:latin typeface="Verdana"/>
                          <a:ea typeface="Verdana"/>
                          <a:cs typeface="Verdana"/>
                          <a:sym typeface="Verdana"/>
                        </a:rPr>
                        <a:t>ed</a:t>
                      </a:r>
                      <a:endParaRPr sz="2800"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tal</a:t>
                      </a:r>
                      <a:r>
                        <a:rPr lang="en-US" sz="2800" b="1" i="0" u="none" strike="noStrike" cap="none" dirty="0">
                          <a:solidFill>
                            <a:srgbClr val="4472C4"/>
                          </a:solidFill>
                          <a:latin typeface="Verdana"/>
                          <a:ea typeface="Verdana"/>
                          <a:cs typeface="Verdana"/>
                          <a:sym typeface="Verdana"/>
                        </a:rPr>
                        <a:t>k</a:t>
                      </a:r>
                      <a:r>
                        <a:rPr lang="en-US" sz="2800" i="0" u="none" strike="noStrike" cap="none" dirty="0">
                          <a:solidFill>
                            <a:srgbClr val="222222"/>
                          </a:solidFill>
                          <a:latin typeface="Verdana"/>
                          <a:ea typeface="Verdana"/>
                          <a:cs typeface="Verdana"/>
                          <a:sym typeface="Verdana"/>
                        </a:rPr>
                        <a:t>ed</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sto</a:t>
                      </a:r>
                      <a:r>
                        <a:rPr lang="en-US" sz="2800" b="1" i="0" u="none" strike="noStrike" cap="none" dirty="0">
                          <a:solidFill>
                            <a:srgbClr val="4472C4"/>
                          </a:solidFill>
                          <a:latin typeface="Verdana"/>
                          <a:ea typeface="Verdana"/>
                          <a:cs typeface="Verdana"/>
                          <a:sym typeface="Verdana"/>
                        </a:rPr>
                        <a:t>pp</a:t>
                      </a:r>
                      <a:r>
                        <a:rPr lang="en-US" sz="2800" i="0" u="none" strike="noStrike" cap="none" dirty="0">
                          <a:solidFill>
                            <a:srgbClr val="222222"/>
                          </a:solidFill>
                          <a:latin typeface="Verdana"/>
                          <a:ea typeface="Verdana"/>
                          <a:cs typeface="Verdana"/>
                          <a:sym typeface="Verdana"/>
                        </a:rPr>
                        <a:t>ed</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wa</a:t>
                      </a:r>
                      <a:r>
                        <a:rPr lang="en-US" sz="2800" b="1" i="0" u="none" strike="noStrike" cap="none" dirty="0">
                          <a:solidFill>
                            <a:srgbClr val="4472C4"/>
                          </a:solidFill>
                          <a:latin typeface="Verdana"/>
                          <a:ea typeface="Verdana"/>
                          <a:cs typeface="Verdana"/>
                          <a:sym typeface="Verdana"/>
                        </a:rPr>
                        <a:t>sh</a:t>
                      </a:r>
                      <a:r>
                        <a:rPr lang="en-US" sz="2800" i="0" u="none" strike="noStrike" cap="none" dirty="0">
                          <a:solidFill>
                            <a:srgbClr val="222222"/>
                          </a:solidFill>
                          <a:latin typeface="Verdana"/>
                          <a:ea typeface="Verdana"/>
                          <a:cs typeface="Verdana"/>
                          <a:sym typeface="Verdana"/>
                        </a:rPr>
                        <a:t>ed</a:t>
                      </a: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wat</a:t>
                      </a:r>
                      <a:r>
                        <a:rPr lang="en-US" sz="2800" b="1" i="0" u="none" strike="noStrike" cap="none" dirty="0">
                          <a:solidFill>
                            <a:srgbClr val="4472C4"/>
                          </a:solidFill>
                          <a:latin typeface="Verdana"/>
                          <a:ea typeface="Verdana"/>
                          <a:cs typeface="Verdana"/>
                          <a:sym typeface="Verdana"/>
                        </a:rPr>
                        <a:t>ch</a:t>
                      </a:r>
                      <a:r>
                        <a:rPr lang="en-US" sz="2800" i="0" u="none" strike="noStrike" cap="none" dirty="0">
                          <a:solidFill>
                            <a:srgbClr val="222222"/>
                          </a:solidFill>
                          <a:latin typeface="Verdana"/>
                          <a:ea typeface="Verdana"/>
                          <a:cs typeface="Verdana"/>
                          <a:sym typeface="Verdana"/>
                        </a:rPr>
                        <a:t>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st</a:t>
                      </a:r>
                      <a:r>
                        <a:rPr lang="en-US" sz="2800" b="1" i="0" u="none" strike="noStrike" cap="none" dirty="0">
                          <a:solidFill>
                            <a:srgbClr val="4472C4"/>
                          </a:solidFill>
                          <a:latin typeface="Verdana"/>
                          <a:ea typeface="Verdana"/>
                          <a:cs typeface="Verdana"/>
                          <a:sym typeface="Verdana"/>
                        </a:rPr>
                        <a:t>ay</a:t>
                      </a:r>
                      <a:r>
                        <a:rPr lang="en-US" sz="2800" i="0" u="none" strike="noStrike" cap="none" dirty="0">
                          <a:solidFill>
                            <a:srgbClr val="222222"/>
                          </a:solidFill>
                          <a:latin typeface="Verdana"/>
                          <a:ea typeface="Verdana"/>
                          <a:cs typeface="Verdana"/>
                          <a:sym typeface="Verdana"/>
                        </a:rPr>
                        <a:t>ed </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lo</a:t>
                      </a:r>
                      <a:r>
                        <a:rPr lang="en-US" sz="2800" b="1" i="0" u="none" strike="noStrike" cap="none" dirty="0">
                          <a:solidFill>
                            <a:srgbClr val="4472C4"/>
                          </a:solidFill>
                          <a:latin typeface="Verdana"/>
                          <a:ea typeface="Verdana"/>
                          <a:cs typeface="Verdana"/>
                          <a:sym typeface="Verdana"/>
                        </a:rPr>
                        <a:t>v</a:t>
                      </a:r>
                      <a:r>
                        <a:rPr lang="en-US" sz="2800" i="0" u="none" strike="noStrike" cap="none" dirty="0">
                          <a:solidFill>
                            <a:srgbClr val="222222"/>
                          </a:solidFill>
                          <a:latin typeface="Verdana"/>
                          <a:ea typeface="Verdana"/>
                          <a:cs typeface="Verdana"/>
                          <a:sym typeface="Verdana"/>
                        </a:rPr>
                        <a:t>ed</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bur</a:t>
                      </a:r>
                      <a:r>
                        <a:rPr lang="en-US" sz="2800" b="1" i="0" u="none" strike="noStrike" cap="none" dirty="0">
                          <a:solidFill>
                            <a:srgbClr val="4472C4"/>
                          </a:solidFill>
                          <a:latin typeface="Verdana"/>
                          <a:ea typeface="Verdana"/>
                          <a:cs typeface="Verdana"/>
                          <a:sym typeface="Verdana"/>
                        </a:rPr>
                        <a:t>n</a:t>
                      </a:r>
                      <a:r>
                        <a:rPr lang="en-US" sz="2800" i="0" u="none" strike="noStrike" cap="none" dirty="0">
                          <a:solidFill>
                            <a:srgbClr val="222222"/>
                          </a:solidFill>
                          <a:latin typeface="Verdana"/>
                          <a:ea typeface="Verdana"/>
                          <a:cs typeface="Verdana"/>
                          <a:sym typeface="Verdana"/>
                        </a:rPr>
                        <a:t>ed</a:t>
                      </a:r>
                    </a:p>
                    <a:p>
                      <a:pPr marL="0" marR="0" lvl="0" indent="0" algn="l" rtl="0">
                        <a:lnSpc>
                          <a:spcPct val="115000"/>
                        </a:lnSpc>
                        <a:spcBef>
                          <a:spcPts val="0"/>
                        </a:spcBef>
                        <a:spcAft>
                          <a:spcPts val="0"/>
                        </a:spcAft>
                        <a:buClr>
                          <a:srgbClr val="000000"/>
                        </a:buClr>
                        <a:buSzPts val="2800"/>
                        <a:buFont typeface="Arial"/>
                        <a:buNone/>
                      </a:pPr>
                      <a:r>
                        <a:rPr lang="en-US" sz="2800" i="0" u="none" strike="noStrike" cap="none" dirty="0">
                          <a:solidFill>
                            <a:srgbClr val="222222"/>
                          </a:solidFill>
                          <a:latin typeface="Verdana"/>
                          <a:ea typeface="Verdana"/>
                          <a:cs typeface="Verdana"/>
                          <a:sym typeface="Verdana"/>
                        </a:rPr>
                        <a:t>bu</a:t>
                      </a:r>
                      <a:r>
                        <a:rPr lang="en-US" sz="2800" b="1" i="0" u="none" strike="noStrike" cap="none" dirty="0">
                          <a:solidFill>
                            <a:srgbClr val="4472C4"/>
                          </a:solidFill>
                          <a:latin typeface="Verdana"/>
                          <a:ea typeface="Verdana"/>
                          <a:cs typeface="Verdana"/>
                          <a:sym typeface="Verdana"/>
                        </a:rPr>
                        <a:t>zz</a:t>
                      </a:r>
                      <a:r>
                        <a:rPr lang="en-US" sz="2800" i="0" u="none" strike="noStrike" cap="none" dirty="0">
                          <a:solidFill>
                            <a:srgbClr val="222222"/>
                          </a:solidFill>
                          <a:latin typeface="Verdana"/>
                          <a:ea typeface="Verdana"/>
                          <a:cs typeface="Verdana"/>
                          <a:sym typeface="Verdana"/>
                        </a:rPr>
                        <a:t>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bl>
          </a:graphicData>
        </a:graphic>
      </p:graphicFrame>
      <p:sp>
        <p:nvSpPr>
          <p:cNvPr id="204" name="Google Shape;204;p1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sp>
        <p:nvSpPr>
          <p:cNvPr id="205" name="Google Shape;205;p12"/>
          <p:cNvSpPr txBox="1"/>
          <p:nvPr/>
        </p:nvSpPr>
        <p:spPr>
          <a:xfrm>
            <a:off x="208322" y="0"/>
            <a:ext cx="11688900" cy="7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latin typeface="Verdana"/>
                <a:ea typeface="Verdana"/>
                <a:cs typeface="Verdana"/>
                <a:sym typeface="Verdana"/>
              </a:rPr>
              <a:t>Three Ways to Pronounce –ED Endings.</a:t>
            </a:r>
            <a:endParaRPr sz="3200" b="1"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22" y="0"/>
            <a:ext cx="406400" cy="406400"/>
          </a:xfrm>
          <a:prstGeom prst="rect">
            <a:avLst/>
          </a:prstGeom>
        </p:spPr>
      </p:pic>
    </p:spTree>
    <p:extLst>
      <p:ext uri="{BB962C8B-B14F-4D97-AF65-F5344CB8AC3E}">
        <p14:creationId xmlns:p14="http://schemas.microsoft.com/office/powerpoint/2010/main" val="2785288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5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212" name="Google Shape;212;p13"/>
          <p:cNvGraphicFramePr/>
          <p:nvPr>
            <p:extLst>
              <p:ext uri="{D42A27DB-BD31-4B8C-83A1-F6EECF244321}">
                <p14:modId xmlns:p14="http://schemas.microsoft.com/office/powerpoint/2010/main" val="712864977"/>
              </p:ext>
            </p:extLst>
          </p:nvPr>
        </p:nvGraphicFramePr>
        <p:xfrm>
          <a:off x="746559" y="1209960"/>
          <a:ext cx="10941856" cy="3746900"/>
        </p:xfrm>
        <a:graphic>
          <a:graphicData uri="http://schemas.openxmlformats.org/drawingml/2006/table">
            <a:tbl>
              <a:tblPr>
                <a:noFill/>
                <a:tableStyleId>{CD619697-065A-43C2-B44F-075EE8323DBF}</a:tableStyleId>
              </a:tblPr>
              <a:tblGrid>
                <a:gridCol w="2735464">
                  <a:extLst>
                    <a:ext uri="{9D8B030D-6E8A-4147-A177-3AD203B41FA5}">
                      <a16:colId xmlns:a16="http://schemas.microsoft.com/office/drawing/2014/main" val="20000"/>
                    </a:ext>
                  </a:extLst>
                </a:gridCol>
                <a:gridCol w="2735464">
                  <a:extLst>
                    <a:ext uri="{9D8B030D-6E8A-4147-A177-3AD203B41FA5}">
                      <a16:colId xmlns:a16="http://schemas.microsoft.com/office/drawing/2014/main" val="20001"/>
                    </a:ext>
                  </a:extLst>
                </a:gridCol>
                <a:gridCol w="2735464">
                  <a:extLst>
                    <a:ext uri="{9D8B030D-6E8A-4147-A177-3AD203B41FA5}">
                      <a16:colId xmlns:a16="http://schemas.microsoft.com/office/drawing/2014/main" val="1687446513"/>
                    </a:ext>
                  </a:extLst>
                </a:gridCol>
                <a:gridCol w="2735464">
                  <a:extLst>
                    <a:ext uri="{9D8B030D-6E8A-4147-A177-3AD203B41FA5}">
                      <a16:colId xmlns:a16="http://schemas.microsoft.com/office/drawing/2014/main" val="20003"/>
                    </a:ext>
                  </a:extLst>
                </a:gridCol>
              </a:tblGrid>
              <a:tr h="944900">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1. </a:t>
                      </a:r>
                      <a:r>
                        <a:rPr lang="en-US" sz="2800" b="1" i="0" u="none" strike="noStrike" cap="none" dirty="0">
                          <a:solidFill>
                            <a:srgbClr val="000000"/>
                          </a:solidFill>
                          <a:latin typeface="Verdana"/>
                          <a:ea typeface="Verdana"/>
                          <a:cs typeface="Verdana"/>
                          <a:sym typeface="Verdana"/>
                        </a:rPr>
                        <a:t>/id/</a:t>
                      </a:r>
                      <a:endParaRPr sz="2800" b="1" dirty="0">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2. </a:t>
                      </a:r>
                      <a:r>
                        <a:rPr lang="en-US" sz="2800" b="1" i="0" u="none" strike="noStrike" cap="none" dirty="0">
                          <a:solidFill>
                            <a:srgbClr val="000000"/>
                          </a:solidFill>
                          <a:latin typeface="Verdana"/>
                          <a:ea typeface="Verdana"/>
                          <a:cs typeface="Verdana"/>
                          <a:sym typeface="Verdana"/>
                        </a:rPr>
                        <a:t>/d/ </a:t>
                      </a:r>
                      <a:endParaRPr sz="2800" b="1" dirty="0">
                        <a:latin typeface="Verdana"/>
                        <a:ea typeface="Verdana"/>
                        <a:cs typeface="Verdana"/>
                        <a:sym typeface="Verdana"/>
                      </a:endParaRPr>
                    </a:p>
                  </a:txBody>
                  <a:tcPr marL="68575" marR="68575" marT="45725" marB="45725"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3. </a:t>
                      </a:r>
                      <a:r>
                        <a:rPr lang="en-US" sz="2800" b="1" i="0" u="none" strike="noStrike" cap="none" dirty="0">
                          <a:solidFill>
                            <a:srgbClr val="000000"/>
                          </a:solidFill>
                          <a:latin typeface="Verdana"/>
                          <a:ea typeface="Verdana"/>
                          <a:cs typeface="Verdana"/>
                          <a:sym typeface="Verdana"/>
                        </a:rPr>
                        <a:t>/t/ </a:t>
                      </a:r>
                      <a:endParaRPr sz="2800" b="1" dirty="0">
                        <a:latin typeface="Verdana"/>
                        <a:ea typeface="Verdana"/>
                        <a:cs typeface="Verdana"/>
                        <a:sym typeface="Verdana"/>
                      </a:endParaRPr>
                    </a:p>
                  </a:txBody>
                  <a:tcPr marL="68575" marR="68575" marT="45725" marB="45725"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lgn="ctr">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None/>
                      </a:pPr>
                      <a:r>
                        <a:rPr lang="en-US" sz="2800" b="1" dirty="0">
                          <a:solidFill>
                            <a:srgbClr val="4472C4"/>
                          </a:solidFill>
                          <a:latin typeface="Verdana"/>
                          <a:ea typeface="Verdana"/>
                          <a:cs typeface="Verdana"/>
                          <a:sym typeface="Verdana"/>
                        </a:rPr>
                        <a:t>4. </a:t>
                      </a:r>
                      <a:r>
                        <a:rPr lang="en-US" sz="2800" b="1" dirty="0">
                          <a:solidFill>
                            <a:schemeClr val="dk1"/>
                          </a:solidFill>
                          <a:latin typeface="Verdana"/>
                          <a:ea typeface="Verdana"/>
                          <a:cs typeface="Verdana"/>
                          <a:sym typeface="Verdana"/>
                        </a:rPr>
                        <a:t>Challenge</a:t>
                      </a:r>
                      <a:endParaRPr sz="2800" b="1" i="0" u="none" strike="noStrike" cap="none" dirty="0">
                        <a:solidFill>
                          <a:schemeClr val="dk1"/>
                        </a:solidFill>
                        <a:latin typeface="Verdana"/>
                        <a:ea typeface="Verdana"/>
                        <a:cs typeface="Verdana"/>
                        <a:sym typeface="Verdana"/>
                      </a:endParaRPr>
                    </a:p>
                  </a:txBody>
                  <a:tcPr marL="68575" marR="68575" marT="45725" marB="45725"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560400">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waited</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stayed</a:t>
                      </a:r>
                      <a:endParaRPr sz="280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talked</a:t>
                      </a:r>
                      <a:endParaRPr sz="280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560400">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needed</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loved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stopped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560400">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painted</a:t>
                      </a:r>
                      <a:endParaRPr sz="2800"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cleaned</a:t>
                      </a:r>
                      <a:endParaRPr sz="280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touched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560400">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hand</a:t>
                      </a:r>
                      <a:r>
                        <a:rPr lang="en-US" sz="2800" i="0" u="none" strike="noStrike" cap="none" dirty="0">
                          <a:solidFill>
                            <a:srgbClr val="000000"/>
                          </a:solidFill>
                          <a:latin typeface="Verdana"/>
                          <a:ea typeface="Verdana"/>
                          <a:cs typeface="Verdana"/>
                          <a:sym typeface="Verdana"/>
                        </a:rPr>
                        <a:t>ed</a:t>
                      </a:r>
                      <a:endParaRPr sz="2800"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used</a:t>
                      </a:r>
                      <a:endParaRPr sz="280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looked</a:t>
                      </a:r>
                      <a:endParaRPr sz="280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endParaRPr sz="2800" dirty="0">
                        <a:latin typeface="Verdana"/>
                        <a:ea typeface="Verdana"/>
                        <a:cs typeface="Verdana"/>
                        <a:sym typeface="Verdana"/>
                      </a:endParaRPr>
                    </a:p>
                  </a:txBody>
                  <a:tcPr marL="68575" marR="68575" marT="45725" marB="45725" anchor="ctr">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r h="560400">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tasted </a:t>
                      </a:r>
                      <a:endParaRPr sz="2800"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hugged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lgn="ctr">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danced</a:t>
                      </a:r>
                      <a:endParaRPr sz="2800" dirty="0">
                        <a:latin typeface="Verdana"/>
                        <a:ea typeface="Verdana"/>
                        <a:cs typeface="Verdana"/>
                        <a:sym typeface="Verdana"/>
                      </a:endParaRPr>
                    </a:p>
                  </a:txBody>
                  <a:tcPr marL="68575" marR="68575" marT="0" marB="0" anchor="ctr">
                    <a:lnL w="9525" cap="flat" cmpd="sng" algn="ctr">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endParaRPr sz="2800" i="0" u="none" strike="noStrike" cap="none" dirty="0">
                        <a:solidFill>
                          <a:srgbClr val="000000"/>
                        </a:solidFill>
                        <a:latin typeface="Verdana"/>
                        <a:ea typeface="Verdana"/>
                        <a:cs typeface="Verdana"/>
                        <a:sym typeface="Verdana"/>
                      </a:endParaRPr>
                    </a:p>
                  </a:txBody>
                  <a:tcPr marL="68575" marR="68575" marT="45725" marB="45725" anchor="ctr">
                    <a:lnL w="9525" cap="flat" cmpd="sng" algn="ctr">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5"/>
                  </a:ext>
                </a:extLst>
              </a:tr>
            </a:tbl>
          </a:graphicData>
        </a:graphic>
      </p:graphicFrame>
      <p:sp>
        <p:nvSpPr>
          <p:cNvPr id="213" name="Google Shape;213;p13"/>
          <p:cNvSpPr txBox="1"/>
          <p:nvPr/>
        </p:nvSpPr>
        <p:spPr>
          <a:xfrm>
            <a:off x="2291483" y="251244"/>
            <a:ext cx="11866200" cy="77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latin typeface="Verdana"/>
                <a:ea typeface="Verdana"/>
                <a:cs typeface="Verdana"/>
                <a:sym typeface="Verdana"/>
              </a:rPr>
              <a:t>Three Ways to Pronounce –ED Endings.</a:t>
            </a:r>
            <a:endParaRPr sz="3200" b="1" dirty="0">
              <a:latin typeface="Verdana"/>
              <a:ea typeface="Verdana"/>
              <a:cs typeface="Verdana"/>
              <a:sym typeface="Verdana"/>
            </a:endParaRPr>
          </a:p>
        </p:txBody>
      </p:sp>
      <p:sp>
        <p:nvSpPr>
          <p:cNvPr id="214" name="Google Shape;214;p13"/>
          <p:cNvSpPr txBox="1"/>
          <p:nvPr/>
        </p:nvSpPr>
        <p:spPr>
          <a:xfrm>
            <a:off x="1388950" y="5354650"/>
            <a:ext cx="10156800" cy="954000"/>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000000"/>
              </a:buClr>
              <a:buSzPts val="2800"/>
            </a:pPr>
            <a:r>
              <a:rPr lang="en-US" sz="2800" dirty="0">
                <a:solidFill>
                  <a:srgbClr val="4472C4"/>
                </a:solidFill>
                <a:latin typeface="Verdana"/>
                <a:ea typeface="Verdana"/>
                <a:cs typeface="Verdana"/>
                <a:sym typeface="Verdana"/>
              </a:rPr>
              <a:t>5. </a:t>
            </a:r>
            <a:r>
              <a:rPr lang="en-US" sz="2800" i="0" u="none" strike="noStrike" cap="none" dirty="0">
                <a:solidFill>
                  <a:srgbClr val="000000"/>
                </a:solidFill>
                <a:latin typeface="Verdana"/>
                <a:ea typeface="Verdana"/>
                <a:cs typeface="Verdana"/>
                <a:sym typeface="Verdana"/>
              </a:rPr>
              <a:t>I waited after class and talked to my teacher.</a:t>
            </a:r>
          </a:p>
          <a:p>
            <a:pPr marR="0" lvl="0" algn="l" rtl="0">
              <a:spcBef>
                <a:spcPts val="0"/>
              </a:spcBef>
              <a:spcAft>
                <a:spcPts val="0"/>
              </a:spcAft>
              <a:buClr>
                <a:srgbClr val="000000"/>
              </a:buClr>
              <a:buSzPts val="2800"/>
            </a:pPr>
            <a:r>
              <a:rPr lang="en-US" sz="2800" dirty="0">
                <a:solidFill>
                  <a:srgbClr val="4472C4"/>
                </a:solidFill>
                <a:latin typeface="Verdana"/>
                <a:ea typeface="Verdana"/>
                <a:cs typeface="Verdana"/>
                <a:sym typeface="Verdana"/>
              </a:rPr>
              <a:t>6. </a:t>
            </a:r>
            <a:r>
              <a:rPr lang="en-US" sz="2800" i="0" u="none" strike="noStrike" cap="none" dirty="0">
                <a:solidFill>
                  <a:srgbClr val="000000"/>
                </a:solidFill>
                <a:latin typeface="Verdana"/>
                <a:ea typeface="Verdana"/>
                <a:cs typeface="Verdana"/>
                <a:sym typeface="Verdana"/>
              </a:rPr>
              <a:t>We stayed outside last night and painted the fence. </a:t>
            </a:r>
            <a:endParaRPr sz="2800" dirty="0">
              <a:latin typeface="Verdana"/>
              <a:ea typeface="Verdana"/>
              <a:cs typeface="Verdana"/>
              <a:sym typeface="Verdana"/>
            </a:endParaRPr>
          </a:p>
        </p:txBody>
      </p:sp>
      <p:sp>
        <p:nvSpPr>
          <p:cNvPr id="215" name="Google Shape;215;p13"/>
          <p:cNvSpPr txBox="1">
            <a:spLocks noGrp="1"/>
          </p:cNvSpPr>
          <p:nvPr>
            <p:ph type="sldNum" idx="12"/>
          </p:nvPr>
        </p:nvSpPr>
        <p:spPr>
          <a:xfrm>
            <a:off x="8610600" y="63912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
        <p:nvSpPr>
          <p:cNvPr id="216" name="Google Shape;216;p13"/>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85" y="480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3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aphicFrame>
        <p:nvGraphicFramePr>
          <p:cNvPr id="223" name="Google Shape;223;p14"/>
          <p:cNvGraphicFramePr/>
          <p:nvPr>
            <p:extLst>
              <p:ext uri="{D42A27DB-BD31-4B8C-83A1-F6EECF244321}">
                <p14:modId xmlns:p14="http://schemas.microsoft.com/office/powerpoint/2010/main" val="3935142201"/>
              </p:ext>
            </p:extLst>
          </p:nvPr>
        </p:nvGraphicFramePr>
        <p:xfrm>
          <a:off x="2504908" y="1214562"/>
          <a:ext cx="7918450" cy="4428875"/>
        </p:xfrm>
        <a:graphic>
          <a:graphicData uri="http://schemas.openxmlformats.org/drawingml/2006/table">
            <a:tbl>
              <a:tblPr>
                <a:noFill/>
                <a:tableStyleId>{CD619697-065A-43C2-B44F-075EE8323DBF}</a:tableStyleId>
              </a:tblPr>
              <a:tblGrid>
                <a:gridCol w="2782900">
                  <a:extLst>
                    <a:ext uri="{9D8B030D-6E8A-4147-A177-3AD203B41FA5}">
                      <a16:colId xmlns:a16="http://schemas.microsoft.com/office/drawing/2014/main" val="20000"/>
                    </a:ext>
                  </a:extLst>
                </a:gridCol>
                <a:gridCol w="2495550">
                  <a:extLst>
                    <a:ext uri="{9D8B030D-6E8A-4147-A177-3AD203B41FA5}">
                      <a16:colId xmlns:a16="http://schemas.microsoft.com/office/drawing/2014/main" val="20001"/>
                    </a:ext>
                  </a:extLst>
                </a:gridCol>
                <a:gridCol w="2640000">
                  <a:extLst>
                    <a:ext uri="{9D8B030D-6E8A-4147-A177-3AD203B41FA5}">
                      <a16:colId xmlns:a16="http://schemas.microsoft.com/office/drawing/2014/main" val="20002"/>
                    </a:ext>
                  </a:extLst>
                </a:gridCol>
              </a:tblGrid>
              <a:tr h="626750">
                <a:tc>
                  <a:txBody>
                    <a:bodyPr/>
                    <a:lstStyle/>
                    <a:p>
                      <a:pPr marL="0" marR="0" lvl="0" indent="0" algn="l" rtl="0">
                        <a:lnSpc>
                          <a:spcPct val="107000"/>
                        </a:lnSpc>
                        <a:spcBef>
                          <a:spcPts val="0"/>
                        </a:spcBef>
                        <a:spcAft>
                          <a:spcPts val="0"/>
                        </a:spcAft>
                        <a:buClr>
                          <a:srgbClr val="000000"/>
                        </a:buClr>
                        <a:buSzPts val="2800"/>
                        <a:buFont typeface="Arial"/>
                        <a:buNone/>
                      </a:pPr>
                      <a:r>
                        <a:rPr lang="en-US" sz="2800" b="1" dirty="0">
                          <a:solidFill>
                            <a:srgbClr val="4472C4"/>
                          </a:solidFill>
                          <a:latin typeface="Verdana"/>
                          <a:ea typeface="Verdana"/>
                          <a:cs typeface="Verdana"/>
                          <a:sym typeface="Verdana"/>
                        </a:rPr>
                        <a:t>A.</a:t>
                      </a:r>
                      <a:r>
                        <a:rPr lang="en-US" sz="2800" b="1" u="none" strike="noStrike" cap="none" dirty="0">
                          <a:solidFill>
                            <a:srgbClr val="4472C4"/>
                          </a:solidFill>
                          <a:latin typeface="Verdana"/>
                          <a:ea typeface="Verdana"/>
                          <a:cs typeface="Verdana"/>
                          <a:sym typeface="Verdana"/>
                        </a:rPr>
                        <a:t> </a:t>
                      </a:r>
                      <a:r>
                        <a:rPr lang="en-US" sz="2800" b="1" u="none" strike="noStrike" cap="none" dirty="0">
                          <a:solidFill>
                            <a:srgbClr val="000000"/>
                          </a:solidFill>
                          <a:latin typeface="Verdana"/>
                          <a:ea typeface="Verdana"/>
                          <a:cs typeface="Verdana"/>
                          <a:sym typeface="Verdana"/>
                        </a:rPr>
                        <a:t>▔</a:t>
                      </a:r>
                      <a:endParaRPr sz="2800" i="0" u="none" strike="noStrike" cap="none" baseline="-25000" dirty="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b="1" dirty="0">
                          <a:solidFill>
                            <a:srgbClr val="4472C4"/>
                          </a:solidFill>
                          <a:latin typeface="Verdana"/>
                          <a:ea typeface="Verdana"/>
                          <a:cs typeface="Verdana"/>
                          <a:sym typeface="Verdana"/>
                        </a:rPr>
                        <a:t>B. </a:t>
                      </a:r>
                      <a:r>
                        <a:rPr lang="en-US" sz="2800" b="1" u="none" strike="noStrike" cap="none" dirty="0">
                          <a:solidFill>
                            <a:srgbClr val="000000"/>
                          </a:solidFill>
                          <a:latin typeface="Verdana"/>
                          <a:ea typeface="Verdana"/>
                          <a:cs typeface="Verdana"/>
                          <a:sym typeface="Verdana"/>
                        </a:rPr>
                        <a:t>▔</a:t>
                      </a:r>
                      <a:r>
                        <a:rPr lang="en-US" sz="2800" u="none" strike="noStrike" cap="none" dirty="0">
                          <a:solidFill>
                            <a:srgbClr val="000000"/>
                          </a:solidFill>
                          <a:latin typeface="Verdana"/>
                          <a:ea typeface="Verdana"/>
                          <a:cs typeface="Verdana"/>
                          <a:sym typeface="Verdana"/>
                        </a:rPr>
                        <a:t>--</a:t>
                      </a:r>
                      <a:endParaRPr sz="2800" i="0" u="none" strike="noStrike" cap="none" baseline="-25000" dirty="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100"/>
                        <a:buFont typeface="Arial"/>
                        <a:buNone/>
                      </a:pPr>
                      <a:r>
                        <a:rPr lang="en-US" sz="2800" b="1" u="none" strike="noStrike" cap="none" dirty="0">
                          <a:solidFill>
                            <a:srgbClr val="4472C4"/>
                          </a:solidFill>
                          <a:latin typeface="Verdana"/>
                          <a:ea typeface="Verdana"/>
                          <a:cs typeface="Verdana"/>
                          <a:sym typeface="Verdana"/>
                        </a:rPr>
                        <a:t>C. </a:t>
                      </a:r>
                      <a:r>
                        <a:rPr lang="en-US" sz="2800" b="1" u="none" strike="noStrike" cap="none" dirty="0">
                          <a:solidFill>
                            <a:srgbClr val="000000"/>
                          </a:solidFill>
                          <a:latin typeface="Verdana"/>
                          <a:ea typeface="Verdana"/>
                          <a:cs typeface="Verdana"/>
                          <a:sym typeface="Verdana"/>
                        </a:rPr>
                        <a:t>▔</a:t>
                      </a:r>
                      <a:r>
                        <a:rPr lang="en-US" sz="2800" dirty="0">
                          <a:solidFill>
                            <a:schemeClr val="dk1"/>
                          </a:solidFill>
                          <a:latin typeface="Verdana"/>
                          <a:ea typeface="Verdana"/>
                          <a:cs typeface="Verdana"/>
                          <a:sym typeface="Verdana"/>
                        </a:rPr>
                        <a:t>-</a:t>
                      </a:r>
                      <a:endParaRPr sz="2800" b="1" i="0" u="none" strike="noStrike" cap="none" dirty="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thumbs</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visited</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desert</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tongues </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teenager</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faces</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beard</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elderly</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finger</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burned</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mustaches</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razor</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760425">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touched</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serious</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tasted</a:t>
                      </a:r>
                      <a:endParaRPr sz="2800" dirty="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24" name="Google Shape;22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
        <p:nvSpPr>
          <p:cNvPr id="225" name="Google Shape;225;p14"/>
          <p:cNvSpPr txBox="1"/>
          <p:nvPr/>
        </p:nvSpPr>
        <p:spPr>
          <a:xfrm>
            <a:off x="2638425" y="252413"/>
            <a:ext cx="6915150" cy="7683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Listen and repeat.</a:t>
            </a:r>
            <a:endParaRPr sz="3200" b="1" dirty="0">
              <a:latin typeface="Verdana"/>
              <a:ea typeface="Verdana"/>
              <a:cs typeface="Verdana"/>
              <a:sym typeface="Verdana"/>
            </a:endParaRPr>
          </a:p>
        </p:txBody>
      </p:sp>
      <p:sp>
        <p:nvSpPr>
          <p:cNvPr id="226" name="Google Shape;226;p1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62" y="4921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34" name="Google Shape;234;p15"/>
          <p:cNvSpPr txBox="1"/>
          <p:nvPr/>
        </p:nvSpPr>
        <p:spPr>
          <a:xfrm>
            <a:off x="310500" y="162836"/>
            <a:ext cx="7512600" cy="160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Jesus Is Tempted in the Desert </a:t>
            </a:r>
            <a:r>
              <a:rPr lang="en-US" sz="2800" b="0" i="0" u="sng" strike="noStrike" cap="none" dirty="0">
                <a:solidFill>
                  <a:schemeClr val="hlink"/>
                </a:solidFill>
                <a:latin typeface="Verdana"/>
                <a:ea typeface="Verdana"/>
                <a:cs typeface="Verdana"/>
                <a:sym typeface="Verdana"/>
                <a:hlinkClick r:id="rId5"/>
              </a:rPr>
              <a:t>Matthew 4:1-11</a:t>
            </a:r>
            <a:r>
              <a:rPr lang="en-US" sz="2800" b="0" i="0" u="none" strike="noStrike" cap="none" dirty="0">
                <a:solidFill>
                  <a:srgbClr val="000000"/>
                </a:solidFill>
                <a:latin typeface="Verdana"/>
                <a:ea typeface="Verdana"/>
                <a:cs typeface="Verdana"/>
                <a:sym typeface="Verdana"/>
              </a:rPr>
              <a:t>; </a:t>
            </a:r>
            <a:r>
              <a:rPr lang="en-US" sz="2800" b="0" i="0" u="sng" strike="noStrike" cap="none" dirty="0">
                <a:solidFill>
                  <a:schemeClr val="hlink"/>
                </a:solidFill>
                <a:latin typeface="Verdana"/>
                <a:ea typeface="Verdana"/>
                <a:cs typeface="Verdana"/>
                <a:sym typeface="Verdana"/>
                <a:hlinkClick r:id="rId6"/>
              </a:rPr>
              <a:t>Luke 4:1-13</a:t>
            </a:r>
            <a:endParaRPr sz="2800" b="0" i="0" u="none" strike="noStrike" cap="none"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p:txBody>
      </p:sp>
      <p:sp>
        <p:nvSpPr>
          <p:cNvPr id="235" name="Google Shape;2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
        <p:nvSpPr>
          <p:cNvPr id="236" name="Google Shape;236;p15"/>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7" name="Google Shape;237;p15"/>
          <p:cNvSpPr txBox="1">
            <a:spLocks noGrp="1"/>
          </p:cNvSpPr>
          <p:nvPr>
            <p:ph type="ftr" idx="11"/>
          </p:nvPr>
        </p:nvSpPr>
        <p:spPr>
          <a:xfrm>
            <a:off x="185738" y="6554788"/>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sp>
        <p:nvSpPr>
          <p:cNvPr id="238" name="Google Shape;238;p15"/>
          <p:cNvSpPr txBox="1"/>
          <p:nvPr/>
        </p:nvSpPr>
        <p:spPr>
          <a:xfrm>
            <a:off x="310600" y="3040146"/>
            <a:ext cx="11609400" cy="31577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desert. Jesus ate nothing for 40 days and 40 nights and when it was finished, he was very hungry. </a:t>
            </a:r>
          </a:p>
          <a:p>
            <a:pPr marL="0" lvl="0" indent="0" algn="l" rtl="0">
              <a:lnSpc>
                <a:spcPct val="115000"/>
              </a:lnSpc>
              <a:spcBef>
                <a:spcPts val="0"/>
              </a:spcBef>
              <a:spcAft>
                <a:spcPts val="0"/>
              </a:spcAft>
              <a:buClr>
                <a:schemeClr val="dk1"/>
              </a:buClr>
              <a:buSzPts val="1100"/>
              <a:buFont typeface="Arial"/>
              <a:buNone/>
            </a:pPr>
            <a:endParaRPr lang="en-US" sz="28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The devil came to Jesus and tempted him to sin.</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First, he said to Jesus, “If you are the Son of God, tell this rock to become bread so you can eat!”</a:t>
            </a:r>
            <a:endParaRPr dirty="0">
              <a:solidFill>
                <a:schemeClr val="dk1"/>
              </a:solidFill>
            </a:endParaRPr>
          </a:p>
        </p:txBody>
      </p:sp>
      <p:sp>
        <p:nvSpPr>
          <p:cNvPr id="239" name="Google Shape;239;p15"/>
          <p:cNvSpPr txBox="1"/>
          <p:nvPr/>
        </p:nvSpPr>
        <p:spPr>
          <a:xfrm>
            <a:off x="310600" y="2105025"/>
            <a:ext cx="7512600" cy="111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Immediately after Jesus was baptized, the Holy Spirit led him out into the </a:t>
            </a:r>
            <a:endParaRPr dirty="0"/>
          </a:p>
        </p:txBody>
      </p:sp>
      <p:pic>
        <p:nvPicPr>
          <p:cNvPr id="2" name="img305">
            <a:extLst>
              <a:ext uri="{FF2B5EF4-FFF2-40B4-BE49-F238E27FC236}">
                <a16:creationId xmlns:a16="http://schemas.microsoft.com/office/drawing/2014/main" id="{50DCB30E-826D-E44B-F082-60D1677E92E3}"/>
              </a:ext>
            </a:extLst>
          </p:cNvPr>
          <p:cNvPicPr>
            <a:picLocks noChangeAspect="1"/>
          </p:cNvPicPr>
          <p:nvPr/>
        </p:nvPicPr>
        <p:blipFill>
          <a:blip r:embed="rId7"/>
          <a:stretch>
            <a:fillRect/>
          </a:stretch>
        </p:blipFill>
        <p:spPr bwMode="auto">
          <a:xfrm>
            <a:off x="7924800" y="0"/>
            <a:ext cx="4271328" cy="2402622"/>
          </a:xfrm>
          <a:prstGeom prst="rect">
            <a:avLst/>
          </a:prstGeom>
          <a:ln>
            <a:solidFill>
              <a:schemeClr val="accent5"/>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300" y="293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p:nvPr/>
        </p:nvSpPr>
        <p:spPr>
          <a:xfrm>
            <a:off x="279850" y="347525"/>
            <a:ext cx="7134900" cy="265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2800" b="0" i="0" u="none" strike="noStrike" cap="none" dirty="0">
                <a:solidFill>
                  <a:srgbClr val="000000"/>
                </a:solidFill>
                <a:latin typeface="Verdana"/>
                <a:ea typeface="Verdana"/>
                <a:cs typeface="Verdana"/>
                <a:sym typeface="Verdana"/>
              </a:rPr>
              <a:t>Jesus </a:t>
            </a:r>
            <a:r>
              <a:rPr lang="en-US" sz="2800" dirty="0">
                <a:latin typeface="Verdana"/>
                <a:ea typeface="Verdana"/>
                <a:cs typeface="Verdana"/>
                <a:sym typeface="Verdana"/>
              </a:rPr>
              <a:t>answered him</a:t>
            </a:r>
            <a:r>
              <a:rPr lang="en-US" sz="2800" b="0" i="0" u="none" strike="noStrike" cap="none" dirty="0">
                <a:solidFill>
                  <a:srgbClr val="000000"/>
                </a:solidFill>
                <a:latin typeface="Verdana"/>
                <a:ea typeface="Verdana"/>
                <a:cs typeface="Verdana"/>
                <a:sym typeface="Verdana"/>
              </a:rPr>
              <a:t>, “It is written in God’s word, ‘People do not only need bread in order to live, but they need everything that God tells them!’</a:t>
            </a:r>
            <a:r>
              <a:rPr lang="en-US" sz="2800" dirty="0">
                <a:latin typeface="Verdana"/>
                <a:ea typeface="Verdana"/>
                <a:cs typeface="Verdana"/>
                <a:sym typeface="Verdana"/>
              </a:rPr>
              <a:t>”</a:t>
            </a:r>
            <a:endParaRPr sz="2800" dirty="0">
              <a:latin typeface="Verdana"/>
              <a:ea typeface="Verdana"/>
              <a:cs typeface="Verdana"/>
              <a:sym typeface="Verdana"/>
            </a:endParaRPr>
          </a:p>
          <a:p>
            <a:pPr marL="0" lvl="0" indent="0" algn="l" rtl="0">
              <a:lnSpc>
                <a:spcPts val="2560"/>
              </a:lnSpc>
              <a:spcBef>
                <a:spcPts val="0"/>
              </a:spcBef>
              <a:spcAft>
                <a:spcPts val="0"/>
              </a:spcAft>
              <a:buClr>
                <a:schemeClr val="dk1"/>
              </a:buClr>
              <a:buSzPts val="2800"/>
              <a:buFont typeface="Arial"/>
              <a:buNone/>
            </a:pPr>
            <a:endParaRPr lang="en-US" sz="28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Then the devil took Jesus and in a </a:t>
            </a:r>
            <a:endParaRPr sz="2800" dirty="0">
              <a:latin typeface="Verdana"/>
              <a:ea typeface="Verdana"/>
              <a:cs typeface="Verdana"/>
              <a:sym typeface="Verdana"/>
            </a:endParaRPr>
          </a:p>
          <a:p>
            <a:pPr marL="0" marR="0" lvl="0" indent="0" algn="l" rtl="0">
              <a:lnSpc>
                <a:spcPct val="115000"/>
              </a:lnSpc>
              <a:spcBef>
                <a:spcPts val="1200"/>
              </a:spcBef>
              <a:spcAft>
                <a:spcPts val="0"/>
              </a:spcAft>
              <a:buClr>
                <a:srgbClr val="000000"/>
              </a:buClr>
              <a:buSzPts val="11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1200"/>
              </a:spcBef>
              <a:spcAft>
                <a:spcPts val="0"/>
              </a:spcAft>
              <a:buClr>
                <a:srgbClr val="000000"/>
              </a:buClr>
              <a:buSzPts val="11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spcBef>
                <a:spcPts val="1200"/>
              </a:spcBef>
              <a:spcAft>
                <a:spcPts val="0"/>
              </a:spcAft>
              <a:buClr>
                <a:srgbClr val="000000"/>
              </a:buClr>
              <a:buSzPts val="1400"/>
              <a:buFont typeface="Arial"/>
              <a:buNone/>
            </a:pPr>
            <a:endParaRPr sz="2800" b="0" i="0" u="none" strike="noStrike" cap="none" dirty="0">
              <a:solidFill>
                <a:srgbClr val="000000"/>
              </a:solidFill>
              <a:latin typeface="Verdana"/>
              <a:ea typeface="Verdana"/>
              <a:cs typeface="Verdana"/>
              <a:sym typeface="Verdana"/>
            </a:endParaRPr>
          </a:p>
        </p:txBody>
      </p:sp>
      <p:sp>
        <p:nvSpPr>
          <p:cNvPr id="248" name="Google Shape;24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249" name="Google Shape;249;p16"/>
          <p:cNvSpPr txBox="1"/>
          <p:nvPr/>
        </p:nvSpPr>
        <p:spPr>
          <a:xfrm>
            <a:off x="8367713" y="3128963"/>
            <a:ext cx="3211512" cy="40163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50" name="Google Shape;250;p16"/>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sp>
        <p:nvSpPr>
          <p:cNvPr id="251" name="Google Shape;251;p16"/>
          <p:cNvSpPr txBox="1"/>
          <p:nvPr/>
        </p:nvSpPr>
        <p:spPr>
          <a:xfrm>
            <a:off x="279849" y="3099375"/>
            <a:ext cx="11912151" cy="386872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moment of time showed him all the kingdoms of the world and all the wonderful things in them. The devil said to him, “I will make you king over all these places. You will have power over them, and you will get all the glory. It has all been given to me. I can give it to anyone I want. I will give it all to you, if you will only bow down and worship me” </a:t>
            </a:r>
            <a:endParaRPr sz="28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2800"/>
              <a:buFont typeface="Arial"/>
              <a:buNone/>
            </a:pP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p>
        </p:txBody>
      </p:sp>
      <p:pic>
        <p:nvPicPr>
          <p:cNvPr id="252" name="Google Shape;252;p16"/>
          <p:cNvPicPr preferRelativeResize="0"/>
          <p:nvPr/>
        </p:nvPicPr>
        <p:blipFill rotWithShape="1">
          <a:blip r:embed="rId5">
            <a:alphaModFix/>
          </a:blip>
          <a:srcRect/>
          <a:stretch/>
        </p:blipFill>
        <p:spPr>
          <a:xfrm>
            <a:off x="7924800" y="0"/>
            <a:ext cx="4267200" cy="2400892"/>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49" y="513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9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05415528ba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58" name="Google Shape;258;g205415528ba_0_0"/>
          <p:cNvSpPr txBox="1"/>
          <p:nvPr/>
        </p:nvSpPr>
        <p:spPr>
          <a:xfrm>
            <a:off x="372125" y="66946"/>
            <a:ext cx="6673200" cy="31577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dirty="0">
                <a:solidFill>
                  <a:schemeClr val="dk1"/>
                </a:solidFill>
                <a:latin typeface="Verdana"/>
                <a:ea typeface="Verdana"/>
                <a:cs typeface="Verdana"/>
                <a:sym typeface="Verdana"/>
              </a:rPr>
              <a:t>Jesus answered, “The Scriptures say, ‘You must worship the Lord your God. Serve only him!’”</a:t>
            </a:r>
            <a:endParaRPr sz="28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lang="en-US" sz="28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800" dirty="0">
                <a:solidFill>
                  <a:schemeClr val="dk1"/>
                </a:solidFill>
                <a:latin typeface="Verdana"/>
                <a:ea typeface="Verdana"/>
                <a:cs typeface="Verdana"/>
                <a:sym typeface="Verdana"/>
              </a:rPr>
              <a:t>Then the devil led Jesus to Jerusalem and put him on a high </a:t>
            </a:r>
            <a:endParaRPr sz="2800" dirty="0">
              <a:solidFill>
                <a:schemeClr val="dk1"/>
              </a:solidFill>
              <a:latin typeface="Verdana"/>
              <a:ea typeface="Verdana"/>
              <a:cs typeface="Verdana"/>
              <a:sym typeface="Verdana"/>
            </a:endParaRPr>
          </a:p>
        </p:txBody>
      </p:sp>
      <p:sp>
        <p:nvSpPr>
          <p:cNvPr id="259" name="Google Shape;259;g205415528ba_0_0"/>
          <p:cNvSpPr txBox="1"/>
          <p:nvPr/>
        </p:nvSpPr>
        <p:spPr>
          <a:xfrm>
            <a:off x="372125" y="2990250"/>
            <a:ext cx="10981800" cy="266223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dirty="0">
                <a:solidFill>
                  <a:schemeClr val="dk1"/>
                </a:solidFill>
                <a:latin typeface="Verdana"/>
                <a:ea typeface="Verdana"/>
                <a:cs typeface="Verdana"/>
                <a:sym typeface="Verdana"/>
              </a:rPr>
              <a:t>place at the edge of the Temple area. He said to him, </a:t>
            </a:r>
            <a:endParaRPr sz="28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800" dirty="0">
                <a:solidFill>
                  <a:schemeClr val="dk1"/>
                </a:solidFill>
                <a:latin typeface="Verdana"/>
                <a:ea typeface="Verdana"/>
                <a:cs typeface="Verdana"/>
                <a:sym typeface="Verdana"/>
              </a:rPr>
              <a:t>“If you are the Son of God, jump off to the ground, because the Scriptures say, ‘God will command his angels to take care of you.’ It is also written, ‘Their hands will catch you, so that you will not hit your foot on a rock.’”</a:t>
            </a:r>
            <a:endParaRPr dirty="0">
              <a:solidFill>
                <a:schemeClr val="dk1"/>
              </a:solidFill>
              <a:latin typeface="Verdana"/>
              <a:ea typeface="Verdana"/>
              <a:cs typeface="Verdana"/>
              <a:sym typeface="Verdana"/>
            </a:endParaRPr>
          </a:p>
        </p:txBody>
      </p:sp>
      <p:pic>
        <p:nvPicPr>
          <p:cNvPr id="260" name="Google Shape;260;g205415528ba_0_0"/>
          <p:cNvPicPr preferRelativeResize="0"/>
          <p:nvPr/>
        </p:nvPicPr>
        <p:blipFill rotWithShape="1">
          <a:blip r:embed="rId5">
            <a:alphaModFix/>
          </a:blip>
          <a:srcRect/>
          <a:stretch/>
        </p:blipFill>
        <p:spPr>
          <a:xfrm>
            <a:off x="7924800" y="1"/>
            <a:ext cx="4267200" cy="2400892"/>
          </a:xfrm>
          <a:prstGeom prst="rect">
            <a:avLst/>
          </a:prstGeom>
          <a:noFill/>
          <a:ln w="9525" cap="flat" cmpd="sng">
            <a:solidFill>
              <a:schemeClr val="accent5"/>
            </a:solidFill>
            <a:prstDash val="solid"/>
            <a:round/>
            <a:headEnd type="none" w="sm" len="sm"/>
            <a:tailEnd type="none" w="sm" len="sm"/>
          </a:ln>
        </p:spPr>
      </p:pic>
      <p:sp>
        <p:nvSpPr>
          <p:cNvPr id="2" name="Footer Placeholder 1">
            <a:extLst>
              <a:ext uri="{FF2B5EF4-FFF2-40B4-BE49-F238E27FC236}">
                <a16:creationId xmlns:a16="http://schemas.microsoft.com/office/drawing/2014/main" id="{89B7AB07-E081-2FE7-5567-C1A505DE2C73}"/>
              </a:ext>
            </a:extLst>
          </p:cNvPr>
          <p:cNvSpPr>
            <a:spLocks noGrp="1"/>
          </p:cNvSpPr>
          <p:nvPr>
            <p:ph type="ftr" idx="11"/>
          </p:nvPr>
        </p:nvSpPr>
        <p:spPr/>
        <p:txBody>
          <a:bodyPr/>
          <a:lstStyle/>
          <a:p>
            <a:r>
              <a:rPr lang="en-US" dirty="0" smtClean="0"/>
              <a:t>© 2022-2025 Light of the World Learning</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74" y="6694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5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8"/>
          <p:cNvSpPr/>
          <p:nvPr/>
        </p:nvSpPr>
        <p:spPr>
          <a:xfrm>
            <a:off x="152126" y="368062"/>
            <a:ext cx="7125246" cy="2190900"/>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000000"/>
              </a:buClr>
              <a:buSzPts val="1100"/>
              <a:buFont typeface="Arial"/>
              <a:buNone/>
            </a:pPr>
            <a:r>
              <a:rPr lang="en-US" sz="2800" b="0" i="0" u="none" strike="noStrike" cap="none" dirty="0">
                <a:solidFill>
                  <a:srgbClr val="000000"/>
                </a:solidFill>
                <a:latin typeface="Verdana"/>
                <a:ea typeface="Verdana"/>
                <a:cs typeface="Verdana"/>
                <a:sym typeface="Verdana"/>
              </a:rPr>
              <a:t>Jesus </a:t>
            </a:r>
            <a:r>
              <a:rPr lang="en-US" sz="2800" dirty="0">
                <a:latin typeface="Verdana"/>
                <a:ea typeface="Verdana"/>
                <a:cs typeface="Verdana"/>
                <a:sym typeface="Verdana"/>
              </a:rPr>
              <a:t>answered</a:t>
            </a:r>
            <a:r>
              <a:rPr lang="en-US" sz="2800" b="0" i="0" u="none" strike="noStrike" cap="none" dirty="0">
                <a:solidFill>
                  <a:srgbClr val="000000"/>
                </a:solidFill>
                <a:latin typeface="Verdana"/>
                <a:ea typeface="Verdana"/>
                <a:cs typeface="Verdana"/>
                <a:sym typeface="Verdana"/>
              </a:rPr>
              <a:t>, “Get away from me Sat</a:t>
            </a:r>
            <a:r>
              <a:rPr lang="en-US" sz="2800" dirty="0">
                <a:latin typeface="Verdana"/>
                <a:ea typeface="Verdana"/>
                <a:cs typeface="Verdana"/>
                <a:sym typeface="Verdana"/>
              </a:rPr>
              <a:t>an! T</a:t>
            </a:r>
            <a:r>
              <a:rPr lang="en-US" sz="2800" b="0" i="0" u="none" strike="noStrike" cap="none" dirty="0">
                <a:solidFill>
                  <a:srgbClr val="000000"/>
                </a:solidFill>
                <a:latin typeface="Verdana"/>
                <a:ea typeface="Verdana"/>
                <a:cs typeface="Verdana"/>
                <a:sym typeface="Verdana"/>
              </a:rPr>
              <a:t>he Scriptures say, ‘You must not test </a:t>
            </a:r>
            <a:r>
              <a:rPr lang="en-US" sz="2800" dirty="0">
                <a:latin typeface="Verdana"/>
                <a:ea typeface="Verdana"/>
                <a:cs typeface="Verdana"/>
                <a:sym typeface="Verdana"/>
              </a:rPr>
              <a:t>the Lord your God.’”</a:t>
            </a:r>
            <a:endParaRPr sz="28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ts val="1100"/>
              <a:buFont typeface="Arial"/>
              <a:buNone/>
            </a:pPr>
            <a:endParaRPr sz="28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ts val="1100"/>
              <a:buFont typeface="Arial"/>
              <a:buNone/>
            </a:pPr>
            <a:endParaRPr sz="2800" b="0" i="0" u="none" strike="noStrike" cap="none" dirty="0">
              <a:solidFill>
                <a:srgbClr val="000000"/>
              </a:solidFill>
              <a:latin typeface="Arial"/>
              <a:ea typeface="Arial"/>
              <a:cs typeface="Arial"/>
              <a:sym typeface="Arial"/>
            </a:endParaRPr>
          </a:p>
        </p:txBody>
      </p:sp>
      <p:sp>
        <p:nvSpPr>
          <p:cNvPr id="268" name="Google Shape;26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
        <p:nvSpPr>
          <p:cNvPr id="269" name="Google Shape;269;p18"/>
          <p:cNvSpPr txBox="1"/>
          <p:nvPr/>
        </p:nvSpPr>
        <p:spPr>
          <a:xfrm>
            <a:off x="152126" y="2558962"/>
            <a:ext cx="11697246" cy="2536049"/>
          </a:xfrm>
          <a:prstGeom prst="rect">
            <a:avLst/>
          </a:prstGeom>
          <a:noFill/>
          <a:ln>
            <a:noFill/>
          </a:ln>
        </p:spPr>
        <p:txBody>
          <a:bodyPr spcFirstLastPara="1" wrap="square" lIns="91425" tIns="91425" rIns="91425" bIns="91425" anchor="t" anchorCtr="0">
            <a:spAutoFit/>
          </a:bodyPr>
          <a:lstStyle/>
          <a:p>
            <a:pPr>
              <a:lnSpc>
                <a:spcPct val="115000"/>
              </a:lnSpc>
              <a:buSzPts val="2800"/>
            </a:pPr>
            <a:r>
              <a:rPr lang="en-US" sz="2800" dirty="0">
                <a:latin typeface="Verdana"/>
                <a:ea typeface="Verdana"/>
                <a:cs typeface="Verdana"/>
                <a:sym typeface="Verdana"/>
              </a:rPr>
              <a:t>The devil finished tempting Jesus in every way and went away to wait until a better time.</a:t>
            </a:r>
            <a:endParaRPr sz="2800" dirty="0">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lang="en-US" sz="28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Then angels came and took care of Jesus.</a:t>
            </a:r>
            <a:endParaRPr dirty="0"/>
          </a:p>
          <a:p>
            <a:pPr marL="0" marR="0" lvl="0" indent="0" algn="l" rtl="0">
              <a:spcBef>
                <a:spcPts val="1200"/>
              </a:spcBef>
              <a:spcAft>
                <a:spcPts val="0"/>
              </a:spcAft>
              <a:buClr>
                <a:srgbClr val="000000"/>
              </a:buClr>
              <a:buSzPts val="1100"/>
              <a:buFont typeface="Arial"/>
              <a:buNone/>
            </a:pPr>
            <a:endParaRPr sz="1400" b="0" i="0" u="none" strike="noStrike" cap="none" dirty="0">
              <a:solidFill>
                <a:srgbClr val="000000"/>
              </a:solidFill>
              <a:latin typeface="Verdana"/>
              <a:ea typeface="Verdana"/>
              <a:cs typeface="Verdana"/>
              <a:sym typeface="Verdana"/>
            </a:endParaRPr>
          </a:p>
        </p:txBody>
      </p:sp>
      <p:sp>
        <p:nvSpPr>
          <p:cNvPr id="271" name="Google Shape;271;p1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img307">
            <a:extLst>
              <a:ext uri="{FF2B5EF4-FFF2-40B4-BE49-F238E27FC236}">
                <a16:creationId xmlns:a16="http://schemas.microsoft.com/office/drawing/2014/main" id="{5ABBA588-568E-2C85-6A4C-1C6F00B3129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bwMode="auto">
          <a:xfrm>
            <a:off x="7924800" y="16282"/>
            <a:ext cx="4277608" cy="2406155"/>
          </a:xfrm>
          <a:prstGeom prst="rect">
            <a:avLst/>
          </a:prstGeom>
          <a:ln>
            <a:solidFill>
              <a:schemeClr val="accent5"/>
            </a:solidFill>
          </a:ln>
        </p:spPr>
      </p:pic>
      <p:pic>
        <p:nvPicPr>
          <p:cNvPr id="4" name="Picture 3">
            <a:extLst>
              <a:ext uri="{FF2B5EF4-FFF2-40B4-BE49-F238E27FC236}">
                <a16:creationId xmlns:a16="http://schemas.microsoft.com/office/drawing/2014/main" id="{A12EECD5-E7A6-D026-08D3-8173594F34A4}"/>
              </a:ext>
            </a:extLst>
          </p:cNvPr>
          <p:cNvPicPr>
            <a:picLocks noChangeAspect="1"/>
          </p:cNvPicPr>
          <p:nvPr/>
        </p:nvPicPr>
        <p:blipFill>
          <a:blip r:embed="rId7"/>
          <a:stretch>
            <a:fillRect/>
          </a:stretch>
        </p:blipFill>
        <p:spPr>
          <a:xfrm>
            <a:off x="7924800" y="4423114"/>
            <a:ext cx="4277609" cy="2418604"/>
          </a:xfrm>
          <a:prstGeom prst="rect">
            <a:avLst/>
          </a:prstGeom>
          <a:ln>
            <a:solidFill>
              <a:schemeClr val="accent5"/>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628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8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9"/>
          <p:cNvSpPr/>
          <p:nvPr/>
        </p:nvSpPr>
        <p:spPr>
          <a:xfrm>
            <a:off x="249647" y="1061254"/>
            <a:ext cx="10947400" cy="510063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Who led Jesus into the desert?</a:t>
            </a:r>
            <a:endParaRPr dirty="0"/>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2. How long did Jesus go without food?</a:t>
            </a:r>
            <a:endParaRPr dirty="0"/>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rgbClr val="000000"/>
                </a:solidFill>
                <a:latin typeface="Verdana"/>
                <a:ea typeface="Verdana"/>
                <a:cs typeface="Verdana"/>
                <a:sym typeface="Verdana"/>
              </a:rPr>
              <a:t>3. What was the first thing the devil tempted Jesus to do?</a:t>
            </a:r>
          </a:p>
          <a:p>
            <a:pPr marL="0" marR="0" lvl="0" indent="0" algn="l" rtl="0">
              <a:lnSpc>
                <a:spcPct val="150000"/>
              </a:lnSpc>
              <a:spcBef>
                <a:spcPts val="0"/>
              </a:spcBef>
              <a:spcAft>
                <a:spcPts val="0"/>
              </a:spcAft>
              <a:buClr>
                <a:srgbClr val="000000"/>
              </a:buClr>
              <a:buSzPts val="1100"/>
              <a:buFont typeface="Arial"/>
              <a:buNone/>
            </a:pPr>
            <a:r>
              <a:rPr lang="en-US" sz="2800" dirty="0">
                <a:latin typeface="Verdana"/>
                <a:ea typeface="Verdana"/>
                <a:cs typeface="Verdana"/>
                <a:sym typeface="Verdana"/>
              </a:rPr>
              <a:t>4. Why do you think the devil tempted Jesus?</a:t>
            </a:r>
            <a:endParaRPr dirty="0"/>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5. What happened after the devil left Jesus? </a:t>
            </a: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6. How did Jesus answer each of the temptations?</a:t>
            </a:r>
            <a:endParaRPr dirty="0"/>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rgbClr val="000000"/>
                </a:solidFill>
                <a:latin typeface="Verdana"/>
                <a:ea typeface="Verdana"/>
                <a:cs typeface="Verdana"/>
                <a:sym typeface="Verdana"/>
              </a:rPr>
              <a:t>7. </a:t>
            </a:r>
            <a:r>
              <a:rPr lang="en-US" sz="2800" dirty="0">
                <a:latin typeface="Verdana"/>
                <a:ea typeface="Verdana"/>
                <a:cs typeface="Verdana"/>
                <a:sym typeface="Verdana"/>
              </a:rPr>
              <a:t>What can you do when you are tempted</a:t>
            </a:r>
            <a:r>
              <a:rPr lang="en-US" sz="2800" b="0" i="0" u="none" strike="noStrike" cap="none" dirty="0">
                <a:solidFill>
                  <a:srgbClr val="000000"/>
                </a:solidFill>
                <a:latin typeface="Verdana"/>
                <a:ea typeface="Verdana"/>
                <a:cs typeface="Verdana"/>
                <a:sym typeface="Verdana"/>
              </a:rPr>
              <a:t>? </a:t>
            </a:r>
            <a:endParaRPr dirty="0"/>
          </a:p>
          <a:p>
            <a:pPr marL="0" marR="0" lvl="0" indent="0" algn="l" rtl="0">
              <a:spcBef>
                <a:spcPts val="0"/>
              </a:spcBef>
              <a:spcAft>
                <a:spcPts val="0"/>
              </a:spcAft>
              <a:buClr>
                <a:srgbClr val="000000"/>
              </a:buClr>
              <a:buSzPts val="11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
            </a:r>
            <a:br>
              <a:rPr lang="en-US" sz="2800" b="0" i="0" u="none" strike="noStrike" cap="none" dirty="0">
                <a:solidFill>
                  <a:srgbClr val="000000"/>
                </a:solidFill>
                <a:latin typeface="Verdana"/>
                <a:ea typeface="Verdana"/>
                <a:cs typeface="Verdana"/>
                <a:sym typeface="Verdana"/>
              </a:rPr>
            </a:br>
            <a:endParaRPr sz="2800" b="0" i="0" u="none" strike="noStrike" cap="none" dirty="0">
              <a:solidFill>
                <a:srgbClr val="000000"/>
              </a:solidFill>
              <a:latin typeface="Verdana"/>
              <a:ea typeface="Verdana"/>
              <a:cs typeface="Verdana"/>
              <a:sym typeface="Verdana"/>
            </a:endParaRPr>
          </a:p>
        </p:txBody>
      </p:sp>
      <p:sp>
        <p:nvSpPr>
          <p:cNvPr id="280" name="Google Shape;280;p19"/>
          <p:cNvSpPr txBox="1"/>
          <p:nvPr/>
        </p:nvSpPr>
        <p:spPr>
          <a:xfrm>
            <a:off x="-292778" y="31384"/>
            <a:ext cx="979805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Answer the questions.</a:t>
            </a:r>
            <a:endParaRPr sz="3200" b="1" dirty="0">
              <a:latin typeface="Verdana"/>
              <a:ea typeface="Verdana"/>
              <a:cs typeface="Verdana"/>
              <a:sym typeface="Verdana"/>
            </a:endParaRPr>
          </a:p>
        </p:txBody>
      </p:sp>
      <p:sp>
        <p:nvSpPr>
          <p:cNvPr id="281" name="Google Shape;281;p19"/>
          <p:cNvSpPr txBox="1">
            <a:spLocks noGrp="1"/>
          </p:cNvSpPr>
          <p:nvPr>
            <p:ph type="sldNum" idx="12"/>
          </p:nvPr>
        </p:nvSpPr>
        <p:spPr>
          <a:xfrm>
            <a:off x="9291638" y="64023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
        <p:nvSpPr>
          <p:cNvPr id="282" name="Google Shape;282;p1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3" name="img311">
            <a:extLst>
              <a:ext uri="{FF2B5EF4-FFF2-40B4-BE49-F238E27FC236}">
                <a16:creationId xmlns:a16="http://schemas.microsoft.com/office/drawing/2014/main" id="{9896C07A-EFED-6EB8-76CD-7B22BE0A6FD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bwMode="auto">
          <a:xfrm>
            <a:off x="7912860" y="31384"/>
            <a:ext cx="4279140" cy="2407016"/>
          </a:xfrm>
          <a:prstGeom prst="rect">
            <a:avLst/>
          </a:prstGeom>
          <a:ln>
            <a:solidFill>
              <a:schemeClr val="accent5"/>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47" y="82929"/>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9" fill="hold"/>
                                        <p:tgtEl>
                                          <p:spTgt spid="2"/>
                                        </p:tgtEl>
                                      </p:cBhvr>
                                    </p:cmd>
                                  </p:childTnLst>
                                </p:cTn>
                              </p:par>
                            </p:childTnLst>
                          </p:cTn>
                        </p:par>
                      </p:childTnLst>
                    </p:cTn>
                  </p:par>
                </p:childTnLst>
              </p:cTn>
              <p:nextCondLst>
                <p:cond evt="onClick" delay="0">
                  <p:tgtEl>
                    <p:spTgt spid="2"/>
                  </p:tgtEl>
                </p:cond>
              </p:nextCondLst>
            </p:seq>
            <p:audio>
              <p:cMediaNode vol="94898">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1"/>
          <p:cNvSpPr txBox="1">
            <a:spLocks noGrp="1"/>
          </p:cNvSpPr>
          <p:nvPr>
            <p:ph type="title" idx="4294967295"/>
          </p:nvPr>
        </p:nvSpPr>
        <p:spPr>
          <a:xfrm>
            <a:off x="838200" y="-161132"/>
            <a:ext cx="11353800" cy="1325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b="1" dirty="0">
                <a:latin typeface="Verdana"/>
                <a:ea typeface="Verdana"/>
                <a:cs typeface="Verdana"/>
              </a:rPr>
              <a:t>Listen and write the correct verbs.</a:t>
            </a:r>
            <a:endParaRPr sz="3200" b="1" dirty="0">
              <a:latin typeface="Verdana"/>
              <a:ea typeface="Verdana"/>
              <a:cs typeface="Verdana"/>
              <a:sym typeface="Verdana"/>
            </a:endParaRPr>
          </a:p>
        </p:txBody>
      </p:sp>
      <p:sp>
        <p:nvSpPr>
          <p:cNvPr id="299" name="Google Shape;299;p21"/>
          <p:cNvSpPr txBox="1">
            <a:spLocks noGrp="1"/>
          </p:cNvSpPr>
          <p:nvPr>
            <p:ph type="body" idx="4294967295"/>
          </p:nvPr>
        </p:nvSpPr>
        <p:spPr>
          <a:xfrm>
            <a:off x="258679" y="1584555"/>
            <a:ext cx="11674642"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dirty="0">
                <a:latin typeface="Verdana"/>
                <a:ea typeface="Verdana"/>
                <a:cs typeface="Verdana"/>
                <a:sym typeface="Verdana"/>
              </a:rPr>
              <a:t>1. Ana _________ a cake for her grandmother.</a:t>
            </a:r>
            <a:endParaRPr dirty="0">
              <a:latin typeface="Verdana"/>
              <a:ea typeface="Verdana"/>
              <a:cs typeface="Verdana"/>
              <a:sym typeface="Verdana"/>
            </a:endParaRPr>
          </a:p>
          <a:p>
            <a:pPr marL="266700" lvl="0" indent="-88900" algn="l" rtl="0">
              <a:spcBef>
                <a:spcPts val="0"/>
              </a:spcBef>
              <a:spcAft>
                <a:spcPts val="0"/>
              </a:spcAft>
              <a:buSzPts val="2800"/>
              <a:buFont typeface="Arial"/>
              <a:buNone/>
            </a:pPr>
            <a:endParaRPr sz="2800" dirty="0">
              <a:latin typeface="Verdana"/>
              <a:ea typeface="Verdana"/>
              <a:cs typeface="Verdana"/>
              <a:sym typeface="Verdana"/>
            </a:endParaRPr>
          </a:p>
          <a:p>
            <a:pPr marL="266700" lvl="0" indent="-266700" algn="l" rtl="0">
              <a:spcBef>
                <a:spcPts val="0"/>
              </a:spcBef>
              <a:spcAft>
                <a:spcPts val="0"/>
              </a:spcAft>
              <a:buNone/>
            </a:pPr>
            <a:r>
              <a:rPr lang="en-US" sz="2800" dirty="0">
                <a:latin typeface="Verdana"/>
                <a:ea typeface="Verdana"/>
                <a:cs typeface="Verdana"/>
                <a:sym typeface="Verdana"/>
              </a:rPr>
              <a:t>2. Her brothers _________ the yard and _______ the tables.</a:t>
            </a:r>
            <a:endParaRPr dirty="0">
              <a:latin typeface="Verdana"/>
              <a:ea typeface="Verdana"/>
              <a:cs typeface="Verdana"/>
              <a:sym typeface="Verdana"/>
            </a:endParaRPr>
          </a:p>
          <a:p>
            <a:pPr marL="266700" lvl="0" indent="-266700" algn="l" rtl="0">
              <a:spcBef>
                <a:spcPts val="0"/>
              </a:spcBef>
              <a:spcAft>
                <a:spcPts val="0"/>
              </a:spcAft>
              <a:buNone/>
            </a:pPr>
            <a:endParaRPr sz="2800" dirty="0">
              <a:latin typeface="Verdana"/>
              <a:ea typeface="Verdana"/>
              <a:cs typeface="Verdana"/>
              <a:sym typeface="Verdana"/>
            </a:endParaRPr>
          </a:p>
          <a:p>
            <a:pPr marL="266700" lvl="0" indent="-266700" algn="l" rtl="0">
              <a:spcBef>
                <a:spcPts val="0"/>
              </a:spcBef>
              <a:spcAft>
                <a:spcPts val="0"/>
              </a:spcAft>
              <a:buNone/>
            </a:pPr>
            <a:r>
              <a:rPr lang="en-US" sz="2800" dirty="0">
                <a:latin typeface="Verdana"/>
                <a:ea typeface="Verdana"/>
                <a:cs typeface="Verdana"/>
                <a:sym typeface="Verdana"/>
              </a:rPr>
              <a:t>3. The lemon cake _______ great and _______ beautiful.</a:t>
            </a:r>
            <a:endParaRPr dirty="0">
              <a:latin typeface="Verdana"/>
              <a:ea typeface="Verdana"/>
              <a:cs typeface="Verdana"/>
              <a:sym typeface="Verdana"/>
            </a:endParaRPr>
          </a:p>
          <a:p>
            <a:pPr marL="266700" lvl="0" indent="-266700" algn="l" rtl="0">
              <a:spcBef>
                <a:spcPts val="0"/>
              </a:spcBef>
              <a:spcAft>
                <a:spcPts val="0"/>
              </a:spcAft>
              <a:buNone/>
            </a:pPr>
            <a:endParaRPr sz="2800" dirty="0">
              <a:latin typeface="Verdana"/>
              <a:ea typeface="Verdana"/>
              <a:cs typeface="Verdana"/>
              <a:sym typeface="Verdana"/>
            </a:endParaRPr>
          </a:p>
          <a:p>
            <a:pPr marL="266700" lvl="0" indent="-266700" algn="l" rtl="0">
              <a:spcBef>
                <a:spcPts val="0"/>
              </a:spcBef>
              <a:spcAft>
                <a:spcPts val="0"/>
              </a:spcAft>
              <a:buNone/>
            </a:pPr>
            <a:r>
              <a:rPr lang="en-US" sz="2800" dirty="0">
                <a:latin typeface="Verdana"/>
                <a:ea typeface="Verdana"/>
                <a:cs typeface="Verdana"/>
                <a:sym typeface="Verdana"/>
              </a:rPr>
              <a:t>4. Ana ______ _______ to forget anything.</a:t>
            </a:r>
          </a:p>
          <a:p>
            <a:pPr marL="266700" lvl="0" indent="-266700" algn="l" rtl="0">
              <a:spcBef>
                <a:spcPts val="0"/>
              </a:spcBef>
              <a:spcAft>
                <a:spcPts val="0"/>
              </a:spcAft>
              <a:buNone/>
            </a:pPr>
            <a:endParaRPr lang="en-US" sz="2800" dirty="0">
              <a:latin typeface="Verdana"/>
              <a:ea typeface="Verdana"/>
              <a:cs typeface="Verdana"/>
              <a:sym typeface="Verdana"/>
            </a:endParaRPr>
          </a:p>
          <a:p>
            <a:pPr marL="266700" lvl="0" indent="-266700" algn="l" rtl="0">
              <a:spcBef>
                <a:spcPts val="0"/>
              </a:spcBef>
              <a:spcAft>
                <a:spcPts val="0"/>
              </a:spcAft>
              <a:buNone/>
            </a:pPr>
            <a:r>
              <a:rPr lang="en-US" sz="2800" dirty="0">
                <a:latin typeface="Verdana"/>
                <a:ea typeface="Verdana"/>
                <a:cs typeface="Verdana"/>
                <a:sym typeface="Verdana"/>
              </a:rPr>
              <a:t>5. The family _______ and kissed when they __________.</a:t>
            </a:r>
            <a:endParaRPr dirty="0">
              <a:latin typeface="Verdana"/>
              <a:ea typeface="Verdana"/>
              <a:cs typeface="Verdana"/>
              <a:sym typeface="Verdana"/>
            </a:endParaRPr>
          </a:p>
          <a:p>
            <a:pPr marL="266700" lvl="0" indent="-266700" algn="l" rtl="0">
              <a:spcBef>
                <a:spcPts val="0"/>
              </a:spcBef>
              <a:spcAft>
                <a:spcPts val="0"/>
              </a:spcAft>
              <a:buNone/>
            </a:pPr>
            <a:endParaRPr sz="2800" dirty="0">
              <a:latin typeface="Verdana"/>
              <a:ea typeface="Verdana"/>
              <a:cs typeface="Verdana"/>
              <a:sym typeface="Verdana"/>
            </a:endParaRPr>
          </a:p>
          <a:p>
            <a:pPr marL="266700" lvl="0" indent="-266700" algn="l" rtl="0">
              <a:spcBef>
                <a:spcPts val="0"/>
              </a:spcBef>
              <a:spcAft>
                <a:spcPts val="0"/>
              </a:spcAft>
              <a:buNone/>
            </a:pPr>
            <a:r>
              <a:rPr lang="en-US" sz="2800" dirty="0">
                <a:latin typeface="Verdana"/>
                <a:ea typeface="Verdana"/>
                <a:cs typeface="Verdana"/>
                <a:sym typeface="Verdana"/>
              </a:rPr>
              <a:t>6. Grandma asked, “How _____ you _______ I like yellow?”</a:t>
            </a:r>
            <a:endParaRPr dirty="0">
              <a:latin typeface="Verdana"/>
              <a:ea typeface="Verdana"/>
              <a:cs typeface="Verdana"/>
              <a:sym typeface="Verdana"/>
            </a:endParaRPr>
          </a:p>
        </p:txBody>
      </p:sp>
      <p:sp>
        <p:nvSpPr>
          <p:cNvPr id="3" name="Footer Placeholder 2">
            <a:extLst>
              <a:ext uri="{FF2B5EF4-FFF2-40B4-BE49-F238E27FC236}">
                <a16:creationId xmlns:a16="http://schemas.microsoft.com/office/drawing/2014/main" id="{9E67A8E0-390B-7905-62C1-80DE19F9F1E4}"/>
              </a:ext>
            </a:extLst>
          </p:cNvPr>
          <p:cNvSpPr>
            <a:spLocks noGrp="1"/>
          </p:cNvSpPr>
          <p:nvPr>
            <p:ph type="ftr" idx="11"/>
          </p:nvPr>
        </p:nvSpPr>
        <p:spPr>
          <a:xfrm>
            <a:off x="-247562" y="6356183"/>
            <a:ext cx="4114800" cy="365125"/>
          </a:xfrm>
        </p:spPr>
        <p:txBody>
          <a:bodyPr/>
          <a:lstStyle/>
          <a:p>
            <a:r>
              <a:rPr lang="en-US" dirty="0" smtClean="0"/>
              <a:t>© 2022-2025 Light of the World Learning</a:t>
            </a:r>
            <a:endParaRPr lang="en-US" dirty="0"/>
          </a:p>
        </p:txBody>
      </p:sp>
      <p:sp>
        <p:nvSpPr>
          <p:cNvPr id="4" name="Slide Number Placeholder 3">
            <a:extLst>
              <a:ext uri="{FF2B5EF4-FFF2-40B4-BE49-F238E27FC236}">
                <a16:creationId xmlns:a16="http://schemas.microsoft.com/office/drawing/2014/main" id="{2E904E85-690D-CA16-DF3C-17D1727389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5" name="Picture 4">
            <a:extLst>
              <a:ext uri="{FF2B5EF4-FFF2-40B4-BE49-F238E27FC236}">
                <a16:creationId xmlns:a16="http://schemas.microsoft.com/office/drawing/2014/main" id="{7924065E-8A3F-0665-DA81-46DC3F04FA3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9930064" y="0"/>
            <a:ext cx="2261936" cy="2470612"/>
          </a:xfrm>
          <a:prstGeom prst="rect">
            <a:avLst/>
          </a:prstGeom>
          <a:ln>
            <a:solidFill>
              <a:schemeClr val="accent2"/>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19" y="4659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9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838200" y="465138"/>
            <a:ext cx="10515600" cy="10191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0000"/>
              </a:buClr>
              <a:buSzPts val="4400"/>
              <a:buFont typeface="Verdana"/>
              <a:buNone/>
            </a:pPr>
            <a:r>
              <a:rPr lang="en-US" sz="3200" b="1" dirty="0">
                <a:latin typeface="Verdana"/>
                <a:ea typeface="Verdana"/>
                <a:cs typeface="Verdana"/>
                <a:sym typeface="Verdana"/>
              </a:rPr>
              <a:t>Pray, Review, and Preview</a:t>
            </a:r>
            <a:endParaRPr sz="4800" b="1" dirty="0"/>
          </a:p>
        </p:txBody>
      </p:sp>
      <p:sp>
        <p:nvSpPr>
          <p:cNvPr id="86" name="Google Shape;86;p2"/>
          <p:cNvSpPr txBox="1"/>
          <p:nvPr/>
        </p:nvSpPr>
        <p:spPr>
          <a:xfrm>
            <a:off x="2138766" y="1987550"/>
            <a:ext cx="10053234" cy="3386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Bible Reading:</a:t>
            </a:r>
            <a:r>
              <a:rPr lang="en-US" sz="2800" b="0" i="0" u="none" strike="noStrike" cap="none" dirty="0">
                <a:solidFill>
                  <a:srgbClr val="4472C4"/>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Jesus Is Tempted in the Desert – </a:t>
            </a:r>
            <a:r>
              <a:rPr lang="en-US" sz="2800" b="0" i="0" u="sng" strike="noStrike" cap="none" dirty="0">
                <a:solidFill>
                  <a:schemeClr val="hlink"/>
                </a:solidFill>
                <a:latin typeface="Verdana"/>
                <a:ea typeface="Verdana"/>
                <a:cs typeface="Verdana"/>
                <a:sym typeface="Verdana"/>
                <a:hlinkClick r:id="rId6"/>
              </a:rPr>
              <a:t>Matthew 4:1-11</a:t>
            </a:r>
            <a:r>
              <a:rPr lang="en-US" sz="2800" b="0" i="0" u="none" strike="noStrike" cap="none" dirty="0">
                <a:solidFill>
                  <a:srgbClr val="000000"/>
                </a:solidFill>
                <a:latin typeface="Verdana"/>
                <a:ea typeface="Verdana"/>
                <a:cs typeface="Verdana"/>
                <a:sym typeface="Verdana"/>
              </a:rPr>
              <a:t>; </a:t>
            </a:r>
            <a:r>
              <a:rPr lang="en-US" sz="2800" b="0" i="0" u="sng" strike="noStrike" cap="none" dirty="0">
                <a:solidFill>
                  <a:schemeClr val="hlink"/>
                </a:solidFill>
                <a:latin typeface="Verdana"/>
                <a:ea typeface="Verdana"/>
                <a:cs typeface="Verdana"/>
                <a:sym typeface="Verdana"/>
                <a:hlinkClick r:id="rId7"/>
              </a:rPr>
              <a:t>Luke 4:1-13</a:t>
            </a:r>
            <a:endParaRPr sz="2800" b="0" i="0" u="none" strike="noStrike" cap="none"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1100"/>
              <a:buFont typeface="Arial"/>
              <a:buNone/>
            </a:pPr>
            <a:r>
              <a:rPr lang="en-US" sz="2800" b="1" i="0" u="none" strike="noStrike" cap="none" dirty="0">
                <a:solidFill>
                  <a:srgbClr val="4472C4"/>
                </a:solidFill>
                <a:latin typeface="Verdana"/>
                <a:ea typeface="Verdana"/>
                <a:cs typeface="Verdana"/>
                <a:sym typeface="Verdana"/>
              </a:rPr>
              <a:t>Theme:</a:t>
            </a:r>
            <a:r>
              <a:rPr lang="en-US" sz="2800" b="0" i="0" u="none" strike="noStrike" cap="none" dirty="0">
                <a:solidFill>
                  <a:srgbClr val="4472C4"/>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Parts of the body and senses</a:t>
            </a:r>
            <a:endParaRPr dirty="0"/>
          </a:p>
          <a:p>
            <a:pPr marL="0" marR="0" lvl="0" indent="0" algn="l" rtl="0">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Pronunciation:</a:t>
            </a:r>
            <a:r>
              <a:rPr lang="en-US" sz="2800" b="0" i="0" u="none" strike="noStrike" cap="none" dirty="0">
                <a:solidFill>
                  <a:srgbClr val="000000"/>
                </a:solidFill>
                <a:latin typeface="Verdana"/>
                <a:ea typeface="Verdana"/>
                <a:cs typeface="Verdana"/>
                <a:sym typeface="Verdana"/>
              </a:rPr>
              <a:t> /t/, /d/ and /id/</a:t>
            </a:r>
            <a:r>
              <a:rPr lang="en-US" sz="2800" b="0" i="0" u="none" strike="noStrike" cap="none" dirty="0">
                <a:solidFill>
                  <a:srgbClr val="1F3864"/>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spelled -</a:t>
            </a:r>
            <a:r>
              <a:rPr lang="en-US" sz="2800" b="0" i="0" u="none" strike="noStrike" cap="none" dirty="0">
                <a:solidFill>
                  <a:srgbClr val="0070C0"/>
                </a:solidFill>
                <a:latin typeface="Verdana"/>
                <a:ea typeface="Verdana"/>
                <a:cs typeface="Verdana"/>
                <a:sym typeface="Verdana"/>
              </a:rPr>
              <a:t>ed</a:t>
            </a:r>
            <a:endParaRPr dirty="0"/>
          </a:p>
          <a:p>
            <a:pPr marL="0" marR="0" lvl="0" indent="0" algn="l" rtl="0">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Grammar:</a:t>
            </a:r>
            <a:r>
              <a:rPr lang="en-US" sz="2800" b="0" i="0" u="none" strike="noStrike" cap="none" dirty="0">
                <a:solidFill>
                  <a:srgbClr val="4472C4"/>
                </a:solidFill>
                <a:latin typeface="Verdana"/>
                <a:ea typeface="Verdana"/>
                <a:cs typeface="Verdana"/>
                <a:sym typeface="Verdana"/>
              </a:rPr>
              <a:t> </a:t>
            </a:r>
            <a:r>
              <a:rPr lang="en-US" sz="2800" dirty="0">
                <a:latin typeface="Verdana"/>
                <a:ea typeface="Verdana"/>
                <a:cs typeface="Verdana"/>
                <a:sym typeface="Verdana"/>
              </a:rPr>
              <a:t>S</a:t>
            </a:r>
            <a:r>
              <a:rPr lang="en-US" sz="2800" b="0" i="0" u="none" strike="noStrike" cap="none" dirty="0">
                <a:solidFill>
                  <a:srgbClr val="000000"/>
                </a:solidFill>
                <a:latin typeface="Verdana"/>
                <a:ea typeface="Verdana"/>
                <a:cs typeface="Verdana"/>
                <a:sym typeface="Verdana"/>
              </a:rPr>
              <a:t>imple past regular</a:t>
            </a:r>
            <a:r>
              <a:rPr lang="en-US" sz="2800" dirty="0">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verbs</a:t>
            </a:r>
            <a:endParaRPr dirty="0">
              <a:solidFill>
                <a:srgbClr val="FF0000"/>
              </a:solidFill>
            </a:endParaRPr>
          </a:p>
        </p:txBody>
      </p:sp>
      <p:sp>
        <p:nvSpPr>
          <p:cNvPr id="87" name="Google Shape;87;p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smtClean="0">
                <a:solidFill>
                  <a:srgbClr val="888888"/>
                </a:solidFill>
                <a:latin typeface="Verdana"/>
                <a:ea typeface="Verdana"/>
                <a:cs typeface="Verdana"/>
                <a:sym typeface="Verdana"/>
              </a:rPr>
              <a:t>© 2022-2025 Light of the World Learning</a:t>
            </a:r>
            <a:endParaRP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96" y="5873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3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2"/>
          <p:cNvSpPr txBox="1"/>
          <p:nvPr/>
        </p:nvSpPr>
        <p:spPr>
          <a:xfrm>
            <a:off x="352425" y="104775"/>
            <a:ext cx="12047538"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latin typeface="Verdana"/>
                <a:ea typeface="Verdana"/>
                <a:cs typeface="Verdana"/>
                <a:sym typeface="Verdana"/>
              </a:rPr>
              <a:t>Partner A: Ask questions to complete the chart. </a:t>
            </a:r>
            <a:endParaRPr sz="3200" b="1" dirty="0">
              <a:latin typeface="Verdana"/>
              <a:ea typeface="Verdana"/>
              <a:cs typeface="Verdana"/>
              <a:sym typeface="Verdana"/>
            </a:endParaRPr>
          </a:p>
        </p:txBody>
      </p:sp>
      <p:sp>
        <p:nvSpPr>
          <p:cNvPr id="307" name="Google Shape;307;p22"/>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graphicFrame>
        <p:nvGraphicFramePr>
          <p:cNvPr id="308" name="Google Shape;308;p22"/>
          <p:cNvGraphicFramePr/>
          <p:nvPr>
            <p:extLst>
              <p:ext uri="{D42A27DB-BD31-4B8C-83A1-F6EECF244321}">
                <p14:modId xmlns:p14="http://schemas.microsoft.com/office/powerpoint/2010/main" val="205744418"/>
              </p:ext>
            </p:extLst>
          </p:nvPr>
        </p:nvGraphicFramePr>
        <p:xfrm>
          <a:off x="519113" y="873125"/>
          <a:ext cx="11153776" cy="4788528"/>
        </p:xfrm>
        <a:graphic>
          <a:graphicData uri="http://schemas.openxmlformats.org/drawingml/2006/table">
            <a:tbl>
              <a:tblPr>
                <a:noFill/>
                <a:tableStyleId>{CD619697-065A-43C2-B44F-075EE8323DBF}</a:tableStyleId>
              </a:tblPr>
              <a:tblGrid>
                <a:gridCol w="1046316">
                  <a:extLst>
                    <a:ext uri="{9D8B030D-6E8A-4147-A177-3AD203B41FA5}">
                      <a16:colId xmlns:a16="http://schemas.microsoft.com/office/drawing/2014/main" val="20000"/>
                    </a:ext>
                  </a:extLst>
                </a:gridCol>
                <a:gridCol w="2021492">
                  <a:extLst>
                    <a:ext uri="{9D8B030D-6E8A-4147-A177-3AD203B41FA5}">
                      <a16:colId xmlns:a16="http://schemas.microsoft.com/office/drawing/2014/main" val="20001"/>
                    </a:ext>
                  </a:extLst>
                </a:gridCol>
                <a:gridCol w="2021492">
                  <a:extLst>
                    <a:ext uri="{9D8B030D-6E8A-4147-A177-3AD203B41FA5}">
                      <a16:colId xmlns:a16="http://schemas.microsoft.com/office/drawing/2014/main" val="20002"/>
                    </a:ext>
                  </a:extLst>
                </a:gridCol>
                <a:gridCol w="2021492">
                  <a:extLst>
                    <a:ext uri="{9D8B030D-6E8A-4147-A177-3AD203B41FA5}">
                      <a16:colId xmlns:a16="http://schemas.microsoft.com/office/drawing/2014/main" val="20003"/>
                    </a:ext>
                  </a:extLst>
                </a:gridCol>
                <a:gridCol w="2021492">
                  <a:extLst>
                    <a:ext uri="{9D8B030D-6E8A-4147-A177-3AD203B41FA5}">
                      <a16:colId xmlns:a16="http://schemas.microsoft.com/office/drawing/2014/main" val="20004"/>
                    </a:ext>
                  </a:extLst>
                </a:gridCol>
                <a:gridCol w="2021492">
                  <a:extLst>
                    <a:ext uri="{9D8B030D-6E8A-4147-A177-3AD203B41FA5}">
                      <a16:colId xmlns:a16="http://schemas.microsoft.com/office/drawing/2014/main" val="2876720328"/>
                    </a:ext>
                  </a:extLst>
                </a:gridCol>
              </a:tblGrid>
              <a:tr h="62865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Name</a:t>
                      </a:r>
                      <a:endParaRPr b="0"/>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Verb</a:t>
                      </a:r>
                      <a:endParaRPr b="0"/>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Object</a:t>
                      </a:r>
                      <a:endParaRPr b="0"/>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Body Part</a:t>
                      </a:r>
                      <a:endParaRPr b="0" dirty="0"/>
                    </a:p>
                  </a:txBody>
                  <a:tcPr marL="91450" marR="91450" marT="91450" marB="914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Arial"/>
                        </a:rPr>
                        <a:t>Time</a:t>
                      </a:r>
                      <a:endParaRPr sz="2800" b="0" i="0" u="none" strike="noStrike" cap="none" dirty="0">
                        <a:solidFill>
                          <a:srgbClr val="000000"/>
                        </a:solidFill>
                        <a:latin typeface="Verdana"/>
                        <a:ea typeface="Verdana"/>
                        <a:cs typeface="Verdana"/>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0"/>
                  </a:ext>
                </a:extLst>
              </a:tr>
              <a:tr h="628650">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Sue</a:t>
                      </a:r>
                      <a:endParaRPr sz="2800" dirty="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insect</a:t>
                      </a:r>
                      <a:endParaRPr dirty="0"/>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yesterday</a:t>
                      </a: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628650">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cs typeface="Verdana" panose="020B0604030504040204" pitchFamily="34" charset="0"/>
                        </a:rPr>
                        <a:t>Tim</a:t>
                      </a:r>
                      <a:endParaRPr sz="2800" dirty="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listen</a:t>
                      </a:r>
                      <a:endParaRPr dirty="0"/>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ears</a:t>
                      </a:r>
                      <a:endParaRPr/>
                    </a:p>
                  </a:txBody>
                  <a:tcPr marL="28575" marR="28575" marT="19050" marB="190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2"/>
                  </a:ext>
                </a:extLst>
              </a:tr>
              <a:tr h="628650">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Sara</a:t>
                      </a:r>
                      <a:endParaRPr sz="280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flower</a:t>
                      </a:r>
                      <a:endParaRPr dirty="0"/>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28575" marR="28575" marT="19050" marB="190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last week</a:t>
                      </a: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3"/>
                  </a:ext>
                </a:extLst>
              </a:tr>
              <a:tr h="628650">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cs typeface="Verdana" panose="020B0604030504040204" pitchFamily="34" charset="0"/>
                        </a:rPr>
                        <a:t>Joe</a:t>
                      </a:r>
                      <a:endParaRPr sz="2800" dirty="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taste</a:t>
                      </a:r>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tongue</a:t>
                      </a:r>
                      <a:endParaRPr/>
                    </a:p>
                  </a:txBody>
                  <a:tcPr marL="28575" marR="28575" marT="19050" marB="190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4"/>
                  </a:ext>
                </a:extLst>
              </a:tr>
              <a:tr h="628650">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cs typeface="Verdana" panose="020B0604030504040204" pitchFamily="34" charset="0"/>
                        </a:rPr>
                        <a:t>Mary</a:t>
                      </a:r>
                      <a:endParaRPr sz="2800" dirty="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touch</a:t>
                      </a:r>
                      <a:endParaRPr/>
                    </a:p>
                  </a:txBody>
                  <a:tcPr marL="91450" marR="91450" marT="91450" marB="914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28575" marR="28575" marT="19050" marB="190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thumb</a:t>
                      </a:r>
                      <a:endParaRPr dirty="0"/>
                    </a:p>
                  </a:txBody>
                  <a:tcPr marL="28575" marR="28575" marT="19050" marB="190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28575" marR="28575" marT="19050" marB="1905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309" name="Google Shape;309;p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30013" y="1641475"/>
            <a:ext cx="1164366" cy="2810648"/>
          </a:xfrm>
          <a:prstGeom prst="rect">
            <a:avLst/>
          </a:prstGeom>
          <a:noFill/>
          <a:ln>
            <a:noFill/>
          </a:ln>
        </p:spPr>
      </p:pic>
      <p:pic>
        <p:nvPicPr>
          <p:cNvPr id="310" name="Google Shape;310;p22"/>
          <p:cNvPicPr preferRelativeResize="0"/>
          <p:nvPr/>
        </p:nvPicPr>
        <p:blipFill rotWithShape="1">
          <a:blip r:embed="rId6" cstate="print">
            <a:alphaModFix/>
            <a:extLst>
              <a:ext uri="{BEBA8EAE-BF5A-486C-A8C5-ECC9F3942E4B}">
                <a14:imgProps xmlns:a14="http://schemas.microsoft.com/office/drawing/2010/main">
                  <a14:imgLayer r:embed="rId7">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82638" y="4452123"/>
            <a:ext cx="770459" cy="729477"/>
          </a:xfrm>
          <a:prstGeom prst="rect">
            <a:avLst/>
          </a:prstGeom>
          <a:noFill/>
          <a:ln>
            <a:noFill/>
          </a:ln>
        </p:spPr>
      </p:pic>
      <p:sp>
        <p:nvSpPr>
          <p:cNvPr id="311" name="Google Shape;311;p22"/>
          <p:cNvSpPr txBox="1"/>
          <p:nvPr/>
        </p:nvSpPr>
        <p:spPr>
          <a:xfrm>
            <a:off x="782638" y="5621338"/>
            <a:ext cx="10890250" cy="1046162"/>
          </a:xfrm>
          <a:prstGeom prst="rect">
            <a:avLst/>
          </a:prstGeom>
          <a:noFill/>
          <a:ln>
            <a:noFill/>
          </a:ln>
        </p:spPr>
        <p:txBody>
          <a:bodyPr spcFirstLastPara="1" wrap="square" lIns="91425" tIns="91425" rIns="91425" bIns="91425" anchor="t" anchorCtr="0">
            <a:spAutoFit/>
          </a:bodyPr>
          <a:lstStyle/>
          <a:p>
            <a:pPr marL="457200" marR="0" lvl="0" indent="-406400" algn="l" rtl="0">
              <a:spcBef>
                <a:spcPts val="0"/>
              </a:spcBef>
              <a:spcAft>
                <a:spcPts val="0"/>
              </a:spcAft>
              <a:buClr>
                <a:srgbClr val="000000"/>
              </a:buClr>
              <a:buSzPts val="2800"/>
              <a:buFont typeface="Verdana"/>
              <a:buAutoNum type="alphaUcPeriod"/>
            </a:pPr>
            <a:r>
              <a:rPr lang="en-US" sz="2800" dirty="0">
                <a:solidFill>
                  <a:srgbClr val="000000"/>
                </a:solidFill>
                <a:latin typeface="Verdana"/>
                <a:ea typeface="Verdana"/>
                <a:cs typeface="Verdana"/>
                <a:sym typeface="Verdana"/>
              </a:rPr>
              <a:t> What did Sue do with the insect yesterday? </a:t>
            </a:r>
            <a:endParaRPr dirty="0"/>
          </a:p>
          <a:p>
            <a:pPr marL="457200" marR="0" lvl="0" indent="-406400" algn="l" rtl="0">
              <a:spcBef>
                <a:spcPts val="0"/>
              </a:spcBef>
              <a:spcAft>
                <a:spcPts val="0"/>
              </a:spcAft>
              <a:buClr>
                <a:srgbClr val="000000"/>
              </a:buClr>
              <a:buSzPts val="2800"/>
              <a:buFont typeface="Verdana"/>
              <a:buAutoNum type="alphaUcPeriod"/>
            </a:pPr>
            <a:r>
              <a:rPr lang="en-US" sz="2800" dirty="0">
                <a:solidFill>
                  <a:srgbClr val="000000"/>
                </a:solidFill>
                <a:latin typeface="Verdana"/>
                <a:ea typeface="Verdana"/>
                <a:cs typeface="Verdana"/>
                <a:sym typeface="Verdana"/>
              </a:rPr>
              <a:t> She looked at the insect with her eyes.</a:t>
            </a:r>
            <a:endParaRPr dirty="0"/>
          </a:p>
        </p:txBody>
      </p:sp>
      <p:sp>
        <p:nvSpPr>
          <p:cNvPr id="312" name="Google Shape;312;p22"/>
          <p:cNvSpPr txBox="1">
            <a:spLocks noGrp="1"/>
          </p:cNvSpPr>
          <p:nvPr>
            <p:ph type="ftr" idx="11"/>
          </p:nvPr>
        </p:nvSpPr>
        <p:spPr>
          <a:xfrm>
            <a:off x="482600" y="650081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13" y="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3"/>
          <p:cNvSpPr txBox="1"/>
          <p:nvPr/>
        </p:nvSpPr>
        <p:spPr>
          <a:xfrm>
            <a:off x="352425" y="104775"/>
            <a:ext cx="12047538"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latin typeface="Verdana"/>
                <a:ea typeface="Verdana"/>
                <a:cs typeface="Verdana"/>
                <a:sym typeface="Verdana"/>
              </a:rPr>
              <a:t>Partner B: Ask questions to complete the chart. </a:t>
            </a:r>
            <a:endParaRPr sz="3200" b="1" dirty="0">
              <a:latin typeface="Verdana"/>
              <a:ea typeface="Verdana"/>
              <a:cs typeface="Verdana"/>
              <a:sym typeface="Verdana"/>
            </a:endParaRPr>
          </a:p>
        </p:txBody>
      </p:sp>
      <p:sp>
        <p:nvSpPr>
          <p:cNvPr id="320" name="Google Shape;320;p23"/>
          <p:cNvSpPr txBox="1">
            <a:spLocks noGrp="1"/>
          </p:cNvSpPr>
          <p:nvPr>
            <p:ph type="ftr" idx="11"/>
          </p:nvPr>
        </p:nvSpPr>
        <p:spPr>
          <a:xfrm>
            <a:off x="0" y="6462713"/>
            <a:ext cx="3783013" cy="3476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r>
              <a:rPr lang="en-US" dirty="0" smtClean="0"/>
              <a:t>© 2022-2025 Light of the World Learning</a:t>
            </a:r>
            <a:endParaRPr dirty="0"/>
          </a:p>
        </p:txBody>
      </p:sp>
      <p:sp>
        <p:nvSpPr>
          <p:cNvPr id="321" name="Google Shape;321;p23"/>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graphicFrame>
        <p:nvGraphicFramePr>
          <p:cNvPr id="322" name="Google Shape;322;p23"/>
          <p:cNvGraphicFramePr/>
          <p:nvPr>
            <p:extLst>
              <p:ext uri="{D42A27DB-BD31-4B8C-83A1-F6EECF244321}">
                <p14:modId xmlns:p14="http://schemas.microsoft.com/office/powerpoint/2010/main" val="3570765475"/>
              </p:ext>
            </p:extLst>
          </p:nvPr>
        </p:nvGraphicFramePr>
        <p:xfrm>
          <a:off x="536046" y="836082"/>
          <a:ext cx="11153776" cy="4788528"/>
        </p:xfrm>
        <a:graphic>
          <a:graphicData uri="http://schemas.openxmlformats.org/drawingml/2006/table">
            <a:tbl>
              <a:tblPr>
                <a:noFill/>
                <a:tableStyleId>{CD619697-065A-43C2-B44F-075EE8323DBF}</a:tableStyleId>
              </a:tblPr>
              <a:tblGrid>
                <a:gridCol w="1046316">
                  <a:extLst>
                    <a:ext uri="{9D8B030D-6E8A-4147-A177-3AD203B41FA5}">
                      <a16:colId xmlns:a16="http://schemas.microsoft.com/office/drawing/2014/main" val="20000"/>
                    </a:ext>
                  </a:extLst>
                </a:gridCol>
                <a:gridCol w="2021492">
                  <a:extLst>
                    <a:ext uri="{9D8B030D-6E8A-4147-A177-3AD203B41FA5}">
                      <a16:colId xmlns:a16="http://schemas.microsoft.com/office/drawing/2014/main" val="20001"/>
                    </a:ext>
                  </a:extLst>
                </a:gridCol>
                <a:gridCol w="2021492">
                  <a:extLst>
                    <a:ext uri="{9D8B030D-6E8A-4147-A177-3AD203B41FA5}">
                      <a16:colId xmlns:a16="http://schemas.microsoft.com/office/drawing/2014/main" val="20002"/>
                    </a:ext>
                  </a:extLst>
                </a:gridCol>
                <a:gridCol w="2021492">
                  <a:extLst>
                    <a:ext uri="{9D8B030D-6E8A-4147-A177-3AD203B41FA5}">
                      <a16:colId xmlns:a16="http://schemas.microsoft.com/office/drawing/2014/main" val="20003"/>
                    </a:ext>
                  </a:extLst>
                </a:gridCol>
                <a:gridCol w="2021492">
                  <a:extLst>
                    <a:ext uri="{9D8B030D-6E8A-4147-A177-3AD203B41FA5}">
                      <a16:colId xmlns:a16="http://schemas.microsoft.com/office/drawing/2014/main" val="20004"/>
                    </a:ext>
                  </a:extLst>
                </a:gridCol>
                <a:gridCol w="2021492">
                  <a:extLst>
                    <a:ext uri="{9D8B030D-6E8A-4147-A177-3AD203B41FA5}">
                      <a16:colId xmlns:a16="http://schemas.microsoft.com/office/drawing/2014/main" val="2561777531"/>
                    </a:ext>
                  </a:extLst>
                </a:gridCol>
              </a:tblGrid>
              <a:tr h="628650">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Name</a:t>
                      </a:r>
                      <a:endParaRPr b="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Verb</a:t>
                      </a:r>
                      <a:endParaRPr b="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Object</a:t>
                      </a:r>
                      <a:endParaRPr b="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Body Part</a:t>
                      </a:r>
                      <a:endParaRPr b="0" dirty="0">
                        <a:latin typeface="Verdana" panose="020B0604030504040204" pitchFamily="34" charset="0"/>
                        <a:ea typeface="Verdana" panose="020B0604030504040204" pitchFamily="34" charset="0"/>
                        <a:cs typeface="Verdana" panose="020B0604030504040204" pitchFamily="34" charset="0"/>
                      </a:endParaRPr>
                    </a:p>
                  </a:txBody>
                  <a:tcPr marL="91450" marR="91450" marT="91450" marB="914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accent5">
                        <a:lumMod val="20000"/>
                        <a:lumOff val="80000"/>
                      </a:schemeClr>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Time</a:t>
                      </a: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0"/>
                  </a:ext>
                </a:extLst>
              </a:tr>
              <a:tr h="628650">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Arial"/>
                        </a:rPr>
                        <a:t>Sue</a:t>
                      </a:r>
                      <a:endParaRPr sz="2800" b="0" i="0" u="none" strike="noStrike" cap="none" dirty="0">
                        <a:solidFill>
                          <a:srgbClr val="000000"/>
                        </a:solidFill>
                        <a:latin typeface="Verdana"/>
                        <a:ea typeface="Verdana"/>
                        <a:cs typeface="Verdana"/>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look</a:t>
                      </a:r>
                      <a:endParaRPr dirty="0"/>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eyes</a:t>
                      </a:r>
                      <a:endParaRPr/>
                    </a:p>
                  </a:txBody>
                  <a:tcPr marL="91450" marR="91450" marT="91450" marB="914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628650">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Tim</a:t>
                      </a:r>
                      <a:endParaRPr sz="2800" b="0" i="0" u="none" strike="noStrike" cap="none">
                        <a:solidFill>
                          <a:srgbClr val="000000"/>
                        </a:solidFill>
                        <a:latin typeface="Verdana"/>
                        <a:ea typeface="Verdana"/>
                        <a:cs typeface="Verdana"/>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music</a:t>
                      </a:r>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28575" marR="28575" marT="19050" marB="190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8:00</a:t>
                      </a:r>
                      <a:endParaRPr sz="2800" b="0" i="0" u="none" strike="noStrike" cap="none" dirty="0">
                        <a:solidFill>
                          <a:srgbClr val="000000"/>
                        </a:solidFill>
                        <a:latin typeface="Verdana"/>
                        <a:ea typeface="Verdana"/>
                        <a:cs typeface="Verdana"/>
                        <a:sym typeface="Verdana"/>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2"/>
                  </a:ext>
                </a:extLst>
              </a:tr>
              <a:tr h="628650">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Arial"/>
                        </a:rPr>
                        <a:t>Sara</a:t>
                      </a:r>
                      <a:endParaRPr sz="2800" b="0" i="0" u="none" strike="noStrike" cap="none" dirty="0">
                        <a:solidFill>
                          <a:srgbClr val="000000"/>
                        </a:solidFill>
                        <a:latin typeface="Verdana"/>
                        <a:ea typeface="Verdana"/>
                        <a:cs typeface="Verdana"/>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smell</a:t>
                      </a:r>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nose </a:t>
                      </a:r>
                      <a:endParaRPr/>
                    </a:p>
                  </a:txBody>
                  <a:tcPr marL="28575" marR="28575" marT="19050" marB="190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3"/>
                  </a:ext>
                </a:extLst>
              </a:tr>
              <a:tr h="628650">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Joe</a:t>
                      </a:r>
                      <a:endParaRPr sz="2800" b="0" i="0" u="none" strike="noStrike" cap="none" dirty="0">
                        <a:solidFill>
                          <a:srgbClr val="000000"/>
                        </a:solidFill>
                        <a:latin typeface="Verdana"/>
                        <a:ea typeface="Verdana"/>
                        <a:cs typeface="Verdana"/>
                        <a:sym typeface="Arial"/>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91450" marR="91450" marT="91450" marB="914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ice cream </a:t>
                      </a:r>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28575" marR="28575" marT="19050" marB="190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Friday</a:t>
                      </a:r>
                      <a:endParaRPr sz="2800" b="0" i="0" u="none" strike="noStrike" cap="none" dirty="0">
                        <a:solidFill>
                          <a:srgbClr val="000000"/>
                        </a:solidFill>
                        <a:latin typeface="Verdana"/>
                        <a:ea typeface="Verdana"/>
                        <a:cs typeface="Verdana"/>
                        <a:sym typeface="Verdana"/>
                      </a:endParaRPr>
                    </a:p>
                  </a:txBody>
                  <a:tcPr marL="28575" marR="28575" marT="19050" marB="1905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tcPr>
                </a:tc>
                <a:extLst>
                  <a:ext uri="{0D108BD9-81ED-4DB2-BD59-A6C34878D82A}">
                    <a16:rowId xmlns:a16="http://schemas.microsoft.com/office/drawing/2014/main" val="10004"/>
                  </a:ext>
                </a:extLst>
              </a:tr>
              <a:tr h="628650">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txBody>
                  <a:tcPr marL="91450" marR="91450" marT="91450" marB="9145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Mary</a:t>
                      </a:r>
                      <a:endParaRPr sz="2800" b="0" i="0" u="none" strike="noStrike" cap="none" dirty="0">
                        <a:solidFill>
                          <a:srgbClr val="000000"/>
                        </a:solidFill>
                        <a:latin typeface="Verdana"/>
                        <a:ea typeface="Verdana"/>
                        <a:cs typeface="Verdana"/>
                        <a:sym typeface="Arial"/>
                      </a:endParaRPr>
                    </a:p>
                  </a:txBody>
                  <a:tcPr marL="91450" marR="91450" marT="91450" marB="914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txBody>
                  <a:tcPr marL="91450" marR="91450" marT="91450" marB="914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her neck</a:t>
                      </a:r>
                      <a:endParaRPr/>
                    </a:p>
                  </a:txBody>
                  <a:tcPr marL="28575" marR="28575" marT="19050" marB="190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28575" marR="28575" marT="19050" marB="1905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noon</a:t>
                      </a:r>
                      <a:endParaRPr sz="2800" b="0" i="0" u="none" strike="noStrike" cap="none" dirty="0">
                        <a:solidFill>
                          <a:srgbClr val="000000"/>
                        </a:solidFill>
                        <a:latin typeface="Verdana"/>
                        <a:ea typeface="Verdana"/>
                        <a:cs typeface="Verdana"/>
                        <a:sym typeface="Verdana"/>
                      </a:endParaRPr>
                    </a:p>
                  </a:txBody>
                  <a:tcPr marL="28575" marR="28575" marT="19050" marB="1905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324" name="Google Shape;324;p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4481" y="4462677"/>
            <a:ext cx="715962" cy="677863"/>
          </a:xfrm>
          <a:prstGeom prst="rect">
            <a:avLst/>
          </a:prstGeom>
          <a:noFill/>
          <a:ln>
            <a:noFill/>
          </a:ln>
        </p:spPr>
      </p:pic>
      <p:sp>
        <p:nvSpPr>
          <p:cNvPr id="325" name="Google Shape;325;p23"/>
          <p:cNvSpPr txBox="1"/>
          <p:nvPr/>
        </p:nvSpPr>
        <p:spPr>
          <a:xfrm>
            <a:off x="782638" y="5468201"/>
            <a:ext cx="10890250" cy="1046162"/>
          </a:xfrm>
          <a:prstGeom prst="rect">
            <a:avLst/>
          </a:prstGeom>
          <a:noFill/>
          <a:ln>
            <a:noFill/>
          </a:ln>
        </p:spPr>
        <p:txBody>
          <a:bodyPr spcFirstLastPara="1" wrap="square" lIns="91425" tIns="91425" rIns="91425" bIns="91425" anchor="t" anchorCtr="0">
            <a:spAutoFit/>
          </a:bodyPr>
          <a:lstStyle/>
          <a:p>
            <a:pPr marL="457200" marR="0" lvl="0" indent="-406400" algn="l" rtl="0">
              <a:spcBef>
                <a:spcPts val="0"/>
              </a:spcBef>
              <a:spcAft>
                <a:spcPts val="0"/>
              </a:spcAft>
              <a:buClr>
                <a:srgbClr val="000000"/>
              </a:buClr>
              <a:buSzPts val="2800"/>
              <a:buFont typeface="Verdana"/>
              <a:buAutoNum type="alphaUcPeriod"/>
            </a:pPr>
            <a:r>
              <a:rPr lang="en-US" sz="2800" dirty="0">
                <a:solidFill>
                  <a:srgbClr val="000000"/>
                </a:solidFill>
                <a:latin typeface="Verdana"/>
                <a:ea typeface="Verdana"/>
                <a:cs typeface="Verdana"/>
                <a:sym typeface="Verdana"/>
              </a:rPr>
              <a:t>What did Sue do with the insect yesterday? </a:t>
            </a:r>
            <a:endParaRPr dirty="0"/>
          </a:p>
          <a:p>
            <a:pPr marL="457200" marR="0" lvl="0" indent="-406400" algn="l" rtl="0">
              <a:spcBef>
                <a:spcPts val="0"/>
              </a:spcBef>
              <a:spcAft>
                <a:spcPts val="0"/>
              </a:spcAft>
              <a:buClr>
                <a:srgbClr val="000000"/>
              </a:buClr>
              <a:buSzPts val="2800"/>
              <a:buFont typeface="Verdana"/>
              <a:buAutoNum type="alphaUcPeriod"/>
            </a:pPr>
            <a:r>
              <a:rPr lang="en-US" sz="2800" dirty="0">
                <a:solidFill>
                  <a:srgbClr val="000000"/>
                </a:solidFill>
                <a:latin typeface="Verdana"/>
                <a:ea typeface="Verdana"/>
                <a:cs typeface="Verdana"/>
                <a:sym typeface="Verdana"/>
              </a:rPr>
              <a:t> She looked at the insect with her eyes.</a:t>
            </a:r>
            <a:endParaRPr dirty="0"/>
          </a:p>
        </p:txBody>
      </p:sp>
      <p:pic>
        <p:nvPicPr>
          <p:cNvPr id="3" name="Google Shape;309;p22">
            <a:extLst>
              <a:ext uri="{FF2B5EF4-FFF2-40B4-BE49-F238E27FC236}">
                <a16:creationId xmlns:a16="http://schemas.microsoft.com/office/drawing/2014/main" id="{1E1377C7-1126-00B0-D237-8FC585632113}"/>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75626" y="1488854"/>
            <a:ext cx="1241954" cy="2997936"/>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229" y="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7"/>
          <p:cNvSpPr/>
          <p:nvPr/>
        </p:nvSpPr>
        <p:spPr>
          <a:xfrm>
            <a:off x="422180" y="384720"/>
            <a:ext cx="10584493" cy="49995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Verdana" panose="020B0604030504040204" pitchFamily="34" charset="0"/>
                <a:ea typeface="Verdana" panose="020B0604030504040204" pitchFamily="34" charset="0"/>
                <a:cs typeface="Verdana"/>
                <a:sym typeface="Verdana"/>
              </a:rPr>
              <a:t/>
            </a:r>
            <a:br>
              <a:rPr lang="en-US" sz="2800" dirty="0">
                <a:solidFill>
                  <a:schemeClr val="dk1"/>
                </a:solidFill>
                <a:latin typeface="Verdana" panose="020B0604030504040204" pitchFamily="34" charset="0"/>
                <a:ea typeface="Verdana" panose="020B0604030504040204" pitchFamily="34" charset="0"/>
                <a:cs typeface="Verdana"/>
                <a:sym typeface="Verdana"/>
              </a:rPr>
            </a:b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Head and shoulders, knees and toes</a:t>
            </a:r>
          </a:p>
          <a:p>
            <a:pPr marL="0" marR="0" lvl="0" indent="0" algn="l" rtl="0">
              <a:spcBef>
                <a:spcPts val="0"/>
              </a:spcBef>
              <a:spcAft>
                <a:spcPts val="0"/>
              </a:spcAft>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Knees and toes</a:t>
            </a:r>
          </a:p>
          <a:p>
            <a:pPr marL="0" marR="0" lvl="0" indent="0" algn="l" rtl="0">
              <a:spcBef>
                <a:spcPts val="0"/>
              </a:spcBef>
              <a:spcAft>
                <a:spcPts val="0"/>
              </a:spcAft>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Head and shoulders, knees and toes</a:t>
            </a:r>
          </a:p>
          <a:p>
            <a:pPr marL="0" marR="0" lvl="0" indent="0" algn="l" rtl="0">
              <a:spcBef>
                <a:spcPts val="0"/>
              </a:spcBef>
              <a:spcAft>
                <a:spcPts val="0"/>
              </a:spcAft>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Knees and toes</a:t>
            </a:r>
          </a:p>
          <a:p>
            <a:pPr marL="0" marR="0" lvl="0" indent="0" algn="l" rtl="0">
              <a:spcBef>
                <a:spcPts val="0"/>
              </a:spcBef>
              <a:spcAft>
                <a:spcPts val="0"/>
              </a:spcAft>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E</a:t>
            </a:r>
            <a:r>
              <a:rPr lang="en-US" sz="2400" dirty="0" smtClean="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yes </a:t>
            </a: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and ears and mouth and nose</a:t>
            </a:r>
          </a:p>
          <a:p>
            <a:pPr marL="0" marR="0" lvl="0" indent="0" algn="l" rtl="0">
              <a:spcBef>
                <a:spcPts val="0"/>
              </a:spcBef>
              <a:spcAft>
                <a:spcPts val="0"/>
              </a:spcAft>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Head and shoulders, knees and toes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Knees and toes!</a:t>
            </a:r>
            <a:r>
              <a:rPr lang="en-US" sz="2400" b="0" i="0" u="none" strike="noStrike"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 </a:t>
            </a:r>
          </a:p>
          <a:p>
            <a:pPr marR="304800" rtl="0">
              <a:spcBef>
                <a:spcPts val="0"/>
              </a:spcBef>
              <a:spcAft>
                <a:spcPts val="0"/>
              </a:spcAft>
            </a:pPr>
            <a:endParaRPr lang="en-US" sz="2400" b="0" i="0" u="none" strike="noStrike" dirty="0">
              <a:solidFill>
                <a:srgbClr val="212529"/>
              </a:solidFill>
              <a:effectLst/>
              <a:latin typeface="Verdana" panose="020B0604030504040204" pitchFamily="34" charset="0"/>
              <a:ea typeface="Verdana" panose="020B0604030504040204" pitchFamily="34" charset="0"/>
              <a:cs typeface="Verdana" panose="020B0604030504040204" pitchFamily="34" charset="0"/>
            </a:endParaRP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Ankles, waist and neck and lips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Neck and lips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Ankles, waist and neck and lips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Neck and lips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F</a:t>
            </a:r>
            <a:r>
              <a:rPr lang="en-US" sz="2400" dirty="0" smtClean="0">
                <a:solidFill>
                  <a:schemeClr val="dk1"/>
                </a:solidFill>
                <a:latin typeface="Verdana" panose="020B0604030504040204" pitchFamily="34" charset="0"/>
                <a:ea typeface="Verdana" panose="020B0604030504040204" pitchFamily="34" charset="0"/>
                <a:cs typeface="Verdana" panose="020B0604030504040204" pitchFamily="34" charset="0"/>
              </a:rPr>
              <a:t>orehead</a:t>
            </a: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 back and thumbs and hips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Ankles, waist and neck and lips</a:t>
            </a:r>
          </a:p>
          <a:p>
            <a:pPr marR="304800" rtl="0">
              <a:spcBef>
                <a:spcPts val="0"/>
              </a:spcBef>
              <a:spcAft>
                <a:spcPts val="0"/>
              </a:spcAft>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rPr>
              <a:t>Neck and lips!</a:t>
            </a:r>
          </a:p>
          <a:p>
            <a:r>
              <a:rPr lang="en-US" sz="2400" dirty="0"/>
              <a:t/>
            </a:r>
            <a:br>
              <a:rPr lang="en-US" sz="2400" dirty="0"/>
            </a:br>
            <a:r>
              <a:rPr lang="en-US" sz="3600" dirty="0"/>
              <a:t/>
            </a:r>
            <a:br>
              <a:rPr lang="en-US" sz="3600" dirty="0"/>
            </a:br>
            <a:endParaRPr sz="2800" dirty="0">
              <a:latin typeface="Verdana" panose="020B0604030504040204" pitchFamily="34" charset="0"/>
              <a:ea typeface="Verdana" panose="020B0604030504040204" pitchFamily="34" charset="0"/>
              <a:cs typeface="Verdana"/>
              <a:sym typeface="Verdana"/>
            </a:endParaRPr>
          </a:p>
          <a:p>
            <a:pPr marL="0" marR="0" lvl="0" indent="0" algn="l" rtl="0">
              <a:spcBef>
                <a:spcPts val="0"/>
              </a:spcBef>
              <a:spcAft>
                <a:spcPts val="0"/>
              </a:spcAft>
              <a:buNone/>
            </a:pPr>
            <a:endParaRPr sz="2800" dirty="0">
              <a:solidFill>
                <a:srgbClr val="000000"/>
              </a:solidFill>
              <a:latin typeface="Verdana" panose="020B0604030504040204" pitchFamily="34" charset="0"/>
              <a:ea typeface="Verdana" panose="020B0604030504040204" pitchFamily="34" charset="0"/>
              <a:cs typeface="Times New Roman"/>
              <a:sym typeface="Times New Roman"/>
            </a:endParaRPr>
          </a:p>
          <a:p>
            <a:pPr marL="0" marR="0" lvl="0" indent="0" algn="l" rtl="0">
              <a:spcBef>
                <a:spcPts val="0"/>
              </a:spcBef>
              <a:spcAft>
                <a:spcPts val="0"/>
              </a:spcAft>
              <a:buNone/>
            </a:pPr>
            <a:endParaRPr sz="2800"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55" name="Google Shape;355;p37"/>
          <p:cNvSpPr txBox="1">
            <a:spLocks noGrp="1"/>
          </p:cNvSpPr>
          <p:nvPr>
            <p:ph type="ftr" idx="11"/>
          </p:nvPr>
        </p:nvSpPr>
        <p:spPr>
          <a:xfrm>
            <a:off x="-530630" y="6421326"/>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smtClean="0"/>
              <a:t>© 2022-2025 Light of the World Learning</a:t>
            </a:r>
            <a:endParaRPr dirty="0"/>
          </a:p>
        </p:txBody>
      </p:sp>
      <p:sp>
        <p:nvSpPr>
          <p:cNvPr id="357" name="Google Shape;357;p37"/>
          <p:cNvSpPr txBox="1"/>
          <p:nvPr/>
        </p:nvSpPr>
        <p:spPr>
          <a:xfrm>
            <a:off x="1185327" y="0"/>
            <a:ext cx="10719618"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Verdana"/>
                <a:ea typeface="Verdana"/>
                <a:cs typeface="Verdana"/>
                <a:sym typeface="Verdana"/>
              </a:rPr>
              <a:t>Song – Head and Shoulders</a:t>
            </a:r>
            <a:endParaRPr sz="3200" b="1" dirty="0">
              <a:solidFill>
                <a:schemeClr val="dk1"/>
              </a:solidFill>
              <a:latin typeface="Verdana"/>
              <a:ea typeface="Verdana"/>
              <a:cs typeface="Verdana"/>
              <a:sym typeface="Verdana"/>
            </a:endParaRPr>
          </a:p>
        </p:txBody>
      </p:sp>
      <p:pic>
        <p:nvPicPr>
          <p:cNvPr id="6146" name="Picture 2" descr="Organic flat dance fitness class illustration with people Free Vector">
            <a:extLst>
              <a:ext uri="{FF2B5EF4-FFF2-40B4-BE49-F238E27FC236}">
                <a16:creationId xmlns:a16="http://schemas.microsoft.com/office/drawing/2014/main" id="{35E11336-4FB9-254D-BD0C-F561FC57811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053137" y="1369881"/>
            <a:ext cx="3851808" cy="302926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35;p49">
            <a:extLst>
              <a:ext uri="{FF2B5EF4-FFF2-40B4-BE49-F238E27FC236}">
                <a16:creationId xmlns:a16="http://schemas.microsoft.com/office/drawing/2014/main" id="{2DFB3728-5626-4979-B178-1039CEECA172}"/>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dirty="0"/>
          </a:p>
        </p:txBody>
      </p:sp>
      <p:pic>
        <p:nvPicPr>
          <p:cNvPr id="3" name="Head and Shoulders Knees and Toes for A2-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5"/>
          <p:cNvSpPr txBox="1">
            <a:spLocks noGrp="1"/>
          </p:cNvSpPr>
          <p:nvPr>
            <p:ph type="sldNum" idx="12"/>
          </p:nvPr>
        </p:nvSpPr>
        <p:spPr>
          <a:xfrm>
            <a:off x="268288" y="6350000"/>
            <a:ext cx="11655425" cy="3714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graphicFrame>
        <p:nvGraphicFramePr>
          <p:cNvPr id="343" name="Google Shape;343;p25"/>
          <p:cNvGraphicFramePr/>
          <p:nvPr>
            <p:extLst>
              <p:ext uri="{D42A27DB-BD31-4B8C-83A1-F6EECF244321}">
                <p14:modId xmlns:p14="http://schemas.microsoft.com/office/powerpoint/2010/main" val="526131036"/>
              </p:ext>
            </p:extLst>
          </p:nvPr>
        </p:nvGraphicFramePr>
        <p:xfrm>
          <a:off x="268287" y="1235075"/>
          <a:ext cx="11655425" cy="5486400"/>
        </p:xfrm>
        <a:graphic>
          <a:graphicData uri="http://schemas.openxmlformats.org/drawingml/2006/table">
            <a:tbl>
              <a:tblPr>
                <a:noFill/>
                <a:tableStyleId>{CD619697-065A-43C2-B44F-075EE8323DBF}</a:tableStyleId>
              </a:tblPr>
              <a:tblGrid>
                <a:gridCol w="20812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2373325">
                  <a:extLst>
                    <a:ext uri="{9D8B030D-6E8A-4147-A177-3AD203B41FA5}">
                      <a16:colId xmlns:a16="http://schemas.microsoft.com/office/drawing/2014/main" val="20002"/>
                    </a:ext>
                  </a:extLst>
                </a:gridCol>
                <a:gridCol w="3454400">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472C4"/>
                          </a:solidFill>
                          <a:latin typeface="Verdana"/>
                          <a:ea typeface="Verdana"/>
                          <a:cs typeface="Verdana"/>
                          <a:sym typeface="Verdana"/>
                        </a:rPr>
                        <a:t>1</a:t>
                      </a:r>
                      <a:endParaRPr dirty="0"/>
                    </a:p>
                    <a:p>
                      <a:pPr marL="0" marR="0" lvl="0" indent="0" algn="l" rtl="0">
                        <a:lnSpc>
                          <a:spcPct val="100000"/>
                        </a:lnSpc>
                        <a:spcBef>
                          <a:spcPts val="0"/>
                        </a:spcBef>
                        <a:spcAft>
                          <a:spcPts val="0"/>
                        </a:spcAft>
                        <a:buClr>
                          <a:srgbClr val="000000"/>
                        </a:buClr>
                        <a:buSzPts val="2800"/>
                        <a:buFont typeface="Arial"/>
                        <a:buNone/>
                      </a:pPr>
                      <a:endParaRPr sz="20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2E75B6"/>
                          </a:solidFill>
                          <a:latin typeface="Verdana"/>
                          <a:ea typeface="Verdana"/>
                          <a:cs typeface="Verdana"/>
                          <a:sym typeface="Verdana"/>
                        </a:rPr>
                        <a:t>Her lips moved quickly as </a:t>
                      </a:r>
                      <a:r>
                        <a:rPr lang="en-US" sz="2800" b="0" i="0" u="none" strike="noStrike" cap="none" dirty="0" smtClean="0">
                          <a:solidFill>
                            <a:srgbClr val="2E75B6"/>
                          </a:solidFill>
                          <a:latin typeface="Verdana"/>
                          <a:ea typeface="Verdana"/>
                          <a:cs typeface="Verdana"/>
                          <a:sym typeface="Verdana"/>
                        </a:rPr>
                        <a:t>she talked </a:t>
                      </a:r>
                      <a:r>
                        <a:rPr lang="en-US" sz="2800" b="0" i="0" u="none" strike="noStrike" cap="none" dirty="0">
                          <a:solidFill>
                            <a:srgbClr val="2E75B6"/>
                          </a:solidFill>
                          <a:latin typeface="Verdana"/>
                          <a:ea typeface="Verdana"/>
                          <a:cs typeface="Verdana"/>
                          <a:sym typeface="Verdana"/>
                        </a:rPr>
                        <a:t>about her work.</a:t>
                      </a:r>
                      <a:endParaRPr dirty="0"/>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4</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472C4"/>
                          </a:solidFill>
                          <a:latin typeface="Verdana"/>
                          <a:ea typeface="Verdana"/>
                          <a:cs typeface="Verdana"/>
                          <a:sym typeface="Verdana"/>
                        </a:rPr>
                        <a:t>5</a:t>
                      </a:r>
                      <a:endParaRPr dirty="0"/>
                    </a:p>
                    <a:p>
                      <a:pPr marL="0" marR="0" lvl="0" indent="0" algn="l" rtl="0">
                        <a:lnSpc>
                          <a:spcPct val="100000"/>
                        </a:lnSpc>
                        <a:spcBef>
                          <a:spcPts val="0"/>
                        </a:spcBef>
                        <a:spcAft>
                          <a:spcPts val="0"/>
                        </a:spcAft>
                        <a:buClr>
                          <a:srgbClr val="000000"/>
                        </a:buClr>
                        <a:buSzPts val="2800"/>
                        <a:buFont typeface="Arial"/>
                        <a:buNone/>
                      </a:pPr>
                      <a:endParaRPr sz="12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472C4"/>
                          </a:solidFill>
                          <a:latin typeface="Verdana"/>
                          <a:ea typeface="Verdana"/>
                          <a:cs typeface="Verdana"/>
                          <a:sym typeface="Verdana"/>
                        </a:rPr>
                        <a:t>3</a:t>
                      </a:r>
                      <a:endParaRPr dirty="0"/>
                    </a:p>
                    <a:p>
                      <a:pPr marL="0" marR="0" lvl="0" indent="0" algn="l" rtl="0">
                        <a:lnSpc>
                          <a:spcPct val="100000"/>
                        </a:lnSpc>
                        <a:spcBef>
                          <a:spcPts val="0"/>
                        </a:spcBef>
                        <a:spcAft>
                          <a:spcPts val="0"/>
                        </a:spcAft>
                        <a:buClr>
                          <a:srgbClr val="000000"/>
                        </a:buClr>
                        <a:buSzPts val="2800"/>
                        <a:buFont typeface="Arial"/>
                        <a:buNone/>
                      </a:pPr>
                      <a:endParaRPr sz="23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472C4"/>
                          </a:solidFill>
                          <a:latin typeface="Verdana"/>
                          <a:ea typeface="Verdana"/>
                          <a:cs typeface="Verdana"/>
                          <a:sym typeface="Verdana"/>
                        </a:rPr>
                        <a:t>6</a:t>
                      </a:r>
                      <a:endParaRPr dirty="0"/>
                    </a:p>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4" name="Google Shape;344;p25"/>
          <p:cNvSpPr txBox="1"/>
          <p:nvPr/>
        </p:nvSpPr>
        <p:spPr>
          <a:xfrm>
            <a:off x="-239713" y="16523"/>
            <a:ext cx="12431713" cy="7699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1A. </a:t>
            </a:r>
            <a:r>
              <a:rPr lang="en-US" sz="3200" b="1" dirty="0">
                <a:latin typeface="Verdana"/>
                <a:ea typeface="Verdana"/>
                <a:cs typeface="Verdana"/>
                <a:sym typeface="Verdana"/>
              </a:rPr>
              <a:t>Homework – Write positive or negative sentences about the pictures in the simple past</a:t>
            </a:r>
            <a:r>
              <a:rPr lang="en-US" sz="3200" b="1" dirty="0">
                <a:latin typeface="Verdana"/>
                <a:ea typeface="Verdana"/>
                <a:cs typeface="Verdana"/>
              </a:rPr>
              <a:t>.</a:t>
            </a:r>
            <a:endParaRPr sz="3200" b="1" dirty="0">
              <a:latin typeface="Verdana"/>
              <a:ea typeface="Verdana"/>
              <a:cs typeface="Verdana"/>
              <a:sym typeface="Verdana"/>
            </a:endParaRPr>
          </a:p>
        </p:txBody>
      </p:sp>
      <p:sp>
        <p:nvSpPr>
          <p:cNvPr id="345" name="Google Shape;345;p25"/>
          <p:cNvSpPr txBox="1"/>
          <p:nvPr/>
        </p:nvSpPr>
        <p:spPr>
          <a:xfrm>
            <a:off x="268288" y="965200"/>
            <a:ext cx="2016125" cy="36988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200"/>
              <a:buFont typeface="Arial"/>
              <a:buNone/>
            </a:pPr>
            <a:endParaRPr sz="1200">
              <a:solidFill>
                <a:schemeClr val="accent5"/>
              </a:solidFill>
              <a:latin typeface="Verdana"/>
              <a:ea typeface="Verdana"/>
              <a:cs typeface="Verdana"/>
              <a:sym typeface="Verdana"/>
            </a:endParaRPr>
          </a:p>
        </p:txBody>
      </p:sp>
      <p:sp>
        <p:nvSpPr>
          <p:cNvPr id="352" name="Google Shape;352;p25"/>
          <p:cNvSpPr txBox="1">
            <a:spLocks noGrp="1"/>
          </p:cNvSpPr>
          <p:nvPr>
            <p:ph type="ftr" idx="11"/>
          </p:nvPr>
        </p:nvSpPr>
        <p:spPr>
          <a:xfrm>
            <a:off x="2441344" y="6446020"/>
            <a:ext cx="3522662" cy="2698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grpSp>
        <p:nvGrpSpPr>
          <p:cNvPr id="2" name="Group 1">
            <a:extLst>
              <a:ext uri="{FF2B5EF4-FFF2-40B4-BE49-F238E27FC236}">
                <a16:creationId xmlns:a16="http://schemas.microsoft.com/office/drawing/2014/main" id="{F67EC368-A4E5-2589-19EE-BFFBB91C2FDF}"/>
              </a:ext>
            </a:extLst>
          </p:cNvPr>
          <p:cNvGrpSpPr/>
          <p:nvPr/>
        </p:nvGrpSpPr>
        <p:grpSpPr>
          <a:xfrm>
            <a:off x="325025" y="5133445"/>
            <a:ext cx="1668311" cy="1494368"/>
            <a:chOff x="3481894" y="957280"/>
            <a:chExt cx="1479857" cy="1325563"/>
          </a:xfrm>
        </p:grpSpPr>
        <p:pic>
          <p:nvPicPr>
            <p:cNvPr id="3" name="Picture 2">
              <a:extLst>
                <a:ext uri="{FF2B5EF4-FFF2-40B4-BE49-F238E27FC236}">
                  <a16:creationId xmlns:a16="http://schemas.microsoft.com/office/drawing/2014/main" id="{24C43238-C21D-26B8-490D-B4E2B0C9A5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91583" y="957280"/>
              <a:ext cx="1270168" cy="1325563"/>
            </a:xfrm>
            <a:prstGeom prst="rect">
              <a:avLst/>
            </a:prstGeom>
          </p:spPr>
        </p:pic>
        <p:sp>
          <p:nvSpPr>
            <p:cNvPr id="4" name="Right Arrow 3">
              <a:extLst>
                <a:ext uri="{FF2B5EF4-FFF2-40B4-BE49-F238E27FC236}">
                  <a16:creationId xmlns:a16="http://schemas.microsoft.com/office/drawing/2014/main" id="{9FC8A9DB-7040-5246-D821-1F6B9281CB2D}"/>
                </a:ext>
              </a:extLst>
            </p:cNvPr>
            <p:cNvSpPr/>
            <p:nvPr/>
          </p:nvSpPr>
          <p:spPr>
            <a:xfrm>
              <a:off x="3481894" y="1776548"/>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87F9BC7-588D-E34D-5663-54EE43BB62BD}"/>
              </a:ext>
            </a:extLst>
          </p:cNvPr>
          <p:cNvGrpSpPr/>
          <p:nvPr/>
        </p:nvGrpSpPr>
        <p:grpSpPr>
          <a:xfrm>
            <a:off x="6267236" y="5422923"/>
            <a:ext cx="1979342" cy="1204889"/>
            <a:chOff x="2405734" y="5229599"/>
            <a:chExt cx="2222042" cy="1352629"/>
          </a:xfrm>
        </p:grpSpPr>
        <p:pic>
          <p:nvPicPr>
            <p:cNvPr id="6" name="Picture 5">
              <a:extLst>
                <a:ext uri="{FF2B5EF4-FFF2-40B4-BE49-F238E27FC236}">
                  <a16:creationId xmlns:a16="http://schemas.microsoft.com/office/drawing/2014/main" id="{9F1B1E13-12F2-B152-D0FA-A0ED382A2E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05734" y="5345463"/>
              <a:ext cx="1695705" cy="736718"/>
            </a:xfrm>
            <a:prstGeom prst="rect">
              <a:avLst/>
            </a:prstGeom>
          </p:spPr>
        </p:pic>
        <p:pic>
          <p:nvPicPr>
            <p:cNvPr id="7" name="Picture 6">
              <a:extLst>
                <a:ext uri="{FF2B5EF4-FFF2-40B4-BE49-F238E27FC236}">
                  <a16:creationId xmlns:a16="http://schemas.microsoft.com/office/drawing/2014/main" id="{EFE91A6F-A149-C981-82BD-AD255FD59AC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31493" y="5229599"/>
              <a:ext cx="496283" cy="1352629"/>
            </a:xfrm>
            <a:prstGeom prst="rect">
              <a:avLst/>
            </a:prstGeom>
          </p:spPr>
        </p:pic>
      </p:grpSp>
      <p:pic>
        <p:nvPicPr>
          <p:cNvPr id="8" name="Picture 7">
            <a:extLst>
              <a:ext uri="{FF2B5EF4-FFF2-40B4-BE49-F238E27FC236}">
                <a16:creationId xmlns:a16="http://schemas.microsoft.com/office/drawing/2014/main" id="{0680AD7C-09A0-3DF5-ACC4-934098A55D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56383" y="1629733"/>
            <a:ext cx="1111310" cy="1108749"/>
          </a:xfrm>
          <a:prstGeom prst="rect">
            <a:avLst/>
          </a:prstGeom>
        </p:spPr>
      </p:pic>
      <p:pic>
        <p:nvPicPr>
          <p:cNvPr id="9" name="Picture 2" descr="Vector realistic beauty woman lips after lips surgery">
            <a:extLst>
              <a:ext uri="{FF2B5EF4-FFF2-40B4-BE49-F238E27FC236}">
                <a16:creationId xmlns:a16="http://schemas.microsoft.com/office/drawing/2014/main" id="{09FFD2F6-A6F2-1145-1039-81A27D354973}"/>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88907" y="2038182"/>
            <a:ext cx="1374885" cy="862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1BFBD7B-B269-B704-7FC9-3ADA466A56F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69" b="89927" l="9968" r="89925"/>
                    </a14:imgEffect>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79224" y="3078836"/>
            <a:ext cx="1722996" cy="1759655"/>
          </a:xfrm>
          <a:prstGeom prst="rect">
            <a:avLst/>
          </a:prstGeom>
        </p:spPr>
      </p:pic>
      <p:pic>
        <p:nvPicPr>
          <p:cNvPr id="11" name="Google Shape;164;p7">
            <a:extLst>
              <a:ext uri="{FF2B5EF4-FFF2-40B4-BE49-F238E27FC236}">
                <a16:creationId xmlns:a16="http://schemas.microsoft.com/office/drawing/2014/main" id="{133AF475-95C8-10D1-6B1D-AE011A22ACC9}"/>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6656383" y="3282156"/>
            <a:ext cx="1369156" cy="1325563"/>
          </a:xfrm>
          <a:prstGeom prst="rect">
            <a:avLst/>
          </a:prstGeom>
          <a:noFill/>
          <a:ln>
            <a:noFill/>
          </a:ln>
        </p:spPr>
      </p:pic>
      <p:sp>
        <p:nvSpPr>
          <p:cNvPr id="12" name="TextBox 11">
            <a:extLst>
              <a:ext uri="{FF2B5EF4-FFF2-40B4-BE49-F238E27FC236}">
                <a16:creationId xmlns:a16="http://schemas.microsoft.com/office/drawing/2014/main" id="{769154E8-0D29-0C3E-34FB-1EE1989133E7}"/>
              </a:ext>
            </a:extLst>
          </p:cNvPr>
          <p:cNvSpPr txBox="1"/>
          <p:nvPr/>
        </p:nvSpPr>
        <p:spPr>
          <a:xfrm>
            <a:off x="1576360" y="1254542"/>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3" name="TextBox 12">
            <a:extLst>
              <a:ext uri="{FF2B5EF4-FFF2-40B4-BE49-F238E27FC236}">
                <a16:creationId xmlns:a16="http://schemas.microsoft.com/office/drawing/2014/main" id="{1AE9D6D9-9CB1-3D5D-ADEE-BB37079BEEBF}"/>
              </a:ext>
            </a:extLst>
          </p:cNvPr>
          <p:cNvSpPr txBox="1"/>
          <p:nvPr/>
        </p:nvSpPr>
        <p:spPr>
          <a:xfrm>
            <a:off x="1881913" y="2995346"/>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4" name="TextBox 13">
            <a:extLst>
              <a:ext uri="{FF2B5EF4-FFF2-40B4-BE49-F238E27FC236}">
                <a16:creationId xmlns:a16="http://schemas.microsoft.com/office/drawing/2014/main" id="{69150486-B4B9-6E36-DFE4-52374B2FE76B}"/>
              </a:ext>
            </a:extLst>
          </p:cNvPr>
          <p:cNvSpPr txBox="1"/>
          <p:nvPr/>
        </p:nvSpPr>
        <p:spPr>
          <a:xfrm>
            <a:off x="1885236" y="4878429"/>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TextBox 14">
            <a:extLst>
              <a:ext uri="{FF2B5EF4-FFF2-40B4-BE49-F238E27FC236}">
                <a16:creationId xmlns:a16="http://schemas.microsoft.com/office/drawing/2014/main" id="{CBD57B82-BCD3-9B7B-9A6A-EE431B755CBA}"/>
              </a:ext>
            </a:extLst>
          </p:cNvPr>
          <p:cNvSpPr txBox="1"/>
          <p:nvPr/>
        </p:nvSpPr>
        <p:spPr>
          <a:xfrm>
            <a:off x="8025539" y="3045010"/>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6" name="TextBox 15">
            <a:extLst>
              <a:ext uri="{FF2B5EF4-FFF2-40B4-BE49-F238E27FC236}">
                <a16:creationId xmlns:a16="http://schemas.microsoft.com/office/drawing/2014/main" id="{94D77DA1-C07D-A153-8789-5DFC62CFFAC9}"/>
              </a:ext>
            </a:extLst>
          </p:cNvPr>
          <p:cNvSpPr txBox="1"/>
          <p:nvPr/>
        </p:nvSpPr>
        <p:spPr>
          <a:xfrm>
            <a:off x="8010560" y="4784785"/>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a:extLst>
              <a:ext uri="{FF2B5EF4-FFF2-40B4-BE49-F238E27FC236}">
                <a16:creationId xmlns:a16="http://schemas.microsoft.com/office/drawing/2014/main" id="{14A915DB-6D88-E37F-25B0-177A63487BF3}"/>
              </a:ext>
            </a:extLst>
          </p:cNvPr>
          <p:cNvSpPr txBox="1"/>
          <p:nvPr/>
        </p:nvSpPr>
        <p:spPr>
          <a:xfrm>
            <a:off x="7950878" y="1158338"/>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087" y="3780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1"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6"/>
          <p:cNvSpPr txBox="1">
            <a:spLocks noGrp="1"/>
          </p:cNvSpPr>
          <p:nvPr>
            <p:ph type="sldNum" idx="12"/>
          </p:nvPr>
        </p:nvSpPr>
        <p:spPr>
          <a:xfrm>
            <a:off x="268288" y="6321425"/>
            <a:ext cx="11085512" cy="4000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graphicFrame>
        <p:nvGraphicFramePr>
          <p:cNvPr id="359" name="Google Shape;359;p26"/>
          <p:cNvGraphicFramePr/>
          <p:nvPr>
            <p:extLst>
              <p:ext uri="{D42A27DB-BD31-4B8C-83A1-F6EECF244321}">
                <p14:modId xmlns:p14="http://schemas.microsoft.com/office/powerpoint/2010/main" val="924543071"/>
              </p:ext>
            </p:extLst>
          </p:nvPr>
        </p:nvGraphicFramePr>
        <p:xfrm>
          <a:off x="216095" y="1174504"/>
          <a:ext cx="11655425" cy="5195925"/>
        </p:xfrm>
        <a:graphic>
          <a:graphicData uri="http://schemas.openxmlformats.org/drawingml/2006/table">
            <a:tbl>
              <a:tblPr>
                <a:noFill/>
                <a:tableStyleId>{CD619697-065A-43C2-B44F-075EE8323DBF}</a:tableStyleId>
              </a:tblPr>
              <a:tblGrid>
                <a:gridCol w="20812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3941775">
                  <a:extLst>
                    <a:ext uri="{9D8B030D-6E8A-4147-A177-3AD203B41FA5}">
                      <a16:colId xmlns:a16="http://schemas.microsoft.com/office/drawing/2014/main" val="20003"/>
                    </a:ext>
                  </a:extLst>
                </a:gridCol>
              </a:tblGrid>
              <a:tr h="173197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7</a:t>
                      </a:r>
                      <a:endParaRPr/>
                    </a:p>
                    <a:p>
                      <a:pPr marL="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10</a:t>
                      </a:r>
                      <a:endParaRPr/>
                    </a:p>
                    <a:p>
                      <a:pPr marL="0" marR="0" lvl="0" indent="0" algn="l" rtl="0">
                        <a:lnSpc>
                          <a:spcPct val="100000"/>
                        </a:lnSpc>
                        <a:spcBef>
                          <a:spcPts val="0"/>
                        </a:spcBef>
                        <a:spcAft>
                          <a:spcPts val="0"/>
                        </a:spcAft>
                        <a:buClr>
                          <a:srgbClr val="000000"/>
                        </a:buClr>
                        <a:buSzPts val="2800"/>
                        <a:buFont typeface="Arial"/>
                        <a:buNone/>
                      </a:pPr>
                      <a:endParaRPr sz="21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173197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3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11</a:t>
                      </a:r>
                      <a:endParaRPr/>
                    </a:p>
                    <a:p>
                      <a:pPr marL="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173197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9</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12</a:t>
                      </a:r>
                      <a:endParaRPr/>
                    </a:p>
                    <a:p>
                      <a:pPr marL="0" marR="0" lvl="0" indent="0" algn="l" rtl="0">
                        <a:lnSpc>
                          <a:spcPct val="100000"/>
                        </a:lnSpc>
                        <a:spcBef>
                          <a:spcPts val="0"/>
                        </a:spcBef>
                        <a:spcAft>
                          <a:spcPts val="0"/>
                        </a:spcAft>
                        <a:buClr>
                          <a:srgbClr val="000000"/>
                        </a:buClr>
                        <a:buSzPts val="2800"/>
                        <a:buFont typeface="Arial"/>
                        <a:buNone/>
                      </a:pPr>
                      <a:endParaRPr sz="21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60" name="Google Shape;360;p26"/>
          <p:cNvSpPr txBox="1"/>
          <p:nvPr/>
        </p:nvSpPr>
        <p:spPr>
          <a:xfrm>
            <a:off x="1138162" y="-42862"/>
            <a:ext cx="10027143"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1B. </a:t>
            </a:r>
            <a:r>
              <a:rPr lang="en-US" sz="3200" b="1" dirty="0">
                <a:latin typeface="Verdana"/>
                <a:ea typeface="Verdana"/>
                <a:cs typeface="Verdana"/>
                <a:sym typeface="Verdana"/>
              </a:rPr>
              <a:t>Write questions about the pictures in the simple past</a:t>
            </a:r>
            <a:r>
              <a:rPr lang="en-US" sz="3200" b="1" dirty="0">
                <a:latin typeface="Verdana"/>
                <a:ea typeface="Verdana"/>
                <a:cs typeface="Verdana"/>
              </a:rPr>
              <a:t>.</a:t>
            </a:r>
            <a:endParaRPr sz="3200" b="1" dirty="0">
              <a:latin typeface="Verdana"/>
              <a:ea typeface="Verdana"/>
              <a:cs typeface="Verdana"/>
              <a:sym typeface="Verdana"/>
            </a:endParaRPr>
          </a:p>
        </p:txBody>
      </p:sp>
      <p:sp>
        <p:nvSpPr>
          <p:cNvPr id="367" name="Google Shape;367;p26"/>
          <p:cNvSpPr txBox="1">
            <a:spLocks noGrp="1"/>
          </p:cNvSpPr>
          <p:nvPr>
            <p:ph type="ftr" idx="11"/>
          </p:nvPr>
        </p:nvSpPr>
        <p:spPr>
          <a:xfrm>
            <a:off x="268288" y="6345238"/>
            <a:ext cx="3503612" cy="2825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grpSp>
        <p:nvGrpSpPr>
          <p:cNvPr id="8" name="Group 7">
            <a:extLst>
              <a:ext uri="{FF2B5EF4-FFF2-40B4-BE49-F238E27FC236}">
                <a16:creationId xmlns:a16="http://schemas.microsoft.com/office/drawing/2014/main" id="{3C95BA73-1AB4-3907-C21E-F65DD99F677A}"/>
              </a:ext>
            </a:extLst>
          </p:cNvPr>
          <p:cNvGrpSpPr/>
          <p:nvPr/>
        </p:nvGrpSpPr>
        <p:grpSpPr>
          <a:xfrm>
            <a:off x="359455" y="1193704"/>
            <a:ext cx="1929699" cy="1639990"/>
            <a:chOff x="3664797" y="3800798"/>
            <a:chExt cx="1473999" cy="1252705"/>
          </a:xfrm>
        </p:grpSpPr>
        <p:pic>
          <p:nvPicPr>
            <p:cNvPr id="9" name="Picture 8">
              <a:extLst>
                <a:ext uri="{FF2B5EF4-FFF2-40B4-BE49-F238E27FC236}">
                  <a16:creationId xmlns:a16="http://schemas.microsoft.com/office/drawing/2014/main" id="{33D3B977-B7EA-0372-AE86-59FA44C8263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11960" y="3800798"/>
              <a:ext cx="1126836" cy="1252705"/>
            </a:xfrm>
            <a:prstGeom prst="rect">
              <a:avLst/>
            </a:prstGeom>
          </p:spPr>
        </p:pic>
        <p:sp>
          <p:nvSpPr>
            <p:cNvPr id="10" name="Right Arrow 9">
              <a:extLst>
                <a:ext uri="{FF2B5EF4-FFF2-40B4-BE49-F238E27FC236}">
                  <a16:creationId xmlns:a16="http://schemas.microsoft.com/office/drawing/2014/main" id="{181128B6-710F-2176-342F-F8F5B2CE8A53}"/>
                </a:ext>
              </a:extLst>
            </p:cNvPr>
            <p:cNvSpPr/>
            <p:nvPr/>
          </p:nvSpPr>
          <p:spPr>
            <a:xfrm>
              <a:off x="3664797" y="4397442"/>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ACFA803-6B85-5EB7-BD45-39868B4A9E45}"/>
              </a:ext>
            </a:extLst>
          </p:cNvPr>
          <p:cNvGrpSpPr/>
          <p:nvPr/>
        </p:nvGrpSpPr>
        <p:grpSpPr>
          <a:xfrm>
            <a:off x="472400" y="2955521"/>
            <a:ext cx="1633170" cy="1522201"/>
            <a:chOff x="3551774" y="2428823"/>
            <a:chExt cx="1348375" cy="1256757"/>
          </a:xfrm>
        </p:grpSpPr>
        <p:pic>
          <p:nvPicPr>
            <p:cNvPr id="12" name="Picture 11">
              <a:extLst>
                <a:ext uri="{FF2B5EF4-FFF2-40B4-BE49-F238E27FC236}">
                  <a16:creationId xmlns:a16="http://schemas.microsoft.com/office/drawing/2014/main" id="{CF8031C1-A64A-C479-C596-46FBA18228B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01439" y="2428823"/>
              <a:ext cx="798710" cy="1256757"/>
            </a:xfrm>
            <a:prstGeom prst="rect">
              <a:avLst/>
            </a:prstGeom>
          </p:spPr>
        </p:pic>
        <p:sp>
          <p:nvSpPr>
            <p:cNvPr id="13" name="Right Arrow 12">
              <a:extLst>
                <a:ext uri="{FF2B5EF4-FFF2-40B4-BE49-F238E27FC236}">
                  <a16:creationId xmlns:a16="http://schemas.microsoft.com/office/drawing/2014/main" id="{6D9E9738-7AAC-8B7D-691A-3AA36A815FA4}"/>
                </a:ext>
              </a:extLst>
            </p:cNvPr>
            <p:cNvSpPr/>
            <p:nvPr/>
          </p:nvSpPr>
          <p:spPr>
            <a:xfrm>
              <a:off x="3551774" y="3139970"/>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22AF157B-D50B-B41B-BE6F-E77072245D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3033" y="4925151"/>
            <a:ext cx="1446156" cy="1336324"/>
          </a:xfrm>
          <a:prstGeom prst="rect">
            <a:avLst/>
          </a:prstGeom>
        </p:spPr>
      </p:pic>
      <p:grpSp>
        <p:nvGrpSpPr>
          <p:cNvPr id="25" name="Group 24">
            <a:extLst>
              <a:ext uri="{FF2B5EF4-FFF2-40B4-BE49-F238E27FC236}">
                <a16:creationId xmlns:a16="http://schemas.microsoft.com/office/drawing/2014/main" id="{824B57EE-6838-32B2-96F9-1C4C9CD0028B}"/>
              </a:ext>
            </a:extLst>
          </p:cNvPr>
          <p:cNvGrpSpPr/>
          <p:nvPr/>
        </p:nvGrpSpPr>
        <p:grpSpPr>
          <a:xfrm>
            <a:off x="6176835" y="5178935"/>
            <a:ext cx="1702711" cy="880124"/>
            <a:chOff x="3118830" y="2550025"/>
            <a:chExt cx="1956275" cy="1011190"/>
          </a:xfrm>
        </p:grpSpPr>
        <p:pic>
          <p:nvPicPr>
            <p:cNvPr id="19" name="Picture 18">
              <a:extLst>
                <a:ext uri="{FF2B5EF4-FFF2-40B4-BE49-F238E27FC236}">
                  <a16:creationId xmlns:a16="http://schemas.microsoft.com/office/drawing/2014/main" id="{EBC93B9C-46DA-548D-C1E4-89206B5F887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18830" y="2682240"/>
              <a:ext cx="1296488" cy="878975"/>
            </a:xfrm>
            <a:prstGeom prst="rect">
              <a:avLst/>
            </a:prstGeom>
          </p:spPr>
        </p:pic>
        <p:pic>
          <p:nvPicPr>
            <p:cNvPr id="20" name="Picture 19">
              <a:extLst>
                <a:ext uri="{FF2B5EF4-FFF2-40B4-BE49-F238E27FC236}">
                  <a16:creationId xmlns:a16="http://schemas.microsoft.com/office/drawing/2014/main" id="{5005F044-E62F-C9CA-4D92-08B13D9DB2D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15318" y="2550025"/>
              <a:ext cx="659787" cy="993932"/>
            </a:xfrm>
            <a:prstGeom prst="rect">
              <a:avLst/>
            </a:prstGeom>
          </p:spPr>
        </p:pic>
      </p:grpSp>
      <p:grpSp>
        <p:nvGrpSpPr>
          <p:cNvPr id="21" name="Group 20">
            <a:extLst>
              <a:ext uri="{FF2B5EF4-FFF2-40B4-BE49-F238E27FC236}">
                <a16:creationId xmlns:a16="http://schemas.microsoft.com/office/drawing/2014/main" id="{2079861D-FC03-4195-9787-50427A65D83A}"/>
              </a:ext>
            </a:extLst>
          </p:cNvPr>
          <p:cNvGrpSpPr/>
          <p:nvPr/>
        </p:nvGrpSpPr>
        <p:grpSpPr>
          <a:xfrm>
            <a:off x="6304096" y="3216237"/>
            <a:ext cx="1368898" cy="1238398"/>
            <a:chOff x="3799732" y="5197033"/>
            <a:chExt cx="1354937" cy="1225767"/>
          </a:xfrm>
        </p:grpSpPr>
        <p:pic>
          <p:nvPicPr>
            <p:cNvPr id="22" name="Picture 21">
              <a:extLst>
                <a:ext uri="{FF2B5EF4-FFF2-40B4-BE49-F238E27FC236}">
                  <a16:creationId xmlns:a16="http://schemas.microsoft.com/office/drawing/2014/main" id="{D7A07896-DB2E-68DC-74D0-6BE3274A4AF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321629" y="5197033"/>
              <a:ext cx="833040" cy="1225767"/>
            </a:xfrm>
            <a:prstGeom prst="rect">
              <a:avLst/>
            </a:prstGeom>
          </p:spPr>
        </p:pic>
        <p:sp>
          <p:nvSpPr>
            <p:cNvPr id="23" name="Right Arrow 22">
              <a:extLst>
                <a:ext uri="{FF2B5EF4-FFF2-40B4-BE49-F238E27FC236}">
                  <a16:creationId xmlns:a16="http://schemas.microsoft.com/office/drawing/2014/main" id="{734292DB-5E4A-1768-2740-8908213BB0CC}"/>
                </a:ext>
              </a:extLst>
            </p:cNvPr>
            <p:cNvSpPr/>
            <p:nvPr/>
          </p:nvSpPr>
          <p:spPr>
            <a:xfrm>
              <a:off x="3799732" y="5938023"/>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B398D3E3-2675-EE13-96A3-D516F3A584F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611497" y="1482155"/>
            <a:ext cx="1061497" cy="1238398"/>
          </a:xfrm>
          <a:prstGeom prst="rect">
            <a:avLst/>
          </a:prstGeom>
        </p:spPr>
      </p:pic>
      <p:sp>
        <p:nvSpPr>
          <p:cNvPr id="2" name="TextBox 1">
            <a:extLst>
              <a:ext uri="{FF2B5EF4-FFF2-40B4-BE49-F238E27FC236}">
                <a16:creationId xmlns:a16="http://schemas.microsoft.com/office/drawing/2014/main" id="{56AA65E9-7585-BE42-8EAC-163E785CAADF}"/>
              </a:ext>
            </a:extLst>
          </p:cNvPr>
          <p:cNvSpPr txBox="1"/>
          <p:nvPr/>
        </p:nvSpPr>
        <p:spPr>
          <a:xfrm>
            <a:off x="1871841" y="4599549"/>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TextBox 14">
            <a:extLst>
              <a:ext uri="{FF2B5EF4-FFF2-40B4-BE49-F238E27FC236}">
                <a16:creationId xmlns:a16="http://schemas.microsoft.com/office/drawing/2014/main" id="{124528B5-1D55-642D-473C-45B7D5C817E3}"/>
              </a:ext>
            </a:extLst>
          </p:cNvPr>
          <p:cNvSpPr txBox="1"/>
          <p:nvPr/>
        </p:nvSpPr>
        <p:spPr>
          <a:xfrm>
            <a:off x="1949381" y="2857507"/>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6" name="TextBox 15">
            <a:extLst>
              <a:ext uri="{FF2B5EF4-FFF2-40B4-BE49-F238E27FC236}">
                <a16:creationId xmlns:a16="http://schemas.microsoft.com/office/drawing/2014/main" id="{4635E2D7-CDD4-5D63-24F8-0F16850C49FB}"/>
              </a:ext>
            </a:extLst>
          </p:cNvPr>
          <p:cNvSpPr txBox="1"/>
          <p:nvPr/>
        </p:nvSpPr>
        <p:spPr>
          <a:xfrm>
            <a:off x="1947311" y="1168502"/>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a:extLst>
              <a:ext uri="{FF2B5EF4-FFF2-40B4-BE49-F238E27FC236}">
                <a16:creationId xmlns:a16="http://schemas.microsoft.com/office/drawing/2014/main" id="{3FD5399A-E988-5775-2838-4A79A715DA3B}"/>
              </a:ext>
            </a:extLst>
          </p:cNvPr>
          <p:cNvSpPr txBox="1"/>
          <p:nvPr/>
        </p:nvSpPr>
        <p:spPr>
          <a:xfrm>
            <a:off x="7532212" y="1159483"/>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18" name="TextBox 17">
            <a:extLst>
              <a:ext uri="{FF2B5EF4-FFF2-40B4-BE49-F238E27FC236}">
                <a16:creationId xmlns:a16="http://schemas.microsoft.com/office/drawing/2014/main" id="{251BB9EE-AB98-D1BF-F17B-7968227BCCF2}"/>
              </a:ext>
            </a:extLst>
          </p:cNvPr>
          <p:cNvSpPr txBox="1"/>
          <p:nvPr/>
        </p:nvSpPr>
        <p:spPr>
          <a:xfrm>
            <a:off x="7537334" y="2804650"/>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26" name="TextBox 25">
            <a:extLst>
              <a:ext uri="{FF2B5EF4-FFF2-40B4-BE49-F238E27FC236}">
                <a16:creationId xmlns:a16="http://schemas.microsoft.com/office/drawing/2014/main" id="{F70B92BB-08CE-C6DD-F4E8-4A3DB6657314}"/>
              </a:ext>
            </a:extLst>
          </p:cNvPr>
          <p:cNvSpPr txBox="1"/>
          <p:nvPr/>
        </p:nvSpPr>
        <p:spPr>
          <a:xfrm>
            <a:off x="7356394" y="4612714"/>
            <a:ext cx="472036" cy="523220"/>
          </a:xfrm>
          <a:prstGeom prst="rect">
            <a:avLst/>
          </a:prstGeom>
          <a:noFill/>
        </p:spPr>
        <p:txBody>
          <a:bodyPr wrap="square" rtlCol="0">
            <a:spAutoFit/>
          </a:bodyPr>
          <a:lstStyle/>
          <a:p>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088" y="3932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7"/>
          <p:cNvSpPr/>
          <p:nvPr/>
        </p:nvSpPr>
        <p:spPr>
          <a:xfrm>
            <a:off x="414337" y="905196"/>
            <a:ext cx="11363325" cy="4297363"/>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000000"/>
              </a:buClr>
              <a:buSzPts val="2800"/>
              <a:buFont typeface="Arial"/>
              <a:buAutoNum type="alphaUcPeriod"/>
            </a:pPr>
            <a:r>
              <a:rPr lang="en-US" sz="2400" dirty="0">
                <a:solidFill>
                  <a:srgbClr val="000000"/>
                </a:solidFill>
                <a:latin typeface="Verdana"/>
                <a:ea typeface="Verdana"/>
                <a:cs typeface="Verdana"/>
                <a:sym typeface="Verdana"/>
              </a:rPr>
              <a:t>(text) She sometimes </a:t>
            </a:r>
            <a:r>
              <a:rPr lang="en-US" sz="2400" u="sng" dirty="0">
                <a:solidFill>
                  <a:schemeClr val="accent5"/>
                </a:solidFill>
                <a:latin typeface="Verdana"/>
                <a:ea typeface="Verdana"/>
                <a:cs typeface="Verdana"/>
                <a:sym typeface="Verdana"/>
              </a:rPr>
              <a:t>texts</a:t>
            </a:r>
            <a:r>
              <a:rPr lang="en-US" sz="2400" dirty="0">
                <a:latin typeface="Verdana"/>
                <a:ea typeface="Verdana"/>
                <a:cs typeface="Verdana"/>
                <a:sym typeface="Verdana"/>
              </a:rPr>
              <a:t> </a:t>
            </a:r>
            <a:r>
              <a:rPr lang="en-US" sz="2400" dirty="0">
                <a:solidFill>
                  <a:srgbClr val="000000"/>
                </a:solidFill>
                <a:latin typeface="Verdana"/>
                <a:ea typeface="Verdana"/>
                <a:cs typeface="Verdana"/>
                <a:sym typeface="Verdana"/>
              </a:rPr>
              <a:t>with her thumbs, but yesterday she </a:t>
            </a:r>
            <a:r>
              <a:rPr lang="en-US" sz="2400" u="sng" dirty="0">
                <a:solidFill>
                  <a:schemeClr val="accent5"/>
                </a:solidFill>
                <a:latin typeface="Verdana"/>
                <a:ea typeface="Verdana"/>
                <a:cs typeface="Verdana"/>
                <a:sym typeface="Verdana"/>
              </a:rPr>
              <a:t>texted</a:t>
            </a:r>
            <a:r>
              <a:rPr lang="en-US" sz="2400" dirty="0">
                <a:solidFill>
                  <a:schemeClr val="accent5"/>
                </a:solidFill>
                <a:latin typeface="Verdana"/>
                <a:ea typeface="Verdana"/>
                <a:cs typeface="Verdana"/>
                <a:sym typeface="Verdana"/>
              </a:rPr>
              <a:t> </a:t>
            </a:r>
            <a:r>
              <a:rPr lang="en-US" sz="2400" dirty="0">
                <a:solidFill>
                  <a:schemeClr val="tx1"/>
                </a:solidFill>
                <a:latin typeface="Verdana"/>
                <a:ea typeface="Verdana"/>
                <a:cs typeface="Verdana"/>
                <a:sym typeface="Verdana"/>
              </a:rPr>
              <a:t>a message</a:t>
            </a:r>
            <a:r>
              <a:rPr lang="en-US" sz="2400" dirty="0">
                <a:solidFill>
                  <a:schemeClr val="accent5"/>
                </a:solidFill>
                <a:latin typeface="Verdana"/>
                <a:ea typeface="Verdana"/>
                <a:cs typeface="Verdana"/>
                <a:sym typeface="Verdana"/>
              </a:rPr>
              <a:t> </a:t>
            </a:r>
            <a:r>
              <a:rPr lang="en-US" sz="2400" dirty="0">
                <a:solidFill>
                  <a:schemeClr val="tx1"/>
                </a:solidFill>
                <a:latin typeface="Verdana"/>
                <a:ea typeface="Verdana"/>
                <a:cs typeface="Verdana"/>
                <a:sym typeface="Verdana"/>
              </a:rPr>
              <a:t>with her index fingers.</a:t>
            </a:r>
          </a:p>
          <a:p>
            <a:pPr marL="514350" marR="0" lvl="0" indent="-514350" algn="l" rtl="0">
              <a:lnSpc>
                <a:spcPct val="150000"/>
              </a:lnSpc>
              <a:spcBef>
                <a:spcPts val="0"/>
              </a:spcBef>
              <a:spcAft>
                <a:spcPts val="0"/>
              </a:spcAft>
              <a:buClr>
                <a:srgbClr val="000000"/>
              </a:buClr>
              <a:buSzPts val="2800"/>
              <a:buFont typeface="Arial"/>
              <a:buAutoNum type="alphaUcPeriod"/>
            </a:pPr>
            <a:r>
              <a:rPr lang="en-US" sz="2400" dirty="0">
                <a:solidFill>
                  <a:srgbClr val="000000"/>
                </a:solidFill>
                <a:latin typeface="Verdana"/>
                <a:ea typeface="Verdana"/>
                <a:cs typeface="Verdana"/>
                <a:sym typeface="Verdana"/>
              </a:rPr>
              <a:t>(shave) He usually _________ his face in the morning, but yesterday he didn’t __________</a:t>
            </a:r>
            <a:r>
              <a:rPr lang="en-US" sz="2400" dirty="0">
                <a:latin typeface="Verdana"/>
                <a:ea typeface="Verdana"/>
                <a:cs typeface="Verdana"/>
                <a:sym typeface="Verdana"/>
              </a:rPr>
              <a:t> because he wants to grow a beard.</a:t>
            </a:r>
          </a:p>
          <a:p>
            <a:pPr marL="514350" marR="0" lvl="0" indent="-514350" algn="l" rtl="0">
              <a:lnSpc>
                <a:spcPct val="150000"/>
              </a:lnSpc>
              <a:spcBef>
                <a:spcPts val="0"/>
              </a:spcBef>
              <a:spcAft>
                <a:spcPts val="0"/>
              </a:spcAft>
              <a:buClr>
                <a:srgbClr val="000000"/>
              </a:buClr>
              <a:buSzPts val="2800"/>
              <a:buFont typeface="Arial"/>
              <a:buAutoNum type="alphaUcPeriod"/>
            </a:pPr>
            <a:r>
              <a:rPr lang="en-US" sz="2400" dirty="0">
                <a:latin typeface="Verdana"/>
                <a:ea typeface="Verdana"/>
                <a:cs typeface="Verdana"/>
                <a:sym typeface="Verdana"/>
              </a:rPr>
              <a:t>(touches) She rarely _______ the hot stove, but earlier today she ________ it accidentally.</a:t>
            </a:r>
          </a:p>
          <a:p>
            <a:pPr marL="514350" marR="0" lvl="0" indent="-514350" algn="l" rtl="0">
              <a:lnSpc>
                <a:spcPct val="150000"/>
              </a:lnSpc>
              <a:spcBef>
                <a:spcPts val="0"/>
              </a:spcBef>
              <a:spcAft>
                <a:spcPts val="0"/>
              </a:spcAft>
              <a:buClr>
                <a:srgbClr val="000000"/>
              </a:buClr>
              <a:buSzPts val="2800"/>
              <a:buFont typeface="Arial"/>
              <a:buAutoNum type="alphaUcPeriod"/>
            </a:pPr>
            <a:r>
              <a:rPr lang="en-US" sz="2400" dirty="0">
                <a:latin typeface="Verdana"/>
                <a:ea typeface="Verdana"/>
                <a:cs typeface="Verdana"/>
                <a:sym typeface="Verdana"/>
              </a:rPr>
              <a:t>(burn) Last Sunday we ______ two candles, but we normally don’t _______ candles when we pray.</a:t>
            </a:r>
          </a:p>
          <a:p>
            <a:pPr marL="514350" marR="0" lvl="0" indent="-514350" algn="l" rtl="0">
              <a:lnSpc>
                <a:spcPct val="150000"/>
              </a:lnSpc>
              <a:spcBef>
                <a:spcPts val="0"/>
              </a:spcBef>
              <a:spcAft>
                <a:spcPts val="0"/>
              </a:spcAft>
              <a:buClr>
                <a:srgbClr val="000000"/>
              </a:buClr>
              <a:buSzPts val="2800"/>
              <a:buFont typeface="Arial"/>
              <a:buAutoNum type="alphaUcPeriod"/>
            </a:pPr>
            <a:r>
              <a:rPr lang="en-US" sz="2400" dirty="0">
                <a:latin typeface="Verdana"/>
                <a:ea typeface="Verdana"/>
                <a:cs typeface="Verdana"/>
                <a:sym typeface="Verdana"/>
              </a:rPr>
              <a:t>(care) Angels came and __________ for Jesus after he was tempted. God is our Father and he always __________ for us.</a:t>
            </a:r>
            <a:endParaRPr sz="2400" dirty="0"/>
          </a:p>
        </p:txBody>
      </p:sp>
      <p:sp>
        <p:nvSpPr>
          <p:cNvPr id="375" name="Google Shape;375;p27"/>
          <p:cNvSpPr txBox="1"/>
          <p:nvPr/>
        </p:nvSpPr>
        <p:spPr>
          <a:xfrm>
            <a:off x="255588" y="33338"/>
            <a:ext cx="11936412"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2A. </a:t>
            </a:r>
            <a:r>
              <a:rPr lang="en-US" sz="3200" b="1" dirty="0">
                <a:latin typeface="Verdana"/>
                <a:ea typeface="Verdana"/>
                <a:cs typeface="Verdana"/>
                <a:sym typeface="Verdana"/>
              </a:rPr>
              <a:t>Fill in the blanks with the correct verb form.</a:t>
            </a:r>
            <a:endParaRPr sz="3200" b="1" dirty="0">
              <a:latin typeface="Verdana"/>
              <a:ea typeface="Verdana"/>
              <a:cs typeface="Verdana"/>
              <a:sym typeface="Verdana"/>
            </a:endParaRPr>
          </a:p>
        </p:txBody>
      </p:sp>
      <p:sp>
        <p:nvSpPr>
          <p:cNvPr id="376" name="Google Shape;376;p27"/>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r>
              <a:rPr lang="en-US" dirty="0" smtClean="0"/>
              <a:t>© 2022-2025 Light of the World Learning</a:t>
            </a:r>
            <a:endParaRPr dirty="0"/>
          </a:p>
        </p:txBody>
      </p:sp>
      <p:sp>
        <p:nvSpPr>
          <p:cNvPr id="385" name="Google Shape;385;p27"/>
          <p:cNvSpPr txBox="1">
            <a:spLocks noGrp="1"/>
          </p:cNvSpPr>
          <p:nvPr>
            <p:ph type="sldNum" idx="12"/>
          </p:nvPr>
        </p:nvSpPr>
        <p:spPr>
          <a:xfrm>
            <a:off x="841216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896" y="3333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8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sldNum" idx="12"/>
          </p:nvPr>
        </p:nvSpPr>
        <p:spPr>
          <a:xfrm>
            <a:off x="725488" y="6176963"/>
            <a:ext cx="10628312" cy="5445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
        <p:nvSpPr>
          <p:cNvPr id="184" name="Google Shape;184;p9"/>
          <p:cNvSpPr txBox="1"/>
          <p:nvPr/>
        </p:nvSpPr>
        <p:spPr>
          <a:xfrm>
            <a:off x="725488" y="19762"/>
            <a:ext cx="11278388"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2B. </a:t>
            </a:r>
            <a:r>
              <a:rPr lang="en-US" sz="3200" b="1" dirty="0">
                <a:latin typeface="Verdana"/>
                <a:ea typeface="Verdana"/>
                <a:cs typeface="Verdana"/>
                <a:sym typeface="Verdana"/>
              </a:rPr>
              <a:t>Spell and say the simple past verbs.</a:t>
            </a:r>
            <a:endParaRPr sz="3200" b="1" dirty="0">
              <a:latin typeface="Verdana"/>
              <a:ea typeface="Verdana"/>
              <a:cs typeface="Verdana"/>
              <a:sym typeface="Verdana"/>
            </a:endParaRPr>
          </a:p>
        </p:txBody>
      </p:sp>
      <p:sp>
        <p:nvSpPr>
          <p:cNvPr id="185" name="Google Shape;185;p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graphicFrame>
        <p:nvGraphicFramePr>
          <p:cNvPr id="2" name="Table 2">
            <a:extLst>
              <a:ext uri="{FF2B5EF4-FFF2-40B4-BE49-F238E27FC236}">
                <a16:creationId xmlns:a16="http://schemas.microsoft.com/office/drawing/2014/main" id="{B99D8EF1-292F-EAD8-B4C3-332D845781AA}"/>
              </a:ext>
            </a:extLst>
          </p:cNvPr>
          <p:cNvGraphicFramePr>
            <a:graphicFrameLocks noGrp="1"/>
          </p:cNvGraphicFramePr>
          <p:nvPr>
            <p:extLst>
              <p:ext uri="{D42A27DB-BD31-4B8C-83A1-F6EECF244321}">
                <p14:modId xmlns:p14="http://schemas.microsoft.com/office/powerpoint/2010/main" val="2956855993"/>
              </p:ext>
            </p:extLst>
          </p:nvPr>
        </p:nvGraphicFramePr>
        <p:xfrm>
          <a:off x="188124" y="1048709"/>
          <a:ext cx="11815752" cy="5674360"/>
        </p:xfrm>
        <a:graphic>
          <a:graphicData uri="http://schemas.openxmlformats.org/drawingml/2006/table">
            <a:tbl>
              <a:tblPr>
                <a:tableStyleId>{BDBED569-4797-4DF1-A0F4-6AAB3CD982D8}</a:tableStyleId>
              </a:tblPr>
              <a:tblGrid>
                <a:gridCol w="464582">
                  <a:extLst>
                    <a:ext uri="{9D8B030D-6E8A-4147-A177-3AD203B41FA5}">
                      <a16:colId xmlns:a16="http://schemas.microsoft.com/office/drawing/2014/main" val="3274108241"/>
                    </a:ext>
                  </a:extLst>
                </a:gridCol>
                <a:gridCol w="2385848">
                  <a:extLst>
                    <a:ext uri="{9D8B030D-6E8A-4147-A177-3AD203B41FA5}">
                      <a16:colId xmlns:a16="http://schemas.microsoft.com/office/drawing/2014/main" val="1717360359"/>
                    </a:ext>
                  </a:extLst>
                </a:gridCol>
                <a:gridCol w="3057446">
                  <a:extLst>
                    <a:ext uri="{9D8B030D-6E8A-4147-A177-3AD203B41FA5}">
                      <a16:colId xmlns:a16="http://schemas.microsoft.com/office/drawing/2014/main" val="144490608"/>
                    </a:ext>
                  </a:extLst>
                </a:gridCol>
                <a:gridCol w="799850">
                  <a:extLst>
                    <a:ext uri="{9D8B030D-6E8A-4147-A177-3AD203B41FA5}">
                      <a16:colId xmlns:a16="http://schemas.microsoft.com/office/drawing/2014/main" val="3565878729"/>
                    </a:ext>
                  </a:extLst>
                </a:gridCol>
                <a:gridCol w="2186152">
                  <a:extLst>
                    <a:ext uri="{9D8B030D-6E8A-4147-A177-3AD203B41FA5}">
                      <a16:colId xmlns:a16="http://schemas.microsoft.com/office/drawing/2014/main" val="991512213"/>
                    </a:ext>
                  </a:extLst>
                </a:gridCol>
                <a:gridCol w="2921874">
                  <a:extLst>
                    <a:ext uri="{9D8B030D-6E8A-4147-A177-3AD203B41FA5}">
                      <a16:colId xmlns:a16="http://schemas.microsoft.com/office/drawing/2014/main" val="634192416"/>
                    </a:ext>
                  </a:extLst>
                </a:gridCol>
              </a:tblGrid>
              <a:tr h="370840">
                <a:tc>
                  <a:txBody>
                    <a:bodyPr/>
                    <a:lstStyle/>
                    <a:p>
                      <a:pPr marL="0" marR="0" lvl="0" indent="0" algn="l" rtl="0">
                        <a:lnSpc>
                          <a:spcPct val="100000"/>
                        </a:lnSpc>
                        <a:spcBef>
                          <a:spcPts val="0"/>
                        </a:spcBef>
                        <a:spcAft>
                          <a:spcPts val="0"/>
                        </a:spcAft>
                        <a:buClr>
                          <a:srgbClr val="000000"/>
                        </a:buClr>
                        <a:buSzPts val="2800"/>
                        <a:buFont typeface="Arial"/>
                        <a:buNone/>
                      </a:pPr>
                      <a:endParaRPr b="1" dirty="0"/>
                    </a:p>
                  </a:txBody>
                  <a:tcPr marL="63500" marR="63500" marT="63500" marB="63500">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000000"/>
                          </a:solidFill>
                          <a:sym typeface="Verdana"/>
                        </a:rPr>
                        <a:t>Base Verb</a:t>
                      </a:r>
                      <a:endParaRPr b="1" dirty="0"/>
                    </a:p>
                  </a:txBody>
                  <a:tcPr marL="63500" marR="63500" marT="63500" marB="63500">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000000"/>
                          </a:solidFill>
                          <a:sym typeface="Verdana"/>
                        </a:rPr>
                        <a:t>Simple Past </a:t>
                      </a:r>
                      <a:endParaRPr b="1" dirty="0"/>
                    </a:p>
                  </a:txBody>
                  <a:tcPr marL="63500" marR="63500" marT="63500" marB="63500">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000000"/>
                          </a:solidFill>
                          <a:sym typeface="Verdana"/>
                        </a:rPr>
                        <a:t>Base Verb</a:t>
                      </a:r>
                      <a:endParaRPr b="1" dirty="0"/>
                    </a:p>
                  </a:txBody>
                  <a:tcPr marL="63500" marR="63500" marT="63500" marB="63500">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000000"/>
                          </a:solidFill>
                          <a:sym typeface="Verdana"/>
                        </a:rPr>
                        <a:t>Simple Past </a:t>
                      </a:r>
                      <a:endParaRPr b="1" dirty="0"/>
                    </a:p>
                  </a:txBody>
                  <a:tcPr marL="63500" marR="63500" marT="63500" marB="63500">
                    <a:solidFill>
                      <a:schemeClr val="accent1">
                        <a:lumMod val="20000"/>
                        <a:lumOff val="80000"/>
                      </a:schemeClr>
                    </a:solidFill>
                  </a:tcPr>
                </a:tc>
                <a:extLst>
                  <a:ext uri="{0D108BD9-81ED-4DB2-BD59-A6C34878D82A}">
                    <a16:rowId xmlns:a16="http://schemas.microsoft.com/office/drawing/2014/main" val="3786547260"/>
                  </a:ext>
                </a:extLst>
              </a:tr>
              <a:tr h="640080">
                <a:tc>
                  <a:txBody>
                    <a:bodyPr/>
                    <a:lstStyle/>
                    <a:p>
                      <a:r>
                        <a:rPr lang="en-US" sz="2800" dirty="0">
                          <a:solidFill>
                            <a:schemeClr val="accent5"/>
                          </a:solidFill>
                        </a:rPr>
                        <a:t>1</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smile</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smiled</a:t>
                      </a:r>
                    </a:p>
                  </a:txBody>
                  <a:tcPr/>
                </a:tc>
                <a:tc>
                  <a:txBody>
                    <a:bodyPr/>
                    <a:lstStyle/>
                    <a:p>
                      <a:r>
                        <a:rPr lang="en-US" sz="2800" dirty="0">
                          <a:solidFill>
                            <a:schemeClr val="accent5"/>
                          </a:solidFill>
                        </a:rPr>
                        <a:t>9</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wave</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692039021"/>
                  </a:ext>
                </a:extLst>
              </a:tr>
              <a:tr h="640080">
                <a:tc>
                  <a:txBody>
                    <a:bodyPr/>
                    <a:lstStyle/>
                    <a:p>
                      <a:r>
                        <a:rPr lang="en-US" sz="2800" dirty="0">
                          <a:solidFill>
                            <a:schemeClr val="accent5"/>
                          </a:solidFill>
                        </a:rPr>
                        <a:t>2</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worship</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10</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cry</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739783326"/>
                  </a:ext>
                </a:extLst>
              </a:tr>
              <a:tr h="640080">
                <a:tc>
                  <a:txBody>
                    <a:bodyPr/>
                    <a:lstStyle/>
                    <a:p>
                      <a:r>
                        <a:rPr lang="en-US" sz="2800" dirty="0">
                          <a:solidFill>
                            <a:schemeClr val="accent5"/>
                          </a:solidFill>
                        </a:rPr>
                        <a:t>3</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translate</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11</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repeat</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797174408"/>
                  </a:ext>
                </a:extLst>
              </a:tr>
              <a:tr h="640080">
                <a:tc>
                  <a:txBody>
                    <a:bodyPr/>
                    <a:lstStyle/>
                    <a:p>
                      <a:r>
                        <a:rPr lang="en-US" sz="2800" dirty="0">
                          <a:solidFill>
                            <a:schemeClr val="accent5"/>
                          </a:solidFill>
                        </a:rPr>
                        <a:t>4</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jump</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12</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confess</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604769617"/>
                  </a:ext>
                </a:extLst>
              </a:tr>
              <a:tr h="640080">
                <a:tc>
                  <a:txBody>
                    <a:bodyPr/>
                    <a:lstStyle/>
                    <a:p>
                      <a:r>
                        <a:rPr lang="en-US" sz="2800" dirty="0">
                          <a:solidFill>
                            <a:schemeClr val="accent5"/>
                          </a:solidFill>
                        </a:rPr>
                        <a:t>5</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play</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13</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donate</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153976128"/>
                  </a:ext>
                </a:extLst>
              </a:tr>
              <a:tr h="640080">
                <a:tc>
                  <a:txBody>
                    <a:bodyPr/>
                    <a:lstStyle/>
                    <a:p>
                      <a:r>
                        <a:rPr lang="en-US" sz="2800" dirty="0">
                          <a:solidFill>
                            <a:schemeClr val="accent5"/>
                          </a:solidFill>
                        </a:rPr>
                        <a:t>6</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hurry</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14</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wrap</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660112499"/>
                  </a:ext>
                </a:extLst>
              </a:tr>
              <a:tr h="640080">
                <a:tc>
                  <a:txBody>
                    <a:bodyPr/>
                    <a:lstStyle/>
                    <a:p>
                      <a:r>
                        <a:rPr lang="en-US" sz="2800" dirty="0">
                          <a:solidFill>
                            <a:schemeClr val="accent5"/>
                          </a:solidFill>
                        </a:rPr>
                        <a:t>7</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stop</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15</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plan</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524143041"/>
                  </a:ext>
                </a:extLst>
              </a:tr>
              <a:tr h="640080">
                <a:tc>
                  <a:txBody>
                    <a:bodyPr/>
                    <a:lstStyle/>
                    <a:p>
                      <a:r>
                        <a:rPr lang="en-US" sz="2800" dirty="0">
                          <a:solidFill>
                            <a:schemeClr val="accent5"/>
                          </a:solidFill>
                        </a:rPr>
                        <a:t>8</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carry</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solidFill>
                            <a:schemeClr val="accent5"/>
                          </a:solidFill>
                        </a:rPr>
                        <a:t>16</a:t>
                      </a:r>
                      <a:endPar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2800" dirty="0"/>
                        <a:t>study</a:t>
                      </a:r>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021890603"/>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52" y="19762"/>
            <a:ext cx="406400" cy="406400"/>
          </a:xfrm>
          <a:prstGeom prst="rect">
            <a:avLst/>
          </a:prstGeom>
        </p:spPr>
      </p:pic>
    </p:spTree>
    <p:extLst>
      <p:ext uri="{BB962C8B-B14F-4D97-AF65-F5344CB8AC3E}">
        <p14:creationId xmlns:p14="http://schemas.microsoft.com/office/powerpoint/2010/main" val="2225857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27"/>
          <p:cNvSpPr txBox="1"/>
          <p:nvPr/>
        </p:nvSpPr>
        <p:spPr>
          <a:xfrm>
            <a:off x="255587" y="44439"/>
            <a:ext cx="11585575"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2C. </a:t>
            </a:r>
            <a:r>
              <a:rPr lang="en-US" sz="3200" b="1" dirty="0">
                <a:solidFill>
                  <a:schemeClr val="dk1"/>
                </a:solidFill>
                <a:latin typeface="Verdana"/>
                <a:ea typeface="Verdana"/>
                <a:cs typeface="Verdana"/>
                <a:sym typeface="Verdana"/>
              </a:rPr>
              <a:t>Match the names of the body parts.</a:t>
            </a:r>
            <a:endParaRPr sz="3200" b="1" dirty="0">
              <a:solidFill>
                <a:schemeClr val="dk1"/>
              </a:solidFill>
              <a:latin typeface="Verdana"/>
              <a:ea typeface="Verdana"/>
              <a:cs typeface="Verdana"/>
              <a:sym typeface="Verdana"/>
            </a:endParaRPr>
          </a:p>
        </p:txBody>
      </p:sp>
      <p:sp>
        <p:nvSpPr>
          <p:cNvPr id="376" name="Google Shape;376;p27"/>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r>
              <a:rPr lang="en-US" dirty="0" smtClean="0"/>
              <a:t>© 2022-2025 Light of the World Learning</a:t>
            </a:r>
            <a:endParaRPr dirty="0"/>
          </a:p>
        </p:txBody>
      </p:sp>
      <p:sp>
        <p:nvSpPr>
          <p:cNvPr id="385" name="Google Shape;385;p27"/>
          <p:cNvSpPr txBox="1">
            <a:spLocks noGrp="1"/>
          </p:cNvSpPr>
          <p:nvPr>
            <p:ph type="sldNum" idx="12"/>
          </p:nvPr>
        </p:nvSpPr>
        <p:spPr>
          <a:xfrm>
            <a:off x="841216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
        <p:nvSpPr>
          <p:cNvPr id="3" name="TextBox 2">
            <a:extLst>
              <a:ext uri="{FF2B5EF4-FFF2-40B4-BE49-F238E27FC236}">
                <a16:creationId xmlns:a16="http://schemas.microsoft.com/office/drawing/2014/main" id="{C859F762-C636-7470-005F-293EAB614E28}"/>
              </a:ext>
            </a:extLst>
          </p:cNvPr>
          <p:cNvSpPr txBox="1"/>
          <p:nvPr/>
        </p:nvSpPr>
        <p:spPr>
          <a:xfrm>
            <a:off x="462337" y="1263721"/>
            <a:ext cx="4746919" cy="5175776"/>
          </a:xfrm>
          <a:prstGeom prst="rect">
            <a:avLst/>
          </a:prstGeom>
          <a:noFill/>
        </p:spPr>
        <p:txBody>
          <a:bodyPr wrap="square" rtlCol="0">
            <a:spAutoFit/>
          </a:bodyPr>
          <a:lstStyle/>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A. index finger </a:t>
            </a:r>
            <a:r>
              <a:rPr lang="en-US" sz="2800" b="1" u="sng" dirty="0">
                <a:solidFill>
                  <a:schemeClr val="accent5"/>
                </a:solidFill>
                <a:latin typeface="Verdana" panose="020B0604030504040204" pitchFamily="34" charset="0"/>
                <a:ea typeface="Verdana" panose="020B0604030504040204" pitchFamily="34" charset="0"/>
                <a:cs typeface="Verdana" panose="020B0604030504040204" pitchFamily="34" charset="0"/>
              </a:rPr>
              <a:t>1</a:t>
            </a:r>
          </a:p>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B. thumb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a:t>
            </a:r>
          </a:p>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C. ring finger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a:t>
            </a:r>
            <a:endParaRPr lang="en-US"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D. middle finger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a:t>
            </a:r>
            <a:endParaRPr lang="en-US"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E. palm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a:t>
            </a:r>
            <a:endParaRPr lang="en-US"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F. wrist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a:t>
            </a:r>
            <a:endParaRPr lang="en-US"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800" dirty="0">
                <a:latin typeface="Verdana" panose="020B0604030504040204" pitchFamily="34" charset="0"/>
                <a:ea typeface="Verdana" panose="020B0604030504040204" pitchFamily="34" charset="0"/>
                <a:cs typeface="Verdana" panose="020B0604030504040204" pitchFamily="34" charset="0"/>
              </a:rPr>
              <a:t>G. pinky / little finger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a:t>
            </a:r>
          </a:p>
          <a:p>
            <a:pPr>
              <a:lnSpc>
                <a:spcPct val="150000"/>
              </a:lnSpc>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a:extLst>
              <a:ext uri="{FF2B5EF4-FFF2-40B4-BE49-F238E27FC236}">
                <a16:creationId xmlns:a16="http://schemas.microsoft.com/office/drawing/2014/main" id="{026E5F70-A050-FBB1-A547-CFD86B00E3F8}"/>
              </a:ext>
            </a:extLst>
          </p:cNvPr>
          <p:cNvGrpSpPr/>
          <p:nvPr/>
        </p:nvGrpSpPr>
        <p:grpSpPr>
          <a:xfrm rot="16200000">
            <a:off x="6555732" y="293117"/>
            <a:ext cx="4114801" cy="6027578"/>
            <a:chOff x="7726362" y="797084"/>
            <a:chExt cx="4114801" cy="6027578"/>
          </a:xfrm>
        </p:grpSpPr>
        <p:pic>
          <p:nvPicPr>
            <p:cNvPr id="2" name="Picture 1">
              <a:extLst>
                <a:ext uri="{FF2B5EF4-FFF2-40B4-BE49-F238E27FC236}">
                  <a16:creationId xmlns:a16="http://schemas.microsoft.com/office/drawing/2014/main" id="{C2F8890C-8E31-B691-2537-E7966B6E5C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26362" y="797084"/>
              <a:ext cx="4114801" cy="6027578"/>
            </a:xfrm>
            <a:prstGeom prst="rect">
              <a:avLst/>
            </a:prstGeom>
          </p:spPr>
        </p:pic>
        <p:sp>
          <p:nvSpPr>
            <p:cNvPr id="4" name="Freeform 3">
              <a:extLst>
                <a:ext uri="{FF2B5EF4-FFF2-40B4-BE49-F238E27FC236}">
                  <a16:creationId xmlns:a16="http://schemas.microsoft.com/office/drawing/2014/main" id="{24219C81-8C00-8BF5-8150-4AD67A5036F2}"/>
                </a:ext>
              </a:extLst>
            </p:cNvPr>
            <p:cNvSpPr/>
            <p:nvPr/>
          </p:nvSpPr>
          <p:spPr>
            <a:xfrm>
              <a:off x="9370031" y="4243227"/>
              <a:ext cx="616450" cy="945222"/>
            </a:xfrm>
            <a:custGeom>
              <a:avLst/>
              <a:gdLst>
                <a:gd name="connsiteX0" fmla="*/ 616450 w 616450"/>
                <a:gd name="connsiteY0" fmla="*/ 20548 h 945222"/>
                <a:gd name="connsiteX1" fmla="*/ 565079 w 616450"/>
                <a:gd name="connsiteY1" fmla="*/ 10274 h 945222"/>
                <a:gd name="connsiteX2" fmla="*/ 534257 w 616450"/>
                <a:gd name="connsiteY2" fmla="*/ 0 h 945222"/>
                <a:gd name="connsiteX3" fmla="*/ 369870 w 616450"/>
                <a:gd name="connsiteY3" fmla="*/ 10274 h 945222"/>
                <a:gd name="connsiteX4" fmla="*/ 267129 w 616450"/>
                <a:gd name="connsiteY4" fmla="*/ 51371 h 945222"/>
                <a:gd name="connsiteX5" fmla="*/ 246580 w 616450"/>
                <a:gd name="connsiteY5" fmla="*/ 71919 h 945222"/>
                <a:gd name="connsiteX6" fmla="*/ 215758 w 616450"/>
                <a:gd name="connsiteY6" fmla="*/ 92467 h 945222"/>
                <a:gd name="connsiteX7" fmla="*/ 195209 w 616450"/>
                <a:gd name="connsiteY7" fmla="*/ 123290 h 945222"/>
                <a:gd name="connsiteX8" fmla="*/ 133565 w 616450"/>
                <a:gd name="connsiteY8" fmla="*/ 184935 h 945222"/>
                <a:gd name="connsiteX9" fmla="*/ 51371 w 616450"/>
                <a:gd name="connsiteY9" fmla="*/ 318499 h 945222"/>
                <a:gd name="connsiteX10" fmla="*/ 20549 w 616450"/>
                <a:gd name="connsiteY10" fmla="*/ 390418 h 945222"/>
                <a:gd name="connsiteX11" fmla="*/ 0 w 616450"/>
                <a:gd name="connsiteY11" fmla="*/ 462337 h 945222"/>
                <a:gd name="connsiteX12" fmla="*/ 10275 w 616450"/>
                <a:gd name="connsiteY12" fmla="*/ 770562 h 945222"/>
                <a:gd name="connsiteX13" fmla="*/ 41097 w 616450"/>
                <a:gd name="connsiteY13" fmla="*/ 883577 h 945222"/>
                <a:gd name="connsiteX14" fmla="*/ 61645 w 616450"/>
                <a:gd name="connsiteY14" fmla="*/ 904126 h 945222"/>
                <a:gd name="connsiteX15" fmla="*/ 82194 w 616450"/>
                <a:gd name="connsiteY15" fmla="*/ 945222 h 94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6450" h="945222">
                  <a:moveTo>
                    <a:pt x="616450" y="20548"/>
                  </a:moveTo>
                  <a:cubicBezTo>
                    <a:pt x="599326" y="17123"/>
                    <a:pt x="582020" y="14509"/>
                    <a:pt x="565079" y="10274"/>
                  </a:cubicBezTo>
                  <a:cubicBezTo>
                    <a:pt x="554573" y="7647"/>
                    <a:pt x="545087" y="0"/>
                    <a:pt x="534257" y="0"/>
                  </a:cubicBezTo>
                  <a:cubicBezTo>
                    <a:pt x="479354" y="0"/>
                    <a:pt x="424666" y="6849"/>
                    <a:pt x="369870" y="10274"/>
                  </a:cubicBezTo>
                  <a:cubicBezTo>
                    <a:pt x="336447" y="21415"/>
                    <a:pt x="297368" y="31212"/>
                    <a:pt x="267129" y="51371"/>
                  </a:cubicBezTo>
                  <a:cubicBezTo>
                    <a:pt x="259069" y="56744"/>
                    <a:pt x="254144" y="65868"/>
                    <a:pt x="246580" y="71919"/>
                  </a:cubicBezTo>
                  <a:cubicBezTo>
                    <a:pt x="236938" y="79633"/>
                    <a:pt x="226032" y="85618"/>
                    <a:pt x="215758" y="92467"/>
                  </a:cubicBezTo>
                  <a:cubicBezTo>
                    <a:pt x="208908" y="102741"/>
                    <a:pt x="203413" y="114061"/>
                    <a:pt x="195209" y="123290"/>
                  </a:cubicBezTo>
                  <a:cubicBezTo>
                    <a:pt x="175903" y="145009"/>
                    <a:pt x="149685" y="160756"/>
                    <a:pt x="133565" y="184935"/>
                  </a:cubicBezTo>
                  <a:cubicBezTo>
                    <a:pt x="109547" y="220960"/>
                    <a:pt x="58930" y="295823"/>
                    <a:pt x="51371" y="318499"/>
                  </a:cubicBezTo>
                  <a:cubicBezTo>
                    <a:pt x="27277" y="390782"/>
                    <a:pt x="58636" y="301548"/>
                    <a:pt x="20549" y="390418"/>
                  </a:cubicBezTo>
                  <a:cubicBezTo>
                    <a:pt x="11706" y="411051"/>
                    <a:pt x="5213" y="441485"/>
                    <a:pt x="0" y="462337"/>
                  </a:cubicBezTo>
                  <a:cubicBezTo>
                    <a:pt x="3425" y="565079"/>
                    <a:pt x="4410" y="667931"/>
                    <a:pt x="10275" y="770562"/>
                  </a:cubicBezTo>
                  <a:cubicBezTo>
                    <a:pt x="11248" y="787586"/>
                    <a:pt x="31832" y="874311"/>
                    <a:pt x="41097" y="883577"/>
                  </a:cubicBezTo>
                  <a:lnTo>
                    <a:pt x="61645" y="904126"/>
                  </a:lnTo>
                  <a:cubicBezTo>
                    <a:pt x="73452" y="939543"/>
                    <a:pt x="64262" y="927290"/>
                    <a:pt x="82194" y="945222"/>
                  </a:cubicBezTo>
                </a:path>
              </a:pathLst>
            </a:cu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9FAF3A12-8B35-401C-21C5-604F4490AB50}"/>
                </a:ext>
              </a:extLst>
            </p:cNvPr>
            <p:cNvSpPr/>
            <p:nvPr/>
          </p:nvSpPr>
          <p:spPr>
            <a:xfrm>
              <a:off x="8167955" y="3719245"/>
              <a:ext cx="1448656" cy="133564"/>
            </a:xfrm>
            <a:custGeom>
              <a:avLst/>
              <a:gdLst>
                <a:gd name="connsiteX0" fmla="*/ 1448656 w 1448656"/>
                <a:gd name="connsiteY0" fmla="*/ 0 h 133564"/>
                <a:gd name="connsiteX1" fmla="*/ 1212351 w 1448656"/>
                <a:gd name="connsiteY1" fmla="*/ 20548 h 133564"/>
                <a:gd name="connsiteX2" fmla="*/ 1181528 w 1448656"/>
                <a:gd name="connsiteY2" fmla="*/ 30822 h 133564"/>
                <a:gd name="connsiteX3" fmla="*/ 1140432 w 1448656"/>
                <a:gd name="connsiteY3" fmla="*/ 41097 h 133564"/>
                <a:gd name="connsiteX4" fmla="*/ 976045 w 1448656"/>
                <a:gd name="connsiteY4" fmla="*/ 61645 h 133564"/>
                <a:gd name="connsiteX5" fmla="*/ 924674 w 1448656"/>
                <a:gd name="connsiteY5" fmla="*/ 71919 h 133564"/>
                <a:gd name="connsiteX6" fmla="*/ 832207 w 1448656"/>
                <a:gd name="connsiteY6" fmla="*/ 92467 h 133564"/>
                <a:gd name="connsiteX7" fmla="*/ 667820 w 1448656"/>
                <a:gd name="connsiteY7" fmla="*/ 113016 h 133564"/>
                <a:gd name="connsiteX8" fmla="*/ 493160 w 1448656"/>
                <a:gd name="connsiteY8" fmla="*/ 133564 h 133564"/>
                <a:gd name="connsiteX9" fmla="*/ 0 w 1448656"/>
                <a:gd name="connsiteY9" fmla="*/ 123290 h 1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656" h="133564">
                  <a:moveTo>
                    <a:pt x="1448656" y="0"/>
                  </a:moveTo>
                  <a:cubicBezTo>
                    <a:pt x="1286362" y="27048"/>
                    <a:pt x="1528529" y="-11069"/>
                    <a:pt x="1212351" y="20548"/>
                  </a:cubicBezTo>
                  <a:cubicBezTo>
                    <a:pt x="1201575" y="21626"/>
                    <a:pt x="1191941" y="27847"/>
                    <a:pt x="1181528" y="30822"/>
                  </a:cubicBezTo>
                  <a:cubicBezTo>
                    <a:pt x="1167951" y="34701"/>
                    <a:pt x="1154410" y="39100"/>
                    <a:pt x="1140432" y="41097"/>
                  </a:cubicBezTo>
                  <a:cubicBezTo>
                    <a:pt x="942526" y="69370"/>
                    <a:pt x="1116692" y="36073"/>
                    <a:pt x="976045" y="61645"/>
                  </a:cubicBezTo>
                  <a:cubicBezTo>
                    <a:pt x="958864" y="64769"/>
                    <a:pt x="941721" y="68131"/>
                    <a:pt x="924674" y="71919"/>
                  </a:cubicBezTo>
                  <a:cubicBezTo>
                    <a:pt x="884287" y="80894"/>
                    <a:pt x="875595" y="86269"/>
                    <a:pt x="832207" y="92467"/>
                  </a:cubicBezTo>
                  <a:cubicBezTo>
                    <a:pt x="777540" y="100277"/>
                    <a:pt x="722616" y="106166"/>
                    <a:pt x="667820" y="113016"/>
                  </a:cubicBezTo>
                  <a:cubicBezTo>
                    <a:pt x="554883" y="127133"/>
                    <a:pt x="613037" y="120245"/>
                    <a:pt x="493160" y="133564"/>
                  </a:cubicBezTo>
                  <a:cubicBezTo>
                    <a:pt x="89061" y="122019"/>
                    <a:pt x="253478" y="123290"/>
                    <a:pt x="0" y="123290"/>
                  </a:cubicBezTo>
                </a:path>
              </a:pathLst>
            </a:cu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C23A82C-8FE0-89B8-D9E8-14316F67A9BF}"/>
                </a:ext>
              </a:extLst>
            </p:cNvPr>
            <p:cNvSpPr/>
            <p:nvPr/>
          </p:nvSpPr>
          <p:spPr>
            <a:xfrm>
              <a:off x="8414535" y="3965825"/>
              <a:ext cx="1263721" cy="534256"/>
            </a:xfrm>
            <a:custGeom>
              <a:avLst/>
              <a:gdLst>
                <a:gd name="connsiteX0" fmla="*/ 1263721 w 1263721"/>
                <a:gd name="connsiteY0" fmla="*/ 0 h 534256"/>
                <a:gd name="connsiteX1" fmla="*/ 1202076 w 1263721"/>
                <a:gd name="connsiteY1" fmla="*/ 10274 h 534256"/>
                <a:gd name="connsiteX2" fmla="*/ 904126 w 1263721"/>
                <a:gd name="connsiteY2" fmla="*/ 30822 h 534256"/>
                <a:gd name="connsiteX3" fmla="*/ 842481 w 1263721"/>
                <a:gd name="connsiteY3" fmla="*/ 41096 h 534256"/>
                <a:gd name="connsiteX4" fmla="*/ 791110 w 1263721"/>
                <a:gd name="connsiteY4" fmla="*/ 51371 h 534256"/>
                <a:gd name="connsiteX5" fmla="*/ 760287 w 1263721"/>
                <a:gd name="connsiteY5" fmla="*/ 61645 h 534256"/>
                <a:gd name="connsiteX6" fmla="*/ 719191 w 1263721"/>
                <a:gd name="connsiteY6" fmla="*/ 71919 h 534256"/>
                <a:gd name="connsiteX7" fmla="*/ 657546 w 1263721"/>
                <a:gd name="connsiteY7" fmla="*/ 92467 h 534256"/>
                <a:gd name="connsiteX8" fmla="*/ 595901 w 1263721"/>
                <a:gd name="connsiteY8" fmla="*/ 113015 h 534256"/>
                <a:gd name="connsiteX9" fmla="*/ 534256 w 1263721"/>
                <a:gd name="connsiteY9" fmla="*/ 133564 h 534256"/>
                <a:gd name="connsiteX10" fmla="*/ 503434 w 1263721"/>
                <a:gd name="connsiteY10" fmla="*/ 143838 h 534256"/>
                <a:gd name="connsiteX11" fmla="*/ 472611 w 1263721"/>
                <a:gd name="connsiteY11" fmla="*/ 164386 h 534256"/>
                <a:gd name="connsiteX12" fmla="*/ 452063 w 1263721"/>
                <a:gd name="connsiteY12" fmla="*/ 184935 h 534256"/>
                <a:gd name="connsiteX13" fmla="*/ 421240 w 1263721"/>
                <a:gd name="connsiteY13" fmla="*/ 195209 h 534256"/>
                <a:gd name="connsiteX14" fmla="*/ 390418 w 1263721"/>
                <a:gd name="connsiteY14" fmla="*/ 215757 h 534256"/>
                <a:gd name="connsiteX15" fmla="*/ 339047 w 1263721"/>
                <a:gd name="connsiteY15" fmla="*/ 256854 h 534256"/>
                <a:gd name="connsiteX16" fmla="*/ 277402 w 1263721"/>
                <a:gd name="connsiteY16" fmla="*/ 277402 h 534256"/>
                <a:gd name="connsiteX17" fmla="*/ 246580 w 1263721"/>
                <a:gd name="connsiteY17" fmla="*/ 287676 h 534256"/>
                <a:gd name="connsiteX18" fmla="*/ 184935 w 1263721"/>
                <a:gd name="connsiteY18" fmla="*/ 318499 h 534256"/>
                <a:gd name="connsiteX19" fmla="*/ 164386 w 1263721"/>
                <a:gd name="connsiteY19" fmla="*/ 339047 h 534256"/>
                <a:gd name="connsiteX20" fmla="*/ 133564 w 1263721"/>
                <a:gd name="connsiteY20" fmla="*/ 349321 h 534256"/>
                <a:gd name="connsiteX21" fmla="*/ 82193 w 1263721"/>
                <a:gd name="connsiteY21" fmla="*/ 390418 h 534256"/>
                <a:gd name="connsiteX22" fmla="*/ 41096 w 1263721"/>
                <a:gd name="connsiteY22" fmla="*/ 452063 h 534256"/>
                <a:gd name="connsiteX23" fmla="*/ 30822 w 1263721"/>
                <a:gd name="connsiteY23" fmla="*/ 482885 h 534256"/>
                <a:gd name="connsiteX24" fmla="*/ 10274 w 1263721"/>
                <a:gd name="connsiteY24" fmla="*/ 513708 h 534256"/>
                <a:gd name="connsiteX25" fmla="*/ 0 w 1263721"/>
                <a:gd name="connsiteY25" fmla="*/ 534256 h 53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3721" h="534256">
                  <a:moveTo>
                    <a:pt x="1263721" y="0"/>
                  </a:moveTo>
                  <a:cubicBezTo>
                    <a:pt x="1243173" y="3425"/>
                    <a:pt x="1222829" y="8469"/>
                    <a:pt x="1202076" y="10274"/>
                  </a:cubicBezTo>
                  <a:cubicBezTo>
                    <a:pt x="1029905" y="25245"/>
                    <a:pt x="1054665" y="14096"/>
                    <a:pt x="904126" y="30822"/>
                  </a:cubicBezTo>
                  <a:cubicBezTo>
                    <a:pt x="883422" y="33122"/>
                    <a:pt x="862977" y="37369"/>
                    <a:pt x="842481" y="41096"/>
                  </a:cubicBezTo>
                  <a:cubicBezTo>
                    <a:pt x="825300" y="44220"/>
                    <a:pt x="808051" y="47136"/>
                    <a:pt x="791110" y="51371"/>
                  </a:cubicBezTo>
                  <a:cubicBezTo>
                    <a:pt x="780603" y="53998"/>
                    <a:pt x="770700" y="58670"/>
                    <a:pt x="760287" y="61645"/>
                  </a:cubicBezTo>
                  <a:cubicBezTo>
                    <a:pt x="746710" y="65524"/>
                    <a:pt x="732716" y="67862"/>
                    <a:pt x="719191" y="71919"/>
                  </a:cubicBezTo>
                  <a:cubicBezTo>
                    <a:pt x="698445" y="78143"/>
                    <a:pt x="678094" y="85618"/>
                    <a:pt x="657546" y="92467"/>
                  </a:cubicBezTo>
                  <a:lnTo>
                    <a:pt x="595901" y="113015"/>
                  </a:lnTo>
                  <a:lnTo>
                    <a:pt x="534256" y="133564"/>
                  </a:lnTo>
                  <a:cubicBezTo>
                    <a:pt x="523982" y="136989"/>
                    <a:pt x="512445" y="137831"/>
                    <a:pt x="503434" y="143838"/>
                  </a:cubicBezTo>
                  <a:cubicBezTo>
                    <a:pt x="493160" y="150687"/>
                    <a:pt x="482253" y="156672"/>
                    <a:pt x="472611" y="164386"/>
                  </a:cubicBezTo>
                  <a:cubicBezTo>
                    <a:pt x="465047" y="170437"/>
                    <a:pt x="460369" y="179951"/>
                    <a:pt x="452063" y="184935"/>
                  </a:cubicBezTo>
                  <a:cubicBezTo>
                    <a:pt x="442776" y="190507"/>
                    <a:pt x="431514" y="191784"/>
                    <a:pt x="421240" y="195209"/>
                  </a:cubicBezTo>
                  <a:cubicBezTo>
                    <a:pt x="410966" y="202058"/>
                    <a:pt x="400060" y="208043"/>
                    <a:pt x="390418" y="215757"/>
                  </a:cubicBezTo>
                  <a:cubicBezTo>
                    <a:pt x="363736" y="237102"/>
                    <a:pt x="374616" y="241045"/>
                    <a:pt x="339047" y="256854"/>
                  </a:cubicBezTo>
                  <a:cubicBezTo>
                    <a:pt x="319254" y="265651"/>
                    <a:pt x="297950" y="270553"/>
                    <a:pt x="277402" y="277402"/>
                  </a:cubicBezTo>
                  <a:cubicBezTo>
                    <a:pt x="267128" y="280827"/>
                    <a:pt x="255591" y="281669"/>
                    <a:pt x="246580" y="287676"/>
                  </a:cubicBezTo>
                  <a:cubicBezTo>
                    <a:pt x="206746" y="314231"/>
                    <a:pt x="227471" y="304319"/>
                    <a:pt x="184935" y="318499"/>
                  </a:cubicBezTo>
                  <a:cubicBezTo>
                    <a:pt x="178085" y="325348"/>
                    <a:pt x="172692" y="334063"/>
                    <a:pt x="164386" y="339047"/>
                  </a:cubicBezTo>
                  <a:cubicBezTo>
                    <a:pt x="155100" y="344619"/>
                    <a:pt x="143250" y="344478"/>
                    <a:pt x="133564" y="349321"/>
                  </a:cubicBezTo>
                  <a:cubicBezTo>
                    <a:pt x="117384" y="357411"/>
                    <a:pt x="93662" y="375125"/>
                    <a:pt x="82193" y="390418"/>
                  </a:cubicBezTo>
                  <a:cubicBezTo>
                    <a:pt x="67375" y="410175"/>
                    <a:pt x="41096" y="452063"/>
                    <a:pt x="41096" y="452063"/>
                  </a:cubicBezTo>
                  <a:cubicBezTo>
                    <a:pt x="37671" y="462337"/>
                    <a:pt x="35665" y="473199"/>
                    <a:pt x="30822" y="482885"/>
                  </a:cubicBezTo>
                  <a:cubicBezTo>
                    <a:pt x="25300" y="493930"/>
                    <a:pt x="16627" y="503120"/>
                    <a:pt x="10274" y="513708"/>
                  </a:cubicBezTo>
                  <a:cubicBezTo>
                    <a:pt x="6334" y="520275"/>
                    <a:pt x="3425" y="527407"/>
                    <a:pt x="0" y="534256"/>
                  </a:cubicBezTo>
                </a:path>
              </a:pathLst>
            </a:cu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66716F76-E1E9-1E58-5A5D-594DF3B1C239}"/>
              </a:ext>
            </a:extLst>
          </p:cNvPr>
          <p:cNvSpPr/>
          <p:nvPr/>
        </p:nvSpPr>
        <p:spPr>
          <a:xfrm>
            <a:off x="5848029" y="4922714"/>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4</a:t>
            </a:r>
          </a:p>
        </p:txBody>
      </p:sp>
      <p:sp>
        <p:nvSpPr>
          <p:cNvPr id="9" name="Oval 8">
            <a:extLst>
              <a:ext uri="{FF2B5EF4-FFF2-40B4-BE49-F238E27FC236}">
                <a16:creationId xmlns:a16="http://schemas.microsoft.com/office/drawing/2014/main" id="{81615A35-764E-1966-8DA8-ECEA959099BA}"/>
              </a:ext>
            </a:extLst>
          </p:cNvPr>
          <p:cNvSpPr/>
          <p:nvPr/>
        </p:nvSpPr>
        <p:spPr>
          <a:xfrm>
            <a:off x="5302776" y="4008314"/>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3</a:t>
            </a:r>
          </a:p>
        </p:txBody>
      </p:sp>
      <p:sp>
        <p:nvSpPr>
          <p:cNvPr id="10" name="Oval 9">
            <a:extLst>
              <a:ext uri="{FF2B5EF4-FFF2-40B4-BE49-F238E27FC236}">
                <a16:creationId xmlns:a16="http://schemas.microsoft.com/office/drawing/2014/main" id="{BE6DEA0B-816B-78C5-A1C7-1F7672FA0F6D}"/>
              </a:ext>
            </a:extLst>
          </p:cNvPr>
          <p:cNvSpPr/>
          <p:nvPr/>
        </p:nvSpPr>
        <p:spPr>
          <a:xfrm>
            <a:off x="5198651" y="2914116"/>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2</a:t>
            </a:r>
          </a:p>
        </p:txBody>
      </p:sp>
      <p:sp>
        <p:nvSpPr>
          <p:cNvPr id="11" name="Oval 10">
            <a:extLst>
              <a:ext uri="{FF2B5EF4-FFF2-40B4-BE49-F238E27FC236}">
                <a16:creationId xmlns:a16="http://schemas.microsoft.com/office/drawing/2014/main" id="{DD6B4A79-F84A-7DF0-6C8D-A2B272E6F88D}"/>
              </a:ext>
            </a:extLst>
          </p:cNvPr>
          <p:cNvSpPr/>
          <p:nvPr/>
        </p:nvSpPr>
        <p:spPr>
          <a:xfrm>
            <a:off x="6096000" y="1895830"/>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1</a:t>
            </a:r>
          </a:p>
        </p:txBody>
      </p:sp>
      <p:sp>
        <p:nvSpPr>
          <p:cNvPr id="12" name="Oval 11">
            <a:extLst>
              <a:ext uri="{FF2B5EF4-FFF2-40B4-BE49-F238E27FC236}">
                <a16:creationId xmlns:a16="http://schemas.microsoft.com/office/drawing/2014/main" id="{ED4D3600-5D47-4709-9A2B-FF3380257FC7}"/>
              </a:ext>
            </a:extLst>
          </p:cNvPr>
          <p:cNvSpPr/>
          <p:nvPr/>
        </p:nvSpPr>
        <p:spPr>
          <a:xfrm>
            <a:off x="8901649" y="883577"/>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5</a:t>
            </a:r>
          </a:p>
        </p:txBody>
      </p:sp>
      <p:sp>
        <p:nvSpPr>
          <p:cNvPr id="13" name="Oval 12">
            <a:extLst>
              <a:ext uri="{FF2B5EF4-FFF2-40B4-BE49-F238E27FC236}">
                <a16:creationId xmlns:a16="http://schemas.microsoft.com/office/drawing/2014/main" id="{7F1D51CC-ACC7-B7B5-9DE1-5388CD2DE5CB}"/>
              </a:ext>
            </a:extLst>
          </p:cNvPr>
          <p:cNvSpPr/>
          <p:nvPr/>
        </p:nvSpPr>
        <p:spPr>
          <a:xfrm>
            <a:off x="8748588" y="3704278"/>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6</a:t>
            </a:r>
          </a:p>
        </p:txBody>
      </p:sp>
      <p:sp>
        <p:nvSpPr>
          <p:cNvPr id="14" name="Oval 13">
            <a:extLst>
              <a:ext uri="{FF2B5EF4-FFF2-40B4-BE49-F238E27FC236}">
                <a16:creationId xmlns:a16="http://schemas.microsoft.com/office/drawing/2014/main" id="{5E6136B8-AADA-736C-BA65-D4B86D8F738A}"/>
              </a:ext>
            </a:extLst>
          </p:cNvPr>
          <p:cNvSpPr/>
          <p:nvPr/>
        </p:nvSpPr>
        <p:spPr>
          <a:xfrm>
            <a:off x="10527161" y="3894350"/>
            <a:ext cx="400692" cy="38014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7</a:t>
            </a:r>
          </a:p>
        </p:txBody>
      </p: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87" y="44439"/>
            <a:ext cx="406400" cy="406400"/>
          </a:xfrm>
          <a:prstGeom prst="rect">
            <a:avLst/>
          </a:prstGeom>
        </p:spPr>
      </p:pic>
    </p:spTree>
    <p:extLst>
      <p:ext uri="{BB962C8B-B14F-4D97-AF65-F5344CB8AC3E}">
        <p14:creationId xmlns:p14="http://schemas.microsoft.com/office/powerpoint/2010/main" val="3186771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8" fill="hold"/>
                                        <p:tgtEl>
                                          <p:spTgt spid="15"/>
                                        </p:tgtEl>
                                      </p:cBhvr>
                                    </p:cmd>
                                  </p:childTnLst>
                                </p:cTn>
                              </p:par>
                            </p:childTnLst>
                          </p:cTn>
                        </p:par>
                      </p:childTnLst>
                    </p:cTn>
                  </p:par>
                </p:childTnLst>
              </p:cTn>
              <p:nextCondLst>
                <p:cond evt="onClick" delay="0">
                  <p:tgtEl>
                    <p:spTgt spid="15"/>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aphicFrame>
        <p:nvGraphicFramePr>
          <p:cNvPr id="392" name="Google Shape;392;p28"/>
          <p:cNvGraphicFramePr/>
          <p:nvPr>
            <p:extLst>
              <p:ext uri="{D42A27DB-BD31-4B8C-83A1-F6EECF244321}">
                <p14:modId xmlns:p14="http://schemas.microsoft.com/office/powerpoint/2010/main" val="2879346778"/>
              </p:ext>
            </p:extLst>
          </p:nvPr>
        </p:nvGraphicFramePr>
        <p:xfrm>
          <a:off x="311725" y="924500"/>
          <a:ext cx="11599675" cy="5120640"/>
        </p:xfrm>
        <a:graphic>
          <a:graphicData uri="http://schemas.openxmlformats.org/drawingml/2006/table">
            <a:tbl>
              <a:tblPr>
                <a:noFill/>
                <a:tableStyleId>{CD619697-065A-43C2-B44F-075EE8323DBF}</a:tableStyleId>
              </a:tblPr>
              <a:tblGrid>
                <a:gridCol w="6546275">
                  <a:extLst>
                    <a:ext uri="{9D8B030D-6E8A-4147-A177-3AD203B41FA5}">
                      <a16:colId xmlns:a16="http://schemas.microsoft.com/office/drawing/2014/main" val="20000"/>
                    </a:ext>
                  </a:extLst>
                </a:gridCol>
                <a:gridCol w="5053400">
                  <a:extLst>
                    <a:ext uri="{9D8B030D-6E8A-4147-A177-3AD203B41FA5}">
                      <a16:colId xmlns:a16="http://schemas.microsoft.com/office/drawing/2014/main" val="20001"/>
                    </a:ext>
                  </a:extLst>
                </a:gridCol>
              </a:tblGrid>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Questions</a:t>
                      </a:r>
                      <a:endParaRPr sz="2800">
                        <a:latin typeface="Verdana"/>
                        <a:ea typeface="Verdana"/>
                        <a:cs typeface="Verdana"/>
                        <a:sym typeface="Verdan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4A86E8"/>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Answers</a:t>
                      </a:r>
                      <a:endParaRPr sz="2800">
                        <a:latin typeface="Verdana"/>
                        <a:ea typeface="Verdana"/>
                        <a:cs typeface="Verdana"/>
                        <a:sym typeface="Verdan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4A86E8"/>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1. How long </a:t>
                      </a:r>
                      <a:r>
                        <a:rPr lang="en-US" sz="2800" b="0" i="0" u="sng" strike="noStrike" cap="none" dirty="0">
                          <a:solidFill>
                            <a:srgbClr val="4472C4"/>
                          </a:solidFill>
                          <a:latin typeface="Verdana"/>
                          <a:ea typeface="Verdana"/>
                          <a:cs typeface="Verdana"/>
                          <a:sym typeface="Verdana"/>
                        </a:rPr>
                        <a:t>was Jesus tempted</a:t>
                      </a:r>
                      <a:r>
                        <a:rPr lang="en-US" sz="2800" i="0" u="sng" strike="noStrike" cap="none" dirty="0">
                          <a:solidFill>
                            <a:srgbClr val="4472C4"/>
                          </a:solidFill>
                          <a:latin typeface="Verdana"/>
                          <a:ea typeface="Verdana"/>
                          <a:cs typeface="Verdana"/>
                          <a:sym typeface="Verdana"/>
                        </a:rPr>
                        <a:t>?</a:t>
                      </a:r>
                      <a:endParaRPr sz="2800" i="0" u="sng" strike="noStrike" cap="none" dirty="0">
                        <a:solidFill>
                          <a:srgbClr val="4472C4"/>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rgbClr val="4472C4"/>
                          </a:solidFill>
                          <a:latin typeface="Verdana"/>
                          <a:ea typeface="Verdana"/>
                          <a:cs typeface="Verdana"/>
                          <a:sym typeface="Verdana"/>
                        </a:rPr>
                        <a:t>For 40 days.</a:t>
                      </a:r>
                      <a:endParaRPr sz="2800" dirty="0">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0" marR="0" lvl="0" indent="0" algn="l" rtl="0">
                        <a:lnSpc>
                          <a:spcPct val="100000"/>
                        </a:lnSpc>
                        <a:spcBef>
                          <a:spcPts val="0"/>
                        </a:spcBef>
                        <a:spcAft>
                          <a:spcPts val="0"/>
                        </a:spcAft>
                        <a:buClr>
                          <a:srgbClr val="000000"/>
                        </a:buClr>
                        <a:buSzPts val="2800"/>
                        <a:buFont typeface="Calibri"/>
                        <a:buNone/>
                      </a:pPr>
                      <a:r>
                        <a:rPr lang="en-US" sz="2800" i="0" u="none" strike="noStrike" cap="none" dirty="0">
                          <a:solidFill>
                            <a:srgbClr val="000000"/>
                          </a:solidFill>
                          <a:latin typeface="Verdana"/>
                          <a:ea typeface="Verdana"/>
                          <a:cs typeface="Verdana"/>
                          <a:sym typeface="Verdana"/>
                        </a:rPr>
                        <a:t>2. </a:t>
                      </a:r>
                      <a:r>
                        <a:rPr lang="en-US" sz="2800" dirty="0">
                          <a:latin typeface="Verdana"/>
                          <a:ea typeface="Verdana"/>
                          <a:cs typeface="Verdana"/>
                          <a:sym typeface="Verdana"/>
                        </a:rPr>
                        <a:t>What did _________________</a:t>
                      </a:r>
                      <a:endParaRPr sz="2800" dirty="0">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640080">
                <a:tc>
                  <a:txBody>
                    <a:bodyPr/>
                    <a:lstStyle/>
                    <a:p>
                      <a:pPr marL="0" marR="0" lvl="0" indent="0" algn="l" rtl="0">
                        <a:lnSpc>
                          <a:spcPct val="100000"/>
                        </a:lnSpc>
                        <a:spcBef>
                          <a:spcPts val="0"/>
                        </a:spcBef>
                        <a:spcAft>
                          <a:spcPts val="0"/>
                        </a:spcAft>
                        <a:buClr>
                          <a:srgbClr val="000000"/>
                        </a:buClr>
                        <a:buSzPts val="2800"/>
                        <a:buFont typeface="Calibri"/>
                        <a:buNone/>
                      </a:pPr>
                      <a:r>
                        <a:rPr lang="en-US" sz="2800" i="0" u="none" strike="noStrike" cap="none" dirty="0">
                          <a:solidFill>
                            <a:srgbClr val="000000"/>
                          </a:solidFill>
                          <a:latin typeface="Verdana"/>
                          <a:ea typeface="Verdana"/>
                          <a:cs typeface="Verdana"/>
                          <a:sym typeface="Verdana"/>
                        </a:rPr>
                        <a:t>3. ________ taste ____________</a:t>
                      </a:r>
                      <a:endParaRPr sz="2800" dirty="0">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640080">
                <a:tc>
                  <a:txBody>
                    <a:bodyPr/>
                    <a:lstStyle/>
                    <a:p>
                      <a:pPr marL="0" marR="0" lvl="0" indent="0" algn="l" rtl="0">
                        <a:lnSpc>
                          <a:spcPct val="100000"/>
                        </a:lnSpc>
                        <a:spcBef>
                          <a:spcPts val="0"/>
                        </a:spcBef>
                        <a:spcAft>
                          <a:spcPts val="0"/>
                        </a:spcAft>
                        <a:buClr>
                          <a:srgbClr val="000000"/>
                        </a:buClr>
                        <a:buSzPts val="2800"/>
                        <a:buFont typeface="Calibri"/>
                        <a:buNone/>
                      </a:pPr>
                      <a:r>
                        <a:rPr lang="en-US" sz="2800" i="0" u="none" strike="noStrike" cap="none" dirty="0">
                          <a:solidFill>
                            <a:srgbClr val="000000"/>
                          </a:solidFill>
                          <a:latin typeface="Verdana"/>
                          <a:ea typeface="Verdana"/>
                          <a:cs typeface="Verdana"/>
                          <a:sym typeface="Verdana"/>
                        </a:rPr>
                        <a:t>4. </a:t>
                      </a:r>
                      <a:r>
                        <a:rPr lang="en-US" sz="2800" dirty="0">
                          <a:latin typeface="Verdana"/>
                          <a:ea typeface="Verdana"/>
                          <a:cs typeface="Verdana"/>
                          <a:sym typeface="Verdana"/>
                        </a:rPr>
                        <a:t>______ moustache _________</a:t>
                      </a:r>
                      <a:endParaRPr sz="2800" dirty="0">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640080">
                <a:tc>
                  <a:txBody>
                    <a:bodyPr/>
                    <a:lstStyle/>
                    <a:p>
                      <a:pPr marL="0" marR="0" lvl="0" indent="0" algn="l" rtl="0">
                        <a:lnSpc>
                          <a:spcPct val="100000"/>
                        </a:lnSpc>
                        <a:spcBef>
                          <a:spcPts val="0"/>
                        </a:spcBef>
                        <a:spcAft>
                          <a:spcPts val="0"/>
                        </a:spcAft>
                        <a:buClr>
                          <a:srgbClr val="000000"/>
                        </a:buClr>
                        <a:buSzPts val="2800"/>
                        <a:buFont typeface="Calibri"/>
                        <a:buNone/>
                      </a:pPr>
                      <a:r>
                        <a:rPr lang="en-US" sz="2800" i="0" u="none" strike="noStrike" cap="none" dirty="0">
                          <a:solidFill>
                            <a:srgbClr val="000000"/>
                          </a:solidFill>
                          <a:latin typeface="Verdana"/>
                          <a:ea typeface="Verdana"/>
                          <a:cs typeface="Verdana"/>
                          <a:sym typeface="Verdana"/>
                        </a:rPr>
                        <a:t>5. </a:t>
                      </a:r>
                      <a:r>
                        <a:rPr lang="en-US" sz="2800" dirty="0">
                          <a:latin typeface="Verdana"/>
                          <a:ea typeface="Verdana"/>
                          <a:cs typeface="Verdana"/>
                          <a:sym typeface="Verdana"/>
                        </a:rPr>
                        <a:t>__________ burn __________ </a:t>
                      </a:r>
                      <a:endParaRPr sz="2800" dirty="0">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r h="640080">
                <a:tc>
                  <a:txBody>
                    <a:bodyPr/>
                    <a:lstStyle/>
                    <a:p>
                      <a:pPr marL="0" marR="0" lvl="0" indent="0" algn="l" rtl="0">
                        <a:lnSpc>
                          <a:spcPct val="100000"/>
                        </a:lnSpc>
                        <a:spcBef>
                          <a:spcPts val="0"/>
                        </a:spcBef>
                        <a:spcAft>
                          <a:spcPts val="0"/>
                        </a:spcAft>
                        <a:buClr>
                          <a:srgbClr val="000000"/>
                        </a:buClr>
                        <a:buSzPts val="2800"/>
                        <a:buFont typeface="Calibri"/>
                        <a:buNone/>
                      </a:pPr>
                      <a:r>
                        <a:rPr lang="en-US" sz="2800" i="0" u="none" strike="noStrike" cap="none" dirty="0">
                          <a:solidFill>
                            <a:srgbClr val="000000"/>
                          </a:solidFill>
                          <a:latin typeface="Verdana"/>
                          <a:ea typeface="Verdana"/>
                          <a:cs typeface="Verdana"/>
                          <a:sym typeface="Verdana"/>
                        </a:rPr>
                        <a:t>6. </a:t>
                      </a:r>
                      <a:r>
                        <a:rPr lang="en-US" sz="2800" dirty="0">
                          <a:latin typeface="Verdana"/>
                          <a:ea typeface="Verdana"/>
                          <a:cs typeface="Verdana"/>
                          <a:sym typeface="Verdana"/>
                        </a:rPr>
                        <a:t>Why d</a:t>
                      </a:r>
                      <a:r>
                        <a:rPr lang="en-US" sz="2800" i="0" u="none" strike="noStrike" cap="none" dirty="0">
                          <a:solidFill>
                            <a:srgbClr val="000000"/>
                          </a:solidFill>
                          <a:latin typeface="Verdana"/>
                          <a:ea typeface="Verdana"/>
                          <a:cs typeface="Verdana"/>
                          <a:sym typeface="Verdana"/>
                        </a:rPr>
                        <a:t>idn’t ________________</a:t>
                      </a:r>
                      <a:endParaRPr sz="2800" dirty="0">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6"/>
                  </a:ext>
                </a:extLst>
              </a:tr>
              <a:tr h="640080">
                <a:tc>
                  <a:txBody>
                    <a:bodyPr/>
                    <a:lstStyle/>
                    <a:p>
                      <a:pPr marL="0" marR="0" lvl="0" indent="0" algn="l" rtl="0">
                        <a:lnSpc>
                          <a:spcPct val="100000"/>
                        </a:lnSpc>
                        <a:spcBef>
                          <a:spcPts val="0"/>
                        </a:spcBef>
                        <a:spcAft>
                          <a:spcPts val="0"/>
                        </a:spcAft>
                        <a:buClr>
                          <a:srgbClr val="000000"/>
                        </a:buClr>
                        <a:buSzPts val="2800"/>
                        <a:buFont typeface="Calibri"/>
                        <a:buNone/>
                      </a:pPr>
                      <a:r>
                        <a:rPr lang="en-US" sz="2800" dirty="0">
                          <a:latin typeface="Verdana"/>
                          <a:ea typeface="Verdana"/>
                          <a:cs typeface="Verdana"/>
                          <a:sym typeface="Verdana"/>
                        </a:rPr>
                        <a:t>7. When did _________________ </a:t>
                      </a:r>
                      <a:endParaRPr sz="2800" i="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63500" marR="63500" marT="63500" marB="635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93" name="Google Shape;393;p28"/>
          <p:cNvSpPr txBox="1">
            <a:spLocks noGrp="1"/>
          </p:cNvSpPr>
          <p:nvPr>
            <p:ph type="sldNum" idx="12"/>
          </p:nvPr>
        </p:nvSpPr>
        <p:spPr>
          <a:xfrm>
            <a:off x="8802688" y="6472238"/>
            <a:ext cx="2743200" cy="37306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
        <p:nvSpPr>
          <p:cNvPr id="394" name="Google Shape;394;p28"/>
          <p:cNvSpPr txBox="1"/>
          <p:nvPr/>
        </p:nvSpPr>
        <p:spPr>
          <a:xfrm>
            <a:off x="311725" y="79350"/>
            <a:ext cx="11887200" cy="77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rgbClr val="4472C4"/>
                </a:solidFill>
                <a:latin typeface="Verdana"/>
                <a:ea typeface="Verdana"/>
                <a:cs typeface="Verdana"/>
                <a:sym typeface="Verdana"/>
              </a:rPr>
              <a:t>3. </a:t>
            </a:r>
            <a:r>
              <a:rPr lang="en-US" sz="3200" b="1" dirty="0">
                <a:solidFill>
                  <a:srgbClr val="000000"/>
                </a:solidFill>
                <a:latin typeface="Verdana"/>
                <a:ea typeface="Verdana"/>
                <a:cs typeface="Verdana"/>
                <a:sym typeface="Verdana"/>
              </a:rPr>
              <a:t>Write questions and ask your partner.</a:t>
            </a:r>
            <a:endParaRPr sz="3200" b="1" dirty="0">
              <a:latin typeface="Verdana"/>
              <a:ea typeface="Verdana"/>
              <a:cs typeface="Verdana"/>
              <a:sym typeface="Verdana"/>
            </a:endParaRPr>
          </a:p>
        </p:txBody>
      </p:sp>
      <p:sp>
        <p:nvSpPr>
          <p:cNvPr id="395" name="Google Shape;395;p2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80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9"/>
          <p:cNvSpPr txBox="1"/>
          <p:nvPr/>
        </p:nvSpPr>
        <p:spPr>
          <a:xfrm>
            <a:off x="-511200" y="138112"/>
            <a:ext cx="13214400" cy="152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rgbClr val="4472C4"/>
                </a:solidFill>
                <a:latin typeface="Verdana"/>
                <a:ea typeface="Verdana"/>
                <a:cs typeface="Verdana"/>
                <a:sym typeface="Verdana"/>
              </a:rPr>
              <a:t>4. </a:t>
            </a:r>
            <a:r>
              <a:rPr lang="en-US" sz="3200" b="1" dirty="0">
                <a:latin typeface="Verdana"/>
                <a:ea typeface="Verdana"/>
                <a:cs typeface="Verdana"/>
                <a:sym typeface="Verdana"/>
              </a:rPr>
              <a:t>Write the past tense verbs in the correct columns.         </a:t>
            </a:r>
            <a:endParaRPr sz="3200" b="1" dirty="0">
              <a:latin typeface="Verdana"/>
              <a:ea typeface="Verdana"/>
              <a:cs typeface="Verdana"/>
              <a:sym typeface="Verdana"/>
            </a:endParaRPr>
          </a:p>
        </p:txBody>
      </p:sp>
      <p:sp>
        <p:nvSpPr>
          <p:cNvPr id="403" name="Google Shape;403;p29"/>
          <p:cNvSpPr txBox="1">
            <a:spLocks noGrp="1"/>
          </p:cNvSpPr>
          <p:nvPr>
            <p:ph type="sldNum" idx="12"/>
          </p:nvPr>
        </p:nvSpPr>
        <p:spPr>
          <a:xfrm>
            <a:off x="8628063" y="6354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graphicFrame>
        <p:nvGraphicFramePr>
          <p:cNvPr id="404" name="Google Shape;404;p29"/>
          <p:cNvGraphicFramePr/>
          <p:nvPr>
            <p:extLst>
              <p:ext uri="{D42A27DB-BD31-4B8C-83A1-F6EECF244321}">
                <p14:modId xmlns:p14="http://schemas.microsoft.com/office/powerpoint/2010/main" val="515428506"/>
              </p:ext>
            </p:extLst>
          </p:nvPr>
        </p:nvGraphicFramePr>
        <p:xfrm>
          <a:off x="460375" y="968375"/>
          <a:ext cx="3863976" cy="5575059"/>
        </p:xfrm>
        <a:graphic>
          <a:graphicData uri="http://schemas.openxmlformats.org/drawingml/2006/table">
            <a:tbl>
              <a:tblPr>
                <a:noFill/>
                <a:tableStyleId>{CD619697-065A-43C2-B44F-075EE8323DBF}</a:tableStyleId>
              </a:tblPr>
              <a:tblGrid>
                <a:gridCol w="1931988">
                  <a:extLst>
                    <a:ext uri="{9D8B030D-6E8A-4147-A177-3AD203B41FA5}">
                      <a16:colId xmlns:a16="http://schemas.microsoft.com/office/drawing/2014/main" val="20000"/>
                    </a:ext>
                  </a:extLst>
                </a:gridCol>
                <a:gridCol w="1931988">
                  <a:extLst>
                    <a:ext uri="{9D8B030D-6E8A-4147-A177-3AD203B41FA5}">
                      <a16:colId xmlns:a16="http://schemas.microsoft.com/office/drawing/2014/main" val="20001"/>
                    </a:ext>
                  </a:extLst>
                </a:gridCol>
              </a:tblGrid>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taste</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help</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stay</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use</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love</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stop</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look</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wash</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need</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hug</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decide</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wait</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move</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tempt</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fast</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talk</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619451">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shop</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000000"/>
                          </a:solidFill>
                          <a:latin typeface="Verdana"/>
                          <a:ea typeface="Verdana"/>
                          <a:cs typeface="Verdana"/>
                          <a:sym typeface="Verdana"/>
                        </a:rPr>
                        <a:t>touch</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405" name="Google Shape;405;p29"/>
          <p:cNvGraphicFramePr/>
          <p:nvPr/>
        </p:nvGraphicFramePr>
        <p:xfrm>
          <a:off x="4935538" y="966788"/>
          <a:ext cx="6799250" cy="5748425"/>
        </p:xfrm>
        <a:graphic>
          <a:graphicData uri="http://schemas.openxmlformats.org/drawingml/2006/table">
            <a:tbl>
              <a:tblPr>
                <a:noFill/>
                <a:tableStyleId>{CD619697-065A-43C2-B44F-075EE8323DBF}</a:tableStyleId>
              </a:tblPr>
              <a:tblGrid>
                <a:gridCol w="2462200">
                  <a:extLst>
                    <a:ext uri="{9D8B030D-6E8A-4147-A177-3AD203B41FA5}">
                      <a16:colId xmlns:a16="http://schemas.microsoft.com/office/drawing/2014/main" val="20000"/>
                    </a:ext>
                  </a:extLst>
                </a:gridCol>
                <a:gridCol w="2125675">
                  <a:extLst>
                    <a:ext uri="{9D8B030D-6E8A-4147-A177-3AD203B41FA5}">
                      <a16:colId xmlns:a16="http://schemas.microsoft.com/office/drawing/2014/main" val="20001"/>
                    </a:ext>
                  </a:extLst>
                </a:gridCol>
                <a:gridCol w="2211375">
                  <a:extLst>
                    <a:ext uri="{9D8B030D-6E8A-4147-A177-3AD203B41FA5}">
                      <a16:colId xmlns:a16="http://schemas.microsoft.com/office/drawing/2014/main" val="20002"/>
                    </a:ext>
                  </a:extLst>
                </a:gridCol>
              </a:tblGrid>
              <a:tr h="671525">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/d/</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/id/</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rgbClr val="4472C4"/>
                          </a:solidFill>
                          <a:latin typeface="Verdana"/>
                          <a:ea typeface="Verdana"/>
                          <a:cs typeface="Verdana"/>
                          <a:sym typeface="Verdana"/>
                        </a:rPr>
                        <a:t>tasted</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06" name="Google Shape;406;p29"/>
          <p:cNvSpPr txBox="1">
            <a:spLocks noGrp="1"/>
          </p:cNvSpPr>
          <p:nvPr>
            <p:ph type="ftr" idx="11"/>
          </p:nvPr>
        </p:nvSpPr>
        <p:spPr>
          <a:xfrm>
            <a:off x="428625" y="652780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 y="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63700" y="0"/>
            <a:ext cx="9474200" cy="6858000"/>
          </a:xfrm>
          <a:prstGeom prst="rect">
            <a:avLst/>
          </a:prstGeom>
          <a:noFill/>
          <a:ln>
            <a:noFill/>
          </a:ln>
        </p:spPr>
      </p:pic>
      <p:sp>
        <p:nvSpPr>
          <p:cNvPr id="96" name="Google Shape;96;p3"/>
          <p:cNvSpPr txBox="1">
            <a:spLocks noGrp="1"/>
          </p:cNvSpPr>
          <p:nvPr>
            <p:ph type="title"/>
          </p:nvPr>
        </p:nvSpPr>
        <p:spPr>
          <a:xfrm>
            <a:off x="-568325" y="0"/>
            <a:ext cx="10515600" cy="815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sz="4400" dirty="0">
                <a:latin typeface="Verdana"/>
                <a:ea typeface="Verdana"/>
                <a:cs typeface="Verdana"/>
                <a:sym typeface="Verdana"/>
              </a:rPr>
              <a:t> </a:t>
            </a:r>
            <a:r>
              <a:rPr lang="en-US" sz="3200" b="1" dirty="0">
                <a:latin typeface="Verdana"/>
                <a:ea typeface="Verdana"/>
                <a:cs typeface="Verdana"/>
                <a:sym typeface="Verdana"/>
              </a:rPr>
              <a:t>What do you see?</a:t>
            </a:r>
            <a:endParaRPr sz="200" b="1" dirty="0"/>
          </a:p>
        </p:txBody>
      </p:sp>
      <p:sp>
        <p:nvSpPr>
          <p:cNvPr id="97" name="Google Shape;97;p3"/>
          <p:cNvSpPr txBox="1">
            <a:spLocks noGrp="1"/>
          </p:cNvSpPr>
          <p:nvPr>
            <p:ph type="sldNum" idx="12"/>
          </p:nvPr>
        </p:nvSpPr>
        <p:spPr>
          <a:xfrm>
            <a:off x="8786813"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
        <p:nvSpPr>
          <p:cNvPr id="98" name="Google Shape;98;p3"/>
          <p:cNvSpPr txBox="1">
            <a:spLocks noGrp="1"/>
          </p:cNvSpPr>
          <p:nvPr>
            <p:ph type="ftr" idx="11"/>
          </p:nvPr>
        </p:nvSpPr>
        <p:spPr>
          <a:xfrm>
            <a:off x="92075" y="651510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5870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5"/>
          <p:cNvSpPr txBox="1"/>
          <p:nvPr/>
        </p:nvSpPr>
        <p:spPr>
          <a:xfrm>
            <a:off x="1106820" y="0"/>
            <a:ext cx="11085180" cy="2171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 </a:t>
            </a:r>
            <a:r>
              <a:rPr lang="en-US" sz="3200" b="1" i="0" u="none" strike="noStrike" cap="none" dirty="0">
                <a:solidFill>
                  <a:srgbClr val="000000"/>
                </a:solidFill>
                <a:latin typeface="Verdana"/>
                <a:ea typeface="Verdana"/>
                <a:cs typeface="Verdana"/>
                <a:sym typeface="Verdana"/>
              </a:rPr>
              <a:t>Write your Bible reading summary here. Use </a:t>
            </a:r>
            <a:r>
              <a:rPr lang="en-US" sz="3200" b="1" i="0" u="none" strike="noStrike" cap="none" dirty="0">
                <a:solidFill>
                  <a:schemeClr val="accent5"/>
                </a:solidFill>
                <a:latin typeface="Verdana"/>
                <a:ea typeface="Verdana"/>
                <a:cs typeface="Verdana"/>
                <a:sym typeface="Verdana"/>
              </a:rPr>
              <a:t>first, then, next, </a:t>
            </a:r>
            <a:r>
              <a:rPr lang="en-US" sz="3200" b="1" i="0" u="none" strike="noStrike" cap="none" dirty="0">
                <a:solidFill>
                  <a:schemeClr val="tx1"/>
                </a:solidFill>
                <a:latin typeface="Verdana"/>
                <a:ea typeface="Verdana"/>
                <a:cs typeface="Verdana"/>
                <a:sym typeface="Verdana"/>
              </a:rPr>
              <a:t>and</a:t>
            </a:r>
            <a:r>
              <a:rPr lang="en-US" sz="3200" b="1" i="0" u="none" strike="noStrike" cap="none" dirty="0">
                <a:solidFill>
                  <a:schemeClr val="accent5"/>
                </a:solidFill>
                <a:latin typeface="Verdana"/>
                <a:ea typeface="Verdana"/>
                <a:cs typeface="Verdana"/>
                <a:sym typeface="Verdana"/>
              </a:rPr>
              <a:t> finally.</a:t>
            </a:r>
            <a:endParaRPr sz="3200" b="1" i="0" u="none" strike="noStrike" cap="none" dirty="0">
              <a:solidFill>
                <a:schemeClr val="accent5"/>
              </a:solidFill>
              <a:latin typeface="Verdana"/>
              <a:ea typeface="Verdana"/>
              <a:cs typeface="Verdana"/>
              <a:sym typeface="Verdana"/>
            </a:endParaRPr>
          </a:p>
        </p:txBody>
      </p:sp>
      <p:sp>
        <p:nvSpPr>
          <p:cNvPr id="629" name="Google Shape;629;p45"/>
          <p:cNvSpPr txBox="1">
            <a:spLocks noGrp="1"/>
          </p:cNvSpPr>
          <p:nvPr>
            <p:ph type="sldNum" idx="12"/>
          </p:nvPr>
        </p:nvSpPr>
        <p:spPr>
          <a:xfrm>
            <a:off x="8624213" y="64319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dirty="0"/>
          </a:p>
        </p:txBody>
      </p:sp>
      <p:sp>
        <p:nvSpPr>
          <p:cNvPr id="16" name="Google Shape;188;p3">
            <a:extLst>
              <a:ext uri="{FF2B5EF4-FFF2-40B4-BE49-F238E27FC236}">
                <a16:creationId xmlns:a16="http://schemas.microsoft.com/office/drawing/2014/main" id="{3AC7D307-D6DB-0D03-1A9F-936EC1745BBC}"/>
              </a:ext>
            </a:extLst>
          </p:cNvPr>
          <p:cNvSpPr txBox="1">
            <a:spLocks/>
          </p:cNvSpPr>
          <p:nvPr/>
        </p:nvSpPr>
        <p:spPr>
          <a:xfrm>
            <a:off x="266080" y="6431960"/>
            <a:ext cx="41148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smtClean="0"/>
              <a:t>© 2022-2025 Light of the World Learning</a:t>
            </a:r>
            <a:endParaRPr lang="en-US" dirty="0"/>
          </a:p>
        </p:txBody>
      </p:sp>
      <p:graphicFrame>
        <p:nvGraphicFramePr>
          <p:cNvPr id="13" name="Table 3">
            <a:extLst>
              <a:ext uri="{FF2B5EF4-FFF2-40B4-BE49-F238E27FC236}">
                <a16:creationId xmlns:a16="http://schemas.microsoft.com/office/drawing/2014/main" id="{0E7B1451-51EF-3836-9631-3612864CB6DE}"/>
              </a:ext>
            </a:extLst>
          </p:cNvPr>
          <p:cNvGraphicFramePr>
            <a:graphicFrameLocks noGrp="1"/>
          </p:cNvGraphicFramePr>
          <p:nvPr/>
        </p:nvGraphicFramePr>
        <p:xfrm>
          <a:off x="553410" y="1443790"/>
          <a:ext cx="11085180" cy="4988171"/>
        </p:xfrm>
        <a:graphic>
          <a:graphicData uri="http://schemas.openxmlformats.org/drawingml/2006/table">
            <a:tbl>
              <a:tblPr firstRow="1" bandRow="1">
                <a:tableStyleId>{2D5ABB26-0587-4C30-8999-92F81FD0307C}</a:tableStyleId>
              </a:tblPr>
              <a:tblGrid>
                <a:gridCol w="11085180">
                  <a:extLst>
                    <a:ext uri="{9D8B030D-6E8A-4147-A177-3AD203B41FA5}">
                      <a16:colId xmlns:a16="http://schemas.microsoft.com/office/drawing/2014/main" val="2449233470"/>
                    </a:ext>
                  </a:extLst>
                </a:gridCol>
              </a:tblGrid>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80279539"/>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47470205"/>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58217329"/>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76945422"/>
                  </a:ext>
                </a:extLst>
              </a:tr>
              <a:tr h="562221">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22353904"/>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06565887"/>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92180950"/>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53515196"/>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77132246"/>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99196403"/>
                  </a:ext>
                </a:extLst>
              </a:tr>
              <a:tr h="442595">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54480187"/>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010" y="0"/>
            <a:ext cx="406400" cy="406400"/>
          </a:xfrm>
          <a:prstGeom prst="rect">
            <a:avLst/>
          </a:prstGeom>
        </p:spPr>
      </p:pic>
    </p:spTree>
    <p:extLst>
      <p:ext uri="{BB962C8B-B14F-4D97-AF65-F5344CB8AC3E}">
        <p14:creationId xmlns:p14="http://schemas.microsoft.com/office/powerpoint/2010/main" val="1546055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1"/>
          <p:cNvSpPr/>
          <p:nvPr/>
        </p:nvSpPr>
        <p:spPr>
          <a:xfrm>
            <a:off x="388938" y="1722393"/>
            <a:ext cx="11616483" cy="4671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 Jesus said to him, “Get away from me, Satan! The Scriptures say, </a:t>
            </a:r>
            <a:r>
              <a:rPr lang="en-US" sz="2800" dirty="0" smtClean="0">
                <a:solidFill>
                  <a:schemeClr val="dk1"/>
                </a:solidFill>
                <a:latin typeface="Verdana"/>
                <a:ea typeface="Verdana"/>
                <a:cs typeface="Verdana"/>
                <a:sym typeface="Verdana"/>
              </a:rPr>
              <a:t>‘You </a:t>
            </a:r>
            <a:r>
              <a:rPr lang="en-US" sz="2800" dirty="0">
                <a:solidFill>
                  <a:schemeClr val="dk1"/>
                </a:solidFill>
                <a:latin typeface="Verdana"/>
                <a:ea typeface="Verdana"/>
                <a:cs typeface="Verdana"/>
                <a:sym typeface="Verdana"/>
              </a:rPr>
              <a:t>must worship the Lord your God. Serve only him!’”</a:t>
            </a:r>
            <a:r>
              <a:rPr lang="en-US" sz="2800" baseline="30000" dirty="0">
                <a:solidFill>
                  <a:schemeClr val="dk1"/>
                </a:solidFill>
                <a:latin typeface="Verdana"/>
                <a:ea typeface="Verdana"/>
                <a:cs typeface="Verdana"/>
                <a:sym typeface="Verdana"/>
              </a:rPr>
              <a:t> </a:t>
            </a:r>
            <a:endParaRPr sz="2800" dirty="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lang="en-US" sz="2800" u="sng" dirty="0">
              <a:solidFill>
                <a:schemeClr val="hlink"/>
              </a:solidFill>
              <a:highlight>
                <a:srgbClr val="FFFFFF"/>
              </a:highlight>
              <a:latin typeface="Verdana"/>
              <a:ea typeface="Verdana"/>
              <a:cs typeface="Verdana"/>
              <a:sym typeface="Verdana"/>
              <a:hlinkClick r:id="rId5"/>
            </a:endParaRPr>
          </a:p>
          <a:p>
            <a:pPr marL="0" marR="0" lvl="0" indent="0" algn="l" rtl="0">
              <a:spcBef>
                <a:spcPts val="0"/>
              </a:spcBef>
              <a:spcAft>
                <a:spcPts val="0"/>
              </a:spcAft>
              <a:buClr>
                <a:srgbClr val="000000"/>
              </a:buClr>
              <a:buSzPts val="2800"/>
              <a:buFont typeface="Arial"/>
              <a:buNone/>
            </a:pPr>
            <a:r>
              <a:rPr lang="en-US" sz="2800" u="sng" dirty="0">
                <a:solidFill>
                  <a:schemeClr val="hlink"/>
                </a:solidFill>
                <a:highlight>
                  <a:srgbClr val="FFFFFF"/>
                </a:highlight>
                <a:latin typeface="Verdana"/>
                <a:ea typeface="Verdana"/>
                <a:cs typeface="Verdana"/>
                <a:sym typeface="Verdana"/>
                <a:hlinkClick r:id="rId5"/>
              </a:rPr>
              <a:t>Matthew 4:1</a:t>
            </a:r>
            <a:r>
              <a:rPr lang="en-US" sz="2800" u="sng" dirty="0">
                <a:solidFill>
                  <a:schemeClr val="accent5"/>
                </a:solidFill>
                <a:highlight>
                  <a:srgbClr val="FFFFFF"/>
                </a:highlight>
                <a:latin typeface="Verdana"/>
                <a:ea typeface="Verdana"/>
                <a:cs typeface="Verdana"/>
                <a:sym typeface="Verdana"/>
              </a:rPr>
              <a:t>0 ERV</a:t>
            </a:r>
            <a:endParaRPr sz="2800" u="sng" dirty="0">
              <a:solidFill>
                <a:schemeClr val="accent5"/>
              </a:solidFill>
              <a:highlight>
                <a:srgbClr val="FFFFFF"/>
              </a:highlight>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dirty="0">
              <a:solidFill>
                <a:schemeClr val="dk1"/>
              </a:solidFill>
              <a:highlight>
                <a:srgbClr val="FFFFFF"/>
              </a:highlight>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lang="en-US" sz="2800" dirty="0">
              <a:solidFill>
                <a:schemeClr val="dk1"/>
              </a:solidFill>
              <a:highlight>
                <a:srgbClr val="FFFFFF"/>
              </a:highlight>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lang="en-US" sz="2800" dirty="0">
              <a:solidFill>
                <a:schemeClr val="dk1"/>
              </a:solidFill>
              <a:highlight>
                <a:srgbClr val="FFFFFF"/>
              </a:highlight>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dirty="0">
              <a:solidFill>
                <a:schemeClr val="dk1"/>
              </a:solidFill>
              <a:highlight>
                <a:srgbClr val="FFFFFF"/>
              </a:highlight>
              <a:latin typeface="Verdana"/>
              <a:ea typeface="Verdana"/>
              <a:cs typeface="Verdana"/>
              <a:sym typeface="Verdana"/>
            </a:endParaRPr>
          </a:p>
          <a:p>
            <a:pPr algn="l"/>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Jesus answered him, “The Scriptures say, ‘It is not just bread that keeps people alive. Their lives depend on what God says.’”</a:t>
            </a:r>
          </a:p>
          <a:p>
            <a:endParaRPr lang="en-US" sz="2800" u="sng" dirty="0">
              <a:solidFill>
                <a:schemeClr val="hlink"/>
              </a:solidFill>
              <a:highlight>
                <a:srgbClr val="FFFFFF"/>
              </a:highlight>
              <a:latin typeface="Verdana" panose="020B0604030504040204" pitchFamily="34" charset="0"/>
              <a:ea typeface="Verdana" panose="020B0604030504040204" pitchFamily="34" charset="0"/>
              <a:cs typeface="Verdana" panose="020B0604030504040204" pitchFamily="34" charset="0"/>
              <a:sym typeface="Verdana"/>
              <a:hlinkClick r:id="rId5"/>
            </a:endParaRPr>
          </a:p>
          <a:p>
            <a:r>
              <a:rPr lang="en-US" sz="2800" u="sng" dirty="0">
                <a:solidFill>
                  <a:schemeClr val="hlink"/>
                </a:solidFill>
                <a:highlight>
                  <a:srgbClr val="FFFFFF"/>
                </a:highlight>
                <a:latin typeface="Verdana" panose="020B0604030504040204" pitchFamily="34" charset="0"/>
                <a:ea typeface="Verdana" panose="020B0604030504040204" pitchFamily="34" charset="0"/>
                <a:cs typeface="Verdana" panose="020B0604030504040204" pitchFamily="34" charset="0"/>
                <a:sym typeface="Verdana"/>
                <a:hlinkClick r:id="rId5"/>
              </a:rPr>
              <a:t>Matthew 4:</a:t>
            </a:r>
            <a:r>
              <a:rPr lang="en-US" sz="2800" u="sng" dirty="0">
                <a:solidFill>
                  <a:schemeClr val="hlink"/>
                </a:solidFill>
                <a:highlight>
                  <a:srgbClr val="FFFFFF"/>
                </a:highlight>
                <a:latin typeface="Verdana" panose="020B0604030504040204" pitchFamily="34" charset="0"/>
                <a:ea typeface="Verdana" panose="020B0604030504040204" pitchFamily="34" charset="0"/>
                <a:cs typeface="Verdana" panose="020B0604030504040204" pitchFamily="34" charset="0"/>
                <a:sym typeface="Verdana"/>
              </a:rPr>
              <a:t>4</a:t>
            </a:r>
            <a:r>
              <a:rPr lang="en-US" sz="2800" u="sng" dirty="0">
                <a:solidFill>
                  <a:schemeClr val="accent5"/>
                </a:solidFill>
                <a:highlight>
                  <a:srgbClr val="FFFFFF"/>
                </a:highlight>
                <a:latin typeface="Verdana" panose="020B0604030504040204" pitchFamily="34" charset="0"/>
                <a:ea typeface="Verdana" panose="020B0604030504040204" pitchFamily="34" charset="0"/>
                <a:cs typeface="Verdana" panose="020B0604030504040204" pitchFamily="34" charset="0"/>
                <a:sym typeface="Verdana"/>
              </a:rPr>
              <a:t> ERV</a:t>
            </a:r>
          </a:p>
          <a:p>
            <a:pPr algn="l"/>
            <a:endParaRPr lang="en-US" sz="3600" b="0" i="0" dirty="0">
              <a:solidFill>
                <a:srgbClr val="000000"/>
              </a:solidFill>
              <a:effectLst/>
              <a:latin typeface="system-ui"/>
            </a:endParaRPr>
          </a:p>
        </p:txBody>
      </p:sp>
      <p:sp>
        <p:nvSpPr>
          <p:cNvPr id="428" name="Google Shape;428;p31"/>
          <p:cNvSpPr txBox="1"/>
          <p:nvPr/>
        </p:nvSpPr>
        <p:spPr>
          <a:xfrm>
            <a:off x="388938" y="0"/>
            <a:ext cx="10109200" cy="143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rgbClr val="4472C4"/>
                </a:solidFill>
                <a:latin typeface="Verdana"/>
                <a:ea typeface="Verdana"/>
                <a:cs typeface="Verdana"/>
                <a:sym typeface="Verdana"/>
              </a:rPr>
              <a:t>6A. </a:t>
            </a:r>
            <a:r>
              <a:rPr lang="en-US" sz="3200" b="1" dirty="0">
                <a:latin typeface="Verdana"/>
                <a:ea typeface="Verdana"/>
                <a:cs typeface="Verdana"/>
                <a:sym typeface="Verdana"/>
              </a:rPr>
              <a:t>Choose 1 verse to memorize. </a:t>
            </a:r>
            <a:endParaRPr sz="3200" b="1" dirty="0">
              <a:latin typeface="Verdana"/>
              <a:ea typeface="Verdana"/>
              <a:cs typeface="Verdana"/>
              <a:sym typeface="Verdana"/>
            </a:endParaRPr>
          </a:p>
        </p:txBody>
      </p:sp>
      <p:sp>
        <p:nvSpPr>
          <p:cNvPr id="429" name="Google Shape;429;p31"/>
          <p:cNvSpPr txBox="1"/>
          <p:nvPr/>
        </p:nvSpPr>
        <p:spPr>
          <a:xfrm>
            <a:off x="487363" y="3513094"/>
            <a:ext cx="522287" cy="523875"/>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b="1">
                <a:solidFill>
                  <a:srgbClr val="FFFFFF"/>
                </a:solidFill>
                <a:latin typeface="Verdana"/>
                <a:ea typeface="Verdana"/>
                <a:cs typeface="Verdana"/>
                <a:sym typeface="Verdana"/>
              </a:rPr>
              <a:t>B</a:t>
            </a:r>
            <a:endParaRPr/>
          </a:p>
        </p:txBody>
      </p:sp>
      <p:sp>
        <p:nvSpPr>
          <p:cNvPr id="430" name="Google Shape;430;p31"/>
          <p:cNvSpPr txBox="1"/>
          <p:nvPr/>
        </p:nvSpPr>
        <p:spPr>
          <a:xfrm>
            <a:off x="487363" y="674862"/>
            <a:ext cx="522287" cy="523875"/>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b="1">
                <a:solidFill>
                  <a:srgbClr val="FFFFFF"/>
                </a:solidFill>
                <a:latin typeface="Verdana"/>
                <a:ea typeface="Verdana"/>
                <a:cs typeface="Verdana"/>
                <a:sym typeface="Verdana"/>
              </a:rPr>
              <a:t>A</a:t>
            </a:r>
            <a:endParaRPr/>
          </a:p>
        </p:txBody>
      </p:sp>
      <p:sp>
        <p:nvSpPr>
          <p:cNvPr id="431" name="Google Shape;431;p31"/>
          <p:cNvSpPr txBox="1">
            <a:spLocks noGrp="1"/>
          </p:cNvSpPr>
          <p:nvPr>
            <p:ph type="sldNum" idx="12"/>
          </p:nvPr>
        </p:nvSpPr>
        <p:spPr>
          <a:xfrm>
            <a:off x="869315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
        <p:nvSpPr>
          <p:cNvPr id="432" name="Google Shape;432;p31"/>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63" y="2733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2"/>
          <p:cNvSpPr/>
          <p:nvPr/>
        </p:nvSpPr>
        <p:spPr>
          <a:xfrm>
            <a:off x="-50453" y="1577824"/>
            <a:ext cx="10815300" cy="47775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endParaRPr sz="2800" dirty="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dirty="0">
              <a:solidFill>
                <a:schemeClr val="dk1"/>
              </a:solidFill>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r>
              <a:rPr lang="en-US" sz="2800" dirty="0">
                <a:solidFill>
                  <a:schemeClr val="dk1"/>
                </a:solidFill>
                <a:highlight>
                  <a:srgbClr val="FFFFFF"/>
                </a:highlight>
                <a:latin typeface="Verdana"/>
                <a:ea typeface="Verdana"/>
                <a:cs typeface="Verdana"/>
                <a:sym typeface="Verdana"/>
              </a:rPr>
              <a:t>  </a:t>
            </a:r>
            <a:r>
              <a:rPr lang="en-US" sz="2800" b="1" dirty="0">
                <a:solidFill>
                  <a:schemeClr val="dk1"/>
                </a:solidFill>
                <a:highlight>
                  <a:srgbClr val="FFFFFF"/>
                </a:highlight>
                <a:latin typeface="Verdana"/>
                <a:ea typeface="Verdana"/>
                <a:cs typeface="Verdana"/>
                <a:sym typeface="Verdana"/>
              </a:rPr>
              <a:t> </a:t>
            </a:r>
            <a:r>
              <a:rPr lang="en-US" sz="2800" dirty="0">
                <a:solidFill>
                  <a:srgbClr val="303234"/>
                </a:solidFill>
                <a:highlight>
                  <a:srgbClr val="FFFFFF"/>
                </a:highlight>
                <a:latin typeface="Verdana"/>
                <a:ea typeface="Verdana"/>
                <a:cs typeface="Verdana"/>
                <a:sym typeface="Verdana"/>
              </a:rPr>
              <a:t>"Remember, I commanded you to be strong and brave. Don’t be afraid, because the Lord your God will be with you wherever you go."</a:t>
            </a:r>
            <a:endParaRPr sz="2800" dirty="0">
              <a:solidFill>
                <a:schemeClr val="dk1"/>
              </a:solidFill>
              <a:highlight>
                <a:srgbClr val="FFFFFF"/>
              </a:highlight>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r>
              <a:rPr lang="en-US" sz="2800" dirty="0">
                <a:solidFill>
                  <a:schemeClr val="dk1"/>
                </a:solidFill>
                <a:highlight>
                  <a:srgbClr val="FFFFFF"/>
                </a:highlight>
                <a:latin typeface="Verdana"/>
                <a:ea typeface="Verdana"/>
                <a:cs typeface="Verdana"/>
                <a:sym typeface="Verdana"/>
              </a:rPr>
              <a:t>  </a:t>
            </a:r>
            <a:r>
              <a:rPr lang="en-US" sz="2800" u="sng" dirty="0">
                <a:solidFill>
                  <a:schemeClr val="hlink"/>
                </a:solidFill>
                <a:highlight>
                  <a:srgbClr val="FFFFFF"/>
                </a:highlight>
                <a:latin typeface="Verdana"/>
                <a:ea typeface="Verdana"/>
                <a:cs typeface="Verdana"/>
                <a:sym typeface="Verdana"/>
                <a:hlinkClick r:id="rId5"/>
              </a:rPr>
              <a:t> Joshua 1:9 ERV</a:t>
            </a:r>
            <a:endParaRPr sz="1400" u="sng" dirty="0">
              <a:solidFill>
                <a:srgbClr val="4472C4"/>
              </a:solidFill>
              <a:latin typeface="Arial"/>
              <a:ea typeface="Arial"/>
              <a:cs typeface="Arial"/>
              <a:sym typeface="Arial"/>
            </a:endParaRPr>
          </a:p>
          <a:p>
            <a:pPr marL="514350" marR="0" lvl="0" indent="-336550" algn="l" rtl="0">
              <a:spcBef>
                <a:spcPts val="0"/>
              </a:spcBef>
              <a:spcAft>
                <a:spcPts val="0"/>
              </a:spcAft>
              <a:buClr>
                <a:schemeClr val="dk1"/>
              </a:buClr>
              <a:buSzPts val="2800"/>
              <a:buFont typeface="Calibri"/>
              <a:buNone/>
            </a:pPr>
            <a:endParaRPr sz="2800" dirty="0">
              <a:solidFill>
                <a:srgbClr val="0070C0"/>
              </a:solidFill>
              <a:highlight>
                <a:srgbClr val="FFFFFF"/>
              </a:highlight>
              <a:latin typeface="Verdana"/>
              <a:ea typeface="Verdana"/>
              <a:cs typeface="Verdana"/>
              <a:sym typeface="Verdana"/>
            </a:endParaRPr>
          </a:p>
          <a:p>
            <a:pPr marL="635000" marR="0" lvl="5" indent="-457200" algn="l" rtl="0">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 </a:t>
            </a:r>
            <a:r>
              <a:rPr lang="en-US" sz="2800" b="0" i="0" u="sng" strike="noStrike" cap="none" dirty="0">
                <a:solidFill>
                  <a:schemeClr val="hlink"/>
                </a:solidFill>
                <a:latin typeface="Verdana"/>
                <a:ea typeface="Verdana"/>
                <a:cs typeface="Verdana"/>
                <a:sym typeface="Verdana"/>
                <a:hlinkClick r:id="rId6"/>
              </a:rPr>
              <a:t>Matthew 4:12-25</a:t>
            </a:r>
            <a:r>
              <a:rPr lang="en-US" sz="2800" b="0" i="0" u="none" strike="noStrike" cap="none" dirty="0">
                <a:solidFill>
                  <a:schemeClr val="dk1"/>
                </a:solidFill>
                <a:latin typeface="Verdana"/>
                <a:ea typeface="Verdana"/>
                <a:cs typeface="Verdana"/>
                <a:sym typeface="Verdana"/>
              </a:rPr>
              <a:t> and </a:t>
            </a:r>
            <a:r>
              <a:rPr lang="en-US" sz="2800" b="0" i="0" u="sng" strike="noStrike" cap="none" dirty="0">
                <a:solidFill>
                  <a:schemeClr val="hlink"/>
                </a:solidFill>
                <a:latin typeface="Verdana"/>
                <a:ea typeface="Verdana"/>
                <a:cs typeface="Verdana"/>
                <a:sym typeface="Verdana"/>
                <a:hlinkClick r:id="rId7"/>
              </a:rPr>
              <a:t>Luke 4</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in your language.</a:t>
            </a:r>
            <a:endParaRPr sz="1400" b="0" i="0" u="none" strike="noStrike" cap="none" dirty="0">
              <a:solidFill>
                <a:srgbClr val="000000"/>
              </a:solidFill>
              <a:latin typeface="Arial"/>
              <a:ea typeface="Arial"/>
              <a:cs typeface="Arial"/>
              <a:sym typeface="Arial"/>
            </a:endParaRPr>
          </a:p>
          <a:p>
            <a:pPr marL="514350" marR="0" lvl="0" indent="-336550" algn="l" rtl="0">
              <a:spcBef>
                <a:spcPts val="0"/>
              </a:spcBef>
              <a:spcAft>
                <a:spcPts val="0"/>
              </a:spcAft>
              <a:buClr>
                <a:schemeClr val="dk1"/>
              </a:buClr>
              <a:buSzPts val="2800"/>
              <a:buFont typeface="Calibri"/>
              <a:buNone/>
            </a:pPr>
            <a:endParaRPr sz="2800" dirty="0">
              <a:solidFill>
                <a:srgbClr val="0070C0"/>
              </a:solidFill>
              <a:highlight>
                <a:srgbClr val="FFFFFF"/>
              </a:highlight>
              <a:latin typeface="Verdana"/>
              <a:ea typeface="Verdana"/>
              <a:cs typeface="Verdana"/>
              <a:sym typeface="Verdana"/>
            </a:endParaRPr>
          </a:p>
        </p:txBody>
      </p:sp>
      <p:sp>
        <p:nvSpPr>
          <p:cNvPr id="440" name="Google Shape;440;p32"/>
          <p:cNvSpPr txBox="1"/>
          <p:nvPr/>
        </p:nvSpPr>
        <p:spPr>
          <a:xfrm>
            <a:off x="490538" y="19050"/>
            <a:ext cx="10880725" cy="1558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rgbClr val="4472C4"/>
                </a:solidFill>
                <a:latin typeface="Verdana"/>
                <a:ea typeface="Verdana"/>
                <a:cs typeface="Verdana"/>
                <a:sym typeface="Verdana"/>
              </a:rPr>
              <a:t>6B. </a:t>
            </a:r>
            <a:r>
              <a:rPr lang="en-US" sz="3200" b="1" dirty="0">
                <a:latin typeface="Verdana"/>
                <a:ea typeface="Verdana"/>
                <a:cs typeface="Verdana"/>
                <a:sym typeface="Verdana"/>
              </a:rPr>
              <a:t>Choose 1 verse to memorize and read the next verses.</a:t>
            </a:r>
            <a:endParaRPr sz="3200" b="1" dirty="0">
              <a:latin typeface="Verdana"/>
              <a:ea typeface="Verdana"/>
              <a:cs typeface="Verdana"/>
              <a:sym typeface="Verdana"/>
            </a:endParaRPr>
          </a:p>
        </p:txBody>
      </p:sp>
      <p:sp>
        <p:nvSpPr>
          <p:cNvPr id="441" name="Google Shape;441;p32"/>
          <p:cNvSpPr txBox="1"/>
          <p:nvPr/>
        </p:nvSpPr>
        <p:spPr>
          <a:xfrm>
            <a:off x="577850" y="1844675"/>
            <a:ext cx="522288" cy="522288"/>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b="1">
                <a:solidFill>
                  <a:srgbClr val="FFFFFF"/>
                </a:solidFill>
                <a:latin typeface="Verdana"/>
                <a:ea typeface="Verdana"/>
                <a:cs typeface="Verdana"/>
                <a:sym typeface="Verdana"/>
              </a:rPr>
              <a:t>C</a:t>
            </a:r>
            <a:endParaRPr/>
          </a:p>
        </p:txBody>
      </p:sp>
      <p:sp>
        <p:nvSpPr>
          <p:cNvPr id="442" name="Google Shape;442;p32"/>
          <p:cNvSpPr txBox="1">
            <a:spLocks noGrp="1"/>
          </p:cNvSpPr>
          <p:nvPr>
            <p:ph type="sldNum" idx="12"/>
          </p:nvPr>
        </p:nvSpPr>
        <p:spPr>
          <a:xfrm>
            <a:off x="8628063" y="6354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
        <p:nvSpPr>
          <p:cNvPr id="443" name="Google Shape;443;p32"/>
          <p:cNvSpPr txBox="1"/>
          <p:nvPr/>
        </p:nvSpPr>
        <p:spPr>
          <a:xfrm>
            <a:off x="3005138" y="3217863"/>
            <a:ext cx="6124575"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en-US" sz="1400">
                <a:solidFill>
                  <a:srgbClr val="000000"/>
                </a:solidFill>
                <a:latin typeface="Arial"/>
                <a:ea typeface="Arial"/>
                <a:cs typeface="Arial"/>
                <a:sym typeface="Arial"/>
              </a:rPr>
              <a:t> </a:t>
            </a:r>
            <a:endParaRPr/>
          </a:p>
        </p:txBody>
      </p:sp>
      <p:sp>
        <p:nvSpPr>
          <p:cNvPr id="444" name="Google Shape;444;p3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138" y="190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3"/>
          <p:cNvSpPr txBox="1"/>
          <p:nvPr/>
        </p:nvSpPr>
        <p:spPr>
          <a:xfrm>
            <a:off x="352425" y="104775"/>
            <a:ext cx="12047538" cy="768350"/>
          </a:xfrm>
          <a:prstGeom prst="rect">
            <a:avLst/>
          </a:prstGeom>
          <a:noFill/>
          <a:ln>
            <a:noFill/>
          </a:ln>
        </p:spPr>
        <p:txBody>
          <a:bodyPr spcFirstLastPara="1" wrap="square" lIns="91425" tIns="45700" rIns="91425" bIns="45700" anchor="t" anchorCtr="0">
            <a:noAutofit/>
          </a:bodyPr>
          <a:lstStyle/>
          <a:p>
            <a:pPr>
              <a:buSzPts val="4400"/>
            </a:pPr>
            <a:r>
              <a:rPr lang="en-US" sz="3200" b="1" dirty="0">
                <a:solidFill>
                  <a:srgbClr val="4472C4"/>
                </a:solidFill>
                <a:latin typeface="Verdana"/>
                <a:ea typeface="Verdana"/>
                <a:cs typeface="Verdana"/>
                <a:sym typeface="Verdana"/>
              </a:rPr>
              <a:t>7A.</a:t>
            </a:r>
            <a:r>
              <a:rPr lang="en-US" sz="3200" b="1" dirty="0">
                <a:solidFill>
                  <a:srgbClr val="000000"/>
                </a:solidFill>
                <a:latin typeface="Verdana"/>
                <a:ea typeface="Verdana"/>
                <a:cs typeface="Verdana"/>
                <a:sym typeface="Verdana"/>
              </a:rPr>
              <a:t> </a:t>
            </a:r>
            <a:r>
              <a:rPr lang="en-US" sz="3200" b="1" dirty="0">
                <a:latin typeface="Verdana"/>
                <a:ea typeface="Verdana"/>
                <a:cs typeface="Verdana"/>
                <a:sym typeface="Verdana"/>
              </a:rPr>
              <a:t>Read the pronunciation article.</a:t>
            </a:r>
          </a:p>
          <a:p>
            <a:pPr marL="0" marR="0" lvl="0" indent="0" algn="l" rtl="0">
              <a:spcBef>
                <a:spcPts val="0"/>
              </a:spcBef>
              <a:spcAft>
                <a:spcPts val="0"/>
              </a:spcAft>
              <a:buClr>
                <a:srgbClr val="000000"/>
              </a:buClr>
              <a:buSzPts val="4400"/>
              <a:buFont typeface="Arial"/>
              <a:buNone/>
            </a:pPr>
            <a:endParaRPr dirty="0"/>
          </a:p>
        </p:txBody>
      </p:sp>
      <p:sp>
        <p:nvSpPr>
          <p:cNvPr id="452" name="Google Shape;452;p33"/>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
        <p:nvSpPr>
          <p:cNvPr id="453" name="Google Shape;453;p33"/>
          <p:cNvSpPr txBox="1"/>
          <p:nvPr/>
        </p:nvSpPr>
        <p:spPr>
          <a:xfrm>
            <a:off x="103924" y="1208725"/>
            <a:ext cx="11297501" cy="5093700"/>
          </a:xfrm>
          <a:prstGeom prst="rect">
            <a:avLst/>
          </a:prstGeom>
          <a:noFill/>
          <a:ln>
            <a:noFill/>
          </a:ln>
        </p:spPr>
        <p:txBody>
          <a:bodyPr spcFirstLastPara="1" wrap="square" lIns="91425" tIns="91425" rIns="91425" bIns="91425" anchor="ctr" anchorCtr="0">
            <a:noAutofit/>
          </a:bodyPr>
          <a:lstStyle/>
          <a:p>
            <a:pPr algn="l"/>
            <a:r>
              <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Learning to pronounce words correctly is quite important in English. There are certain things you need to know about your tongue, lips, and teeth to make the right sounds.</a:t>
            </a:r>
          </a:p>
          <a:p>
            <a:pPr algn="l"/>
            <a:endPar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Let's start with the tongue. It's a special muscle in your mouth that can move in different ways to make different sounds. For example, when you say words like "think" or "three," your tongue goes between your top and bottom front teeth. It's also important to know that when you say the letter “L” or “T” your tongue touches the roof of your mouth.</a:t>
            </a:r>
          </a:p>
          <a:p>
            <a:pPr algn="l"/>
            <a:endPar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Next, are the lips. They help us make sounds like /p/, /b/, and /m/. When you say the /p/ sound, your lips press together and then open to let out a little burst of air. For the /b/ sound, your lips are in the same position, but your voice also makes a sound. And when you say the /m/ sound, your lips stay closed, and the sound comes out of your nose!</a:t>
            </a:r>
          </a:p>
          <a:p>
            <a:pPr marL="0" marR="0" lvl="0" indent="0" algn="l" rtl="0">
              <a:lnSpc>
                <a:spcPct val="115000"/>
              </a:lnSpc>
              <a:spcBef>
                <a:spcPts val="800"/>
              </a:spcBef>
              <a:spcAft>
                <a:spcPts val="800"/>
              </a:spcAft>
              <a:buClr>
                <a:srgbClr val="000000"/>
              </a:buClr>
              <a:buSzPts val="1600"/>
              <a:buFont typeface="Arial"/>
              <a:buNone/>
            </a:pPr>
            <a:endParaRPr sz="1600" dirty="0">
              <a:solidFill>
                <a:schemeClr val="dk1"/>
              </a:solidFill>
              <a:highlight>
                <a:srgbClr val="FFFFFF"/>
              </a:highlight>
              <a:latin typeface="Verdana"/>
              <a:ea typeface="Verdana"/>
              <a:cs typeface="Verdana"/>
              <a:sym typeface="Verdana"/>
            </a:endParaRPr>
          </a:p>
        </p:txBody>
      </p:sp>
      <p:sp>
        <p:nvSpPr>
          <p:cNvPr id="456" name="Google Shape;456;p33"/>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1026" name="Picture 2">
            <a:extLst>
              <a:ext uri="{FF2B5EF4-FFF2-40B4-BE49-F238E27FC236}">
                <a16:creationId xmlns:a16="http://schemas.microsoft.com/office/drawing/2014/main" id="{BB33D06D-3D18-9505-2543-171367C1F1F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984304" y="2584248"/>
            <a:ext cx="1251248" cy="8081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1012FBF-949B-523A-9E10-7DBF81B91DC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799167" y="3982553"/>
            <a:ext cx="1392833" cy="80810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924" y="14337"/>
            <a:ext cx="406400" cy="406400"/>
          </a:xfrm>
          <a:prstGeom prst="rect">
            <a:avLst/>
          </a:prstGeom>
        </p:spPr>
      </p:pic>
    </p:spTree>
    <p:extLst>
      <p:ext uri="{BB962C8B-B14F-4D97-AF65-F5344CB8AC3E}">
        <p14:creationId xmlns:p14="http://schemas.microsoft.com/office/powerpoint/2010/main" val="858103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9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3"/>
          <p:cNvSpPr txBox="1"/>
          <p:nvPr/>
        </p:nvSpPr>
        <p:spPr>
          <a:xfrm>
            <a:off x="352425" y="104775"/>
            <a:ext cx="12047538" cy="768350"/>
          </a:xfrm>
          <a:prstGeom prst="rect">
            <a:avLst/>
          </a:prstGeom>
          <a:noFill/>
          <a:ln>
            <a:noFill/>
          </a:ln>
        </p:spPr>
        <p:txBody>
          <a:bodyPr spcFirstLastPara="1" wrap="square" lIns="91425" tIns="45700" rIns="91425" bIns="45700" anchor="t" anchorCtr="0">
            <a:noAutofit/>
          </a:bodyPr>
          <a:lstStyle/>
          <a:p>
            <a:pPr>
              <a:buSzPts val="4400"/>
            </a:pPr>
            <a:r>
              <a:rPr lang="en-US" sz="3200" b="1" dirty="0">
                <a:solidFill>
                  <a:srgbClr val="4472C4"/>
                </a:solidFill>
                <a:latin typeface="Verdana"/>
                <a:ea typeface="Verdana"/>
                <a:cs typeface="Verdana"/>
                <a:sym typeface="Verdana"/>
              </a:rPr>
              <a:t>7B.</a:t>
            </a:r>
            <a:r>
              <a:rPr lang="en-US" sz="3200" b="1" dirty="0">
                <a:solidFill>
                  <a:srgbClr val="000000"/>
                </a:solidFill>
                <a:latin typeface="Verdana"/>
                <a:ea typeface="Verdana"/>
                <a:cs typeface="Verdana"/>
                <a:sym typeface="Verdana"/>
              </a:rPr>
              <a:t> </a:t>
            </a:r>
            <a:r>
              <a:rPr lang="en-US" sz="3200" b="1" dirty="0">
                <a:latin typeface="Verdana"/>
                <a:ea typeface="Verdana"/>
                <a:cs typeface="Verdana"/>
                <a:sym typeface="Verdana"/>
              </a:rPr>
              <a:t>Read the pronunciation article.</a:t>
            </a:r>
          </a:p>
          <a:p>
            <a:pPr marL="0" marR="0" lvl="0" indent="0" algn="l" rtl="0">
              <a:spcBef>
                <a:spcPts val="0"/>
              </a:spcBef>
              <a:spcAft>
                <a:spcPts val="0"/>
              </a:spcAft>
              <a:buClr>
                <a:srgbClr val="000000"/>
              </a:buClr>
              <a:buSzPts val="4400"/>
              <a:buFont typeface="Arial"/>
              <a:buNone/>
            </a:pPr>
            <a:endParaRPr sz="3200" b="1" dirty="0"/>
          </a:p>
        </p:txBody>
      </p:sp>
      <p:sp>
        <p:nvSpPr>
          <p:cNvPr id="452" name="Google Shape;452;p33"/>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dirty="0"/>
          </a:p>
        </p:txBody>
      </p:sp>
      <p:sp>
        <p:nvSpPr>
          <p:cNvPr id="453" name="Google Shape;453;p33"/>
          <p:cNvSpPr txBox="1"/>
          <p:nvPr/>
        </p:nvSpPr>
        <p:spPr>
          <a:xfrm>
            <a:off x="103926" y="1208725"/>
            <a:ext cx="10103562" cy="5093700"/>
          </a:xfrm>
          <a:prstGeom prst="rect">
            <a:avLst/>
          </a:prstGeom>
          <a:noFill/>
          <a:ln>
            <a:noFill/>
          </a:ln>
        </p:spPr>
        <p:txBody>
          <a:bodyPr spcFirstLastPara="1" wrap="square" lIns="91425" tIns="91425" rIns="91425" bIns="91425" anchor="ctr" anchorCtr="0">
            <a:noAutofit/>
          </a:bodyPr>
          <a:lstStyle/>
          <a:p>
            <a:pPr algn="l"/>
            <a:r>
              <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Lastly, your teeth can affect some sounds too. Your top front teeth touch your bottom lip when you make the /f/ and /v/ sounds. And the /s/ and /z/ sounds are made when air goes through the little gap between your teeth while your tongue is near the roof of your mouth.</a:t>
            </a:r>
          </a:p>
          <a:p>
            <a:pPr algn="l"/>
            <a:endPar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To get better at pronouncing words, it's good to practice the positions of your tongue, lips, and teeth. You can do exercises, look in a mirror, listen to how others say words, and ask your teacher for help.</a:t>
            </a:r>
          </a:p>
          <a:p>
            <a:pPr algn="l"/>
            <a:endPar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400" b="0" i="0" dirty="0">
                <a:solidFill>
                  <a:srgbClr val="374151"/>
                </a:solidFill>
                <a:effectLst/>
                <a:latin typeface="Verdana" panose="020B0604030504040204" pitchFamily="34" charset="0"/>
                <a:ea typeface="Verdana" panose="020B0604030504040204" pitchFamily="34" charset="0"/>
                <a:cs typeface="Verdana" panose="020B0604030504040204" pitchFamily="34" charset="0"/>
              </a:rPr>
              <a:t>In summary, knowing how your tongue, lips, and teeth work can help you pronounce English words correctly. By practicing and learning from others, we can get better at speaking clearly and being understood by everyone.</a:t>
            </a:r>
          </a:p>
          <a:p>
            <a:pPr marL="0" marR="0" lvl="0" indent="0" algn="l" rtl="0">
              <a:lnSpc>
                <a:spcPct val="115000"/>
              </a:lnSpc>
              <a:spcBef>
                <a:spcPts val="800"/>
              </a:spcBef>
              <a:spcAft>
                <a:spcPts val="800"/>
              </a:spcAft>
              <a:buClr>
                <a:srgbClr val="000000"/>
              </a:buClr>
              <a:buSzPts val="1600"/>
              <a:buFont typeface="Arial"/>
              <a:buNone/>
            </a:pPr>
            <a:endParaRPr sz="1600" dirty="0">
              <a:solidFill>
                <a:schemeClr val="dk1"/>
              </a:solidFill>
              <a:highlight>
                <a:srgbClr val="FFFFFF"/>
              </a:highlight>
              <a:latin typeface="Verdana"/>
              <a:ea typeface="Verdana"/>
              <a:cs typeface="Verdana"/>
              <a:sym typeface="Verdana"/>
            </a:endParaRPr>
          </a:p>
        </p:txBody>
      </p:sp>
      <p:sp>
        <p:nvSpPr>
          <p:cNvPr id="456" name="Google Shape;456;p33"/>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Picture 2">
            <a:extLst>
              <a:ext uri="{FF2B5EF4-FFF2-40B4-BE49-F238E27FC236}">
                <a16:creationId xmlns:a16="http://schemas.microsoft.com/office/drawing/2014/main" id="{B7F4C46B-9517-CB32-46D0-169FE69F28C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511597" y="2008268"/>
            <a:ext cx="1242530" cy="768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B82AB9-5120-1852-749E-13C3CDC0398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11"/>
          <a:stretch/>
        </p:blipFill>
        <p:spPr bwMode="auto">
          <a:xfrm>
            <a:off x="10190101" y="469372"/>
            <a:ext cx="1885521" cy="91406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406400" cy="406400"/>
          </a:xfrm>
          <a:prstGeom prst="rect">
            <a:avLst/>
          </a:prstGeom>
        </p:spPr>
      </p:pic>
    </p:spTree>
    <p:extLst>
      <p:ext uri="{BB962C8B-B14F-4D97-AF65-F5344CB8AC3E}">
        <p14:creationId xmlns:p14="http://schemas.microsoft.com/office/powerpoint/2010/main" val="1807711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4"/>
          <p:cNvSpPr txBox="1"/>
          <p:nvPr/>
        </p:nvSpPr>
        <p:spPr>
          <a:xfrm>
            <a:off x="352425" y="104775"/>
            <a:ext cx="11534775"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7C. </a:t>
            </a:r>
            <a:r>
              <a:rPr lang="en-US" sz="3200" b="1" dirty="0">
                <a:latin typeface="Verdana"/>
                <a:ea typeface="Verdana"/>
                <a:cs typeface="Verdana"/>
                <a:sym typeface="Verdana"/>
              </a:rPr>
              <a:t>Answer the questions about pronunciation</a:t>
            </a:r>
            <a:r>
              <a:rPr lang="en-US" sz="4400" dirty="0">
                <a:solidFill>
                  <a:schemeClr val="dk1"/>
                </a:solidFill>
                <a:latin typeface="Verdana"/>
                <a:ea typeface="Verdana"/>
                <a:cs typeface="Verdana"/>
                <a:sym typeface="Verdana"/>
              </a:rPr>
              <a:t>.</a:t>
            </a:r>
            <a:endParaRPr sz="4400"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4400" dirty="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1800" dirty="0">
              <a:solidFill>
                <a:schemeClr val="dk1"/>
              </a:solidFill>
              <a:latin typeface="Verdana"/>
              <a:ea typeface="Verdana"/>
              <a:cs typeface="Verdana"/>
              <a:sym typeface="Verdana"/>
            </a:endParaRPr>
          </a:p>
        </p:txBody>
      </p:sp>
      <p:sp>
        <p:nvSpPr>
          <p:cNvPr id="464" name="Google Shape;464;p34"/>
          <p:cNvSpPr txBox="1"/>
          <p:nvPr/>
        </p:nvSpPr>
        <p:spPr>
          <a:xfrm>
            <a:off x="439738" y="1181100"/>
            <a:ext cx="11447462" cy="52117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A. What parts of our mouths do we use to speak? </a:t>
            </a:r>
            <a:endParaRPr sz="1400" dirty="0">
              <a:solidFill>
                <a:srgbClr val="000000"/>
              </a:solidFill>
              <a:latin typeface="Arial"/>
              <a:ea typeface="Arial"/>
              <a:cs typeface="Arial"/>
              <a:sym typeface="Arial"/>
            </a:endParaRPr>
          </a:p>
          <a:p>
            <a:pPr marL="0" marR="0" lvl="0" indent="0" algn="l" rtl="0">
              <a:spcBef>
                <a:spcPts val="240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B. Which sounds do we make with our lips pressed together?</a:t>
            </a:r>
            <a:endParaRPr dirty="0"/>
          </a:p>
          <a:p>
            <a:pPr marL="0" marR="0" lvl="0" indent="0" algn="l" rtl="0">
              <a:spcBef>
                <a:spcPts val="240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C. How do we make the /f/ sound?</a:t>
            </a:r>
            <a:endParaRPr dirty="0"/>
          </a:p>
          <a:p>
            <a:pPr marL="0" marR="0" lvl="0" indent="0" algn="l" rtl="0">
              <a:spcBef>
                <a:spcPts val="240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D. How can we get better at pronunciation?</a:t>
            </a:r>
            <a:endParaRPr dirty="0"/>
          </a:p>
          <a:p>
            <a:pPr marL="0" marR="0" lvl="0" indent="0" algn="l" rtl="0">
              <a:spcBef>
                <a:spcPts val="2400"/>
              </a:spcBef>
              <a:spcAft>
                <a:spcPts val="0"/>
              </a:spcAft>
              <a:buClr>
                <a:srgbClr val="000000"/>
              </a:buClr>
              <a:buSzPts val="2800"/>
              <a:buFont typeface="Arial"/>
              <a:buNone/>
            </a:pPr>
            <a:r>
              <a:rPr lang="en-US" sz="2800" dirty="0">
                <a:solidFill>
                  <a:srgbClr val="000000"/>
                </a:solidFill>
                <a:latin typeface="Verdana"/>
                <a:ea typeface="Verdana"/>
                <a:cs typeface="Verdana"/>
                <a:sym typeface="Verdana"/>
              </a:rPr>
              <a:t>E. Which words are the most difficult fo</a:t>
            </a:r>
            <a:r>
              <a:rPr lang="en-US" sz="2800" dirty="0">
                <a:latin typeface="Verdana"/>
                <a:ea typeface="Verdana"/>
                <a:cs typeface="Verdana"/>
                <a:sym typeface="Verdana"/>
              </a:rPr>
              <a:t>r you to pronounce</a:t>
            </a:r>
            <a:r>
              <a:rPr lang="en-US" sz="2800" dirty="0">
                <a:solidFill>
                  <a:srgbClr val="000000"/>
                </a:solidFill>
                <a:latin typeface="Verdana"/>
                <a:ea typeface="Verdana"/>
                <a:cs typeface="Verdana"/>
                <a:sym typeface="Verdana"/>
              </a:rPr>
              <a:t>?</a:t>
            </a:r>
          </a:p>
          <a:p>
            <a:pPr marL="0" marR="0" lvl="0" indent="0" algn="l" rtl="0">
              <a:spcBef>
                <a:spcPts val="2400"/>
              </a:spcBef>
              <a:spcAft>
                <a:spcPts val="0"/>
              </a:spcAft>
              <a:buClr>
                <a:srgbClr val="000000"/>
              </a:buClr>
              <a:buSzPts val="2800"/>
              <a:buFont typeface="Arial"/>
              <a:buNone/>
            </a:pPr>
            <a:r>
              <a:rPr lang="en-US" sz="2800" dirty="0">
                <a:latin typeface="Verdana"/>
                <a:ea typeface="Verdana"/>
                <a:cs typeface="Verdana"/>
                <a:sym typeface="Verdana"/>
              </a:rPr>
              <a:t>F. How do you practice pronouncing English?</a:t>
            </a:r>
            <a:endParaRPr dirty="0"/>
          </a:p>
          <a:p>
            <a:pPr marL="0" marR="0" lvl="0" indent="0" algn="l" rtl="0">
              <a:spcBef>
                <a:spcPts val="2400"/>
              </a:spcBef>
              <a:spcAft>
                <a:spcPts val="0"/>
              </a:spcAft>
              <a:buClr>
                <a:srgbClr val="000000"/>
              </a:buClr>
              <a:buSzPts val="2800"/>
              <a:buFont typeface="Arial"/>
              <a:buNone/>
            </a:pPr>
            <a:endParaRPr sz="2800" dirty="0">
              <a:solidFill>
                <a:srgbClr val="000000"/>
              </a:solidFill>
              <a:latin typeface="Verdana"/>
              <a:ea typeface="Verdana"/>
              <a:cs typeface="Verdana"/>
              <a:sym typeface="Verdana"/>
            </a:endParaRPr>
          </a:p>
        </p:txBody>
      </p:sp>
      <p:sp>
        <p:nvSpPr>
          <p:cNvPr id="465" name="Google Shape;465;p34"/>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
        <p:nvSpPr>
          <p:cNvPr id="467" name="Google Shape;467;p3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338" y="698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5"/>
          <p:cNvSpPr txBox="1"/>
          <p:nvPr/>
        </p:nvSpPr>
        <p:spPr>
          <a:xfrm>
            <a:off x="452438" y="198438"/>
            <a:ext cx="11660793"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8. </a:t>
            </a:r>
            <a:r>
              <a:rPr lang="en-US" sz="3200" dirty="0">
                <a:latin typeface="Verdana"/>
                <a:ea typeface="Verdana"/>
                <a:cs typeface="Verdana"/>
                <a:sym typeface="Verdana"/>
              </a:rPr>
              <a:t>Write at least five sentences about things you saw, heard, tasted, touched, and smelled yesterday.</a:t>
            </a:r>
            <a:endParaRPr sz="3200" dirty="0">
              <a:latin typeface="Verdana"/>
              <a:ea typeface="Verdana"/>
              <a:cs typeface="Verdana"/>
              <a:sym typeface="Verdana"/>
            </a:endParaRPr>
          </a:p>
        </p:txBody>
      </p:sp>
      <p:sp>
        <p:nvSpPr>
          <p:cNvPr id="475" name="Google Shape;475;p35"/>
          <p:cNvSpPr txBox="1">
            <a:spLocks noGrp="1"/>
          </p:cNvSpPr>
          <p:nvPr>
            <p:ph type="sldNum" idx="12"/>
          </p:nvPr>
        </p:nvSpPr>
        <p:spPr>
          <a:xfrm>
            <a:off x="841216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
        <p:nvSpPr>
          <p:cNvPr id="476" name="Google Shape;476;p35"/>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graphicFrame>
        <p:nvGraphicFramePr>
          <p:cNvPr id="477" name="Google Shape;477;p35"/>
          <p:cNvGraphicFramePr/>
          <p:nvPr>
            <p:extLst>
              <p:ext uri="{D42A27DB-BD31-4B8C-83A1-F6EECF244321}">
                <p14:modId xmlns:p14="http://schemas.microsoft.com/office/powerpoint/2010/main" val="4010399089"/>
              </p:ext>
            </p:extLst>
          </p:nvPr>
        </p:nvGraphicFramePr>
        <p:xfrm>
          <a:off x="133960" y="1411859"/>
          <a:ext cx="11776950" cy="5638550"/>
        </p:xfrm>
        <a:graphic>
          <a:graphicData uri="http://schemas.openxmlformats.org/drawingml/2006/table">
            <a:tbl>
              <a:tblPr firstRow="1" bandRow="1">
                <a:noFill/>
                <a:tableStyleId>{0732726B-1832-4D54-B73A-D8ABB0836A1C}</a:tableStyleId>
              </a:tblPr>
              <a:tblGrid>
                <a:gridCol w="11776950">
                  <a:extLst>
                    <a:ext uri="{9D8B030D-6E8A-4147-A177-3AD203B41FA5}">
                      <a16:colId xmlns:a16="http://schemas.microsoft.com/office/drawing/2014/main" val="20000"/>
                    </a:ext>
                  </a:extLst>
                </a:gridCol>
              </a:tblGrid>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0"/>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1"/>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2"/>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3"/>
                  </a:ext>
                </a:extLst>
              </a:tr>
              <a:tr h="63555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4"/>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5"/>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6"/>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7"/>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8"/>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9"/>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38" y="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6"/>
          <p:cNvSpPr/>
          <p:nvPr/>
        </p:nvSpPr>
        <p:spPr>
          <a:xfrm>
            <a:off x="1046163" y="1533525"/>
            <a:ext cx="10155237" cy="379095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000000"/>
              </a:buClr>
              <a:buSzPts val="2800"/>
              <a:buFont typeface="Noto Sans Symbols"/>
              <a:buChar char="❑"/>
            </a:pPr>
            <a:r>
              <a:rPr lang="en-US" sz="2800" dirty="0">
                <a:solidFill>
                  <a:srgbClr val="000000"/>
                </a:solidFill>
                <a:latin typeface="Verdana"/>
                <a:ea typeface="Verdana"/>
                <a:cs typeface="Verdana"/>
                <a:sym typeface="Verdana"/>
              </a:rPr>
              <a:t>I can talk about different body parts and senses.</a:t>
            </a:r>
            <a:endParaRPr dirty="0"/>
          </a:p>
          <a:p>
            <a:pPr marL="514350" marR="0" lvl="0" indent="-514350" algn="l" rtl="0">
              <a:lnSpc>
                <a:spcPct val="150000"/>
              </a:lnSpc>
              <a:spcBef>
                <a:spcPts val="0"/>
              </a:spcBef>
              <a:spcAft>
                <a:spcPts val="0"/>
              </a:spcAft>
              <a:buClr>
                <a:srgbClr val="000000"/>
              </a:buClr>
              <a:buSzPts val="2800"/>
              <a:buFont typeface="Noto Sans Symbols"/>
              <a:buChar char="❑"/>
            </a:pPr>
            <a:r>
              <a:rPr lang="en-US" sz="2800" dirty="0">
                <a:solidFill>
                  <a:srgbClr val="000000"/>
                </a:solidFill>
                <a:latin typeface="Verdana"/>
                <a:ea typeface="Verdana"/>
                <a:cs typeface="Verdana"/>
                <a:sym typeface="Verdana"/>
              </a:rPr>
              <a:t>I can understand, say, read, and write the 12 vocabulary words.</a:t>
            </a:r>
            <a:endParaRPr dirty="0"/>
          </a:p>
          <a:p>
            <a:pPr marL="514350" marR="0" lvl="0" indent="-514350" algn="l" rtl="0">
              <a:lnSpc>
                <a:spcPct val="150000"/>
              </a:lnSpc>
              <a:spcBef>
                <a:spcPts val="0"/>
              </a:spcBef>
              <a:spcAft>
                <a:spcPts val="0"/>
              </a:spcAft>
              <a:buClr>
                <a:srgbClr val="000000"/>
              </a:buClr>
              <a:buSzPts val="2800"/>
              <a:buFont typeface="Noto Sans Symbols"/>
              <a:buChar char="❑"/>
            </a:pPr>
            <a:r>
              <a:rPr lang="en-US" sz="2800" dirty="0">
                <a:solidFill>
                  <a:srgbClr val="000000"/>
                </a:solidFill>
                <a:latin typeface="Verdana"/>
                <a:ea typeface="Verdana"/>
                <a:cs typeface="Verdana"/>
                <a:sym typeface="Verdana"/>
              </a:rPr>
              <a:t>I can use the simple past tense to talk about past actions that are finished.</a:t>
            </a:r>
          </a:p>
          <a:p>
            <a:pPr marL="514350" marR="0" lvl="0" indent="-514350" algn="l" rtl="0">
              <a:lnSpc>
                <a:spcPct val="150000"/>
              </a:lnSpc>
              <a:spcBef>
                <a:spcPts val="0"/>
              </a:spcBef>
              <a:spcAft>
                <a:spcPts val="0"/>
              </a:spcAft>
              <a:buClr>
                <a:srgbClr val="000000"/>
              </a:buClr>
              <a:buSzPts val="2800"/>
              <a:buFont typeface="Noto Sans Symbols"/>
              <a:buChar char="❑"/>
            </a:pPr>
            <a:r>
              <a:rPr lang="en-US" sz="2800" dirty="0">
                <a:latin typeface="Verdana"/>
                <a:ea typeface="Verdana"/>
                <a:cs typeface="Verdana"/>
                <a:sym typeface="Verdana"/>
              </a:rPr>
              <a:t>I can pronounce and spell regular past tense verbs.</a:t>
            </a:r>
            <a:endParaRPr dirty="0"/>
          </a:p>
          <a:p>
            <a:pPr marL="514350" marR="0" lvl="0" indent="-514350" algn="l" rtl="0">
              <a:lnSpc>
                <a:spcPct val="150000"/>
              </a:lnSpc>
              <a:spcBef>
                <a:spcPts val="0"/>
              </a:spcBef>
              <a:spcAft>
                <a:spcPts val="0"/>
              </a:spcAft>
              <a:buClr>
                <a:srgbClr val="000000"/>
              </a:buClr>
              <a:buSzPts val="2800"/>
              <a:buFont typeface="Noto Sans Symbols"/>
              <a:buChar char="❑"/>
            </a:pPr>
            <a:r>
              <a:rPr lang="en-US" sz="2800" dirty="0">
                <a:solidFill>
                  <a:srgbClr val="000000"/>
                </a:solidFill>
                <a:latin typeface="Verdana"/>
                <a:ea typeface="Verdana"/>
                <a:cs typeface="Verdana"/>
                <a:sym typeface="Verdana"/>
              </a:rPr>
              <a:t>I can understand </a:t>
            </a:r>
            <a:r>
              <a:rPr lang="en-US" sz="2800" dirty="0">
                <a:latin typeface="Verdana"/>
                <a:ea typeface="Verdana"/>
                <a:cs typeface="Verdana"/>
                <a:sym typeface="Verdana"/>
              </a:rPr>
              <a:t>how </a:t>
            </a:r>
            <a:r>
              <a:rPr lang="en-US" sz="2800" dirty="0">
                <a:solidFill>
                  <a:srgbClr val="000000"/>
                </a:solidFill>
                <a:latin typeface="Verdana"/>
                <a:ea typeface="Verdana"/>
                <a:cs typeface="Verdana"/>
                <a:sym typeface="Verdana"/>
              </a:rPr>
              <a:t>Jesus was tempted.</a:t>
            </a:r>
            <a:endParaRPr sz="1400" dirty="0">
              <a:solidFill>
                <a:srgbClr val="000000"/>
              </a:solidFill>
              <a:latin typeface="Arial"/>
              <a:ea typeface="Arial"/>
              <a:cs typeface="Arial"/>
              <a:sym typeface="Arial"/>
            </a:endParaRPr>
          </a:p>
        </p:txBody>
      </p:sp>
      <p:sp>
        <p:nvSpPr>
          <p:cNvPr id="484" name="Google Shape;484;p36"/>
          <p:cNvSpPr txBox="1"/>
          <p:nvPr/>
        </p:nvSpPr>
        <p:spPr>
          <a:xfrm>
            <a:off x="1046163" y="325438"/>
            <a:ext cx="8766175"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chemeClr val="accent5"/>
                </a:solidFill>
                <a:latin typeface="Verdana"/>
                <a:ea typeface="Verdana"/>
                <a:cs typeface="Verdana"/>
                <a:sym typeface="Verdana"/>
              </a:rPr>
              <a:t>9. </a:t>
            </a:r>
            <a:r>
              <a:rPr lang="en-US" sz="3200" b="1" dirty="0">
                <a:latin typeface="Verdana"/>
                <a:ea typeface="Verdana"/>
                <a:cs typeface="Verdana"/>
                <a:sym typeface="Verdana"/>
              </a:rPr>
              <a:t>Now I Can… </a:t>
            </a:r>
            <a:endParaRPr sz="3200" b="1" dirty="0">
              <a:latin typeface="Verdana"/>
              <a:ea typeface="Verdana"/>
              <a:cs typeface="Verdana"/>
              <a:sym typeface="Verdana"/>
            </a:endParaRPr>
          </a:p>
        </p:txBody>
      </p:sp>
      <p:sp>
        <p:nvSpPr>
          <p:cNvPr id="485" name="Google Shape;48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
        <p:nvSpPr>
          <p:cNvPr id="486" name="Google Shape;486;p36"/>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52" y="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460"/>
        <p:cNvGrpSpPr/>
        <p:nvPr/>
      </p:nvGrpSpPr>
      <p:grpSpPr>
        <a:xfrm>
          <a:off x="0" y="0"/>
          <a:ext cx="0" cy="0"/>
          <a:chOff x="0" y="0"/>
          <a:chExt cx="0" cy="0"/>
        </a:xfrm>
      </p:grpSpPr>
      <p:sp>
        <p:nvSpPr>
          <p:cNvPr id="461" name="Google Shape;461;p37"/>
          <p:cNvSpPr txBox="1">
            <a:spLocks noGrp="1"/>
          </p:cNvSpPr>
          <p:nvPr>
            <p:ph type="title"/>
          </p:nvPr>
        </p:nvSpPr>
        <p:spPr>
          <a:xfrm>
            <a:off x="838200" y="1656984"/>
            <a:ext cx="10515600" cy="10203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solidFill>
                  <a:srgbClr val="000000"/>
                </a:solidFill>
              </a:rPr>
              <a:t>Closing Prayer</a:t>
            </a:r>
            <a:endParaRPr sz="3200" b="1" dirty="0">
              <a:solidFill>
                <a:srgbClr val="000000"/>
              </a:solidFill>
            </a:endParaRPr>
          </a:p>
        </p:txBody>
      </p:sp>
      <p:sp>
        <p:nvSpPr>
          <p:cNvPr id="462" name="Google Shape;462;p37"/>
          <p:cNvSpPr txBox="1">
            <a:spLocks noGrp="1"/>
          </p:cNvSpPr>
          <p:nvPr>
            <p:ph type="ftr" idx="11"/>
          </p:nvPr>
        </p:nvSpPr>
        <p:spPr>
          <a:xfrm>
            <a:off x="1195388" y="6427787"/>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tint val="75000"/>
                  </a:srgbClr>
                </a:solidFill>
                <a:effectLst/>
                <a:uLnTx/>
                <a:uFillTx/>
                <a:latin typeface="Arial"/>
                <a:cs typeface="Arial"/>
                <a:sym typeface="Arial"/>
              </a:rPr>
              <a:t>© 2022-2025 Light of the World Learning</a:t>
            </a:r>
            <a:endParaRPr kumimoji="0" sz="1200" b="0" i="0" u="none" strike="noStrike" kern="0" cap="none" spc="0" normalizeH="0" baseline="0" noProof="0" dirty="0">
              <a:ln>
                <a:noFill/>
              </a:ln>
              <a:solidFill>
                <a:srgbClr val="000000">
                  <a:tint val="75000"/>
                </a:srgbClr>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D401767D-56A9-C601-6893-EB2304AC854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b="0" i="0" u="none" strike="noStrike" kern="0" cap="none" spc="0" normalizeH="0" baseline="0" noProof="0" smtClean="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lang="en-US"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53" y="526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950913" y="1625918"/>
            <a:ext cx="10560050"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algn="l" defTabSz="914400" rtl="0" eaLnBrk="1" fontAlgn="auto" latinLnBrk="0" hangingPunct="1">
              <a:lnSpc>
                <a:spcPct val="150000"/>
              </a:lnSpc>
              <a:spcBef>
                <a:spcPts val="0"/>
              </a:spcBef>
              <a:spcAft>
                <a:spcPts val="0"/>
              </a:spcAft>
              <a:buClr>
                <a:srgbClr val="000000"/>
              </a:buClr>
              <a:buSzPts val="2800"/>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Contact us at: </a:t>
            </a:r>
            <a:r>
              <a:rPr lang="en-US" sz="2400" kern="0" dirty="0">
                <a:solidFill>
                  <a:srgbClr val="00B3E8"/>
                </a:solidFill>
                <a:latin typeface="Verdana"/>
                <a:ea typeface="Verdana"/>
                <a:cs typeface="Verdana"/>
                <a:sym typeface="Arial"/>
                <a:hlinkClick r:id="rId3">
                  <a:extLst>
                    <a:ext uri="{A12FA001-AC4F-418D-AE19-62706E023703}">
                      <ahyp:hlinkClr xmlns="" xmlns:ahyp="http://schemas.microsoft.com/office/drawing/2018/hyperlinkcolor" val="tx"/>
                    </a:ext>
                  </a:extLst>
                </a:hlinkClick>
              </a:rPr>
              <a:t>LightOfTheWorldLearning.org</a:t>
            </a:r>
            <a:r>
              <a:rPr lang="en-US" sz="2400" kern="0" dirty="0">
                <a:solidFill>
                  <a:srgbClr val="00B3E8"/>
                </a:solidFill>
                <a:latin typeface="Verdana"/>
                <a:ea typeface="Verdana"/>
                <a:cs typeface="Verdana"/>
                <a:sym typeface="Arial"/>
              </a:rPr>
              <a:t> </a:t>
            </a:r>
            <a:r>
              <a:rPr lang="en-US" sz="2400" kern="0" dirty="0">
                <a:latin typeface="Verdana"/>
                <a:ea typeface="Verdana"/>
                <a:cs typeface="Verdana"/>
                <a:sym typeface="Arial"/>
              </a:rPr>
              <a:t>or</a:t>
            </a:r>
            <a:r>
              <a:rPr lang="en-US" sz="2400" kern="0" dirty="0">
                <a:solidFill>
                  <a:srgbClr val="00B3E8"/>
                </a:solidFill>
                <a:latin typeface="Verdana"/>
                <a:ea typeface="Verdana"/>
                <a:cs typeface="Verdana"/>
                <a:sym typeface="Arial"/>
              </a:rPr>
              <a:t> </a:t>
            </a:r>
            <a:r>
              <a:rPr lang="en-US" sz="2400" kern="0" dirty="0">
                <a:solidFill>
                  <a:srgbClr val="00B3E8"/>
                </a:solidFill>
                <a:latin typeface="Verdana"/>
                <a:ea typeface="Verdana"/>
                <a:cs typeface="Verdana"/>
                <a:sym typeface="Arial"/>
                <a:hlinkClick r:id="rId4">
                  <a:extLst>
                    <a:ext uri="{A12FA001-AC4F-418D-AE19-62706E023703}">
                      <ahyp:hlinkClr xmlns="" xmlns:ahyp="http://schemas.microsoft.com/office/drawing/2018/hyperlinkcolor" val="tx"/>
                    </a:ext>
                  </a:extLst>
                </a:hlinkClick>
              </a:rPr>
              <a:t>Info@LOTWL.org</a:t>
            </a:r>
            <a:endParaRPr lang="en-US" sz="2400" kern="0" dirty="0">
              <a:solidFill>
                <a:srgbClr val="00B3E8"/>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2" name="Google Shape;50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04" name="Google Shape;504;p3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mn-cs"/>
              </a:rPr>
              <a:t>© 2020-2025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mn-cs"/>
            </a:endParaRPr>
          </a:p>
        </p:txBody>
      </p:sp>
      <p:pic>
        <p:nvPicPr>
          <p:cNvPr id="1030" name="Picture 6">
            <a:extLst>
              <a:ext uri="{FF2B5EF4-FFF2-40B4-BE49-F238E27FC236}">
                <a16:creationId xmlns:a16="http://schemas.microsoft.com/office/drawing/2014/main" id="{16AA8297-1651-4FC7-74EE-B1E4525A0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4186690"/>
            <a:ext cx="2534785" cy="253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0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35989" y="1701859"/>
            <a:ext cx="7156011" cy="5179954"/>
          </a:xfrm>
          <a:prstGeom prst="rect">
            <a:avLst/>
          </a:prstGeom>
          <a:noFill/>
          <a:ln>
            <a:noFill/>
          </a:ln>
        </p:spPr>
      </p:pic>
      <p:sp>
        <p:nvSpPr>
          <p:cNvPr id="108" name="Google Shape;108;p4"/>
          <p:cNvSpPr/>
          <p:nvPr/>
        </p:nvSpPr>
        <p:spPr>
          <a:xfrm>
            <a:off x="7006221" y="17462"/>
            <a:ext cx="5185779" cy="522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800" b="1" i="0" u="none" strike="noStrike" cap="none" dirty="0">
                <a:solidFill>
                  <a:srgbClr val="000000"/>
                </a:solidFill>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Relaxing in the Park</a:t>
            </a:r>
            <a:endParaRPr sz="3200" b="0" i="0" u="none" strike="noStrike" cap="none" dirty="0">
              <a:solidFill>
                <a:srgbClr val="000000"/>
              </a:solidFill>
              <a:latin typeface="Verdana"/>
              <a:ea typeface="Verdana"/>
              <a:cs typeface="Verdana"/>
              <a:sym typeface="Verdana"/>
            </a:endParaRPr>
          </a:p>
        </p:txBody>
      </p:sp>
      <p:sp>
        <p:nvSpPr>
          <p:cNvPr id="110" name="Google Shape;110;p4"/>
          <p:cNvSpPr txBox="1">
            <a:spLocks noGrp="1"/>
          </p:cNvSpPr>
          <p:nvPr>
            <p:ph type="sldNum" idx="12"/>
          </p:nvPr>
        </p:nvSpPr>
        <p:spPr>
          <a:xfrm>
            <a:off x="8764588" y="647541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2" name="TextBox 1">
            <a:extLst>
              <a:ext uri="{FF2B5EF4-FFF2-40B4-BE49-F238E27FC236}">
                <a16:creationId xmlns:a16="http://schemas.microsoft.com/office/drawing/2014/main" id="{711702A1-EECB-81BB-3818-9C9395BB2E44}"/>
              </a:ext>
            </a:extLst>
          </p:cNvPr>
          <p:cNvSpPr txBox="1"/>
          <p:nvPr/>
        </p:nvSpPr>
        <p:spPr>
          <a:xfrm>
            <a:off x="85724" y="133112"/>
            <a:ext cx="6381577" cy="1785104"/>
          </a:xfrm>
          <a:prstGeom prst="rect">
            <a:avLst/>
          </a:prstGeom>
          <a:noFill/>
        </p:spPr>
        <p:txBody>
          <a:bodyPr wrap="square" rtlCol="0">
            <a:sp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A father and his two sons sat on a park bench. The father listened to the radio as the toddler reached for his </a:t>
            </a:r>
            <a:r>
              <a:rPr lang="en-US" sz="2200" b="1" dirty="0">
                <a:latin typeface="Verdana" panose="020B0604030504040204" pitchFamily="34" charset="0"/>
                <a:ea typeface="Verdana" panose="020B0604030504040204" pitchFamily="34" charset="0"/>
                <a:cs typeface="Verdana" panose="020B0604030504040204" pitchFamily="34" charset="0"/>
              </a:rPr>
              <a:t>face</a:t>
            </a:r>
            <a:r>
              <a:rPr lang="en-US" sz="2200" dirty="0">
                <a:latin typeface="Verdana" panose="020B0604030504040204" pitchFamily="34" charset="0"/>
                <a:ea typeface="Verdana" panose="020B0604030504040204" pitchFamily="34" charset="0"/>
                <a:cs typeface="Verdana" panose="020B0604030504040204" pitchFamily="34" charset="0"/>
              </a:rPr>
              <a:t> and tried to </a:t>
            </a:r>
            <a:r>
              <a:rPr lang="en-US" sz="2200" b="1" dirty="0">
                <a:latin typeface="Verdana" panose="020B0604030504040204" pitchFamily="34" charset="0"/>
                <a:ea typeface="Verdana" panose="020B0604030504040204" pitchFamily="34" charset="0"/>
                <a:cs typeface="Verdana" panose="020B0604030504040204" pitchFamily="34" charset="0"/>
              </a:rPr>
              <a:t>touch</a:t>
            </a:r>
            <a:r>
              <a:rPr lang="en-US" sz="2200" dirty="0">
                <a:latin typeface="Verdana" panose="020B0604030504040204" pitchFamily="34" charset="0"/>
                <a:ea typeface="Verdana" panose="020B0604030504040204" pitchFamily="34" charset="0"/>
                <a:cs typeface="Verdana" panose="020B0604030504040204" pitchFamily="34" charset="0"/>
              </a:rPr>
              <a:t> his dad’s </a:t>
            </a:r>
            <a:r>
              <a:rPr lang="en-US" sz="2200" b="1" dirty="0">
                <a:latin typeface="Verdana" panose="020B0604030504040204" pitchFamily="34" charset="0"/>
                <a:ea typeface="Verdana" panose="020B0604030504040204" pitchFamily="34" charset="0"/>
                <a:cs typeface="Verdana" panose="020B0604030504040204" pitchFamily="34" charset="0"/>
              </a:rPr>
              <a:t>beard</a:t>
            </a:r>
            <a:r>
              <a:rPr lang="en-US" sz="2200" dirty="0">
                <a:latin typeface="Verdana" panose="020B0604030504040204" pitchFamily="34" charset="0"/>
                <a:ea typeface="Verdana" panose="020B0604030504040204" pitchFamily="34" charset="0"/>
                <a:cs typeface="Verdana" panose="020B0604030504040204" pitchFamily="34" charset="0"/>
              </a:rPr>
              <a:t> and </a:t>
            </a:r>
            <a:r>
              <a:rPr lang="en-US" sz="2200" b="1" dirty="0">
                <a:latin typeface="Verdana" panose="020B0604030504040204" pitchFamily="34" charset="0"/>
                <a:ea typeface="Verdana" panose="020B0604030504040204" pitchFamily="34" charset="0"/>
                <a:cs typeface="Verdana" panose="020B0604030504040204" pitchFamily="34" charset="0"/>
              </a:rPr>
              <a:t>mustache</a:t>
            </a:r>
            <a:r>
              <a:rPr lang="en-US" sz="2200" dirty="0">
                <a:latin typeface="Verdana" panose="020B0604030504040204" pitchFamily="34" charset="0"/>
                <a:ea typeface="Verdana" panose="020B0604030504040204" pitchFamily="34" charset="0"/>
                <a:cs typeface="Verdana" panose="020B0604030504040204" pitchFamily="34" charset="0"/>
              </a:rPr>
              <a:t>.</a:t>
            </a:r>
          </a:p>
          <a:p>
            <a:endParaRPr 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4559B478-9A3F-EA2F-D0D8-AC1E97A1971A}"/>
              </a:ext>
            </a:extLst>
          </p:cNvPr>
          <p:cNvSpPr txBox="1"/>
          <p:nvPr/>
        </p:nvSpPr>
        <p:spPr>
          <a:xfrm>
            <a:off x="85724" y="1701859"/>
            <a:ext cx="5084792" cy="4832092"/>
          </a:xfrm>
          <a:prstGeom prst="rect">
            <a:avLst/>
          </a:prstGeom>
          <a:noFill/>
        </p:spPr>
        <p:txBody>
          <a:bodyPr wrap="square" rtlCol="0">
            <a:sp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The older son slowly ate some cheesy snacks from a bag. He held each snack between his </a:t>
            </a:r>
            <a:r>
              <a:rPr lang="en-US" sz="2200" b="1" dirty="0">
                <a:latin typeface="Verdana" panose="020B0604030504040204" pitchFamily="34" charset="0"/>
                <a:ea typeface="Verdana" panose="020B0604030504040204" pitchFamily="34" charset="0"/>
                <a:cs typeface="Verdana" panose="020B0604030504040204" pitchFamily="34" charset="0"/>
              </a:rPr>
              <a:t>finger</a:t>
            </a:r>
            <a:r>
              <a:rPr lang="en-US" sz="2200" dirty="0">
                <a:latin typeface="Verdana" panose="020B0604030504040204" pitchFamily="34" charset="0"/>
                <a:ea typeface="Verdana" panose="020B0604030504040204" pitchFamily="34" charset="0"/>
                <a:cs typeface="Verdana" panose="020B0604030504040204" pitchFamily="34" charset="0"/>
              </a:rPr>
              <a:t> and </a:t>
            </a:r>
            <a:r>
              <a:rPr lang="en-US" sz="2200" b="1" dirty="0">
                <a:latin typeface="Verdana" panose="020B0604030504040204" pitchFamily="34" charset="0"/>
                <a:ea typeface="Verdana" panose="020B0604030504040204" pitchFamily="34" charset="0"/>
                <a:cs typeface="Verdana" panose="020B0604030504040204" pitchFamily="34" charset="0"/>
              </a:rPr>
              <a:t>thumb</a:t>
            </a:r>
            <a:r>
              <a:rPr lang="en-US" sz="2200" dirty="0">
                <a:latin typeface="Verdana" panose="020B0604030504040204" pitchFamily="34" charset="0"/>
                <a:ea typeface="Verdana" panose="020B0604030504040204" pitchFamily="34" charset="0"/>
                <a:cs typeface="Verdana" panose="020B0604030504040204" pitchFamily="34" charset="0"/>
              </a:rPr>
              <a:t> for a moment before he popped it into his mouth. They </a:t>
            </a:r>
            <a:r>
              <a:rPr lang="en-US" sz="2200" b="1" dirty="0">
                <a:latin typeface="Verdana" panose="020B0604030504040204" pitchFamily="34" charset="0"/>
                <a:ea typeface="Verdana" panose="020B0604030504040204" pitchFamily="34" charset="0"/>
                <a:cs typeface="Verdana" panose="020B0604030504040204" pitchFamily="34" charset="0"/>
              </a:rPr>
              <a:t>tasted</a:t>
            </a:r>
            <a:r>
              <a:rPr lang="en-US" sz="2200" dirty="0">
                <a:latin typeface="Verdana" panose="020B0604030504040204" pitchFamily="34" charset="0"/>
                <a:ea typeface="Verdana" panose="020B0604030504040204" pitchFamily="34" charset="0"/>
                <a:cs typeface="Verdana" panose="020B0604030504040204" pitchFamily="34" charset="0"/>
              </a:rPr>
              <a:t> good, and his </a:t>
            </a:r>
            <a:r>
              <a:rPr lang="en-US" sz="2200" b="1" dirty="0">
                <a:latin typeface="Verdana" panose="020B0604030504040204" pitchFamily="34" charset="0"/>
                <a:ea typeface="Verdana" panose="020B0604030504040204" pitchFamily="34" charset="0"/>
                <a:cs typeface="Verdana" panose="020B0604030504040204" pitchFamily="34" charset="0"/>
              </a:rPr>
              <a:t>lips</a:t>
            </a:r>
            <a:r>
              <a:rPr lang="en-US" sz="2200" dirty="0">
                <a:latin typeface="Verdana" panose="020B0604030504040204" pitchFamily="34" charset="0"/>
                <a:ea typeface="Verdana" panose="020B0604030504040204" pitchFamily="34" charset="0"/>
                <a:cs typeface="Verdana" panose="020B0604030504040204" pitchFamily="34" charset="0"/>
              </a:rPr>
              <a:t> and </a:t>
            </a:r>
            <a:r>
              <a:rPr lang="en-US" sz="2200" b="1" dirty="0">
                <a:latin typeface="Verdana" panose="020B0604030504040204" pitchFamily="34" charset="0"/>
                <a:ea typeface="Verdana" panose="020B0604030504040204" pitchFamily="34" charset="0"/>
                <a:cs typeface="Verdana" panose="020B0604030504040204" pitchFamily="34" charset="0"/>
              </a:rPr>
              <a:t>tongue</a:t>
            </a:r>
            <a:r>
              <a:rPr lang="en-US" sz="2200" dirty="0">
                <a:latin typeface="Verdana" panose="020B0604030504040204" pitchFamily="34" charset="0"/>
                <a:ea typeface="Verdana" panose="020B0604030504040204" pitchFamily="34" charset="0"/>
                <a:cs typeface="Verdana" panose="020B0604030504040204" pitchFamily="34" charset="0"/>
              </a:rPr>
              <a:t> started to turn orange from eating so many. </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Suddenly, he heard an insect buzzing and turned his </a:t>
            </a:r>
            <a:r>
              <a:rPr lang="en-US" sz="2200" b="1" dirty="0">
                <a:latin typeface="Verdana" panose="020B0604030504040204" pitchFamily="34" charset="0"/>
                <a:ea typeface="Verdana" panose="020B0604030504040204" pitchFamily="34" charset="0"/>
                <a:cs typeface="Verdana" panose="020B0604030504040204" pitchFamily="34" charset="0"/>
              </a:rPr>
              <a:t>neck</a:t>
            </a:r>
            <a:r>
              <a:rPr lang="en-US" sz="2200" dirty="0">
                <a:latin typeface="Verdana" panose="020B0604030504040204" pitchFamily="34" charset="0"/>
                <a:ea typeface="Verdana" panose="020B0604030504040204" pitchFamily="34" charset="0"/>
                <a:cs typeface="Verdana" panose="020B0604030504040204" pitchFamily="34" charset="0"/>
              </a:rPr>
              <a:t> to see it. It was a large bee! He waved it away and then shared his snacks with his brother.</a:t>
            </a:r>
          </a:p>
        </p:txBody>
      </p:sp>
      <p:sp>
        <p:nvSpPr>
          <p:cNvPr id="4" name="Footer Placeholder 3">
            <a:extLst>
              <a:ext uri="{FF2B5EF4-FFF2-40B4-BE49-F238E27FC236}">
                <a16:creationId xmlns:a16="http://schemas.microsoft.com/office/drawing/2014/main" id="{48F2BDF4-2146-924B-C710-DA61B6692A9B}"/>
              </a:ext>
            </a:extLst>
          </p:cNvPr>
          <p:cNvSpPr>
            <a:spLocks noGrp="1"/>
          </p:cNvSpPr>
          <p:nvPr>
            <p:ph type="ftr" idx="11"/>
          </p:nvPr>
        </p:nvSpPr>
        <p:spPr>
          <a:xfrm>
            <a:off x="-353291" y="6492875"/>
            <a:ext cx="4114800" cy="365125"/>
          </a:xfrm>
        </p:spPr>
        <p:txBody>
          <a:bodyPr/>
          <a:lstStyle/>
          <a:p>
            <a:r>
              <a:rPr lang="en-US" dirty="0" smtClean="0"/>
              <a:t>© 2022-2025 Light of the World Learning</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063" y="75405"/>
            <a:ext cx="406400" cy="406400"/>
          </a:xfrm>
          <a:prstGeom prst="rect">
            <a:avLst/>
          </a:prstGeom>
        </p:spPr>
      </p:pic>
    </p:spTree>
    <p:extLst>
      <p:ext uri="{BB962C8B-B14F-4D97-AF65-F5344CB8AC3E}">
        <p14:creationId xmlns:p14="http://schemas.microsoft.com/office/powerpoint/2010/main" val="4063206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55"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p:nvPr/>
        </p:nvSpPr>
        <p:spPr>
          <a:xfrm>
            <a:off x="1775312" y="1017065"/>
            <a:ext cx="10416688" cy="3230009"/>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lang="en-US" sz="2400" kern="0" dirty="0">
                <a:solidFill>
                  <a:srgbClr val="4472C4"/>
                </a:solidFill>
                <a:latin typeface="Verdana"/>
                <a:ea typeface="Verdana"/>
                <a:cs typeface="Verdana"/>
                <a:sym typeface="Verdana"/>
                <a:hlinkClick r:id="rId3">
                  <a:extLst>
                    <a:ext uri="{A12FA001-AC4F-418D-AE19-62706E023703}">
                      <ahyp:hlinkClr xmlns="" xmlns:ahyp="http://schemas.microsoft.com/office/drawing/2018/hyperlinkcolor" val="tx"/>
                    </a:ext>
                  </a:extLst>
                </a:hlinkClick>
              </a:rPr>
              <a:t>bit.ly/UseLOTW</a:t>
            </a:r>
            <a:endParaRPr lang="en-US" sz="2400" kern="0" dirty="0">
              <a:solidFill>
                <a:srgbClr val="4472C4"/>
              </a:solidFill>
              <a:latin typeface="Verdana"/>
              <a:ea typeface="Verdana"/>
              <a:cs typeface="Verdana"/>
              <a:sym typeface="Verdana"/>
            </a:endParaRPr>
          </a:p>
          <a:p>
            <a:pPr marL="508000" indent="-457200">
              <a:lnSpc>
                <a:spcPct val="150000"/>
              </a:lnSpc>
              <a:buClr>
                <a:srgbClr val="000000"/>
              </a:buClr>
              <a:buSzPts val="2800"/>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 xmlns:ahyp="http://schemas.microsoft.com/office/drawing/2018/hyperlinkcolor"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 xmlns:ahyp="http://schemas.microsoft.com/office/drawing/2018/hyperlinkcolor" val="tx"/>
                  </a:ext>
                </a:extLst>
              </a:hlinkClick>
            </a:endParaRPr>
          </a:p>
          <a:p>
            <a:pPr marL="508000" indent="-457200">
              <a:lnSpc>
                <a:spcPct val="150000"/>
              </a:lnSpc>
              <a:buClr>
                <a:srgbClr val="000000"/>
              </a:buClr>
              <a:buSzPts val="2800"/>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lang="en-US" sz="2400" kern="0" dirty="0">
                <a:solidFill>
                  <a:srgbClr val="4472C4"/>
                </a:solidFill>
                <a:latin typeface="Verdana"/>
                <a:ea typeface="Verdana"/>
                <a:cs typeface="Verdana"/>
                <a:sym typeface="Arial"/>
                <a:hlinkClick r:id="rId6">
                  <a:extLst>
                    <a:ext uri="{A12FA001-AC4F-418D-AE19-62706E023703}">
                      <ahyp:hlinkClr xmlns="" xmlns:ahyp="http://schemas.microsoft.com/office/drawing/2018/hyperlinkcolor" val="tx"/>
                    </a:ext>
                  </a:extLst>
                </a:hlinkClick>
              </a:rPr>
              <a:t>LightOfTheWorldLearning.org</a:t>
            </a:r>
            <a:endParaRPr lang="en-US" sz="2400" kern="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lang="en-US" sz="2400" kern="0" dirty="0">
                <a:solidFill>
                  <a:srgbClr val="4472C4"/>
                </a:solidFill>
                <a:latin typeface="Verdana"/>
                <a:ea typeface="Verdana"/>
                <a:cs typeface="Verdana"/>
                <a:sym typeface="Verdana"/>
                <a:hlinkClick r:id="rId7">
                  <a:extLst>
                    <a:ext uri="{A12FA001-AC4F-418D-AE19-62706E023703}">
                      <ahyp:hlinkClr xmlns="" xmlns:ahyp="http://schemas.microsoft.com/office/drawing/2018/hyperlinkcolor" val="tx"/>
                    </a:ext>
                  </a:extLst>
                </a:hlinkClick>
              </a:rPr>
              <a:t>bit.ly/BooksLOTW</a:t>
            </a:r>
            <a:endParaRPr lang="en-US" sz="2400" kern="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 xmlns:ahyp="http://schemas.microsoft.com/office/drawing/2018/hyperlinkcolor"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lang="en-US" sz="2400" kern="0" dirty="0">
                <a:solidFill>
                  <a:srgbClr val="4472C4"/>
                </a:solidFill>
                <a:latin typeface="Verdana"/>
                <a:ea typeface="Verdana"/>
                <a:cs typeface="Verdana"/>
                <a:sym typeface="Verdana"/>
                <a:hlinkClick r:id="rId9">
                  <a:extLst>
                    <a:ext uri="{A12FA001-AC4F-418D-AE19-62706E023703}">
                      <ahyp:hlinkClr xmlns="" xmlns:ahyp="http://schemas.microsoft.com/office/drawing/2018/hyperlinkcolor" val="tx"/>
                    </a:ext>
                  </a:extLst>
                </a:hlinkClick>
              </a:rPr>
              <a:t>bit.ly/TocLOTW</a:t>
            </a:r>
            <a:endParaRPr lang="en-US" sz="2400" kern="0" dirty="0">
              <a:solidFill>
                <a:srgbClr val="4472C4"/>
              </a:solidFill>
              <a:latin typeface="Verdana"/>
              <a:ea typeface="Verdana"/>
              <a:cs typeface="Verdana"/>
              <a:sym typeface="Verdana"/>
              <a:hlinkClick r:id="rId5">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lang="en-US" sz="2400" kern="0" dirty="0">
                <a:solidFill>
                  <a:srgbClr val="4472C4"/>
                </a:solidFill>
                <a:latin typeface="Verdana"/>
                <a:ea typeface="Verdana"/>
                <a:cs typeface="Verdana"/>
                <a:sym typeface="Verdana"/>
                <a:hlinkClick r:id="rId10">
                  <a:extLst>
                    <a:ext uri="{A12FA001-AC4F-418D-AE19-62706E023703}">
                      <ahyp:hlinkClr xmlns="" xmlns:ahyp="http://schemas.microsoft.com/office/drawing/2018/hyperlinkcolor" val="tx"/>
                    </a:ext>
                  </a:extLst>
                </a:hlinkClick>
              </a:rPr>
              <a:t>youtube.com/@LightOfTheWorldLearning</a:t>
            </a:r>
            <a:endParaRPr lang="en-US" sz="2400" kern="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lang="en-US" sz="2400" kern="0" dirty="0">
                <a:solidFill>
                  <a:srgbClr val="4472C4"/>
                </a:solidFill>
                <a:latin typeface="Verdana"/>
                <a:ea typeface="Verdana"/>
                <a:cs typeface="Verdana"/>
                <a:sym typeface="Verdana"/>
                <a:hlinkClick r:id="rId11">
                  <a:extLst>
                    <a:ext uri="{A12FA001-AC4F-418D-AE19-62706E023703}">
                      <ahyp:hlinkClr xmlns="" xmlns:ahyp="http://schemas.microsoft.com/office/drawing/2018/hyperlinkcolor" val="tx"/>
                    </a:ext>
                  </a:extLst>
                </a:hlinkClick>
              </a:rPr>
              <a:t>bit.ly/VocabUS</a:t>
            </a:r>
            <a:endParaRPr lang="en-US" sz="2400" kern="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lang="en-US" sz="2400" kern="0" dirty="0">
                <a:solidFill>
                  <a:srgbClr val="4472C4"/>
                </a:solidFill>
                <a:latin typeface="Verdana"/>
                <a:ea typeface="Verdana"/>
                <a:cs typeface="Verdana"/>
                <a:sym typeface="Arial"/>
                <a:hlinkClick r:id="rId6">
                  <a:extLst>
                    <a:ext uri="{A12FA001-AC4F-418D-AE19-62706E023703}">
                      <ahyp:hlinkClr xmlns="" xmlns:ahyp="http://schemas.microsoft.com/office/drawing/2018/hyperlinkcolor" val="tx"/>
                    </a:ext>
                  </a:extLst>
                </a:hlinkClick>
              </a:rPr>
              <a:t>LightOfTheWorldLearning.org</a:t>
            </a:r>
            <a:endParaRPr lang="en-US" sz="2400" kern="0" dirty="0">
              <a:solidFill>
                <a:srgbClr val="4472C4"/>
              </a:solidFill>
              <a:latin typeface="Verdana"/>
              <a:ea typeface="Verdana"/>
              <a:cs typeface="Verdana"/>
              <a:sym typeface="Arial"/>
            </a:endParaRPr>
          </a:p>
          <a:p>
            <a:pPr marL="50800" marR="0" lvl="0" algn="l" defTabSz="914400" rtl="0" eaLnBrk="1" fontAlgn="auto" latinLnBrk="0" hangingPunct="1">
              <a:lnSpc>
                <a:spcPct val="150000"/>
              </a:lnSpc>
              <a:spcBef>
                <a:spcPts val="0"/>
              </a:spcBef>
              <a:spcAft>
                <a:spcPts val="0"/>
              </a:spcAft>
              <a:buClr>
                <a:srgbClr val="000000"/>
              </a:buClr>
              <a:buSzPts val="2800"/>
              <a:tabLst/>
              <a:defRPr/>
            </a:pPr>
            <a:endParaRPr lang="en-US" sz="2400" kern="0" dirty="0">
              <a:solidFill>
                <a:srgbClr val="4472C4"/>
              </a:solidFill>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534" name="Google Shape;534;p49"/>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1362361" y="6538912"/>
            <a:ext cx="4114800" cy="365125"/>
          </a:xfrm>
        </p:spPr>
        <p:txBody>
          <a:bodyPr/>
          <a:lstStyle/>
          <a:p>
            <a:r>
              <a:rPr lang="en-US" dirty="0"/>
              <a:t>© 2020-2025 Light of the World Learning</a:t>
            </a:r>
          </a:p>
        </p:txBody>
      </p:sp>
      <p:sp>
        <p:nvSpPr>
          <p:cNvPr id="5" name="Slide Number Placeholder 4">
            <a:extLst>
              <a:ext uri="{FF2B5EF4-FFF2-40B4-BE49-F238E27FC236}">
                <a16:creationId xmlns:a16="http://schemas.microsoft.com/office/drawing/2014/main" id="{E856AD73-A13D-AA03-7D54-FAAFBB6C674B}"/>
              </a:ext>
            </a:extLst>
          </p:cNvPr>
          <p:cNvSpPr>
            <a:spLocks noGrp="1"/>
          </p:cNvSpPr>
          <p:nvPr>
            <p:ph type="sldNum" sz="quarter" idx="12"/>
          </p:nvPr>
        </p:nvSpPr>
        <p:spPr/>
        <p:txBody>
          <a:bodyPr/>
          <a:lstStyle/>
          <a:p>
            <a:fld id="{A38174D7-961B-BC44-94AD-244D2E408327}" type="slidenum">
              <a:rPr lang="en-US" smtClean="0"/>
              <a:pPr/>
              <a:t>40</a:t>
            </a:fld>
            <a:endParaRPr lang="en-US" dirty="0"/>
          </a:p>
        </p:txBody>
      </p:sp>
      <p:pic>
        <p:nvPicPr>
          <p:cNvPr id="6" name="Picture 5">
            <a:extLst>
              <a:ext uri="{FF2B5EF4-FFF2-40B4-BE49-F238E27FC236}">
                <a16:creationId xmlns:a16="http://schemas.microsoft.com/office/drawing/2014/main" id="{F6B0D6E2-6707-5260-C81D-E232BEDB7D89}"/>
              </a:ext>
            </a:extLst>
          </p:cNvPr>
          <p:cNvPicPr>
            <a:picLocks noChangeAspect="1"/>
          </p:cNvPicPr>
          <p:nvPr/>
        </p:nvPicPr>
        <p:blipFill>
          <a:blip r:embed="rId12"/>
          <a:stretch>
            <a:fillRect/>
          </a:stretch>
        </p:blipFill>
        <p:spPr>
          <a:xfrm>
            <a:off x="10134600" y="80399"/>
            <a:ext cx="2057400" cy="2057400"/>
          </a:xfrm>
          <a:prstGeom prst="rect">
            <a:avLst/>
          </a:prstGeom>
        </p:spPr>
      </p:pic>
    </p:spTree>
    <p:extLst>
      <p:ext uri="{BB962C8B-B14F-4D97-AF65-F5344CB8AC3E}">
        <p14:creationId xmlns:p14="http://schemas.microsoft.com/office/powerpoint/2010/main" val="2910549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1008006" y="-222789"/>
            <a:ext cx="10510124" cy="1019867"/>
          </a:xfrm>
          <a:prstGeom prst="rect">
            <a:avLst/>
          </a:prstGeom>
          <a:noFill/>
          <a:ln>
            <a:noFill/>
          </a:ln>
        </p:spPr>
        <p:txBody>
          <a:bodyPr spcFirstLastPara="1" vert="horz" wrap="square" lIns="91377" tIns="45676" rIns="91377" bIns="45676" rtlCol="0" anchor="b" anchorCtr="0">
            <a:noAutofit/>
          </a:bodyPr>
          <a:lstStyle/>
          <a:p>
            <a:pPr algn="ctr">
              <a:buSzPts val="4400"/>
            </a:pPr>
            <a:r>
              <a:rPr lang="en-US" sz="3200" b="1" dirty="0">
                <a:solidFill>
                  <a:srgbClr val="000000"/>
                </a:solidFill>
              </a:rPr>
              <a:t>Acknowledgements</a:t>
            </a:r>
            <a:endParaRPr sz="3200" b="1" dirty="0">
              <a:solidFill>
                <a:srgbClr val="000000"/>
              </a:solidFill>
            </a:endParaRPr>
          </a:p>
        </p:txBody>
      </p:sp>
      <p:sp>
        <p:nvSpPr>
          <p:cNvPr id="536" name="Google Shape;536;p49"/>
          <p:cNvSpPr txBox="1"/>
          <p:nvPr/>
        </p:nvSpPr>
        <p:spPr>
          <a:xfrm>
            <a:off x="700712" y="824551"/>
            <a:ext cx="10615570" cy="1476558"/>
          </a:xfrm>
          <a:prstGeom prst="rect">
            <a:avLst/>
          </a:prstGeom>
          <a:noFill/>
          <a:ln>
            <a:noFill/>
          </a:ln>
        </p:spPr>
        <p:txBody>
          <a:bodyPr spcFirstLastPara="1" wrap="square" lIns="91377" tIns="45676" rIns="91377" bIns="45676" anchor="t" anchorCtr="0">
            <a:noAutofit/>
          </a:bodyPr>
          <a:lstStyle/>
          <a:p>
            <a:r>
              <a:rPr lang="en-US" sz="16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dirty="0">
              <a:latin typeface="Verdana" panose="020B0604030504040204" pitchFamily="34" charset="0"/>
              <a:ea typeface="Verdana" panose="020B0604030504040204" pitchFamily="34" charset="0"/>
              <a:cs typeface="Verdana" panose="020B0604030504040204" pitchFamily="34" charset="0"/>
            </a:endParaRPr>
          </a:p>
          <a:p>
            <a:endParaRPr sz="1798"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7" name="Google Shape;537;p49"/>
          <p:cNvSpPr txBox="1"/>
          <p:nvPr/>
        </p:nvSpPr>
        <p:spPr>
          <a:xfrm>
            <a:off x="717700" y="1990447"/>
            <a:ext cx="2448224" cy="3500890"/>
          </a:xfrm>
          <a:prstGeom prst="rect">
            <a:avLst/>
          </a:prstGeom>
          <a:noFill/>
          <a:ln>
            <a:noFill/>
          </a:ln>
        </p:spPr>
        <p:txBody>
          <a:bodyPr spcFirstLastPara="1" wrap="square" lIns="91377" tIns="45676" rIns="91377" bIns="45676" anchor="t" anchorCtr="0">
            <a:noAutofit/>
          </a:bodyPr>
          <a:lstStyle/>
          <a:p>
            <a:pPr fontAlgn="ctr"/>
            <a:r>
              <a:rPr lang="en-US" dirty="0">
                <a:latin typeface="Verdana" panose="020B0604030504040204" pitchFamily="34" charset="0"/>
                <a:ea typeface="Verdana" panose="020B0604030504040204" pitchFamily="34" charset="0"/>
                <a:cs typeface="Verdana" panose="020B0604030504040204" pitchFamily="34" charset="0"/>
              </a:rPr>
              <a:t>Anonymous</a:t>
            </a:r>
          </a:p>
          <a:p>
            <a:pPr fontAlgn="ctr"/>
            <a:r>
              <a:rPr lang="en-US" dirty="0">
                <a:latin typeface="Verdana" panose="020B0604030504040204" pitchFamily="34" charset="0"/>
                <a:ea typeface="Verdana" panose="020B0604030504040204" pitchFamily="34" charset="0"/>
                <a:cs typeface="Verdana" panose="020B0604030504040204" pitchFamily="34" charset="0"/>
              </a:rPr>
              <a:t>Jean </a:t>
            </a:r>
            <a:r>
              <a:rPr lang="en-US" dirty="0" err="1">
                <a:latin typeface="Verdana" panose="020B0604030504040204" pitchFamily="34" charset="0"/>
                <a:ea typeface="Verdana" panose="020B0604030504040204" pitchFamily="34" charset="0"/>
                <a:cs typeface="Verdana" panose="020B0604030504040204" pitchFamily="34" charset="0"/>
              </a:rPr>
              <a:t>Ato</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Bradley </a:t>
            </a:r>
            <a:r>
              <a:rPr lang="en-US" dirty="0" err="1">
                <a:latin typeface="Verdana" panose="020B0604030504040204" pitchFamily="34" charset="0"/>
                <a:ea typeface="Verdana" panose="020B0604030504040204" pitchFamily="34" charset="0"/>
                <a:cs typeface="Verdana" panose="020B0604030504040204" pitchFamily="34" charset="0"/>
              </a:rPr>
              <a:t>Baurain</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Joshua Blake</a:t>
            </a:r>
          </a:p>
          <a:p>
            <a:pPr fontAlgn="ctr"/>
            <a:r>
              <a:rPr lang="en-US" dirty="0">
                <a:latin typeface="Verdana" panose="020B0604030504040204" pitchFamily="34" charset="0"/>
                <a:ea typeface="Verdana" panose="020B0604030504040204" pitchFamily="34" charset="0"/>
                <a:cs typeface="Verdana" panose="020B0604030504040204" pitchFamily="34" charset="0"/>
              </a:rPr>
              <a:t>Rachael Braggs</a:t>
            </a:r>
          </a:p>
          <a:p>
            <a:pPr fontAlgn="ctr"/>
            <a:r>
              <a:rPr lang="en-US" dirty="0">
                <a:latin typeface="Verdana" panose="020B0604030504040204" pitchFamily="34" charset="0"/>
                <a:ea typeface="Verdana" panose="020B0604030504040204" pitchFamily="34" charset="0"/>
                <a:cs typeface="Verdana" panose="020B0604030504040204" pitchFamily="34" charset="0"/>
              </a:rPr>
              <a:t>Larry Buell</a:t>
            </a:r>
          </a:p>
          <a:p>
            <a:pPr fontAlgn="ctr"/>
            <a:r>
              <a:rPr lang="en-US" dirty="0">
                <a:latin typeface="Verdana" panose="020B0604030504040204" pitchFamily="34" charset="0"/>
                <a:ea typeface="Verdana" panose="020B0604030504040204" pitchFamily="34" charset="0"/>
                <a:cs typeface="Verdana" panose="020B0604030504040204" pitchFamily="34" charset="0"/>
              </a:rPr>
              <a:t>Cindy Campbell</a:t>
            </a:r>
          </a:p>
          <a:p>
            <a:pPr fontAlgn="ctr"/>
            <a:r>
              <a:rPr lang="en-US" dirty="0">
                <a:latin typeface="Verdana" panose="020B0604030504040204" pitchFamily="34" charset="0"/>
                <a:ea typeface="Verdana" panose="020B0604030504040204" pitchFamily="34" charset="0"/>
                <a:cs typeface="Verdana" panose="020B0604030504040204" pitchFamily="34" charset="0"/>
              </a:rPr>
              <a:t>Christian Cha</a:t>
            </a:r>
          </a:p>
          <a:p>
            <a:pPr fontAlgn="ctr"/>
            <a:r>
              <a:rPr lang="en-US" dirty="0">
                <a:latin typeface="Verdana" panose="020B0604030504040204" pitchFamily="34" charset="0"/>
                <a:ea typeface="Verdana" panose="020B0604030504040204" pitchFamily="34" charset="0"/>
                <a:cs typeface="Verdana" panose="020B0604030504040204" pitchFamily="34" charset="0"/>
              </a:rPr>
              <a:t>Olivia Cheney</a:t>
            </a:r>
          </a:p>
          <a:p>
            <a:pPr fontAlgn="ctr"/>
            <a:r>
              <a:rPr lang="en-US" dirty="0">
                <a:latin typeface="Verdana" panose="020B0604030504040204" pitchFamily="34" charset="0"/>
                <a:ea typeface="Verdana" panose="020B0604030504040204" pitchFamily="34" charset="0"/>
                <a:cs typeface="Verdana" panose="020B0604030504040204" pitchFamily="34" charset="0"/>
              </a:rPr>
              <a:t>Hannah Clark</a:t>
            </a:r>
          </a:p>
          <a:p>
            <a:pPr fontAlgn="ctr"/>
            <a:r>
              <a:rPr lang="en-US" dirty="0">
                <a:latin typeface="Verdana" panose="020B0604030504040204" pitchFamily="34" charset="0"/>
                <a:ea typeface="Verdana" panose="020B0604030504040204" pitchFamily="34" charset="0"/>
                <a:cs typeface="Verdana" panose="020B0604030504040204" pitchFamily="34" charset="0"/>
              </a:rPr>
              <a:t>Nancy Cobb</a:t>
            </a:r>
          </a:p>
          <a:p>
            <a:pPr fontAlgn="ctr"/>
            <a:r>
              <a:rPr lang="en-US" dirty="0">
                <a:latin typeface="Verdana" panose="020B0604030504040204" pitchFamily="34" charset="0"/>
                <a:ea typeface="Verdana" panose="020B0604030504040204" pitchFamily="34" charset="0"/>
                <a:cs typeface="Verdana" panose="020B0604030504040204" pitchFamily="34" charset="0"/>
              </a:rPr>
              <a:t>Emily Cox</a:t>
            </a:r>
          </a:p>
          <a:p>
            <a:pPr fontAlgn="ctr"/>
            <a:r>
              <a:rPr lang="en-US" dirty="0">
                <a:latin typeface="Verdana" panose="020B0604030504040204" pitchFamily="34" charset="0"/>
                <a:ea typeface="Verdana" panose="020B0604030504040204" pitchFamily="34" charset="0"/>
                <a:cs typeface="Verdana" panose="020B0604030504040204" pitchFamily="34" charset="0"/>
              </a:rPr>
              <a:t>Marilyn </a:t>
            </a:r>
            <a:r>
              <a:rPr lang="en-US" dirty="0" err="1">
                <a:latin typeface="Verdana" panose="020B0604030504040204" pitchFamily="34" charset="0"/>
                <a:ea typeface="Verdana" panose="020B0604030504040204" pitchFamily="34" charset="0"/>
                <a:cs typeface="Verdana" panose="020B0604030504040204" pitchFamily="34" charset="0"/>
              </a:rPr>
              <a:t>Dano</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Susanna Diallo</a:t>
            </a:r>
          </a:p>
          <a:p>
            <a:pPr fontAlgn="ctr"/>
            <a:r>
              <a:rPr lang="en-US" dirty="0">
                <a:latin typeface="Verdana" panose="020B0604030504040204" pitchFamily="34" charset="0"/>
                <a:ea typeface="Verdana" panose="020B0604030504040204" pitchFamily="34" charset="0"/>
                <a:cs typeface="Verdana" panose="020B0604030504040204" pitchFamily="34" charset="0"/>
              </a:rPr>
              <a:t>Alyssa </a:t>
            </a:r>
            <a:r>
              <a:rPr lang="en-US" dirty="0" err="1">
                <a:latin typeface="Verdana" panose="020B0604030504040204" pitchFamily="34" charset="0"/>
                <a:ea typeface="Verdana" panose="020B0604030504040204" pitchFamily="34" charset="0"/>
                <a:cs typeface="Verdana" panose="020B0604030504040204" pitchFamily="34" charset="0"/>
              </a:rPr>
              <a:t>Dokolas</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err="1">
                <a:latin typeface="Verdana" panose="020B0604030504040204" pitchFamily="34" charset="0"/>
                <a:ea typeface="Verdana" panose="020B0604030504040204" pitchFamily="34" charset="0"/>
                <a:cs typeface="Verdana" panose="020B0604030504040204" pitchFamily="34" charset="0"/>
              </a:rPr>
              <a:t>Hephzi</a:t>
            </a:r>
            <a:r>
              <a:rPr lang="en-US" dirty="0">
                <a:latin typeface="Verdana" panose="020B0604030504040204" pitchFamily="34" charset="0"/>
                <a:ea typeface="Verdana" panose="020B0604030504040204" pitchFamily="34" charset="0"/>
                <a:cs typeface="Verdana" panose="020B0604030504040204" pitchFamily="34" charset="0"/>
              </a:rPr>
              <a:t> Davidson</a:t>
            </a:r>
          </a:p>
          <a:p>
            <a:endParaRPr lang="en-US" sz="1600" dirty="0">
              <a:latin typeface="Verdana" panose="020B0604030504040204" pitchFamily="34" charset="0"/>
              <a:ea typeface="Verdana" panose="020B0604030504040204" pitchFamily="34" charset="0"/>
              <a:cs typeface="Verdana" panose="020B0604030504040204" pitchFamily="34" charset="0"/>
            </a:endParaRPr>
          </a:p>
          <a:p>
            <a:endParaRPr sz="1798" dirty="0">
              <a:latin typeface="Verdana" panose="020B0604030504040204" pitchFamily="34" charset="0"/>
              <a:ea typeface="Verdana" panose="020B0604030504040204" pitchFamily="34" charset="0"/>
              <a:cs typeface="Verdana" panose="020B0604030504040204" pitchFamily="34" charset="0"/>
            </a:endParaRPr>
          </a:p>
          <a:p>
            <a:endParaRPr sz="1798"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8" name="Google Shape;538;p49"/>
          <p:cNvSpPr txBox="1"/>
          <p:nvPr/>
        </p:nvSpPr>
        <p:spPr>
          <a:xfrm>
            <a:off x="3031585" y="1990446"/>
            <a:ext cx="2448224" cy="3500889"/>
          </a:xfrm>
          <a:prstGeom prst="rect">
            <a:avLst/>
          </a:prstGeom>
          <a:noFill/>
          <a:ln>
            <a:noFill/>
          </a:ln>
        </p:spPr>
        <p:txBody>
          <a:bodyPr spcFirstLastPara="1" wrap="square" lIns="91377" tIns="45676" rIns="91377" bIns="45676" anchor="t" anchorCtr="0">
            <a:noAutofit/>
          </a:bodyPr>
          <a:lstStyle/>
          <a:p>
            <a:pPr fontAlgn="ctr"/>
            <a:r>
              <a:rPr lang="en-US" dirty="0" err="1">
                <a:latin typeface="Verdana" panose="020B0604030504040204" pitchFamily="34" charset="0"/>
                <a:ea typeface="Verdana" panose="020B0604030504040204" pitchFamily="34" charset="0"/>
                <a:cs typeface="Verdana" panose="020B0604030504040204" pitchFamily="34" charset="0"/>
              </a:rPr>
              <a:t>EasyReadEnglish.com</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rPr>
              <a:t>Don </a:t>
            </a:r>
            <a:r>
              <a:rPr lang="en-US" dirty="0" err="1">
                <a:latin typeface="Verdana" panose="020B0604030504040204" pitchFamily="34" charset="0"/>
              </a:rPr>
              <a:t>Edic</a:t>
            </a:r>
            <a:endParaRPr lang="en-US" dirty="0">
              <a:latin typeface="Verdana" panose="020B0604030504040204" pitchFamily="34" charset="0"/>
            </a:endParaRPr>
          </a:p>
          <a:p>
            <a:pPr fontAlgn="ctr"/>
            <a:r>
              <a:rPr lang="en-US" dirty="0">
                <a:latin typeface="Verdana" panose="020B0604030504040204" pitchFamily="34" charset="0"/>
              </a:rPr>
              <a:t>Peggy Fergus</a:t>
            </a:r>
          </a:p>
          <a:p>
            <a:pPr fontAlgn="ctr"/>
            <a:r>
              <a:rPr lang="en-US" dirty="0">
                <a:latin typeface="Verdana" panose="020B0604030504040204" pitchFamily="34" charset="0"/>
              </a:rPr>
              <a:t>MaryBeth Gahan</a:t>
            </a:r>
          </a:p>
          <a:p>
            <a:pPr fontAlgn="ctr"/>
            <a:r>
              <a:rPr lang="en-US" dirty="0">
                <a:latin typeface="Verdana" panose="020B0604030504040204" pitchFamily="34" charset="0"/>
              </a:rPr>
              <a:t>Melina Gallo</a:t>
            </a:r>
          </a:p>
          <a:p>
            <a:pPr fontAlgn="ctr"/>
            <a:r>
              <a:rPr lang="en-US" dirty="0">
                <a:latin typeface="Verdana" panose="020B0604030504040204" pitchFamily="34" charset="0"/>
              </a:rPr>
              <a:t>Alicia Gentile</a:t>
            </a:r>
          </a:p>
          <a:p>
            <a:pPr fontAlgn="ctr"/>
            <a:r>
              <a:rPr lang="en-US" dirty="0">
                <a:latin typeface="Verdana" panose="020B0604030504040204" pitchFamily="34" charset="0"/>
              </a:rPr>
              <a:t>Prakash Chandra </a:t>
            </a:r>
            <a:r>
              <a:rPr lang="en-US" dirty="0" err="1">
                <a:latin typeface="Verdana" panose="020B0604030504040204" pitchFamily="34" charset="0"/>
              </a:rPr>
              <a:t>Giri</a:t>
            </a:r>
            <a:endParaRPr lang="en-US" dirty="0">
              <a:latin typeface="Verdana" panose="020B0604030504040204" pitchFamily="34" charset="0"/>
            </a:endParaRPr>
          </a:p>
          <a:p>
            <a:pPr fontAlgn="ctr"/>
            <a:r>
              <a:rPr lang="en-US" dirty="0" err="1">
                <a:latin typeface="Verdana" panose="020B0604030504040204" pitchFamily="34" charset="0"/>
              </a:rPr>
              <a:t>Ellenor</a:t>
            </a:r>
            <a:r>
              <a:rPr lang="en-US" dirty="0">
                <a:latin typeface="Verdana" panose="020B0604030504040204" pitchFamily="34" charset="0"/>
              </a:rPr>
              <a:t> Gopal</a:t>
            </a:r>
          </a:p>
          <a:p>
            <a:pPr fontAlgn="ctr"/>
            <a:r>
              <a:rPr lang="en-US" dirty="0">
                <a:latin typeface="Verdana" panose="020B0604030504040204" pitchFamily="34" charset="0"/>
              </a:rPr>
              <a:t>Jill </a:t>
            </a:r>
            <a:r>
              <a:rPr lang="en-US" dirty="0" err="1">
                <a:latin typeface="Verdana" panose="020B0604030504040204" pitchFamily="34" charset="0"/>
              </a:rPr>
              <a:t>Gramzow</a:t>
            </a:r>
            <a:endParaRPr lang="en-US" dirty="0">
              <a:latin typeface="Verdana" panose="020B0604030504040204" pitchFamily="34" charset="0"/>
            </a:endParaRPr>
          </a:p>
          <a:p>
            <a:pPr fontAlgn="ctr"/>
            <a:r>
              <a:rPr lang="en-US" dirty="0">
                <a:latin typeface="Verdana" panose="020B0604030504040204" pitchFamily="34" charset="0"/>
              </a:rPr>
              <a:t>Rachel </a:t>
            </a:r>
            <a:r>
              <a:rPr lang="en-US" dirty="0" err="1">
                <a:latin typeface="Verdana" panose="020B0604030504040204" pitchFamily="34" charset="0"/>
              </a:rPr>
              <a:t>Grijincu</a:t>
            </a:r>
            <a:endParaRPr lang="en-US" dirty="0">
              <a:latin typeface="Verdana" panose="020B0604030504040204" pitchFamily="34" charset="0"/>
            </a:endParaRPr>
          </a:p>
          <a:p>
            <a:pPr fontAlgn="ctr"/>
            <a:r>
              <a:rPr lang="en-US" dirty="0">
                <a:latin typeface="Verdana" panose="020B0604030504040204" pitchFamily="34" charset="0"/>
              </a:rPr>
              <a:t>Carol Hale</a:t>
            </a:r>
          </a:p>
          <a:p>
            <a:pPr fontAlgn="ctr"/>
            <a:r>
              <a:rPr lang="en-US" dirty="0">
                <a:latin typeface="Verdana" panose="020B0604030504040204" pitchFamily="34" charset="0"/>
              </a:rPr>
              <a:t>Emily Hamilton</a:t>
            </a:r>
          </a:p>
          <a:p>
            <a:pPr fontAlgn="ctr"/>
            <a:r>
              <a:rPr lang="en-US" dirty="0">
                <a:latin typeface="Verdana" panose="020B0604030504040204" pitchFamily="34" charset="0"/>
              </a:rPr>
              <a:t>Patty Hickman</a:t>
            </a:r>
            <a:br>
              <a:rPr lang="en-US" dirty="0">
                <a:latin typeface="Verdana" panose="020B0604030504040204" pitchFamily="34" charset="0"/>
              </a:rPr>
            </a:br>
            <a:r>
              <a:rPr lang="en-US" dirty="0">
                <a:latin typeface="Verdana" panose="020B0604030504040204" pitchFamily="34" charset="0"/>
              </a:rPr>
              <a:t>Lyudmila </a:t>
            </a:r>
            <a:r>
              <a:rPr lang="en-US" dirty="0" err="1">
                <a:latin typeface="Verdana" panose="020B0604030504040204" pitchFamily="34" charset="0"/>
              </a:rPr>
              <a:t>Ivanyuk</a:t>
            </a:r>
            <a:endParaRPr lang="en-US" dirty="0">
              <a:latin typeface="Verdana" panose="020B0604030504040204" pitchFamily="34" charset="0"/>
            </a:endParaRPr>
          </a:p>
          <a:p>
            <a:pPr fontAlgn="ctr"/>
            <a:r>
              <a:rPr lang="en-US" dirty="0">
                <a:latin typeface="Verdana" panose="020B0604030504040204" pitchFamily="34" charset="0"/>
              </a:rPr>
              <a:t>Debbie Johnson</a:t>
            </a:r>
          </a:p>
          <a:p>
            <a:pPr fontAlgn="ctr"/>
            <a:r>
              <a:rPr lang="en-US" dirty="0">
                <a:latin typeface="Verdana" panose="020B0604030504040204" pitchFamily="34" charset="0"/>
              </a:rPr>
              <a:t>Carey Jo Johnston</a:t>
            </a:r>
          </a:p>
          <a:p>
            <a:pPr fontAlgn="ctr"/>
            <a:endParaRPr lang="en-US" dirty="0">
              <a:latin typeface="Verdana" panose="020B0604030504040204" pitchFamily="34" charset="0"/>
            </a:endParaRPr>
          </a:p>
          <a:p>
            <a:endParaRPr sz="1799" dirty="0">
              <a:latin typeface="Verdana" panose="020B0604030504040204" pitchFamily="34" charset="0"/>
              <a:ea typeface="Verdana" panose="020B0604030504040204" pitchFamily="34" charset="0"/>
              <a:cs typeface="Verdana" panose="020B0604030504040204" pitchFamily="34" charset="0"/>
            </a:endParaRPr>
          </a:p>
          <a:p>
            <a:endParaRPr sz="1798" dirty="0">
              <a:latin typeface="Verdana" panose="020B0604030504040204" pitchFamily="34" charset="0"/>
              <a:ea typeface="Verdana" panose="020B0604030504040204" pitchFamily="34" charset="0"/>
              <a:cs typeface="Verdana" panose="020B0604030504040204" pitchFamily="34" charset="0"/>
            </a:endParaRPr>
          </a:p>
          <a:p>
            <a:endParaRPr sz="1798"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798" dirty="0">
              <a:latin typeface="Verdana" panose="020B0604030504040204" pitchFamily="34" charset="0"/>
              <a:ea typeface="Verdana" panose="020B0604030504040204" pitchFamily="34" charset="0"/>
              <a:cs typeface="Verdana" panose="020B0604030504040204" pitchFamily="34" charset="0"/>
            </a:endParaRPr>
          </a:p>
          <a:p>
            <a:endParaRPr sz="1798" dirty="0">
              <a:latin typeface="Verdana" panose="020B0604030504040204" pitchFamily="34" charset="0"/>
              <a:ea typeface="Verdana" panose="020B0604030504040204" pitchFamily="34" charset="0"/>
              <a:cs typeface="Verdana" panose="020B0604030504040204" pitchFamily="34" charset="0"/>
            </a:endParaRPr>
          </a:p>
          <a:p>
            <a:endParaRPr sz="1798"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798"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9" name="Google Shape;539;p49"/>
          <p:cNvSpPr txBox="1"/>
          <p:nvPr/>
        </p:nvSpPr>
        <p:spPr>
          <a:xfrm>
            <a:off x="7659356" y="1990447"/>
            <a:ext cx="1948107" cy="3137566"/>
          </a:xfrm>
          <a:prstGeom prst="rect">
            <a:avLst/>
          </a:prstGeom>
          <a:noFill/>
          <a:ln>
            <a:noFill/>
          </a:ln>
        </p:spPr>
        <p:txBody>
          <a:bodyPr spcFirstLastPara="1" wrap="square" lIns="91377" tIns="45676" rIns="91377" bIns="45676" anchor="t" anchorCtr="0">
            <a:noAutofit/>
          </a:bodyPr>
          <a:lstStyle/>
          <a:p>
            <a:pPr fontAlgn="ctr"/>
            <a:r>
              <a:rPr lang="en-US" dirty="0">
                <a:latin typeface="Verdana" panose="020B0604030504040204" pitchFamily="34" charset="0"/>
                <a:ea typeface="Verdana" panose="020B0604030504040204" pitchFamily="34" charset="0"/>
                <a:cs typeface="Verdana" panose="020B0604030504040204" pitchFamily="34" charset="0"/>
              </a:rPr>
              <a:t>Amy Martin </a:t>
            </a:r>
          </a:p>
          <a:p>
            <a:pPr fontAlgn="ctr"/>
            <a:r>
              <a:rPr lang="en-US" dirty="0">
                <a:latin typeface="Verdana" panose="020B0604030504040204" pitchFamily="34" charset="0"/>
                <a:ea typeface="Verdana" panose="020B0604030504040204" pitchFamily="34" charset="0"/>
                <a:cs typeface="Verdana" panose="020B0604030504040204" pitchFamily="34" charset="0"/>
              </a:rPr>
              <a:t>Diana Martz</a:t>
            </a:r>
          </a:p>
          <a:p>
            <a:pPr fontAlgn="ctr"/>
            <a:r>
              <a:rPr lang="en-US" dirty="0">
                <a:latin typeface="Verdana" panose="020B0604030504040204" pitchFamily="34" charset="0"/>
                <a:ea typeface="Verdana" panose="020B0604030504040204" pitchFamily="34" charset="0"/>
                <a:cs typeface="Verdana" panose="020B0604030504040204" pitchFamily="34" charset="0"/>
              </a:rPr>
              <a:t>Christy McPherson</a:t>
            </a:r>
          </a:p>
          <a:p>
            <a:pPr fontAlgn="ctr"/>
            <a:r>
              <a:rPr lang="en-US" dirty="0">
                <a:latin typeface="Verdana" panose="020B0604030504040204" pitchFamily="34" charset="0"/>
                <a:ea typeface="Verdana" panose="020B0604030504040204" pitchFamily="34" charset="0"/>
                <a:cs typeface="Verdana" panose="020B0604030504040204" pitchFamily="34" charset="0"/>
              </a:rPr>
              <a:t>Tracy </a:t>
            </a:r>
            <a:r>
              <a:rPr lang="en-US" dirty="0" err="1">
                <a:latin typeface="Verdana" panose="020B0604030504040204" pitchFamily="34" charset="0"/>
                <a:ea typeface="Verdana" panose="020B0604030504040204" pitchFamily="34" charset="0"/>
                <a:cs typeface="Verdana" panose="020B0604030504040204" pitchFamily="34" charset="0"/>
              </a:rPr>
              <a:t>Meddaugh</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Barbara Newsome</a:t>
            </a:r>
          </a:p>
          <a:p>
            <a:pPr fontAlgn="ctr"/>
            <a:r>
              <a:rPr lang="en-US" dirty="0">
                <a:latin typeface="Verdana" panose="020B0604030504040204" pitchFamily="34" charset="0"/>
                <a:ea typeface="Verdana" panose="020B0604030504040204" pitchFamily="34" charset="0"/>
                <a:cs typeface="Verdana" panose="020B0604030504040204" pitchFamily="34" charset="0"/>
              </a:rPr>
              <a:t>Brenda Nielsen</a:t>
            </a:r>
          </a:p>
          <a:p>
            <a:pPr fontAlgn="ctr"/>
            <a:r>
              <a:rPr lang="en-US" dirty="0">
                <a:latin typeface="Verdana" panose="020B0604030504040204" pitchFamily="34" charset="0"/>
                <a:ea typeface="Verdana" panose="020B0604030504040204" pitchFamily="34" charset="0"/>
                <a:cs typeface="Verdana" panose="020B0604030504040204" pitchFamily="34" charset="0"/>
              </a:rPr>
              <a:t>Danielle </a:t>
            </a:r>
            <a:r>
              <a:rPr lang="en-US" dirty="0" err="1">
                <a:latin typeface="Verdana" panose="020B0604030504040204" pitchFamily="34" charset="0"/>
                <a:ea typeface="Verdana" panose="020B0604030504040204" pitchFamily="34" charset="0"/>
                <a:cs typeface="Verdana" panose="020B0604030504040204" pitchFamily="34" charset="0"/>
              </a:rPr>
              <a:t>Nowe</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Deborah O’Donnell</a:t>
            </a:r>
          </a:p>
          <a:p>
            <a:pPr fontAlgn="ctr"/>
            <a:r>
              <a:rPr lang="en-US" dirty="0">
                <a:latin typeface="Verdana" panose="020B0604030504040204" pitchFamily="34" charset="0"/>
                <a:ea typeface="Verdana" panose="020B0604030504040204" pitchFamily="34" charset="0"/>
                <a:cs typeface="Verdana" panose="020B0604030504040204" pitchFamily="34" charset="0"/>
              </a:rPr>
              <a:t>Georg Ort</a:t>
            </a:r>
          </a:p>
          <a:p>
            <a:pPr fontAlgn="ctr"/>
            <a:r>
              <a:rPr lang="en-US" dirty="0">
                <a:latin typeface="Verdana" panose="020B0604030504040204" pitchFamily="34" charset="0"/>
                <a:ea typeface="Verdana" panose="020B0604030504040204" pitchFamily="34" charset="0"/>
                <a:cs typeface="Verdana" panose="020B0604030504040204" pitchFamily="34" charset="0"/>
              </a:rPr>
              <a:t>Martha Ort</a:t>
            </a:r>
          </a:p>
          <a:p>
            <a:pPr fontAlgn="ctr"/>
            <a:r>
              <a:rPr lang="en-US" dirty="0">
                <a:latin typeface="Verdana" panose="020B0604030504040204" pitchFamily="34" charset="0"/>
                <a:ea typeface="Verdana" panose="020B0604030504040204" pitchFamily="34" charset="0"/>
                <a:cs typeface="Verdana" panose="020B0604030504040204" pitchFamily="34" charset="0"/>
              </a:rPr>
              <a:t>Deb Payne</a:t>
            </a:r>
          </a:p>
          <a:p>
            <a:pPr fontAlgn="ctr"/>
            <a:r>
              <a:rPr lang="en-US" dirty="0">
                <a:latin typeface="Verdana" panose="020B0604030504040204" pitchFamily="34" charset="0"/>
                <a:ea typeface="Verdana" panose="020B0604030504040204" pitchFamily="34" charset="0"/>
                <a:cs typeface="Verdana" panose="020B0604030504040204" pitchFamily="34" charset="0"/>
              </a:rPr>
              <a:t>Linda Petrie</a:t>
            </a:r>
          </a:p>
          <a:p>
            <a:pPr fontAlgn="ctr"/>
            <a:r>
              <a:rPr lang="en-US" dirty="0">
                <a:latin typeface="Verdana" panose="020B0604030504040204" pitchFamily="34" charset="0"/>
                <a:ea typeface="Verdana" panose="020B0604030504040204" pitchFamily="34" charset="0"/>
                <a:cs typeface="Verdana" panose="020B0604030504040204" pitchFamily="34" charset="0"/>
              </a:rPr>
              <a:t>Joan Phelps</a:t>
            </a:r>
          </a:p>
          <a:p>
            <a:pPr fontAlgn="ctr"/>
            <a:r>
              <a:rPr lang="en-US" dirty="0">
                <a:latin typeface="Verdana" panose="020B0604030504040204" pitchFamily="34" charset="0"/>
                <a:ea typeface="Verdana" panose="020B0604030504040204" pitchFamily="34" charset="0"/>
                <a:cs typeface="Verdana" panose="020B0604030504040204" pitchFamily="34" charset="0"/>
              </a:rPr>
              <a:t>Sara Scazzero</a:t>
            </a:r>
            <a:endParaRPr lang="en-US"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Hannah </a:t>
            </a:r>
            <a:r>
              <a:rPr lang="en-US" dirty="0" err="1">
                <a:latin typeface="Verdana" panose="020B0604030504040204" pitchFamily="34" charset="0"/>
                <a:ea typeface="Verdana" panose="020B0604030504040204" pitchFamily="34" charset="0"/>
                <a:cs typeface="Verdana" panose="020B0604030504040204" pitchFamily="34" charset="0"/>
              </a:rPr>
              <a:t>Schmokel</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40" name="Google Shape;540;p49"/>
          <p:cNvSpPr txBox="1"/>
          <p:nvPr/>
        </p:nvSpPr>
        <p:spPr>
          <a:xfrm>
            <a:off x="5345470" y="1990447"/>
            <a:ext cx="2448224" cy="3137566"/>
          </a:xfrm>
          <a:prstGeom prst="rect">
            <a:avLst/>
          </a:prstGeom>
          <a:noFill/>
          <a:ln>
            <a:noFill/>
          </a:ln>
        </p:spPr>
        <p:txBody>
          <a:bodyPr spcFirstLastPara="1" wrap="square" lIns="91377" tIns="45676" rIns="91377" bIns="45676" anchor="t" anchorCtr="0">
            <a:noAutofit/>
          </a:bodyPr>
          <a:lstStyle/>
          <a:p>
            <a:pPr fontAlgn="ctr"/>
            <a:r>
              <a:rPr lang="en-US" dirty="0">
                <a:latin typeface="Verdana" panose="020B0604030504040204" pitchFamily="34" charset="0"/>
              </a:rPr>
              <a:t>Nancy </a:t>
            </a:r>
            <a:r>
              <a:rPr lang="en-US" dirty="0" err="1">
                <a:latin typeface="Verdana" panose="020B0604030504040204" pitchFamily="34" charset="0"/>
              </a:rPr>
              <a:t>Kingdon</a:t>
            </a:r>
            <a:endParaRPr lang="en-US" dirty="0">
              <a:latin typeface="Verdana" panose="020B0604030504040204" pitchFamily="34" charset="0"/>
            </a:endParaRPr>
          </a:p>
          <a:p>
            <a:pPr fontAlgn="ctr"/>
            <a:r>
              <a:rPr lang="en-US" dirty="0">
                <a:latin typeface="Verdana" panose="020B0604030504040204" pitchFamily="34" charset="0"/>
              </a:rPr>
              <a:t>Dorothy Konadu</a:t>
            </a:r>
          </a:p>
          <a:p>
            <a:pPr fontAlgn="ctr"/>
            <a:r>
              <a:rPr lang="en-US" dirty="0">
                <a:latin typeface="Verdana" panose="020B0604030504040204" pitchFamily="34" charset="0"/>
                <a:ea typeface="Verdana" panose="020B0604030504040204" pitchFamily="34" charset="0"/>
                <a:cs typeface="Verdana" panose="020B0604030504040204" pitchFamily="34" charset="0"/>
              </a:rPr>
              <a:t>Macy Lake</a:t>
            </a:r>
          </a:p>
          <a:p>
            <a:pPr fontAlgn="ctr"/>
            <a:r>
              <a:rPr lang="en-US" dirty="0">
                <a:latin typeface="Verdana" panose="020B0604030504040204" pitchFamily="34" charset="0"/>
                <a:ea typeface="Verdana" panose="020B0604030504040204" pitchFamily="34" charset="0"/>
                <a:cs typeface="Verdana" panose="020B0604030504040204" pitchFamily="34" charset="0"/>
              </a:rPr>
              <a:t>Martha Lane</a:t>
            </a:r>
          </a:p>
          <a:p>
            <a:pPr fontAlgn="ctr"/>
            <a:r>
              <a:rPr lang="en-US" dirty="0">
                <a:latin typeface="Verdana" panose="020B0604030504040204" pitchFamily="34" charset="0"/>
                <a:ea typeface="Verdana" panose="020B0604030504040204" pitchFamily="34" charset="0"/>
                <a:cs typeface="Verdana" panose="020B0604030504040204" pitchFamily="34" charset="0"/>
              </a:rPr>
              <a:t>Audrey Larsen</a:t>
            </a:r>
          </a:p>
          <a:p>
            <a:pPr fontAlgn="ctr"/>
            <a:r>
              <a:rPr lang="en-US" dirty="0">
                <a:latin typeface="Verdana" panose="020B0604030504040204" pitchFamily="34" charset="0"/>
                <a:ea typeface="Verdana" panose="020B0604030504040204" pitchFamily="34" charset="0"/>
                <a:cs typeface="Verdana" panose="020B0604030504040204" pitchFamily="34" charset="0"/>
              </a:rPr>
              <a:t>Tai Young Lee</a:t>
            </a:r>
          </a:p>
          <a:p>
            <a:pPr fontAlgn="ctr"/>
            <a:r>
              <a:rPr lang="en-US" dirty="0">
                <a:latin typeface="Verdana" panose="020B0604030504040204" pitchFamily="34" charset="0"/>
                <a:ea typeface="Verdana" panose="020B0604030504040204" pitchFamily="34" charset="0"/>
                <a:cs typeface="Verdana" panose="020B0604030504040204" pitchFamily="34" charset="0"/>
              </a:rPr>
              <a:t>Aden Lewis</a:t>
            </a:r>
          </a:p>
          <a:p>
            <a:pPr fontAlgn="ctr"/>
            <a:r>
              <a:rPr lang="en-US" dirty="0">
                <a:latin typeface="Verdana" panose="020B0604030504040204" pitchFamily="34" charset="0"/>
                <a:ea typeface="Verdana" panose="020B0604030504040204" pitchFamily="34" charset="0"/>
                <a:cs typeface="Verdana" panose="020B0604030504040204" pitchFamily="34" charset="0"/>
              </a:rPr>
              <a:t>Bruce Lewis</a:t>
            </a:r>
          </a:p>
          <a:p>
            <a:pPr fontAlgn="ctr"/>
            <a:r>
              <a:rPr lang="en-US" dirty="0">
                <a:latin typeface="Verdana" panose="020B0604030504040204" pitchFamily="34" charset="0"/>
                <a:ea typeface="Verdana" panose="020B0604030504040204" pitchFamily="34" charset="0"/>
                <a:cs typeface="Verdana" panose="020B0604030504040204" pitchFamily="34" charset="0"/>
              </a:rPr>
              <a:t>Elena Lewis</a:t>
            </a:r>
          </a:p>
          <a:p>
            <a:pPr fontAlgn="ctr"/>
            <a:r>
              <a:rPr lang="en-US" dirty="0">
                <a:latin typeface="Verdana" panose="020B0604030504040204" pitchFamily="34" charset="0"/>
                <a:ea typeface="Verdana" panose="020B0604030504040204" pitchFamily="34" charset="0"/>
                <a:cs typeface="Verdana" panose="020B0604030504040204" pitchFamily="34" charset="0"/>
              </a:rPr>
              <a:t>James Lewis</a:t>
            </a:r>
          </a:p>
          <a:p>
            <a:pPr fontAlgn="ctr"/>
            <a:r>
              <a:rPr lang="en-US" dirty="0">
                <a:latin typeface="Verdana" panose="020B0604030504040204" pitchFamily="34" charset="0"/>
                <a:ea typeface="Verdana" panose="020B0604030504040204" pitchFamily="34" charset="0"/>
                <a:cs typeface="Verdana" panose="020B0604030504040204" pitchFamily="34" charset="0"/>
              </a:rPr>
              <a:t>Micah Beth Lewis</a:t>
            </a:r>
          </a:p>
          <a:p>
            <a:pPr fontAlgn="ctr"/>
            <a:r>
              <a:rPr lang="en-US" dirty="0">
                <a:latin typeface="Verdana" panose="020B0604030504040204" pitchFamily="34" charset="0"/>
                <a:ea typeface="Verdana" panose="020B0604030504040204" pitchFamily="34" charset="0"/>
                <a:cs typeface="Verdana" panose="020B0604030504040204" pitchFamily="34" charset="0"/>
              </a:rPr>
              <a:t>Tim Lewis</a:t>
            </a:r>
          </a:p>
          <a:p>
            <a:pPr fontAlgn="ctr"/>
            <a:r>
              <a:rPr lang="en-US" dirty="0">
                <a:latin typeface="Verdana" panose="020B0604030504040204" pitchFamily="34" charset="0"/>
                <a:ea typeface="Verdana" panose="020B0604030504040204" pitchFamily="34" charset="0"/>
                <a:cs typeface="Verdana" panose="020B0604030504040204" pitchFamily="34" charset="0"/>
              </a:rPr>
              <a:t>Ward Lewis</a:t>
            </a:r>
          </a:p>
          <a:p>
            <a:pPr fontAlgn="ctr"/>
            <a:r>
              <a:rPr lang="en-US" dirty="0">
                <a:latin typeface="Verdana" panose="020B0604030504040204" pitchFamily="34" charset="0"/>
                <a:ea typeface="Verdana" panose="020B0604030504040204" pitchFamily="34" charset="0"/>
                <a:cs typeface="Verdana" panose="020B0604030504040204" pitchFamily="34" charset="0"/>
              </a:rPr>
              <a:t>Johnny Lukashevich</a:t>
            </a:r>
          </a:p>
          <a:p>
            <a:pPr fontAlgn="ctr"/>
            <a:r>
              <a:rPr lang="en-US" dirty="0">
                <a:latin typeface="Verdana" panose="020B0604030504040204" pitchFamily="34" charset="0"/>
                <a:ea typeface="Verdana" panose="020B0604030504040204" pitchFamily="34" charset="0"/>
                <a:cs typeface="Verdana" panose="020B0604030504040204" pitchFamily="34" charset="0"/>
              </a:rPr>
              <a:t>Gail MacMillan</a:t>
            </a:r>
          </a:p>
          <a:p>
            <a:pPr fontAlgn="ctr"/>
            <a:r>
              <a:rPr lang="en-US" dirty="0">
                <a:latin typeface="Verdana" panose="020B0604030504040204" pitchFamily="34" charset="0"/>
                <a:ea typeface="Verdana" panose="020B0604030504040204" pitchFamily="34" charset="0"/>
                <a:cs typeface="Verdana" panose="020B0604030504040204" pitchFamily="34" charset="0"/>
              </a:rPr>
              <a:t>Ivan </a:t>
            </a:r>
            <a:r>
              <a:rPr lang="en-US" dirty="0" err="1">
                <a:latin typeface="Verdana" panose="020B0604030504040204" pitchFamily="34" charset="0"/>
                <a:ea typeface="Verdana" panose="020B0604030504040204" pitchFamily="34" charset="0"/>
                <a:cs typeface="Verdana" panose="020B0604030504040204" pitchFamily="34" charset="0"/>
              </a:rPr>
              <a:t>Mader</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endParaRPr lang="en-US" dirty="0">
              <a:latin typeface="Verdana" panose="020B0604030504040204" pitchFamily="34" charset="0"/>
              <a:ea typeface="Verdana" panose="020B0604030504040204" pitchFamily="34" charset="0"/>
              <a:cs typeface="Verdana" panose="020B0604030504040204" pitchFamily="34" charset="0"/>
            </a:endParaRPr>
          </a:p>
          <a:p>
            <a:pPr lvl="0"/>
            <a:endParaRPr lang="en-US"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lang="en-US"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dirty="0">
              <a:latin typeface="Verdana" panose="020B0604030504040204" pitchFamily="34" charset="0"/>
              <a:ea typeface="Verdana" panose="020B0604030504040204" pitchFamily="34" charset="0"/>
              <a:cs typeface="Verdana" panose="020B0604030504040204" pitchFamily="34" charset="0"/>
            </a:endParaRPr>
          </a:p>
          <a:p>
            <a:endParaRPr dirty="0">
              <a:latin typeface="Verdana" panose="020B0604030504040204" pitchFamily="34" charset="0"/>
              <a:ea typeface="Verdana" panose="020B0604030504040204" pitchFamily="34" charset="0"/>
              <a:cs typeface="Verdana" panose="020B0604030504040204" pitchFamily="34" charset="0"/>
            </a:endParaRPr>
          </a:p>
          <a:p>
            <a:endParaRPr sz="1798"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 name="TextBox 1">
            <a:extLst>
              <a:ext uri="{FF2B5EF4-FFF2-40B4-BE49-F238E27FC236}">
                <a16:creationId xmlns:a16="http://schemas.microsoft.com/office/drawing/2014/main" id="{F6723F40-F566-BE4F-89A5-E2757CA5D422}"/>
              </a:ext>
            </a:extLst>
          </p:cNvPr>
          <p:cNvSpPr txBox="1"/>
          <p:nvPr/>
        </p:nvSpPr>
        <p:spPr>
          <a:xfrm>
            <a:off x="700712" y="5737074"/>
            <a:ext cx="9664076" cy="738664"/>
          </a:xfrm>
          <a:prstGeom prst="rect">
            <a:avLst/>
          </a:prstGeom>
          <a:noFill/>
        </p:spPr>
        <p:txBody>
          <a:bodyPr wrap="square" rtlCol="0">
            <a:spAutoFit/>
          </a:bodyPr>
          <a:lstStyle/>
          <a:p>
            <a:r>
              <a:rPr lang="en-US"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Bible story and pictures on slides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14-18 </a:t>
            </a:r>
            <a:r>
              <a:rPr lang="en-US"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adapted from t</a:t>
            </a:r>
            <a:r>
              <a:rPr lang="en-US" dirty="0">
                <a:latin typeface="Verdana" panose="020B0604030504040204" pitchFamily="34" charset="0"/>
                <a:ea typeface="Verdana" panose="020B0604030504040204" pitchFamily="34" charset="0"/>
                <a:cs typeface="Verdana" panose="020B0604030504040204" pitchFamily="34" charset="0"/>
              </a:rPr>
              <a:t>he original work by unfoldingWord available from </a:t>
            </a:r>
            <a:r>
              <a:rPr lang="en-US" dirty="0">
                <a:solidFill>
                  <a:schemeClr val="accent5"/>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xmlns="" val="tx"/>
                    </a:ext>
                  </a:extLst>
                </a:hlinkClick>
              </a:rPr>
              <a:t>https://openbiblestories.org</a:t>
            </a:r>
            <a:endParaRPr lang="en-US"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9" name="Google Shape;423;p32">
            <a:extLst>
              <a:ext uri="{FF2B5EF4-FFF2-40B4-BE49-F238E27FC236}">
                <a16:creationId xmlns:a16="http://schemas.microsoft.com/office/drawing/2014/main" id="{8CBFB7B4-2C25-9048-B37F-8959EAC564E3}"/>
              </a:ext>
            </a:extLst>
          </p:cNvPr>
          <p:cNvSpPr txBox="1"/>
          <p:nvPr/>
        </p:nvSpPr>
        <p:spPr>
          <a:xfrm>
            <a:off x="-213494"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Calibri"/>
              <a:buNone/>
            </a:pPr>
            <a:r>
              <a:rPr lang="en-US" sz="1200" u="none" strike="noStrike" cap="none" dirty="0" smtClean="0">
                <a:solidFill>
                  <a:srgbClr val="898989"/>
                </a:solidFill>
                <a:latin typeface="Verdana" panose="020B0604030504040204" pitchFamily="34" charset="0"/>
                <a:ea typeface="Verdana" panose="020B0604030504040204" pitchFamily="34" charset="0"/>
                <a:cs typeface="Verdana" panose="020B0604030504040204" pitchFamily="34" charset="0"/>
                <a:sym typeface="Calibri"/>
              </a:rPr>
              <a:t>© 2022-2025 Light of the World Learning</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idx="12"/>
          </p:nvPr>
        </p:nvSpPr>
        <p:spPr>
          <a:xfrm>
            <a:off x="8610600" y="6356350"/>
            <a:ext cx="2743200" cy="365125"/>
          </a:xfrm>
        </p:spPr>
        <p:txBody>
          <a:bodyPr/>
          <a:lstStyle/>
          <a:p>
            <a:fld id="{00000000-1234-1234-1234-123412341234}" type="slidenum">
              <a:rPr lang="en-US" smtClean="0"/>
              <a:pPr/>
              <a:t>41</a:t>
            </a:fld>
            <a:endParaRPr lang="en-US" dirty="0"/>
          </a:p>
        </p:txBody>
      </p:sp>
      <p:sp>
        <p:nvSpPr>
          <p:cNvPr id="15" name="Google Shape;539;p49">
            <a:extLst>
              <a:ext uri="{FF2B5EF4-FFF2-40B4-BE49-F238E27FC236}">
                <a16:creationId xmlns:a16="http://schemas.microsoft.com/office/drawing/2014/main" id="{1BDC7308-985B-A1DF-8ED7-9AEAA87F7534}"/>
              </a:ext>
            </a:extLst>
          </p:cNvPr>
          <p:cNvSpPr txBox="1"/>
          <p:nvPr/>
        </p:nvSpPr>
        <p:spPr>
          <a:xfrm>
            <a:off x="9838903" y="1764887"/>
            <a:ext cx="1948107" cy="3137566"/>
          </a:xfrm>
          <a:prstGeom prst="rect">
            <a:avLst/>
          </a:prstGeom>
          <a:noFill/>
          <a:ln>
            <a:noFill/>
          </a:ln>
        </p:spPr>
        <p:txBody>
          <a:bodyPr spcFirstLastPara="1" wrap="square" lIns="91377" tIns="45676" rIns="91377" bIns="45676" anchor="t" anchorCtr="0">
            <a:noAutofit/>
          </a:bodyPr>
          <a:lstStyle/>
          <a:p>
            <a:pPr fontAlgn="ct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Ashlyn </a:t>
            </a:r>
            <a:r>
              <a:rPr lang="en-US" dirty="0" err="1">
                <a:latin typeface="Verdana" panose="020B0604030504040204" pitchFamily="34" charset="0"/>
                <a:ea typeface="Verdana" panose="020B0604030504040204" pitchFamily="34" charset="0"/>
                <a:cs typeface="Verdana" panose="020B0604030504040204" pitchFamily="34" charset="0"/>
              </a:rPr>
              <a:t>Shrimplin</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Leah Sprague</a:t>
            </a:r>
          </a:p>
          <a:p>
            <a:pPr fontAlgn="ctr"/>
            <a:r>
              <a:rPr lang="en-US" dirty="0">
                <a:latin typeface="Verdana" panose="020B0604030504040204" pitchFamily="34" charset="0"/>
                <a:ea typeface="Verdana" panose="020B0604030504040204" pitchFamily="34" charset="0"/>
                <a:cs typeface="Verdana" panose="020B0604030504040204" pitchFamily="34" charset="0"/>
              </a:rPr>
              <a:t>Macie </a:t>
            </a:r>
            <a:r>
              <a:rPr lang="en-US" dirty="0" err="1">
                <a:latin typeface="Verdana" panose="020B0604030504040204" pitchFamily="34" charset="0"/>
                <a:ea typeface="Verdana" panose="020B0604030504040204" pitchFamily="34" charset="0"/>
                <a:cs typeface="Verdana" panose="020B0604030504040204" pitchFamily="34" charset="0"/>
              </a:rPr>
              <a:t>Stuckman</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Carole </a:t>
            </a:r>
            <a:r>
              <a:rPr lang="en-US" dirty="0" err="1">
                <a:latin typeface="Verdana" panose="020B0604030504040204" pitchFamily="34" charset="0"/>
                <a:ea typeface="Verdana" panose="020B0604030504040204" pitchFamily="34" charset="0"/>
                <a:cs typeface="Verdana" panose="020B0604030504040204" pitchFamily="34" charset="0"/>
              </a:rPr>
              <a:t>Svensson</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Ellie </a:t>
            </a:r>
            <a:r>
              <a:rPr lang="en-US" dirty="0" err="1">
                <a:latin typeface="Verdana" panose="020B0604030504040204" pitchFamily="34" charset="0"/>
                <a:ea typeface="Verdana" panose="020B0604030504040204" pitchFamily="34" charset="0"/>
                <a:cs typeface="Verdana" panose="020B0604030504040204" pitchFamily="34" charset="0"/>
              </a:rPr>
              <a:t>Talalight</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Peter </a:t>
            </a:r>
            <a:r>
              <a:rPr lang="en-US" dirty="0" err="1">
                <a:latin typeface="Verdana" panose="020B0604030504040204" pitchFamily="34" charset="0"/>
                <a:ea typeface="Verdana" panose="020B0604030504040204" pitchFamily="34" charset="0"/>
                <a:cs typeface="Verdana" panose="020B0604030504040204" pitchFamily="34" charset="0"/>
              </a:rPr>
              <a:t>Talalight</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Weston </a:t>
            </a:r>
            <a:r>
              <a:rPr lang="en-US" dirty="0" err="1">
                <a:latin typeface="Verdana" panose="020B0604030504040204" pitchFamily="34" charset="0"/>
                <a:ea typeface="Verdana" panose="020B0604030504040204" pitchFamily="34" charset="0"/>
                <a:cs typeface="Verdana" panose="020B0604030504040204" pitchFamily="34" charset="0"/>
              </a:rPr>
              <a:t>Talalight</a:t>
            </a:r>
            <a:endParaRPr lang="en-US" dirty="0">
              <a:latin typeface="Verdana" panose="020B0604030504040204" pitchFamily="34" charset="0"/>
              <a:ea typeface="Verdana" panose="020B0604030504040204" pitchFamily="34" charset="0"/>
              <a:cs typeface="Verdana" panose="020B0604030504040204" pitchFamily="34" charset="0"/>
            </a:endParaRPr>
          </a:p>
          <a:p>
            <a:pPr fontAlgn="ctr"/>
            <a:r>
              <a:rPr lang="en-US" dirty="0">
                <a:latin typeface="Verdana" panose="020B0604030504040204" pitchFamily="34" charset="0"/>
                <a:ea typeface="Verdana" panose="020B0604030504040204" pitchFamily="34" charset="0"/>
                <a:cs typeface="Verdana" panose="020B0604030504040204" pitchFamily="34" charset="0"/>
              </a:rPr>
              <a:t>Rachel Tamang</a:t>
            </a:r>
          </a:p>
          <a:p>
            <a:pPr fontAlgn="ctr"/>
            <a:r>
              <a:rPr lang="en-US" dirty="0">
                <a:latin typeface="Verdana" panose="020B0604030504040204" pitchFamily="34" charset="0"/>
                <a:ea typeface="Verdana" panose="020B0604030504040204" pitchFamily="34" charset="0"/>
                <a:cs typeface="Verdana" panose="020B0604030504040204" pitchFamily="34" charset="0"/>
              </a:rPr>
              <a:t>Darrell Turner</a:t>
            </a:r>
          </a:p>
          <a:p>
            <a:pPr fontAlgn="ctr"/>
            <a:r>
              <a:rPr lang="en-US" dirty="0">
                <a:latin typeface="Verdana" panose="020B0604030504040204" pitchFamily="34" charset="0"/>
                <a:ea typeface="Verdana" panose="020B0604030504040204" pitchFamily="34" charset="0"/>
                <a:cs typeface="Verdana" panose="020B0604030504040204" pitchFamily="34" charset="0"/>
              </a:rPr>
              <a:t>Graham Whitmore</a:t>
            </a:r>
          </a:p>
          <a:p>
            <a:pPr fontAlgn="ctr"/>
            <a:r>
              <a:rPr lang="en-US" dirty="0">
                <a:latin typeface="Verdana" panose="020B0604030504040204" pitchFamily="34" charset="0"/>
                <a:ea typeface="Verdana" panose="020B0604030504040204" pitchFamily="34" charset="0"/>
                <a:cs typeface="Verdana" panose="020B0604030504040204" pitchFamily="34" charset="0"/>
              </a:rPr>
              <a:t>Cheri Wilke</a:t>
            </a:r>
          </a:p>
          <a:p>
            <a:pPr fontAlgn="ctr"/>
            <a:r>
              <a:rPr lang="en-US" dirty="0">
                <a:latin typeface="Verdana" panose="020B0604030504040204" pitchFamily="34" charset="0"/>
                <a:ea typeface="Verdana" panose="020B0604030504040204" pitchFamily="34" charset="0"/>
                <a:cs typeface="Verdana" panose="020B0604030504040204" pitchFamily="34" charset="0"/>
              </a:rPr>
              <a:t>Mackenzie Williams</a:t>
            </a:r>
          </a:p>
          <a:p>
            <a:pPr fontAlgn="ctr"/>
            <a:r>
              <a:rPr lang="en-US" dirty="0" err="1">
                <a:latin typeface="Verdana" panose="020B0604030504040204" pitchFamily="34" charset="0"/>
                <a:ea typeface="Verdana" panose="020B0604030504040204" pitchFamily="34" charset="0"/>
                <a:cs typeface="Verdana" panose="020B0604030504040204" pitchFamily="34" charset="0"/>
              </a:rPr>
              <a:t>Muchun</a:t>
            </a:r>
            <a:r>
              <a:rPr lang="en-US" dirty="0">
                <a:latin typeface="Verdana" panose="020B0604030504040204" pitchFamily="34" charset="0"/>
                <a:ea typeface="Verdana" panose="020B0604030504040204" pitchFamily="34" charset="0"/>
                <a:cs typeface="Verdana" panose="020B0604030504040204" pitchFamily="34" charset="0"/>
              </a:rPr>
              <a:t> Yin</a:t>
            </a:r>
          </a:p>
          <a:p>
            <a:pPr fontAlgn="ctr"/>
            <a:r>
              <a:rPr lang="en-US" dirty="0">
                <a:latin typeface="Verdana" panose="020B0604030504040204" pitchFamily="34" charset="0"/>
                <a:ea typeface="Verdana" panose="020B0604030504040204" pitchFamily="34" charset="0"/>
                <a:cs typeface="Verdana" panose="020B0604030504040204" pitchFamily="34" charset="0"/>
              </a:rPr>
              <a:t>Ted York</a:t>
            </a:r>
          </a:p>
          <a:p>
            <a:pPr fontAlgn="ctr"/>
            <a:r>
              <a:rPr lang="en-US" dirty="0">
                <a:latin typeface="Verdana" panose="020B0604030504040204" pitchFamily="34" charset="0"/>
                <a:ea typeface="Verdana" panose="020B0604030504040204" pitchFamily="34" charset="0"/>
                <a:cs typeface="Verdana" panose="020B0604030504040204" pitchFamily="34" charset="0"/>
              </a:rPr>
              <a:t>Anita </a:t>
            </a:r>
            <a:r>
              <a:rPr lang="en-US" dirty="0" err="1">
                <a:latin typeface="Verdana" panose="020B0604030504040204" pitchFamily="34" charset="0"/>
                <a:ea typeface="Verdana" panose="020B0604030504040204" pitchFamily="34" charset="0"/>
                <a:cs typeface="Verdana" panose="020B0604030504040204" pitchFamily="34" charset="0"/>
              </a:rPr>
              <a:t>Zeifert</a:t>
            </a:r>
            <a:endParaRPr lang="en-US" dirty="0">
              <a:latin typeface="Verdana" panose="020B0604030504040204" pitchFamily="34" charset="0"/>
              <a:ea typeface="Verdana" panose="020B0604030504040204" pitchFamily="34" charset="0"/>
              <a:cs typeface="Verdana" panose="020B0604030504040204" pitchFamily="34" charset="0"/>
            </a:endParaRPr>
          </a:p>
          <a:p>
            <a:endParaRPr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 name="Footer Placeholder 2">
            <a:extLst>
              <a:ext uri="{FF2B5EF4-FFF2-40B4-BE49-F238E27FC236}">
                <a16:creationId xmlns:a16="http://schemas.microsoft.com/office/drawing/2014/main" id="{4E515D0D-F808-11DC-5793-3CE7FE09F3DA}"/>
              </a:ext>
            </a:extLst>
          </p:cNvPr>
          <p:cNvSpPr>
            <a:spLocks noGrp="1"/>
          </p:cNvSpPr>
          <p:nvPr>
            <p:ph type="ftr" idx="11"/>
          </p:nvPr>
        </p:nvSpPr>
        <p:spPr/>
        <p:txBody>
          <a:bodyPr/>
          <a:lstStyle/>
          <a:p>
            <a:r>
              <a:rPr lang="en-US" dirty="0" smtClean="0"/>
              <a:t>© 2022-2025 Light of the World Learning</a:t>
            </a:r>
            <a:endParaRPr lang="en-US" dirty="0"/>
          </a:p>
        </p:txBody>
      </p:sp>
    </p:spTree>
    <p:extLst>
      <p:ext uri="{BB962C8B-B14F-4D97-AF65-F5344CB8AC3E}">
        <p14:creationId xmlns:p14="http://schemas.microsoft.com/office/powerpoint/2010/main" val="228075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4B2AD370-4CB0-9703-9C2A-A40A67DBCDF8}"/>
              </a:ext>
            </a:extLst>
          </p:cNvPr>
          <p:cNvGraphicFramePr>
            <a:graphicFrameLocks noGrp="1"/>
          </p:cNvGraphicFramePr>
          <p:nvPr>
            <p:extLst>
              <p:ext uri="{D42A27DB-BD31-4B8C-83A1-F6EECF244321}">
                <p14:modId xmlns:p14="http://schemas.microsoft.com/office/powerpoint/2010/main" val="454368287"/>
              </p:ext>
            </p:extLst>
          </p:nvPr>
        </p:nvGraphicFramePr>
        <p:xfrm>
          <a:off x="255814" y="776867"/>
          <a:ext cx="11680372" cy="3108543"/>
        </p:xfrm>
        <a:graphic>
          <a:graphicData uri="http://schemas.openxmlformats.org/drawingml/2006/table">
            <a:tbl>
              <a:tblPr>
                <a:tableStyleId>{BDBED569-4797-4DF1-A0F4-6AAB3CD982D8}</a:tableStyleId>
              </a:tblPr>
              <a:tblGrid>
                <a:gridCol w="2920093">
                  <a:extLst>
                    <a:ext uri="{9D8B030D-6E8A-4147-A177-3AD203B41FA5}">
                      <a16:colId xmlns:a16="http://schemas.microsoft.com/office/drawing/2014/main" val="1446981420"/>
                    </a:ext>
                  </a:extLst>
                </a:gridCol>
                <a:gridCol w="2626179">
                  <a:extLst>
                    <a:ext uri="{9D8B030D-6E8A-4147-A177-3AD203B41FA5}">
                      <a16:colId xmlns:a16="http://schemas.microsoft.com/office/drawing/2014/main" val="2986220050"/>
                    </a:ext>
                  </a:extLst>
                </a:gridCol>
                <a:gridCol w="3214007">
                  <a:extLst>
                    <a:ext uri="{9D8B030D-6E8A-4147-A177-3AD203B41FA5}">
                      <a16:colId xmlns:a16="http://schemas.microsoft.com/office/drawing/2014/main" val="3610363472"/>
                    </a:ext>
                  </a:extLst>
                </a:gridCol>
                <a:gridCol w="2920093">
                  <a:extLst>
                    <a:ext uri="{9D8B030D-6E8A-4147-A177-3AD203B41FA5}">
                      <a16:colId xmlns:a16="http://schemas.microsoft.com/office/drawing/2014/main" val="603085858"/>
                    </a:ext>
                  </a:extLst>
                </a:gridCol>
              </a:tblGrid>
              <a:tr h="181694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1112477"/>
                  </a:ext>
                </a:extLst>
              </a:tr>
              <a:tr h="1291600">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1. a neck</a:t>
                      </a:r>
                    </a:p>
                  </a:txBody>
                  <a:tcPr anchor="ct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2. a beard</a:t>
                      </a:r>
                    </a:p>
                  </a:txBody>
                  <a:tcPr anchor="ct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3. a moustache</a:t>
                      </a:r>
                    </a:p>
                  </a:txBody>
                  <a:tcPr anchor="ct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4. a razor</a:t>
                      </a:r>
                    </a:p>
                  </a:txBody>
                  <a:tcPr anchor="ctr"/>
                </a:tc>
                <a:extLst>
                  <a:ext uri="{0D108BD9-81ED-4DB2-BD59-A6C34878D82A}">
                    <a16:rowId xmlns:a16="http://schemas.microsoft.com/office/drawing/2014/main" val="4037316096"/>
                  </a:ext>
                </a:extLst>
              </a:tr>
            </a:tbl>
          </a:graphicData>
        </a:graphic>
      </p:graphicFrame>
      <p:sp>
        <p:nvSpPr>
          <p:cNvPr id="2" name="Title 1">
            <a:extLst>
              <a:ext uri="{FF2B5EF4-FFF2-40B4-BE49-F238E27FC236}">
                <a16:creationId xmlns:a16="http://schemas.microsoft.com/office/drawing/2014/main" id="{083A27E8-21AE-8D0B-D897-CA9BFAE30106}"/>
              </a:ext>
            </a:extLst>
          </p:cNvPr>
          <p:cNvSpPr>
            <a:spLocks noGrp="1"/>
          </p:cNvSpPr>
          <p:nvPr>
            <p:ph type="title"/>
          </p:nvPr>
        </p:nvSpPr>
        <p:spPr>
          <a:xfrm>
            <a:off x="1711526" y="-231379"/>
            <a:ext cx="10515600" cy="1325563"/>
          </a:xfrm>
        </p:spPr>
        <p:txBody>
          <a:bodyPr/>
          <a:lstStyle/>
          <a:p>
            <a:r>
              <a:rPr lang="en-US" sz="3200" b="1" dirty="0"/>
              <a:t>Match the definitions to the correct words.</a:t>
            </a:r>
          </a:p>
        </p:txBody>
      </p:sp>
      <p:grpSp>
        <p:nvGrpSpPr>
          <p:cNvPr id="12" name="Group 11">
            <a:extLst>
              <a:ext uri="{FF2B5EF4-FFF2-40B4-BE49-F238E27FC236}">
                <a16:creationId xmlns:a16="http://schemas.microsoft.com/office/drawing/2014/main" id="{7697D3F5-3980-28B7-F3FE-870A6D662B7B}"/>
              </a:ext>
            </a:extLst>
          </p:cNvPr>
          <p:cNvGrpSpPr/>
          <p:nvPr/>
        </p:nvGrpSpPr>
        <p:grpSpPr>
          <a:xfrm>
            <a:off x="9201840" y="1108560"/>
            <a:ext cx="2222042" cy="1352629"/>
            <a:chOff x="2405734" y="5229599"/>
            <a:chExt cx="2222042" cy="1352629"/>
          </a:xfrm>
        </p:grpSpPr>
        <p:pic>
          <p:nvPicPr>
            <p:cNvPr id="9" name="Picture 8">
              <a:extLst>
                <a:ext uri="{FF2B5EF4-FFF2-40B4-BE49-F238E27FC236}">
                  <a16:creationId xmlns:a16="http://schemas.microsoft.com/office/drawing/2014/main" id="{225BDE69-CDA2-B214-771F-751C8DD8F0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05734" y="5345463"/>
              <a:ext cx="1695705" cy="736718"/>
            </a:xfrm>
            <a:prstGeom prst="rect">
              <a:avLst/>
            </a:prstGeom>
          </p:spPr>
        </p:pic>
        <p:pic>
          <p:nvPicPr>
            <p:cNvPr id="11" name="Picture 10">
              <a:extLst>
                <a:ext uri="{FF2B5EF4-FFF2-40B4-BE49-F238E27FC236}">
                  <a16:creationId xmlns:a16="http://schemas.microsoft.com/office/drawing/2014/main" id="{4E095E29-3DE6-AE45-FDCB-6DC947176AB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31493" y="5229599"/>
              <a:ext cx="496283" cy="1352629"/>
            </a:xfrm>
            <a:prstGeom prst="rect">
              <a:avLst/>
            </a:prstGeom>
          </p:spPr>
        </p:pic>
      </p:grpSp>
      <p:grpSp>
        <p:nvGrpSpPr>
          <p:cNvPr id="5" name="Group 4">
            <a:extLst>
              <a:ext uri="{FF2B5EF4-FFF2-40B4-BE49-F238E27FC236}">
                <a16:creationId xmlns:a16="http://schemas.microsoft.com/office/drawing/2014/main" id="{60847DA0-0B44-69B7-D577-FC4C5E92F148}"/>
              </a:ext>
            </a:extLst>
          </p:cNvPr>
          <p:cNvGrpSpPr/>
          <p:nvPr/>
        </p:nvGrpSpPr>
        <p:grpSpPr>
          <a:xfrm>
            <a:off x="601737" y="796491"/>
            <a:ext cx="1915581" cy="1715857"/>
            <a:chOff x="3481894" y="957280"/>
            <a:chExt cx="1479857" cy="1325563"/>
          </a:xfrm>
        </p:grpSpPr>
        <p:pic>
          <p:nvPicPr>
            <p:cNvPr id="13" name="Picture 12">
              <a:extLst>
                <a:ext uri="{FF2B5EF4-FFF2-40B4-BE49-F238E27FC236}">
                  <a16:creationId xmlns:a16="http://schemas.microsoft.com/office/drawing/2014/main" id="{7DC955C4-275B-760B-D4DE-7FC54810188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91583" y="957280"/>
              <a:ext cx="1270168" cy="1325563"/>
            </a:xfrm>
            <a:prstGeom prst="rect">
              <a:avLst/>
            </a:prstGeom>
          </p:spPr>
        </p:pic>
        <p:sp>
          <p:nvSpPr>
            <p:cNvPr id="16" name="Right Arrow 15">
              <a:extLst>
                <a:ext uri="{FF2B5EF4-FFF2-40B4-BE49-F238E27FC236}">
                  <a16:creationId xmlns:a16="http://schemas.microsoft.com/office/drawing/2014/main" id="{7253A49D-17DB-E5CA-11B7-8504D9FDA75F}"/>
                </a:ext>
              </a:extLst>
            </p:cNvPr>
            <p:cNvSpPr/>
            <p:nvPr/>
          </p:nvSpPr>
          <p:spPr>
            <a:xfrm>
              <a:off x="3481894" y="1776548"/>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8B8ADC6-02E7-777A-75B9-13460E04AE32}"/>
              </a:ext>
            </a:extLst>
          </p:cNvPr>
          <p:cNvGrpSpPr/>
          <p:nvPr/>
        </p:nvGrpSpPr>
        <p:grpSpPr>
          <a:xfrm>
            <a:off x="6316171" y="796491"/>
            <a:ext cx="2045251" cy="1738194"/>
            <a:chOff x="3664797" y="3800798"/>
            <a:chExt cx="1473999" cy="1252705"/>
          </a:xfrm>
        </p:grpSpPr>
        <p:pic>
          <p:nvPicPr>
            <p:cNvPr id="7" name="Picture 6">
              <a:extLst>
                <a:ext uri="{FF2B5EF4-FFF2-40B4-BE49-F238E27FC236}">
                  <a16:creationId xmlns:a16="http://schemas.microsoft.com/office/drawing/2014/main" id="{92B15606-BFA7-F893-39CC-D37F3389F2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011960" y="3800798"/>
              <a:ext cx="1126836" cy="1252705"/>
            </a:xfrm>
            <a:prstGeom prst="rect">
              <a:avLst/>
            </a:prstGeom>
          </p:spPr>
        </p:pic>
        <p:sp>
          <p:nvSpPr>
            <p:cNvPr id="17" name="Right Arrow 16">
              <a:extLst>
                <a:ext uri="{FF2B5EF4-FFF2-40B4-BE49-F238E27FC236}">
                  <a16:creationId xmlns:a16="http://schemas.microsoft.com/office/drawing/2014/main" id="{3ACC6308-6469-45EC-3DE4-8385764F9A51}"/>
                </a:ext>
              </a:extLst>
            </p:cNvPr>
            <p:cNvSpPr/>
            <p:nvPr/>
          </p:nvSpPr>
          <p:spPr>
            <a:xfrm>
              <a:off x="3664797" y="4397442"/>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41EA578-EC79-58D8-62CC-E64824E4C35F}"/>
              </a:ext>
            </a:extLst>
          </p:cNvPr>
          <p:cNvGrpSpPr/>
          <p:nvPr/>
        </p:nvGrpSpPr>
        <p:grpSpPr>
          <a:xfrm>
            <a:off x="3458652" y="848964"/>
            <a:ext cx="1840944" cy="1715857"/>
            <a:chOff x="3551774" y="2428823"/>
            <a:chExt cx="1348375" cy="1256757"/>
          </a:xfrm>
        </p:grpSpPr>
        <p:pic>
          <p:nvPicPr>
            <p:cNvPr id="4" name="Picture 3">
              <a:extLst>
                <a:ext uri="{FF2B5EF4-FFF2-40B4-BE49-F238E27FC236}">
                  <a16:creationId xmlns:a16="http://schemas.microsoft.com/office/drawing/2014/main" id="{F6F47112-5C92-B20B-7394-87E9B90AE39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101439" y="2428823"/>
              <a:ext cx="798710" cy="1256757"/>
            </a:xfrm>
            <a:prstGeom prst="rect">
              <a:avLst/>
            </a:prstGeom>
          </p:spPr>
        </p:pic>
        <p:sp>
          <p:nvSpPr>
            <p:cNvPr id="18" name="Right Arrow 17">
              <a:extLst>
                <a:ext uri="{FF2B5EF4-FFF2-40B4-BE49-F238E27FC236}">
                  <a16:creationId xmlns:a16="http://schemas.microsoft.com/office/drawing/2014/main" id="{FC419FD7-17F1-525D-E834-481586A999A2}"/>
                </a:ext>
              </a:extLst>
            </p:cNvPr>
            <p:cNvSpPr/>
            <p:nvPr/>
          </p:nvSpPr>
          <p:spPr>
            <a:xfrm>
              <a:off x="3551774" y="3139970"/>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2F4D60D6-04C6-926E-5F75-887D2AAA4A2A}"/>
              </a:ext>
            </a:extLst>
          </p:cNvPr>
          <p:cNvSpPr txBox="1"/>
          <p:nvPr/>
        </p:nvSpPr>
        <p:spPr>
          <a:xfrm>
            <a:off x="2084614" y="3980972"/>
            <a:ext cx="10020300" cy="3108543"/>
          </a:xfrm>
          <a:prstGeom prst="rect">
            <a:avLst/>
          </a:prstGeom>
          <a:noFill/>
        </p:spPr>
        <p:txBody>
          <a:bodyPr wrap="square">
            <a:spAutoFit/>
          </a:bodyPr>
          <a:lstStyle/>
          <a:p>
            <a:pPr marL="514350" indent="-514350">
              <a:lnSpc>
                <a:spcPct val="150000"/>
              </a:lnSpc>
              <a:buFont typeface="+mj-lt"/>
              <a:buAutoNum type="alphaUcPeriod"/>
            </a:pPr>
            <a:r>
              <a:rPr lang="en-US" sz="2800" b="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hair between a man’s mouth and nose</a:t>
            </a:r>
          </a:p>
          <a:p>
            <a:pPr marL="514350" indent="-514350">
              <a:lnSpc>
                <a:spcPct val="150000"/>
              </a:lnSpc>
              <a:buFont typeface="+mj-lt"/>
              <a:buAutoNum type="alphaUcPeriod"/>
            </a:pPr>
            <a:r>
              <a:rPr lang="en-US" sz="2800" dirty="0">
                <a:latin typeface="Verdana" panose="020B0604030504040204" pitchFamily="34" charset="0"/>
                <a:ea typeface="Verdana" panose="020B0604030504040204" pitchFamily="34" charset="0"/>
                <a:cs typeface="Verdana" panose="020B0604030504040204" pitchFamily="34" charset="0"/>
              </a:rPr>
              <a:t>a body part between the head and shoulders</a:t>
            </a:r>
          </a:p>
          <a:p>
            <a:pPr marL="514350" indent="-514350">
              <a:lnSpc>
                <a:spcPct val="150000"/>
              </a:lnSpc>
              <a:buFont typeface="+mj-lt"/>
              <a:buAutoNum type="alphaUcPeriod"/>
            </a:pPr>
            <a:r>
              <a:rPr lang="en-US" sz="2800" dirty="0">
                <a:latin typeface="Verdana" panose="020B0604030504040204" pitchFamily="34" charset="0"/>
                <a:ea typeface="Verdana" panose="020B0604030504040204" pitchFamily="34" charset="0"/>
                <a:cs typeface="Verdana" panose="020B0604030504040204" pitchFamily="34" charset="0"/>
              </a:rPr>
              <a:t>a sharp tool used to shave hair</a:t>
            </a:r>
          </a:p>
          <a:p>
            <a:pPr marL="514350" indent="-514350">
              <a:lnSpc>
                <a:spcPct val="150000"/>
              </a:lnSpc>
              <a:buFont typeface="+mj-lt"/>
              <a:buAutoNum type="alphaUcPeriod"/>
            </a:pPr>
            <a:r>
              <a:rPr lang="en-US" sz="2800" dirty="0">
                <a:latin typeface="Verdana" panose="020B0604030504040204" pitchFamily="34" charset="0"/>
                <a:ea typeface="Verdana" panose="020B0604030504040204" pitchFamily="34" charset="0"/>
                <a:cs typeface="Verdana" panose="020B0604030504040204" pitchFamily="34" charset="0"/>
              </a:rPr>
              <a:t>hair below a man’s mouth</a:t>
            </a:r>
          </a:p>
          <a:p>
            <a:pPr marL="514350" indent="-514350">
              <a:lnSpc>
                <a:spcPct val="100000"/>
              </a:lnSpc>
              <a:buFont typeface="+mj-lt"/>
              <a:buAutoNum type="alphaUcPeriod"/>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614" y="69544"/>
            <a:ext cx="406400" cy="406400"/>
          </a:xfrm>
          <a:prstGeom prst="rect">
            <a:avLst/>
          </a:prstGeom>
        </p:spPr>
      </p:pic>
    </p:spTree>
    <p:extLst>
      <p:ext uri="{BB962C8B-B14F-4D97-AF65-F5344CB8AC3E}">
        <p14:creationId xmlns:p14="http://schemas.microsoft.com/office/powerpoint/2010/main" val="437903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2">
            <a:extLst>
              <a:ext uri="{FF2B5EF4-FFF2-40B4-BE49-F238E27FC236}">
                <a16:creationId xmlns:a16="http://schemas.microsoft.com/office/drawing/2014/main" id="{9AE8F610-1F0B-A601-A54B-41C41B222260}"/>
              </a:ext>
            </a:extLst>
          </p:cNvPr>
          <p:cNvGraphicFramePr>
            <a:graphicFrameLocks noGrp="1"/>
          </p:cNvGraphicFramePr>
          <p:nvPr>
            <p:extLst>
              <p:ext uri="{D42A27DB-BD31-4B8C-83A1-F6EECF244321}">
                <p14:modId xmlns:p14="http://schemas.microsoft.com/office/powerpoint/2010/main" val="2593710640"/>
              </p:ext>
            </p:extLst>
          </p:nvPr>
        </p:nvGraphicFramePr>
        <p:xfrm>
          <a:off x="5963213" y="886658"/>
          <a:ext cx="5936751" cy="5717342"/>
        </p:xfrm>
        <a:graphic>
          <a:graphicData uri="http://schemas.openxmlformats.org/drawingml/2006/table">
            <a:tbl>
              <a:tblPr>
                <a:tableStyleId>{FABFCF23-3B69-468F-B69F-88F6DE6A72F2}</a:tableStyleId>
              </a:tblPr>
              <a:tblGrid>
                <a:gridCol w="5936751">
                  <a:extLst>
                    <a:ext uri="{9D8B030D-6E8A-4147-A177-3AD203B41FA5}">
                      <a16:colId xmlns:a16="http://schemas.microsoft.com/office/drawing/2014/main" val="592804139"/>
                    </a:ext>
                  </a:extLst>
                </a:gridCol>
              </a:tblGrid>
              <a:tr h="1429406">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E. when I talk and smile.</a:t>
                      </a:r>
                    </a:p>
                  </a:txBody>
                  <a:tcPr marL="98693" marR="98693" marT="49347" marB="49347"/>
                </a:tc>
                <a:extLst>
                  <a:ext uri="{0D108BD9-81ED-4DB2-BD59-A6C34878D82A}">
                    <a16:rowId xmlns:a16="http://schemas.microsoft.com/office/drawing/2014/main" val="2286774576"/>
                  </a:ext>
                </a:extLst>
              </a:tr>
              <a:tr h="1429312">
                <a:tc>
                  <a:txBody>
                    <a:bodyPr/>
                    <a:lstStyle/>
                    <a:p>
                      <a:pPr marL="514350" indent="-514350">
                        <a:lnSpc>
                          <a:spcPct val="100000"/>
                        </a:lnSpc>
                        <a:buFont typeface="+mj-lt"/>
                        <a:buAutoNum type="alphaUcPeriod" startAt="6"/>
                      </a:pPr>
                      <a:r>
                        <a:rPr lang="en-US" sz="2800" dirty="0">
                          <a:latin typeface="Verdana" panose="020B0604030504040204" pitchFamily="34" charset="0"/>
                          <a:ea typeface="Verdana" panose="020B0604030504040204" pitchFamily="34" charset="0"/>
                          <a:cs typeface="Verdana" panose="020B0604030504040204" pitchFamily="34" charset="0"/>
                        </a:rPr>
                        <a:t>on each hand, and 5 toes on each foot.</a:t>
                      </a:r>
                    </a:p>
                  </a:txBody>
                  <a:tcPr marL="98693" marR="98693" marT="49347" marB="49347"/>
                </a:tc>
                <a:extLst>
                  <a:ext uri="{0D108BD9-81ED-4DB2-BD59-A6C34878D82A}">
                    <a16:rowId xmlns:a16="http://schemas.microsoft.com/office/drawing/2014/main" val="2241347540"/>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G. shows her feelings.</a:t>
                      </a:r>
                    </a:p>
                  </a:txBody>
                  <a:tcPr marL="98693" marR="98693" marT="49347" marB="49347"/>
                </a:tc>
                <a:extLst>
                  <a:ext uri="{0D108BD9-81ED-4DB2-BD59-A6C34878D82A}">
                    <a16:rowId xmlns:a16="http://schemas.microsoft.com/office/drawing/2014/main" val="2443175833"/>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H. to express something good.</a:t>
                      </a:r>
                    </a:p>
                  </a:txBody>
                  <a:tcPr marL="98693" marR="98693" marT="49347" marB="49347"/>
                </a:tc>
                <a:extLst>
                  <a:ext uri="{0D108BD9-81ED-4DB2-BD59-A6C34878D82A}">
                    <a16:rowId xmlns:a16="http://schemas.microsoft.com/office/drawing/2014/main" val="2663331006"/>
                  </a:ext>
                </a:extLst>
              </a:tr>
            </a:tbl>
          </a:graphicData>
        </a:graphic>
      </p:graphicFrame>
      <p:sp>
        <p:nvSpPr>
          <p:cNvPr id="5" name="Title 1">
            <a:extLst>
              <a:ext uri="{FF2B5EF4-FFF2-40B4-BE49-F238E27FC236}">
                <a16:creationId xmlns:a16="http://schemas.microsoft.com/office/drawing/2014/main" id="{01836A61-44F6-4599-15E3-54C4428528EC}"/>
              </a:ext>
            </a:extLst>
          </p:cNvPr>
          <p:cNvSpPr txBox="1">
            <a:spLocks/>
          </p:cNvSpPr>
          <p:nvPr/>
        </p:nvSpPr>
        <p:spPr>
          <a:xfrm>
            <a:off x="1175386" y="-290807"/>
            <a:ext cx="1101661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Verdana"/>
              <a:buNone/>
              <a:defRPr sz="14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3200" b="1" dirty="0"/>
              <a:t>Match the beginning and end of each sentence.</a:t>
            </a:r>
          </a:p>
        </p:txBody>
      </p:sp>
      <p:graphicFrame>
        <p:nvGraphicFramePr>
          <p:cNvPr id="13" name="Table 12">
            <a:extLst>
              <a:ext uri="{FF2B5EF4-FFF2-40B4-BE49-F238E27FC236}">
                <a16:creationId xmlns:a16="http://schemas.microsoft.com/office/drawing/2014/main" id="{6A2865C2-62B9-0509-CF47-B86E3A12D1F6}"/>
              </a:ext>
            </a:extLst>
          </p:cNvPr>
          <p:cNvGraphicFramePr>
            <a:graphicFrameLocks noGrp="1"/>
          </p:cNvGraphicFramePr>
          <p:nvPr>
            <p:extLst>
              <p:ext uri="{D42A27DB-BD31-4B8C-83A1-F6EECF244321}">
                <p14:modId xmlns:p14="http://schemas.microsoft.com/office/powerpoint/2010/main" val="1951639331"/>
              </p:ext>
            </p:extLst>
          </p:nvPr>
        </p:nvGraphicFramePr>
        <p:xfrm>
          <a:off x="254443" y="886658"/>
          <a:ext cx="4775907" cy="5717342"/>
        </p:xfrm>
        <a:graphic>
          <a:graphicData uri="http://schemas.openxmlformats.org/drawingml/2006/table">
            <a:tbl>
              <a:tblPr>
                <a:tableStyleId>{FABFCF23-3B69-468F-B69F-88F6DE6A72F2}</a:tableStyleId>
              </a:tblPr>
              <a:tblGrid>
                <a:gridCol w="4775907">
                  <a:extLst>
                    <a:ext uri="{9D8B030D-6E8A-4147-A177-3AD203B41FA5}">
                      <a16:colId xmlns:a16="http://schemas.microsoft.com/office/drawing/2014/main" val="592804139"/>
                    </a:ext>
                  </a:extLst>
                </a:gridCol>
              </a:tblGrid>
              <a:tr h="1429406">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5. Put your </a:t>
                      </a:r>
                      <a:r>
                        <a:rPr lang="en-US" sz="2800" b="1" dirty="0">
                          <a:latin typeface="Verdana" panose="020B0604030504040204" pitchFamily="34" charset="0"/>
                          <a:ea typeface="Verdana" panose="020B0604030504040204" pitchFamily="34" charset="0"/>
                          <a:cs typeface="Verdana" panose="020B0604030504040204" pitchFamily="34" charset="0"/>
                        </a:rPr>
                        <a:t>thumbs</a:t>
                      </a:r>
                      <a:r>
                        <a:rPr lang="en-US" sz="2800" dirty="0">
                          <a:latin typeface="Verdana" panose="020B0604030504040204" pitchFamily="34" charset="0"/>
                          <a:ea typeface="Verdana" panose="020B0604030504040204" pitchFamily="34" charset="0"/>
                          <a:cs typeface="Verdana" panose="020B0604030504040204" pitchFamily="34" charset="0"/>
                        </a:rPr>
                        <a:t> up</a:t>
                      </a:r>
                    </a:p>
                  </a:txBody>
                  <a:tcPr marL="98693" marR="98693" marT="49347" marB="49347"/>
                </a:tc>
                <a:extLst>
                  <a:ext uri="{0D108BD9-81ED-4DB2-BD59-A6C34878D82A}">
                    <a16:rowId xmlns:a16="http://schemas.microsoft.com/office/drawing/2014/main" val="2286774576"/>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6. I have 5 </a:t>
                      </a:r>
                      <a:r>
                        <a:rPr lang="en-US" sz="2800" b="1" dirty="0">
                          <a:latin typeface="Verdana" panose="020B0604030504040204" pitchFamily="34" charset="0"/>
                          <a:ea typeface="Verdana" panose="020B0604030504040204" pitchFamily="34" charset="0"/>
                          <a:cs typeface="Verdana" panose="020B0604030504040204" pitchFamily="34" charset="0"/>
                        </a:rPr>
                        <a:t>fingers</a:t>
                      </a:r>
                    </a:p>
                  </a:txBody>
                  <a:tcPr marL="98693" marR="98693" marT="49347" marB="49347"/>
                </a:tc>
                <a:extLst>
                  <a:ext uri="{0D108BD9-81ED-4DB2-BD59-A6C34878D82A}">
                    <a16:rowId xmlns:a16="http://schemas.microsoft.com/office/drawing/2014/main" val="2241347540"/>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7. I move my </a:t>
                      </a:r>
                      <a:r>
                        <a:rPr lang="en-US" sz="2800" b="1" dirty="0">
                          <a:latin typeface="Verdana" panose="020B0604030504040204" pitchFamily="34" charset="0"/>
                          <a:ea typeface="Verdana" panose="020B0604030504040204" pitchFamily="34" charset="0"/>
                          <a:cs typeface="Verdana" panose="020B0604030504040204" pitchFamily="34" charset="0"/>
                        </a:rPr>
                        <a:t>lips</a:t>
                      </a:r>
                    </a:p>
                  </a:txBody>
                  <a:tcPr marL="98693" marR="98693" marT="49347" marB="49347"/>
                </a:tc>
                <a:extLst>
                  <a:ext uri="{0D108BD9-81ED-4DB2-BD59-A6C34878D82A}">
                    <a16:rowId xmlns:a16="http://schemas.microsoft.com/office/drawing/2014/main" val="2443175833"/>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8. Her </a:t>
                      </a:r>
                      <a:r>
                        <a:rPr lang="en-US" sz="2800" b="1" dirty="0">
                          <a:latin typeface="Verdana" panose="020B0604030504040204" pitchFamily="34" charset="0"/>
                          <a:ea typeface="Verdana" panose="020B0604030504040204" pitchFamily="34" charset="0"/>
                          <a:cs typeface="Verdana" panose="020B0604030504040204" pitchFamily="34" charset="0"/>
                        </a:rPr>
                        <a:t>face </a:t>
                      </a:r>
                      <a:r>
                        <a:rPr lang="en-US" sz="2800" dirty="0">
                          <a:latin typeface="Verdana" panose="020B0604030504040204" pitchFamily="34" charset="0"/>
                          <a:ea typeface="Verdana" panose="020B0604030504040204" pitchFamily="34" charset="0"/>
                          <a:cs typeface="Verdana" panose="020B0604030504040204" pitchFamily="34" charset="0"/>
                        </a:rPr>
                        <a:t>always</a:t>
                      </a:r>
                    </a:p>
                  </a:txBody>
                  <a:tcPr marL="98693" marR="98693" marT="49347" marB="49347"/>
                </a:tc>
                <a:extLst>
                  <a:ext uri="{0D108BD9-81ED-4DB2-BD59-A6C34878D82A}">
                    <a16:rowId xmlns:a16="http://schemas.microsoft.com/office/drawing/2014/main" val="2663331006"/>
                  </a:ext>
                </a:extLst>
              </a:tr>
            </a:tbl>
          </a:graphicData>
        </a:graphic>
      </p:graphicFrame>
      <p:pic>
        <p:nvPicPr>
          <p:cNvPr id="12" name="Picture 11">
            <a:extLst>
              <a:ext uri="{FF2B5EF4-FFF2-40B4-BE49-F238E27FC236}">
                <a16:creationId xmlns:a16="http://schemas.microsoft.com/office/drawing/2014/main" id="{C74C5367-3729-F378-ED0A-0E5471DDD2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10011" y="1350789"/>
            <a:ext cx="1040268" cy="961262"/>
          </a:xfrm>
          <a:prstGeom prst="rect">
            <a:avLst/>
          </a:prstGeom>
        </p:spPr>
      </p:pic>
      <p:pic>
        <p:nvPicPr>
          <p:cNvPr id="1026" name="Picture 2" descr="Vector realistic beauty woman lips after lips surgery">
            <a:extLst>
              <a:ext uri="{FF2B5EF4-FFF2-40B4-BE49-F238E27FC236}">
                <a16:creationId xmlns:a16="http://schemas.microsoft.com/office/drawing/2014/main" id="{A7945D49-8219-CA32-3731-BBAFBB60534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616503" y="4192385"/>
            <a:ext cx="1381157" cy="9045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9527D6E-2607-384B-1B4D-01C7E50EEEB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15749" y="2424749"/>
            <a:ext cx="1110849" cy="1140384"/>
          </a:xfrm>
          <a:prstGeom prst="rect">
            <a:avLst/>
          </a:prstGeom>
        </p:spPr>
      </p:pic>
      <p:pic>
        <p:nvPicPr>
          <p:cNvPr id="2" name="Picture 1">
            <a:extLst>
              <a:ext uri="{FF2B5EF4-FFF2-40B4-BE49-F238E27FC236}">
                <a16:creationId xmlns:a16="http://schemas.microsoft.com/office/drawing/2014/main" id="{8A8A2108-6546-DB43-47BF-0ADCF1D942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69" b="89927" l="9968" r="89925"/>
                    </a14:imgEffect>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62774" y="5149155"/>
            <a:ext cx="1534886" cy="156754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315" y="0"/>
            <a:ext cx="406400" cy="406400"/>
          </a:xfrm>
          <a:prstGeom prst="rect">
            <a:avLst/>
          </a:prstGeom>
        </p:spPr>
      </p:pic>
    </p:spTree>
    <p:extLst>
      <p:ext uri="{BB962C8B-B14F-4D97-AF65-F5344CB8AC3E}">
        <p14:creationId xmlns:p14="http://schemas.microsoft.com/office/powerpoint/2010/main" val="2782690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0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283B89-E3F3-6EE8-7338-E226D8F04081}"/>
              </a:ext>
            </a:extLst>
          </p:cNvPr>
          <p:cNvGraphicFramePr>
            <a:graphicFrameLocks noGrp="1"/>
          </p:cNvGraphicFramePr>
          <p:nvPr>
            <p:extLst>
              <p:ext uri="{D42A27DB-BD31-4B8C-83A1-F6EECF244321}">
                <p14:modId xmlns:p14="http://schemas.microsoft.com/office/powerpoint/2010/main" val="3357319770"/>
              </p:ext>
            </p:extLst>
          </p:nvPr>
        </p:nvGraphicFramePr>
        <p:xfrm>
          <a:off x="472438" y="886658"/>
          <a:ext cx="4775907" cy="5717342"/>
        </p:xfrm>
        <a:graphic>
          <a:graphicData uri="http://schemas.openxmlformats.org/drawingml/2006/table">
            <a:tbl>
              <a:tblPr>
                <a:tableStyleId>{FABFCF23-3B69-468F-B69F-88F6DE6A72F2}</a:tableStyleId>
              </a:tblPr>
              <a:tblGrid>
                <a:gridCol w="4775907">
                  <a:extLst>
                    <a:ext uri="{9D8B030D-6E8A-4147-A177-3AD203B41FA5}">
                      <a16:colId xmlns:a16="http://schemas.microsoft.com/office/drawing/2014/main" val="592804139"/>
                    </a:ext>
                  </a:extLst>
                </a:gridCol>
              </a:tblGrid>
              <a:tr h="1429406">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9. She </a:t>
                      </a:r>
                      <a:r>
                        <a:rPr lang="en-US" sz="2800" b="1" dirty="0">
                          <a:latin typeface="Verdana" panose="020B0604030504040204" pitchFamily="34" charset="0"/>
                          <a:ea typeface="Verdana" panose="020B0604030504040204" pitchFamily="34" charset="0"/>
                          <a:cs typeface="Verdana" panose="020B0604030504040204" pitchFamily="34" charset="0"/>
                        </a:rPr>
                        <a:t>tasted</a:t>
                      </a:r>
                    </a:p>
                  </a:txBody>
                  <a:tcPr marL="98693" marR="98693" marT="49347" marB="49347"/>
                </a:tc>
                <a:extLst>
                  <a:ext uri="{0D108BD9-81ED-4DB2-BD59-A6C34878D82A}">
                    <a16:rowId xmlns:a16="http://schemas.microsoft.com/office/drawing/2014/main" val="2286774576"/>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10. I </a:t>
                      </a:r>
                      <a:r>
                        <a:rPr lang="en-US" sz="2800" b="1" dirty="0">
                          <a:latin typeface="Verdana" panose="020B0604030504040204" pitchFamily="34" charset="0"/>
                          <a:ea typeface="Verdana" panose="020B0604030504040204" pitchFamily="34" charset="0"/>
                          <a:cs typeface="Verdana" panose="020B0604030504040204" pitchFamily="34" charset="0"/>
                        </a:rPr>
                        <a:t>burned</a:t>
                      </a:r>
                    </a:p>
                  </a:txBody>
                  <a:tcPr marL="98693" marR="98693" marT="49347" marB="49347"/>
                </a:tc>
                <a:extLst>
                  <a:ext uri="{0D108BD9-81ED-4DB2-BD59-A6C34878D82A}">
                    <a16:rowId xmlns:a16="http://schemas.microsoft.com/office/drawing/2014/main" val="2241347540"/>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11. She </a:t>
                      </a:r>
                      <a:r>
                        <a:rPr lang="en-US" sz="2800" b="1" dirty="0">
                          <a:latin typeface="Verdana" panose="020B0604030504040204" pitchFamily="34" charset="0"/>
                          <a:ea typeface="Verdana" panose="020B0604030504040204" pitchFamily="34" charset="0"/>
                          <a:cs typeface="Verdana" panose="020B0604030504040204" pitchFamily="34" charset="0"/>
                        </a:rPr>
                        <a:t>touched</a:t>
                      </a:r>
                    </a:p>
                  </a:txBody>
                  <a:tcPr marL="98693" marR="98693" marT="49347" marB="49347"/>
                </a:tc>
                <a:extLst>
                  <a:ext uri="{0D108BD9-81ED-4DB2-BD59-A6C34878D82A}">
                    <a16:rowId xmlns:a16="http://schemas.microsoft.com/office/drawing/2014/main" val="2443175833"/>
                  </a:ext>
                </a:extLst>
              </a:tr>
              <a:tr h="1429312">
                <a:tc>
                  <a:txBody>
                    <a:bodyPr/>
                    <a:lstStyle/>
                    <a:p>
                      <a:pPr>
                        <a:lnSpc>
                          <a:spcPct val="100000"/>
                        </a:lnSpc>
                      </a:pPr>
                      <a:r>
                        <a:rPr lang="en-US" sz="2800" dirty="0">
                          <a:latin typeface="Verdana" panose="020B0604030504040204" pitchFamily="34" charset="0"/>
                          <a:ea typeface="Verdana" panose="020B0604030504040204" pitchFamily="34" charset="0"/>
                          <a:cs typeface="Verdana" panose="020B0604030504040204" pitchFamily="34" charset="0"/>
                        </a:rPr>
                        <a:t>12. My </a:t>
                      </a:r>
                      <a:r>
                        <a:rPr lang="en-US" sz="2800" b="1" dirty="0">
                          <a:latin typeface="Verdana" panose="020B0604030504040204" pitchFamily="34" charset="0"/>
                          <a:ea typeface="Verdana" panose="020B0604030504040204" pitchFamily="34" charset="0"/>
                          <a:cs typeface="Verdana" panose="020B0604030504040204" pitchFamily="34" charset="0"/>
                        </a:rPr>
                        <a:t>tongue</a:t>
                      </a:r>
                    </a:p>
                  </a:txBody>
                  <a:tcPr marL="98693" marR="98693" marT="49347" marB="49347"/>
                </a:tc>
                <a:extLst>
                  <a:ext uri="{0D108BD9-81ED-4DB2-BD59-A6C34878D82A}">
                    <a16:rowId xmlns:a16="http://schemas.microsoft.com/office/drawing/2014/main" val="2663331006"/>
                  </a:ext>
                </a:extLst>
              </a:tr>
            </a:tbl>
          </a:graphicData>
        </a:graphic>
      </p:graphicFrame>
      <p:graphicFrame>
        <p:nvGraphicFramePr>
          <p:cNvPr id="3" name="Table 12">
            <a:extLst>
              <a:ext uri="{FF2B5EF4-FFF2-40B4-BE49-F238E27FC236}">
                <a16:creationId xmlns:a16="http://schemas.microsoft.com/office/drawing/2014/main" id="{9AE8F610-1F0B-A601-A54B-41C41B222260}"/>
              </a:ext>
            </a:extLst>
          </p:cNvPr>
          <p:cNvGraphicFramePr>
            <a:graphicFrameLocks noGrp="1"/>
          </p:cNvGraphicFramePr>
          <p:nvPr>
            <p:extLst>
              <p:ext uri="{D42A27DB-BD31-4B8C-83A1-F6EECF244321}">
                <p14:modId xmlns:p14="http://schemas.microsoft.com/office/powerpoint/2010/main" val="2391312306"/>
              </p:ext>
            </p:extLst>
          </p:nvPr>
        </p:nvGraphicFramePr>
        <p:xfrm>
          <a:off x="5963213" y="886658"/>
          <a:ext cx="5936751" cy="5717342"/>
        </p:xfrm>
        <a:graphic>
          <a:graphicData uri="http://schemas.openxmlformats.org/drawingml/2006/table">
            <a:tbl>
              <a:tblPr>
                <a:tableStyleId>{FABFCF23-3B69-468F-B69F-88F6DE6A72F2}</a:tableStyleId>
              </a:tblPr>
              <a:tblGrid>
                <a:gridCol w="5936751">
                  <a:extLst>
                    <a:ext uri="{9D8B030D-6E8A-4147-A177-3AD203B41FA5}">
                      <a16:colId xmlns:a16="http://schemas.microsoft.com/office/drawing/2014/main" val="592804139"/>
                    </a:ext>
                  </a:extLst>
                </a:gridCol>
              </a:tblGrid>
              <a:tr h="1429406">
                <a:tc>
                  <a:txBody>
                    <a:bodyPr/>
                    <a:lstStyle/>
                    <a:p>
                      <a:pPr marL="514350" indent="-514350">
                        <a:lnSpc>
                          <a:spcPct val="100000"/>
                        </a:lnSpc>
                        <a:buFont typeface="+mj-lt"/>
                        <a:buAutoNum type="alphaUcPeriod" startAt="9"/>
                      </a:pPr>
                      <a:r>
                        <a:rPr lang="en-US" sz="3000" dirty="0">
                          <a:latin typeface="Verdana" panose="020B0604030504040204" pitchFamily="34" charset="0"/>
                          <a:ea typeface="Verdana" panose="020B0604030504040204" pitchFamily="34" charset="0"/>
                          <a:cs typeface="Verdana" panose="020B0604030504040204" pitchFamily="34" charset="0"/>
                        </a:rPr>
                        <a:t>the palm of </a:t>
                      </a:r>
                      <a:r>
                        <a:rPr lang="en-US" sz="3000" b="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my hand on the hot pan.</a:t>
                      </a:r>
                      <a:endParaRPr lang="en-US" sz="3000" dirty="0">
                        <a:latin typeface="Verdana" panose="020B0604030504040204" pitchFamily="34" charset="0"/>
                        <a:ea typeface="Verdana" panose="020B0604030504040204" pitchFamily="34" charset="0"/>
                        <a:cs typeface="Verdana" panose="020B0604030504040204" pitchFamily="34" charset="0"/>
                      </a:endParaRPr>
                    </a:p>
                  </a:txBody>
                  <a:tcPr marL="98693" marR="98693" marT="49347" marB="49347"/>
                </a:tc>
                <a:extLst>
                  <a:ext uri="{0D108BD9-81ED-4DB2-BD59-A6C34878D82A}">
                    <a16:rowId xmlns:a16="http://schemas.microsoft.com/office/drawing/2014/main" val="2286774576"/>
                  </a:ext>
                </a:extLst>
              </a:tr>
              <a:tr h="1429312">
                <a:tc>
                  <a:txBody>
                    <a:bodyPr/>
                    <a:lstStyle/>
                    <a:p>
                      <a:pPr>
                        <a:lnSpc>
                          <a:spcPct val="100000"/>
                        </a:lnSpc>
                      </a:pPr>
                      <a:r>
                        <a:rPr lang="en-US" sz="3000" dirty="0">
                          <a:latin typeface="Verdana" panose="020B0604030504040204" pitchFamily="34" charset="0"/>
                          <a:ea typeface="Verdana" panose="020B0604030504040204" pitchFamily="34" charset="0"/>
                          <a:cs typeface="Verdana" panose="020B0604030504040204" pitchFamily="34" charset="0"/>
                        </a:rPr>
                        <a:t>J. the fruit but didn’t like it.</a:t>
                      </a:r>
                    </a:p>
                  </a:txBody>
                  <a:tcPr marL="98693" marR="98693" marT="49347" marB="49347"/>
                </a:tc>
                <a:extLst>
                  <a:ext uri="{0D108BD9-81ED-4DB2-BD59-A6C34878D82A}">
                    <a16:rowId xmlns:a16="http://schemas.microsoft.com/office/drawing/2014/main" val="2241347540"/>
                  </a:ext>
                </a:extLst>
              </a:tr>
              <a:tr h="1429312">
                <a:tc>
                  <a:txBody>
                    <a:bodyPr/>
                    <a:lstStyle/>
                    <a:p>
                      <a:pPr marL="514350" indent="-514350">
                        <a:lnSpc>
                          <a:spcPct val="100000"/>
                        </a:lnSpc>
                        <a:buFont typeface="+mj-lt"/>
                        <a:buAutoNum type="alphaUcPeriod" startAt="11"/>
                      </a:pPr>
                      <a:r>
                        <a:rPr lang="en-US" sz="3000" dirty="0">
                          <a:latin typeface="Verdana" panose="020B0604030504040204" pitchFamily="34" charset="0"/>
                          <a:ea typeface="Verdana" panose="020B0604030504040204" pitchFamily="34" charset="0"/>
                          <a:cs typeface="Verdana" panose="020B0604030504040204" pitchFamily="34" charset="0"/>
                        </a:rPr>
                        <a:t>helps me to talk and taste food and drinks.</a:t>
                      </a:r>
                    </a:p>
                  </a:txBody>
                  <a:tcPr marL="98693" marR="98693" marT="49347" marB="49347"/>
                </a:tc>
                <a:extLst>
                  <a:ext uri="{0D108BD9-81ED-4DB2-BD59-A6C34878D82A}">
                    <a16:rowId xmlns:a16="http://schemas.microsoft.com/office/drawing/2014/main" val="2443175833"/>
                  </a:ext>
                </a:extLst>
              </a:tr>
              <a:tr h="1429312">
                <a:tc>
                  <a:txBody>
                    <a:bodyPr/>
                    <a:lstStyle/>
                    <a:p>
                      <a:pPr marL="514350" indent="-514350">
                        <a:lnSpc>
                          <a:spcPct val="100000"/>
                        </a:lnSpc>
                        <a:buFont typeface="+mj-lt"/>
                        <a:buAutoNum type="alphaUcPeriod" startAt="12"/>
                      </a:pPr>
                      <a:r>
                        <a:rPr lang="en-US" sz="3000" dirty="0">
                          <a:latin typeface="Verdana" panose="020B0604030504040204" pitchFamily="34" charset="0"/>
                          <a:ea typeface="Verdana" panose="020B0604030504040204" pitchFamily="34" charset="0"/>
                          <a:cs typeface="Verdana" panose="020B0604030504040204" pitchFamily="34" charset="0"/>
                        </a:rPr>
                        <a:t>the soft animal with her hands.</a:t>
                      </a:r>
                    </a:p>
                  </a:txBody>
                  <a:tcPr marL="98693" marR="98693" marT="49347" marB="49347"/>
                </a:tc>
                <a:extLst>
                  <a:ext uri="{0D108BD9-81ED-4DB2-BD59-A6C34878D82A}">
                    <a16:rowId xmlns:a16="http://schemas.microsoft.com/office/drawing/2014/main" val="2663331006"/>
                  </a:ext>
                </a:extLst>
              </a:tr>
            </a:tbl>
          </a:graphicData>
        </a:graphic>
      </p:graphicFrame>
      <p:sp>
        <p:nvSpPr>
          <p:cNvPr id="5" name="Title 1">
            <a:extLst>
              <a:ext uri="{FF2B5EF4-FFF2-40B4-BE49-F238E27FC236}">
                <a16:creationId xmlns:a16="http://schemas.microsoft.com/office/drawing/2014/main" id="{01836A61-44F6-4599-15E3-54C4428528EC}"/>
              </a:ext>
            </a:extLst>
          </p:cNvPr>
          <p:cNvSpPr txBox="1">
            <a:spLocks/>
          </p:cNvSpPr>
          <p:nvPr/>
        </p:nvSpPr>
        <p:spPr>
          <a:xfrm>
            <a:off x="1203961" y="-245108"/>
            <a:ext cx="1116612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Verdana"/>
              <a:buNone/>
              <a:defRPr sz="14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3200" b="1" dirty="0"/>
              <a:t>Match the beginning and end of each sentence.</a:t>
            </a:r>
          </a:p>
        </p:txBody>
      </p:sp>
      <p:pic>
        <p:nvPicPr>
          <p:cNvPr id="2" name="Google Shape;164;p7">
            <a:extLst>
              <a:ext uri="{FF2B5EF4-FFF2-40B4-BE49-F238E27FC236}">
                <a16:creationId xmlns:a16="http://schemas.microsoft.com/office/drawing/2014/main" id="{6D70DD30-D11D-1BB2-532B-6F38AAC4468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246067" y="919977"/>
            <a:ext cx="1369156" cy="1325563"/>
          </a:xfrm>
          <a:prstGeom prst="rect">
            <a:avLst/>
          </a:prstGeom>
          <a:noFill/>
          <a:ln>
            <a:noFill/>
          </a:ln>
        </p:spPr>
      </p:pic>
      <p:pic>
        <p:nvPicPr>
          <p:cNvPr id="9" name="Picture 8">
            <a:extLst>
              <a:ext uri="{FF2B5EF4-FFF2-40B4-BE49-F238E27FC236}">
                <a16:creationId xmlns:a16="http://schemas.microsoft.com/office/drawing/2014/main" id="{A0414EA1-60F2-F3BE-8269-4CB8D55BF0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18830" y="2682240"/>
            <a:ext cx="1296488" cy="878975"/>
          </a:xfrm>
          <a:prstGeom prst="rect">
            <a:avLst/>
          </a:prstGeom>
        </p:spPr>
      </p:pic>
      <p:pic>
        <p:nvPicPr>
          <p:cNvPr id="11" name="Picture 10">
            <a:extLst>
              <a:ext uri="{FF2B5EF4-FFF2-40B4-BE49-F238E27FC236}">
                <a16:creationId xmlns:a16="http://schemas.microsoft.com/office/drawing/2014/main" id="{2F297DB0-9B79-EE58-A52F-E7C88912291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15318" y="2550025"/>
            <a:ext cx="659787" cy="993932"/>
          </a:xfrm>
          <a:prstGeom prst="rect">
            <a:avLst/>
          </a:prstGeom>
        </p:spPr>
      </p:pic>
      <p:grpSp>
        <p:nvGrpSpPr>
          <p:cNvPr id="12" name="Group 11">
            <a:extLst>
              <a:ext uri="{FF2B5EF4-FFF2-40B4-BE49-F238E27FC236}">
                <a16:creationId xmlns:a16="http://schemas.microsoft.com/office/drawing/2014/main" id="{448D4E2F-DEB0-BE2F-0D23-01B238F9C2E4}"/>
              </a:ext>
            </a:extLst>
          </p:cNvPr>
          <p:cNvGrpSpPr/>
          <p:nvPr/>
        </p:nvGrpSpPr>
        <p:grpSpPr>
          <a:xfrm>
            <a:off x="3799732" y="5197033"/>
            <a:ext cx="1354937" cy="1225767"/>
            <a:chOff x="3799732" y="5197033"/>
            <a:chExt cx="1354937" cy="1225767"/>
          </a:xfrm>
        </p:grpSpPr>
        <p:pic>
          <p:nvPicPr>
            <p:cNvPr id="4" name="Picture 3">
              <a:extLst>
                <a:ext uri="{FF2B5EF4-FFF2-40B4-BE49-F238E27FC236}">
                  <a16:creationId xmlns:a16="http://schemas.microsoft.com/office/drawing/2014/main" id="{FF7B2FB5-B053-FA59-48FD-B437B8EC9AF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21629" y="5197033"/>
              <a:ext cx="833040" cy="1225767"/>
            </a:xfrm>
            <a:prstGeom prst="rect">
              <a:avLst/>
            </a:prstGeom>
          </p:spPr>
        </p:pic>
        <p:sp>
          <p:nvSpPr>
            <p:cNvPr id="7" name="Right Arrow 6">
              <a:extLst>
                <a:ext uri="{FF2B5EF4-FFF2-40B4-BE49-F238E27FC236}">
                  <a16:creationId xmlns:a16="http://schemas.microsoft.com/office/drawing/2014/main" id="{242465D2-100E-E1F8-DDC8-9931DE62F9A1}"/>
                </a:ext>
              </a:extLst>
            </p:cNvPr>
            <p:cNvSpPr/>
            <p:nvPr/>
          </p:nvSpPr>
          <p:spPr>
            <a:xfrm>
              <a:off x="3799732" y="5938023"/>
              <a:ext cx="732822" cy="260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862D1CB-C599-D9F6-2371-62449FBADBE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930645" y="3775130"/>
            <a:ext cx="1061497" cy="1238398"/>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11273"/>
            <a:ext cx="406400" cy="406400"/>
          </a:xfrm>
          <a:prstGeom prst="rect">
            <a:avLst/>
          </a:prstGeom>
        </p:spPr>
      </p:pic>
    </p:spTree>
    <p:extLst>
      <p:ext uri="{BB962C8B-B14F-4D97-AF65-F5344CB8AC3E}">
        <p14:creationId xmlns:p14="http://schemas.microsoft.com/office/powerpoint/2010/main" val="4019183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3" fill="hold"/>
                                        <p:tgtEl>
                                          <p:spTgt spid="10"/>
                                        </p:tgtEl>
                                      </p:cBhvr>
                                    </p:cmd>
                                  </p:childTnLst>
                                </p:cTn>
                              </p:par>
                            </p:childTnLst>
                          </p:cTn>
                        </p:par>
                      </p:childTnLst>
                    </p:cTn>
                  </p:par>
                </p:childTnLst>
              </p:cTn>
              <p:nextCondLst>
                <p:cond evt="onClick" delay="0">
                  <p:tgtEl>
                    <p:spTgt spid="10"/>
                  </p:tgtEl>
                </p:cond>
              </p:nextCondLst>
            </p:seq>
            <p:audio>
              <p:cMediaNode vol="9898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aphicFrame>
        <p:nvGraphicFramePr>
          <p:cNvPr id="173" name="Google Shape;173;p8"/>
          <p:cNvGraphicFramePr/>
          <p:nvPr>
            <p:extLst>
              <p:ext uri="{D42A27DB-BD31-4B8C-83A1-F6EECF244321}">
                <p14:modId xmlns:p14="http://schemas.microsoft.com/office/powerpoint/2010/main" val="2509122749"/>
              </p:ext>
            </p:extLst>
          </p:nvPr>
        </p:nvGraphicFramePr>
        <p:xfrm>
          <a:off x="140165" y="747700"/>
          <a:ext cx="11767583" cy="5973775"/>
        </p:xfrm>
        <a:graphic>
          <a:graphicData uri="http://schemas.openxmlformats.org/drawingml/2006/table">
            <a:tbl>
              <a:tblPr>
                <a:noFill/>
                <a:tableStyleId>{CD619697-065A-43C2-B44F-075EE8323DBF}</a:tableStyleId>
              </a:tblPr>
              <a:tblGrid>
                <a:gridCol w="376670">
                  <a:extLst>
                    <a:ext uri="{9D8B030D-6E8A-4147-A177-3AD203B41FA5}">
                      <a16:colId xmlns:a16="http://schemas.microsoft.com/office/drawing/2014/main" val="2935932939"/>
                    </a:ext>
                  </a:extLst>
                </a:gridCol>
                <a:gridCol w="4353116">
                  <a:extLst>
                    <a:ext uri="{9D8B030D-6E8A-4147-A177-3AD203B41FA5}">
                      <a16:colId xmlns:a16="http://schemas.microsoft.com/office/drawing/2014/main" val="20000"/>
                    </a:ext>
                  </a:extLst>
                </a:gridCol>
                <a:gridCol w="3318553">
                  <a:extLst>
                    <a:ext uri="{9D8B030D-6E8A-4147-A177-3AD203B41FA5}">
                      <a16:colId xmlns:a16="http://schemas.microsoft.com/office/drawing/2014/main" val="20001"/>
                    </a:ext>
                  </a:extLst>
                </a:gridCol>
                <a:gridCol w="3719244">
                  <a:extLst>
                    <a:ext uri="{9D8B030D-6E8A-4147-A177-3AD203B41FA5}">
                      <a16:colId xmlns:a16="http://schemas.microsoft.com/office/drawing/2014/main" val="20002"/>
                    </a:ext>
                  </a:extLst>
                </a:gridCol>
              </a:tblGrid>
              <a:tr h="855675">
                <a:tc>
                  <a:txBody>
                    <a:bodyPr/>
                    <a:lstStyle/>
                    <a:p>
                      <a:pPr marL="0" marR="0" lvl="0" indent="0" algn="l" rtl="0">
                        <a:lnSpc>
                          <a:spcPct val="100000"/>
                        </a:lnSpc>
                        <a:spcBef>
                          <a:spcPts val="0"/>
                        </a:spcBef>
                        <a:spcAft>
                          <a:spcPts val="0"/>
                        </a:spcAft>
                        <a:buClr>
                          <a:srgbClr val="000000"/>
                        </a:buClr>
                        <a:buSzPts val="2800"/>
                        <a:buFont typeface="Arial"/>
                        <a:buNone/>
                      </a:pPr>
                      <a:endParaRPr sz="2400" b="1"/>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Question ?</a:t>
                      </a:r>
                      <a:endParaRPr sz="2400" b="1"/>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Positive +</a:t>
                      </a:r>
                      <a:endParaRPr sz="2400" b="1"/>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rgbClr val="000000"/>
                          </a:solidFill>
                          <a:latin typeface="Verdana"/>
                          <a:ea typeface="Verdana"/>
                          <a:cs typeface="Verdana"/>
                          <a:sym typeface="Verdana"/>
                        </a:rPr>
                        <a:t>Negative -</a:t>
                      </a:r>
                      <a:endParaRPr sz="2400" b="1" dirty="0"/>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5"/>
                          </a:solidFill>
                        </a:rPr>
                        <a:t>1</a:t>
                      </a:r>
                      <a:endParaRPr sz="2400" dirty="0">
                        <a:solidFill>
                          <a:schemeClr val="accent5"/>
                        </a:solidFil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Verdana"/>
                        </a:rPr>
                        <a:t>Did</a:t>
                      </a:r>
                      <a:r>
                        <a:rPr lang="en-US" sz="2400" b="0" i="0" u="none" strike="noStrike" cap="none" dirty="0">
                          <a:solidFill>
                            <a:srgbClr val="000000"/>
                          </a:solidFill>
                          <a:latin typeface="Verdana"/>
                          <a:ea typeface="Verdana"/>
                          <a:cs typeface="Verdana"/>
                          <a:sym typeface="Verdana"/>
                        </a:rPr>
                        <a:t> she </a:t>
                      </a:r>
                      <a:r>
                        <a:rPr lang="en-US" sz="2400" b="0" i="0" u="none" strike="noStrike" cap="none" dirty="0">
                          <a:solidFill>
                            <a:srgbClr val="4A86E8"/>
                          </a:solidFill>
                          <a:latin typeface="Verdana"/>
                          <a:ea typeface="Verdana"/>
                          <a:cs typeface="Verdana"/>
                          <a:sym typeface="Verdana"/>
                        </a:rPr>
                        <a:t>smell</a:t>
                      </a:r>
                      <a:r>
                        <a:rPr lang="en-US" sz="2400" b="0" i="0" u="none" strike="noStrike" cap="none" dirty="0">
                          <a:solidFill>
                            <a:srgbClr val="000000"/>
                          </a:solidFill>
                          <a:latin typeface="Verdana"/>
                          <a:ea typeface="Verdana"/>
                          <a:cs typeface="Verdana"/>
                          <a:sym typeface="Verdana"/>
                        </a:rPr>
                        <a:t> </a:t>
                      </a:r>
                      <a:r>
                        <a:rPr lang="en-US" sz="2400" dirty="0">
                          <a:latin typeface="Verdana"/>
                          <a:ea typeface="Verdana"/>
                          <a:cs typeface="Verdana"/>
                          <a:sym typeface="Verdana"/>
                        </a:rPr>
                        <a:t>the flower</a:t>
                      </a:r>
                      <a:r>
                        <a:rPr lang="en-US" sz="2400" b="0" i="0" u="none" strike="noStrike" cap="none" dirty="0">
                          <a:solidFill>
                            <a:srgbClr val="000000"/>
                          </a:solidFill>
                          <a:latin typeface="Verdana"/>
                          <a:ea typeface="Verdana"/>
                          <a:cs typeface="Verdana"/>
                          <a:sym typeface="Verdana"/>
                        </a:rPr>
                        <a:t>? </a:t>
                      </a:r>
                      <a:endParaRPr sz="2400" dirty="0"/>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Yes, she </a:t>
                      </a:r>
                      <a:r>
                        <a:rPr lang="en-US" sz="2400" b="0" i="0" u="none" strike="noStrike" cap="none" dirty="0">
                          <a:solidFill>
                            <a:srgbClr val="4A86E8"/>
                          </a:solidFill>
                          <a:latin typeface="Verdana"/>
                          <a:ea typeface="Verdana"/>
                          <a:cs typeface="Verdana"/>
                          <a:sym typeface="Verdana"/>
                        </a:rPr>
                        <a:t>s</a:t>
                      </a:r>
                      <a:r>
                        <a:rPr lang="en-US" sz="2400" dirty="0">
                          <a:solidFill>
                            <a:srgbClr val="4A86E8"/>
                          </a:solidFill>
                          <a:latin typeface="Verdana"/>
                          <a:ea typeface="Verdana"/>
                          <a:cs typeface="Verdana"/>
                          <a:sym typeface="Verdana"/>
                        </a:rPr>
                        <a:t>melled</a:t>
                      </a:r>
                      <a:r>
                        <a:rPr lang="en-US" sz="2400" b="0" i="0" u="none" strike="noStrike" cap="none" dirty="0">
                          <a:solidFill>
                            <a:srgbClr val="000000"/>
                          </a:solidFill>
                          <a:latin typeface="Verdana"/>
                          <a:ea typeface="Verdana"/>
                          <a:cs typeface="Verdana"/>
                          <a:sym typeface="Verdana"/>
                        </a:rPr>
                        <a:t> </a:t>
                      </a:r>
                      <a:r>
                        <a:rPr lang="en-US" sz="2400" dirty="0">
                          <a:latin typeface="Verdana"/>
                          <a:ea typeface="Verdana"/>
                          <a:cs typeface="Verdana"/>
                          <a:sym typeface="Verdana"/>
                        </a:rPr>
                        <a:t>it</a:t>
                      </a:r>
                      <a:r>
                        <a:rPr lang="en-US" sz="2400" b="0" i="0" u="none" strike="noStrike" cap="none" dirty="0">
                          <a:solidFill>
                            <a:srgbClr val="000000"/>
                          </a:solidFill>
                          <a:latin typeface="Verdana"/>
                          <a:ea typeface="Verdana"/>
                          <a:cs typeface="Verdana"/>
                          <a:sym typeface="Verdana"/>
                        </a:rPr>
                        <a:t>. </a:t>
                      </a:r>
                      <a:endParaRPr sz="2400" dirty="0"/>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No, </a:t>
                      </a:r>
                      <a:r>
                        <a:rPr lang="en-US" sz="2400" dirty="0">
                          <a:latin typeface="Verdana"/>
                          <a:ea typeface="Verdana"/>
                          <a:cs typeface="Verdana"/>
                          <a:sym typeface="Verdana"/>
                        </a:rPr>
                        <a:t>she </a:t>
                      </a:r>
                      <a:r>
                        <a:rPr lang="en-US" sz="2400" b="0" i="0" u="none" strike="noStrike" cap="none" dirty="0">
                          <a:solidFill>
                            <a:srgbClr val="4A86E8"/>
                          </a:solidFill>
                          <a:latin typeface="Verdana"/>
                          <a:ea typeface="Verdana"/>
                          <a:cs typeface="Verdana"/>
                          <a:sym typeface="Verdana"/>
                        </a:rPr>
                        <a:t>didn’t</a:t>
                      </a:r>
                      <a:r>
                        <a:rPr lang="en-US" sz="2400" dirty="0">
                          <a:latin typeface="Verdana"/>
                          <a:ea typeface="Verdana"/>
                          <a:cs typeface="Verdana"/>
                          <a:sym typeface="Verdana"/>
                        </a:rPr>
                        <a:t> </a:t>
                      </a:r>
                      <a:r>
                        <a:rPr lang="en-US" sz="2400" dirty="0">
                          <a:solidFill>
                            <a:srgbClr val="4A86E8"/>
                          </a:solidFill>
                          <a:latin typeface="Verdana"/>
                          <a:ea typeface="Verdana"/>
                          <a:cs typeface="Verdana"/>
                          <a:sym typeface="Verdana"/>
                        </a:rPr>
                        <a:t>smell</a:t>
                      </a:r>
                      <a:r>
                        <a:rPr lang="en-US" sz="2400" dirty="0">
                          <a:latin typeface="Verdana"/>
                          <a:ea typeface="Verdana"/>
                          <a:cs typeface="Verdana"/>
                          <a:sym typeface="Verdana"/>
                        </a:rPr>
                        <a:t> it. </a:t>
                      </a:r>
                      <a:endParaRPr sz="2400" dirty="0"/>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accent5"/>
                          </a:solidFill>
                          <a:latin typeface="Verdana"/>
                          <a:ea typeface="Verdana"/>
                          <a:cs typeface="Verdana"/>
                          <a:sym typeface="Arial"/>
                        </a:rPr>
                        <a:t>2</a:t>
                      </a:r>
                      <a:endParaRPr sz="2400" b="0" i="0" u="none" strike="noStrike" cap="none" dirty="0">
                        <a:solidFill>
                          <a:schemeClr val="accent5"/>
                        </a:solidFill>
                        <a:latin typeface="Verdana"/>
                        <a:ea typeface="Verdana"/>
                        <a:cs typeface="Verdana"/>
                        <a:sym typeface="Aria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Did</a:t>
                      </a:r>
                      <a:r>
                        <a:rPr lang="en-US" sz="2400" b="0" i="0" u="none" strike="noStrike" cap="none" dirty="0">
                          <a:solidFill>
                            <a:srgbClr val="000000"/>
                          </a:solidFill>
                          <a:latin typeface="Verdana"/>
                          <a:ea typeface="Verdana"/>
                          <a:cs typeface="Verdana"/>
                          <a:sym typeface="Arial"/>
                        </a:rPr>
                        <a:t> you </a:t>
                      </a:r>
                      <a:r>
                        <a:rPr lang="en-US" sz="2400" b="0" i="0" u="none" strike="noStrike" cap="none" dirty="0">
                          <a:solidFill>
                            <a:srgbClr val="4A86E8"/>
                          </a:solidFill>
                          <a:latin typeface="Verdana"/>
                          <a:ea typeface="Verdana"/>
                          <a:cs typeface="Verdana"/>
                          <a:sym typeface="Arial"/>
                        </a:rPr>
                        <a:t>burn</a:t>
                      </a:r>
                      <a:r>
                        <a:rPr lang="en-US" sz="2400" b="0" i="0" u="none" strike="noStrike" cap="none" dirty="0">
                          <a:solidFill>
                            <a:srgbClr val="000000"/>
                          </a:solidFill>
                          <a:latin typeface="Verdana"/>
                          <a:ea typeface="Verdana"/>
                          <a:cs typeface="Verdana"/>
                          <a:sym typeface="Arial"/>
                        </a:rPr>
                        <a:t> the food?</a:t>
                      </a:r>
                      <a:endParaRPr sz="2400" b="0" i="0" u="none" strike="noStrike" cap="none" dirty="0">
                        <a:solidFill>
                          <a:srgbClr val="000000"/>
                        </a:solidFill>
                        <a:latin typeface="Verdana"/>
                        <a:ea typeface="Verdana"/>
                        <a:cs typeface="Verdana"/>
                        <a:sym typeface="Arial"/>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Arial"/>
                        </a:rPr>
                        <a:t>Yes, I </a:t>
                      </a:r>
                      <a:r>
                        <a:rPr lang="en-US" sz="2400" b="0" i="0" u="none" strike="noStrike" cap="none" dirty="0">
                          <a:solidFill>
                            <a:srgbClr val="4A86E8"/>
                          </a:solidFill>
                          <a:latin typeface="Verdana"/>
                          <a:ea typeface="Verdana"/>
                          <a:cs typeface="Verdana"/>
                          <a:sym typeface="Arial"/>
                        </a:rPr>
                        <a:t>burned</a:t>
                      </a:r>
                      <a:r>
                        <a:rPr lang="en-US" sz="2400" b="0" i="0" u="none" strike="noStrike" cap="none" dirty="0">
                          <a:solidFill>
                            <a:srgbClr val="000000"/>
                          </a:solidFill>
                          <a:latin typeface="Verdana"/>
                          <a:ea typeface="Verdana"/>
                          <a:cs typeface="Verdana"/>
                          <a:sym typeface="Arial"/>
                        </a:rPr>
                        <a:t> it.</a:t>
                      </a:r>
                      <a:endParaRPr sz="2400" b="0" i="0" u="none" strike="noStrike" cap="none" dirty="0">
                        <a:solidFill>
                          <a:srgbClr val="000000"/>
                        </a:solidFill>
                        <a:latin typeface="Verdana"/>
                        <a:ea typeface="Verdana"/>
                        <a:cs typeface="Verdana"/>
                        <a:sym typeface="Aria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__________________</a:t>
                      </a:r>
                      <a:endParaRPr sz="2400" b="0" i="0" u="none" strike="noStrike" cap="none" dirty="0">
                        <a:solidFill>
                          <a:srgbClr val="4A86E8"/>
                        </a:solidFill>
                        <a:latin typeface="Verdana"/>
                        <a:ea typeface="Verdana"/>
                        <a:cs typeface="Verdana"/>
                        <a:sym typeface="Aria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5"/>
                          </a:solidFill>
                        </a:rPr>
                        <a:t>3</a:t>
                      </a:r>
                      <a:endParaRPr sz="2400" dirty="0">
                        <a:solidFill>
                          <a:schemeClr val="accent5"/>
                        </a:solidFil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Verdana"/>
                        </a:rPr>
                        <a:t>__________</a:t>
                      </a:r>
                      <a:r>
                        <a:rPr lang="en-US" sz="2400" b="0" i="0" u="none" strike="noStrike" cap="none" dirty="0">
                          <a:solidFill>
                            <a:srgbClr val="000000"/>
                          </a:solidFill>
                          <a:latin typeface="Verdana"/>
                          <a:ea typeface="Verdana"/>
                          <a:cs typeface="Verdana"/>
                          <a:sym typeface="Verdana"/>
                        </a:rPr>
                        <a:t>the paint?</a:t>
                      </a:r>
                      <a:r>
                        <a:rPr lang="en-US" sz="2400" b="0" i="0" u="none" strike="noStrike" cap="none" dirty="0">
                          <a:solidFill>
                            <a:srgbClr val="4A86E8"/>
                          </a:solidFill>
                          <a:latin typeface="Verdana"/>
                          <a:ea typeface="Verdana"/>
                          <a:cs typeface="Verdana"/>
                          <a:sym typeface="Verdana"/>
                        </a:rPr>
                        <a:t> </a:t>
                      </a:r>
                      <a:endParaRPr sz="2400" dirty="0"/>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Yes, I </a:t>
                      </a:r>
                      <a:r>
                        <a:rPr lang="en-US" sz="2400" b="0" i="0" u="none" strike="noStrike" cap="none" dirty="0">
                          <a:solidFill>
                            <a:srgbClr val="4A86E8"/>
                          </a:solidFill>
                          <a:latin typeface="Verdana"/>
                          <a:ea typeface="Verdana"/>
                          <a:cs typeface="Verdana"/>
                          <a:sym typeface="Verdana"/>
                        </a:rPr>
                        <a:t>touched</a:t>
                      </a:r>
                      <a:r>
                        <a:rPr lang="en-US" sz="2400" b="0" i="0" u="none" strike="noStrike" cap="none" dirty="0">
                          <a:solidFill>
                            <a:srgbClr val="000000"/>
                          </a:solidFill>
                          <a:latin typeface="Verdana"/>
                          <a:ea typeface="Verdana"/>
                          <a:cs typeface="Verdana"/>
                          <a:sym typeface="Verdana"/>
                        </a:rPr>
                        <a:t> it.</a:t>
                      </a:r>
                      <a:endParaRPr sz="2400" dirty="0"/>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No, I </a:t>
                      </a:r>
                      <a:r>
                        <a:rPr lang="en-US" sz="2400" b="0" i="0" u="none" strike="noStrike" cap="none" dirty="0">
                          <a:solidFill>
                            <a:srgbClr val="4A86E8"/>
                          </a:solidFill>
                          <a:latin typeface="Verdana"/>
                          <a:ea typeface="Verdana"/>
                          <a:cs typeface="Verdana"/>
                          <a:sym typeface="Verdana"/>
                        </a:rPr>
                        <a:t>did not touch</a:t>
                      </a:r>
                      <a:r>
                        <a:rPr lang="en-US" sz="2400" b="0" i="0" u="none" strike="noStrike" cap="none" dirty="0">
                          <a:solidFill>
                            <a:srgbClr val="000000"/>
                          </a:solidFill>
                          <a:latin typeface="Verdana"/>
                          <a:ea typeface="Verdana"/>
                          <a:cs typeface="Verdana"/>
                          <a:sym typeface="Verdana"/>
                        </a:rPr>
                        <a:t> it.</a:t>
                      </a:r>
                      <a:endParaRPr sz="2400" dirty="0"/>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5"/>
                          </a:solidFill>
                          <a:latin typeface="Verdana" panose="020B0604030504040204" pitchFamily="34" charset="0"/>
                          <a:ea typeface="Verdana" panose="020B0604030504040204" pitchFamily="34" charset="0"/>
                          <a:cs typeface="Verdana" panose="020B0604030504040204" pitchFamily="34" charset="0"/>
                        </a:rPr>
                        <a:t>4</a:t>
                      </a:r>
                      <a:endParaRPr sz="24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Did</a:t>
                      </a:r>
                      <a:r>
                        <a:rPr lang="en-US" sz="2400" dirty="0">
                          <a:latin typeface="Verdana" panose="020B0604030504040204" pitchFamily="34" charset="0"/>
                          <a:ea typeface="Verdana" panose="020B0604030504040204" pitchFamily="34" charset="0"/>
                          <a:cs typeface="Verdana" panose="020B0604030504040204" pitchFamily="34" charset="0"/>
                        </a:rPr>
                        <a:t> you </a:t>
                      </a:r>
                      <a:r>
                        <a:rPr lang="en-US" sz="2400" b="0" i="0" u="none" strike="noStrike" cap="none" dirty="0">
                          <a:solidFill>
                            <a:srgbClr val="4A86E8"/>
                          </a:solidFill>
                          <a:latin typeface="Verdana"/>
                          <a:ea typeface="Verdana"/>
                          <a:cs typeface="Verdana"/>
                          <a:sym typeface="Arial"/>
                        </a:rPr>
                        <a:t>yawn</a:t>
                      </a:r>
                      <a:r>
                        <a:rPr lang="en-US" sz="2400" dirty="0">
                          <a:latin typeface="Verdana" panose="020B0604030504040204" pitchFamily="34" charset="0"/>
                          <a:ea typeface="Verdana" panose="020B0604030504040204" pitchFamily="34" charset="0"/>
                          <a:cs typeface="Verdana" panose="020B0604030504040204" pitchFamily="34" charset="0"/>
                        </a:rPr>
                        <a:t> a lot?</a:t>
                      </a:r>
                      <a:endParaRPr sz="24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______________</a:t>
                      </a:r>
                      <a:endParaRPr sz="2400" b="0" i="0" u="none" strike="noStrike" cap="none" dirty="0">
                        <a:solidFill>
                          <a:srgbClr val="4A86E8"/>
                        </a:solidFill>
                        <a:latin typeface="Verdana"/>
                        <a:ea typeface="Verdana"/>
                        <a:cs typeface="Verdana"/>
                        <a:sym typeface="Arial"/>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latin typeface="Verdana" panose="020B0604030504040204" pitchFamily="34" charset="0"/>
                          <a:ea typeface="Verdana" panose="020B0604030504040204" pitchFamily="34" charset="0"/>
                          <a:cs typeface="Verdana" panose="020B0604030504040204" pitchFamily="34" charset="0"/>
                        </a:rPr>
                        <a:t>No, I </a:t>
                      </a:r>
                      <a:r>
                        <a:rPr lang="en-US" sz="2400" b="0" i="0" u="none" strike="noStrike" cap="none" dirty="0">
                          <a:solidFill>
                            <a:srgbClr val="4A86E8"/>
                          </a:solidFill>
                          <a:latin typeface="Verdana"/>
                          <a:ea typeface="Verdana"/>
                          <a:cs typeface="Verdana"/>
                          <a:sym typeface="Arial"/>
                        </a:rPr>
                        <a:t>didn’t</a:t>
                      </a:r>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b="0" i="0" u="none" strike="noStrike" cap="none" dirty="0">
                          <a:solidFill>
                            <a:srgbClr val="4A86E8"/>
                          </a:solidFill>
                          <a:latin typeface="Verdana"/>
                          <a:ea typeface="Verdana"/>
                          <a:cs typeface="Verdana"/>
                          <a:sym typeface="Arial"/>
                        </a:rPr>
                        <a:t>yawn</a:t>
                      </a:r>
                      <a:r>
                        <a:rPr lang="en-US" sz="2400" dirty="0">
                          <a:latin typeface="Verdana" panose="020B0604030504040204" pitchFamily="34" charset="0"/>
                          <a:ea typeface="Verdana" panose="020B0604030504040204" pitchFamily="34" charset="0"/>
                          <a:cs typeface="Verdana" panose="020B0604030504040204" pitchFamily="34" charset="0"/>
                        </a:rPr>
                        <a:t>.</a:t>
                      </a:r>
                      <a:endParaRPr sz="24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787517846"/>
                  </a:ext>
                </a:extLst>
              </a:tr>
            </a:tbl>
          </a:graphicData>
        </a:graphic>
      </p:graphicFrame>
      <p:sp>
        <p:nvSpPr>
          <p:cNvPr id="174" name="Google Shape;174;p8"/>
          <p:cNvSpPr txBox="1"/>
          <p:nvPr/>
        </p:nvSpPr>
        <p:spPr>
          <a:xfrm>
            <a:off x="751120" y="0"/>
            <a:ext cx="1068976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Simple past regular verbs end in -ED.</a:t>
            </a:r>
            <a:endParaRPr sz="3200" b="1" dirty="0">
              <a:latin typeface="Verdana"/>
              <a:ea typeface="Verdana"/>
              <a:cs typeface="Verdana"/>
              <a:sym typeface="Verdana"/>
            </a:endParaRPr>
          </a:p>
        </p:txBody>
      </p:sp>
      <p:sp>
        <p:nvSpPr>
          <p:cNvPr id="175" name="Google Shape;17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
        <p:nvSpPr>
          <p:cNvPr id="176" name="Google Shape;176;p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52" y="-325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sldNum" idx="12"/>
          </p:nvPr>
        </p:nvSpPr>
        <p:spPr>
          <a:xfrm>
            <a:off x="725488" y="6176963"/>
            <a:ext cx="10628312" cy="5445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graphicFrame>
        <p:nvGraphicFramePr>
          <p:cNvPr id="183" name="Google Shape;183;p9"/>
          <p:cNvGraphicFramePr/>
          <p:nvPr>
            <p:extLst>
              <p:ext uri="{D42A27DB-BD31-4B8C-83A1-F6EECF244321}">
                <p14:modId xmlns:p14="http://schemas.microsoft.com/office/powerpoint/2010/main" val="1996997781"/>
              </p:ext>
            </p:extLst>
          </p:nvPr>
        </p:nvGraphicFramePr>
        <p:xfrm>
          <a:off x="92467" y="1004240"/>
          <a:ext cx="11915099" cy="5542282"/>
        </p:xfrm>
        <a:graphic>
          <a:graphicData uri="http://schemas.openxmlformats.org/drawingml/2006/table">
            <a:tbl>
              <a:tblPr>
                <a:noFill/>
                <a:tableStyleId>{CD619697-065A-43C2-B44F-075EE8323DBF}</a:tableStyleId>
              </a:tblPr>
              <a:tblGrid>
                <a:gridCol w="443164">
                  <a:extLst>
                    <a:ext uri="{9D8B030D-6E8A-4147-A177-3AD203B41FA5}">
                      <a16:colId xmlns:a16="http://schemas.microsoft.com/office/drawing/2014/main" val="2296790808"/>
                    </a:ext>
                  </a:extLst>
                </a:gridCol>
                <a:gridCol w="2505520">
                  <a:extLst>
                    <a:ext uri="{9D8B030D-6E8A-4147-A177-3AD203B41FA5}">
                      <a16:colId xmlns:a16="http://schemas.microsoft.com/office/drawing/2014/main" val="20000"/>
                    </a:ext>
                  </a:extLst>
                </a:gridCol>
                <a:gridCol w="3256907">
                  <a:extLst>
                    <a:ext uri="{9D8B030D-6E8A-4147-A177-3AD203B41FA5}">
                      <a16:colId xmlns:a16="http://schemas.microsoft.com/office/drawing/2014/main" val="20001"/>
                    </a:ext>
                  </a:extLst>
                </a:gridCol>
                <a:gridCol w="5709508">
                  <a:extLst>
                    <a:ext uri="{9D8B030D-6E8A-4147-A177-3AD203B41FA5}">
                      <a16:colId xmlns:a16="http://schemas.microsoft.com/office/drawing/2014/main" val="20002"/>
                    </a:ext>
                  </a:extLst>
                </a:gridCol>
              </a:tblGrid>
              <a:tr h="680722">
                <a:tc>
                  <a:txBody>
                    <a:bodyPr/>
                    <a:lstStyle/>
                    <a:p>
                      <a:pPr marL="0" marR="0" lvl="0" indent="0" algn="l" rtl="0">
                        <a:lnSpc>
                          <a:spcPct val="100000"/>
                        </a:lnSpc>
                        <a:spcBef>
                          <a:spcPts val="0"/>
                        </a:spcBef>
                        <a:spcAft>
                          <a:spcPts val="0"/>
                        </a:spcAft>
                        <a:buClr>
                          <a:srgbClr val="000000"/>
                        </a:buClr>
                        <a:buSzPts val="2800"/>
                        <a:buFont typeface="Arial"/>
                        <a:buNone/>
                      </a:pPr>
                      <a:endParaRPr b="1" dirty="0"/>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Verdana"/>
                          <a:ea typeface="Verdana"/>
                          <a:cs typeface="Verdana"/>
                          <a:sym typeface="Verdana"/>
                        </a:rPr>
                        <a:t>Base Verb</a:t>
                      </a:r>
                      <a:endParaRPr b="1" dirty="0"/>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Verdana"/>
                          <a:ea typeface="Verdana"/>
                          <a:cs typeface="Verdana"/>
                          <a:sym typeface="Verdana"/>
                        </a:rPr>
                        <a:t>Simple Past </a:t>
                      </a:r>
                      <a:endParaRPr b="1" dirty="0"/>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Verdana"/>
                          <a:ea typeface="Verdana"/>
                          <a:cs typeface="Verdana"/>
                          <a:sym typeface="Verdana"/>
                        </a:rPr>
                        <a:t>Spelling Rule</a:t>
                      </a:r>
                      <a:endParaRPr b="1" dirty="0"/>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62052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1</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2</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3</a:t>
                      </a:r>
                      <a:endParaRPr sz="2800" b="0" i="0" u="none" strike="noStrike" cap="none" dirty="0">
                        <a:solidFill>
                          <a:srgbClr val="4A86E8"/>
                        </a:solidFill>
                        <a:latin typeface="Verdana"/>
                        <a:ea typeface="Verdana"/>
                        <a:cs typeface="Verdana"/>
                        <a:sym typeface="Arial"/>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Arial"/>
                        </a:rPr>
                        <a:t>tast</a:t>
                      </a:r>
                      <a:r>
                        <a:rPr lang="en-US" sz="2800" b="0" i="0" u="none" strike="noStrike" cap="none" dirty="0">
                          <a:solidFill>
                            <a:srgbClr val="4A86E8"/>
                          </a:solidFill>
                          <a:latin typeface="Verdana"/>
                          <a:ea typeface="Verdana"/>
                          <a:cs typeface="Verdana"/>
                          <a:sym typeface="Arial"/>
                        </a:rPr>
                        <a:t>e</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Arial"/>
                        </a:rPr>
                        <a:t>shav</a:t>
                      </a:r>
                      <a:r>
                        <a:rPr lang="en-US" sz="2800" b="0" i="0" u="none" strike="noStrike" cap="none" dirty="0">
                          <a:solidFill>
                            <a:srgbClr val="4A86E8"/>
                          </a:solidFill>
                          <a:latin typeface="Verdana"/>
                          <a:ea typeface="Verdana"/>
                          <a:cs typeface="Verdana"/>
                          <a:sym typeface="Arial"/>
                        </a:rPr>
                        <a:t>e</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Arial"/>
                        </a:rPr>
                        <a:t>translat</a:t>
                      </a:r>
                      <a:r>
                        <a:rPr lang="en-US" sz="2800" b="0" i="0" u="none" strike="noStrike" cap="none" dirty="0">
                          <a:solidFill>
                            <a:srgbClr val="4A86E8"/>
                          </a:solidFill>
                          <a:latin typeface="Verdana"/>
                          <a:ea typeface="Verdana"/>
                          <a:cs typeface="Verdana"/>
                          <a:sym typeface="Arial"/>
                        </a:rPr>
                        <a:t>e</a:t>
                      </a:r>
                      <a:endParaRPr sz="2800" b="0" i="0" u="none" strike="noStrike" cap="none" dirty="0">
                        <a:solidFill>
                          <a:srgbClr val="4A86E8"/>
                        </a:solidFill>
                        <a:latin typeface="Verdana"/>
                        <a:ea typeface="Verdana"/>
                        <a:cs typeface="Verdana"/>
                        <a:sym typeface="Arial"/>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tast</a:t>
                      </a:r>
                      <a:r>
                        <a:rPr lang="en-US" sz="2800" b="0" i="0" u="none" strike="noStrike" cap="none" dirty="0">
                          <a:solidFill>
                            <a:schemeClr val="tx1"/>
                          </a:solidFill>
                          <a:latin typeface="Verdana"/>
                          <a:ea typeface="Verdana"/>
                          <a:cs typeface="Verdana"/>
                          <a:sym typeface="Arial"/>
                        </a:rPr>
                        <a:t>e</a:t>
                      </a:r>
                      <a:r>
                        <a:rPr lang="en-US" sz="2800" b="0" i="0" u="none" strike="noStrike" cap="none" dirty="0">
                          <a:solidFill>
                            <a:srgbClr val="4A86E8"/>
                          </a:solidFill>
                          <a:latin typeface="Verdana"/>
                          <a:ea typeface="Verdana"/>
                          <a:cs typeface="Verdana"/>
                          <a:sym typeface="Arial"/>
                        </a:rPr>
                        <a:t>d</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0" i="0" u="none" strike="noStrike" cap="none" dirty="0">
                          <a:solidFill>
                            <a:srgbClr val="4A86E8"/>
                          </a:solidFill>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0" i="0" u="none" strike="noStrike" cap="none" dirty="0">
                          <a:solidFill>
                            <a:srgbClr val="4A86E8"/>
                          </a:solidFill>
                          <a:latin typeface="Verdana"/>
                          <a:ea typeface="Verdana"/>
                          <a:cs typeface="Verdana"/>
                          <a:sym typeface="Verdana"/>
                        </a:rPr>
                        <a:t>__________</a:t>
                      </a: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If the word ends in E, just add D.</a:t>
                      </a: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62052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4</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5</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6</a:t>
                      </a:r>
                      <a:endParaRPr sz="2800" b="0" i="0" u="none" strike="noStrike" cap="none" dirty="0">
                        <a:solidFill>
                          <a:srgbClr val="4A86E8"/>
                        </a:solidFill>
                        <a:latin typeface="Verdana"/>
                        <a:ea typeface="Verdana"/>
                        <a:cs typeface="Verdana"/>
                        <a:sym typeface="Arial"/>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car</a:t>
                      </a:r>
                      <a:r>
                        <a:rPr lang="en-US" sz="2800" b="0" i="0" u="none" strike="noStrike" cap="none" dirty="0">
                          <a:solidFill>
                            <a:srgbClr val="4A86E8"/>
                          </a:solidFill>
                          <a:latin typeface="Verdana"/>
                          <a:ea typeface="Verdana"/>
                          <a:cs typeface="Verdana"/>
                          <a:sym typeface="Verdana"/>
                        </a:rPr>
                        <a:t>ry</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Verdana"/>
                        </a:rPr>
                        <a:t>stu</a:t>
                      </a:r>
                      <a:r>
                        <a:rPr lang="en-US" sz="2800" b="0" i="0" u="none" strike="noStrike" cap="none" dirty="0">
                          <a:solidFill>
                            <a:srgbClr val="4A86E8"/>
                          </a:solidFill>
                          <a:latin typeface="Verdana"/>
                          <a:ea typeface="Verdana"/>
                          <a:cs typeface="Verdana"/>
                          <a:sym typeface="Verdana"/>
                        </a:rPr>
                        <a:t>dy</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Verdana"/>
                        </a:rPr>
                        <a:t>mar</a:t>
                      </a:r>
                      <a:r>
                        <a:rPr lang="en-US" sz="2800" b="0" i="0" u="none" strike="noStrike" cap="none" dirty="0">
                          <a:solidFill>
                            <a:srgbClr val="4A86E8"/>
                          </a:solidFill>
                          <a:latin typeface="Verdana"/>
                          <a:ea typeface="Verdana"/>
                          <a:cs typeface="Verdana"/>
                          <a:sym typeface="Verdana"/>
                        </a:rPr>
                        <a:t>ry</a:t>
                      </a:r>
                      <a:endParaRPr dirty="0"/>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car</a:t>
                      </a:r>
                      <a:r>
                        <a:rPr lang="en-US" sz="2800" b="0" i="0" u="none" strike="noStrike" cap="none" dirty="0">
                          <a:solidFill>
                            <a:schemeClr val="tx1"/>
                          </a:solidFill>
                          <a:latin typeface="Verdana"/>
                          <a:ea typeface="Verdana"/>
                          <a:cs typeface="Verdana"/>
                          <a:sym typeface="Verdana"/>
                        </a:rPr>
                        <a:t>r</a:t>
                      </a:r>
                      <a:r>
                        <a:rPr lang="en-US" sz="2800" b="0" i="0" u="none" strike="noStrike" cap="none" dirty="0">
                          <a:solidFill>
                            <a:srgbClr val="4A86E8"/>
                          </a:solidFill>
                          <a:latin typeface="Verdana"/>
                          <a:ea typeface="Verdana"/>
                          <a:cs typeface="Verdana"/>
                          <a:sym typeface="Verdana"/>
                        </a:rPr>
                        <a:t>ied</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4A86E8"/>
                          </a:solidFill>
                          <a:effectLst/>
                          <a:uLnTx/>
                          <a:uFillTx/>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4A86E8"/>
                          </a:solidFill>
                          <a:effectLst/>
                          <a:uLnTx/>
                          <a:uFillTx/>
                          <a:latin typeface="Verdana"/>
                          <a:ea typeface="Verdana"/>
                          <a:cs typeface="Verdana"/>
                          <a:sym typeface="Verdana"/>
                        </a:rPr>
                        <a:t>__________</a:t>
                      </a:r>
                    </a:p>
                    <a:p>
                      <a:pPr marL="0" marR="0" lvl="0" indent="0" algn="l" rtl="0">
                        <a:lnSpc>
                          <a:spcPct val="100000"/>
                        </a:lnSpc>
                        <a:spcBef>
                          <a:spcPts val="0"/>
                        </a:spcBef>
                        <a:spcAft>
                          <a:spcPts val="0"/>
                        </a:spcAft>
                        <a:buClr>
                          <a:srgbClr val="000000"/>
                        </a:buClr>
                        <a:buSzPts val="2800"/>
                        <a:buFont typeface="Arial"/>
                        <a:buNone/>
                      </a:pPr>
                      <a:endParaRPr dirty="0"/>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cs typeface="Verdana" panose="020B0604030504040204" pitchFamily="34" charset="0"/>
                        </a:rPr>
                        <a:t>If the word ends in a consonant + Y, change the Y to I and add ED</a:t>
                      </a:r>
                      <a:endParaRPr sz="28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62052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7</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8</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Arial"/>
                        </a:rPr>
                        <a:t>9</a:t>
                      </a:r>
                      <a:endParaRPr sz="2800" b="0" i="0" u="none" strike="noStrike" cap="none" dirty="0">
                        <a:solidFill>
                          <a:srgbClr val="4A86E8"/>
                        </a:solidFill>
                        <a:latin typeface="Verdana"/>
                        <a:ea typeface="Verdana"/>
                        <a:cs typeface="Verdana"/>
                        <a:sym typeface="Arial"/>
                      </a:endParaRPr>
                    </a:p>
                  </a:txBody>
                  <a:tcPr marL="63500" marR="63500" marT="63500" marB="6350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wr</a:t>
                      </a:r>
                      <a:r>
                        <a:rPr lang="en-US" sz="2800" b="0" i="0" u="none" strike="noStrike" cap="none" dirty="0">
                          <a:solidFill>
                            <a:srgbClr val="4A86E8"/>
                          </a:solidFill>
                          <a:latin typeface="Verdana"/>
                          <a:ea typeface="Verdana"/>
                          <a:cs typeface="Verdana"/>
                          <a:sym typeface="Verdana"/>
                        </a:rPr>
                        <a:t>ap</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st</a:t>
                      </a:r>
                      <a:r>
                        <a:rPr lang="en-US" sz="2800" b="0" i="0" u="none" strike="noStrike" cap="none" dirty="0">
                          <a:solidFill>
                            <a:srgbClr val="4A86E8"/>
                          </a:solidFill>
                          <a:latin typeface="Verdana"/>
                          <a:ea typeface="Verdana"/>
                          <a:cs typeface="Verdana"/>
                          <a:sym typeface="Verdana"/>
                        </a:rPr>
                        <a:t>op</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pl</a:t>
                      </a:r>
                      <a:r>
                        <a:rPr lang="en-US" sz="2800" b="0" i="0" u="none" strike="noStrike" cap="none" dirty="0">
                          <a:solidFill>
                            <a:srgbClr val="4A86E8"/>
                          </a:solidFill>
                          <a:latin typeface="Verdana"/>
                          <a:ea typeface="Verdana"/>
                          <a:cs typeface="Verdana"/>
                          <a:sym typeface="Verdana"/>
                        </a:rPr>
                        <a:t>an</a:t>
                      </a:r>
                      <a:endParaRPr sz="2800" b="0" i="0" u="none" strike="noStrike" cap="none" dirty="0">
                        <a:solidFill>
                          <a:srgbClr val="4A86E8"/>
                        </a:solidFill>
                        <a:latin typeface="Verdana"/>
                        <a:ea typeface="Verdana"/>
                        <a:cs typeface="Verdana"/>
                        <a:sym typeface="Arial"/>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wr</a:t>
                      </a:r>
                      <a:r>
                        <a:rPr lang="en-US" sz="2800" b="0" i="0" u="none" strike="noStrike" cap="none" dirty="0">
                          <a:solidFill>
                            <a:schemeClr val="tx1"/>
                          </a:solidFill>
                          <a:latin typeface="Verdana"/>
                          <a:ea typeface="Verdana"/>
                          <a:cs typeface="Verdana"/>
                          <a:sym typeface="Verdana"/>
                        </a:rPr>
                        <a:t>ap</a:t>
                      </a:r>
                      <a:r>
                        <a:rPr lang="en-US" sz="2800" b="0" i="0" u="none" strike="noStrike" cap="none" dirty="0">
                          <a:solidFill>
                            <a:srgbClr val="4A86E8"/>
                          </a:solidFill>
                          <a:latin typeface="Verdana"/>
                          <a:ea typeface="Verdana"/>
                          <a:cs typeface="Verdana"/>
                          <a:sym typeface="Verdana"/>
                        </a:rPr>
                        <a:t>ped</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4A86E8"/>
                          </a:solidFill>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0" i="0" u="none" strike="noStrike" cap="none" dirty="0">
                          <a:solidFill>
                            <a:srgbClr val="4A86E8"/>
                          </a:solidFill>
                          <a:latin typeface="Verdana"/>
                          <a:ea typeface="Verdana"/>
                          <a:cs typeface="Verdana"/>
                          <a:sym typeface="Verdana"/>
                        </a:rPr>
                        <a:t>__________</a:t>
                      </a: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cs typeface="Verdana" panose="020B0604030504040204" pitchFamily="34" charset="0"/>
                        </a:rPr>
                        <a:t>If the word ends in 1 vowel and 1 consonant, double the last consonant and add ED.</a:t>
                      </a:r>
                      <a:endParaRPr sz="28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4225270012"/>
                  </a:ext>
                </a:extLst>
              </a:tr>
            </a:tbl>
          </a:graphicData>
        </a:graphic>
      </p:graphicFrame>
      <p:sp>
        <p:nvSpPr>
          <p:cNvPr id="184" name="Google Shape;184;p9"/>
          <p:cNvSpPr txBox="1"/>
          <p:nvPr/>
        </p:nvSpPr>
        <p:spPr>
          <a:xfrm>
            <a:off x="725488" y="136525"/>
            <a:ext cx="10628312"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Spelling Rules for Simple Past Regular Verbs</a:t>
            </a:r>
            <a:endParaRPr sz="3200" b="1" dirty="0">
              <a:latin typeface="Verdana"/>
              <a:ea typeface="Verdana"/>
              <a:cs typeface="Verdana"/>
              <a:sym typeface="Verdana"/>
            </a:endParaRPr>
          </a:p>
        </p:txBody>
      </p:sp>
      <p:sp>
        <p:nvSpPr>
          <p:cNvPr id="185" name="Google Shape;185;p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smtClean="0"/>
              <a:t>© 2022-2025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6594"/>
            <a:ext cx="406400" cy="406400"/>
          </a:xfrm>
          <a:prstGeom prst="rect">
            <a:avLst/>
          </a:prstGeom>
        </p:spPr>
      </p:pic>
    </p:spTree>
    <p:extLst>
      <p:ext uri="{BB962C8B-B14F-4D97-AF65-F5344CB8AC3E}">
        <p14:creationId xmlns:p14="http://schemas.microsoft.com/office/powerpoint/2010/main" val="3294749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6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6FDD5B-C61D-6142-950F-CE6F252064E1}">
  <we:reference id="wa104381063" version="1.0.0.1" store="en-US" storeType="OMEX"/>
  <we:alternateReferences>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15396</TotalTime>
  <Words>6498</Words>
  <Application>Microsoft Office PowerPoint</Application>
  <PresentationFormat>Widescreen</PresentationFormat>
  <Paragraphs>1061</Paragraphs>
  <Slides>41</Slides>
  <Notes>41</Notes>
  <HiddenSlides>0</HiddenSlides>
  <MMClips>38</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Calibri</vt:lpstr>
      <vt:lpstr>Noto Sans Symbols</vt:lpstr>
      <vt:lpstr>system-ui</vt:lpstr>
      <vt:lpstr>Times New Roman</vt:lpstr>
      <vt:lpstr>Verdana</vt:lpstr>
      <vt:lpstr>Office Theme</vt:lpstr>
      <vt:lpstr>1_Office Theme</vt:lpstr>
      <vt:lpstr>2_Office Theme</vt:lpstr>
      <vt:lpstr>PowerPoint Presentation</vt:lpstr>
      <vt:lpstr>Pray, Review, and Preview</vt:lpstr>
      <vt:lpstr> What do you see?</vt:lpstr>
      <vt:lpstr>PowerPoint Presentation</vt:lpstr>
      <vt:lpstr>Match the definitions to the correct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write the correct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Petrie</dc:creator>
  <cp:lastModifiedBy>Larry Buell</cp:lastModifiedBy>
  <cp:revision>79</cp:revision>
  <cp:lastPrinted>2023-07-13T16:01:08Z</cp:lastPrinted>
  <dcterms:modified xsi:type="dcterms:W3CDTF">2025-01-07T16:39:42Z</dcterms:modified>
</cp:coreProperties>
</file>