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 id="2147483671" r:id="rId3"/>
  </p:sldMasterIdLst>
  <p:notesMasterIdLst>
    <p:notesMasterId r:id="rId48"/>
  </p:notesMasterIdLst>
  <p:handoutMasterIdLst>
    <p:handoutMasterId r:id="rId49"/>
  </p:handoutMasterIdLst>
  <p:sldIdLst>
    <p:sldId id="256" r:id="rId4"/>
    <p:sldId id="257" r:id="rId5"/>
    <p:sldId id="449" r:id="rId6"/>
    <p:sldId id="448"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437" r:id="rId44"/>
    <p:sldId id="434" r:id="rId45"/>
    <p:sldId id="299" r:id="rId46"/>
    <p:sldId id="300"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jdSchaO5SnxiV6SMINt6T6Evad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a Gallo" initials="" lastIdx="4" clrIdx="0"/>
  <p:cmAuthor id="1" name="Audrey Larse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C178C8-5770-46B1-89C4-4B5C0483BC85}">
  <a:tblStyle styleId="{E3C178C8-5770-46B1-89C4-4B5C0483BC8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4300E5D-8E62-4053-BB9F-A013512617A0}"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82D98B8-E42D-419A-BF8B-4A0B2476AEDD}"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D4BD755-4A86-40F1-9914-8B32D0D196C6}"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27A8B76-D77E-471D-9B5F-8B2C2DF084D6}" styleName="Table_4">
    <a:wholeTbl>
      <a:tcTxStyle b="off" i="off">
        <a:font>
          <a:latin typeface="Calibri"/>
          <a:ea typeface="Calibri"/>
          <a:cs typeface="Calibri"/>
        </a:font>
        <a:srgbClr val="000000"/>
      </a:tcTxStyle>
      <a:tcStyle>
        <a:tcBdr>
          <a:left>
            <a:ln w="12700" cap="flat" cmpd="sng">
              <a:solidFill>
                <a:srgbClr val="4285F4"/>
              </a:solidFill>
              <a:prstDash val="solid"/>
              <a:round/>
              <a:headEnd type="none" w="sm" len="sm"/>
              <a:tailEnd type="none" w="sm" len="sm"/>
            </a:ln>
          </a:left>
          <a:right>
            <a:ln w="12700" cap="flat" cmpd="sng">
              <a:solidFill>
                <a:srgbClr val="4285F4"/>
              </a:solidFill>
              <a:prstDash val="solid"/>
              <a:round/>
              <a:headEnd type="none" w="sm" len="sm"/>
              <a:tailEnd type="none" w="sm" len="sm"/>
            </a:ln>
          </a:right>
          <a:top>
            <a:ln w="12700" cap="flat" cmpd="sng">
              <a:solidFill>
                <a:srgbClr val="4285F4"/>
              </a:solidFill>
              <a:prstDash val="solid"/>
              <a:round/>
              <a:headEnd type="none" w="sm" len="sm"/>
              <a:tailEnd type="none" w="sm" len="sm"/>
            </a:ln>
          </a:top>
          <a:bottom>
            <a:ln w="12700" cap="flat" cmpd="sng">
              <a:solidFill>
                <a:srgbClr val="4285F4"/>
              </a:solidFill>
              <a:prstDash val="solid"/>
              <a:round/>
              <a:headEnd type="none" w="sm" len="sm"/>
              <a:tailEnd type="none" w="sm" len="sm"/>
            </a:ln>
          </a:bottom>
          <a:insideH>
            <a:ln w="12700" cap="flat" cmpd="sng">
              <a:solidFill>
                <a:srgbClr val="4285F4"/>
              </a:solidFill>
              <a:prstDash val="solid"/>
              <a:round/>
              <a:headEnd type="none" w="sm" len="sm"/>
              <a:tailEnd type="none" w="sm" len="sm"/>
            </a:ln>
          </a:insideH>
          <a:insideV>
            <a:ln w="12700" cap="flat" cmpd="sng">
              <a:solidFill>
                <a:srgbClr val="4285F4"/>
              </a:solidFill>
              <a:prstDash val="solid"/>
              <a:round/>
              <a:headEnd type="none" w="sm" len="sm"/>
              <a:tailEnd type="none" w="sm" len="sm"/>
            </a:ln>
          </a:insideV>
        </a:tcBdr>
        <a:fill>
          <a:solidFill>
            <a:srgbClr val="FFFFFF">
              <a:alpha val="0"/>
            </a:srgbClr>
          </a:solidFill>
        </a:fill>
      </a:tcStyle>
    </a:wholeTbl>
    <a:band1H>
      <a:tcTxStyle b="off" i="off"/>
      <a:tcStyle>
        <a:tcBdr/>
        <a:fill>
          <a:solidFill>
            <a:srgbClr val="4285F4">
              <a:alpha val="20000"/>
            </a:srgbClr>
          </a:solidFill>
        </a:fill>
      </a:tcStyle>
    </a:band1H>
    <a:band2H>
      <a:tcTxStyle b="off" i="off"/>
      <a:tcStyle>
        <a:tcBdr/>
      </a:tcStyle>
    </a:band2H>
    <a:band1V>
      <a:tcTxStyle b="off" i="off"/>
      <a:tcStyle>
        <a:tcBdr/>
        <a:fill>
          <a:solidFill>
            <a:srgbClr val="4285F4">
              <a:alpha val="20000"/>
            </a:srgb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rgbClr val="4285F4"/>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rgbClr val="4285F4"/>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350C17C4-88ED-4104-BE55-0ACEA9558551}" styleName="Table_5">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C8941FC-2EC6-4E4F-BA4D-BEAB3DA39FE3}" styleName="Table_6">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68575" autoAdjust="0"/>
  </p:normalViewPr>
  <p:slideViewPr>
    <p:cSldViewPr snapToGrid="0">
      <p:cViewPr varScale="1">
        <p:scale>
          <a:sx n="89" d="100"/>
          <a:sy n="89" d="100"/>
        </p:scale>
        <p:origin x="660" y="90"/>
      </p:cViewPr>
      <p:guideLst>
        <p:guide orient="horz" pos="2160"/>
        <p:guide pos="3840"/>
      </p:guideLst>
    </p:cSldViewPr>
  </p:slideViewPr>
  <p:outlineViewPr>
    <p:cViewPr>
      <p:scale>
        <a:sx n="33" d="100"/>
        <a:sy n="33" d="100"/>
      </p:scale>
      <p:origin x="0" y="-421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36" d="100"/>
          <a:sy n="136" d="100"/>
        </p:scale>
        <p:origin x="3488"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DBEECE-A979-4277-9E8B-D355B04292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5356FC-8466-40B7-A785-225130B066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702B87-B3C1-4F31-95BE-EE81CF15D835}" type="datetimeFigureOut">
              <a:rPr lang="en-US" smtClean="0"/>
              <a:t>9/4/2025</a:t>
            </a:fld>
            <a:endParaRPr lang="en-US"/>
          </a:p>
        </p:txBody>
      </p:sp>
      <p:sp>
        <p:nvSpPr>
          <p:cNvPr id="4" name="Footer Placeholder 3">
            <a:extLst>
              <a:ext uri="{FF2B5EF4-FFF2-40B4-BE49-F238E27FC236}">
                <a16:creationId xmlns:a16="http://schemas.microsoft.com/office/drawing/2014/main" id="{E16F56E9-3CB7-4384-9CCC-73644AE267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©2020-2025 Light of the World Learning</a:t>
            </a:r>
          </a:p>
        </p:txBody>
      </p:sp>
      <p:sp>
        <p:nvSpPr>
          <p:cNvPr id="5" name="Slide Number Placeholder 4">
            <a:extLst>
              <a:ext uri="{FF2B5EF4-FFF2-40B4-BE49-F238E27FC236}">
                <a16:creationId xmlns:a16="http://schemas.microsoft.com/office/drawing/2014/main" id="{7017E51B-BAF7-4A68-8DEC-FB1CDD4411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1C806A-B74C-4397-A137-E14A06890ACA}" type="slidenum">
              <a:rPr lang="en-US" smtClean="0"/>
              <a:t>‹#›</a:t>
            </a:fld>
            <a:endParaRPr lang="en-US"/>
          </a:p>
        </p:txBody>
      </p:sp>
    </p:spTree>
    <p:extLst>
      <p:ext uri="{BB962C8B-B14F-4D97-AF65-F5344CB8AC3E}">
        <p14:creationId xmlns:p14="http://schemas.microsoft.com/office/powerpoint/2010/main" val="211641201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2"/>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ve.bible.is/bible/EN1ESV/LUK/1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lumMod val="75000"/>
                  </a:schemeClr>
                </a:solidFill>
                <a:latin typeface="Verdana"/>
                <a:ea typeface="Verdana"/>
                <a:cs typeface="Verdana"/>
                <a:sym typeface="Verdana"/>
              </a:rPr>
              <a:t>Teacher’s Notes:</a:t>
            </a:r>
            <a:endParaRPr b="1" dirty="0">
              <a:solidFill>
                <a:schemeClr val="accent5">
                  <a:lumMod val="75000"/>
                </a:schemeClr>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0" dirty="0">
                <a:solidFill>
                  <a:schemeClr val="tx1"/>
                </a:solidFill>
                <a:latin typeface="Verdana"/>
                <a:ea typeface="Verdana"/>
                <a:cs typeface="Verdana"/>
                <a:sym typeface="Verdana"/>
              </a:rPr>
              <a:t>Thank you for using our materials.  For more resources and teacher training visit </a:t>
            </a:r>
            <a:r>
              <a:rPr lang="en-US" b="1" dirty="0">
                <a:solidFill>
                  <a:schemeClr val="accent5"/>
                </a:solidFill>
                <a:latin typeface="Verdana"/>
                <a:ea typeface="Verdana"/>
                <a:cs typeface="Verdana"/>
                <a:sym typeface="Verdana"/>
              </a:rPr>
              <a:t>LightOfTheWorldLearning.org</a:t>
            </a:r>
          </a:p>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Preparation:</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Pray.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Read</a:t>
            </a:r>
            <a:r>
              <a:rPr lang="en-US" dirty="0">
                <a:solidFill>
                  <a:srgbClr val="FF0000"/>
                </a:solidFill>
                <a:latin typeface="Verdana"/>
                <a:ea typeface="Verdana"/>
                <a:cs typeface="Verdana"/>
                <a:sym typeface="Verdana"/>
              </a:rPr>
              <a:t> </a:t>
            </a:r>
            <a:r>
              <a:rPr lang="en-US" dirty="0">
                <a:latin typeface="Verdana"/>
                <a:ea typeface="Verdana"/>
                <a:cs typeface="Verdana"/>
                <a:sym typeface="Verdana"/>
              </a:rPr>
              <a:t>the Bible passages.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Preview slides and song.</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Optional:  Bring a compass, maps, signs, or other objects related to the lesson.</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1" dirty="0">
              <a:solidFill>
                <a:schemeClr val="accent5"/>
              </a:solidFill>
              <a:latin typeface="Verdana"/>
              <a:ea typeface="Verdana"/>
              <a:cs typeface="Verdana"/>
              <a:sym typeface="Verdana"/>
            </a:endParaRPr>
          </a:p>
        </p:txBody>
      </p:sp>
      <p:sp>
        <p:nvSpPr>
          <p:cNvPr id="156" name="Google Shape;15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rPr>
              <a:t>1</a:t>
            </a:fld>
            <a:endParaRPr sz="1200" u="none" strike="noStrike" cap="none">
              <a:solidFill>
                <a:schemeClr val="dk1"/>
              </a:solidFill>
            </a:endParaRPr>
          </a:p>
        </p:txBody>
      </p:sp>
      <p:sp>
        <p:nvSpPr>
          <p:cNvPr id="2" name="Footer Placeholder 1">
            <a:extLst>
              <a:ext uri="{FF2B5EF4-FFF2-40B4-BE49-F238E27FC236}">
                <a16:creationId xmlns:a16="http://schemas.microsoft.com/office/drawing/2014/main" id="{93FD2539-3079-437E-94BF-77F4C2700DE8}"/>
              </a:ext>
            </a:extLst>
          </p:cNvPr>
          <p:cNvSpPr>
            <a:spLocks noGrp="1"/>
          </p:cNvSpPr>
          <p:nvPr>
            <p:ph type="ftr" idx="11"/>
          </p:nvPr>
        </p:nvSpPr>
        <p:spPr/>
        <p:txBody>
          <a:bodyPr/>
          <a:lstStyle/>
          <a:p>
            <a:r>
              <a:rPr lang="en-US"/>
              <a:t>©2020-2025 Light of the World Learning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3513cc39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13513cc399d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Prepositions of Motion.</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sentences 1-5. Ask students to complete 6-12.</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6. into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out of</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over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9. past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10. through</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11. to</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12. up</a:t>
            </a:r>
            <a:endParaRPr dirty="0">
              <a:latin typeface="Verdana"/>
              <a:ea typeface="Verdana"/>
              <a:cs typeface="Verdana"/>
              <a:sym typeface="Verdana"/>
            </a:endParaRPr>
          </a:p>
        </p:txBody>
      </p:sp>
      <p:sp>
        <p:nvSpPr>
          <p:cNvPr id="287" name="Google Shape;287;g13513cc399d_0_0:notes"/>
          <p:cNvSpPr txBox="1">
            <a:spLocks noGrp="1"/>
          </p:cNvSpPr>
          <p:nvPr>
            <p:ph type="ftr" idx="11"/>
          </p:nvPr>
        </p:nvSpPr>
        <p:spPr>
          <a:xfrm>
            <a:off x="0" y="8685213"/>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88" name="Google Shape;288;g13513cc399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solidFill>
                  <a:schemeClr val="accent5"/>
                </a:solidFill>
                <a:latin typeface="Verdana"/>
                <a:ea typeface="Verdana"/>
                <a:cs typeface="Verdana"/>
                <a:sym typeface="Verdana"/>
              </a:rPr>
              <a:t>3. </a:t>
            </a:r>
            <a:r>
              <a:rPr lang="en-US" sz="1100" b="1" i="0" u="none" strike="noStrike" dirty="0">
                <a:solidFill>
                  <a:schemeClr val="accent5"/>
                </a:solidFill>
                <a:latin typeface="Verdana"/>
                <a:ea typeface="Verdana"/>
                <a:cs typeface="Verdana"/>
                <a:sym typeface="Verdana"/>
              </a:rPr>
              <a:t>Conversation</a:t>
            </a:r>
            <a:endParaRPr lang="en-US" sz="1100"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1. Model: Say both parts of the conversation several times. </a:t>
            </a:r>
            <a:r>
              <a:rPr lang="en-US" sz="1100" i="0" u="none" strike="noStrike" dirty="0">
                <a:solidFill>
                  <a:schemeClr val="dk1"/>
                </a:solidFill>
                <a:latin typeface="Verdana"/>
                <a:ea typeface="Verdana"/>
                <a:cs typeface="Verdana"/>
                <a:sym typeface="Verdana"/>
              </a:rPr>
              <a:t>Use A and B cards, stick figures, or change your physical position to indicate the dual parts. Role-play the parts to convey the meaning of the conversation. </a:t>
            </a:r>
            <a:r>
              <a:rPr lang="en-US" sz="1100" b="1" i="0" u="none" strike="noStrike" dirty="0">
                <a:solidFill>
                  <a:schemeClr val="dk1"/>
                </a:solidFill>
                <a:latin typeface="Verdana"/>
                <a:ea typeface="Verdana"/>
                <a:cs typeface="Verdana"/>
                <a:sym typeface="Verdana"/>
              </a:rPr>
              <a:t>Students are to watch and listen. </a:t>
            </a:r>
            <a:endParaRPr lang="en-US" sz="1100"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lang="en-US"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2. Repeat: Say one line at a time and have students repeat until they can be understood. </a:t>
            </a:r>
            <a:endParaRPr lang="en-US" sz="1100"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100" b="1"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b="1" i="0" u="none" strike="noStrike" dirty="0">
                <a:solidFill>
                  <a:schemeClr val="dk1"/>
                </a:solidFill>
                <a:latin typeface="Verdana"/>
                <a:ea typeface="Verdana"/>
                <a:cs typeface="Verdana"/>
                <a:sym typeface="Verdana"/>
              </a:rPr>
              <a:t>3. Solo: You begin the conversation and call on individual students to respond. </a:t>
            </a:r>
            <a:r>
              <a:rPr lang="en-US" sz="1100" i="0" u="none" strike="noStrike" dirty="0">
                <a:solidFill>
                  <a:schemeClr val="dk1"/>
                </a:solidFill>
                <a:latin typeface="Verdana"/>
                <a:ea typeface="Verdana"/>
                <a:cs typeface="Verdana"/>
                <a:sym typeface="Verdana"/>
              </a:rPr>
              <a:t>Then reverse the roles (students are A, you are B). </a:t>
            </a:r>
            <a:endParaRPr lang="en-US" sz="1100"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1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100" i="0" u="none" strike="noStrike" dirty="0">
                <a:solidFill>
                  <a:schemeClr val="dk1"/>
                </a:solidFill>
                <a:latin typeface="Verdana"/>
                <a:ea typeface="Verdana"/>
                <a:cs typeface="Verdana"/>
                <a:sym typeface="Verdana"/>
              </a:rPr>
              <a:t>4. Once students can do both parts, </a:t>
            </a:r>
            <a:r>
              <a:rPr lang="en-US" sz="1100" b="1" i="0" u="none" strike="noStrike" dirty="0">
                <a:solidFill>
                  <a:schemeClr val="dk1"/>
                </a:solidFill>
                <a:latin typeface="Verdana"/>
                <a:ea typeface="Verdana"/>
                <a:cs typeface="Verdana"/>
                <a:sym typeface="Verdana"/>
              </a:rPr>
              <a:t>encourage free conversation</a:t>
            </a:r>
            <a:r>
              <a:rPr lang="en-US" sz="1100" i="0" u="none" strike="noStrike" dirty="0">
                <a:solidFill>
                  <a:schemeClr val="dk1"/>
                </a:solidFill>
                <a:latin typeface="Verdana"/>
                <a:ea typeface="Verdana"/>
                <a:cs typeface="Verdana"/>
                <a:sym typeface="Verdana"/>
              </a:rPr>
              <a:t> (students substitute their own words for the blue words</a:t>
            </a:r>
            <a:r>
              <a:rPr lang="en-US" sz="1100" dirty="0">
                <a:latin typeface="Verdana"/>
                <a:ea typeface="Verdana"/>
                <a:cs typeface="Verdana"/>
                <a:sym typeface="Verdana"/>
              </a:rPr>
              <a:t>).</a:t>
            </a: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p:txBody>
      </p:sp>
      <p:sp>
        <p:nvSpPr>
          <p:cNvPr id="300" name="Google Shape;300;p9:notes"/>
          <p:cNvSpPr txBox="1">
            <a:spLocks noGrp="1"/>
          </p:cNvSpPr>
          <p:nvPr>
            <p:ph type="ftr" idx="11"/>
          </p:nvPr>
        </p:nvSpPr>
        <p:spPr>
          <a:xfrm>
            <a:off x="-1" y="8685213"/>
            <a:ext cx="3615397"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01" name="Google Shape;30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11</a:t>
            </a:fld>
            <a:endParaRPr>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dirty="0">
                <a:solidFill>
                  <a:schemeClr val="accent5"/>
                </a:solidFill>
                <a:latin typeface="Verdana"/>
                <a:ea typeface="Verdana"/>
                <a:cs typeface="Verdana"/>
                <a:sym typeface="Verdana"/>
              </a:rPr>
              <a:t>4A. Pronunciation - Sounds and Spelling</a:t>
            </a:r>
            <a:endParaRPr sz="1000" dirty="0"/>
          </a:p>
          <a:p>
            <a:pPr marL="0" lvl="0" indent="0" algn="l" rtl="0">
              <a:lnSpc>
                <a:spcPct val="100000"/>
              </a:lnSpc>
              <a:spcBef>
                <a:spcPts val="0"/>
              </a:spcBef>
              <a:spcAft>
                <a:spcPts val="0"/>
              </a:spcAft>
              <a:buClr>
                <a:schemeClr val="dk1"/>
              </a:buClr>
              <a:buSzPts val="1400"/>
              <a:buFont typeface="Arial"/>
              <a:buNone/>
            </a:pPr>
            <a:endParaRPr sz="10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b="1" dirty="0">
                <a:solidFill>
                  <a:schemeClr val="tx1"/>
                </a:solidFill>
                <a:latin typeface="Verdana"/>
                <a:ea typeface="Verdana"/>
                <a:cs typeface="Verdana"/>
                <a:sym typeface="Verdana"/>
              </a:rPr>
              <a:t>Note: </a:t>
            </a:r>
            <a:r>
              <a:rPr lang="en-US" sz="1000" dirty="0">
                <a:solidFill>
                  <a:schemeClr val="tx1"/>
                </a:solidFill>
                <a:latin typeface="Verdana"/>
                <a:ea typeface="Verdana"/>
                <a:cs typeface="Verdana"/>
                <a:sym typeface="Verdana"/>
              </a:rPr>
              <a:t>When a word ends in a </a:t>
            </a:r>
            <a:r>
              <a:rPr lang="en-US" sz="1000" b="1" dirty="0">
                <a:solidFill>
                  <a:schemeClr val="tx1"/>
                </a:solidFill>
                <a:latin typeface="Verdana"/>
                <a:ea typeface="Verdana"/>
                <a:cs typeface="Verdana"/>
                <a:sym typeface="Verdana"/>
              </a:rPr>
              <a:t>voiced </a:t>
            </a:r>
            <a:r>
              <a:rPr lang="en-US" sz="1000" dirty="0">
                <a:solidFill>
                  <a:schemeClr val="tx1"/>
                </a:solidFill>
                <a:latin typeface="Verdana"/>
                <a:ea typeface="Verdana"/>
                <a:cs typeface="Verdana"/>
                <a:sym typeface="Verdana"/>
              </a:rPr>
              <a:t>sound (most vowels and consonants) + </a:t>
            </a:r>
            <a:r>
              <a:rPr lang="en-US" sz="1000" b="1" dirty="0">
                <a:solidFill>
                  <a:schemeClr val="tx1"/>
                </a:solidFill>
                <a:latin typeface="Verdana"/>
                <a:ea typeface="Verdana"/>
                <a:cs typeface="Verdana"/>
                <a:sym typeface="Verdana"/>
              </a:rPr>
              <a:t>s</a:t>
            </a:r>
            <a:r>
              <a:rPr lang="en-US" sz="1000" dirty="0">
                <a:solidFill>
                  <a:schemeClr val="tx1"/>
                </a:solidFill>
                <a:latin typeface="Verdana"/>
                <a:ea typeface="Verdana"/>
                <a:cs typeface="Verdana"/>
                <a:sym typeface="Verdana"/>
              </a:rPr>
              <a:t>, the</a:t>
            </a:r>
            <a:r>
              <a:rPr lang="en-US" sz="1000" b="1" dirty="0">
                <a:solidFill>
                  <a:schemeClr val="tx1"/>
                </a:solidFill>
                <a:latin typeface="Verdana"/>
                <a:ea typeface="Verdana"/>
                <a:cs typeface="Verdana"/>
                <a:sym typeface="Verdana"/>
              </a:rPr>
              <a:t> s </a:t>
            </a:r>
            <a:r>
              <a:rPr lang="en-US" sz="1000" dirty="0">
                <a:solidFill>
                  <a:schemeClr val="tx1"/>
                </a:solidFill>
                <a:latin typeface="Verdana"/>
                <a:ea typeface="Verdana"/>
                <a:cs typeface="Verdana"/>
                <a:sym typeface="Verdana"/>
              </a:rPr>
              <a:t>is pronounced </a:t>
            </a:r>
            <a:r>
              <a:rPr lang="en-US" sz="1000" b="1" dirty="0">
                <a:solidFill>
                  <a:schemeClr val="tx1"/>
                </a:solidFill>
                <a:latin typeface="Verdana"/>
                <a:ea typeface="Verdana"/>
                <a:cs typeface="Verdana"/>
                <a:sym typeface="Verdana"/>
              </a:rPr>
              <a:t>/z/</a:t>
            </a:r>
            <a:r>
              <a:rPr lang="en-US" sz="1000" dirty="0">
                <a:solidFill>
                  <a:schemeClr val="tx1"/>
                </a:solidFill>
                <a:latin typeface="Verdana"/>
                <a:ea typeface="Verdana"/>
                <a:cs typeface="Verdana"/>
                <a:sym typeface="Verdana"/>
              </a:rPr>
              <a:t>. </a:t>
            </a:r>
          </a:p>
          <a:p>
            <a:pPr marL="0" lvl="0" indent="0" algn="l" rtl="0">
              <a:lnSpc>
                <a:spcPct val="100000"/>
              </a:lnSpc>
              <a:spcBef>
                <a:spcPts val="0"/>
              </a:spcBef>
              <a:spcAft>
                <a:spcPts val="0"/>
              </a:spcAft>
              <a:buClr>
                <a:schemeClr val="dk1"/>
              </a:buClr>
              <a:buSzPts val="1400"/>
              <a:buFont typeface="Arial"/>
              <a:buNone/>
            </a:pPr>
            <a:r>
              <a:rPr lang="en-US" sz="1000" dirty="0">
                <a:solidFill>
                  <a:schemeClr val="tx1"/>
                </a:solidFill>
                <a:latin typeface="Verdana"/>
                <a:ea typeface="Verdana"/>
                <a:cs typeface="Verdana"/>
                <a:sym typeface="Verdana"/>
              </a:rPr>
              <a:t>When </a:t>
            </a:r>
            <a:r>
              <a:rPr lang="en-US" sz="1000" b="0" dirty="0">
                <a:solidFill>
                  <a:schemeClr val="tx1"/>
                </a:solidFill>
                <a:latin typeface="Verdana"/>
                <a:ea typeface="Verdana"/>
                <a:cs typeface="Verdana"/>
                <a:sym typeface="Verdana"/>
              </a:rPr>
              <a:t>a word ends with </a:t>
            </a:r>
            <a:r>
              <a:rPr lang="en-US" sz="1000" dirty="0">
                <a:solidFill>
                  <a:schemeClr val="tx1"/>
                </a:solidFill>
                <a:latin typeface="Verdana"/>
                <a:ea typeface="Verdana"/>
                <a:cs typeface="Verdana"/>
                <a:sym typeface="Verdana"/>
              </a:rPr>
              <a:t>an </a:t>
            </a:r>
            <a:r>
              <a:rPr lang="en-US" sz="1000" b="1" dirty="0">
                <a:solidFill>
                  <a:schemeClr val="tx1"/>
                </a:solidFill>
                <a:latin typeface="Verdana"/>
                <a:ea typeface="Verdana"/>
                <a:cs typeface="Verdana"/>
                <a:sym typeface="Verdana"/>
              </a:rPr>
              <a:t>unvoiced </a:t>
            </a:r>
            <a:r>
              <a:rPr lang="en-US" sz="1000" dirty="0">
                <a:solidFill>
                  <a:schemeClr val="tx1"/>
                </a:solidFill>
                <a:latin typeface="Verdana"/>
                <a:ea typeface="Verdana"/>
                <a:cs typeface="Verdana"/>
                <a:sym typeface="Verdana"/>
              </a:rPr>
              <a:t>sound (/p/, /t/, /k/, or /f/) + </a:t>
            </a:r>
            <a:r>
              <a:rPr lang="en-US" sz="1000" b="1" dirty="0">
                <a:solidFill>
                  <a:schemeClr val="tx1"/>
                </a:solidFill>
                <a:latin typeface="Verdana"/>
                <a:ea typeface="Verdana"/>
                <a:cs typeface="Verdana"/>
                <a:sym typeface="Verdana"/>
              </a:rPr>
              <a:t>s,</a:t>
            </a:r>
            <a:r>
              <a:rPr lang="en-US" sz="1000" dirty="0">
                <a:solidFill>
                  <a:schemeClr val="tx1"/>
                </a:solidFill>
                <a:latin typeface="Verdana"/>
                <a:ea typeface="Verdana"/>
                <a:cs typeface="Verdana"/>
                <a:sym typeface="Verdana"/>
              </a:rPr>
              <a:t> the </a:t>
            </a:r>
            <a:r>
              <a:rPr lang="en-US" sz="1000" b="1" dirty="0">
                <a:solidFill>
                  <a:schemeClr val="tx1"/>
                </a:solidFill>
                <a:latin typeface="Verdana"/>
                <a:ea typeface="Verdana"/>
                <a:cs typeface="Verdana"/>
                <a:sym typeface="Verdana"/>
              </a:rPr>
              <a:t>s </a:t>
            </a:r>
            <a:r>
              <a:rPr lang="en-US" sz="1000" dirty="0">
                <a:solidFill>
                  <a:schemeClr val="tx1"/>
                </a:solidFill>
                <a:latin typeface="Verdana"/>
                <a:ea typeface="Verdana"/>
                <a:cs typeface="Verdana"/>
                <a:sym typeface="Verdana"/>
              </a:rPr>
              <a:t>is pronounced </a:t>
            </a:r>
            <a:r>
              <a:rPr lang="en-US" sz="1000" b="1" dirty="0">
                <a:solidFill>
                  <a:schemeClr val="tx1"/>
                </a:solidFill>
                <a:latin typeface="Verdana"/>
                <a:ea typeface="Verdana"/>
                <a:cs typeface="Verdana"/>
                <a:sym typeface="Verdana"/>
              </a:rPr>
              <a:t>/s/</a:t>
            </a:r>
            <a:r>
              <a:rPr lang="en-US" sz="1000" dirty="0">
                <a:solidFill>
                  <a:schemeClr val="tx1"/>
                </a:solidFill>
                <a:latin typeface="Verdana"/>
                <a:ea typeface="Verdana"/>
                <a:cs typeface="Verdana"/>
                <a:sym typeface="Verdana"/>
              </a:rPr>
              <a:t>. </a:t>
            </a:r>
          </a:p>
          <a:p>
            <a:pPr marL="0" lvl="0" indent="0" algn="l" rtl="0">
              <a:lnSpc>
                <a:spcPct val="100000"/>
              </a:lnSpc>
              <a:spcBef>
                <a:spcPts val="0"/>
              </a:spcBef>
              <a:spcAft>
                <a:spcPts val="0"/>
              </a:spcAft>
              <a:buClr>
                <a:schemeClr val="dk1"/>
              </a:buClr>
              <a:buSzPts val="1400"/>
              <a:buFont typeface="Arial"/>
              <a:buNone/>
            </a:pPr>
            <a:r>
              <a:rPr lang="en-US" sz="1000" dirty="0">
                <a:solidFill>
                  <a:schemeClr val="tx1"/>
                </a:solidFill>
                <a:latin typeface="Verdana"/>
                <a:ea typeface="Verdana"/>
                <a:cs typeface="Verdana"/>
                <a:sym typeface="Verdana"/>
              </a:rPr>
              <a:t>Final </a:t>
            </a:r>
            <a:r>
              <a:rPr lang="en-US" sz="1000" b="1" dirty="0">
                <a:solidFill>
                  <a:schemeClr val="tx1"/>
                </a:solidFill>
                <a:latin typeface="Verdana"/>
                <a:ea typeface="Verdana"/>
                <a:cs typeface="Verdana"/>
                <a:sym typeface="Verdana"/>
              </a:rPr>
              <a:t>es </a:t>
            </a:r>
            <a:r>
              <a:rPr lang="en-US" sz="1000" dirty="0">
                <a:solidFill>
                  <a:schemeClr val="tx1"/>
                </a:solidFill>
                <a:latin typeface="Verdana"/>
                <a:ea typeface="Verdana"/>
                <a:cs typeface="Verdana"/>
                <a:sym typeface="Verdana"/>
              </a:rPr>
              <a:t>after a hissing sound like /s/, /z/, /</a:t>
            </a:r>
            <a:r>
              <a:rPr lang="en-US" sz="1000" dirty="0" err="1">
                <a:solidFill>
                  <a:schemeClr val="tx1"/>
                </a:solidFill>
                <a:latin typeface="Verdana"/>
                <a:ea typeface="Verdana"/>
                <a:cs typeface="Verdana"/>
                <a:sym typeface="Verdana"/>
              </a:rPr>
              <a:t>sh</a:t>
            </a:r>
            <a:r>
              <a:rPr lang="en-US" sz="1000" dirty="0">
                <a:solidFill>
                  <a:schemeClr val="tx1"/>
                </a:solidFill>
                <a:latin typeface="Verdana"/>
                <a:ea typeface="Verdana"/>
                <a:cs typeface="Verdana"/>
                <a:sym typeface="Verdana"/>
              </a:rPr>
              <a:t>/, /</a:t>
            </a:r>
            <a:r>
              <a:rPr lang="en-US" sz="1000" dirty="0" err="1">
                <a:solidFill>
                  <a:schemeClr val="tx1"/>
                </a:solidFill>
                <a:latin typeface="Verdana"/>
                <a:ea typeface="Verdana"/>
                <a:cs typeface="Verdana"/>
                <a:sym typeface="Verdana"/>
              </a:rPr>
              <a:t>ch</a:t>
            </a:r>
            <a:r>
              <a:rPr lang="en-US" sz="1000" dirty="0">
                <a:solidFill>
                  <a:schemeClr val="tx1"/>
                </a:solidFill>
                <a:latin typeface="Verdana"/>
                <a:ea typeface="Verdana"/>
                <a:cs typeface="Verdana"/>
                <a:sym typeface="Verdana"/>
              </a:rPr>
              <a:t>/, or /</a:t>
            </a:r>
            <a:r>
              <a:rPr lang="en-US" sz="1000" dirty="0" err="1">
                <a:solidFill>
                  <a:schemeClr val="tx1"/>
                </a:solidFill>
                <a:latin typeface="Verdana"/>
                <a:ea typeface="Verdana"/>
                <a:cs typeface="Verdana"/>
                <a:sym typeface="Verdana"/>
              </a:rPr>
              <a:t>zh</a:t>
            </a:r>
            <a:r>
              <a:rPr lang="en-US" sz="1000" dirty="0">
                <a:solidFill>
                  <a:schemeClr val="tx1"/>
                </a:solidFill>
                <a:latin typeface="Verdana"/>
                <a:ea typeface="Verdana"/>
                <a:cs typeface="Verdana"/>
                <a:sym typeface="Verdana"/>
              </a:rPr>
              <a:t>/ is pronounced </a:t>
            </a:r>
            <a:r>
              <a:rPr lang="en-US" sz="1000" b="1" dirty="0">
                <a:solidFill>
                  <a:schemeClr val="tx1"/>
                </a:solidFill>
                <a:latin typeface="Verdana"/>
                <a:ea typeface="Verdana"/>
                <a:cs typeface="Verdana"/>
                <a:sym typeface="Verdana"/>
              </a:rPr>
              <a:t>/</a:t>
            </a:r>
            <a:r>
              <a:rPr lang="en-US" sz="1000" b="1" dirty="0" err="1">
                <a:solidFill>
                  <a:schemeClr val="tx1"/>
                </a:solidFill>
                <a:latin typeface="Verdana"/>
                <a:ea typeface="Verdana"/>
                <a:cs typeface="Verdana"/>
                <a:sym typeface="Verdana"/>
              </a:rPr>
              <a:t>iz</a:t>
            </a:r>
            <a:r>
              <a:rPr lang="en-US" sz="1000" b="1" dirty="0">
                <a:solidFill>
                  <a:schemeClr val="tx1"/>
                </a:solidFill>
                <a:latin typeface="Verdana"/>
                <a:ea typeface="Verdana"/>
                <a:cs typeface="Verdana"/>
                <a:sym typeface="Verdana"/>
              </a:rPr>
              <a:t>/</a:t>
            </a:r>
            <a:r>
              <a:rPr lang="en-US" sz="1000" dirty="0">
                <a:solidFill>
                  <a:schemeClr val="tx1"/>
                </a:solidFill>
                <a:latin typeface="Verdana"/>
                <a:ea typeface="Verdana"/>
                <a:cs typeface="Verdana"/>
                <a:sym typeface="Verdana"/>
              </a:rPr>
              <a:t>. </a:t>
            </a:r>
            <a:endParaRPr sz="1000" b="0" dirty="0">
              <a:solidFill>
                <a:schemeClr val="tx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000" b="1" dirty="0">
              <a:solidFill>
                <a:srgbClr val="24CBE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b="1" dirty="0">
                <a:latin typeface="Verdana"/>
                <a:ea typeface="Verdana"/>
                <a:cs typeface="Verdana"/>
                <a:sym typeface="Verdana"/>
              </a:rPr>
              <a:t>1. Model: Say the sound several times while pointing to it. </a:t>
            </a:r>
            <a:r>
              <a:rPr lang="en-US" sz="1000" dirty="0">
                <a:latin typeface="Verdana"/>
                <a:ea typeface="Verdana"/>
                <a:cs typeface="Verdana"/>
                <a:sym typeface="Verdana"/>
              </a:rPr>
              <a:t>For example, point to the /z/ and say </a:t>
            </a:r>
            <a:r>
              <a:rPr lang="en-US" sz="1000" i="1" dirty="0">
                <a:latin typeface="Verdana"/>
                <a:ea typeface="Verdana"/>
                <a:cs typeface="Verdana"/>
                <a:sym typeface="Verdana"/>
              </a:rPr>
              <a:t>/z/ /z/ /z/</a:t>
            </a:r>
            <a:r>
              <a:rPr lang="en-US" sz="1000" dirty="0">
                <a:latin typeface="Verdana"/>
                <a:ea typeface="Verdana"/>
                <a:cs typeface="Verdana"/>
                <a:sym typeface="Verdana"/>
              </a:rPr>
              <a:t>. Then say the sound and quickly read the entire list, pointing to each item as you read it (</a:t>
            </a:r>
            <a:r>
              <a:rPr lang="en-US" sz="1000" i="1" dirty="0">
                <a:latin typeface="Verdana"/>
                <a:ea typeface="Verdana"/>
                <a:cs typeface="Verdana"/>
                <a:sym typeface="Verdana"/>
              </a:rPr>
              <a:t>/z/, delivers, shows, directions</a:t>
            </a:r>
            <a:r>
              <a:rPr lang="en-US" sz="1000" dirty="0">
                <a:latin typeface="Verdana"/>
                <a:ea typeface="Verdana"/>
                <a:cs typeface="Verdana"/>
                <a:sym typeface="Verdana"/>
              </a:rPr>
              <a:t>). Students just watch and listen. </a:t>
            </a:r>
            <a:endParaRPr sz="1000"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b="1" dirty="0">
                <a:latin typeface="Verdana"/>
                <a:ea typeface="Verdana"/>
                <a:cs typeface="Verdana"/>
                <a:sym typeface="Verdana"/>
              </a:rPr>
              <a:t>2. Repeat: Say the sound and each word several times, having students repeat each time after you in unison. </a:t>
            </a:r>
            <a:r>
              <a:rPr lang="en-US" sz="1000" dirty="0">
                <a:latin typeface="Verdana"/>
                <a:ea typeface="Verdana"/>
                <a:cs typeface="Verdana"/>
                <a:sym typeface="Verdana"/>
              </a:rPr>
              <a:t>Be sure to use your normal voice and rate of speed. Do one column at a time, top to bottom. Then read the sentences.</a:t>
            </a: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dirty="0">
                <a:latin typeface="Verdana"/>
                <a:ea typeface="Verdana"/>
                <a:cs typeface="Verdana"/>
                <a:sym typeface="Verdana"/>
              </a:rPr>
              <a:t/>
            </a:r>
            <a:br>
              <a:rPr lang="en-US" sz="1000" dirty="0">
                <a:latin typeface="Verdana"/>
                <a:ea typeface="Verdana"/>
                <a:cs typeface="Verdana"/>
                <a:sym typeface="Verdana"/>
              </a:rPr>
            </a:br>
            <a:r>
              <a:rPr lang="en-US" sz="1000" b="1" dirty="0">
                <a:latin typeface="Verdana"/>
                <a:ea typeface="Verdana"/>
                <a:cs typeface="Verdana"/>
                <a:sym typeface="Verdana"/>
              </a:rPr>
              <a:t>3. Solo: Call on individuals to say a sound and its word group. </a:t>
            </a:r>
            <a:r>
              <a:rPr lang="en-US" sz="1000" dirty="0">
                <a:latin typeface="Verdana"/>
                <a:ea typeface="Verdana"/>
                <a:cs typeface="Verdana"/>
                <a:sym typeface="Verdana"/>
              </a:rPr>
              <a:t>Give lots of praise. Then ask students to read the sentences.</a:t>
            </a: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b="1" dirty="0">
                <a:latin typeface="Verdana"/>
                <a:ea typeface="Verdana"/>
                <a:cs typeface="Verdana"/>
                <a:sym typeface="Verdana"/>
              </a:rPr>
              <a:t>4. Challenge:</a:t>
            </a:r>
            <a:r>
              <a:rPr lang="en-US" sz="1000" dirty="0">
                <a:latin typeface="Verdana"/>
                <a:ea typeface="Verdana"/>
                <a:cs typeface="Verdana"/>
                <a:sym typeface="Verdana"/>
              </a:rPr>
              <a:t> Choose another sound from the lesson that is challenging for your particular students to pronounce. Use words from Parts 1 and 2 of the lesson, and from previous lessons to make a group of 3-5 words. You may repeat the same challenging sounds in several lessons. Students need a lot of practice on sounds that do not exist in their first language.</a:t>
            </a:r>
            <a:endParaRPr sz="10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000" b="1" dirty="0">
              <a:solidFill>
                <a:schemeClr val="accent5"/>
              </a:solidFill>
              <a:latin typeface="Verdana"/>
              <a:ea typeface="Verdana"/>
              <a:cs typeface="Verdana"/>
              <a:sym typeface="Verdana"/>
            </a:endParaRPr>
          </a:p>
        </p:txBody>
      </p:sp>
      <p:sp>
        <p:nvSpPr>
          <p:cNvPr id="313" name="Google Shape;313;p11:notes"/>
          <p:cNvSpPr txBox="1">
            <a:spLocks noGrp="1"/>
          </p:cNvSpPr>
          <p:nvPr>
            <p:ph type="ftr" idx="11"/>
          </p:nvPr>
        </p:nvSpPr>
        <p:spPr>
          <a:xfrm>
            <a:off x="0" y="8685213"/>
            <a:ext cx="3734972"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14" name="Google Shape;31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12</a:t>
            </a:fld>
            <a:endParaRPr dirty="0">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4B. Pronunciation - </a:t>
            </a:r>
            <a:r>
              <a:rPr lang="en-US" sz="1200" b="1" i="0" u="none" strike="noStrike" dirty="0">
                <a:solidFill>
                  <a:schemeClr val="accent5"/>
                </a:solidFill>
                <a:latin typeface="Verdana"/>
                <a:ea typeface="Verdana"/>
                <a:cs typeface="Verdana"/>
                <a:sym typeface="Verdana"/>
              </a:rPr>
              <a:t>Hum and clap the stress.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You may use hand gestures to indicate that </a:t>
            </a:r>
            <a:r>
              <a:rPr lang="en-US" sz="1200" b="1" i="0" u="none" strike="noStrike" dirty="0">
                <a:solidFill>
                  <a:schemeClr val="dk1"/>
                </a:solidFill>
                <a:latin typeface="Verdana"/>
                <a:ea typeface="Verdana"/>
                <a:cs typeface="Verdana"/>
                <a:sym typeface="Verdana"/>
              </a:rPr>
              <a:t>the stressed syllable is higher in pitch, longer in duration, and louder.</a:t>
            </a:r>
            <a:r>
              <a:rPr lang="en-US" sz="1200" i="0" u="none" strike="noStrike" dirty="0">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1.</a:t>
            </a:r>
            <a:r>
              <a:rPr lang="en-US" sz="1200" i="0" u="none" strike="noStrike" dirty="0">
                <a:solidFill>
                  <a:schemeClr val="dk1"/>
                </a:solidFill>
                <a:latin typeface="Verdana"/>
                <a:ea typeface="Verdana"/>
                <a:cs typeface="Verdana"/>
                <a:sym typeface="Verdana"/>
              </a:rPr>
              <a:t> </a:t>
            </a:r>
            <a:r>
              <a:rPr lang="en-US" sz="1200" b="1" i="0" u="none" strike="noStrike" dirty="0">
                <a:solidFill>
                  <a:schemeClr val="dk1"/>
                </a:solidFill>
                <a:latin typeface="Verdana"/>
                <a:ea typeface="Verdana"/>
                <a:cs typeface="Verdana"/>
                <a:sym typeface="Verdana"/>
              </a:rPr>
              <a:t>Model: </a:t>
            </a:r>
            <a:r>
              <a:rPr lang="en-US" sz="1200" i="0" u="none" strike="noStrike" dirty="0">
                <a:solidFill>
                  <a:schemeClr val="dk1"/>
                </a:solidFill>
                <a:latin typeface="Verdana"/>
                <a:ea typeface="Verdana"/>
                <a:cs typeface="Verdana"/>
                <a:sym typeface="Verdana"/>
              </a:rPr>
              <a:t>Hum and then say each word in the column several times. Students listen.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2.</a:t>
            </a:r>
            <a:r>
              <a:rPr lang="en-US" sz="1200" i="0" u="none" strike="noStrike" dirty="0">
                <a:solidFill>
                  <a:schemeClr val="dk1"/>
                </a:solidFill>
                <a:latin typeface="Verdana"/>
                <a:ea typeface="Verdana"/>
                <a:cs typeface="Verdana"/>
                <a:sym typeface="Verdana"/>
              </a:rPr>
              <a:t> </a:t>
            </a:r>
            <a:r>
              <a:rPr lang="en-US" sz="1200" b="1" i="0" u="none" strike="noStrike" dirty="0">
                <a:solidFill>
                  <a:schemeClr val="dk1"/>
                </a:solidFill>
                <a:latin typeface="Verdana"/>
                <a:ea typeface="Verdana"/>
                <a:cs typeface="Verdana"/>
                <a:sym typeface="Verdana"/>
              </a:rPr>
              <a:t>Repeat: </a:t>
            </a:r>
            <a:r>
              <a:rPr lang="en-US" dirty="0">
                <a:latin typeface="Verdana"/>
                <a:ea typeface="Verdana"/>
                <a:cs typeface="Verdana"/>
                <a:sym typeface="Verdana"/>
              </a:rPr>
              <a:t>S</a:t>
            </a:r>
            <a:r>
              <a:rPr lang="en-US" sz="1200" i="0" u="none" strike="noStrike" dirty="0">
                <a:solidFill>
                  <a:schemeClr val="dk1"/>
                </a:solidFill>
                <a:latin typeface="Verdana"/>
                <a:ea typeface="Verdana"/>
                <a:cs typeface="Verdana"/>
                <a:sym typeface="Verdana"/>
              </a:rPr>
              <a:t>tudents repeat words after you in unison.</a:t>
            </a:r>
            <a:r>
              <a:rPr lang="en-US" sz="1200" b="1" i="0" u="none" strike="noStrike"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3. Solo:</a:t>
            </a:r>
            <a:r>
              <a:rPr lang="en-US" sz="1200" i="0" u="none" strike="noStrike" dirty="0">
                <a:solidFill>
                  <a:schemeClr val="dk1"/>
                </a:solidFill>
                <a:latin typeface="Verdana"/>
                <a:ea typeface="Verdana"/>
                <a:cs typeface="Verdana"/>
                <a:sym typeface="Verdana"/>
              </a:rPr>
              <a:t> </a:t>
            </a:r>
            <a:r>
              <a:rPr lang="en-US" dirty="0">
                <a:latin typeface="Verdana"/>
                <a:ea typeface="Verdana"/>
                <a:cs typeface="Verdana"/>
                <a:sym typeface="Verdana"/>
              </a:rPr>
              <a:t>C</a:t>
            </a:r>
            <a:r>
              <a:rPr lang="en-US" sz="1200" i="0" u="none" strike="noStrike" dirty="0">
                <a:solidFill>
                  <a:schemeClr val="dk1"/>
                </a:solidFill>
                <a:latin typeface="Verdana"/>
                <a:ea typeface="Verdana"/>
                <a:cs typeface="Verdana"/>
                <a:sym typeface="Verdana"/>
              </a:rPr>
              <a:t>all on individuals to read the entire column of words.</a:t>
            </a:r>
            <a:r>
              <a:rPr lang="en-US" dirty="0">
                <a:latin typeface="Verdana"/>
                <a:ea typeface="Verdana"/>
                <a:cs typeface="Verdana"/>
                <a:sym typeface="Verdana"/>
              </a:rPr>
              <a:t/>
            </a:r>
            <a:br>
              <a:rPr lang="en-US" dirty="0">
                <a:latin typeface="Verdana"/>
                <a:ea typeface="Verdana"/>
                <a:cs typeface="Verdana"/>
                <a:sym typeface="Verdana"/>
              </a:rPr>
            </a:b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p:txBody>
      </p:sp>
      <p:sp>
        <p:nvSpPr>
          <p:cNvPr id="324" name="Google Shape;324;p12:notes"/>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25" name="Google Shape;3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13</a:t>
            </a:fld>
            <a:endParaRPr>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 Bible Reading</a:t>
            </a: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sz="1200" dirty="0">
                <a:solidFill>
                  <a:schemeClr val="accent5"/>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Be sure students read this story in their </a:t>
            </a:r>
            <a:r>
              <a:rPr lang="en-US" dirty="0">
                <a:latin typeface="Verdana"/>
                <a:ea typeface="Verdana"/>
                <a:cs typeface="Verdana"/>
                <a:sym typeface="Verdana"/>
              </a:rPr>
              <a:t>first</a:t>
            </a:r>
            <a:r>
              <a:rPr lang="en-US" sz="1200" dirty="0">
                <a:solidFill>
                  <a:schemeClr val="dk1"/>
                </a:solidFill>
                <a:latin typeface="Verdana"/>
                <a:ea typeface="Verdana"/>
                <a:cs typeface="Verdana"/>
                <a:sym typeface="Verdana"/>
              </a:rPr>
              <a:t> language </a:t>
            </a:r>
            <a:r>
              <a:rPr lang="en-US" dirty="0">
                <a:latin typeface="Verdana"/>
                <a:ea typeface="Verdana"/>
                <a:cs typeface="Verdana"/>
                <a:sym typeface="Verdana"/>
              </a:rPr>
              <a:t>before reading it in English. </a:t>
            </a:r>
            <a:r>
              <a:rPr lang="en-US" sz="1200" dirty="0">
                <a:solidFill>
                  <a:schemeClr val="dk1"/>
                </a:solidFill>
                <a:latin typeface="Verdana"/>
                <a:ea typeface="Verdana"/>
                <a:cs typeface="Verdana"/>
                <a:sym typeface="Verdana"/>
              </a:rPr>
              <a:t>The hyperlinks of the Bible verses connect to https://live.bible.is/ so students can read and hear the scripture in their own languages.</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dirty="0">
                <a:latin typeface="Verdana"/>
                <a:ea typeface="Verdana"/>
                <a:cs typeface="Verdana"/>
                <a:sym typeface="Verdana"/>
              </a:rPr>
              <a:t>Encourage students to act out the story.</a:t>
            </a: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D. Ask if there are any questions or comments about the story.</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E. Ask the story questions and discuss as a group.</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F. Optional - You may hide the words and ask students to tell the story again in their own words, using the pictures to help them.</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34" name="Google Shape;334;p13:notes"/>
          <p:cNvSpPr txBox="1">
            <a:spLocks noGrp="1"/>
          </p:cNvSpPr>
          <p:nvPr>
            <p:ph type="ftr" idx="11"/>
          </p:nvPr>
        </p:nvSpPr>
        <p:spPr>
          <a:xfrm>
            <a:off x="0" y="8685213"/>
            <a:ext cx="348878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35" name="Google Shape;33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14</a:t>
            </a:fld>
            <a:endParaRPr dirty="0">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5B. Bible Reading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46" name="Google Shape;346;p15: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47" name="Google Shape;34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15</a:t>
            </a:fld>
            <a:endParaRPr>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5C</a:t>
            </a:r>
            <a:r>
              <a:rPr lang="en-US" sz="1200" b="1">
                <a:solidFill>
                  <a:schemeClr val="accent5"/>
                </a:solidFill>
                <a:latin typeface="Verdana"/>
                <a:ea typeface="Verdana"/>
                <a:cs typeface="Verdana"/>
                <a:sym typeface="Verdana"/>
              </a:rPr>
              <a:t>. Bible Reading</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57" name="Google Shape;357;p16:notes"/>
          <p:cNvSpPr txBox="1">
            <a:spLocks noGrp="1"/>
          </p:cNvSpPr>
          <p:nvPr>
            <p:ph type="ftr" idx="11"/>
          </p:nvPr>
        </p:nvSpPr>
        <p:spPr>
          <a:xfrm>
            <a:off x="0" y="8685213"/>
            <a:ext cx="3587262"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58" name="Google Shape;35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16</a:t>
            </a:fld>
            <a:endParaRPr>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5D. Bible Reading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68" name="Google Shape;368;p18:notes"/>
          <p:cNvSpPr txBox="1">
            <a:spLocks noGrp="1"/>
          </p:cNvSpPr>
          <p:nvPr>
            <p:ph type="ftr" idx="11"/>
          </p:nvPr>
        </p:nvSpPr>
        <p:spPr>
          <a:xfrm>
            <a:off x="0" y="8685213"/>
            <a:ext cx="3643532"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69" name="Google Shape;36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17</a:t>
            </a:fld>
            <a:endParaRPr>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18f2a99d9e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118f2a99d9e_0_4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5E. Bible Reading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80" name="Google Shape;380;g118f2a99d9e_0_46: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381" name="Google Shape;381;g118f2a99d9e_0_46: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18</a:t>
            </a:fld>
            <a:endParaRPr>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18f2a99d9e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18f2a99d9e_0_6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5F. Bible Reading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91" name="Google Shape;391;g118f2a99d9e_0_65:notes"/>
          <p:cNvSpPr txBox="1">
            <a:spLocks noGrp="1"/>
          </p:cNvSpPr>
          <p:nvPr>
            <p:ph type="ftr" idx="11"/>
          </p:nvPr>
        </p:nvSpPr>
        <p:spPr>
          <a:xfrm>
            <a:off x="-1" y="8685214"/>
            <a:ext cx="3608363"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392" name="Google Shape;392;g118f2a99d9e_0_65: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19</a:t>
            </a:fld>
            <a:endParaRPr>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Pray </a:t>
            </a:r>
            <a:endParaRPr dirty="0">
              <a:solidFill>
                <a:schemeClr val="accent5"/>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Pray for the class and any needs they have. You may want to thank God for forgiving us when we have sinned against him.</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Check Homework and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Ask students to read aloud or recite their homework from the last class. Check written work.  Be sure they have read  </a:t>
            </a:r>
            <a:r>
              <a:rPr lang="en-US" u="sng" dirty="0">
                <a:solidFill>
                  <a:schemeClr val="hlink"/>
                </a:solidFill>
                <a:latin typeface="Verdana"/>
                <a:ea typeface="Verdana"/>
                <a:cs typeface="Verdana"/>
                <a:sym typeface="Verdana"/>
                <a:hlinkClick r:id="rId3"/>
              </a:rPr>
              <a:t>Luke 15</a:t>
            </a:r>
            <a:r>
              <a:rPr lang="en-US" u="none" dirty="0">
                <a:solidFill>
                  <a:schemeClr val="hlink"/>
                </a:solidFill>
                <a:latin typeface="Verdana"/>
                <a:ea typeface="Verdana"/>
                <a:cs typeface="Verdana"/>
                <a:sym typeface="Verdana"/>
              </a:rPr>
              <a:t> </a:t>
            </a:r>
            <a:r>
              <a:rPr lang="en-US" dirty="0">
                <a:latin typeface="Verdana"/>
                <a:ea typeface="Verdana"/>
                <a:cs typeface="Verdana"/>
                <a:sym typeface="Verdana"/>
              </a:rPr>
              <a:t>in their native languages in preparation for the lesson.</a:t>
            </a:r>
            <a:endParaRPr dirty="0"/>
          </a:p>
          <a:p>
            <a:pPr marL="0" lvl="0" indent="0" algn="l" rtl="0">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dirty="0">
                <a:latin typeface="Verdana"/>
                <a:ea typeface="Verdana"/>
                <a:cs typeface="Verdana"/>
                <a:sym typeface="Verdana"/>
              </a:rPr>
              <a:t>Review the main points of the previous lesson and ask if there are any questions.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166" name="Google Shape;166;p2:notes"/>
          <p:cNvSpPr txBox="1">
            <a:spLocks noGrp="1"/>
          </p:cNvSpPr>
          <p:nvPr>
            <p:ph type="ftr" idx="11"/>
          </p:nvPr>
        </p:nvSpPr>
        <p:spPr>
          <a:xfrm>
            <a:off x="-1" y="8685213"/>
            <a:ext cx="3523957"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 LOTWL.org</a:t>
            </a:r>
          </a:p>
          <a:p>
            <a:pPr marL="0" lvl="0" indent="0" algn="l" rtl="0">
              <a:lnSpc>
                <a:spcPct val="100000"/>
              </a:lnSpc>
              <a:spcBef>
                <a:spcPts val="0"/>
              </a:spcBef>
              <a:spcAft>
                <a:spcPts val="0"/>
              </a:spcAft>
              <a:buSzPts val="1400"/>
              <a:buNone/>
            </a:pPr>
            <a:r>
              <a:rPr lang="en-US" dirty="0"/>
              <a:t>
</a:t>
            </a:r>
            <a:endParaRPr dirty="0"/>
          </a:p>
        </p:txBody>
      </p:sp>
      <p:sp>
        <p:nvSpPr>
          <p:cNvPr id="167" name="Google Shape;16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a:t>
            </a:fld>
            <a:endParaRPr dirty="0">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8f2a99d9e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18f2a99d9e_0_9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5G. Bible Reading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03" name="Google Shape;403;g118f2a99d9e_0_92:notes"/>
          <p:cNvSpPr txBox="1">
            <a:spLocks noGrp="1"/>
          </p:cNvSpPr>
          <p:nvPr>
            <p:ph type="ftr" idx="11"/>
          </p:nvPr>
        </p:nvSpPr>
        <p:spPr>
          <a:xfrm>
            <a:off x="0" y="8685214"/>
            <a:ext cx="3481754"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04" name="Google Shape;404;g118f2a99d9e_0_92: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20</a:t>
            </a:fld>
            <a:endParaRPr>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5I. Bible Reading Questions</a:t>
            </a:r>
            <a:endParaRPr dirty="0"/>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Ask the questions and discuss as a group. For questions 1-6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Answers:</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Jesus told it to them because he heard them talking about how he was doing something wrong. </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He returned because he was ready to ask for forgiveness. </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The father felt compassion for him and ran to him and kissed him. </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He was angry because his father threw his brother a feast and was overjoyed to see him despite him wasting his inheritance.</a:t>
            </a:r>
            <a:endParaRPr dirty="0">
              <a:latin typeface="Verdana"/>
              <a:ea typeface="Verdana"/>
              <a:cs typeface="Verdana"/>
              <a:sym typeface="Verdana"/>
            </a:endParaRPr>
          </a:p>
          <a:p>
            <a:pPr marL="228600" lvl="0" indent="-2159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Answers will vary.</a:t>
            </a: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dirty="0">
                <a:latin typeface="Verdana"/>
                <a:ea typeface="Verdana"/>
                <a:cs typeface="Verdana"/>
                <a:sym typeface="Verdana"/>
              </a:rPr>
              <a:t>6. Answers will vary.</a:t>
            </a:r>
            <a:endParaRPr dirty="0">
              <a:latin typeface="Verdana"/>
              <a:ea typeface="Verdana"/>
              <a:cs typeface="Verdana"/>
              <a:sym typeface="Verdana"/>
            </a:endParaRPr>
          </a:p>
        </p:txBody>
      </p:sp>
      <p:sp>
        <p:nvSpPr>
          <p:cNvPr id="415" name="Google Shape;415;p19:notes"/>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416" name="Google Shape;41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21</a:t>
            </a:fld>
            <a:endParaRPr>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1:notes"/>
          <p:cNvSpPr txBox="1">
            <a:spLocks noGrp="1"/>
          </p:cNvSpPr>
          <p:nvPr>
            <p:ph type="body" idx="1"/>
          </p:nvPr>
        </p:nvSpPr>
        <p:spPr>
          <a:xfrm>
            <a:off x="685800" y="4229100"/>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dirty="0">
                <a:solidFill>
                  <a:schemeClr val="accent5"/>
                </a:solidFill>
                <a:latin typeface="Verdana"/>
                <a:ea typeface="Verdana"/>
                <a:cs typeface="Verdana"/>
                <a:sym typeface="Verdana"/>
              </a:rPr>
              <a:t>6A. Activities – Dictation of sound/spelling words /s/, /z/, /</a:t>
            </a:r>
            <a:r>
              <a:rPr lang="en-US" sz="1000" b="1" dirty="0" err="1">
                <a:solidFill>
                  <a:schemeClr val="accent5"/>
                </a:solidFill>
                <a:latin typeface="Verdana"/>
                <a:ea typeface="Verdana"/>
                <a:cs typeface="Verdana"/>
                <a:sym typeface="Verdana"/>
              </a:rPr>
              <a:t>iz</a:t>
            </a:r>
            <a:r>
              <a:rPr lang="en-US" sz="1000" b="1" dirty="0">
                <a:solidFill>
                  <a:schemeClr val="accent5"/>
                </a:solidFill>
                <a:latin typeface="Verdana"/>
                <a:ea typeface="Verdana"/>
                <a:cs typeface="Verdana"/>
                <a:sym typeface="Verdana"/>
              </a:rPr>
              <a:t>/</a:t>
            </a:r>
            <a:endParaRPr sz="1000" dirty="0"/>
          </a:p>
          <a:p>
            <a:pPr marL="0" lvl="0" indent="0" algn="l" rtl="0">
              <a:lnSpc>
                <a:spcPct val="100000"/>
              </a:lnSpc>
              <a:spcBef>
                <a:spcPts val="0"/>
              </a:spcBef>
              <a:spcAft>
                <a:spcPts val="0"/>
              </a:spcAft>
              <a:buClr>
                <a:schemeClr val="dk1"/>
              </a:buClr>
              <a:buSzPts val="1400"/>
              <a:buFont typeface="Arial"/>
              <a:buNone/>
            </a:pP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dirty="0">
                <a:latin typeface="Verdana"/>
                <a:ea typeface="Verdana"/>
                <a:cs typeface="Verdana"/>
                <a:sym typeface="Verdana"/>
              </a:rPr>
              <a:t>Read script below at least twice as students listen and answer the questions. They may write long or short answers.</a:t>
            </a: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dirty="0">
                <a:latin typeface="Verdana"/>
                <a:ea typeface="Verdana"/>
                <a:cs typeface="Verdana"/>
                <a:sym typeface="Verdana"/>
              </a:rPr>
              <a:t>Hello </a:t>
            </a:r>
            <a:r>
              <a:rPr lang="en-US" sz="1000" dirty="0" err="1">
                <a:latin typeface="Verdana"/>
                <a:ea typeface="Verdana"/>
                <a:cs typeface="Verdana"/>
                <a:sym typeface="Verdana"/>
              </a:rPr>
              <a:t>Fadia</a:t>
            </a:r>
            <a:r>
              <a:rPr lang="en-US" sz="1000" dirty="0">
                <a:latin typeface="Verdana"/>
                <a:ea typeface="Verdana"/>
                <a:cs typeface="Verdana"/>
                <a:sym typeface="Verdana"/>
              </a:rPr>
              <a:t>,</a:t>
            </a: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dirty="0">
                <a:latin typeface="Verdana"/>
                <a:ea typeface="Verdana"/>
                <a:cs typeface="Verdana"/>
                <a:sym typeface="Verdana"/>
              </a:rPr>
              <a:t>It’s Noor. Did you see the Tour de France race yesterday? They went through so many cities. Today, the next city they go though is Caen in northern France. They are traveling over bridges, through tunnels, and along some beautiful rivers. I loved seeing all the old churches the race goes past. Did you see the accident during the race? There were tree branches lying across the road, and the cyclists came around the corner too fast and ended up in a pile. They had to take some of the cyclists to the hospital. I hope that they are all okay. They need to make sure that the routes for future races are clear and safe. I plan to do some biking trips with friends this summer and want to ask you to join us. I look forward to talking to you soon!</a:t>
            </a: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0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000" dirty="0">
                <a:latin typeface="Verdana"/>
                <a:ea typeface="Verdana"/>
                <a:cs typeface="Verdana"/>
                <a:sym typeface="Verdana"/>
              </a:rPr>
              <a:t>Love, Noor </a:t>
            </a:r>
            <a:endParaRPr sz="10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000" b="1"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000" b="1" dirty="0">
                <a:latin typeface="Verdana"/>
                <a:ea typeface="Verdana"/>
                <a:cs typeface="Verdana"/>
                <a:sym typeface="Verdana"/>
              </a:rPr>
              <a:t>Answers:</a:t>
            </a:r>
            <a:endParaRPr sz="1000" dirty="0">
              <a:latin typeface="Verdana"/>
              <a:ea typeface="Verdana"/>
              <a:cs typeface="Verdana"/>
              <a:sym typeface="Verdana"/>
            </a:endParaRPr>
          </a:p>
          <a:p>
            <a:pPr marL="0" marR="0" lvl="0" indent="0" algn="l" rtl="0">
              <a:lnSpc>
                <a:spcPct val="100000"/>
              </a:lnSpc>
              <a:spcBef>
                <a:spcPts val="0"/>
              </a:spcBef>
              <a:spcAft>
                <a:spcPts val="0"/>
              </a:spcAft>
              <a:buSzPts val="1400"/>
              <a:buNone/>
            </a:pPr>
            <a:r>
              <a:rPr lang="en-US" sz="1000" dirty="0">
                <a:latin typeface="Verdana"/>
                <a:ea typeface="Verdana"/>
                <a:cs typeface="Verdana"/>
                <a:sym typeface="Verdana"/>
              </a:rPr>
              <a:t>1. The race is named the Tour de France which goe</a:t>
            </a:r>
            <a:r>
              <a:rPr lang="en-US" sz="1000" b="1" dirty="0">
                <a:latin typeface="Verdana"/>
                <a:ea typeface="Verdana"/>
                <a:cs typeface="Verdana"/>
                <a:sym typeface="Verdana"/>
              </a:rPr>
              <a:t>s</a:t>
            </a:r>
            <a:r>
              <a:rPr lang="en-US" sz="1000" dirty="0">
                <a:latin typeface="Verdana"/>
                <a:ea typeface="Verdana"/>
                <a:cs typeface="Verdana"/>
                <a:sym typeface="Verdana"/>
              </a:rPr>
              <a:t> through many citie</a:t>
            </a:r>
            <a:r>
              <a:rPr lang="en-US" sz="1000" b="1" dirty="0">
                <a:latin typeface="Verdana"/>
                <a:ea typeface="Verdana"/>
                <a:cs typeface="Verdana"/>
                <a:sym typeface="Verdana"/>
              </a:rPr>
              <a:t>s</a:t>
            </a:r>
            <a:r>
              <a:rPr lang="en-US" sz="1000" dirty="0">
                <a:latin typeface="Verdana"/>
                <a:ea typeface="Verdana"/>
                <a:cs typeface="Verdana"/>
                <a:sym typeface="Verdana"/>
              </a:rPr>
              <a:t> in France. </a:t>
            </a:r>
            <a:endParaRPr sz="1000" dirty="0">
              <a:latin typeface="Verdana"/>
              <a:ea typeface="Verdana"/>
              <a:cs typeface="Verdana"/>
              <a:sym typeface="Verdana"/>
            </a:endParaRPr>
          </a:p>
          <a:p>
            <a:pPr marL="0" marR="0" lvl="0" indent="0" algn="l" rtl="0">
              <a:lnSpc>
                <a:spcPct val="100000"/>
              </a:lnSpc>
              <a:spcBef>
                <a:spcPts val="0"/>
              </a:spcBef>
              <a:spcAft>
                <a:spcPts val="0"/>
              </a:spcAft>
              <a:buSzPts val="1400"/>
              <a:buNone/>
            </a:pPr>
            <a:r>
              <a:rPr lang="en-US" sz="1000" dirty="0">
                <a:latin typeface="Verdana"/>
                <a:ea typeface="Verdana"/>
                <a:cs typeface="Verdana"/>
                <a:sym typeface="Verdana"/>
              </a:rPr>
              <a:t>2. The next city the race will go through is Caen.</a:t>
            </a:r>
            <a:endParaRPr sz="1000" dirty="0">
              <a:latin typeface="Verdana"/>
              <a:ea typeface="Verdana"/>
              <a:cs typeface="Verdana"/>
              <a:sym typeface="Verdana"/>
            </a:endParaRPr>
          </a:p>
          <a:p>
            <a:pPr marL="0" marR="0" lvl="0" indent="0" algn="l" rtl="0">
              <a:lnSpc>
                <a:spcPct val="100000"/>
              </a:lnSpc>
              <a:spcBef>
                <a:spcPts val="0"/>
              </a:spcBef>
              <a:spcAft>
                <a:spcPts val="0"/>
              </a:spcAft>
              <a:buSzPts val="1400"/>
              <a:buNone/>
            </a:pPr>
            <a:r>
              <a:rPr lang="en-US" sz="1000" dirty="0">
                <a:latin typeface="Verdana"/>
                <a:ea typeface="Verdana"/>
                <a:cs typeface="Verdana"/>
                <a:sym typeface="Verdana"/>
              </a:rPr>
              <a:t>3. The race pass</a:t>
            </a:r>
            <a:r>
              <a:rPr lang="en-US" sz="1000" b="1" dirty="0">
                <a:latin typeface="Verdana"/>
                <a:ea typeface="Verdana"/>
                <a:cs typeface="Verdana"/>
                <a:sym typeface="Verdana"/>
              </a:rPr>
              <a:t>es</a:t>
            </a:r>
            <a:r>
              <a:rPr lang="en-US" sz="1000" dirty="0">
                <a:latin typeface="Verdana"/>
                <a:ea typeface="Verdana"/>
                <a:cs typeface="Verdana"/>
                <a:sym typeface="Verdana"/>
              </a:rPr>
              <a:t> church</a:t>
            </a:r>
            <a:r>
              <a:rPr lang="en-US" sz="1000" b="1" dirty="0">
                <a:latin typeface="Verdana"/>
                <a:ea typeface="Verdana"/>
                <a:cs typeface="Verdana"/>
                <a:sym typeface="Verdana"/>
              </a:rPr>
              <a:t>es</a:t>
            </a:r>
            <a:r>
              <a:rPr lang="en-US" sz="1000" dirty="0">
                <a:latin typeface="Verdana"/>
                <a:ea typeface="Verdana"/>
                <a:cs typeface="Verdana"/>
                <a:sym typeface="Verdana"/>
              </a:rPr>
              <a:t> and river</a:t>
            </a:r>
            <a:r>
              <a:rPr lang="en-US" sz="1000" b="1" dirty="0">
                <a:latin typeface="Verdana"/>
                <a:ea typeface="Verdana"/>
                <a:cs typeface="Verdana"/>
                <a:sym typeface="Verdana"/>
              </a:rPr>
              <a:t>s</a:t>
            </a:r>
            <a:r>
              <a:rPr lang="en-US" sz="1000" dirty="0">
                <a:latin typeface="Verdana"/>
                <a:ea typeface="Verdana"/>
                <a:cs typeface="Verdana"/>
                <a:sym typeface="Verdana"/>
              </a:rPr>
              <a:t>. </a:t>
            </a:r>
            <a:endParaRPr sz="1000" dirty="0">
              <a:latin typeface="Verdana"/>
              <a:ea typeface="Verdana"/>
              <a:cs typeface="Verdana"/>
              <a:sym typeface="Verdana"/>
            </a:endParaRPr>
          </a:p>
          <a:p>
            <a:pPr marL="0" marR="0" lvl="0" indent="0" algn="l" rtl="0">
              <a:lnSpc>
                <a:spcPct val="100000"/>
              </a:lnSpc>
              <a:spcBef>
                <a:spcPts val="0"/>
              </a:spcBef>
              <a:spcAft>
                <a:spcPts val="0"/>
              </a:spcAft>
              <a:buSzPts val="1400"/>
              <a:buNone/>
            </a:pPr>
            <a:r>
              <a:rPr lang="en-US" sz="1000" dirty="0">
                <a:latin typeface="Verdana"/>
                <a:ea typeface="Verdana"/>
                <a:cs typeface="Verdana"/>
                <a:sym typeface="Verdana"/>
              </a:rPr>
              <a:t>4. Some cyclist</a:t>
            </a:r>
            <a:r>
              <a:rPr lang="en-US" sz="1000" b="1" dirty="0">
                <a:latin typeface="Verdana"/>
                <a:ea typeface="Verdana"/>
                <a:cs typeface="Verdana"/>
                <a:sym typeface="Verdana"/>
              </a:rPr>
              <a:t>s</a:t>
            </a:r>
            <a:r>
              <a:rPr lang="en-US" sz="1000" dirty="0">
                <a:latin typeface="Verdana"/>
                <a:ea typeface="Verdana"/>
                <a:cs typeface="Verdana"/>
                <a:sym typeface="Verdana"/>
              </a:rPr>
              <a:t> were in an accident.</a:t>
            </a:r>
            <a:endParaRPr sz="1000" dirty="0">
              <a:latin typeface="Verdana"/>
              <a:ea typeface="Verdana"/>
              <a:cs typeface="Verdana"/>
              <a:sym typeface="Verdana"/>
            </a:endParaRPr>
          </a:p>
          <a:p>
            <a:pPr marL="0" marR="0" lvl="0" indent="0" algn="l" rtl="0">
              <a:lnSpc>
                <a:spcPct val="100000"/>
              </a:lnSpc>
              <a:spcBef>
                <a:spcPts val="0"/>
              </a:spcBef>
              <a:spcAft>
                <a:spcPts val="0"/>
              </a:spcAft>
              <a:buSzPts val="1400"/>
              <a:buNone/>
            </a:pPr>
            <a:r>
              <a:rPr lang="en-US" sz="1000" dirty="0">
                <a:latin typeface="Verdana"/>
                <a:ea typeface="Verdana"/>
                <a:cs typeface="Verdana"/>
                <a:sym typeface="Verdana"/>
              </a:rPr>
              <a:t>5. There was an accident because there were tree branch</a:t>
            </a:r>
            <a:r>
              <a:rPr lang="en-US" sz="1000" b="1" dirty="0">
                <a:latin typeface="Verdana"/>
                <a:ea typeface="Verdana"/>
                <a:cs typeface="Verdana"/>
                <a:sym typeface="Verdana"/>
              </a:rPr>
              <a:t>es</a:t>
            </a:r>
            <a:r>
              <a:rPr lang="en-US" sz="1000" dirty="0">
                <a:latin typeface="Verdana"/>
                <a:ea typeface="Verdana"/>
                <a:cs typeface="Verdana"/>
                <a:sym typeface="Verdana"/>
              </a:rPr>
              <a:t> lying across the road. </a:t>
            </a:r>
            <a:endParaRPr sz="1000" dirty="0">
              <a:latin typeface="Verdana"/>
              <a:ea typeface="Verdana"/>
              <a:cs typeface="Verdana"/>
              <a:sym typeface="Verdana"/>
            </a:endParaRPr>
          </a:p>
          <a:p>
            <a:pPr marL="0" marR="0" lvl="0" indent="0" algn="l" rtl="0">
              <a:lnSpc>
                <a:spcPct val="100000"/>
              </a:lnSpc>
              <a:spcBef>
                <a:spcPts val="0"/>
              </a:spcBef>
              <a:spcAft>
                <a:spcPts val="0"/>
              </a:spcAft>
              <a:buSzPts val="1400"/>
              <a:buNone/>
            </a:pPr>
            <a:r>
              <a:rPr lang="en-US" sz="1000" dirty="0">
                <a:latin typeface="Verdana"/>
                <a:ea typeface="Verdana"/>
                <a:cs typeface="Verdana"/>
                <a:sym typeface="Verdana"/>
              </a:rPr>
              <a:t>6. The route</a:t>
            </a:r>
            <a:r>
              <a:rPr lang="en-US" sz="1000" b="1" dirty="0">
                <a:latin typeface="Verdana"/>
                <a:ea typeface="Verdana"/>
                <a:cs typeface="Verdana"/>
                <a:sym typeface="Verdana"/>
              </a:rPr>
              <a:t>s</a:t>
            </a:r>
            <a:r>
              <a:rPr lang="en-US" sz="1000" dirty="0">
                <a:latin typeface="Verdana"/>
                <a:ea typeface="Verdana"/>
                <a:cs typeface="Verdana"/>
                <a:sym typeface="Verdana"/>
              </a:rPr>
              <a:t> need to be clear of any branch</a:t>
            </a:r>
            <a:r>
              <a:rPr lang="en-US" sz="1000" b="1" dirty="0">
                <a:latin typeface="Verdana"/>
                <a:ea typeface="Verdana"/>
                <a:cs typeface="Verdana"/>
                <a:sym typeface="Verdana"/>
              </a:rPr>
              <a:t>es</a:t>
            </a:r>
            <a:r>
              <a:rPr lang="en-US" sz="1000" dirty="0">
                <a:latin typeface="Verdana"/>
                <a:ea typeface="Verdana"/>
                <a:cs typeface="Verdana"/>
                <a:sym typeface="Verdana"/>
              </a:rPr>
              <a:t>.</a:t>
            </a:r>
            <a:endParaRPr sz="1000" dirty="0">
              <a:latin typeface="Verdana"/>
              <a:ea typeface="Verdana"/>
              <a:cs typeface="Verdana"/>
              <a:sym typeface="Verdana"/>
            </a:endParaRPr>
          </a:p>
          <a:p>
            <a:pPr marL="457200" marR="0" lvl="0" indent="0" algn="l" rtl="0">
              <a:lnSpc>
                <a:spcPct val="100000"/>
              </a:lnSpc>
              <a:spcBef>
                <a:spcPts val="0"/>
              </a:spcBef>
              <a:spcAft>
                <a:spcPts val="0"/>
              </a:spcAft>
              <a:buSzPts val="1400"/>
              <a:buNone/>
            </a:pPr>
            <a:endParaRPr sz="1000"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000" b="1" dirty="0">
              <a:solidFill>
                <a:srgbClr val="4472C4"/>
              </a:solidFill>
              <a:latin typeface="Verdana"/>
              <a:ea typeface="Verdana"/>
              <a:cs typeface="Verdana"/>
              <a:sym typeface="Verdana"/>
            </a:endParaRPr>
          </a:p>
        </p:txBody>
      </p:sp>
      <p:sp>
        <p:nvSpPr>
          <p:cNvPr id="425" name="Google Shape;425;p21:notes"/>
          <p:cNvSpPr txBox="1">
            <a:spLocks noGrp="1"/>
          </p:cNvSpPr>
          <p:nvPr>
            <p:ph type="ftr" idx="11"/>
          </p:nvPr>
        </p:nvSpPr>
        <p:spPr>
          <a:xfrm>
            <a:off x="0" y="8685213"/>
            <a:ext cx="3770142"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26" name="Google Shape;4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Calibri"/>
                <a:ea typeface="Calibri"/>
                <a:cs typeface="Calibri"/>
                <a:sym typeface="Calibri"/>
              </a:rPr>
              <a:t>22</a:t>
            </a:fld>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5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CBE5"/>
              </a:buClr>
              <a:buSzPts val="1200"/>
              <a:buFont typeface="Calibri"/>
              <a:buNone/>
            </a:pPr>
            <a:r>
              <a:rPr lang="en-US" b="1" dirty="0">
                <a:solidFill>
                  <a:schemeClr val="accent5"/>
                </a:solidFill>
                <a:latin typeface="Verdana"/>
                <a:ea typeface="Verdana"/>
                <a:cs typeface="Verdana"/>
                <a:sym typeface="Verdana"/>
              </a:rPr>
              <a:t>6B. Activities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Pair work</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Partner A will ask questions about where various items are located. Partner B will use prepositions to describe where the items are. Partner A should not look at Partner B’s slide that has the picture of the items.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Answers</a:t>
            </a: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Note: Answers may vary slightly. The instructor should make sure students use prepositions of movement. </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2. The traffic light is on the corner. </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3. She is riding it along the sidewalk.</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4. She is walking her dog across the street/crosswalk. </a:t>
            </a:r>
            <a:endParaRPr dirty="0"/>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5. There are two people walking across the </a:t>
            </a:r>
            <a:r>
              <a:rPr lang="en-US" dirty="0" smtClean="0">
                <a:latin typeface="Verdana"/>
                <a:ea typeface="Verdana"/>
                <a:cs typeface="Verdana"/>
                <a:sym typeface="Verdana"/>
              </a:rPr>
              <a:t>street</a:t>
            </a:r>
            <a:r>
              <a:rPr lang="en-US" baseline="0" dirty="0" smtClean="0">
                <a:latin typeface="Verdana"/>
                <a:ea typeface="Verdana"/>
                <a:cs typeface="Verdana"/>
                <a:sym typeface="Verdana"/>
              </a:rPr>
              <a:t> (the third one is bicycling).</a:t>
            </a:r>
            <a:endParaRPr dirty="0"/>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6. The red car is going into the city. </a:t>
            </a:r>
            <a:endParaRPr dirty="0"/>
          </a:p>
          <a:p>
            <a:pPr marL="228600" marR="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437" name="Google Shape;437;p53:notes"/>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38" name="Google Shape;43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23</a:t>
            </a:fld>
            <a:endParaRPr>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CBE5"/>
              </a:buClr>
              <a:buSzPts val="1200"/>
              <a:buFont typeface="Calibri"/>
              <a:buNone/>
            </a:pPr>
            <a:r>
              <a:rPr lang="en-US" b="1" dirty="0">
                <a:solidFill>
                  <a:schemeClr val="accent5"/>
                </a:solidFill>
                <a:latin typeface="Verdana"/>
                <a:ea typeface="Verdana"/>
                <a:cs typeface="Verdana"/>
                <a:sym typeface="Verdana"/>
              </a:rPr>
              <a:t>6C. Activities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Pair work</a:t>
            </a:r>
            <a:endParaRPr dirty="0"/>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Partner A will ask questions about where various items are located.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Partner B will use prepositions to describe where the items are. Partner A should not look at Partner B’s slide that has the picture of the items. </a:t>
            </a:r>
            <a:endParaRPr dirty="0"/>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447" name="Google Shape;447;p22:notes"/>
          <p:cNvSpPr txBox="1">
            <a:spLocks noGrp="1"/>
          </p:cNvSpPr>
          <p:nvPr>
            <p:ph type="ftr" idx="11"/>
          </p:nvPr>
        </p:nvSpPr>
        <p:spPr>
          <a:xfrm>
            <a:off x="-1" y="8685213"/>
            <a:ext cx="4023361"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48" name="Google Shape;44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24</a:t>
            </a:fld>
            <a:endParaRPr>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315dfe3d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315dfe3da0_0_0:notes"/>
          <p:cNvSpPr txBox="1">
            <a:spLocks noGrp="1"/>
          </p:cNvSpPr>
          <p:nvPr>
            <p:ph type="body" idx="1"/>
          </p:nvPr>
        </p:nvSpPr>
        <p:spPr>
          <a:xfrm>
            <a:off x="685800" y="4337244"/>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b="1" dirty="0">
                <a:solidFill>
                  <a:schemeClr val="accent5"/>
                </a:solidFill>
                <a:latin typeface="Verdana"/>
                <a:ea typeface="Verdana"/>
                <a:cs typeface="Verdana"/>
                <a:sym typeface="Verdana"/>
              </a:rPr>
              <a:t>7. Game</a:t>
            </a:r>
            <a:endParaRPr sz="800" b="1" dirty="0">
              <a:solidFill>
                <a:srgbClr val="4472C4"/>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000" dirty="0">
                <a:latin typeface="Verdana"/>
                <a:ea typeface="Verdana"/>
                <a:cs typeface="Verdana"/>
                <a:sym typeface="Verdana"/>
              </a:rPr>
              <a:t>The teacher gives commands for the students to act out, but only if the teacher says “please.” The teacher and each student will need two small objects (pencil, pen, book, bag, cup, etc.). The teacher will begin by saying, “Does everyone have a pencil and a book? Okay! Now please do what I say, but only if I say the word ‘please’.”</a:t>
            </a:r>
          </a:p>
          <a:p>
            <a:pPr marL="0" lvl="0" indent="0" algn="l" rtl="0">
              <a:lnSpc>
                <a:spcPct val="115000"/>
              </a:lnSpc>
              <a:spcBef>
                <a:spcPts val="0"/>
              </a:spcBef>
              <a:spcAft>
                <a:spcPts val="0"/>
              </a:spcAft>
              <a:buClr>
                <a:schemeClr val="dk1"/>
              </a:buClr>
              <a:buSzPts val="1100"/>
              <a:buFont typeface="Arial"/>
              <a:buNone/>
            </a:pPr>
            <a:endParaRPr sz="1000" dirty="0">
              <a:latin typeface="Verdana"/>
              <a:ea typeface="Verdana"/>
              <a:cs typeface="Verdana"/>
              <a:sym typeface="Verdana"/>
            </a:endParaRPr>
          </a:p>
          <a:p>
            <a:pPr marL="0" lvl="0" indent="0" algn="l" rtl="0">
              <a:lnSpc>
                <a:spcPct val="115000"/>
              </a:lnSpc>
              <a:spcBef>
                <a:spcPts val="0"/>
              </a:spcBef>
              <a:spcAft>
                <a:spcPts val="0"/>
              </a:spcAft>
              <a:buSzPts val="1100"/>
              <a:buNone/>
            </a:pPr>
            <a:r>
              <a:rPr lang="en-US" sz="800" dirty="0">
                <a:latin typeface="Verdana"/>
                <a:ea typeface="Verdana"/>
                <a:cs typeface="Verdana"/>
                <a:sym typeface="Verdana"/>
              </a:rPr>
              <a:t>1. Please put the pencil on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2. Please move the pencil up over your head.</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3. Please move the pencil down below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4. Please put the pencil into the book and close it.</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5. Open the book. (I didn’t say please!)</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6. Please take the pencil out of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7. Please move the pencil around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8. Please move the pencil across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9. Move the pencil to your other hand. (I didn’t say please!)</a:t>
            </a:r>
            <a:endParaRPr sz="800" dirty="0">
              <a:latin typeface="Verdana"/>
              <a:ea typeface="Verdana"/>
              <a:cs typeface="Verdana"/>
              <a:sym typeface="Verdana"/>
            </a:endParaRPr>
          </a:p>
          <a:p>
            <a:pPr marL="0" lvl="0" indent="0" algn="l" rtl="0">
              <a:lnSpc>
                <a:spcPct val="115000"/>
              </a:lnSpc>
              <a:spcBef>
                <a:spcPts val="0"/>
              </a:spcBef>
              <a:spcAft>
                <a:spcPts val="0"/>
              </a:spcAft>
              <a:buSzPts val="1100"/>
              <a:buNone/>
            </a:pPr>
            <a:r>
              <a:rPr lang="en-US" sz="800" dirty="0">
                <a:latin typeface="Verdana"/>
                <a:ea typeface="Verdana"/>
                <a:cs typeface="Verdana"/>
                <a:sym typeface="Verdana"/>
              </a:rPr>
              <a:t>10. Please point to the floor.</a:t>
            </a:r>
            <a:endParaRPr sz="800" dirty="0">
              <a:latin typeface="Verdana"/>
              <a:ea typeface="Verdana"/>
              <a:cs typeface="Verdana"/>
              <a:sym typeface="Verdana"/>
            </a:endParaRPr>
          </a:p>
          <a:p>
            <a:pPr marL="0" lvl="0" indent="0" algn="l" rtl="0">
              <a:lnSpc>
                <a:spcPct val="115000"/>
              </a:lnSpc>
              <a:spcBef>
                <a:spcPts val="0"/>
              </a:spcBef>
              <a:spcAft>
                <a:spcPts val="0"/>
              </a:spcAft>
              <a:buSzPts val="1100"/>
              <a:buNone/>
            </a:pPr>
            <a:r>
              <a:rPr lang="en-US" sz="800" dirty="0">
                <a:latin typeface="Verdana"/>
                <a:ea typeface="Verdana"/>
                <a:cs typeface="Verdana"/>
                <a:sym typeface="Verdana"/>
              </a:rPr>
              <a:t>11. Please show me your teeth.</a:t>
            </a:r>
            <a:endParaRPr sz="800" dirty="0">
              <a:latin typeface="Verdana"/>
              <a:ea typeface="Verdana"/>
              <a:cs typeface="Verdana"/>
              <a:sym typeface="Verdana"/>
            </a:endParaRPr>
          </a:p>
          <a:p>
            <a:pPr marL="0" lvl="0" indent="0" algn="l" rtl="0">
              <a:lnSpc>
                <a:spcPct val="115000"/>
              </a:lnSpc>
              <a:spcBef>
                <a:spcPts val="0"/>
              </a:spcBef>
              <a:spcAft>
                <a:spcPts val="0"/>
              </a:spcAft>
              <a:buSzPts val="1100"/>
              <a:buNone/>
            </a:pPr>
            <a:r>
              <a:rPr lang="en-US" sz="800" i="1" dirty="0">
                <a:latin typeface="Verdana"/>
                <a:ea typeface="Verdana"/>
                <a:cs typeface="Verdana"/>
                <a:sym typeface="Verdana"/>
              </a:rPr>
              <a:t>For #12-20, the teacher will hold up the objects in different positions and students must say the answer. </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12. Please tell me, where is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13. Please tell me, where is the pencil?</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14. Tell me, where is the pencil? (I didn’t say please!)</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15. Please tell me, where is the pencil?</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16. Please tell me, where is the book?</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17. Please tell me, where is the pencil?</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18. Tell me, where is the pencil? (I didn’t say please!)</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19. Please tell me, where is the pencil?</a:t>
            </a:r>
            <a:endParaRPr sz="8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800" dirty="0">
                <a:latin typeface="Verdana"/>
                <a:ea typeface="Verdana"/>
                <a:cs typeface="Verdana"/>
                <a:sym typeface="Verdana"/>
              </a:rPr>
              <a:t>20. Please tell me, where is the book?</a:t>
            </a:r>
            <a:endParaRPr sz="8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000" b="1" dirty="0">
              <a:latin typeface="Verdana"/>
              <a:ea typeface="Verdana"/>
              <a:cs typeface="Verdana"/>
              <a:sym typeface="Verdana"/>
            </a:endParaRPr>
          </a:p>
        </p:txBody>
      </p:sp>
      <p:sp>
        <p:nvSpPr>
          <p:cNvPr id="457" name="Google Shape;457;g2315dfe3da0_0_0:notes"/>
          <p:cNvSpPr txBox="1">
            <a:spLocks noGrp="1"/>
          </p:cNvSpPr>
          <p:nvPr>
            <p:ph type="ftr" idx="11"/>
          </p:nvPr>
        </p:nvSpPr>
        <p:spPr>
          <a:xfrm>
            <a:off x="-1" y="8685213"/>
            <a:ext cx="3884613"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58" name="Google Shape;458;g2315dfe3da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5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1A. - Write sentences using the pictured vocabulary words.</a:t>
            </a:r>
            <a:endParaRPr dirty="0">
              <a:solidFill>
                <a:schemeClr val="accent5"/>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b="1" dirty="0">
              <a:solidFill>
                <a:srgbClr val="24CBE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Go over each of the</a:t>
            </a:r>
            <a:r>
              <a:rPr lang="en-US" b="1" dirty="0">
                <a:latin typeface="Verdana"/>
                <a:ea typeface="Verdana"/>
                <a:cs typeface="Verdana"/>
                <a:sym typeface="Verdana"/>
              </a:rPr>
              <a:t> </a:t>
            </a:r>
            <a:r>
              <a:rPr lang="en-US" dirty="0">
                <a:latin typeface="Verdana"/>
                <a:ea typeface="Verdana"/>
                <a:cs typeface="Verdana"/>
                <a:sym typeface="Verdana"/>
              </a:rPr>
              <a:t>homework assignments to be sure the student understands what to do.</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Repeat. </a:t>
            </a:r>
            <a:r>
              <a:rPr lang="en-US" dirty="0">
                <a:latin typeface="Verdana"/>
                <a:ea typeface="Verdana"/>
                <a:cs typeface="Verdana"/>
                <a:sym typeface="Verdana"/>
              </a:rPr>
              <a:t>Encourage students to practice speaking and reading the completed homework assignments with a friend. They may use a bilingual dictionary.</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Solo. </a:t>
            </a:r>
            <a:r>
              <a:rPr lang="en-US"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 Answers will vary.</a:t>
            </a:r>
            <a:endParaRPr b="1" dirty="0">
              <a:solidFill>
                <a:srgbClr val="24CBE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Number one is an example.</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Answers </a:t>
            </a:r>
            <a:r>
              <a:rPr lang="en-US" dirty="0">
                <a:latin typeface="Verdana"/>
                <a:ea typeface="Verdana"/>
                <a:cs typeface="Verdana"/>
                <a:sym typeface="Verdana"/>
              </a:rPr>
              <a:t>may vary, but will start with a capital letter, have a punctuation mark at the end, and may use the following words:</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15240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2. compass</a:t>
            </a:r>
            <a:endParaRPr dirty="0">
              <a:latin typeface="Verdana"/>
              <a:ea typeface="Verdana"/>
              <a:cs typeface="Verdana"/>
              <a:sym typeface="Verdana"/>
            </a:endParaRPr>
          </a:p>
          <a:p>
            <a:pPr marL="15240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3. bridge</a:t>
            </a:r>
            <a:endParaRPr dirty="0">
              <a:latin typeface="Verdana"/>
              <a:ea typeface="Verdana"/>
              <a:cs typeface="Verdana"/>
              <a:sym typeface="Verdana"/>
            </a:endParaRPr>
          </a:p>
          <a:p>
            <a:pPr marL="15240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4. to point</a:t>
            </a:r>
            <a:endParaRPr dirty="0">
              <a:latin typeface="Verdana"/>
              <a:ea typeface="Verdana"/>
              <a:cs typeface="Verdana"/>
              <a:sym typeface="Verdana"/>
            </a:endParaRPr>
          </a:p>
          <a:p>
            <a:pPr marL="15240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5. to deliver</a:t>
            </a:r>
            <a:endParaRPr dirty="0">
              <a:latin typeface="Verdana"/>
              <a:ea typeface="Verdana"/>
              <a:cs typeface="Verdana"/>
              <a:sym typeface="Verdana"/>
            </a:endParaRPr>
          </a:p>
          <a:p>
            <a:pPr marL="15240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6. yard</a:t>
            </a:r>
            <a:endParaRPr dirty="0">
              <a:latin typeface="Verdana"/>
              <a:ea typeface="Verdana"/>
              <a:cs typeface="Verdana"/>
              <a:sym typeface="Verdana"/>
            </a:endParaRPr>
          </a:p>
          <a:p>
            <a:pPr marL="457200" lvl="0" indent="-22860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457200" lvl="0" indent="-22860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1" dirty="0">
              <a:solidFill>
                <a:schemeClr val="accent5"/>
              </a:solidFill>
              <a:latin typeface="Verdana"/>
              <a:ea typeface="Verdana"/>
              <a:cs typeface="Verdana"/>
              <a:sym typeface="Verdana"/>
            </a:endParaRPr>
          </a:p>
        </p:txBody>
      </p:sp>
      <p:sp>
        <p:nvSpPr>
          <p:cNvPr id="467" name="Google Shape;46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137A5CD2-AB22-4683-A5CE-B5924CF507BE}"/>
              </a:ext>
            </a:extLst>
          </p:cNvPr>
          <p:cNvSpPr>
            <a:spLocks noGrp="1"/>
          </p:cNvSpPr>
          <p:nvPr>
            <p:ph type="ftr" idx="11"/>
          </p:nvPr>
        </p:nvSpPr>
        <p:spPr>
          <a:xfrm>
            <a:off x="0" y="8685213"/>
            <a:ext cx="3749040" cy="458787"/>
          </a:xfrm>
        </p:spPr>
        <p:txBody>
          <a:bodyPr/>
          <a:lstStyle/>
          <a:p>
            <a:r>
              <a:rPr lang="en-US" dirty="0"/>
              <a:t>©2020-2025 Light of the World Learning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5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1B. - Write sentences using the pictured vocabulary words.</a:t>
            </a:r>
            <a:endParaRPr dirty="0">
              <a:solidFill>
                <a:schemeClr val="accent5"/>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solidFill>
                <a:srgbClr val="24CBE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will write a sentence for each picture to practice the lesson’s vocabulary words.</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Answers may vary, but will start with a capital letter, have a punctuation mark at the end, and use the following words:</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457200" lvl="0" indent="-22860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7. train tracks</a:t>
            </a:r>
            <a:endParaRPr dirty="0">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8. race</a:t>
            </a:r>
            <a:endParaRPr dirty="0">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9. sign</a:t>
            </a:r>
            <a:endParaRPr dirty="0">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10. to show</a:t>
            </a:r>
            <a:endParaRPr dirty="0"/>
          </a:p>
          <a:p>
            <a:pPr marL="457200" lvl="0" indent="-22860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11. corner</a:t>
            </a:r>
            <a:endParaRPr dirty="0">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12. traffic light</a:t>
            </a:r>
            <a:endParaRPr dirty="0">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b="1" dirty="0">
              <a:solidFill>
                <a:schemeClr val="accent5"/>
              </a:solidFill>
              <a:latin typeface="Verdana"/>
              <a:ea typeface="Verdana"/>
              <a:cs typeface="Verdana"/>
              <a:sym typeface="Verdana"/>
            </a:endParaRPr>
          </a:p>
        </p:txBody>
      </p:sp>
      <p:sp>
        <p:nvSpPr>
          <p:cNvPr id="483" name="Google Shape;483;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558B8BB0-31E5-4D67-9271-03333081C90D}"/>
              </a:ext>
            </a:extLst>
          </p:cNvPr>
          <p:cNvSpPr>
            <a:spLocks noGrp="1"/>
          </p:cNvSpPr>
          <p:nvPr>
            <p:ph type="ftr" idx="11"/>
          </p:nvPr>
        </p:nvSpPr>
        <p:spPr>
          <a:xfrm>
            <a:off x="-1" y="8685213"/>
            <a:ext cx="3981157" cy="458787"/>
          </a:xfrm>
        </p:spPr>
        <p:txBody>
          <a:bodyPr/>
          <a:lstStyle/>
          <a:p>
            <a:r>
              <a:rPr lang="en-US" dirty="0"/>
              <a:t>©2020-2025 Light of the World Learning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5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2A: Grammar and Vocabulary Review</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dirty="0">
                <a:latin typeface="Verdana"/>
                <a:ea typeface="Verdana"/>
                <a:cs typeface="Verdana"/>
                <a:sym typeface="Verdana"/>
              </a:rPr>
              <a:t>Use the words provided to fill in the blanks.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solidFill>
                  <a:schemeClr val="dk1"/>
                </a:solidFill>
                <a:latin typeface="Verdana"/>
                <a:ea typeface="Verdana"/>
                <a:cs typeface="Verdana"/>
                <a:sym typeface="Verdana"/>
              </a:rPr>
              <a:t>Answers:</a:t>
            </a:r>
            <a:endParaRPr b="1"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Calibri"/>
              <a:buNone/>
            </a:pPr>
            <a:r>
              <a:rPr lang="en-US" sz="1200" b="0" i="0" u="none" strike="noStrike" cap="none" dirty="0">
                <a:solidFill>
                  <a:schemeClr val="dk1"/>
                </a:solidFill>
                <a:latin typeface="Verdana"/>
                <a:ea typeface="Verdana"/>
                <a:cs typeface="Verdana"/>
                <a:sym typeface="Verdana"/>
              </a:rPr>
              <a:t>A. </a:t>
            </a:r>
            <a:r>
              <a:rPr lang="en-US" dirty="0">
                <a:latin typeface="Verdana"/>
                <a:ea typeface="Verdana"/>
                <a:cs typeface="Verdana"/>
                <a:sym typeface="Verdana"/>
              </a:rPr>
              <a:t>He walks </a:t>
            </a:r>
            <a:r>
              <a:rPr lang="en-US" b="1" dirty="0">
                <a:latin typeface="Verdana"/>
                <a:ea typeface="Verdana"/>
                <a:cs typeface="Verdana"/>
                <a:sym typeface="Verdana"/>
              </a:rPr>
              <a:t>across</a:t>
            </a:r>
            <a:r>
              <a:rPr lang="en-US" dirty="0">
                <a:latin typeface="Verdana"/>
                <a:ea typeface="Verdana"/>
                <a:cs typeface="Verdana"/>
                <a:sym typeface="Verdana"/>
              </a:rPr>
              <a:t> the street.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Calibri"/>
              <a:buNone/>
            </a:pPr>
            <a:r>
              <a:rPr lang="en-US" dirty="0">
                <a:latin typeface="Verdana"/>
                <a:ea typeface="Verdana"/>
                <a:cs typeface="Verdana"/>
                <a:sym typeface="Verdana"/>
              </a:rPr>
              <a:t>B. The stop </a:t>
            </a:r>
            <a:r>
              <a:rPr lang="en-US" b="1" dirty="0">
                <a:latin typeface="Verdana"/>
                <a:ea typeface="Verdana"/>
                <a:cs typeface="Verdana"/>
                <a:sym typeface="Verdana"/>
              </a:rPr>
              <a:t>sign</a:t>
            </a:r>
            <a:r>
              <a:rPr lang="en-US" dirty="0">
                <a:latin typeface="Verdana"/>
                <a:ea typeface="Verdana"/>
                <a:cs typeface="Verdana"/>
                <a:sym typeface="Verdana"/>
              </a:rPr>
              <a:t> is </a:t>
            </a:r>
            <a:r>
              <a:rPr lang="en-US" b="1" dirty="0">
                <a:latin typeface="Verdana"/>
                <a:ea typeface="Verdana"/>
                <a:cs typeface="Verdana"/>
                <a:sym typeface="Verdana"/>
              </a:rPr>
              <a:t>on</a:t>
            </a:r>
            <a:r>
              <a:rPr lang="en-US" dirty="0">
                <a:latin typeface="Verdana"/>
                <a:ea typeface="Verdana"/>
                <a:cs typeface="Verdana"/>
                <a:sym typeface="Verdana"/>
              </a:rPr>
              <a:t> the corner.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Calibri"/>
              <a:buNone/>
            </a:pPr>
            <a:r>
              <a:rPr lang="en-US" dirty="0">
                <a:latin typeface="Verdana"/>
                <a:ea typeface="Verdana"/>
                <a:cs typeface="Verdana"/>
                <a:sym typeface="Verdana"/>
              </a:rPr>
              <a:t>C. Drive </a:t>
            </a:r>
            <a:r>
              <a:rPr lang="en-US" b="1" dirty="0">
                <a:latin typeface="Verdana"/>
                <a:ea typeface="Verdana"/>
                <a:cs typeface="Verdana"/>
                <a:sym typeface="Verdana"/>
              </a:rPr>
              <a:t>through</a:t>
            </a:r>
            <a:r>
              <a:rPr lang="en-US" dirty="0">
                <a:latin typeface="Verdana"/>
                <a:ea typeface="Verdana"/>
                <a:cs typeface="Verdana"/>
                <a:sym typeface="Verdana"/>
              </a:rPr>
              <a:t> the tunnel.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Calibri"/>
              <a:buNone/>
            </a:pPr>
            <a:r>
              <a:rPr lang="en-US" dirty="0">
                <a:latin typeface="Verdana"/>
                <a:ea typeface="Verdana"/>
                <a:cs typeface="Verdana"/>
                <a:sym typeface="Verdana"/>
              </a:rPr>
              <a:t>D. The bridge goes </a:t>
            </a:r>
            <a:r>
              <a:rPr lang="en-US" b="1" dirty="0">
                <a:latin typeface="Verdana"/>
                <a:ea typeface="Verdana"/>
                <a:cs typeface="Verdana"/>
                <a:sym typeface="Verdana"/>
              </a:rPr>
              <a:t>over</a:t>
            </a:r>
            <a:r>
              <a:rPr lang="en-US" dirty="0">
                <a:latin typeface="Verdana"/>
                <a:ea typeface="Verdana"/>
                <a:cs typeface="Verdana"/>
                <a:sym typeface="Verdana"/>
              </a:rPr>
              <a:t> the river.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Calibri"/>
              <a:buNone/>
            </a:pPr>
            <a:r>
              <a:rPr lang="en-US" dirty="0">
                <a:latin typeface="Verdana"/>
                <a:ea typeface="Verdana"/>
                <a:cs typeface="Verdana"/>
                <a:sym typeface="Verdana"/>
              </a:rPr>
              <a:t>E. The </a:t>
            </a:r>
            <a:r>
              <a:rPr lang="en-US" b="1" dirty="0">
                <a:latin typeface="Verdana"/>
                <a:ea typeface="Verdana"/>
                <a:cs typeface="Verdana"/>
                <a:sym typeface="Verdana"/>
              </a:rPr>
              <a:t>yard</a:t>
            </a:r>
            <a:r>
              <a:rPr lang="en-US" dirty="0">
                <a:latin typeface="Verdana"/>
                <a:ea typeface="Verdana"/>
                <a:cs typeface="Verdana"/>
                <a:sym typeface="Verdana"/>
              </a:rPr>
              <a:t> is </a:t>
            </a:r>
            <a:r>
              <a:rPr lang="en-US" b="1" dirty="0">
                <a:latin typeface="Verdana"/>
                <a:ea typeface="Verdana"/>
                <a:cs typeface="Verdana"/>
                <a:sym typeface="Verdana"/>
              </a:rPr>
              <a:t>around</a:t>
            </a:r>
            <a:r>
              <a:rPr lang="en-US" dirty="0">
                <a:latin typeface="Verdana"/>
                <a:ea typeface="Verdana"/>
                <a:cs typeface="Verdana"/>
                <a:sym typeface="Verdana"/>
              </a:rPr>
              <a:t> the house. </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Calibri"/>
              <a:buNone/>
            </a:pPr>
            <a:r>
              <a:rPr lang="en-US" dirty="0">
                <a:latin typeface="Verdana"/>
                <a:ea typeface="Verdana"/>
                <a:cs typeface="Verdana"/>
                <a:sym typeface="Verdana"/>
              </a:rPr>
              <a:t>F. He takes the boxes </a:t>
            </a:r>
            <a:r>
              <a:rPr lang="en-US" b="1" dirty="0">
                <a:latin typeface="Verdana"/>
                <a:ea typeface="Verdana"/>
                <a:cs typeface="Verdana"/>
                <a:sym typeface="Verdana"/>
              </a:rPr>
              <a:t>out of</a:t>
            </a:r>
            <a:r>
              <a:rPr lang="en-US" dirty="0">
                <a:latin typeface="Verdana"/>
                <a:ea typeface="Verdana"/>
                <a:cs typeface="Verdana"/>
                <a:sym typeface="Verdana"/>
              </a:rPr>
              <a:t> the truck to </a:t>
            </a:r>
            <a:r>
              <a:rPr lang="en-US" b="1" dirty="0">
                <a:latin typeface="Verdana"/>
                <a:ea typeface="Verdana"/>
                <a:cs typeface="Verdana"/>
                <a:sym typeface="Verdana"/>
              </a:rPr>
              <a:t>deliver</a:t>
            </a:r>
            <a:r>
              <a:rPr lang="en-US" dirty="0">
                <a:latin typeface="Verdana"/>
                <a:ea typeface="Verdana"/>
                <a:cs typeface="Verdana"/>
                <a:sym typeface="Verdana"/>
              </a:rPr>
              <a:t> them. </a:t>
            </a:r>
            <a:endParaRPr dirty="0">
              <a:solidFill>
                <a:srgbClr val="000000"/>
              </a:solidFill>
              <a:latin typeface="Verdana"/>
              <a:ea typeface="Verdana"/>
              <a:cs typeface="Verdana"/>
              <a:sym typeface="Verdana"/>
            </a:endParaRPr>
          </a:p>
        </p:txBody>
      </p:sp>
      <p:sp>
        <p:nvSpPr>
          <p:cNvPr id="499" name="Google Shape;499;p59:notes"/>
          <p:cNvSpPr txBox="1">
            <a:spLocks noGrp="1"/>
          </p:cNvSpPr>
          <p:nvPr>
            <p:ph type="ftr" idx="11"/>
          </p:nvPr>
        </p:nvSpPr>
        <p:spPr>
          <a:xfrm>
            <a:off x="0" y="8685213"/>
            <a:ext cx="394598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500" name="Google Shape;500;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2B. – Grammar and Vocabulary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b="1" dirty="0">
              <a:solidFill>
                <a:srgbClr val="24CBE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b="1" dirty="0">
              <a:solidFill>
                <a:srgbClr val="24CBE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Verdana"/>
                <a:ea typeface="Verdana"/>
                <a:cs typeface="Verdana"/>
                <a:sym typeface="Verdana"/>
              </a:rPr>
              <a:t>Answers</a:t>
            </a:r>
            <a:endParaRPr b="1" dirty="0">
              <a:solidFill>
                <a:schemeClr val="dk1"/>
              </a:solidFill>
              <a:latin typeface="Verdana"/>
              <a:ea typeface="Verdana"/>
              <a:cs typeface="Verdana"/>
              <a:sym typeface="Verdana"/>
            </a:endParaRPr>
          </a:p>
          <a:p>
            <a:pPr marL="0" lvl="0" indent="0" algn="l" rtl="0">
              <a:spcBef>
                <a:spcPts val="0"/>
              </a:spcBef>
              <a:spcAft>
                <a:spcPts val="0"/>
              </a:spcAft>
              <a:buSzPts val="2800"/>
              <a:buFont typeface="Calibri"/>
              <a:buNone/>
            </a:pPr>
            <a:r>
              <a:rPr lang="en-US" dirty="0">
                <a:latin typeface="Verdana"/>
                <a:ea typeface="Verdana"/>
                <a:cs typeface="Verdana"/>
                <a:sym typeface="Verdana"/>
              </a:rPr>
              <a:t>First drive toward the pet shop</a:t>
            </a:r>
            <a:r>
              <a:rPr lang="en-US" dirty="0" smtClean="0">
                <a:latin typeface="Verdana"/>
                <a:ea typeface="Verdana"/>
                <a:cs typeface="Verdana"/>
                <a:sym typeface="Verdana"/>
              </a:rPr>
              <a:t>. Next turn left toward the bakery. Then </a:t>
            </a:r>
            <a:r>
              <a:rPr lang="en-US" dirty="0">
                <a:latin typeface="Verdana"/>
                <a:ea typeface="Verdana"/>
                <a:cs typeface="Verdana"/>
                <a:sym typeface="Verdana"/>
              </a:rPr>
              <a:t>turn right on King Street. Then at the intersection, turn right on Orchard road. Go past Lisa’s house and finally you will see the supermarket on your left.</a:t>
            </a:r>
            <a:endParaRPr dirty="0">
              <a:latin typeface="Verdana"/>
              <a:ea typeface="Verdana"/>
              <a:cs typeface="Verdana"/>
              <a:sym typeface="Verdana"/>
            </a:endParaRPr>
          </a:p>
        </p:txBody>
      </p:sp>
      <p:sp>
        <p:nvSpPr>
          <p:cNvPr id="520" name="Google Shape;520;p30:notes"/>
          <p:cNvSpPr txBox="1">
            <a:spLocks noGrp="1"/>
          </p:cNvSpPr>
          <p:nvPr>
            <p:ph type="ftr" idx="11"/>
          </p:nvPr>
        </p:nvSpPr>
        <p:spPr>
          <a:xfrm>
            <a:off x="0" y="8685213"/>
            <a:ext cx="367166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21" name="Google Shape;52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29</a:t>
            </a:fld>
            <a:endParaRPr>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Ask “What do you see on the street?” and “What else is close to it?” to elicit vocabulary they already know.</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Repeat and write their words or show the words on the next slide.</a:t>
            </a:r>
            <a:endParaRPr dirty="0">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Answers may include: </a:t>
            </a:r>
            <a:r>
              <a:rPr lang="en-US" i="1" dirty="0">
                <a:latin typeface="Verdana"/>
                <a:ea typeface="Verdana"/>
                <a:cs typeface="Verdana"/>
                <a:sym typeface="Verdana"/>
              </a:rPr>
              <a:t>sign, yard, bridge, traffic light, point, compass, directions, etc. </a:t>
            </a:r>
            <a:endParaRPr b="0" i="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More advanced students can be encouraged to make complete sentences like: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i="1" dirty="0">
                <a:latin typeface="Verdana"/>
                <a:ea typeface="Verdana"/>
                <a:cs typeface="Verdana"/>
                <a:sym typeface="Verdana"/>
              </a:rPr>
              <a:t>I see train tracks, a traffic light, and a sign. The woman is pointing and the girl is holding a compass.</a:t>
            </a:r>
            <a:endParaRPr i="1" dirty="0">
              <a:latin typeface="Verdana"/>
              <a:ea typeface="Verdana"/>
              <a:cs typeface="Verdana"/>
              <a:sym typeface="Verdana"/>
            </a:endParaRPr>
          </a:p>
          <a:p>
            <a:pPr marL="0" lvl="0" indent="0" algn="l" rtl="0">
              <a:lnSpc>
                <a:spcPct val="100000"/>
              </a:lnSpc>
              <a:spcBef>
                <a:spcPts val="0"/>
              </a:spcBef>
              <a:spcAft>
                <a:spcPts val="0"/>
              </a:spcAft>
              <a:buSzPts val="1400"/>
              <a:buNone/>
            </a:pPr>
            <a:endParaRPr b="0" i="1" dirty="0">
              <a:solidFill>
                <a:schemeClr val="dk1"/>
              </a:solidFill>
              <a:latin typeface="Verdana"/>
              <a:ea typeface="Verdana"/>
              <a:cs typeface="Verdana"/>
              <a:sym typeface="Verdana"/>
            </a:endParaRPr>
          </a:p>
        </p:txBody>
      </p:sp>
      <p:sp>
        <p:nvSpPr>
          <p:cNvPr id="176" name="Google Shape;176;p1:notes"/>
          <p:cNvSpPr txBox="1">
            <a:spLocks noGrp="1"/>
          </p:cNvSpPr>
          <p:nvPr>
            <p:ph type="ftr" idx="11"/>
          </p:nvPr>
        </p:nvSpPr>
        <p:spPr>
          <a:xfrm>
            <a:off x="0" y="8685213"/>
            <a:ext cx="348878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177" name="Google Shape;17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a:t>
            </a:fld>
            <a:endParaRPr dirty="0">
              <a:latin typeface="Verdana"/>
              <a:ea typeface="Verdana"/>
              <a:cs typeface="Verdana"/>
              <a:sym typeface="Verdana"/>
            </a:endParaRPr>
          </a:p>
        </p:txBody>
      </p:sp>
    </p:spTree>
    <p:extLst>
      <p:ext uri="{BB962C8B-B14F-4D97-AF65-F5344CB8AC3E}">
        <p14:creationId xmlns:p14="http://schemas.microsoft.com/office/powerpoint/2010/main" val="43107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CBE5"/>
              </a:buClr>
              <a:buSzPts val="1200"/>
              <a:buFont typeface="Calibri"/>
              <a:buNone/>
            </a:pPr>
            <a:r>
              <a:rPr lang="en-US" b="1" dirty="0">
                <a:solidFill>
                  <a:schemeClr val="accent5"/>
                </a:solidFill>
                <a:latin typeface="Verdana"/>
                <a:ea typeface="Verdana"/>
                <a:cs typeface="Verdana"/>
                <a:sym typeface="Verdana"/>
              </a:rPr>
              <a:t>Homework 3. – Conversations - Pair work</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First, students complete writing the questions with their own words. Then ask students to interview a partner, and write their partner’s answers.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Number 1 is an example.</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Questions and answers will vary</a:t>
            </a:r>
            <a:r>
              <a:rPr lang="en-US" dirty="0">
                <a:latin typeface="Verdana"/>
                <a:ea typeface="Verdana"/>
                <a:cs typeface="Verdana"/>
                <a:sym typeface="Verdana"/>
              </a:rPr>
              <a:t>, but may include:</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2. Do you live down the street from the train tracks?</a:t>
            </a:r>
            <a:endParaRPr dirty="0"/>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3. </a:t>
            </a:r>
            <a:r>
              <a:rPr lang="en-US" sz="1200" b="0" i="0" u="none" strike="noStrike" cap="none" dirty="0" smtClean="0">
                <a:solidFill>
                  <a:schemeClr val="dk1"/>
                </a:solidFill>
                <a:effectLst/>
                <a:latin typeface="Calibri"/>
                <a:ea typeface="Calibri"/>
                <a:cs typeface="Calibri"/>
                <a:sym typeface="Calibri"/>
              </a:rPr>
              <a:t>What are the directions to the supermarket?</a:t>
            </a:r>
          </a:p>
          <a:p>
            <a:pPr marL="0" lvl="0" indent="0" algn="l" rtl="0">
              <a:lnSpc>
                <a:spcPct val="100000"/>
              </a:lnSpc>
              <a:spcBef>
                <a:spcPts val="0"/>
              </a:spcBef>
              <a:spcAft>
                <a:spcPts val="0"/>
              </a:spcAft>
              <a:buClr>
                <a:schemeClr val="dk1"/>
              </a:buClr>
              <a:buSzPts val="1200"/>
              <a:buFont typeface="Verdana"/>
              <a:buNone/>
            </a:pPr>
            <a:r>
              <a:rPr lang="en-US" dirty="0" smtClean="0">
                <a:latin typeface="Verdana"/>
                <a:ea typeface="Verdana"/>
                <a:cs typeface="Verdana"/>
                <a:sym typeface="Verdana"/>
              </a:rPr>
              <a:t>4</a:t>
            </a:r>
            <a:r>
              <a:rPr lang="en-US" dirty="0">
                <a:latin typeface="Verdana"/>
                <a:ea typeface="Verdana"/>
                <a:cs typeface="Verdana"/>
                <a:sym typeface="Verdana"/>
              </a:rPr>
              <a:t>. Are there any bridges in your town?</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5. </a:t>
            </a:r>
            <a:r>
              <a:rPr lang="en-US" sz="1200" b="0" i="0" u="none" strike="noStrike" cap="none" dirty="0" smtClean="0">
                <a:solidFill>
                  <a:schemeClr val="dk1"/>
                </a:solidFill>
                <a:effectLst/>
                <a:latin typeface="Calibri"/>
                <a:ea typeface="Calibri"/>
                <a:cs typeface="Calibri"/>
                <a:sym typeface="Calibri"/>
              </a:rPr>
              <a:t>How can I get to the police station?</a:t>
            </a:r>
          </a:p>
          <a:p>
            <a:pPr marL="0" lvl="0" indent="0" algn="l" rtl="0">
              <a:lnSpc>
                <a:spcPct val="100000"/>
              </a:lnSpc>
              <a:spcBef>
                <a:spcPts val="0"/>
              </a:spcBef>
              <a:spcAft>
                <a:spcPts val="0"/>
              </a:spcAft>
              <a:buClr>
                <a:schemeClr val="dk1"/>
              </a:buClr>
              <a:buSzPts val="1200"/>
              <a:buFont typeface="Verdana"/>
              <a:buNone/>
            </a:pPr>
            <a:r>
              <a:rPr lang="en-US" dirty="0" smtClean="0">
                <a:latin typeface="Verdana"/>
                <a:ea typeface="Verdana"/>
                <a:cs typeface="Verdana"/>
                <a:sym typeface="Verdana"/>
              </a:rPr>
              <a:t>6</a:t>
            </a:r>
            <a:r>
              <a:rPr lang="en-US" dirty="0">
                <a:latin typeface="Verdana"/>
                <a:ea typeface="Verdana"/>
                <a:cs typeface="Verdana"/>
                <a:sym typeface="Verdana"/>
              </a:rPr>
              <a:t>. </a:t>
            </a:r>
            <a:r>
              <a:rPr lang="en-US" sz="1200" b="0" i="0" u="none" strike="noStrike" cap="none" dirty="0" smtClean="0">
                <a:solidFill>
                  <a:schemeClr val="dk1"/>
                </a:solidFill>
                <a:effectLst/>
                <a:latin typeface="Calibri"/>
                <a:ea typeface="Calibri"/>
                <a:cs typeface="Calibri"/>
                <a:sym typeface="Calibri"/>
              </a:rPr>
              <a:t>Where is the bathroom?</a:t>
            </a:r>
          </a:p>
          <a:p>
            <a:pPr marL="228600" lvl="0" indent="-15240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p:txBody>
      </p:sp>
      <p:sp>
        <p:nvSpPr>
          <p:cNvPr id="532" name="Google Shape;532;p24:notes"/>
          <p:cNvSpPr txBox="1">
            <a:spLocks noGrp="1"/>
          </p:cNvSpPr>
          <p:nvPr>
            <p:ph type="ftr" idx="11"/>
          </p:nvPr>
        </p:nvSpPr>
        <p:spPr>
          <a:xfrm>
            <a:off x="-1" y="8685213"/>
            <a:ext cx="397412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33" name="Google Shape;5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0fd5b6c5d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30fd5b6c5de_0_8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dirty="0">
                <a:solidFill>
                  <a:srgbClr val="4472C4"/>
                </a:solidFill>
                <a:latin typeface="Verdana"/>
                <a:ea typeface="Verdana"/>
                <a:cs typeface="Verdana"/>
                <a:sym typeface="Verdana"/>
              </a:rPr>
              <a:t>Homework 4. – Pronunciation</a:t>
            </a: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This homework practices pronouncing the final S sounds: /s/, /z/, and /</a:t>
            </a:r>
            <a:r>
              <a:rPr lang="en-US" dirty="0" err="1">
                <a:latin typeface="Verdana"/>
                <a:ea typeface="Verdana"/>
                <a:cs typeface="Verdana"/>
                <a:sym typeface="Verdana"/>
              </a:rPr>
              <a:t>iz</a:t>
            </a:r>
            <a:r>
              <a:rPr lang="en-US" dirty="0">
                <a:latin typeface="Verdana"/>
                <a:ea typeface="Verdana"/>
                <a:cs typeface="Verdana"/>
                <a:sym typeface="Verdana"/>
              </a:rPr>
              <a:t>/.</a:t>
            </a: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dirty="0">
                <a:latin typeface="Verdana"/>
                <a:ea typeface="Verdana"/>
                <a:cs typeface="Verdana"/>
                <a:sym typeface="Verdana"/>
              </a:rPr>
              <a:t>Students will go through the list and sound out each word. Then they will write words in the correct columns for each vowel sound.</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b="1" dirty="0">
                <a:latin typeface="Verdana"/>
                <a:ea typeface="Verdana"/>
                <a:cs typeface="Verdana"/>
                <a:sym typeface="Verdana"/>
              </a:rPr>
              <a:t>Answers: </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dirty="0">
                <a:latin typeface="Verdana"/>
                <a:ea typeface="Verdana"/>
                <a:cs typeface="Verdana"/>
                <a:sym typeface="Verdana"/>
              </a:rPr>
              <a:t>/s/: compas</a:t>
            </a:r>
            <a:r>
              <a:rPr lang="en-US" b="1" dirty="0">
                <a:latin typeface="Verdana"/>
                <a:ea typeface="Verdana"/>
                <a:cs typeface="Verdana"/>
                <a:sym typeface="Verdana"/>
              </a:rPr>
              <a:t>s</a:t>
            </a:r>
            <a:r>
              <a:rPr lang="en-US" dirty="0">
                <a:latin typeface="Verdana"/>
                <a:ea typeface="Verdana"/>
                <a:cs typeface="Verdana"/>
                <a:sym typeface="Verdana"/>
              </a:rPr>
              <a:t>, servant</a:t>
            </a:r>
            <a:r>
              <a:rPr lang="en-US" b="1" dirty="0">
                <a:latin typeface="Verdana"/>
                <a:ea typeface="Verdana"/>
                <a:cs typeface="Verdana"/>
                <a:sym typeface="Verdana"/>
              </a:rPr>
              <a:t>s</a:t>
            </a:r>
            <a:r>
              <a:rPr lang="en-US" dirty="0">
                <a:latin typeface="Verdana"/>
                <a:ea typeface="Verdana"/>
                <a:cs typeface="Verdana"/>
                <a:sym typeface="Verdana"/>
              </a:rPr>
              <a:t>, kis</a:t>
            </a:r>
            <a:r>
              <a:rPr lang="en-US" b="1" dirty="0">
                <a:latin typeface="Verdana"/>
                <a:ea typeface="Verdana"/>
                <a:cs typeface="Verdana"/>
                <a:sym typeface="Verdana"/>
              </a:rPr>
              <a:t>s</a:t>
            </a:r>
            <a:r>
              <a:rPr lang="en-US" dirty="0">
                <a:latin typeface="Verdana"/>
                <a:ea typeface="Verdana"/>
                <a:cs typeface="Verdana"/>
                <a:sym typeface="Verdana"/>
              </a:rPr>
              <a:t>, light</a:t>
            </a:r>
            <a:r>
              <a:rPr lang="en-US" b="1" dirty="0">
                <a:latin typeface="Verdana"/>
                <a:ea typeface="Verdana"/>
                <a:cs typeface="Verdana"/>
                <a:sym typeface="Verdana"/>
              </a:rPr>
              <a:t>s</a:t>
            </a:r>
            <a:r>
              <a:rPr lang="en-US" dirty="0">
                <a:latin typeface="Verdana"/>
                <a:ea typeface="Verdana"/>
                <a:cs typeface="Verdana"/>
                <a:sym typeface="Verdana"/>
              </a:rPr>
              <a:t>, cap</a:t>
            </a:r>
            <a:r>
              <a:rPr lang="en-US" b="1" dirty="0">
                <a:latin typeface="Verdana"/>
                <a:ea typeface="Verdana"/>
                <a:cs typeface="Verdana"/>
                <a:sym typeface="Verdana"/>
              </a:rPr>
              <a:t>s</a:t>
            </a:r>
            <a:r>
              <a:rPr lang="en-US" dirty="0">
                <a:latin typeface="Verdana"/>
                <a:ea typeface="Verdana"/>
                <a:cs typeface="Verdana"/>
                <a:sym typeface="Verdana"/>
              </a:rPr>
              <a:t>, back</a:t>
            </a:r>
            <a:r>
              <a:rPr lang="en-US" b="1" dirty="0">
                <a:latin typeface="Verdana"/>
                <a:ea typeface="Verdana"/>
                <a:cs typeface="Verdana"/>
                <a:sym typeface="Verdana"/>
              </a:rPr>
              <a:t>s</a:t>
            </a:r>
            <a:endParaRPr b="1"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dirty="0">
                <a:latin typeface="Verdana"/>
                <a:ea typeface="Verdana"/>
                <a:cs typeface="Verdana"/>
                <a:sym typeface="Verdana"/>
              </a:rPr>
              <a:t>/z/: son</a:t>
            </a:r>
            <a:r>
              <a:rPr lang="en-US" b="1" dirty="0">
                <a:latin typeface="Verdana"/>
                <a:ea typeface="Verdana"/>
                <a:cs typeface="Verdana"/>
                <a:sym typeface="Verdana"/>
              </a:rPr>
              <a:t>s</a:t>
            </a:r>
            <a:r>
              <a:rPr lang="en-US" dirty="0">
                <a:latin typeface="Verdana"/>
                <a:ea typeface="Verdana"/>
                <a:cs typeface="Verdana"/>
                <a:sym typeface="Verdana"/>
              </a:rPr>
              <a:t>, father’</a:t>
            </a:r>
            <a:r>
              <a:rPr lang="en-US" b="1" dirty="0">
                <a:latin typeface="Verdana"/>
                <a:ea typeface="Verdana"/>
                <a:cs typeface="Verdana"/>
                <a:sym typeface="Verdana"/>
              </a:rPr>
              <a:t>s</a:t>
            </a:r>
            <a:r>
              <a:rPr lang="en-US" dirty="0">
                <a:latin typeface="Verdana"/>
                <a:ea typeface="Verdana"/>
                <a:cs typeface="Verdana"/>
                <a:sym typeface="Verdana"/>
              </a:rPr>
              <a:t>, hug</a:t>
            </a:r>
            <a:r>
              <a:rPr lang="en-US" b="1" dirty="0">
                <a:latin typeface="Verdana"/>
                <a:ea typeface="Verdana"/>
                <a:cs typeface="Verdana"/>
                <a:sym typeface="Verdana"/>
              </a:rPr>
              <a:t>s</a:t>
            </a:r>
            <a:r>
              <a:rPr lang="en-US" dirty="0">
                <a:latin typeface="Verdana"/>
                <a:ea typeface="Verdana"/>
                <a:cs typeface="Verdana"/>
                <a:sym typeface="Verdana"/>
              </a:rPr>
              <a:t>, brother</a:t>
            </a:r>
            <a:r>
              <a:rPr lang="en-US" b="1" dirty="0">
                <a:latin typeface="Verdana"/>
                <a:ea typeface="Verdana"/>
                <a:cs typeface="Verdana"/>
                <a:sym typeface="Verdana"/>
              </a:rPr>
              <a:t>s</a:t>
            </a:r>
            <a:r>
              <a:rPr lang="en-US" dirty="0">
                <a:latin typeface="Verdana"/>
                <a:ea typeface="Verdana"/>
                <a:cs typeface="Verdana"/>
                <a:sym typeface="Verdana"/>
              </a:rPr>
              <a:t>, wa</a:t>
            </a:r>
            <a:r>
              <a:rPr lang="en-US" b="1" dirty="0">
                <a:latin typeface="Verdana"/>
                <a:ea typeface="Verdana"/>
                <a:cs typeface="Verdana"/>
                <a:sym typeface="Verdana"/>
              </a:rPr>
              <a:t>s</a:t>
            </a:r>
            <a:r>
              <a:rPr lang="en-US" dirty="0">
                <a:latin typeface="Verdana"/>
                <a:ea typeface="Verdana"/>
                <a:cs typeface="Verdana"/>
                <a:sym typeface="Verdana"/>
              </a:rPr>
              <a:t>, your</a:t>
            </a:r>
            <a:r>
              <a:rPr lang="en-US" b="1" dirty="0">
                <a:latin typeface="Verdana"/>
                <a:ea typeface="Verdana"/>
                <a:cs typeface="Verdana"/>
                <a:sym typeface="Verdana"/>
              </a:rPr>
              <a:t>s</a:t>
            </a:r>
            <a:endParaRPr b="1"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dirty="0">
                <a:latin typeface="Verdana"/>
                <a:ea typeface="Verdana"/>
                <a:cs typeface="Verdana"/>
                <a:sym typeface="Verdana"/>
              </a:rPr>
              <a:t>/</a:t>
            </a:r>
            <a:r>
              <a:rPr lang="en-US" dirty="0" err="1">
                <a:latin typeface="Verdana"/>
                <a:ea typeface="Verdana"/>
                <a:cs typeface="Verdana"/>
                <a:sym typeface="Verdana"/>
              </a:rPr>
              <a:t>iz</a:t>
            </a:r>
            <a:r>
              <a:rPr lang="en-US" dirty="0">
                <a:latin typeface="Verdana"/>
                <a:ea typeface="Verdana"/>
                <a:cs typeface="Verdana"/>
                <a:sym typeface="Verdana"/>
              </a:rPr>
              <a:t>/: church</a:t>
            </a:r>
            <a:r>
              <a:rPr lang="en-US" b="1" dirty="0">
                <a:latin typeface="Verdana"/>
                <a:ea typeface="Verdana"/>
                <a:cs typeface="Verdana"/>
                <a:sym typeface="Verdana"/>
              </a:rPr>
              <a:t>es</a:t>
            </a:r>
            <a:r>
              <a:rPr lang="en-US" dirty="0">
                <a:latin typeface="Verdana"/>
                <a:ea typeface="Verdana"/>
                <a:cs typeface="Verdana"/>
                <a:sym typeface="Verdana"/>
              </a:rPr>
              <a:t>, bus</a:t>
            </a:r>
            <a:r>
              <a:rPr lang="en-US" b="1" dirty="0">
                <a:latin typeface="Verdana"/>
                <a:ea typeface="Verdana"/>
                <a:cs typeface="Verdana"/>
                <a:sym typeface="Verdana"/>
              </a:rPr>
              <a:t>es</a:t>
            </a:r>
            <a:r>
              <a:rPr lang="en-US" dirty="0">
                <a:latin typeface="Verdana"/>
                <a:ea typeface="Verdana"/>
                <a:cs typeface="Verdana"/>
                <a:sym typeface="Verdana"/>
              </a:rPr>
              <a:t>, bless</a:t>
            </a:r>
            <a:r>
              <a:rPr lang="en-US" b="1" dirty="0">
                <a:latin typeface="Verdana"/>
                <a:ea typeface="Verdana"/>
                <a:cs typeface="Verdana"/>
                <a:sym typeface="Verdana"/>
              </a:rPr>
              <a:t>es</a:t>
            </a:r>
            <a:r>
              <a:rPr lang="en-US" dirty="0">
                <a:latin typeface="Verdana"/>
                <a:ea typeface="Verdana"/>
                <a:cs typeface="Verdana"/>
                <a:sym typeface="Verdana"/>
              </a:rPr>
              <a:t>, box</a:t>
            </a:r>
            <a:r>
              <a:rPr lang="en-US" b="1" dirty="0">
                <a:latin typeface="Verdana"/>
                <a:ea typeface="Verdana"/>
                <a:cs typeface="Verdana"/>
                <a:sym typeface="Verdana"/>
              </a:rPr>
              <a:t>es</a:t>
            </a:r>
            <a:r>
              <a:rPr lang="en-US" dirty="0">
                <a:latin typeface="Verdana"/>
                <a:ea typeface="Verdana"/>
                <a:cs typeface="Verdana"/>
                <a:sym typeface="Verdana"/>
              </a:rPr>
              <a:t>, wash</a:t>
            </a:r>
            <a:r>
              <a:rPr lang="en-US" b="1" dirty="0">
                <a:latin typeface="Verdana"/>
                <a:ea typeface="Verdana"/>
                <a:cs typeface="Verdana"/>
                <a:sym typeface="Verdana"/>
              </a:rPr>
              <a:t>es</a:t>
            </a:r>
            <a:r>
              <a:rPr lang="en-US" dirty="0">
                <a:latin typeface="Verdana"/>
                <a:ea typeface="Verdana"/>
                <a:cs typeface="Verdana"/>
                <a:sym typeface="Verdana"/>
              </a:rPr>
              <a:t>, bridg</a:t>
            </a:r>
            <a:r>
              <a:rPr lang="en-US" b="1" dirty="0">
                <a:latin typeface="Verdana"/>
                <a:ea typeface="Verdana"/>
                <a:cs typeface="Verdana"/>
                <a:sym typeface="Verdana"/>
              </a:rPr>
              <a:t>es</a:t>
            </a:r>
            <a:endParaRPr b="1"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dirty="0">
              <a:latin typeface="Verdana"/>
              <a:ea typeface="Verdana"/>
              <a:cs typeface="Verdana"/>
              <a:sym typeface="Verdana"/>
            </a:endParaRPr>
          </a:p>
        </p:txBody>
      </p:sp>
      <p:sp>
        <p:nvSpPr>
          <p:cNvPr id="542" name="Google Shape;542;g30fd5b6c5de_0_85:notes"/>
          <p:cNvSpPr txBox="1">
            <a:spLocks noGrp="1"/>
          </p:cNvSpPr>
          <p:nvPr>
            <p:ph type="ftr" idx="11"/>
          </p:nvPr>
        </p:nvSpPr>
        <p:spPr>
          <a:xfrm>
            <a:off x="-1" y="8685213"/>
            <a:ext cx="3784209"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©2020-2025 Light of the World Learning</a:t>
            </a:r>
            <a:endParaRPr dirty="0"/>
          </a:p>
        </p:txBody>
      </p:sp>
      <p:sp>
        <p:nvSpPr>
          <p:cNvPr id="543" name="Google Shape;543;g30fd5b6c5de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31</a:t>
            </a:fld>
            <a:endParaRPr sz="1400">
              <a:solidFill>
                <a:srgbClr val="000000"/>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5. – Bible Reading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may look back at the story to answer the questions.</a:t>
            </a: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Answers: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500"/>
              <a:buNone/>
            </a:pPr>
            <a:r>
              <a:rPr lang="en-US" dirty="0">
                <a:latin typeface="Verdana"/>
                <a:ea typeface="Verdana"/>
                <a:cs typeface="Verdana"/>
                <a:sym typeface="Verdana"/>
              </a:rPr>
              <a:t>1. Jesus told the leaders this story because they thought he was doing something bad by treating tax collectors and others as friends.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500"/>
              <a:buNone/>
            </a:pPr>
            <a:r>
              <a:rPr lang="en-US" dirty="0">
                <a:latin typeface="Verdana"/>
                <a:ea typeface="Verdana"/>
                <a:cs typeface="Verdana"/>
                <a:sym typeface="Verdana"/>
              </a:rPr>
              <a:t>2. The father gave his younger son his inheritance early because he asked for it.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500"/>
              <a:buNone/>
            </a:pPr>
            <a:r>
              <a:rPr lang="en-US" dirty="0">
                <a:latin typeface="Verdana"/>
                <a:ea typeface="Verdana"/>
                <a:cs typeface="Verdana"/>
                <a:sym typeface="Verdana"/>
              </a:rPr>
              <a:t>3. The younger son returned because he needed food and knew he could work as a servant in his father’s house and be fed./ He knew he could count on his father’s love for forgiveness.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500"/>
              <a:buNone/>
            </a:pPr>
            <a:r>
              <a:rPr lang="en-US" dirty="0">
                <a:latin typeface="Verdana"/>
                <a:ea typeface="Verdana"/>
                <a:cs typeface="Verdana"/>
                <a:sym typeface="Verdana"/>
              </a:rPr>
              <a:t>4. The older son was angry and refused to celebrate his return.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500"/>
              <a:buNone/>
            </a:pPr>
            <a:r>
              <a:rPr lang="en-US" dirty="0">
                <a:latin typeface="Verdana"/>
                <a:ea typeface="Verdana"/>
                <a:cs typeface="Verdana"/>
                <a:sym typeface="Verdana"/>
              </a:rPr>
              <a:t>5. The father said this because his son was as good as dead while he was away and also he had no certainty about seeing him again.</a:t>
            </a:r>
            <a:endParaRPr dirty="0">
              <a:latin typeface="Verdana"/>
              <a:ea typeface="Verdana"/>
              <a:cs typeface="Verdana"/>
              <a:sym typeface="Verdana"/>
            </a:endParaRPr>
          </a:p>
        </p:txBody>
      </p:sp>
      <p:sp>
        <p:nvSpPr>
          <p:cNvPr id="553" name="Google Shape;553;p27:notes"/>
          <p:cNvSpPr txBox="1">
            <a:spLocks noGrp="1"/>
          </p:cNvSpPr>
          <p:nvPr>
            <p:ph type="ftr" idx="11"/>
          </p:nvPr>
        </p:nvSpPr>
        <p:spPr>
          <a:xfrm>
            <a:off x="-1" y="8685213"/>
            <a:ext cx="3629465"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554" name="Google Shape;55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32</a:t>
            </a:fld>
            <a:endParaRPr>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2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6A. – Memorize a Verse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Learners get to choose A, B, or C (on the next slide) to memorize. Please notice that the memory work is not long. Everyone, regardless of skill level, should be able to do it.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1. Model. </a:t>
            </a:r>
            <a:r>
              <a:rPr lang="en-US" dirty="0">
                <a:latin typeface="Verdana"/>
                <a:ea typeface="Verdana"/>
                <a:cs typeface="Verdana"/>
                <a:sym typeface="Verdana"/>
              </a:rPr>
              <a:t>Recite a verse from memory. </a:t>
            </a: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2. Repeat. </a:t>
            </a:r>
            <a:r>
              <a:rPr lang="en-US" dirty="0">
                <a:latin typeface="Verdana"/>
                <a:ea typeface="Verdana"/>
                <a:cs typeface="Verdana"/>
                <a:sym typeface="Verdana"/>
              </a:rPr>
              <a:t>Encourage students to find someone with whom to practice conversing and reading the completed homework assignment.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3. Solo. </a:t>
            </a:r>
            <a:r>
              <a:rPr lang="en-US" dirty="0">
                <a:latin typeface="Verdana"/>
                <a:ea typeface="Verdana"/>
                <a:cs typeface="Verdana"/>
                <a:sym typeface="Verdana"/>
              </a:rPr>
              <a:t>Students will recite the verse from memory at the next class.</a:t>
            </a:r>
            <a:br>
              <a:rPr lang="en-US" dirty="0">
                <a:latin typeface="Verdana"/>
                <a:ea typeface="Verdana"/>
                <a:cs typeface="Verdana"/>
                <a:sym typeface="Verdana"/>
              </a:rPr>
            </a:br>
            <a:endParaRPr dirty="0">
              <a:latin typeface="Verdana"/>
              <a:ea typeface="Verdana"/>
              <a:cs typeface="Verdana"/>
              <a:sym typeface="Verdana"/>
            </a:endParaRPr>
          </a:p>
        </p:txBody>
      </p:sp>
      <p:sp>
        <p:nvSpPr>
          <p:cNvPr id="564" name="Google Shape;564;p28:notes"/>
          <p:cNvSpPr txBox="1">
            <a:spLocks noGrp="1"/>
          </p:cNvSpPr>
          <p:nvPr>
            <p:ph type="ftr" idx="11"/>
          </p:nvPr>
        </p:nvSpPr>
        <p:spPr>
          <a:xfrm>
            <a:off x="0" y="8685213"/>
            <a:ext cx="3643532"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65" name="Google Shape;56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33</a:t>
            </a:fld>
            <a:endParaRPr>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6B. – Memorize a verse and read the next lesson’s verses.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Learners get to choose A, B, (from the previous slide) or C to memorize. </a:t>
            </a:r>
            <a:endParaRPr dirty="0"/>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
            </a:r>
            <a:br>
              <a:rPr lang="en-US" dirty="0">
                <a:latin typeface="Verdana"/>
                <a:ea typeface="Verdana"/>
                <a:cs typeface="Verdana"/>
                <a:sym typeface="Verdana"/>
              </a:rPr>
            </a:br>
            <a:r>
              <a:rPr lang="en-US" dirty="0">
                <a:latin typeface="Verdana"/>
                <a:ea typeface="Verdana"/>
                <a:cs typeface="Verdana"/>
                <a:sym typeface="Verdana"/>
              </a:rPr>
              <a:t>Students must always read or listen to the Bible lesson in their first language before reading it in English. Help them get a Bible in their own language if they don’t have one. They may also use Bible.IS or other Bible translation resources.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76" name="Google Shape;576;p29:notes"/>
          <p:cNvSpPr txBox="1">
            <a:spLocks noGrp="1"/>
          </p:cNvSpPr>
          <p:nvPr>
            <p:ph type="ftr" idx="11"/>
          </p:nvPr>
        </p:nvSpPr>
        <p:spPr>
          <a:xfrm>
            <a:off x="-1" y="8685213"/>
            <a:ext cx="360836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77" name="Google Shape;57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34</a:t>
            </a:fld>
            <a:endParaRPr>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7A.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finish reading the article on 7B and then answer the questions on the slide 7C.</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587" name="Google Shape;587;p37:notes"/>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88" name="Google Shape;58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35</a:t>
            </a:fld>
            <a:endParaRPr>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ebc93ad62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1ebc93ad624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7B.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article and answer the questions on the next slide.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597" name="Google Shape;597;g1ebc93ad624_0_0:notes"/>
          <p:cNvSpPr txBox="1">
            <a:spLocks noGrp="1"/>
          </p:cNvSpPr>
          <p:nvPr>
            <p:ph type="ftr" idx="11"/>
          </p:nvPr>
        </p:nvSpPr>
        <p:spPr>
          <a:xfrm>
            <a:off x="0" y="8685213"/>
            <a:ext cx="3938954"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98" name="Google Shape;598;g1ebc93ad62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36</a:t>
            </a:fld>
            <a:endParaRPr>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pic>
        <p:nvPicPr>
          <p:cNvPr id="3" name="Picture 2">
            <a:extLst>
              <a:ext uri="{FF2B5EF4-FFF2-40B4-BE49-F238E27FC236}">
                <a16:creationId xmlns:a16="http://schemas.microsoft.com/office/drawing/2014/main" id="{ECD92746-0413-CD5F-6FCF-09D7DF262E1A}"/>
              </a:ext>
            </a:extLst>
          </p:cNvPr>
          <p:cNvPicPr>
            <a:picLocks noChangeAspect="1"/>
          </p:cNvPicPr>
          <p:nvPr/>
        </p:nvPicPr>
        <p:blipFill>
          <a:blip r:embed="rId3"/>
          <a:stretch>
            <a:fillRect/>
          </a:stretch>
        </p:blipFill>
        <p:spPr>
          <a:xfrm>
            <a:off x="837849" y="810705"/>
            <a:ext cx="5426408" cy="3052354"/>
          </a:xfrm>
          <a:prstGeom prst="rect">
            <a:avLst/>
          </a:prstGeom>
        </p:spPr>
      </p:pic>
      <p:sp>
        <p:nvSpPr>
          <p:cNvPr id="606" name="Google Shape;606;g1fc1297b4c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a:solidFill>
                  <a:schemeClr val="accent5"/>
                </a:solidFill>
                <a:latin typeface="Verdana"/>
                <a:ea typeface="Verdana"/>
                <a:cs typeface="Verdana"/>
                <a:sym typeface="Verdana"/>
              </a:rPr>
              <a:t>Homework 7</a:t>
            </a:r>
            <a:r>
              <a:rPr lang="en-US" b="1" dirty="0">
                <a:solidFill>
                  <a:schemeClr val="accent5"/>
                </a:solidFill>
                <a:latin typeface="Verdana"/>
                <a:ea typeface="Verdana"/>
                <a:cs typeface="Verdana"/>
                <a:sym typeface="Verdana"/>
              </a:rPr>
              <a:t>C</a:t>
            </a:r>
            <a:r>
              <a:rPr lang="en-US" sz="1200" b="1" dirty="0">
                <a:solidFill>
                  <a:schemeClr val="accent5"/>
                </a:solidFill>
                <a:latin typeface="Verdana"/>
                <a:ea typeface="Verdana"/>
                <a:cs typeface="Verdana"/>
                <a:sym typeface="Verdana"/>
              </a:rPr>
              <a:t>. – </a:t>
            </a:r>
            <a:r>
              <a:rPr lang="en-US" b="1" dirty="0">
                <a:solidFill>
                  <a:schemeClr val="accent5"/>
                </a:solidFill>
                <a:latin typeface="Verdana"/>
                <a:ea typeface="Verdana"/>
                <a:cs typeface="Verdana"/>
                <a:sym typeface="Verdana"/>
              </a:rPr>
              <a:t>Answers to the Questions</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228600" lvl="0" indent="-215900" algn="l" rtl="0">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A hamburger patty, cooking oil or butter, salt and pepper, a frying pan, and a metal hamburger flipper at the supplies.</a:t>
            </a:r>
            <a:endParaRPr sz="1200" dirty="0">
              <a:solidFill>
                <a:schemeClr val="dk1"/>
              </a:solidFill>
              <a:latin typeface="Verdana"/>
              <a:ea typeface="Verdana"/>
              <a:cs typeface="Verdana"/>
              <a:sym typeface="Verdana"/>
            </a:endParaRPr>
          </a:p>
          <a:p>
            <a:pPr marL="228600" lvl="0" indent="-215900" algn="l" rtl="0">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First, place the patty on a plate and shake salt and pepper on it.</a:t>
            </a:r>
            <a:endParaRPr dirty="0">
              <a:latin typeface="Verdana"/>
              <a:ea typeface="Verdana"/>
              <a:cs typeface="Verdana"/>
              <a:sym typeface="Verdana"/>
            </a:endParaRPr>
          </a:p>
          <a:p>
            <a:pPr marL="228600" lvl="0" indent="-215900" algn="l" rtl="0">
              <a:spcBef>
                <a:spcPts val="0"/>
              </a:spcBef>
              <a:spcAft>
                <a:spcPts val="0"/>
              </a:spcAft>
              <a:buSzPts val="1200"/>
              <a:buFont typeface="Verdana"/>
              <a:buAutoNum type="arabicPeriod"/>
            </a:pPr>
            <a:r>
              <a:rPr lang="en-US" dirty="0">
                <a:latin typeface="Verdana"/>
                <a:ea typeface="Verdana"/>
                <a:cs typeface="Verdana"/>
                <a:sym typeface="Verdana"/>
              </a:rPr>
              <a:t>The heat should be set on high.</a:t>
            </a:r>
            <a:endParaRPr dirty="0">
              <a:latin typeface="Verdana"/>
              <a:ea typeface="Verdana"/>
              <a:cs typeface="Verdana"/>
              <a:sym typeface="Verdana"/>
            </a:endParaRPr>
          </a:p>
          <a:p>
            <a:pPr marL="228600" lvl="0" indent="-215900" algn="l" rtl="0">
              <a:spcBef>
                <a:spcPts val="0"/>
              </a:spcBef>
              <a:spcAft>
                <a:spcPts val="0"/>
              </a:spcAft>
              <a:buSzPts val="1200"/>
              <a:buFont typeface="Verdana"/>
              <a:buAutoNum type="arabicPeriod"/>
            </a:pPr>
            <a:r>
              <a:rPr lang="en-US" dirty="0">
                <a:latin typeface="Verdana"/>
                <a:ea typeface="Verdana"/>
                <a:cs typeface="Verdana"/>
                <a:sym typeface="Verdana"/>
              </a:rPr>
              <a:t>The hamburger should be flipped when the bottom begins to turn brown.</a:t>
            </a:r>
            <a:endParaRPr dirty="0">
              <a:latin typeface="Verdana"/>
              <a:ea typeface="Verdana"/>
              <a:cs typeface="Verdana"/>
              <a:sym typeface="Verdana"/>
            </a:endParaRPr>
          </a:p>
          <a:p>
            <a:pPr marL="228600" lvl="0" indent="-215900" algn="l" rtl="0">
              <a:spcBef>
                <a:spcPts val="0"/>
              </a:spcBef>
              <a:spcAft>
                <a:spcPts val="0"/>
              </a:spcAft>
              <a:buSzPts val="1200"/>
              <a:buFont typeface="Verdana"/>
              <a:buAutoNum type="arabicPeriod"/>
            </a:pPr>
            <a:r>
              <a:rPr lang="en-US" dirty="0">
                <a:latin typeface="Verdana"/>
                <a:ea typeface="Verdana"/>
                <a:cs typeface="Verdana"/>
                <a:sym typeface="Verdana"/>
              </a:rPr>
              <a:t>The three stages of a finished hamburger are rare, medium, and well done.</a:t>
            </a:r>
            <a:endParaRPr sz="1200" dirty="0">
              <a:solidFill>
                <a:schemeClr val="dk1"/>
              </a:solidFill>
              <a:highlight>
                <a:schemeClr val="lt1"/>
              </a:highlight>
              <a:latin typeface="Verdana"/>
              <a:ea typeface="Verdana"/>
              <a:cs typeface="Verdana"/>
              <a:sym typeface="Verdana"/>
            </a:endParaRPr>
          </a:p>
          <a:p>
            <a:pPr marL="228600" lvl="0" indent="-215900" algn="l" rtl="0">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Ketchup, mustard, onions, and pickles can add to the taste of the hamburger.</a:t>
            </a:r>
            <a:endParaRPr dirty="0">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a:p>
            <a:pPr marL="0" lvl="0" indent="0" algn="l" rtl="0">
              <a:spcBef>
                <a:spcPts val="0"/>
              </a:spcBef>
              <a:spcAft>
                <a:spcPts val="0"/>
              </a:spcAft>
              <a:buNone/>
            </a:pPr>
            <a:r>
              <a:rPr lang="en-US" dirty="0">
                <a:latin typeface="Verdana"/>
                <a:ea typeface="Verdana"/>
                <a:cs typeface="Verdana"/>
                <a:sym typeface="Verdana"/>
              </a:rPr>
              <a:t>Answers will vary for 7 and 8.</a:t>
            </a:r>
            <a:endParaRPr dirty="0">
              <a:latin typeface="Verdana"/>
              <a:ea typeface="Verdana"/>
              <a:cs typeface="Verdana"/>
              <a:sym typeface="Verdana"/>
            </a:endParaRPr>
          </a:p>
          <a:p>
            <a:pPr marL="45720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607" name="Google Shape;607;g1fc1297b4c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8F896BB3-135C-4F5C-B577-BEDCFD268C25}"/>
              </a:ext>
            </a:extLst>
          </p:cNvPr>
          <p:cNvSpPr>
            <a:spLocks noGrp="1"/>
          </p:cNvSpPr>
          <p:nvPr>
            <p:ph type="ftr" idx="11"/>
          </p:nvPr>
        </p:nvSpPr>
        <p:spPr>
          <a:xfrm>
            <a:off x="-1" y="8685213"/>
            <a:ext cx="3798277" cy="458787"/>
          </a:xfrm>
        </p:spPr>
        <p:txBody>
          <a:bodyPr/>
          <a:lstStyle/>
          <a:p>
            <a:r>
              <a:rPr lang="en-US"/>
              <a:t>©2020-2025 Light of the World Learning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8. – Writing</a:t>
            </a:r>
            <a:endParaRPr dirty="0"/>
          </a:p>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Write out the instructions to your favorite dinner recipe. For example: First, cut the chicken in to bite-sized pieces. Next, season the chicken with cumin and chili powder. Then, heat olive oil in a pan on the stove. When the pan is hot, put the chicken in the pan. Cook the chicken for three minutes. Then, turn the chicken over and cook for 2-3 more minutes. Next, take the pan off the stove. Finally, cut the chicken and make sure it is not pink in the middle. Serve with rice or pasta.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616" name="Google Shape;616;p32:notes"/>
          <p:cNvSpPr txBox="1">
            <a:spLocks noGrp="1"/>
          </p:cNvSpPr>
          <p:nvPr>
            <p:ph type="ftr" idx="11"/>
          </p:nvPr>
        </p:nvSpPr>
        <p:spPr>
          <a:xfrm>
            <a:off x="-1" y="8685213"/>
            <a:ext cx="360836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17" name="Google Shape;61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38</a:t>
            </a:fld>
            <a:endParaRPr>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9. – I can statements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student must be able to achieve all of these skills before the next lesson. If not, the lesson can be repeated or additional practice materials can be used.</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Review all of the skills at the beginning of the next lesson. Be sure to give lots of praise and encouragement!</a:t>
            </a:r>
            <a:endParaRPr>
              <a:latin typeface="Verdana"/>
              <a:ea typeface="Verdana"/>
              <a:cs typeface="Verdana"/>
              <a:sym typeface="Verdana"/>
            </a:endParaRPr>
          </a:p>
        </p:txBody>
      </p:sp>
      <p:sp>
        <p:nvSpPr>
          <p:cNvPr id="626" name="Google Shape;62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39</a:t>
            </a:fld>
            <a:endParaRPr>
              <a:latin typeface="Verdana"/>
              <a:ea typeface="Verdana"/>
              <a:cs typeface="Verdana"/>
              <a:sym typeface="Verdana"/>
            </a:endParaRPr>
          </a:p>
        </p:txBody>
      </p:sp>
      <p:sp>
        <p:nvSpPr>
          <p:cNvPr id="2" name="Footer Placeholder 1">
            <a:extLst>
              <a:ext uri="{FF2B5EF4-FFF2-40B4-BE49-F238E27FC236}">
                <a16:creationId xmlns:a16="http://schemas.microsoft.com/office/drawing/2014/main" id="{8E9829B1-F746-4B0F-A8D3-CC6621505075}"/>
              </a:ext>
            </a:extLst>
          </p:cNvPr>
          <p:cNvSpPr>
            <a:spLocks noGrp="1"/>
          </p:cNvSpPr>
          <p:nvPr>
            <p:ph type="ftr" idx="11"/>
          </p:nvPr>
        </p:nvSpPr>
        <p:spPr>
          <a:xfrm>
            <a:off x="0" y="8685213"/>
            <a:ext cx="3429000" cy="458787"/>
          </a:xfrm>
        </p:spPr>
        <p:txBody>
          <a:bodyPr/>
          <a:lstStyle/>
          <a:p>
            <a:r>
              <a:rPr lang="en-US" dirty="0"/>
              <a:t>©2020-2025 Light of the World Learning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b119221a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b119221a7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4472C4"/>
                </a:solidFill>
                <a:effectLst/>
                <a:uLnTx/>
                <a:uFillTx/>
                <a:latin typeface="Verdana"/>
                <a:ea typeface="Verdana"/>
                <a:cs typeface="Verdana"/>
                <a:sym typeface="Verdana"/>
              </a:rPr>
              <a:t>1B. Show Description of Theme Picture</a:t>
            </a:r>
            <a:endParaRPr kumimoji="0" lang="en-US" sz="12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Please read the description of the theme picture to the students and point to the pictured vocabulary.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These words can be studied for homework.</a:t>
            </a:r>
            <a:endParaRPr kumimoji="0" lang="en-US"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Practice of vocabulary begins with the following slide.</a:t>
            </a:r>
          </a:p>
          <a:p>
            <a:pPr marL="0" lvl="0" indent="0" algn="l" rtl="0">
              <a:spcBef>
                <a:spcPts val="0"/>
              </a:spcBef>
              <a:spcAft>
                <a:spcPts val="0"/>
              </a:spcAft>
              <a:buNone/>
            </a:pPr>
            <a:endParaRPr dirty="0"/>
          </a:p>
        </p:txBody>
      </p:sp>
      <p:sp>
        <p:nvSpPr>
          <p:cNvPr id="187" name="Google Shape;187;g25b119221a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5" name="Google Shape;176;p1:notes">
            <a:extLst>
              <a:ext uri="{FF2B5EF4-FFF2-40B4-BE49-F238E27FC236}">
                <a16:creationId xmlns:a16="http://schemas.microsoft.com/office/drawing/2014/main" id="{CADFDFE5-33F7-4B1A-B90D-A4D1CC562ECF}"/>
              </a:ext>
            </a:extLst>
          </p:cNvPr>
          <p:cNvSpPr txBox="1">
            <a:spLocks noGrp="1"/>
          </p:cNvSpPr>
          <p:nvPr>
            <p:ph type="ftr" idx="11"/>
          </p:nvPr>
        </p:nvSpPr>
        <p:spPr>
          <a:xfrm>
            <a:off x="0" y="8685213"/>
            <a:ext cx="348878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Tree>
    <p:extLst>
      <p:ext uri="{BB962C8B-B14F-4D97-AF65-F5344CB8AC3E}">
        <p14:creationId xmlns:p14="http://schemas.microsoft.com/office/powerpoint/2010/main" val="3366622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c235e9cfc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2c235e9cfcb_1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dirty="0">
                <a:solidFill>
                  <a:schemeClr val="accent5"/>
                </a:solidFill>
                <a:latin typeface="Verdana"/>
                <a:ea typeface="Verdana"/>
                <a:cs typeface="Verdana"/>
                <a:sym typeface="Verdana"/>
              </a:rPr>
              <a:t>Reflections and Closing Prayer</a:t>
            </a:r>
            <a:r>
              <a:rPr lang="en-US" sz="1200" dirty="0">
                <a:latin typeface="Verdana"/>
                <a:ea typeface="Verdana"/>
                <a:cs typeface="Verdana"/>
                <a:sym typeface="Verdana"/>
              </a:rPr>
              <a:t> </a:t>
            </a:r>
          </a:p>
          <a:p>
            <a:pPr marL="0" lvl="0" indent="0" algn="l" rtl="0">
              <a:lnSpc>
                <a:spcPct val="100000"/>
              </a:lnSpc>
              <a:spcBef>
                <a:spcPts val="0"/>
              </a:spcBef>
              <a:spcAft>
                <a:spcPts val="0"/>
              </a:spcAft>
              <a:buClr>
                <a:schemeClr val="dk1"/>
              </a:buClr>
              <a:buSzPts val="1400"/>
              <a:buFont typeface="Calibri"/>
              <a:buNone/>
            </a:pPr>
            <a:endParaRPr lang="en-US"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dirty="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p>
          <a:p>
            <a:pPr marL="0" lvl="0" indent="0" algn="l" rtl="0">
              <a:lnSpc>
                <a:spcPct val="100000"/>
              </a:lnSpc>
              <a:spcBef>
                <a:spcPts val="0"/>
              </a:spcBef>
              <a:spcAft>
                <a:spcPts val="0"/>
              </a:spcAft>
              <a:buClr>
                <a:schemeClr val="dk1"/>
              </a:buClr>
              <a:buSzPts val="1400"/>
              <a:buFont typeface="Verdana"/>
              <a:buNone/>
            </a:pPr>
            <a:r>
              <a:rPr lang="en-US" dirty="0">
                <a:latin typeface="Verdana"/>
                <a:ea typeface="Verdana"/>
                <a:cs typeface="Verdana"/>
                <a:sym typeface="Verdana"/>
              </a:rPr>
              <a:t> </a:t>
            </a:r>
            <a:endParaRPr dirty="0">
              <a:latin typeface="Verdana"/>
              <a:ea typeface="Verdana"/>
              <a:cs typeface="Verdana"/>
              <a:sym typeface="Verdana"/>
            </a:endParaRPr>
          </a:p>
        </p:txBody>
      </p:sp>
      <p:sp>
        <p:nvSpPr>
          <p:cNvPr id="635" name="Google Shape;635;g2c235e9cfcb_1_0:notes"/>
          <p:cNvSpPr txBox="1">
            <a:spLocks noGrp="1"/>
          </p:cNvSpPr>
          <p:nvPr>
            <p:ph type="ftr" idx="11"/>
          </p:nvPr>
        </p:nvSpPr>
        <p:spPr>
          <a:xfrm>
            <a:off x="0" y="8685213"/>
            <a:ext cx="3756074"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©2020-2025 Light of the World Learning</a:t>
            </a:r>
            <a:endParaRPr sz="1200" b="0" i="0" u="none" strike="noStrike" cap="none" dirty="0">
              <a:solidFill>
                <a:srgbClr val="000000"/>
              </a:solidFill>
              <a:latin typeface="Verdana"/>
              <a:ea typeface="Verdana"/>
              <a:cs typeface="Verdana"/>
              <a:sym typeface="Verdana"/>
            </a:endParaRPr>
          </a:p>
        </p:txBody>
      </p:sp>
      <p:sp>
        <p:nvSpPr>
          <p:cNvPr id="636" name="Google Shape;636;g2c235e9cfc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40</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494484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530" name="Google Shape;530;gacdbbb6fc2_0_0: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31" name="Google Shape;531;gacdbbb6fc2_0_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884698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c235e9cfcb_1_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2c235e9cfcb_1_29: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67" name="Google Shape;667;g2c235e9cfcb_1_29:notes"/>
          <p:cNvSpPr txBox="1">
            <a:spLocks noGrp="1"/>
          </p:cNvSpPr>
          <p:nvPr>
            <p:ph type="ftr" idx="11"/>
          </p:nvPr>
        </p:nvSpPr>
        <p:spPr>
          <a:xfrm>
            <a:off x="0" y="8685213"/>
            <a:ext cx="34290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©2020-2025 Light of the World Learning</a:t>
            </a:r>
            <a:endParaRPr sz="12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196FDAEF-7A2D-4EBB-9F28-9317A008FC9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43</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c235e9cfcb_1_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2c235e9cfcb_1_41: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80" name="Google Shape;680;g2c235e9cfcb_1_41:notes"/>
          <p:cNvSpPr txBox="1">
            <a:spLocks noGrp="1"/>
          </p:cNvSpPr>
          <p:nvPr>
            <p:ph type="ftr" idx="11"/>
          </p:nvPr>
        </p:nvSpPr>
        <p:spPr>
          <a:xfrm>
            <a:off x="-1" y="8685213"/>
            <a:ext cx="3629465"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©2020-2025 Light of the World Learning</a:t>
            </a:r>
            <a:endParaRPr sz="12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7478DFC6-FE61-4576-A901-1EE3A77FF2B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44</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2fd4c7d1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b2fd4c7d1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2A.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The traffic light, the traffic light</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”The </a:t>
            </a:r>
            <a:r>
              <a:rPr lang="en-US" dirty="0">
                <a:latin typeface="Verdana"/>
                <a:ea typeface="Verdana"/>
                <a:cs typeface="Verdana"/>
                <a:sym typeface="Verdana"/>
              </a:rPr>
              <a:t>traffic light shows us when to stop and when to go</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“Did you ever compete in a race?”</a:t>
            </a: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lang="en-US"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457200" lvl="0" indent="-317500" algn="l" rtl="0">
              <a:spcBef>
                <a:spcPts val="0"/>
              </a:spcBef>
              <a:spcAft>
                <a:spcPts val="0"/>
              </a:spcAft>
              <a:buSzPts val="1400"/>
              <a:buAutoNum type="arabicPeriod"/>
            </a:pPr>
            <a:r>
              <a:rPr lang="en-US" dirty="0">
                <a:latin typeface="Verdana"/>
                <a:ea typeface="Verdana"/>
                <a:cs typeface="Verdana"/>
                <a:sym typeface="Verdana"/>
              </a:rPr>
              <a:t>D</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C</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B</a:t>
            </a:r>
            <a:endParaRPr dirty="0"/>
          </a:p>
          <a:p>
            <a:pPr marL="457200" lvl="0" indent="-317500" algn="l" rtl="0">
              <a:spcBef>
                <a:spcPts val="0"/>
              </a:spcBef>
              <a:spcAft>
                <a:spcPts val="0"/>
              </a:spcAft>
              <a:buSzPts val="1400"/>
              <a:buAutoNum type="arabicPeriod"/>
            </a:pPr>
            <a:r>
              <a:rPr lang="en-US" dirty="0">
                <a:latin typeface="Verdana"/>
                <a:ea typeface="Verdana"/>
                <a:cs typeface="Verdana"/>
                <a:sym typeface="Verdana"/>
              </a:rPr>
              <a:t>A</a:t>
            </a:r>
            <a:endParaRPr dirty="0"/>
          </a:p>
          <a:p>
            <a:pPr marL="0" lvl="0" indent="0" algn="l" rtl="0">
              <a:spcBef>
                <a:spcPts val="0"/>
              </a:spcBef>
              <a:spcAft>
                <a:spcPts val="0"/>
              </a:spcAft>
              <a:buNone/>
            </a:pPr>
            <a:endParaRPr dirty="0"/>
          </a:p>
        </p:txBody>
      </p:sp>
      <p:sp>
        <p:nvSpPr>
          <p:cNvPr id="4" name="Google Shape;176;p1:notes">
            <a:extLst>
              <a:ext uri="{FF2B5EF4-FFF2-40B4-BE49-F238E27FC236}">
                <a16:creationId xmlns:a16="http://schemas.microsoft.com/office/drawing/2014/main" id="{C856A538-6ED9-47A1-A021-AEF0558C3A11}"/>
              </a:ext>
            </a:extLst>
          </p:cNvPr>
          <p:cNvSpPr txBox="1">
            <a:spLocks noGrp="1"/>
          </p:cNvSpPr>
          <p:nvPr>
            <p:ph type="ftr" idx="11"/>
          </p:nvPr>
        </p:nvSpPr>
        <p:spPr>
          <a:xfrm>
            <a:off x="0" y="8685213"/>
            <a:ext cx="3488788"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 name="Rectangle 1">
            <a:extLst>
              <a:ext uri="{FF2B5EF4-FFF2-40B4-BE49-F238E27FC236}">
                <a16:creationId xmlns:a16="http://schemas.microsoft.com/office/drawing/2014/main" id="{7FCF17BF-3B6D-4042-9458-1DE11691A60F}"/>
              </a:ext>
            </a:extLst>
          </p:cNvPr>
          <p:cNvSpPr/>
          <p:nvPr/>
        </p:nvSpPr>
        <p:spPr>
          <a:xfrm>
            <a:off x="6487194" y="8836223"/>
            <a:ext cx="298480" cy="307777"/>
          </a:xfrm>
          <a:prstGeom prst="rect">
            <a:avLst/>
          </a:prstGeom>
        </p:spPr>
        <p:txBody>
          <a:bodyPr wrap="none">
            <a:spAutoFit/>
          </a:bodyPr>
          <a:lstStyle/>
          <a:p>
            <a:r>
              <a:rPr lang="en-US" dirty="0">
                <a:latin typeface="Verdana"/>
                <a:ea typeface="Verdana"/>
                <a:sym typeface="Verdana"/>
              </a:rPr>
              <a:t>6</a:t>
            </a:r>
            <a:endParaRPr lang="en-US" dirty="0"/>
          </a:p>
        </p:txBody>
      </p:sp>
      <p:sp>
        <p:nvSpPr>
          <p:cNvPr id="3" name="Slide Number Placeholder 2">
            <a:extLst>
              <a:ext uri="{FF2B5EF4-FFF2-40B4-BE49-F238E27FC236}">
                <a16:creationId xmlns:a16="http://schemas.microsoft.com/office/drawing/2014/main" id="{31D7F7E6-2001-4FC0-85E0-1D03AD0374D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5</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b2fd4c7d1a_1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b2fd4c7d1a_1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2B.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A bridge, a bridge</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A bridge goes over the river</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Have you used a compass</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5.  F</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6.  H</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7.  E</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8.  G</a:t>
            </a:r>
            <a:endParaRPr dirty="0"/>
          </a:p>
          <a:p>
            <a:pPr marL="0" lvl="0" indent="0" algn="l" rtl="0">
              <a:spcBef>
                <a:spcPts val="0"/>
              </a:spcBef>
              <a:spcAft>
                <a:spcPts val="0"/>
              </a:spcAft>
              <a:buNone/>
            </a:pPr>
            <a:endParaRPr dirty="0"/>
          </a:p>
        </p:txBody>
      </p:sp>
      <p:sp>
        <p:nvSpPr>
          <p:cNvPr id="2" name="Footer Placeholder 1">
            <a:extLst>
              <a:ext uri="{FF2B5EF4-FFF2-40B4-BE49-F238E27FC236}">
                <a16:creationId xmlns:a16="http://schemas.microsoft.com/office/drawing/2014/main" id="{C85F53AA-6F3F-4680-B25B-9A00A87EF49D}"/>
              </a:ext>
            </a:extLst>
          </p:cNvPr>
          <p:cNvSpPr>
            <a:spLocks noGrp="1"/>
          </p:cNvSpPr>
          <p:nvPr>
            <p:ph type="ftr" idx="11"/>
          </p:nvPr>
        </p:nvSpPr>
        <p:spPr>
          <a:xfrm>
            <a:off x="0" y="8685213"/>
            <a:ext cx="3429000" cy="458787"/>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B7A0D9B4-60F1-417C-9ABA-01C331D4EED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6</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2fd4c7d1a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b2fd4c7d1a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2C.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She is pointing, she is pointing</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She is pointing at the mirror</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Have you ever ridden on a train</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startAt="9"/>
            </a:pPr>
            <a:r>
              <a:rPr lang="en-US" dirty="0">
                <a:latin typeface="Verdana"/>
                <a:ea typeface="Verdana"/>
                <a:cs typeface="Verdana"/>
                <a:sym typeface="Verdana"/>
              </a:rPr>
              <a:t> J</a:t>
            </a:r>
            <a:endParaRPr lang="en-US" dirty="0">
              <a:latin typeface="Calibri"/>
              <a:ea typeface="Calibri"/>
              <a:cs typeface="Calibri"/>
              <a:sym typeface="Calibri"/>
            </a:endParaRPr>
          </a:p>
          <a:p>
            <a:pPr marL="228600" lvl="0" indent="-228600" algn="l" rtl="0">
              <a:spcBef>
                <a:spcPts val="0"/>
              </a:spcBef>
              <a:spcAft>
                <a:spcPts val="0"/>
              </a:spcAft>
              <a:buClr>
                <a:schemeClr val="dk1"/>
              </a:buClr>
              <a:buSzPts val="1200"/>
              <a:buFont typeface="Verdana"/>
              <a:buAutoNum type="arabicPeriod" startAt="9"/>
            </a:pPr>
            <a:r>
              <a:rPr lang="en-US" dirty="0">
                <a:latin typeface="Verdana"/>
                <a:ea typeface="Verdana"/>
                <a:cs typeface="Verdana"/>
                <a:sym typeface="Verdana"/>
              </a:rPr>
              <a:t> I</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11.  </a:t>
            </a:r>
            <a:r>
              <a:rPr lang="en-US" dirty="0">
                <a:latin typeface="Verdana"/>
                <a:ea typeface="Verdana"/>
                <a:cs typeface="Verdana"/>
                <a:sym typeface="Verdana"/>
              </a:rPr>
              <a:t>L</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12.  </a:t>
            </a:r>
            <a:r>
              <a:rPr lang="en-US" dirty="0">
                <a:latin typeface="Verdana"/>
                <a:ea typeface="Verdana"/>
                <a:cs typeface="Verdana"/>
                <a:sym typeface="Verdana"/>
              </a:rPr>
              <a:t>K</a:t>
            </a:r>
            <a:endParaRPr dirty="0"/>
          </a:p>
          <a:p>
            <a:pPr marL="0" lvl="0" indent="0" algn="l" rtl="0">
              <a:spcBef>
                <a:spcPts val="0"/>
              </a:spcBef>
              <a:spcAft>
                <a:spcPts val="0"/>
              </a:spcAft>
              <a:buNone/>
            </a:pPr>
            <a:endParaRPr dirty="0"/>
          </a:p>
        </p:txBody>
      </p:sp>
      <p:sp>
        <p:nvSpPr>
          <p:cNvPr id="2" name="Footer Placeholder 1">
            <a:extLst>
              <a:ext uri="{FF2B5EF4-FFF2-40B4-BE49-F238E27FC236}">
                <a16:creationId xmlns:a16="http://schemas.microsoft.com/office/drawing/2014/main" id="{69B6F8C2-6B44-43AD-A7BE-99AC4A7364C6}"/>
              </a:ext>
            </a:extLst>
          </p:cNvPr>
          <p:cNvSpPr>
            <a:spLocks noGrp="1"/>
          </p:cNvSpPr>
          <p:nvPr>
            <p:ph type="ftr" idx="11"/>
          </p:nvPr>
        </p:nvSpPr>
        <p:spPr>
          <a:xfrm>
            <a:off x="0" y="8685213"/>
            <a:ext cx="3429000" cy="458787"/>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E775B153-ADEE-4D3A-9FBE-95BE170CF33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7</a:t>
            </a:fld>
            <a:endParaRPr lang="en-US" sz="1200" b="0" i="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5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 – Prepositions of Movement.</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Note:</a:t>
            </a:r>
            <a:r>
              <a:rPr lang="en-US" dirty="0">
                <a:solidFill>
                  <a:schemeClr val="accent5"/>
                </a:solidFill>
                <a:latin typeface="Verdana"/>
                <a:ea typeface="Verdana"/>
                <a:cs typeface="Verdana"/>
                <a:sym typeface="Verdana"/>
              </a:rPr>
              <a:t> Next and Then can be used multiple times, but First and Finally can only be used once.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sentences 1-2. Ask students to complete 3 to describe how they go to school or work.</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53" name="Google Shape;253;p51:notes"/>
          <p:cNvSpPr txBox="1">
            <a:spLocks noGrp="1"/>
          </p:cNvSpPr>
          <p:nvPr>
            <p:ph type="ftr" idx="11"/>
          </p:nvPr>
        </p:nvSpPr>
        <p:spPr>
          <a:xfrm>
            <a:off x="-1" y="8685213"/>
            <a:ext cx="3523957"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254" name="Google Shape;25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513cc399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3513cc399d_0_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Prepositions of Movement.</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Working in pairs, learners will talk about the bird’s journey using First, Next, Then, and Finally. One learner will describe row A, the other will describe row B.</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457200" lvl="0" indent="-317500" algn="l" rtl="0">
              <a:lnSpc>
                <a:spcPct val="100000"/>
              </a:lnSpc>
              <a:spcBef>
                <a:spcPts val="0"/>
              </a:spcBef>
              <a:spcAft>
                <a:spcPts val="0"/>
              </a:spcAft>
              <a:buSzPts val="1400"/>
              <a:buAutoNum type="alphaUcPeriod"/>
            </a:pPr>
            <a:r>
              <a:rPr lang="en-US" dirty="0">
                <a:latin typeface="Verdana"/>
                <a:ea typeface="Verdana"/>
                <a:cs typeface="Verdana"/>
                <a:sym typeface="Verdana"/>
              </a:rPr>
              <a:t>First the bird flies over the box. Next, it goes through the box. Then, it walks along the boxes. Then, it flies up. Finally, it flies down.</a:t>
            </a:r>
            <a:endParaRPr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lphaUcPeriod"/>
            </a:pPr>
            <a:r>
              <a:rPr lang="en-US" dirty="0">
                <a:latin typeface="Verdana"/>
                <a:ea typeface="Verdana"/>
                <a:cs typeface="Verdana"/>
                <a:sym typeface="Verdana"/>
              </a:rPr>
              <a:t>First, the bird walks past the box, Next, it goes into the box. Then, it flies out of the box. Then, it flies to the box. Finally, it flies from the box.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66" name="Google Shape;266;g13513cc399d_0_25:notes"/>
          <p:cNvSpPr txBox="1">
            <a:spLocks noGrp="1"/>
          </p:cNvSpPr>
          <p:nvPr>
            <p:ph type="ftr" idx="11"/>
          </p:nvPr>
        </p:nvSpPr>
        <p:spPr>
          <a:xfrm>
            <a:off x="-1" y="8685213"/>
            <a:ext cx="3530991"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67" name="Google Shape;267;g13513cc399d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0" name="Google Shape;2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7" name="Google Shape;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g30fd5b6c5de_0_1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g30fd5b6c5de_0_10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g30fd5b6c5de_0_10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g30fd5b6c5de_0_1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89" name="Google Shape;89;g30fd5b6c5de_0_1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g30fd5b6c5de_0_10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g30fd5b6c5de_0_10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3" name="Google Shape;93;g30fd5b6c5de_0_10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g30fd5b6c5de_0_10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95" name="Google Shape;95;g30fd5b6c5de_0_1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rgbClr val="888888"/>
                </a:solidFill>
                <a:latin typeface="Verdana"/>
                <a:ea typeface="Verdana"/>
                <a:cs typeface="Verdana"/>
                <a:sym typeface="Verdana"/>
              </a:defRPr>
            </a:lvl1pPr>
            <a:lvl2pPr marL="0" lvl="1" indent="0" algn="r">
              <a:spcBef>
                <a:spcPts val="0"/>
              </a:spcBef>
              <a:buNone/>
              <a:defRPr sz="1800" b="0" i="0" u="none" strike="noStrike" cap="none">
                <a:solidFill>
                  <a:srgbClr val="888888"/>
                </a:solidFill>
                <a:latin typeface="Verdana"/>
                <a:ea typeface="Verdana"/>
                <a:cs typeface="Verdana"/>
                <a:sym typeface="Verdana"/>
              </a:defRPr>
            </a:lvl2pPr>
            <a:lvl3pPr marL="0" lvl="2" indent="0" algn="r">
              <a:spcBef>
                <a:spcPts val="0"/>
              </a:spcBef>
              <a:buNone/>
              <a:defRPr sz="1800" b="0" i="0" u="none" strike="noStrike" cap="none">
                <a:solidFill>
                  <a:srgbClr val="888888"/>
                </a:solidFill>
                <a:latin typeface="Verdana"/>
                <a:ea typeface="Verdana"/>
                <a:cs typeface="Verdana"/>
                <a:sym typeface="Verdana"/>
              </a:defRPr>
            </a:lvl3pPr>
            <a:lvl4pPr marL="0" lvl="3" indent="0" algn="r">
              <a:spcBef>
                <a:spcPts val="0"/>
              </a:spcBef>
              <a:buNone/>
              <a:defRPr sz="1800" b="0" i="0" u="none" strike="noStrike" cap="none">
                <a:solidFill>
                  <a:srgbClr val="888888"/>
                </a:solidFill>
                <a:latin typeface="Verdana"/>
                <a:ea typeface="Verdana"/>
                <a:cs typeface="Verdana"/>
                <a:sym typeface="Verdana"/>
              </a:defRPr>
            </a:lvl4pPr>
            <a:lvl5pPr marL="0" lvl="4" indent="0" algn="r">
              <a:spcBef>
                <a:spcPts val="0"/>
              </a:spcBef>
              <a:buNone/>
              <a:defRPr sz="1800" b="0" i="0" u="none" strike="noStrike" cap="none">
                <a:solidFill>
                  <a:srgbClr val="888888"/>
                </a:solidFill>
                <a:latin typeface="Verdana"/>
                <a:ea typeface="Verdana"/>
                <a:cs typeface="Verdana"/>
                <a:sym typeface="Verdana"/>
              </a:defRPr>
            </a:lvl5pPr>
            <a:lvl6pPr marL="0" lvl="5" indent="0" algn="r">
              <a:spcBef>
                <a:spcPts val="0"/>
              </a:spcBef>
              <a:buNone/>
              <a:defRPr sz="1800" b="0" i="0" u="none" strike="noStrike" cap="none">
                <a:solidFill>
                  <a:srgbClr val="888888"/>
                </a:solidFill>
                <a:latin typeface="Verdana"/>
                <a:ea typeface="Verdana"/>
                <a:cs typeface="Verdana"/>
                <a:sym typeface="Verdana"/>
              </a:defRPr>
            </a:lvl6pPr>
            <a:lvl7pPr marL="0" lvl="6" indent="0" algn="r">
              <a:spcBef>
                <a:spcPts val="0"/>
              </a:spcBef>
              <a:buNone/>
              <a:defRPr sz="1800" b="0" i="0" u="none" strike="noStrike" cap="none">
                <a:solidFill>
                  <a:srgbClr val="888888"/>
                </a:solidFill>
                <a:latin typeface="Verdana"/>
                <a:ea typeface="Verdana"/>
                <a:cs typeface="Verdana"/>
                <a:sym typeface="Verdana"/>
              </a:defRPr>
            </a:lvl7pPr>
            <a:lvl8pPr marL="0" lvl="7" indent="0" algn="r">
              <a:spcBef>
                <a:spcPts val="0"/>
              </a:spcBef>
              <a:buNone/>
              <a:defRPr sz="1800" b="0" i="0" u="none" strike="noStrike" cap="none">
                <a:solidFill>
                  <a:srgbClr val="888888"/>
                </a:solidFill>
                <a:latin typeface="Verdana"/>
                <a:ea typeface="Verdana"/>
                <a:cs typeface="Verdana"/>
                <a:sym typeface="Verdana"/>
              </a:defRPr>
            </a:lvl8pPr>
            <a:lvl9pPr marL="0" lvl="8" indent="0" algn="r">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g30fd5b6c5de_0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g30fd5b6c5de_0_11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g30fd5b6c5de_0_1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00" name="Google Shape;100;g30fd5b6c5de_0_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g30fd5b6c5de_0_11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g30fd5b6c5de_0_1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04" name="Google Shape;104;g30fd5b6c5de_0_1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sp>
        <p:nvSpPr>
          <p:cNvPr id="106" name="Google Shape;106;g30fd5b6c5de_0_12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g30fd5b6c5de_0_12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g30fd5b6c5de_0_12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g30fd5b6c5de_0_1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10" name="Google Shape;110;g30fd5b6c5de_0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
        <p:cNvGrpSpPr/>
        <p:nvPr/>
      </p:nvGrpSpPr>
      <p:grpSpPr>
        <a:xfrm>
          <a:off x="0" y="0"/>
          <a:ext cx="0" cy="0"/>
          <a:chOff x="0" y="0"/>
          <a:chExt cx="0" cy="0"/>
        </a:xfrm>
      </p:grpSpPr>
      <p:sp>
        <p:nvSpPr>
          <p:cNvPr id="112" name="Google Shape;112;g30fd5b6c5de_0_1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g30fd5b6c5de_0_12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g30fd5b6c5de_0_12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30fd5b6c5de_0_12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g30fd5b6c5de_0_1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17" name="Google Shape;117;g30fd5b6c5de_0_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g30fd5b6c5de_0_1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g30fd5b6c5de_0_13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g30fd5b6c5de_0_13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30fd5b6c5de_0_13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g30fd5b6c5de_0_13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g30fd5b6c5de_0_13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30fd5b6c5de_0_1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26" name="Google Shape;126;g30fd5b6c5de_0_1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g30fd5b6c5de_0_14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g30fd5b6c5de_0_14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0" name="Google Shape;130;g30fd5b6c5de_0_14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g30fd5b6c5de_0_14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g30fd5b6c5de_0_1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33" name="Google Shape;133;g30fd5b6c5de_0_1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g30fd5b6c5de_0_15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g30fd5b6c5de_0_151"/>
          <p:cNvSpPr>
            <a:spLocks noGrp="1"/>
          </p:cNvSpPr>
          <p:nvPr>
            <p:ph type="pic" idx="2"/>
          </p:nvPr>
        </p:nvSpPr>
        <p:spPr>
          <a:xfrm>
            <a:off x="5183188" y="987425"/>
            <a:ext cx="6172200" cy="4873500"/>
          </a:xfrm>
          <a:prstGeom prst="rect">
            <a:avLst/>
          </a:prstGeom>
          <a:noFill/>
          <a:ln>
            <a:noFill/>
          </a:ln>
        </p:spPr>
      </p:sp>
      <p:sp>
        <p:nvSpPr>
          <p:cNvPr id="137" name="Google Shape;137;g30fd5b6c5de_0_15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g30fd5b6c5de_0_15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g30fd5b6c5de_0_1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40" name="Google Shape;140;g30fd5b6c5de_0_1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6" name="Google Shape;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g30fd5b6c5de_0_1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g30fd5b6c5de_0_15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30fd5b6c5de_0_15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g30fd5b6c5de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46" name="Google Shape;146;g30fd5b6c5de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g30fd5b6c5de_0_16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g30fd5b6c5de_0_16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30fd5b6c5de_0_16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30fd5b6c5de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©2020-2025 Light of the World Learning</a:t>
            </a:r>
            <a:endParaRPr/>
          </a:p>
        </p:txBody>
      </p:sp>
      <p:sp>
        <p:nvSpPr>
          <p:cNvPr id="152" name="Google Shape;152;g30fd5b6c5de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748253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786382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2939633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921944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728027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54205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841580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65778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1"/>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1"/>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1" name="Google Shape;3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764730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431937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17072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5" name="Google Shape;3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42" name="Google Shape;4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1" name="Google Shape;5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8" name="Google Shape;5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7"/>
          <p:cNvSpPr>
            <a:spLocks noGrp="1"/>
          </p:cNvSpPr>
          <p:nvPr>
            <p:ph type="pic" idx="2"/>
          </p:nvPr>
        </p:nvSpPr>
        <p:spPr>
          <a:xfrm>
            <a:off x="5183188" y="987425"/>
            <a:ext cx="6172200" cy="4873625"/>
          </a:xfrm>
          <a:prstGeom prst="rect">
            <a:avLst/>
          </a:prstGeom>
          <a:noFill/>
          <a:ln>
            <a:noFill/>
          </a:ln>
        </p:spPr>
      </p:sp>
      <p:sp>
        <p:nvSpPr>
          <p:cNvPr id="62" name="Google Shape;62;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65" name="Google Shape;6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1" name="Google Shape;7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78"/>
        <p:cNvGrpSpPr/>
        <p:nvPr/>
      </p:nvGrpSpPr>
      <p:grpSpPr>
        <a:xfrm>
          <a:off x="0" y="0"/>
          <a:ext cx="0" cy="0"/>
          <a:chOff x="0" y="0"/>
          <a:chExt cx="0" cy="0"/>
        </a:xfrm>
      </p:grpSpPr>
      <p:sp>
        <p:nvSpPr>
          <p:cNvPr id="79" name="Google Shape;79;g30fd5b6c5de_0_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g30fd5b6c5de_0_9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30fd5b6c5de_0_9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g30fd5b6c5de_0_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3" name="Google Shape;83;g30fd5b6c5de_0_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b="0" i="0" u="none" strike="noStrike" cap="none">
                <a:solidFill>
                  <a:srgbClr val="888888"/>
                </a:solidFill>
                <a:latin typeface="Verdana"/>
                <a:ea typeface="Verdana"/>
                <a:cs typeface="Verdana"/>
                <a:sym typeface="Verdana"/>
              </a:defRPr>
            </a:lvl1pPr>
            <a:lvl2pPr marL="0" marR="0" lvl="1" indent="0" algn="r">
              <a:spcBef>
                <a:spcPts val="0"/>
              </a:spcBef>
              <a:buNone/>
              <a:defRPr sz="1800" b="0" i="0" u="none" strike="noStrike" cap="none">
                <a:solidFill>
                  <a:srgbClr val="888888"/>
                </a:solidFill>
                <a:latin typeface="Verdana"/>
                <a:ea typeface="Verdana"/>
                <a:cs typeface="Verdana"/>
                <a:sym typeface="Verdana"/>
              </a:defRPr>
            </a:lvl2pPr>
            <a:lvl3pPr marL="0" marR="0" lvl="2" indent="0" algn="r">
              <a:spcBef>
                <a:spcPts val="0"/>
              </a:spcBef>
              <a:buNone/>
              <a:defRPr sz="1800" b="0" i="0" u="none" strike="noStrike" cap="none">
                <a:solidFill>
                  <a:srgbClr val="888888"/>
                </a:solidFill>
                <a:latin typeface="Verdana"/>
                <a:ea typeface="Verdana"/>
                <a:cs typeface="Verdana"/>
                <a:sym typeface="Verdana"/>
              </a:defRPr>
            </a:lvl3pPr>
            <a:lvl4pPr marL="0" marR="0" lvl="3" indent="0" algn="r">
              <a:spcBef>
                <a:spcPts val="0"/>
              </a:spcBef>
              <a:buNone/>
              <a:defRPr sz="1800" b="0" i="0" u="none" strike="noStrike" cap="none">
                <a:solidFill>
                  <a:srgbClr val="888888"/>
                </a:solidFill>
                <a:latin typeface="Verdana"/>
                <a:ea typeface="Verdana"/>
                <a:cs typeface="Verdana"/>
                <a:sym typeface="Verdana"/>
              </a:defRPr>
            </a:lvl4pPr>
            <a:lvl5pPr marL="0" marR="0" lvl="4" indent="0" algn="r">
              <a:spcBef>
                <a:spcPts val="0"/>
              </a:spcBef>
              <a:buNone/>
              <a:defRPr sz="1800" b="0" i="0" u="none" strike="noStrike" cap="none">
                <a:solidFill>
                  <a:srgbClr val="888888"/>
                </a:solidFill>
                <a:latin typeface="Verdana"/>
                <a:ea typeface="Verdana"/>
                <a:cs typeface="Verdana"/>
                <a:sym typeface="Verdana"/>
              </a:defRPr>
            </a:lvl5pPr>
            <a:lvl6pPr marL="0" marR="0" lvl="5" indent="0" algn="r">
              <a:spcBef>
                <a:spcPts val="0"/>
              </a:spcBef>
              <a:buNone/>
              <a:defRPr sz="1800" b="0" i="0" u="none" strike="noStrike" cap="none">
                <a:solidFill>
                  <a:srgbClr val="888888"/>
                </a:solidFill>
                <a:latin typeface="Verdana"/>
                <a:ea typeface="Verdana"/>
                <a:cs typeface="Verdana"/>
                <a:sym typeface="Verdana"/>
              </a:defRPr>
            </a:lvl6pPr>
            <a:lvl7pPr marL="0" marR="0" lvl="6" indent="0" algn="r">
              <a:spcBef>
                <a:spcPts val="0"/>
              </a:spcBef>
              <a:buNone/>
              <a:defRPr sz="1800" b="0" i="0" u="none" strike="noStrike" cap="none">
                <a:solidFill>
                  <a:srgbClr val="888888"/>
                </a:solidFill>
                <a:latin typeface="Verdana"/>
                <a:ea typeface="Verdana"/>
                <a:cs typeface="Verdana"/>
                <a:sym typeface="Verdana"/>
              </a:defRPr>
            </a:lvl7pPr>
            <a:lvl8pPr marL="0" marR="0" lvl="7" indent="0" algn="r">
              <a:spcBef>
                <a:spcPts val="0"/>
              </a:spcBef>
              <a:buNone/>
              <a:defRPr sz="1800" b="0" i="0" u="none" strike="noStrike" cap="none">
                <a:solidFill>
                  <a:srgbClr val="888888"/>
                </a:solidFill>
                <a:latin typeface="Verdana"/>
                <a:ea typeface="Verdana"/>
                <a:cs typeface="Verdana"/>
                <a:sym typeface="Verdana"/>
              </a:defRPr>
            </a:lvl8pPr>
            <a:lvl9pPr marL="0" marR="0" lvl="8" indent="0" algn="r">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2645705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microsoft.com/office/2007/relationships/hdphoto" Target="../media/hdphoto9.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jpg"/><Relationship Id="rId5" Type="http://schemas.openxmlformats.org/officeDocument/2006/relationships/hyperlink" Target="http://live.bible.is/bible/ENGESV/LUK/15?audio_type=audio_drama"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2.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6.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live.bible.is/bible/ENGESV/LUK/15?audio_type=audio_drama"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7.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9.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10.wdp"/><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4.png"/><Relationship Id="rId12" Type="http://schemas.microsoft.com/office/2007/relationships/hdphoto" Target="../media/hdphoto8.wdp"/><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png"/><Relationship Id="rId11" Type="http://schemas.openxmlformats.org/officeDocument/2006/relationships/image" Target="../media/image15.png"/><Relationship Id="rId5" Type="http://schemas.openxmlformats.org/officeDocument/2006/relationships/image" Target="../media/image8.jpeg"/><Relationship Id="rId15" Type="http://schemas.openxmlformats.org/officeDocument/2006/relationships/image" Target="../media/image2.png"/><Relationship Id="rId10" Type="http://schemas.microsoft.com/office/2007/relationships/hdphoto" Target="../media/hdphoto4.wdp"/><Relationship Id="rId4" Type="http://schemas.openxmlformats.org/officeDocument/2006/relationships/notesSlide" Target="../notesSlides/notesSlide26.xml"/><Relationship Id="rId9" Type="http://schemas.openxmlformats.org/officeDocument/2006/relationships/image" Target="../media/image10.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3.png"/><Relationship Id="rId3" Type="http://schemas.openxmlformats.org/officeDocument/2006/relationships/slideLayout" Target="../slideLayouts/slideLayout4.xml"/><Relationship Id="rId7" Type="http://schemas.microsoft.com/office/2007/relationships/hdphoto" Target="../media/hdphoto2.wdp"/><Relationship Id="rId12" Type="http://schemas.openxmlformats.org/officeDocument/2006/relationships/image" Target="../media/image4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11" Type="http://schemas.microsoft.com/office/2007/relationships/hdphoto" Target="../media/hdphoto5.wdp"/><Relationship Id="rId5" Type="http://schemas.openxmlformats.org/officeDocument/2006/relationships/image" Target="../media/image42.png"/><Relationship Id="rId1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notesSlide" Target="../notesSlides/notesSlide27.xml"/><Relationship Id="rId9" Type="http://schemas.microsoft.com/office/2007/relationships/hdphoto" Target="../media/hdphoto11.wdp"/><Relationship Id="rId1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microsoft.com/office/2007/relationships/hdphoto" Target="../media/hdphoto4.wdp"/><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biblegateway.com/passage/?search=Proverbs%203&amp;version=ERV" TargetMode="External"/><Relationship Id="rId5" Type="http://schemas.openxmlformats.org/officeDocument/2006/relationships/hyperlink" Target="https://www.biblegateway.com/passage/?search=Luke%2015&amp;version=ERV"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live.bible.is/bible/ENGESV/LUK/9?audio_type=audio_drama" TargetMode="External"/><Relationship Id="rId3" Type="http://schemas.openxmlformats.org/officeDocument/2006/relationships/slideLayout" Target="../slideLayouts/slideLayout4.xml"/><Relationship Id="rId7" Type="http://schemas.openxmlformats.org/officeDocument/2006/relationships/hyperlink" Target="http://live.bible.is/bible/ENGESV/MRK/9?audio_type=audio_drama"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live.bible.is/bible/ENGESV/MAT/17?audio_type=audio_drama" TargetMode="External"/><Relationship Id="rId5" Type="http://schemas.openxmlformats.org/officeDocument/2006/relationships/hyperlink" Target="https://www.biblegateway.com/passage/?search=Psalm%2016&amp;version=ERV" TargetMode="External"/><Relationship Id="rId4" Type="http://schemas.openxmlformats.org/officeDocument/2006/relationships/notesSlide" Target="../notesSlides/notesSlide34.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hyperlink" Target="mailto:Info@lotwl.or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bit.ly/BooksLOTW" TargetMode="External"/><Relationship Id="rId3" Type="http://schemas.openxmlformats.org/officeDocument/2006/relationships/image" Target="../media/image49.png"/><Relationship Id="rId7" Type="http://schemas.openxmlformats.org/officeDocument/2006/relationships/hyperlink" Target="https://lightoftheworldlearning.org/" TargetMode="External"/><Relationship Id="rId12" Type="http://schemas.openxmlformats.org/officeDocument/2006/relationships/hyperlink" Target="https://bit.ly/VocabUS" TargetMode="External"/><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hyperlink" Target="https://bit.ly/IrregVerb" TargetMode="External"/><Relationship Id="rId11" Type="http://schemas.openxmlformats.org/officeDocument/2006/relationships/hyperlink" Target="mailto:youtube.com/@LightOfTheWorldLearning" TargetMode="External"/><Relationship Id="rId5" Type="http://schemas.openxmlformats.org/officeDocument/2006/relationships/hyperlink" Target="https://bit.ly/ListVerbs" TargetMode="External"/><Relationship Id="rId10" Type="http://schemas.openxmlformats.org/officeDocument/2006/relationships/hyperlink" Target="https://bit.ly/TocLOTW" TargetMode="External"/><Relationship Id="rId4" Type="http://schemas.openxmlformats.org/officeDocument/2006/relationships/hyperlink" Target="https://bit.ly/UseLOTW" TargetMode="External"/><Relationship Id="rId9" Type="http://schemas.openxmlformats.org/officeDocument/2006/relationships/hyperlink" Target="https://bit.ly/LOTWFeedback"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8.wdp"/><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5.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7.wdp"/><Relationship Id="rId4" Type="http://schemas.openxmlformats.org/officeDocument/2006/relationships/notesSlide" Target="../notesSlides/notesSlide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4.xml"/><Relationship Id="rId7" Type="http://schemas.openxmlformats.org/officeDocument/2006/relationships/image" Target="../media/image2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11" Type="http://schemas.openxmlformats.org/officeDocument/2006/relationships/image" Target="../media/image2.png"/><Relationship Id="rId5" Type="http://schemas.openxmlformats.org/officeDocument/2006/relationships/image" Target="../media/image16.jpeg"/><Relationship Id="rId10" Type="http://schemas.openxmlformats.org/officeDocument/2006/relationships/image" Target="../media/image24.jpeg"/><Relationship Id="rId4" Type="http://schemas.openxmlformats.org/officeDocument/2006/relationships/notesSlide" Target="../notesSlides/notesSlide9.xm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p:nvSpPr>
          <p:cNvPr id="159" name="Google Shape;159;p50"/>
          <p:cNvSpPr txBox="1"/>
          <p:nvPr/>
        </p:nvSpPr>
        <p:spPr>
          <a:xfrm>
            <a:off x="77134" y="6533747"/>
            <a:ext cx="12030751" cy="392963"/>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chemeClr val="dk1"/>
              </a:buClr>
              <a:buSzPts val="2312"/>
              <a:buFont typeface="Arial"/>
              <a:buNone/>
            </a:pPr>
            <a:r>
              <a:rPr lang="en-US" sz="1400" b="0" i="0" u="none" strike="noStrike" cap="none" dirty="0">
                <a:solidFill>
                  <a:schemeClr val="dk1"/>
                </a:solidFill>
                <a:latin typeface="Verdana"/>
                <a:ea typeface="Verdana"/>
                <a:cs typeface="Verdana"/>
                <a:sym typeface="Verdana"/>
              </a:rPr>
              <a:t>©</a:t>
            </a:r>
            <a:r>
              <a:rPr lang="en-US" dirty="0">
                <a:solidFill>
                  <a:schemeClr val="dk1"/>
                </a:solidFill>
                <a:latin typeface="Verdana"/>
                <a:ea typeface="Verdana"/>
                <a:cs typeface="Verdana"/>
                <a:sym typeface="Verdana"/>
              </a:rPr>
              <a:t>2020-2025</a:t>
            </a:r>
            <a:r>
              <a:rPr lang="en-US" sz="1400" b="0" i="0" u="none" strike="noStrike" cap="none"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Light of the World Learning</a:t>
            </a:r>
            <a:endParaRPr sz="1400" b="0" i="1" u="none" strike="noStrike" cap="none" dirty="0">
              <a:solidFill>
                <a:schemeClr val="dk1"/>
              </a:solidFill>
              <a:latin typeface="Verdana"/>
              <a:ea typeface="Verdana"/>
              <a:cs typeface="Verdana"/>
              <a:sym typeface="Verdana"/>
            </a:endParaRPr>
          </a:p>
        </p:txBody>
      </p:sp>
      <p:grpSp>
        <p:nvGrpSpPr>
          <p:cNvPr id="160" name="Google Shape;160;p50"/>
          <p:cNvGrpSpPr/>
          <p:nvPr/>
        </p:nvGrpSpPr>
        <p:grpSpPr>
          <a:xfrm>
            <a:off x="5101216" y="5793760"/>
            <a:ext cx="1982589" cy="408199"/>
            <a:chOff x="8033" y="9125"/>
            <a:chExt cx="3123" cy="643"/>
          </a:xfrm>
        </p:grpSpPr>
        <p:sp>
          <p:nvSpPr>
            <p:cNvPr id="161" name="Google Shape;161;p50"/>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Verdana"/>
                <a:ea typeface="Verdana"/>
                <a:cs typeface="Verdana"/>
                <a:sym typeface="Verdana"/>
              </a:endParaRPr>
            </a:p>
          </p:txBody>
        </p:sp>
        <p:sp>
          <p:nvSpPr>
            <p:cNvPr id="162" name="Google Shape;162;p50"/>
            <p:cNvSpPr txBox="1"/>
            <p:nvPr/>
          </p:nvSpPr>
          <p:spPr>
            <a:xfrm>
              <a:off x="8212" y="9125"/>
              <a:ext cx="2838" cy="6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99"/>
                <a:buFont typeface="Arial"/>
                <a:buNone/>
              </a:pPr>
              <a:r>
                <a:rPr lang="en-US" sz="1999" b="0" i="0" u="none" strike="noStrike" cap="none" dirty="0">
                  <a:solidFill>
                    <a:srgbClr val="000000"/>
                  </a:solidFill>
                  <a:latin typeface="Verdana"/>
                  <a:ea typeface="Verdana"/>
                  <a:cs typeface="Verdana"/>
                  <a:sym typeface="Verdana"/>
                </a:rPr>
                <a:t>Unit A2-38</a:t>
              </a:r>
              <a:endParaRPr sz="1400" b="0" i="0" u="none" strike="noStrike" cap="none" dirty="0">
                <a:solidFill>
                  <a:srgbClr val="000000"/>
                </a:solidFill>
                <a:latin typeface="Arial"/>
                <a:ea typeface="Arial"/>
                <a:cs typeface="Arial"/>
                <a:sym typeface="Arial"/>
              </a:endParaRPr>
            </a:p>
          </p:txBody>
        </p:sp>
      </p:grpSp>
      <p:grpSp>
        <p:nvGrpSpPr>
          <p:cNvPr id="14" name="Group 13">
            <a:extLst>
              <a:ext uri="{FF2B5EF4-FFF2-40B4-BE49-F238E27FC236}">
                <a16:creationId xmlns:a16="http://schemas.microsoft.com/office/drawing/2014/main" id="{D5FE0195-E4DF-4642-8058-B725D471B9AC}"/>
              </a:ext>
            </a:extLst>
          </p:cNvPr>
          <p:cNvGrpSpPr/>
          <p:nvPr/>
        </p:nvGrpSpPr>
        <p:grpSpPr>
          <a:xfrm>
            <a:off x="324613" y="205981"/>
            <a:ext cx="11542774" cy="6150369"/>
            <a:chOff x="324613" y="90033"/>
            <a:chExt cx="11542774" cy="6150369"/>
          </a:xfrm>
        </p:grpSpPr>
        <p:pic>
          <p:nvPicPr>
            <p:cNvPr id="15" name="Picture 14">
              <a:extLst>
                <a:ext uri="{FF2B5EF4-FFF2-40B4-BE49-F238E27FC236}">
                  <a16:creationId xmlns:a16="http://schemas.microsoft.com/office/drawing/2014/main" id="{BF0984E0-F88E-4AA0-A31A-67439CD046D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613" y="90033"/>
              <a:ext cx="11542774" cy="5881659"/>
            </a:xfrm>
            <a:prstGeom prst="rect">
              <a:avLst/>
            </a:prstGeom>
            <a:ln w="76200">
              <a:solidFill>
                <a:srgbClr val="00B0F0"/>
              </a:solidFill>
            </a:ln>
          </p:spPr>
        </p:pic>
        <p:grpSp>
          <p:nvGrpSpPr>
            <p:cNvPr id="16" name="Google Shape;91;p13">
              <a:extLst>
                <a:ext uri="{FF2B5EF4-FFF2-40B4-BE49-F238E27FC236}">
                  <a16:creationId xmlns:a16="http://schemas.microsoft.com/office/drawing/2014/main" id="{6A4552D3-DEBE-46AD-87B5-ADBE41E99D71}"/>
                </a:ext>
              </a:extLst>
            </p:cNvPr>
            <p:cNvGrpSpPr/>
            <p:nvPr/>
          </p:nvGrpSpPr>
          <p:grpSpPr>
            <a:xfrm>
              <a:off x="5116563" y="5840416"/>
              <a:ext cx="1982787" cy="399986"/>
              <a:chOff x="8033" y="9095"/>
              <a:chExt cx="3123" cy="747"/>
            </a:xfrm>
          </p:grpSpPr>
          <p:sp>
            <p:nvSpPr>
              <p:cNvPr id="17" name="Google Shape;92;p13">
                <a:extLst>
                  <a:ext uri="{FF2B5EF4-FFF2-40B4-BE49-F238E27FC236}">
                    <a16:creationId xmlns:a16="http://schemas.microsoft.com/office/drawing/2014/main" id="{07424C1F-2C37-4129-8550-5EDC0AD8B7CB}"/>
                  </a:ext>
                </a:extLst>
              </p:cNvPr>
              <p:cNvSpPr/>
              <p:nvPr/>
            </p:nvSpPr>
            <p:spPr>
              <a:xfrm>
                <a:off x="8033" y="9134"/>
                <a:ext cx="3123" cy="708"/>
              </a:xfrm>
              <a:prstGeom prst="plaque">
                <a:avLst>
                  <a:gd name="adj" fmla="val 16667"/>
                </a:avLst>
              </a:prstGeom>
              <a:solidFill>
                <a:srgbClr val="FFFD78"/>
              </a:solidFill>
              <a:ln w="5715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799"/>
                  <a:buFont typeface="Arial"/>
                  <a:buNone/>
                </a:pPr>
                <a:endParaRPr sz="1799" b="0" i="0" u="none" strike="noStrike" cap="none">
                  <a:solidFill>
                    <a:srgbClr val="FFFD78"/>
                  </a:solidFill>
                  <a:latin typeface="Verdana"/>
                  <a:ea typeface="Verdana"/>
                  <a:cs typeface="Verdana"/>
                  <a:sym typeface="Verdana"/>
                </a:endParaRPr>
              </a:p>
            </p:txBody>
          </p:sp>
          <p:sp>
            <p:nvSpPr>
              <p:cNvPr id="18" name="Google Shape;93;p13">
                <a:extLst>
                  <a:ext uri="{FF2B5EF4-FFF2-40B4-BE49-F238E27FC236}">
                    <a16:creationId xmlns:a16="http://schemas.microsoft.com/office/drawing/2014/main" id="{B7849C55-AFEE-4744-A445-89395C192828}"/>
                  </a:ext>
                </a:extLst>
              </p:cNvPr>
              <p:cNvSpPr txBox="1"/>
              <p:nvPr/>
            </p:nvSpPr>
            <p:spPr>
              <a:xfrm>
                <a:off x="8318" y="9095"/>
                <a:ext cx="2466" cy="7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999"/>
                  <a:buFont typeface="Arial"/>
                  <a:buNone/>
                </a:pPr>
                <a:r>
                  <a:rPr lang="en-US" sz="1999" b="0" i="0" u="none" strike="noStrike" cap="none" dirty="0">
                    <a:solidFill>
                      <a:schemeClr val="dk1"/>
                    </a:solidFill>
                    <a:latin typeface="Verdana"/>
                    <a:ea typeface="Verdana"/>
                    <a:cs typeface="Verdana"/>
                    <a:sym typeface="Verdana"/>
                  </a:rPr>
                  <a:t>Unit A2-38</a:t>
                </a:r>
                <a:endParaRPr sz="1400" b="0" i="0" u="none" strike="noStrike" cap="none" dirty="0">
                  <a:solidFill>
                    <a:schemeClr val="dk1"/>
                  </a:solidFill>
                  <a:latin typeface="Verdana"/>
                  <a:ea typeface="Verdana"/>
                  <a:cs typeface="Verdana"/>
                  <a:sym typeface="Verdana"/>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613" y="999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3513cc399d_0_0"/>
          <p:cNvSpPr txBox="1">
            <a:spLocks noGrp="1"/>
          </p:cNvSpPr>
          <p:nvPr>
            <p:ph type="ftr" idx="11"/>
          </p:nvPr>
        </p:nvSpPr>
        <p:spPr>
          <a:xfrm>
            <a:off x="428373" y="646209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91" name="Google Shape;291;g13513cc399d_0_0"/>
          <p:cNvSpPr txBox="1">
            <a:spLocks noGrp="1"/>
          </p:cNvSpPr>
          <p:nvPr>
            <p:ph type="sldNum" idx="12"/>
          </p:nvPr>
        </p:nvSpPr>
        <p:spPr>
          <a:xfrm>
            <a:off x="8602049" y="644082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10</a:t>
            </a:fld>
            <a:endParaRPr sz="1800" dirty="0"/>
          </a:p>
        </p:txBody>
      </p:sp>
      <p:graphicFrame>
        <p:nvGraphicFramePr>
          <p:cNvPr id="292" name="Google Shape;292;g13513cc399d_0_0"/>
          <p:cNvGraphicFramePr/>
          <p:nvPr>
            <p:extLst>
              <p:ext uri="{D42A27DB-BD31-4B8C-83A1-F6EECF244321}">
                <p14:modId xmlns:p14="http://schemas.microsoft.com/office/powerpoint/2010/main" val="2967176505"/>
              </p:ext>
            </p:extLst>
          </p:nvPr>
        </p:nvGraphicFramePr>
        <p:xfrm>
          <a:off x="0" y="0"/>
          <a:ext cx="12192000" cy="6857998"/>
        </p:xfrm>
        <a:graphic>
          <a:graphicData uri="http://schemas.openxmlformats.org/drawingml/2006/table">
            <a:tbl>
              <a:tblPr>
                <a:noFill/>
                <a:tableStyleId>{382D98B8-E42D-419A-BF8B-4A0B2476AEDD}</a:tableStyleId>
              </a:tblPr>
              <a:tblGrid>
                <a:gridCol w="553683">
                  <a:extLst>
                    <a:ext uri="{9D8B030D-6E8A-4147-A177-3AD203B41FA5}">
                      <a16:colId xmlns:a16="http://schemas.microsoft.com/office/drawing/2014/main" val="20000"/>
                    </a:ext>
                  </a:extLst>
                </a:gridCol>
                <a:gridCol w="2299853">
                  <a:extLst>
                    <a:ext uri="{9D8B030D-6E8A-4147-A177-3AD203B41FA5}">
                      <a16:colId xmlns:a16="http://schemas.microsoft.com/office/drawing/2014/main" val="20001"/>
                    </a:ext>
                  </a:extLst>
                </a:gridCol>
                <a:gridCol w="3215793">
                  <a:extLst>
                    <a:ext uri="{9D8B030D-6E8A-4147-A177-3AD203B41FA5}">
                      <a16:colId xmlns:a16="http://schemas.microsoft.com/office/drawing/2014/main" val="20002"/>
                    </a:ext>
                  </a:extLst>
                </a:gridCol>
                <a:gridCol w="601425">
                  <a:extLst>
                    <a:ext uri="{9D8B030D-6E8A-4147-A177-3AD203B41FA5}">
                      <a16:colId xmlns:a16="http://schemas.microsoft.com/office/drawing/2014/main" val="20003"/>
                    </a:ext>
                  </a:extLst>
                </a:gridCol>
                <a:gridCol w="2281163">
                  <a:extLst>
                    <a:ext uri="{9D8B030D-6E8A-4147-A177-3AD203B41FA5}">
                      <a16:colId xmlns:a16="http://schemas.microsoft.com/office/drawing/2014/main" val="20004"/>
                    </a:ext>
                  </a:extLst>
                </a:gridCol>
                <a:gridCol w="3240083">
                  <a:extLst>
                    <a:ext uri="{9D8B030D-6E8A-4147-A177-3AD203B41FA5}">
                      <a16:colId xmlns:a16="http://schemas.microsoft.com/office/drawing/2014/main" val="20005"/>
                    </a:ext>
                  </a:extLst>
                </a:gridCol>
              </a:tblGrid>
              <a:tr h="1042594">
                <a:tc>
                  <a:txBody>
                    <a:bodyPr/>
                    <a:lstStyle/>
                    <a:p>
                      <a:pPr marL="0" marR="0" lvl="0" indent="0" algn="l" rtl="0">
                        <a:lnSpc>
                          <a:spcPct val="100000"/>
                        </a:lnSpc>
                        <a:spcBef>
                          <a:spcPts val="0"/>
                        </a:spcBef>
                        <a:spcAft>
                          <a:spcPts val="0"/>
                        </a:spcAft>
                        <a:buClr>
                          <a:srgbClr val="000000"/>
                        </a:buClr>
                        <a:buSzPts val="2800"/>
                        <a:buFont typeface="Arial"/>
                        <a:buNone/>
                      </a:pP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43395"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Preposition of motion</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Example</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43395"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Preposition of motion</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Example</a:t>
                      </a:r>
                      <a:endParaRPr sz="2800" b="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254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0000FF"/>
                          </a:solidFill>
                          <a:latin typeface="Verdana"/>
                          <a:ea typeface="Verdana"/>
                          <a:cs typeface="Verdana"/>
                          <a:sym typeface="Verdana"/>
                        </a:rPr>
                        <a:t>1</a:t>
                      </a:r>
                      <a:endParaRPr sz="2400" u="none" strike="noStrike" cap="none" dirty="0">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across</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Walk </a:t>
                      </a:r>
                      <a:r>
                        <a:rPr lang="en-US" sz="2800" u="none" strike="noStrike" cap="none" dirty="0">
                          <a:solidFill>
                            <a:srgbClr val="0000FF"/>
                          </a:solidFill>
                          <a:latin typeface="Verdana"/>
                          <a:ea typeface="Verdana"/>
                          <a:cs typeface="Verdana"/>
                          <a:sym typeface="Verdana"/>
                        </a:rPr>
                        <a:t>across</a:t>
                      </a:r>
                      <a:r>
                        <a:rPr lang="en-US" sz="2800" u="none" strike="noStrike" cap="none" dirty="0">
                          <a:latin typeface="Verdana"/>
                          <a:ea typeface="Verdana"/>
                          <a:cs typeface="Verdana"/>
                          <a:sym typeface="Verdana"/>
                        </a:rPr>
                        <a:t> the street.</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0000FF"/>
                          </a:solidFill>
                          <a:latin typeface="Verdana"/>
                          <a:ea typeface="Verdana"/>
                          <a:cs typeface="Verdana"/>
                          <a:sym typeface="Verdana"/>
                        </a:rPr>
                        <a:t>7</a:t>
                      </a:r>
                      <a:endParaRPr sz="2400" u="none" strike="noStrike" cap="none" dirty="0">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out of</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Get _____the car.</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254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1"/>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2</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along</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Go </a:t>
                      </a:r>
                      <a:r>
                        <a:rPr lang="en-US" sz="2800" u="none" strike="noStrike" cap="none" dirty="0">
                          <a:solidFill>
                            <a:srgbClr val="0000FF"/>
                          </a:solidFill>
                          <a:latin typeface="Verdana"/>
                          <a:ea typeface="Verdana"/>
                          <a:cs typeface="Verdana"/>
                          <a:sym typeface="Verdana"/>
                        </a:rPr>
                        <a:t>along </a:t>
                      </a:r>
                      <a:r>
                        <a:rPr lang="en-US" sz="2800" u="none" strike="noStrike" cap="none" dirty="0">
                          <a:latin typeface="Verdana"/>
                          <a:ea typeface="Verdana"/>
                          <a:cs typeface="Verdana"/>
                          <a:sym typeface="Verdana"/>
                        </a:rPr>
                        <a:t>the train tracks.</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0000FF"/>
                          </a:solidFill>
                          <a:latin typeface="Verdana"/>
                          <a:ea typeface="Verdana"/>
                          <a:cs typeface="Verdana"/>
                          <a:sym typeface="Verdana"/>
                        </a:rPr>
                        <a:t>8</a:t>
                      </a:r>
                      <a:endParaRPr sz="2400" u="none" strike="noStrike" cap="none" dirty="0">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over</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Go _____ the bridge.</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2"/>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3</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around</a:t>
                      </a:r>
                      <a:endParaRPr sz="2800" b="1" u="none" strike="noStrike" cap="none">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Go </a:t>
                      </a:r>
                      <a:r>
                        <a:rPr lang="en-US" sz="2800" u="none" strike="noStrike" cap="none" dirty="0">
                          <a:solidFill>
                            <a:srgbClr val="0000FF"/>
                          </a:solidFill>
                          <a:latin typeface="Verdana"/>
                          <a:ea typeface="Verdana"/>
                          <a:cs typeface="Verdana"/>
                          <a:sym typeface="Verdana"/>
                        </a:rPr>
                        <a:t>around</a:t>
                      </a:r>
                      <a:r>
                        <a:rPr lang="en-US" sz="2800" u="none" strike="noStrike" cap="none" dirty="0">
                          <a:latin typeface="Verdana"/>
                          <a:ea typeface="Verdana"/>
                          <a:cs typeface="Verdana"/>
                          <a:sym typeface="Verdana"/>
                        </a:rPr>
                        <a:t> the corner.</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0000FF"/>
                          </a:solidFill>
                          <a:latin typeface="Verdana"/>
                          <a:ea typeface="Verdana"/>
                          <a:cs typeface="Verdana"/>
                          <a:sym typeface="Verdana"/>
                        </a:rPr>
                        <a:t>9</a:t>
                      </a:r>
                      <a:endParaRPr sz="2400" u="none" strike="noStrike" cap="none" dirty="0">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past</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Go _____ the cafe.</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3"/>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4</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down</a:t>
                      </a:r>
                      <a:endParaRPr sz="2800" u="none" strike="noStrike" cap="none" dirty="0">
                        <a:solidFill>
                          <a:schemeClr val="dk1"/>
                        </a:solidFill>
                        <a:latin typeface="Verdana"/>
                        <a:ea typeface="Verdana"/>
                        <a:cs typeface="Verdana"/>
                        <a:sym typeface="Verdan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Walk </a:t>
                      </a:r>
                      <a:r>
                        <a:rPr lang="en-US" sz="2800" u="none" strike="noStrike" cap="none" dirty="0">
                          <a:solidFill>
                            <a:srgbClr val="0000FF"/>
                          </a:solidFill>
                          <a:latin typeface="Verdana"/>
                          <a:ea typeface="Verdana"/>
                          <a:cs typeface="Verdana"/>
                          <a:sym typeface="Verdana"/>
                        </a:rPr>
                        <a:t>down</a:t>
                      </a:r>
                      <a:r>
                        <a:rPr lang="en-US" sz="2800" u="none" strike="noStrike" cap="none" dirty="0">
                          <a:latin typeface="Verdana"/>
                          <a:ea typeface="Verdana"/>
                          <a:cs typeface="Verdana"/>
                          <a:sym typeface="Verdana"/>
                        </a:rPr>
                        <a:t> the stairs.</a:t>
                      </a:r>
                      <a:endParaRPr sz="2800" u="none" strike="noStrike" cap="none" dirty="0">
                        <a:latin typeface="Verdana"/>
                        <a:ea typeface="Verdana"/>
                        <a:cs typeface="Verdana"/>
                        <a:sym typeface="Verdan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10</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dk1"/>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through</a:t>
                      </a:r>
                      <a:endParaRPr sz="2800" u="none" strike="noStrike" cap="none" dirty="0">
                        <a:solidFill>
                          <a:schemeClr val="dk1"/>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Drive ____ the tunnel.</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4"/>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5</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from</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Run</a:t>
                      </a:r>
                      <a:r>
                        <a:rPr lang="en-US" sz="2800" u="none" strike="noStrike" cap="none" dirty="0">
                          <a:solidFill>
                            <a:srgbClr val="0000FF"/>
                          </a:solidFill>
                          <a:latin typeface="Verdana"/>
                          <a:ea typeface="Verdana"/>
                          <a:cs typeface="Verdana"/>
                          <a:sym typeface="Verdana"/>
                        </a:rPr>
                        <a:t> from </a:t>
                      </a:r>
                      <a:r>
                        <a:rPr lang="en-US" sz="2800" u="none" strike="noStrike" cap="none" dirty="0">
                          <a:latin typeface="Verdana"/>
                          <a:ea typeface="Verdana"/>
                          <a:cs typeface="Verdana"/>
                          <a:sym typeface="Verdana"/>
                        </a:rPr>
                        <a:t>home to school.</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11</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to</a:t>
                      </a:r>
                      <a:endParaRPr sz="2800" u="none" strike="noStrike" cap="none" dirty="0">
                        <a:solidFill>
                          <a:schemeClr val="dk1"/>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solidFill>
                            <a:schemeClr val="dk1"/>
                          </a:solidFill>
                          <a:latin typeface="Verdana"/>
                          <a:ea typeface="Verdana"/>
                          <a:cs typeface="Verdana"/>
                          <a:sym typeface="Verdana"/>
                        </a:rPr>
                        <a:t>Run from home _____ school.</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5"/>
                  </a:ext>
                </a:extLst>
              </a:tr>
              <a:tr h="969234">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6</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into</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Go _____ the house.</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000FF"/>
                          </a:solidFill>
                          <a:latin typeface="Verdana"/>
                          <a:ea typeface="Verdana"/>
                          <a:cs typeface="Verdana"/>
                          <a:sym typeface="Verdana"/>
                        </a:rPr>
                        <a:t>12</a:t>
                      </a:r>
                      <a:endParaRPr sz="2400" u="none" strike="noStrike" cap="none">
                        <a:solidFill>
                          <a:srgbClr val="0000FF"/>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up</a:t>
                      </a:r>
                      <a:endParaRPr sz="280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Go _____the stairs.</a:t>
                      </a:r>
                      <a:endParaRPr sz="280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noFill/>
                  </a:tcPr>
                </a:tc>
                <a:extLst>
                  <a:ext uri="{0D108BD9-81ED-4DB2-BD59-A6C34878D82A}">
                    <a16:rowId xmlns:a16="http://schemas.microsoft.com/office/drawing/2014/main" val="10006"/>
                  </a:ext>
                </a:extLst>
              </a:tr>
            </a:tbl>
          </a:graphicData>
        </a:graphic>
      </p:graphicFrame>
      <p:pic>
        <p:nvPicPr>
          <p:cNvPr id="293" name="Google Shape;293;g13513cc399d_0_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86000" y="1050200"/>
            <a:ext cx="769500" cy="769500"/>
          </a:xfrm>
          <a:prstGeom prst="rect">
            <a:avLst/>
          </a:prstGeom>
          <a:noFill/>
          <a:ln>
            <a:noFill/>
          </a:ln>
        </p:spPr>
      </p:pic>
      <p:pic>
        <p:nvPicPr>
          <p:cNvPr id="294" name="Google Shape;294;g13513cc399d_0_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52735" y="3162799"/>
            <a:ext cx="602765" cy="532123"/>
          </a:xfrm>
          <a:prstGeom prst="rect">
            <a:avLst/>
          </a:prstGeom>
          <a:noFill/>
          <a:ln>
            <a:noFill/>
          </a:ln>
        </p:spPr>
      </p:pic>
      <p:pic>
        <p:nvPicPr>
          <p:cNvPr id="295" name="Google Shape;295;g13513cc399d_0_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022845" y="2081538"/>
            <a:ext cx="579204" cy="497641"/>
          </a:xfrm>
          <a:prstGeom prst="rect">
            <a:avLst/>
          </a:prstGeom>
          <a:noFill/>
          <a:ln>
            <a:noFill/>
          </a:ln>
        </p:spPr>
      </p:pic>
      <p:pic>
        <p:nvPicPr>
          <p:cNvPr id="296" name="Google Shape;296;g13513cc399d_0_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068369" y="4278822"/>
            <a:ext cx="721067" cy="67446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9"/>
          <p:cNvSpPr/>
          <p:nvPr/>
        </p:nvSpPr>
        <p:spPr>
          <a:xfrm>
            <a:off x="127950" y="1088975"/>
            <a:ext cx="11936100" cy="56325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100"/>
              <a:buFont typeface="Arial"/>
              <a:buNone/>
            </a:pPr>
            <a:r>
              <a:rPr lang="en-US" sz="2800" b="0" i="0" u="none" strike="noStrike" cap="none" dirty="0">
                <a:solidFill>
                  <a:schemeClr val="dk1"/>
                </a:solidFill>
                <a:latin typeface="Verdana"/>
                <a:ea typeface="Verdana"/>
                <a:cs typeface="Verdana"/>
                <a:sym typeface="Verdana"/>
              </a:rPr>
              <a:t>A: Hey, Maria! Do you want to meet at</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2100"/>
              <a:buFont typeface="Arial"/>
              <a:buNone/>
            </a:pPr>
            <a:r>
              <a:rPr lang="en-US" sz="2800" b="1" i="0" u="none" strike="noStrike" cap="none" dirty="0">
                <a:solidFill>
                  <a:srgbClr val="4A86E8"/>
                </a:solidFill>
                <a:latin typeface="Verdana"/>
                <a:ea typeface="Verdana"/>
                <a:cs typeface="Verdana"/>
                <a:sym typeface="Verdana"/>
              </a:rPr>
              <a:t>Cafe Espresso</a:t>
            </a:r>
            <a:r>
              <a:rPr lang="en-US" sz="2800" b="0" i="0" u="none" strike="noStrike" cap="none" dirty="0">
                <a:solidFill>
                  <a:schemeClr val="dk1"/>
                </a:solidFill>
                <a:latin typeface="Verdana"/>
                <a:ea typeface="Verdana"/>
                <a:cs typeface="Verdana"/>
                <a:sym typeface="Verdana"/>
              </a:rPr>
              <a:t>? I can give you </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2100"/>
              <a:buFont typeface="Arial"/>
              <a:buNone/>
            </a:pPr>
            <a:r>
              <a:rPr lang="en-US" sz="2800" b="1" i="0" u="none" strike="noStrike" cap="none" dirty="0">
                <a:solidFill>
                  <a:srgbClr val="4A86E8"/>
                </a:solidFill>
                <a:latin typeface="Verdana"/>
                <a:ea typeface="Verdana"/>
                <a:cs typeface="Verdana"/>
                <a:sym typeface="Verdana"/>
              </a:rPr>
              <a:t>directions</a:t>
            </a:r>
            <a:r>
              <a:rPr lang="en-US"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800"/>
              <a:buFont typeface="Arial"/>
              <a:buNone/>
            </a:pPr>
            <a:r>
              <a:rPr lang="en-US" sz="2800" b="0" i="0" u="none" strike="noStrike" cap="none" dirty="0">
                <a:solidFill>
                  <a:schemeClr val="dk1"/>
                </a:solidFill>
                <a:latin typeface="Verdana"/>
                <a:ea typeface="Verdana"/>
                <a:cs typeface="Verdana"/>
                <a:sym typeface="Verdana"/>
              </a:rPr>
              <a:t>B: Yes, Francis. I am on the corner of </a:t>
            </a:r>
            <a:r>
              <a:rPr lang="en-US" sz="2800" b="1" i="0" u="none" strike="noStrike" cap="none" dirty="0">
                <a:solidFill>
                  <a:srgbClr val="4A86E8"/>
                </a:solidFill>
                <a:latin typeface="Verdana"/>
                <a:ea typeface="Verdana"/>
                <a:cs typeface="Verdana"/>
                <a:sym typeface="Verdana"/>
              </a:rPr>
              <a:t>Elm </a:t>
            </a:r>
            <a:endParaRPr sz="2800" b="1" i="0" u="none" strike="noStrike" cap="none" dirty="0">
              <a:solidFill>
                <a:srgbClr val="4A86E8"/>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800"/>
              <a:buFont typeface="Arial"/>
              <a:buNone/>
            </a:pPr>
            <a:r>
              <a:rPr lang="en-US" sz="2800" b="1" i="0" u="none" strike="noStrike" cap="none" dirty="0">
                <a:solidFill>
                  <a:srgbClr val="4A86E8"/>
                </a:solidFill>
                <a:latin typeface="Verdana"/>
                <a:ea typeface="Verdana"/>
                <a:cs typeface="Verdana"/>
                <a:sym typeface="Verdana"/>
              </a:rPr>
              <a:t>Street </a:t>
            </a:r>
            <a:r>
              <a:rPr lang="en-US" sz="2800" b="1" dirty="0">
                <a:solidFill>
                  <a:srgbClr val="4A86E8"/>
                </a:solidFill>
                <a:latin typeface="Verdana"/>
                <a:ea typeface="Verdana"/>
                <a:cs typeface="Verdana"/>
                <a:sym typeface="Verdana"/>
              </a:rPr>
              <a:t>Bridge and Oak Street.</a:t>
            </a:r>
            <a:r>
              <a:rPr lang="en-US" sz="2800" b="1" dirty="0">
                <a:solidFill>
                  <a:srgbClr val="4472C4"/>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800"/>
              <a:buFont typeface="Arial"/>
              <a:buNone/>
            </a:pPr>
            <a:r>
              <a:rPr lang="en-US" sz="2800" b="0" i="0" u="none" strike="noStrike" cap="none" dirty="0">
                <a:solidFill>
                  <a:schemeClr val="dk1"/>
                </a:solidFill>
                <a:latin typeface="Verdana"/>
                <a:ea typeface="Verdana"/>
                <a:cs typeface="Verdana"/>
                <a:sym typeface="Verdana"/>
              </a:rPr>
              <a:t>A: First, walk </a:t>
            </a:r>
            <a:r>
              <a:rPr lang="en-US" sz="2800" b="1" dirty="0">
                <a:solidFill>
                  <a:srgbClr val="4A86E8"/>
                </a:solidFill>
                <a:latin typeface="Verdana"/>
                <a:ea typeface="Verdana"/>
                <a:cs typeface="Verdana"/>
                <a:sym typeface="Verdana"/>
              </a:rPr>
              <a:t>along the train tracks</a:t>
            </a:r>
            <a:r>
              <a:rPr lang="en-US" sz="2800" b="0" i="0" u="none" strike="noStrike" cap="none" dirty="0">
                <a:solidFill>
                  <a:schemeClr val="dk1"/>
                </a:solidFill>
                <a:latin typeface="Verdana"/>
                <a:ea typeface="Verdana"/>
                <a:cs typeface="Verdana"/>
                <a:sym typeface="Verdana"/>
              </a:rPr>
              <a:t> towards the next </a:t>
            </a:r>
            <a:r>
              <a:rPr lang="en-US" sz="2800" b="1" i="0" u="none" strike="noStrike" cap="none" dirty="0">
                <a:solidFill>
                  <a:srgbClr val="4A86E8"/>
                </a:solidFill>
                <a:latin typeface="Verdana"/>
                <a:ea typeface="Verdana"/>
                <a:cs typeface="Verdana"/>
                <a:sym typeface="Verdana"/>
              </a:rPr>
              <a:t>traffic light</a:t>
            </a:r>
            <a:r>
              <a:rPr lang="en-US" sz="2800" b="0" i="0" u="none" strike="noStrike" cap="none" dirty="0">
                <a:solidFill>
                  <a:schemeClr val="dk1"/>
                </a:solidFill>
                <a:latin typeface="Verdana"/>
                <a:ea typeface="Verdana"/>
                <a:cs typeface="Verdana"/>
                <a:sym typeface="Verdana"/>
              </a:rPr>
              <a:t>. At the </a:t>
            </a:r>
            <a:r>
              <a:rPr lang="en-US" sz="2800" b="1" i="0" u="none" strike="noStrike" cap="none" dirty="0">
                <a:solidFill>
                  <a:srgbClr val="4A86E8"/>
                </a:solidFill>
                <a:latin typeface="Verdana"/>
                <a:ea typeface="Verdana"/>
                <a:cs typeface="Verdana"/>
                <a:sym typeface="Verdana"/>
              </a:rPr>
              <a:t>traffic light</a:t>
            </a:r>
            <a:r>
              <a:rPr lang="en-US" sz="2800" b="1" i="0" u="none" strike="noStrike" cap="none"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 turn </a:t>
            </a:r>
            <a:r>
              <a:rPr lang="en-US" sz="2800" b="1" i="0" u="none" strike="noStrike" cap="none" dirty="0">
                <a:solidFill>
                  <a:srgbClr val="4A86E8"/>
                </a:solidFill>
                <a:latin typeface="Verdana"/>
                <a:ea typeface="Verdana"/>
                <a:cs typeface="Verdana"/>
                <a:sym typeface="Verdana"/>
              </a:rPr>
              <a:t>right</a:t>
            </a:r>
            <a:r>
              <a:rPr lang="en-US"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800"/>
              <a:buFont typeface="Arial"/>
              <a:buNone/>
            </a:pPr>
            <a:r>
              <a:rPr lang="en-US" sz="2800" b="0" i="0" u="none" strike="noStrike" cap="none" dirty="0">
                <a:solidFill>
                  <a:schemeClr val="dk1"/>
                </a:solidFill>
                <a:latin typeface="Verdana"/>
                <a:ea typeface="Verdana"/>
                <a:cs typeface="Verdana"/>
                <a:sym typeface="Verdana"/>
              </a:rPr>
              <a:t>B: Okay, then where do I go?</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2100"/>
              <a:buFont typeface="Arial"/>
              <a:buNone/>
            </a:pPr>
            <a:r>
              <a:rPr lang="en-US" sz="2800" b="0" i="0" u="none" strike="noStrike" cap="none" dirty="0">
                <a:solidFill>
                  <a:schemeClr val="dk1"/>
                </a:solidFill>
                <a:latin typeface="Verdana"/>
                <a:ea typeface="Verdana"/>
                <a:cs typeface="Verdana"/>
                <a:sym typeface="Verdana"/>
              </a:rPr>
              <a:t>A: </a:t>
            </a:r>
            <a:r>
              <a:rPr lang="en-US" sz="2800" b="1" i="0" u="none" strike="noStrike" cap="none" dirty="0">
                <a:solidFill>
                  <a:srgbClr val="4A86E8"/>
                </a:solidFill>
                <a:latin typeface="Verdana"/>
                <a:ea typeface="Verdana"/>
                <a:cs typeface="Verdana"/>
                <a:sym typeface="Verdana"/>
              </a:rPr>
              <a:t>Cafe Espresso</a:t>
            </a:r>
            <a:r>
              <a:rPr lang="en-US" sz="2800" b="0" i="0" u="none" strike="noStrike" cap="none" dirty="0">
                <a:solidFill>
                  <a:schemeClr val="dk1"/>
                </a:solidFill>
                <a:latin typeface="Verdana"/>
                <a:ea typeface="Verdana"/>
                <a:cs typeface="Verdana"/>
                <a:sym typeface="Verdana"/>
              </a:rPr>
              <a:t> is </a:t>
            </a:r>
            <a:r>
              <a:rPr lang="en-US" sz="2800" b="1" dirty="0">
                <a:solidFill>
                  <a:srgbClr val="4A86E8"/>
                </a:solidFill>
                <a:latin typeface="Verdana"/>
                <a:ea typeface="Verdana"/>
                <a:cs typeface="Verdana"/>
                <a:sym typeface="Verdana"/>
              </a:rPr>
              <a:t>past the library</a:t>
            </a:r>
            <a:r>
              <a:rPr lang="en-US" sz="2800" b="1" dirty="0">
                <a:solidFill>
                  <a:srgbClr val="4472C4"/>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 You will see the </a:t>
            </a:r>
            <a:r>
              <a:rPr lang="en-US" sz="2800" dirty="0">
                <a:solidFill>
                  <a:schemeClr val="dk1"/>
                </a:solidFill>
                <a:latin typeface="Verdana"/>
                <a:ea typeface="Verdana"/>
                <a:cs typeface="Verdana"/>
                <a:sym typeface="Verdana"/>
              </a:rPr>
              <a:t>sign for the cafe along the street.</a:t>
            </a:r>
            <a:r>
              <a:rPr lang="en-US"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2100"/>
              <a:buFont typeface="Arial"/>
              <a:buNone/>
            </a:pPr>
            <a:endParaRPr sz="2800" b="0" i="0" u="none" strike="noStrike" cap="none" dirty="0">
              <a:solidFill>
                <a:schemeClr val="dk1"/>
              </a:solidFill>
              <a:latin typeface="Verdana"/>
              <a:ea typeface="Verdana"/>
              <a:cs typeface="Verdana"/>
              <a:sym typeface="Verdana"/>
            </a:endParaRPr>
          </a:p>
        </p:txBody>
      </p:sp>
      <p:sp>
        <p:nvSpPr>
          <p:cNvPr id="304" name="Google Shape;304;p9"/>
          <p:cNvSpPr txBox="1">
            <a:spLocks noGrp="1"/>
          </p:cNvSpPr>
          <p:nvPr>
            <p:ph type="ftr" idx="11"/>
          </p:nvPr>
        </p:nvSpPr>
        <p:spPr>
          <a:xfrm>
            <a:off x="376025" y="6358520"/>
            <a:ext cx="3523419" cy="2693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305" name="Google Shape;305;p9"/>
          <p:cNvSpPr txBox="1"/>
          <p:nvPr/>
        </p:nvSpPr>
        <p:spPr>
          <a:xfrm>
            <a:off x="-455973" y="186277"/>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Listen and repeat.</a:t>
            </a:r>
            <a:endParaRPr sz="3200" b="1" i="0" u="none" strike="noStrike" cap="none">
              <a:solidFill>
                <a:schemeClr val="dk1"/>
              </a:solidFill>
              <a:latin typeface="Verdana"/>
              <a:ea typeface="Verdana"/>
              <a:cs typeface="Verdana"/>
              <a:sym typeface="Verdana"/>
            </a:endParaRPr>
          </a:p>
        </p:txBody>
      </p:sp>
      <p:sp>
        <p:nvSpPr>
          <p:cNvPr id="306" name="Google Shape;306;p9"/>
          <p:cNvSpPr txBox="1"/>
          <p:nvPr/>
        </p:nvSpPr>
        <p:spPr>
          <a:xfrm>
            <a:off x="4578525" y="286200"/>
            <a:ext cx="614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07" name="Google Shape;30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11</a:t>
            </a:fld>
            <a:endParaRPr sz="1800" dirty="0"/>
          </a:p>
        </p:txBody>
      </p:sp>
      <p:pic>
        <p:nvPicPr>
          <p:cNvPr id="308" name="Google Shape;308;p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14500" y="286200"/>
            <a:ext cx="4135401" cy="2464974"/>
          </a:xfrm>
          <a:prstGeom prst="rect">
            <a:avLst/>
          </a:prstGeom>
          <a:noFill/>
          <a:ln>
            <a:solidFill>
              <a:srgbClr val="0070C0"/>
            </a:solidFill>
          </a:ln>
        </p:spPr>
      </p:pic>
      <p:pic>
        <p:nvPicPr>
          <p:cNvPr id="309" name="Google Shape;309;p9"/>
          <p:cNvPicPr preferRelativeResize="0"/>
          <p:nvPr/>
        </p:nvPicPr>
        <p:blipFill rotWithShape="1">
          <a:blip r:embed="rId6" cstate="print">
            <a:alphaModFix/>
            <a:extLst>
              <a:ext uri="{BEBA8EAE-BF5A-486C-A8C5-ECC9F3942E4B}">
                <a14:imgProps xmlns:a14="http://schemas.microsoft.com/office/drawing/2010/main">
                  <a14:imgLayer r:embed="rId7">
                    <a14:imgEffect>
                      <a14:backgroundRemoval t="25676" b="78649" l="21622" r="82973">
                        <a14:foregroundMark x1="81351" y1="42297" x2="81351" y2="42297"/>
                        <a14:foregroundMark x1="47162" y1="78649" x2="47162" y2="78649"/>
                        <a14:foregroundMark x1="82973" y1="50000" x2="82973" y2="50000"/>
                      </a14:backgroundRemoval>
                    </a14:imgEffect>
                  </a14:imgLayer>
                </a14:imgProps>
              </a:ext>
              <a:ext uri="{28A0092B-C50C-407E-A947-70E740481C1C}">
                <a14:useLocalDpi xmlns:a14="http://schemas.microsoft.com/office/drawing/2010/main"/>
              </a:ext>
            </a:extLst>
          </a:blip>
          <a:srcRect l="14614" t="19753" r="14613" b="19746"/>
          <a:stretch/>
        </p:blipFill>
        <p:spPr>
          <a:xfrm>
            <a:off x="7129539" y="4106827"/>
            <a:ext cx="1252461" cy="1022962"/>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3857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1"/>
          <p:cNvSpPr txBox="1">
            <a:spLocks noGrp="1"/>
          </p:cNvSpPr>
          <p:nvPr>
            <p:ph type="ftr" idx="11"/>
          </p:nvPr>
        </p:nvSpPr>
        <p:spPr>
          <a:xfrm>
            <a:off x="-1" y="6391520"/>
            <a:ext cx="399170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17" name="Google Shape;317;p11"/>
          <p:cNvSpPr txBox="1"/>
          <p:nvPr/>
        </p:nvSpPr>
        <p:spPr>
          <a:xfrm>
            <a:off x="1342638" y="47670"/>
            <a:ext cx="99039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Final S after a voiced sound is /z/</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Final S after an unvoiced sound is /s/.</a:t>
            </a:r>
            <a:endParaRPr sz="3200" b="1"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Final ES after a hissing sound is /</a:t>
            </a:r>
            <a:r>
              <a:rPr lang="en-US" sz="3200" b="1" dirty="0" err="1">
                <a:solidFill>
                  <a:schemeClr val="dk1"/>
                </a:solidFill>
                <a:latin typeface="Verdana"/>
                <a:ea typeface="Verdana"/>
                <a:cs typeface="Verdana"/>
                <a:sym typeface="Verdana"/>
              </a:rPr>
              <a:t>iz</a:t>
            </a:r>
            <a:r>
              <a:rPr lang="en-US" sz="3200" b="1" dirty="0">
                <a:solidFill>
                  <a:schemeClr val="dk1"/>
                </a:solidFill>
                <a:latin typeface="Verdana"/>
                <a:ea typeface="Verdana"/>
                <a:cs typeface="Verdana"/>
                <a:sym typeface="Verdana"/>
              </a:rPr>
              <a:t>/.</a:t>
            </a:r>
            <a:endParaRPr sz="3200" b="1" dirty="0">
              <a:solidFill>
                <a:schemeClr val="dk1"/>
              </a:solidFill>
              <a:latin typeface="Verdana"/>
              <a:ea typeface="Verdana"/>
              <a:cs typeface="Verdana"/>
              <a:sym typeface="Verdana"/>
            </a:endParaRPr>
          </a:p>
        </p:txBody>
      </p:sp>
      <p:sp>
        <p:nvSpPr>
          <p:cNvPr id="318" name="Google Shape;318;p11"/>
          <p:cNvSpPr txBox="1">
            <a:spLocks noGrp="1"/>
          </p:cNvSpPr>
          <p:nvPr>
            <p:ph type="sldNum" idx="12"/>
          </p:nvPr>
        </p:nvSpPr>
        <p:spPr>
          <a:xfrm>
            <a:off x="8859528" y="639152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12</a:t>
            </a:fld>
            <a:endParaRPr sz="1800" dirty="0"/>
          </a:p>
        </p:txBody>
      </p:sp>
      <p:graphicFrame>
        <p:nvGraphicFramePr>
          <p:cNvPr id="319" name="Google Shape;319;p11"/>
          <p:cNvGraphicFramePr/>
          <p:nvPr>
            <p:extLst>
              <p:ext uri="{D42A27DB-BD31-4B8C-83A1-F6EECF244321}">
                <p14:modId xmlns:p14="http://schemas.microsoft.com/office/powerpoint/2010/main" val="2095171501"/>
              </p:ext>
            </p:extLst>
          </p:nvPr>
        </p:nvGraphicFramePr>
        <p:xfrm>
          <a:off x="206176" y="1656323"/>
          <a:ext cx="11779624" cy="3622808"/>
        </p:xfrm>
        <a:graphic>
          <a:graphicData uri="http://schemas.openxmlformats.org/drawingml/2006/table">
            <a:tbl>
              <a:tblPr>
                <a:noFill/>
                <a:tableStyleId>{7D4BD755-4A86-40F1-9914-8B32D0D196C6}</a:tableStyleId>
              </a:tblPr>
              <a:tblGrid>
                <a:gridCol w="2975580">
                  <a:extLst>
                    <a:ext uri="{9D8B030D-6E8A-4147-A177-3AD203B41FA5}">
                      <a16:colId xmlns:a16="http://schemas.microsoft.com/office/drawing/2014/main" val="20000"/>
                    </a:ext>
                  </a:extLst>
                </a:gridCol>
                <a:gridCol w="2991633">
                  <a:extLst>
                    <a:ext uri="{9D8B030D-6E8A-4147-A177-3AD203B41FA5}">
                      <a16:colId xmlns:a16="http://schemas.microsoft.com/office/drawing/2014/main" val="20001"/>
                    </a:ext>
                  </a:extLst>
                </a:gridCol>
                <a:gridCol w="3043629">
                  <a:extLst>
                    <a:ext uri="{9D8B030D-6E8A-4147-A177-3AD203B41FA5}">
                      <a16:colId xmlns:a16="http://schemas.microsoft.com/office/drawing/2014/main" val="20002"/>
                    </a:ext>
                  </a:extLst>
                </a:gridCol>
                <a:gridCol w="2768782">
                  <a:extLst>
                    <a:ext uri="{9D8B030D-6E8A-4147-A177-3AD203B41FA5}">
                      <a16:colId xmlns:a16="http://schemas.microsoft.com/office/drawing/2014/main" val="20003"/>
                    </a:ext>
                  </a:extLst>
                </a:gridCol>
              </a:tblGrid>
              <a:tr h="764796">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solidFill>
                            <a:schemeClr val="accent5">
                              <a:lumMod val="75000"/>
                            </a:schemeClr>
                          </a:solidFill>
                          <a:latin typeface="Verdana"/>
                          <a:ea typeface="Verdana"/>
                          <a:cs typeface="Verdana"/>
                          <a:sym typeface="Verdana"/>
                        </a:rPr>
                        <a:t>1. </a:t>
                      </a:r>
                      <a:r>
                        <a:rPr lang="en-US" sz="2800" b="1" u="none" strike="noStrike" cap="none" dirty="0">
                          <a:solidFill>
                            <a:schemeClr val="dk1"/>
                          </a:solidFill>
                          <a:latin typeface="Verdana"/>
                          <a:ea typeface="Verdana"/>
                          <a:cs typeface="Verdana"/>
                          <a:sym typeface="Verdana"/>
                        </a:rPr>
                        <a:t>/z/</a:t>
                      </a:r>
                      <a:r>
                        <a:rPr lang="en-US" sz="2800" u="none" strike="noStrike" cap="none" dirty="0">
                          <a:solidFill>
                            <a:schemeClr val="dk1"/>
                          </a:solidFill>
                          <a:latin typeface="Verdana"/>
                          <a:ea typeface="Verdana"/>
                          <a:cs typeface="Verdana"/>
                          <a:sym typeface="Verdana"/>
                        </a:rPr>
                        <a:t> </a:t>
                      </a:r>
                      <a:endParaRPr sz="2800" u="none" strike="noStrike" cap="none" dirty="0">
                        <a:solidFill>
                          <a:schemeClr val="dk1"/>
                        </a:solidFill>
                        <a:latin typeface="Verdana"/>
                        <a:ea typeface="Verdana"/>
                        <a:cs typeface="Verdana"/>
                        <a:sym typeface="Verdana"/>
                      </a:endParaRPr>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solidFill>
                            <a:schemeClr val="accent5">
                              <a:lumMod val="75000"/>
                            </a:schemeClr>
                          </a:solidFill>
                          <a:latin typeface="Verdana"/>
                          <a:ea typeface="Verdana"/>
                          <a:cs typeface="Verdana"/>
                          <a:sym typeface="Verdana"/>
                        </a:rPr>
                        <a:t>2. </a:t>
                      </a:r>
                      <a:r>
                        <a:rPr lang="en-US" sz="2800" b="1" u="none" strike="noStrike" cap="none" dirty="0">
                          <a:solidFill>
                            <a:schemeClr val="dk1"/>
                          </a:solidFill>
                          <a:latin typeface="Verdana"/>
                          <a:ea typeface="Verdana"/>
                          <a:cs typeface="Verdana"/>
                          <a:sym typeface="Verdana"/>
                        </a:rPr>
                        <a:t>/s/</a:t>
                      </a:r>
                      <a:r>
                        <a:rPr lang="en-US" sz="2800" u="none" strike="noStrike" cap="none" dirty="0">
                          <a:solidFill>
                            <a:schemeClr val="dk1"/>
                          </a:solidFill>
                          <a:latin typeface="Verdana"/>
                          <a:ea typeface="Verdana"/>
                          <a:cs typeface="Verdana"/>
                          <a:sym typeface="Verdana"/>
                        </a:rPr>
                        <a:t> </a:t>
                      </a:r>
                      <a:endParaRPr sz="2800" u="none" strike="noStrike" cap="none" dirty="0">
                        <a:solidFill>
                          <a:schemeClr val="dk1"/>
                        </a:solidFill>
                        <a:latin typeface="Verdana"/>
                        <a:ea typeface="Verdana"/>
                        <a:cs typeface="Verdana"/>
                        <a:sym typeface="Verdana"/>
                      </a:endParaRPr>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solidFill>
                            <a:schemeClr val="accent5">
                              <a:lumMod val="75000"/>
                            </a:schemeClr>
                          </a:solidFill>
                          <a:latin typeface="Verdana"/>
                          <a:ea typeface="Verdana"/>
                          <a:cs typeface="Verdana"/>
                          <a:sym typeface="Verdana"/>
                        </a:rPr>
                        <a:t>3. </a:t>
                      </a:r>
                      <a:r>
                        <a:rPr lang="en-US" sz="2800" b="1" u="none" strike="noStrike" cap="none" dirty="0">
                          <a:solidFill>
                            <a:schemeClr val="dk1"/>
                          </a:solidFill>
                          <a:latin typeface="Verdana"/>
                          <a:ea typeface="Verdana"/>
                          <a:cs typeface="Verdana"/>
                          <a:sym typeface="Verdana"/>
                        </a:rPr>
                        <a:t>/</a:t>
                      </a:r>
                      <a:r>
                        <a:rPr lang="en-US" sz="2800" b="1" u="none" strike="noStrike" cap="none" dirty="0" err="1">
                          <a:solidFill>
                            <a:schemeClr val="dk1"/>
                          </a:solidFill>
                          <a:latin typeface="Verdana"/>
                          <a:ea typeface="Verdana"/>
                          <a:cs typeface="Verdana"/>
                          <a:sym typeface="Verdana"/>
                        </a:rPr>
                        <a:t>iz</a:t>
                      </a:r>
                      <a:r>
                        <a:rPr lang="en-US" sz="2800" b="1" u="none" strike="noStrike" cap="none" dirty="0">
                          <a:solidFill>
                            <a:schemeClr val="dk1"/>
                          </a:solidFill>
                          <a:latin typeface="Verdana"/>
                          <a:ea typeface="Verdana"/>
                          <a:cs typeface="Verdana"/>
                          <a:sym typeface="Verdana"/>
                        </a:rPr>
                        <a:t>/</a:t>
                      </a:r>
                      <a:r>
                        <a:rPr lang="en-US" sz="2800" u="none" strike="noStrike" cap="none" dirty="0">
                          <a:solidFill>
                            <a:schemeClr val="dk1"/>
                          </a:solidFill>
                          <a:latin typeface="Verdana"/>
                          <a:ea typeface="Verdana"/>
                          <a:cs typeface="Verdana"/>
                          <a:sym typeface="Verdana"/>
                        </a:rPr>
                        <a:t> </a:t>
                      </a:r>
                      <a:endParaRPr sz="2800" u="none" strike="noStrike" cap="none" dirty="0">
                        <a:solidFill>
                          <a:schemeClr val="dk1"/>
                        </a:solidFill>
                        <a:latin typeface="Verdana"/>
                        <a:ea typeface="Verdana"/>
                        <a:cs typeface="Verdana"/>
                        <a:sym typeface="Verdana"/>
                      </a:endParaRPr>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lumMod val="75000"/>
                            </a:schemeClr>
                          </a:solidFill>
                          <a:latin typeface="Verdana"/>
                          <a:ea typeface="Verdana"/>
                          <a:cs typeface="Verdana"/>
                          <a:sym typeface="Verdana"/>
                        </a:rPr>
                        <a:t>4. </a:t>
                      </a:r>
                      <a:r>
                        <a:rPr lang="en-US" sz="2800" u="none" strike="noStrike" cap="none" dirty="0">
                          <a:latin typeface="Verdana"/>
                          <a:ea typeface="Verdana"/>
                          <a:cs typeface="Verdana"/>
                          <a:sym typeface="Verdana"/>
                        </a:rPr>
                        <a:t>Challenge</a:t>
                      </a:r>
                      <a:endParaRPr sz="2800" u="none" strike="noStrike" cap="none" dirty="0">
                        <a:latin typeface="Verdana"/>
                        <a:ea typeface="Verdana"/>
                        <a:cs typeface="Verdana"/>
                        <a:sym typeface="Verdana"/>
                      </a:endParaRPr>
                    </a:p>
                  </a:txBody>
                  <a:tcPr marL="91425" marR="91425" marT="91425" marB="91425">
                    <a:solidFill>
                      <a:srgbClr val="C9DAF8"/>
                    </a:solidFill>
                  </a:tcPr>
                </a:tc>
                <a:extLst>
                  <a:ext uri="{0D108BD9-81ED-4DB2-BD59-A6C34878D82A}">
                    <a16:rowId xmlns:a16="http://schemas.microsoft.com/office/drawing/2014/main" val="10000"/>
                  </a:ext>
                </a:extLst>
              </a:tr>
              <a:tr h="714503">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delivers</a:t>
                      </a:r>
                      <a:endParaRPr sz="28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points</a:t>
                      </a:r>
                      <a:endParaRPr sz="28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churches</a:t>
                      </a:r>
                      <a:endParaRPr sz="28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714503">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shows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Jack’s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compasses</a:t>
                      </a:r>
                      <a:endParaRPr sz="28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714503">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directions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lights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washes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714503">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corners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tracks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races</a:t>
                      </a:r>
                      <a:endParaRPr sz="2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bl>
          </a:graphicData>
        </a:graphic>
      </p:graphicFrame>
      <p:sp>
        <p:nvSpPr>
          <p:cNvPr id="320" name="Google Shape;320;p11"/>
          <p:cNvSpPr txBox="1"/>
          <p:nvPr/>
        </p:nvSpPr>
        <p:spPr>
          <a:xfrm>
            <a:off x="1980320" y="5279131"/>
            <a:ext cx="10301100" cy="14775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She delivers the boxe</a:t>
            </a:r>
            <a:r>
              <a:rPr lang="en-US" sz="2800" dirty="0">
                <a:latin typeface="Verdana"/>
                <a:ea typeface="Verdana"/>
                <a:cs typeface="Verdana"/>
                <a:sym typeface="Verdana"/>
              </a:rPr>
              <a:t>s to the churches</a:t>
            </a:r>
            <a:r>
              <a:rPr lang="en-US" sz="2800" b="0" i="0" u="none" strike="noStrike" cap="none" dirty="0">
                <a:solidFill>
                  <a:srgbClr val="000000"/>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00000"/>
              </a:lnSpc>
              <a:spcBef>
                <a:spcPts val="0"/>
              </a:spcBef>
              <a:spcAft>
                <a:spcPts val="0"/>
              </a:spcAft>
              <a:buClr>
                <a:srgbClr val="000000"/>
              </a:buClr>
              <a:buSzPts val="2800"/>
              <a:buFont typeface="Verdana"/>
              <a:buAutoNum type="arabicPeriod"/>
            </a:pPr>
            <a:r>
              <a:rPr lang="en-US" sz="2800" dirty="0">
                <a:latin typeface="Verdana"/>
                <a:ea typeface="Verdana"/>
                <a:cs typeface="Verdana"/>
                <a:sym typeface="Verdana"/>
              </a:rPr>
              <a:t>The compass points us in the right directions</a:t>
            </a:r>
            <a:r>
              <a:rPr lang="en-US" sz="2800" b="0" i="0" u="none" strike="noStrike" cap="none" dirty="0">
                <a:solidFill>
                  <a:srgbClr val="000000"/>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None/>
            </a:pPr>
            <a:endParaRPr sz="2800" b="0" i="0" u="none" strike="noStrike" cap="none" dirty="0">
              <a:solidFill>
                <a:srgbClr val="000000"/>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aphicFrame>
        <p:nvGraphicFramePr>
          <p:cNvPr id="327" name="Google Shape;327;p12"/>
          <p:cNvGraphicFramePr/>
          <p:nvPr>
            <p:extLst>
              <p:ext uri="{D42A27DB-BD31-4B8C-83A1-F6EECF244321}">
                <p14:modId xmlns:p14="http://schemas.microsoft.com/office/powerpoint/2010/main" val="3247073780"/>
              </p:ext>
            </p:extLst>
          </p:nvPr>
        </p:nvGraphicFramePr>
        <p:xfrm>
          <a:off x="511297" y="1021405"/>
          <a:ext cx="11169400" cy="4680240"/>
        </p:xfrm>
        <a:graphic>
          <a:graphicData uri="http://schemas.openxmlformats.org/drawingml/2006/table">
            <a:tbl>
              <a:tblPr>
                <a:noFill/>
                <a:tableStyleId>{382D98B8-E42D-419A-BF8B-4A0B2476AEDD}</a:tableStyleId>
              </a:tblPr>
              <a:tblGrid>
                <a:gridCol w="3925150">
                  <a:extLst>
                    <a:ext uri="{9D8B030D-6E8A-4147-A177-3AD203B41FA5}">
                      <a16:colId xmlns:a16="http://schemas.microsoft.com/office/drawing/2014/main" val="20000"/>
                    </a:ext>
                  </a:extLst>
                </a:gridCol>
                <a:gridCol w="3521125">
                  <a:extLst>
                    <a:ext uri="{9D8B030D-6E8A-4147-A177-3AD203B41FA5}">
                      <a16:colId xmlns:a16="http://schemas.microsoft.com/office/drawing/2014/main" val="20001"/>
                    </a:ext>
                  </a:extLst>
                </a:gridCol>
                <a:gridCol w="3723125">
                  <a:extLst>
                    <a:ext uri="{9D8B030D-6E8A-4147-A177-3AD203B41FA5}">
                      <a16:colId xmlns:a16="http://schemas.microsoft.com/office/drawing/2014/main" val="20002"/>
                    </a:ext>
                  </a:extLst>
                </a:gridCol>
              </a:tblGrid>
              <a:tr h="367055">
                <a:tc>
                  <a:txBody>
                    <a:bodyPr/>
                    <a:lstStyle/>
                    <a:p>
                      <a:pPr marL="0" marR="0" lvl="0" indent="0" algn="l" rtl="0">
                        <a:lnSpc>
                          <a:spcPct val="107000"/>
                        </a:lnSpc>
                        <a:spcBef>
                          <a:spcPts val="0"/>
                        </a:spcBef>
                        <a:spcAft>
                          <a:spcPts val="0"/>
                        </a:spcAft>
                        <a:buClr>
                          <a:srgbClr val="000000"/>
                        </a:buClr>
                        <a:buSzPts val="2100"/>
                        <a:buFont typeface="Arial"/>
                        <a:buNone/>
                      </a:pPr>
                      <a:r>
                        <a:rPr lang="en-US" sz="2800" b="1" u="none" strike="noStrike" cap="none" dirty="0">
                          <a:solidFill>
                            <a:srgbClr val="4472C4"/>
                          </a:solidFill>
                          <a:latin typeface="Verdana"/>
                          <a:ea typeface="Verdana"/>
                          <a:cs typeface="Verdana"/>
                          <a:sym typeface="Verdana"/>
                        </a:rPr>
                        <a:t>A.</a:t>
                      </a:r>
                      <a:r>
                        <a:rPr lang="en-US" sz="2800" b="1" u="none" strike="noStrike" cap="none" dirty="0">
                          <a:solidFill>
                            <a:srgbClr val="0097A7"/>
                          </a:solidFill>
                          <a:latin typeface="Verdana"/>
                          <a:ea typeface="Verdana"/>
                          <a:cs typeface="Verdana"/>
                          <a:sym typeface="Verdana"/>
                        </a:rPr>
                        <a:t> </a:t>
                      </a:r>
                      <a:r>
                        <a:rPr lang="en-US" sz="4800" b="1" i="0" u="none" strike="noStrike" cap="none" baseline="30000" dirty="0">
                          <a:solidFill>
                            <a:srgbClr val="000000"/>
                          </a:solidFill>
                          <a:latin typeface="Verdana"/>
                          <a:ea typeface="Verdana"/>
                          <a:cs typeface="Verdana"/>
                          <a:sym typeface="Verdana"/>
                        </a:rPr>
                        <a:t> </a:t>
                      </a:r>
                      <a:endParaRPr sz="4400" b="1" i="0" u="none" strike="noStrike" cap="none" dirty="0">
                        <a:solidFill>
                          <a:srgbClr val="000000"/>
                        </a:solidFill>
                        <a:latin typeface="Verdana"/>
                        <a:ea typeface="Verdana"/>
                        <a:cs typeface="Verdana"/>
                        <a:sym typeface="Verdana"/>
                      </a:endParaRPr>
                    </a:p>
                  </a:txBody>
                  <a:tcPr marL="51425" marR="51425" marT="0" marB="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100"/>
                        <a:buFont typeface="Arial"/>
                        <a:buNone/>
                      </a:pPr>
                      <a:r>
                        <a:rPr lang="en-US" sz="2800" b="1" i="0" u="none" strike="noStrike" cap="none" dirty="0">
                          <a:solidFill>
                            <a:srgbClr val="4472C4"/>
                          </a:solidFill>
                          <a:latin typeface="Verdana"/>
                          <a:ea typeface="Verdana"/>
                          <a:cs typeface="Verdana"/>
                          <a:sym typeface="Verdana"/>
                        </a:rPr>
                        <a:t>B.</a:t>
                      </a:r>
                      <a:r>
                        <a:rPr lang="en-US" sz="4100" u="none" strike="noStrike" cap="none" dirty="0">
                          <a:solidFill>
                            <a:schemeClr val="dk1"/>
                          </a:solidFill>
                          <a:latin typeface="Verdana"/>
                          <a:ea typeface="Verdana"/>
                          <a:cs typeface="Verdana"/>
                          <a:sym typeface="Verdana"/>
                        </a:rPr>
                        <a:t> </a:t>
                      </a:r>
                      <a:endParaRPr lang="en-US" sz="4400" u="none" strike="noStrike" cap="none" dirty="0">
                        <a:solidFill>
                          <a:schemeClr val="dk1"/>
                        </a:solidFill>
                        <a:latin typeface="Verdana"/>
                        <a:ea typeface="Verdana"/>
                        <a:cs typeface="Verdana"/>
                        <a:sym typeface="Verdana"/>
                      </a:endParaRPr>
                    </a:p>
                    <a:p>
                      <a:pPr marL="0" marR="0" lvl="0" indent="0" algn="l" rtl="0">
                        <a:lnSpc>
                          <a:spcPct val="107000"/>
                        </a:lnSpc>
                        <a:spcBef>
                          <a:spcPts val="0"/>
                        </a:spcBef>
                        <a:spcAft>
                          <a:spcPts val="0"/>
                        </a:spcAft>
                        <a:buClr>
                          <a:srgbClr val="000000"/>
                        </a:buClr>
                        <a:buSzPts val="2100"/>
                        <a:buFont typeface="Arial"/>
                        <a:buNone/>
                      </a:pPr>
                      <a:endParaRPr sz="900" b="0" i="0" u="none" strike="noStrike" cap="none" dirty="0">
                        <a:latin typeface="Verdana"/>
                        <a:ea typeface="Verdana"/>
                        <a:cs typeface="Verdana"/>
                        <a:sym typeface="Verdana"/>
                      </a:endParaRPr>
                    </a:p>
                  </a:txBody>
                  <a:tcPr marL="51425" marR="51425" marT="0" marB="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100"/>
                        <a:buFont typeface="Arial"/>
                        <a:buNone/>
                      </a:pPr>
                      <a:r>
                        <a:rPr lang="en-US" sz="2800" b="1" u="none" strike="noStrike" cap="none" dirty="0">
                          <a:solidFill>
                            <a:srgbClr val="4472C4"/>
                          </a:solidFill>
                          <a:latin typeface="Verdana"/>
                          <a:ea typeface="Verdana"/>
                          <a:cs typeface="Verdana"/>
                          <a:sym typeface="Verdana"/>
                        </a:rPr>
                        <a:t>C.</a:t>
                      </a:r>
                      <a:r>
                        <a:rPr lang="en-US" sz="4100" b="1" u="none" strike="noStrike" cap="none" dirty="0">
                          <a:solidFill>
                            <a:srgbClr val="4472C4"/>
                          </a:solidFill>
                          <a:latin typeface="Verdana"/>
                          <a:ea typeface="Verdana"/>
                          <a:cs typeface="Verdana"/>
                          <a:sym typeface="Verdana"/>
                        </a:rPr>
                        <a:t> </a:t>
                      </a:r>
                      <a:endParaRPr sz="4400" b="1" i="0" u="none" strike="noStrike" cap="none" dirty="0">
                        <a:solidFill>
                          <a:srgbClr val="000000"/>
                        </a:solidFill>
                        <a:latin typeface="Verdana"/>
                        <a:ea typeface="Verdana"/>
                        <a:cs typeface="Verdana"/>
                        <a:sym typeface="Verdana"/>
                      </a:endParaRPr>
                    </a:p>
                  </a:txBody>
                  <a:tcPr marL="51425" marR="51425" marT="0" marB="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66225">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traffic </a:t>
                      </a:r>
                      <a:r>
                        <a:rPr lang="en-US" sz="2800" u="none" strike="noStrike" cap="none"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light</a:t>
                      </a:r>
                      <a:r>
                        <a:rPr lang="en-US" sz="2800" u="none" strike="noStrike" cap="none" dirty="0">
                          <a:latin typeface="Verdana"/>
                          <a:ea typeface="Verdana"/>
                          <a:cs typeface="Verdana"/>
                          <a:sym typeface="Verdana"/>
                        </a:rPr>
                        <a:t>s</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along</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corners</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966225">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finally</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around</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show me</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r h="966225">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over it</a:t>
                      </a:r>
                      <a:endParaRPr sz="2800" u="none" strike="noStrike" cap="none">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across</a:t>
                      </a:r>
                      <a:endParaRPr sz="2800" u="none" strike="noStrike" cap="none">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train tracks</a:t>
                      </a:r>
                      <a:endParaRPr sz="2800" u="none" strike="noStrike" cap="none">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3"/>
                  </a:ext>
                </a:extLst>
              </a:tr>
              <a:tr h="966225">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compasses</a:t>
                      </a:r>
                      <a:endParaRPr sz="2800" u="none" strike="noStrike" cap="none">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repeat</a:t>
                      </a:r>
                      <a:endParaRPr sz="2800" u="none" strike="noStrike" cap="none">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latin typeface="Verdana"/>
                          <a:ea typeface="Verdana"/>
                          <a:cs typeface="Verdana"/>
                          <a:sym typeface="Verdana"/>
                        </a:rPr>
                        <a:t>bridges</a:t>
                      </a:r>
                      <a:endParaRPr sz="2800" u="none" strike="noStrike" cap="none" dirty="0">
                        <a:solidFill>
                          <a:srgbClr val="000000"/>
                        </a:solidFill>
                        <a:latin typeface="Verdana"/>
                        <a:ea typeface="Verdana"/>
                        <a:cs typeface="Verdana"/>
                        <a:sym typeface="Verdana"/>
                      </a:endParaRPr>
                    </a:p>
                  </a:txBody>
                  <a:tcPr marL="51425" marR="5142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28" name="Google Shape;328;p12"/>
          <p:cNvSpPr txBox="1">
            <a:spLocks noGrp="1"/>
          </p:cNvSpPr>
          <p:nvPr>
            <p:ph type="ftr" idx="11"/>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29" name="Google Shape;32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13</a:t>
            </a:fld>
            <a:endParaRPr sz="1800" dirty="0"/>
          </a:p>
        </p:txBody>
      </p:sp>
      <p:sp>
        <p:nvSpPr>
          <p:cNvPr id="330" name="Google Shape;330;p12"/>
          <p:cNvSpPr txBox="1"/>
          <p:nvPr/>
        </p:nvSpPr>
        <p:spPr>
          <a:xfrm>
            <a:off x="2638592" y="251964"/>
            <a:ext cx="6914811"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Listen and repeat.</a:t>
            </a:r>
            <a:endParaRPr sz="3200" b="1" i="0" u="none" strike="noStrike" cap="none">
              <a:solidFill>
                <a:schemeClr val="dk1"/>
              </a:solidFill>
              <a:latin typeface="Verdana"/>
              <a:ea typeface="Verdana"/>
              <a:cs typeface="Verdana"/>
              <a:sym typeface="Verdana"/>
            </a:endParaRPr>
          </a:p>
        </p:txBody>
      </p:sp>
      <p:cxnSp>
        <p:nvCxnSpPr>
          <p:cNvPr id="6" name="Straight Connector 5">
            <a:extLst>
              <a:ext uri="{FF2B5EF4-FFF2-40B4-BE49-F238E27FC236}">
                <a16:creationId xmlns:a16="http://schemas.microsoft.com/office/drawing/2014/main" id="{8F63C424-76A6-4DDD-9D09-DCC53B2A559D}"/>
              </a:ext>
            </a:extLst>
          </p:cNvPr>
          <p:cNvCxnSpPr/>
          <p:nvPr/>
        </p:nvCxnSpPr>
        <p:spPr>
          <a:xfrm>
            <a:off x="1091381" y="1352006"/>
            <a:ext cx="471948"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18554BCD-092C-44FE-BB2E-AEA18ECC963A}"/>
              </a:ext>
            </a:extLst>
          </p:cNvPr>
          <p:cNvCxnSpPr>
            <a:cxnSpLocks/>
          </p:cNvCxnSpPr>
          <p:nvPr/>
        </p:nvCxnSpPr>
        <p:spPr>
          <a:xfrm>
            <a:off x="1732124" y="1510493"/>
            <a:ext cx="23597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9D4FB32-0B38-459E-9D7D-257790C66782}"/>
              </a:ext>
            </a:extLst>
          </p:cNvPr>
          <p:cNvCxnSpPr/>
          <p:nvPr/>
        </p:nvCxnSpPr>
        <p:spPr>
          <a:xfrm>
            <a:off x="2143433" y="1510493"/>
            <a:ext cx="235974"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9F8A747-5F62-4FEC-A83D-AA47BCD45649}"/>
              </a:ext>
            </a:extLst>
          </p:cNvPr>
          <p:cNvCxnSpPr/>
          <p:nvPr/>
        </p:nvCxnSpPr>
        <p:spPr>
          <a:xfrm>
            <a:off x="5624049" y="1352006"/>
            <a:ext cx="471948"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A7C71DAC-A2D3-4FE0-82EB-683261BEE8DC}"/>
              </a:ext>
            </a:extLst>
          </p:cNvPr>
          <p:cNvCxnSpPr>
            <a:cxnSpLocks/>
          </p:cNvCxnSpPr>
          <p:nvPr/>
        </p:nvCxnSpPr>
        <p:spPr>
          <a:xfrm>
            <a:off x="5188163" y="1510493"/>
            <a:ext cx="235974"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CE0F189-ED60-41CF-AFC3-A50AC5AD626F}"/>
              </a:ext>
            </a:extLst>
          </p:cNvPr>
          <p:cNvCxnSpPr/>
          <p:nvPr/>
        </p:nvCxnSpPr>
        <p:spPr>
          <a:xfrm>
            <a:off x="8610600" y="1352006"/>
            <a:ext cx="471948"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B6A35DBC-9D1E-43A4-9252-A06D61B981EF}"/>
              </a:ext>
            </a:extLst>
          </p:cNvPr>
          <p:cNvCxnSpPr>
            <a:cxnSpLocks/>
          </p:cNvCxnSpPr>
          <p:nvPr/>
        </p:nvCxnSpPr>
        <p:spPr>
          <a:xfrm>
            <a:off x="9317429" y="1510493"/>
            <a:ext cx="235974" cy="0"/>
          </a:xfrm>
          <a:prstGeom prst="line">
            <a:avLst/>
          </a:prstGeom>
        </p:spPr>
        <p:style>
          <a:lnRef idx="1">
            <a:schemeClr val="dk1"/>
          </a:lnRef>
          <a:fillRef idx="0">
            <a:schemeClr val="dk1"/>
          </a:fillRef>
          <a:effectRef idx="0">
            <a:schemeClr val="dk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684"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3"/>
          <p:cNvSpPr/>
          <p:nvPr/>
        </p:nvSpPr>
        <p:spPr>
          <a:xfrm>
            <a:off x="174300" y="2463850"/>
            <a:ext cx="6420000" cy="9651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One day, Jesus was teaching many people who had gathered to </a:t>
            </a:r>
            <a:endParaRPr sz="2800" b="0" i="0" u="none" strike="noStrike" cap="none" dirty="0">
              <a:solidFill>
                <a:schemeClr val="dk1"/>
              </a:solidFill>
              <a:latin typeface="Verdana"/>
              <a:ea typeface="Verdana"/>
              <a:cs typeface="Verdana"/>
              <a:sym typeface="Verdana"/>
            </a:endParaRPr>
          </a:p>
        </p:txBody>
      </p:sp>
      <p:sp>
        <p:nvSpPr>
          <p:cNvPr id="338" name="Google Shape;338;p13"/>
          <p:cNvSpPr txBox="1"/>
          <p:nvPr/>
        </p:nvSpPr>
        <p:spPr>
          <a:xfrm>
            <a:off x="269775" y="335700"/>
            <a:ext cx="6420000" cy="236250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100"/>
            </a:pPr>
            <a:r>
              <a:rPr lang="en-US" sz="3200" b="1" i="0" u="none" strike="noStrike" cap="none" dirty="0">
                <a:solidFill>
                  <a:schemeClr val="accent5">
                    <a:lumMod val="75000"/>
                  </a:schemeClr>
                </a:solidFill>
                <a:latin typeface="Verdana"/>
                <a:ea typeface="Verdana"/>
                <a:cs typeface="Verdana"/>
                <a:sym typeface="Verdana"/>
              </a:rPr>
              <a:t>Read </a:t>
            </a:r>
            <a:r>
              <a:rPr lang="en-US" sz="3200" b="1" u="sng" dirty="0">
                <a:solidFill>
                  <a:schemeClr val="accent5">
                    <a:lumMod val="75000"/>
                  </a:schemeClr>
                </a:solidFill>
                <a:latin typeface="Verdana"/>
                <a:ea typeface="Verdana"/>
                <a:cs typeface="Verdana"/>
                <a:sym typeface="Verdana"/>
                <a:hlinkClick r:id="rId5">
                  <a:extLst>
                    <a:ext uri="{A12FA001-AC4F-418D-AE19-62706E023703}">
                      <ahyp:hlinkClr xmlns="" xmlns:ahyp="http://schemas.microsoft.com/office/drawing/2018/hyperlinkcolor" val="tx"/>
                    </a:ext>
                  </a:extLst>
                </a:hlinkClick>
              </a:rPr>
              <a:t>Luke 15</a:t>
            </a:r>
            <a:r>
              <a:rPr lang="en-US" sz="3200" b="1" dirty="0">
                <a:solidFill>
                  <a:schemeClr val="accent5">
                    <a:lumMod val="75000"/>
                  </a:schemeClr>
                </a:solidFill>
                <a:latin typeface="Verdana"/>
                <a:ea typeface="Verdana"/>
                <a:cs typeface="Verdana"/>
                <a:sym typeface="Verdana"/>
              </a:rPr>
              <a:t> in your language. Then read </a:t>
            </a:r>
          </a:p>
          <a:p>
            <a:pPr lvl="0">
              <a:lnSpc>
                <a:spcPct val="90000"/>
              </a:lnSpc>
              <a:buClr>
                <a:schemeClr val="dk1"/>
              </a:buClr>
              <a:buSzPts val="2100"/>
            </a:pPr>
            <a:r>
              <a:rPr lang="en-US" sz="3200" b="1" dirty="0">
                <a:solidFill>
                  <a:schemeClr val="tx1"/>
                </a:solidFill>
                <a:latin typeface="Verdana"/>
                <a:ea typeface="Verdana"/>
                <a:cs typeface="Verdana"/>
                <a:sym typeface="Verdana"/>
              </a:rPr>
              <a:t>The Story of the Compassionate Father.</a:t>
            </a:r>
            <a:endParaRPr sz="3200" b="1" i="0" u="none" strike="noStrike" cap="none" dirty="0">
              <a:solidFill>
                <a:schemeClr val="tx1"/>
              </a:solidFill>
              <a:latin typeface="Verdana"/>
              <a:ea typeface="Verdana"/>
              <a:cs typeface="Verdana"/>
              <a:sym typeface="Verdana"/>
            </a:endParaRPr>
          </a:p>
        </p:txBody>
      </p:sp>
      <p:sp>
        <p:nvSpPr>
          <p:cNvPr id="339" name="Google Shape;339;p13"/>
          <p:cNvSpPr txBox="1">
            <a:spLocks noGrp="1"/>
          </p:cNvSpPr>
          <p:nvPr>
            <p:ph type="ftr" idx="11"/>
          </p:nvPr>
        </p:nvSpPr>
        <p:spPr>
          <a:xfrm>
            <a:off x="-137494"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40" name="Google Shape;34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14</a:t>
            </a:fld>
            <a:endParaRPr sz="1800" dirty="0"/>
          </a:p>
        </p:txBody>
      </p:sp>
      <p:pic>
        <p:nvPicPr>
          <p:cNvPr id="341" name="Google Shape;341;p13"/>
          <p:cNvPicPr preferRelativeResize="0"/>
          <p:nvPr/>
        </p:nvPicPr>
        <p:blipFill rotWithShape="1">
          <a:blip r:embed="rId6">
            <a:alphaModFix/>
          </a:blip>
          <a:srcRect/>
          <a:stretch/>
        </p:blipFill>
        <p:spPr>
          <a:xfrm>
            <a:off x="6813147" y="152125"/>
            <a:ext cx="5230958" cy="2947725"/>
          </a:xfrm>
          <a:prstGeom prst="rect">
            <a:avLst/>
          </a:prstGeom>
          <a:noFill/>
          <a:ln w="9525" cap="flat" cmpd="sng">
            <a:solidFill>
              <a:srgbClr val="0070C0"/>
            </a:solidFill>
            <a:prstDash val="solid"/>
            <a:round/>
            <a:headEnd type="none" w="sm" len="sm"/>
            <a:tailEnd type="none" w="sm" len="sm"/>
          </a:ln>
        </p:spPr>
      </p:pic>
      <p:sp>
        <p:nvSpPr>
          <p:cNvPr id="342" name="Google Shape;342;p13"/>
          <p:cNvSpPr txBox="1"/>
          <p:nvPr/>
        </p:nvSpPr>
        <p:spPr>
          <a:xfrm>
            <a:off x="174300" y="3428950"/>
            <a:ext cx="11179500" cy="2598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hear him. These people were tax collectors and also other people who did not try to obey the Law of Moses.</a:t>
            </a:r>
            <a:endParaRPr sz="2800" dirty="0">
              <a:solidFill>
                <a:schemeClr val="dk1"/>
              </a:solidFill>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Some religious leaders saw Jesus talking to these people as friends. So they began to tell each other that he was doing wrong. Jesus heard them talk, so he told them this story. </a:t>
            </a: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344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4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5"/>
          <p:cNvSpPr/>
          <p:nvPr/>
        </p:nvSpPr>
        <p:spPr>
          <a:xfrm>
            <a:off x="309100" y="341373"/>
            <a:ext cx="6399900" cy="22104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40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“There was a man who had two sons. The younger son told his father, ‘Father, I want my inheritance </a:t>
            </a:r>
            <a:r>
              <a:rPr lang="en-US" sz="2800" b="0" i="0" u="none" strike="noStrike" cap="none" dirty="0" smtClean="0">
                <a:solidFill>
                  <a:schemeClr val="dk1"/>
                </a:solidFill>
                <a:latin typeface="Verdana"/>
                <a:ea typeface="Verdana"/>
                <a:cs typeface="Verdana"/>
                <a:sym typeface="Verdana"/>
              </a:rPr>
              <a:t>now!</a:t>
            </a:r>
            <a:r>
              <a:rPr lang="en-US" sz="2800" dirty="0">
                <a:solidFill>
                  <a:schemeClr val="dk1"/>
                </a:solidFill>
                <a:latin typeface="Verdana"/>
                <a:ea typeface="Verdana"/>
                <a:cs typeface="Verdana"/>
                <a:sym typeface="Verdana"/>
              </a:rPr>
              <a:t> </a:t>
            </a:r>
            <a:r>
              <a:rPr lang="en-US" sz="2800" dirty="0" smtClean="0">
                <a:solidFill>
                  <a:schemeClr val="dk1"/>
                </a:solidFill>
                <a:latin typeface="Verdana"/>
                <a:ea typeface="Verdana"/>
                <a:cs typeface="Verdana"/>
                <a:sym typeface="Verdana"/>
              </a:rPr>
              <a:t>Give </a:t>
            </a:r>
            <a:r>
              <a:rPr lang="en-US" sz="2800" dirty="0">
                <a:solidFill>
                  <a:schemeClr val="dk1"/>
                </a:solidFill>
                <a:latin typeface="Verdana"/>
                <a:ea typeface="Verdana"/>
                <a:cs typeface="Verdana"/>
                <a:sym typeface="Verdana"/>
              </a:rPr>
              <a:t>me now the part of your property that I am supposed receive one day.’ </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5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350" name="Google Shape;350;p15"/>
          <p:cNvSpPr txBox="1">
            <a:spLocks noGrp="1"/>
          </p:cNvSpPr>
          <p:nvPr>
            <p:ph type="ftr" idx="11"/>
          </p:nvPr>
        </p:nvSpPr>
        <p:spPr>
          <a:xfrm>
            <a:off x="0" y="6356362"/>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51" name="Google Shape;35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15</a:t>
            </a:fld>
            <a:endParaRPr sz="1800" dirty="0"/>
          </a:p>
        </p:txBody>
      </p:sp>
      <p:pic>
        <p:nvPicPr>
          <p:cNvPr id="352" name="Google Shape;352;p15"/>
          <p:cNvPicPr preferRelativeResize="0"/>
          <p:nvPr/>
        </p:nvPicPr>
        <p:blipFill rotWithShape="1">
          <a:blip r:embed="rId5">
            <a:alphaModFix/>
          </a:blip>
          <a:srcRect/>
          <a:stretch/>
        </p:blipFill>
        <p:spPr>
          <a:xfrm>
            <a:off x="6909925" y="231272"/>
            <a:ext cx="5154256" cy="2928977"/>
          </a:xfrm>
          <a:prstGeom prst="rect">
            <a:avLst/>
          </a:prstGeom>
          <a:noFill/>
          <a:ln>
            <a:solidFill>
              <a:srgbClr val="0070C0"/>
            </a:solidFill>
          </a:ln>
        </p:spPr>
      </p:pic>
      <p:sp>
        <p:nvSpPr>
          <p:cNvPr id="353" name="Google Shape;353;p15"/>
          <p:cNvSpPr txBox="1"/>
          <p:nvPr/>
        </p:nvSpPr>
        <p:spPr>
          <a:xfrm>
            <a:off x="266725" y="3293811"/>
            <a:ext cx="11658550" cy="342449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400"/>
              </a:spcBef>
              <a:spcAft>
                <a:spcPts val="0"/>
              </a:spcAft>
              <a:buNone/>
            </a:pPr>
            <a:r>
              <a:rPr lang="en-US" sz="2800" dirty="0">
                <a:solidFill>
                  <a:schemeClr val="dk1"/>
                </a:solidFill>
                <a:latin typeface="Verdana"/>
                <a:ea typeface="Verdana"/>
                <a:cs typeface="Verdana"/>
                <a:sym typeface="Verdana"/>
              </a:rPr>
              <a:t>So the father divided his property between his two sons.”</a:t>
            </a:r>
            <a:endParaRPr sz="2800" dirty="0">
              <a:solidFill>
                <a:schemeClr val="dk1"/>
              </a:solidFill>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 “Soon after that  the younger son gathered all that he had and went far away to another country and wasted his money in sinful living. After that, a severe famine occurred in the land where the younger son was, and he had no money to buy food.” </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00" y="-3020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6"/>
          <p:cNvSpPr/>
          <p:nvPr/>
        </p:nvSpPr>
        <p:spPr>
          <a:xfrm>
            <a:off x="190675" y="498600"/>
            <a:ext cx="6577200" cy="29304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“He was hung</a:t>
            </a:r>
            <a:r>
              <a:rPr lang="en-US" sz="2800" dirty="0">
                <a:solidFill>
                  <a:schemeClr val="dk1"/>
                </a:solidFill>
                <a:latin typeface="Verdana"/>
                <a:ea typeface="Verdana"/>
                <a:cs typeface="Verdana"/>
                <a:sym typeface="Verdana"/>
              </a:rPr>
              <a:t>ry and needed money. </a:t>
            </a:r>
            <a:r>
              <a:rPr lang="en-US" sz="2800" b="0" i="0" u="none" strike="noStrike" cap="none" dirty="0">
                <a:solidFill>
                  <a:schemeClr val="dk1"/>
                </a:solidFill>
                <a:latin typeface="Verdana"/>
                <a:ea typeface="Verdana"/>
                <a:cs typeface="Verdana"/>
                <a:sym typeface="Verdana"/>
              </a:rPr>
              <a:t>So he took the only job he could find, feeding pigs. He was so miserable and so hungry that he wanted to eat the food pigs were eating.”</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400"/>
              </a:spcBef>
              <a:spcAft>
                <a:spcPts val="50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361" name="Google Shape;361;p16"/>
          <p:cNvSpPr txBox="1">
            <a:spLocks noGrp="1"/>
          </p:cNvSpPr>
          <p:nvPr>
            <p:ph type="ftr" idx="11"/>
          </p:nvPr>
        </p:nvSpPr>
        <p:spPr>
          <a:xfrm>
            <a:off x="0" y="6359392"/>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62" name="Google Shape;36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16</a:t>
            </a:fld>
            <a:endParaRPr sz="1800" dirty="0"/>
          </a:p>
        </p:txBody>
      </p:sp>
      <p:pic>
        <p:nvPicPr>
          <p:cNvPr id="363" name="Google Shape;363;p16"/>
          <p:cNvPicPr preferRelativeResize="0"/>
          <p:nvPr/>
        </p:nvPicPr>
        <p:blipFill rotWithShape="1">
          <a:blip r:embed="rId5">
            <a:alphaModFix/>
          </a:blip>
          <a:srcRect/>
          <a:stretch/>
        </p:blipFill>
        <p:spPr>
          <a:xfrm>
            <a:off x="6952825" y="412447"/>
            <a:ext cx="5048500" cy="2844925"/>
          </a:xfrm>
          <a:prstGeom prst="rect">
            <a:avLst/>
          </a:prstGeom>
          <a:noFill/>
          <a:ln>
            <a:solidFill>
              <a:srgbClr val="0070C0"/>
            </a:solidFill>
          </a:ln>
        </p:spPr>
      </p:pic>
      <p:sp>
        <p:nvSpPr>
          <p:cNvPr id="364" name="Google Shape;364;p16"/>
          <p:cNvSpPr txBox="1"/>
          <p:nvPr/>
        </p:nvSpPr>
        <p:spPr>
          <a:xfrm>
            <a:off x="190675" y="3452054"/>
            <a:ext cx="11112600" cy="2878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“Finally, the younger son said to himself, ‘What am I doing? All my father’s servants have plenty to eat, and yet here I am starving. I am almost dead because I have nothing to eat. I will go back to my father and ask him to let me be like one of his servants</a:t>
            </a:r>
            <a:r>
              <a:rPr lang="en-US" sz="2800" dirty="0" smtClean="0">
                <a:solidFill>
                  <a:schemeClr val="dk1"/>
                </a:solidFill>
                <a:latin typeface="Verdana"/>
                <a:ea typeface="Verdana"/>
                <a:cs typeface="Verdana"/>
                <a:sym typeface="Verdana"/>
              </a:rPr>
              <a:t>.’”</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141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8"/>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72" name="Google Shape;372;p18"/>
          <p:cNvSpPr txBox="1"/>
          <p:nvPr/>
        </p:nvSpPr>
        <p:spPr>
          <a:xfrm>
            <a:off x="177072" y="418775"/>
            <a:ext cx="6303000" cy="3069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400"/>
              </a:spcBef>
              <a:spcAft>
                <a:spcPts val="0"/>
              </a:spcAft>
              <a:buClr>
                <a:schemeClr val="dk1"/>
              </a:buClr>
              <a:buSzPts val="1100"/>
              <a:buFont typeface="Arial"/>
              <a:buNone/>
            </a:pPr>
            <a:r>
              <a:rPr lang="en-US" sz="2800" b="0" i="0" u="none" strike="noStrike" cap="none" dirty="0" smtClean="0">
                <a:solidFill>
                  <a:schemeClr val="dk1"/>
                </a:solidFill>
                <a:latin typeface="Verdana"/>
                <a:ea typeface="Verdana"/>
                <a:cs typeface="Verdana"/>
                <a:sym typeface="Verdana"/>
              </a:rPr>
              <a:t>“So </a:t>
            </a:r>
            <a:r>
              <a:rPr lang="en-US" sz="2800" b="0" i="0" u="none" strike="noStrike" cap="none" dirty="0">
                <a:solidFill>
                  <a:schemeClr val="dk1"/>
                </a:solidFill>
                <a:latin typeface="Verdana"/>
                <a:ea typeface="Verdana"/>
                <a:cs typeface="Verdana"/>
                <a:sym typeface="Verdana"/>
              </a:rPr>
              <a:t>the younger son started back towards his father’s home. When he was still far away, his father saw him coming and felt compassion for him. He ran to his son and hugged him and kissed him.”</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4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1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90000"/>
              </a:lnSpc>
              <a:spcBef>
                <a:spcPts val="500"/>
              </a:spcBef>
              <a:spcAft>
                <a:spcPts val="0"/>
              </a:spcAft>
              <a:buClr>
                <a:schemeClr val="dk1"/>
              </a:buClr>
              <a:buSzPts val="21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15000"/>
              </a:lnSpc>
              <a:spcBef>
                <a:spcPts val="5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3200"/>
              <a:buFont typeface="Arial"/>
              <a:buNone/>
            </a:pPr>
            <a:endParaRPr sz="3200" b="0" i="0" u="none" strike="noStrike" cap="none" dirty="0">
              <a:solidFill>
                <a:srgbClr val="000000"/>
              </a:solidFill>
              <a:latin typeface="Verdana"/>
              <a:ea typeface="Verdana"/>
              <a:cs typeface="Verdana"/>
              <a:sym typeface="Verdana"/>
            </a:endParaRPr>
          </a:p>
        </p:txBody>
      </p:sp>
      <p:sp>
        <p:nvSpPr>
          <p:cNvPr id="373" name="Google Shape;3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17</a:t>
            </a:fld>
            <a:endParaRPr sz="1800" dirty="0"/>
          </a:p>
        </p:txBody>
      </p:sp>
      <p:sp>
        <p:nvSpPr>
          <p:cNvPr id="374" name="Google Shape;374;p18"/>
          <p:cNvSpPr txBox="1"/>
          <p:nvPr/>
        </p:nvSpPr>
        <p:spPr>
          <a:xfrm>
            <a:off x="406049" y="3387562"/>
            <a:ext cx="7784159" cy="1812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500"/>
              </a:spcBef>
              <a:spcAft>
                <a:spcPts val="0"/>
              </a:spcAft>
              <a:buClr>
                <a:schemeClr val="dk1"/>
              </a:buClr>
              <a:buSzPts val="21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90000"/>
              </a:lnSpc>
              <a:spcBef>
                <a:spcPts val="500"/>
              </a:spcBef>
              <a:spcAft>
                <a:spcPts val="0"/>
              </a:spcAft>
              <a:buClr>
                <a:schemeClr val="dk1"/>
              </a:buClr>
              <a:buSzPts val="21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5000"/>
              </a:lnSpc>
              <a:spcBef>
                <a:spcPts val="500"/>
              </a:spcBef>
              <a:spcAft>
                <a:spcPts val="0"/>
              </a:spcAft>
              <a:buClr>
                <a:schemeClr val="dk1"/>
              </a:buClr>
              <a:buSzPts val="11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pic>
        <p:nvPicPr>
          <p:cNvPr id="375" name="Google Shape;375;p18"/>
          <p:cNvPicPr preferRelativeResize="0"/>
          <p:nvPr/>
        </p:nvPicPr>
        <p:blipFill rotWithShape="1">
          <a:blip r:embed="rId5">
            <a:alphaModFix/>
          </a:blip>
          <a:srcRect/>
          <a:stretch/>
        </p:blipFill>
        <p:spPr>
          <a:xfrm>
            <a:off x="6931742" y="418775"/>
            <a:ext cx="5154583" cy="3010225"/>
          </a:xfrm>
          <a:prstGeom prst="rect">
            <a:avLst/>
          </a:prstGeom>
          <a:noFill/>
          <a:ln>
            <a:solidFill>
              <a:srgbClr val="0070C0"/>
            </a:solidFill>
          </a:ln>
        </p:spPr>
      </p:pic>
      <p:sp>
        <p:nvSpPr>
          <p:cNvPr id="376" name="Google Shape;376;p18"/>
          <p:cNvSpPr txBox="1"/>
          <p:nvPr/>
        </p:nvSpPr>
        <p:spPr>
          <a:xfrm>
            <a:off x="105674" y="3917719"/>
            <a:ext cx="11855267" cy="2433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“The son said, ‘Father, I have sinned against God and against you. I am no longer worthy to be your son.’”</a:t>
            </a:r>
            <a:endParaRPr sz="2800" dirty="0">
              <a:solidFill>
                <a:schemeClr val="dk1"/>
              </a:solidFill>
              <a:latin typeface="Verdana"/>
              <a:ea typeface="Verdana"/>
              <a:cs typeface="Verdana"/>
              <a:sym typeface="Verdana"/>
            </a:endParaRPr>
          </a:p>
          <a:p>
            <a:pPr marL="0" lvl="0" indent="0" algn="just" rtl="0">
              <a:lnSpc>
                <a:spcPct val="115000"/>
              </a:lnSpc>
              <a:spcBef>
                <a:spcPts val="40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“But his father told one of his servants, ‘Go quickly and bring the best clothes and put them on my son!’”</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9103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18f2a99d9e_0_46"/>
          <p:cNvSpPr txBox="1">
            <a:spLocks noGrp="1"/>
          </p:cNvSpPr>
          <p:nvPr>
            <p:ph type="ftr" idx="11"/>
          </p:nvPr>
        </p:nvSpPr>
        <p:spPr>
          <a:xfrm>
            <a:off x="0" y="6356349"/>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84" name="Google Shape;384;g118f2a99d9e_0_46"/>
          <p:cNvSpPr txBox="1"/>
          <p:nvPr/>
        </p:nvSpPr>
        <p:spPr>
          <a:xfrm>
            <a:off x="118975" y="298263"/>
            <a:ext cx="7154100" cy="29142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40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Put a ring on his finger and put good sandals on his feet. Then kill the best calf so we can have a feast and celebrate, because my son was dead, but now he is alive again! He was lost, but now we have found him!’”</a:t>
            </a:r>
            <a:endParaRPr sz="2800" b="0" i="0" u="none" strike="noStrike" cap="none" dirty="0">
              <a:solidFill>
                <a:schemeClr val="dk1"/>
              </a:solidFill>
              <a:latin typeface="Verdana"/>
              <a:ea typeface="Verdana"/>
              <a:cs typeface="Verdana"/>
              <a:sym typeface="Verdana"/>
            </a:endParaRPr>
          </a:p>
          <a:p>
            <a:pPr marL="0" marR="0" lvl="0" indent="0" algn="just" rtl="0">
              <a:lnSpc>
                <a:spcPct val="115000"/>
              </a:lnSpc>
              <a:spcBef>
                <a:spcPts val="4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4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21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15000"/>
              </a:lnSpc>
              <a:spcBef>
                <a:spcPts val="500"/>
              </a:spcBef>
              <a:spcAft>
                <a:spcPts val="0"/>
              </a:spcAft>
              <a:buClr>
                <a:schemeClr val="dk1"/>
              </a:buClr>
              <a:buSzPts val="2100"/>
              <a:buFont typeface="Arial"/>
              <a:buNone/>
            </a:pPr>
            <a:r>
              <a:rPr lang="en-US"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Arial"/>
              <a:ea typeface="Arial"/>
              <a:cs typeface="Arial"/>
              <a:sym typeface="Arial"/>
            </a:endParaRPr>
          </a:p>
          <a:p>
            <a:pPr marL="0" marR="0" lvl="0" indent="0" algn="l" rtl="0">
              <a:lnSpc>
                <a:spcPct val="90000"/>
              </a:lnSpc>
              <a:spcBef>
                <a:spcPts val="500"/>
              </a:spcBef>
              <a:spcAft>
                <a:spcPts val="0"/>
              </a:spcAft>
              <a:buClr>
                <a:schemeClr val="dk1"/>
              </a:buClr>
              <a:buSzPts val="21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15000"/>
              </a:lnSpc>
              <a:spcBef>
                <a:spcPts val="5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3200"/>
              <a:buFont typeface="Arial"/>
              <a:buNone/>
            </a:pPr>
            <a:endParaRPr sz="3200" b="0" i="0" u="none" strike="noStrike" cap="none" dirty="0">
              <a:solidFill>
                <a:srgbClr val="000000"/>
              </a:solidFill>
              <a:latin typeface="Verdana"/>
              <a:ea typeface="Verdana"/>
              <a:cs typeface="Verdana"/>
              <a:sym typeface="Verdana"/>
            </a:endParaRPr>
          </a:p>
        </p:txBody>
      </p:sp>
      <p:sp>
        <p:nvSpPr>
          <p:cNvPr id="385" name="Google Shape;385;g118f2a99d9e_0_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18</a:t>
            </a:fld>
            <a:endParaRPr sz="1800" dirty="0"/>
          </a:p>
        </p:txBody>
      </p:sp>
      <p:pic>
        <p:nvPicPr>
          <p:cNvPr id="386" name="Google Shape;386;g118f2a99d9e_0_46"/>
          <p:cNvPicPr preferRelativeResize="0"/>
          <p:nvPr/>
        </p:nvPicPr>
        <p:blipFill rotWithShape="1">
          <a:blip r:embed="rId5">
            <a:alphaModFix/>
          </a:blip>
          <a:srcRect/>
          <a:stretch/>
        </p:blipFill>
        <p:spPr>
          <a:xfrm>
            <a:off x="7595419" y="298263"/>
            <a:ext cx="4477606" cy="2802525"/>
          </a:xfrm>
          <a:prstGeom prst="rect">
            <a:avLst/>
          </a:prstGeom>
          <a:noFill/>
          <a:ln>
            <a:solidFill>
              <a:srgbClr val="0070C0"/>
            </a:solidFill>
          </a:ln>
        </p:spPr>
      </p:pic>
      <p:sp>
        <p:nvSpPr>
          <p:cNvPr id="387" name="Google Shape;387;g118f2a99d9e_0_46"/>
          <p:cNvSpPr txBox="1"/>
          <p:nvPr/>
        </p:nvSpPr>
        <p:spPr>
          <a:xfrm>
            <a:off x="118975" y="3376569"/>
            <a:ext cx="11350500" cy="2382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“So the people began to celebrate. Before long, the older son came home. He had been out working in the field. When he came near the house, he heard the sound of music and dancing. He wondered what was happening.”</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859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7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118f2a99d9e_0_65"/>
          <p:cNvSpPr txBox="1">
            <a:spLocks noGrp="1"/>
          </p:cNvSpPr>
          <p:nvPr>
            <p:ph type="ftr" idx="11"/>
          </p:nvPr>
        </p:nvSpPr>
        <p:spPr>
          <a:xfrm>
            <a:off x="0" y="6432384"/>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395" name="Google Shape;395;g118f2a99d9e_0_65"/>
          <p:cNvSpPr txBox="1"/>
          <p:nvPr/>
        </p:nvSpPr>
        <p:spPr>
          <a:xfrm>
            <a:off x="152412" y="397163"/>
            <a:ext cx="6687300" cy="25920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40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“When the older son found out that they were celebrating because his brother had come home, he was very angry and would not go into</a:t>
            </a:r>
            <a:endParaRPr sz="2800" b="0" i="0" u="none" strike="noStrike" cap="none" dirty="0">
              <a:solidFill>
                <a:schemeClr val="dk1"/>
              </a:solidFill>
              <a:latin typeface="Verdana"/>
              <a:ea typeface="Verdana"/>
              <a:cs typeface="Verdana"/>
              <a:sym typeface="Verdana"/>
            </a:endParaRPr>
          </a:p>
          <a:p>
            <a:pPr marL="0" marR="0" lvl="0" indent="0" algn="just" rtl="0">
              <a:lnSpc>
                <a:spcPct val="115000"/>
              </a:lnSpc>
              <a:spcBef>
                <a:spcPts val="40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the house. His father came out and </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400"/>
              </a:spcBef>
              <a:spcAft>
                <a:spcPts val="0"/>
              </a:spcAft>
              <a:buClr>
                <a:srgbClr val="000000"/>
              </a:buClr>
              <a:buSzPts val="2800"/>
              <a:buFont typeface="Arial"/>
              <a:buNone/>
            </a:pPr>
            <a:endParaRPr sz="28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500"/>
              </a:spcBef>
              <a:spcAft>
                <a:spcPts val="0"/>
              </a:spcAft>
              <a:buClr>
                <a:schemeClr val="dk1"/>
              </a:buClr>
              <a:buSzPts val="2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500"/>
              </a:spcBef>
              <a:spcAft>
                <a:spcPts val="0"/>
              </a:spcAft>
              <a:buClr>
                <a:srgbClr val="000000"/>
              </a:buClr>
              <a:buSzPts val="3200"/>
              <a:buFont typeface="Arial"/>
              <a:buNone/>
            </a:pPr>
            <a:endParaRPr sz="3200" b="0" i="0" u="none" strike="noStrike" cap="none" dirty="0">
              <a:solidFill>
                <a:srgbClr val="000000"/>
              </a:solidFill>
              <a:latin typeface="Verdana"/>
              <a:ea typeface="Verdana"/>
              <a:cs typeface="Verdana"/>
              <a:sym typeface="Verdana"/>
            </a:endParaRPr>
          </a:p>
        </p:txBody>
      </p:sp>
      <p:sp>
        <p:nvSpPr>
          <p:cNvPr id="396" name="Google Shape;396;g118f2a99d9e_0_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19</a:t>
            </a:fld>
            <a:endParaRPr sz="1800" dirty="0"/>
          </a:p>
        </p:txBody>
      </p:sp>
      <p:sp>
        <p:nvSpPr>
          <p:cNvPr id="397" name="Google Shape;397;g118f2a99d9e_0_65"/>
          <p:cNvSpPr txBox="1"/>
          <p:nvPr/>
        </p:nvSpPr>
        <p:spPr>
          <a:xfrm>
            <a:off x="455250" y="5382900"/>
            <a:ext cx="11281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98" name="Google Shape;398;g118f2a99d9e_0_65"/>
          <p:cNvSpPr txBox="1"/>
          <p:nvPr/>
        </p:nvSpPr>
        <p:spPr>
          <a:xfrm>
            <a:off x="152412" y="2866825"/>
            <a:ext cx="11226300" cy="3093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800" dirty="0">
                <a:solidFill>
                  <a:schemeClr val="dk1"/>
                </a:solidFill>
                <a:latin typeface="Verdana"/>
                <a:ea typeface="Verdana"/>
                <a:cs typeface="Verdana"/>
                <a:sym typeface="Verdana"/>
              </a:rPr>
              <a:t>begged him to come and celebrate with them, but he refused.”</a:t>
            </a:r>
            <a:endParaRPr sz="2800" dirty="0">
              <a:solidFill>
                <a:schemeClr val="dk1"/>
              </a:solidFill>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“The older son said to his father, ‘All these years I have worked faithfully for you! I never disobeyed you, and still you did not give me even one small goat so I could celebrate with my friends.’”</a:t>
            </a:r>
            <a:endParaRPr dirty="0">
              <a:latin typeface="Verdana"/>
              <a:ea typeface="Verdana"/>
              <a:cs typeface="Verdana"/>
              <a:sym typeface="Verdana"/>
            </a:endParaRPr>
          </a:p>
        </p:txBody>
      </p:sp>
      <p:pic>
        <p:nvPicPr>
          <p:cNvPr id="399" name="Google Shape;399;g118f2a99d9e_0_65"/>
          <p:cNvPicPr preferRelativeResize="0"/>
          <p:nvPr/>
        </p:nvPicPr>
        <p:blipFill rotWithShape="1">
          <a:blip r:embed="rId5">
            <a:alphaModFix/>
          </a:blip>
          <a:srcRect/>
          <a:stretch/>
        </p:blipFill>
        <p:spPr>
          <a:xfrm>
            <a:off x="7398681" y="251575"/>
            <a:ext cx="4640907" cy="2615250"/>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32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838200" y="464701"/>
            <a:ext cx="10515600" cy="10203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t>Pray, Review, and Preview</a:t>
            </a:r>
            <a:endParaRPr sz="3200" b="1"/>
          </a:p>
        </p:txBody>
      </p:sp>
      <p:sp>
        <p:nvSpPr>
          <p:cNvPr id="170" name="Google Shape;170;p2"/>
          <p:cNvSpPr txBox="1"/>
          <p:nvPr/>
        </p:nvSpPr>
        <p:spPr>
          <a:xfrm>
            <a:off x="419954" y="1762930"/>
            <a:ext cx="11077282" cy="4368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100"/>
              <a:buFont typeface="Arial"/>
              <a:buNone/>
            </a:pPr>
            <a:r>
              <a:rPr lang="en-US" sz="2800" b="1" i="0" u="none" strike="noStrike" cap="none" dirty="0">
                <a:solidFill>
                  <a:schemeClr val="accent5"/>
                </a:solidFill>
                <a:latin typeface="Verdana"/>
                <a:ea typeface="Verdana"/>
                <a:cs typeface="Verdana"/>
                <a:sym typeface="Verdana"/>
              </a:rPr>
              <a:t>Bible Reading:</a:t>
            </a:r>
            <a:r>
              <a:rPr lang="en-US" sz="2800" b="0" i="0" u="none" strike="noStrike" cap="none" dirty="0">
                <a:solidFill>
                  <a:srgbClr val="0097A7"/>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The Compassionate Father – </a:t>
            </a:r>
            <a:r>
              <a:rPr lang="en-US" sz="2800" b="0" i="0" u="sng" strike="noStrike" cap="none" dirty="0">
                <a:solidFill>
                  <a:schemeClr val="hlink"/>
                </a:solidFill>
                <a:latin typeface="Verdana"/>
                <a:ea typeface="Verdana"/>
                <a:cs typeface="Verdana"/>
                <a:sym typeface="Verdana"/>
                <a:hlinkClick r:id="rId5"/>
              </a:rPr>
              <a:t>Luke 15</a:t>
            </a:r>
            <a:endParaRPr sz="2800" b="0"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8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800"/>
              <a:buFont typeface="Arial"/>
              <a:buNone/>
            </a:pPr>
            <a:r>
              <a:rPr lang="en-US" sz="2800" b="1" i="0" u="none" strike="noStrike" cap="none" dirty="0">
                <a:solidFill>
                  <a:schemeClr val="accent5"/>
                </a:solidFill>
                <a:latin typeface="Verdana"/>
                <a:ea typeface="Verdana"/>
                <a:cs typeface="Verdana"/>
                <a:sym typeface="Verdana"/>
              </a:rPr>
              <a:t>Theme:</a:t>
            </a:r>
            <a:r>
              <a:rPr lang="en-US" sz="2800" b="0" i="0" u="none" strike="noStrike" cap="none" dirty="0">
                <a:solidFill>
                  <a:srgbClr val="0097A7"/>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Giving Directions and Following Instructions</a:t>
            </a: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1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Arial"/>
              <a:buNone/>
            </a:pPr>
            <a:r>
              <a:rPr lang="en-US" sz="2800" b="1" i="0" u="none" strike="noStrike" cap="none" dirty="0">
                <a:solidFill>
                  <a:schemeClr val="accent5"/>
                </a:solidFill>
                <a:latin typeface="Verdana"/>
                <a:ea typeface="Verdana"/>
                <a:cs typeface="Verdana"/>
                <a:sym typeface="Verdana"/>
              </a:rPr>
              <a:t>Pronunciation:</a:t>
            </a:r>
            <a:r>
              <a:rPr lang="en-US" sz="2800" b="0" i="0" u="none" strike="noStrike" cap="none" dirty="0">
                <a:solidFill>
                  <a:schemeClr val="dk1"/>
                </a:solidFill>
                <a:latin typeface="Verdana"/>
                <a:ea typeface="Verdana"/>
                <a:cs typeface="Verdana"/>
                <a:sym typeface="Verdana"/>
              </a:rPr>
              <a:t> /</a:t>
            </a:r>
            <a:r>
              <a:rPr lang="en-US" sz="2800" b="0" i="0" u="none" strike="noStrike" cap="none" dirty="0">
                <a:solidFill>
                  <a:srgbClr val="4A86E8"/>
                </a:solidFill>
                <a:latin typeface="Verdana"/>
                <a:ea typeface="Verdana"/>
                <a:cs typeface="Verdana"/>
                <a:sym typeface="Verdana"/>
              </a:rPr>
              <a:t>z</a:t>
            </a:r>
            <a:r>
              <a:rPr lang="en-US" sz="2800" b="0" i="0" u="none" strike="noStrike" cap="none" dirty="0">
                <a:solidFill>
                  <a:schemeClr val="dk1"/>
                </a:solidFill>
                <a:latin typeface="Verdana"/>
                <a:ea typeface="Verdana"/>
                <a:cs typeface="Verdana"/>
                <a:sym typeface="Verdana"/>
              </a:rPr>
              <a:t>/ /</a:t>
            </a:r>
            <a:r>
              <a:rPr lang="en-US" sz="2800" b="0" i="0" u="none" strike="noStrike" cap="none" dirty="0">
                <a:solidFill>
                  <a:srgbClr val="4285F4"/>
                </a:solidFill>
                <a:latin typeface="Verdana"/>
                <a:ea typeface="Verdana"/>
                <a:cs typeface="Verdana"/>
                <a:sym typeface="Verdana"/>
              </a:rPr>
              <a:t>s</a:t>
            </a:r>
            <a:r>
              <a:rPr lang="en-US" sz="2800" b="0" i="0" u="none" strike="noStrike" cap="none" dirty="0">
                <a:solidFill>
                  <a:schemeClr val="dk1"/>
                </a:solidFill>
                <a:latin typeface="Verdana"/>
                <a:ea typeface="Verdana"/>
                <a:cs typeface="Verdana"/>
                <a:sym typeface="Verdana"/>
              </a:rPr>
              <a:t>/ and /</a:t>
            </a:r>
            <a:r>
              <a:rPr lang="en-US" sz="2800" b="0" i="0" u="none" strike="noStrike" cap="none" dirty="0" err="1">
                <a:solidFill>
                  <a:srgbClr val="4285F4"/>
                </a:solidFill>
                <a:latin typeface="Verdana"/>
                <a:ea typeface="Verdana"/>
                <a:cs typeface="Verdana"/>
                <a:sym typeface="Verdana"/>
              </a:rPr>
              <a:t>iz</a:t>
            </a:r>
            <a:r>
              <a:rPr lang="en-US" sz="2800" b="0" i="0" u="none" strike="noStrike" cap="none" dirty="0">
                <a:solidFill>
                  <a:schemeClr val="dk1"/>
                </a:solidFill>
                <a:latin typeface="Verdana"/>
                <a:ea typeface="Verdana"/>
                <a:cs typeface="Verdana"/>
                <a:sym typeface="Verdana"/>
              </a:rPr>
              <a:t>/ spelled with final </a:t>
            </a:r>
            <a:r>
              <a:rPr lang="en-US" sz="2800" b="1" i="0" u="none" strike="noStrike" cap="none" dirty="0">
                <a:solidFill>
                  <a:schemeClr val="dk1"/>
                </a:solidFill>
                <a:latin typeface="Verdana"/>
                <a:ea typeface="Verdana"/>
                <a:cs typeface="Verdana"/>
                <a:sym typeface="Verdana"/>
              </a:rPr>
              <a:t>s</a:t>
            </a:r>
            <a:endParaRPr sz="28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Arial"/>
              <a:buNone/>
            </a:pPr>
            <a:endParaRPr lang="en-US"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Arial"/>
              <a:buNone/>
            </a:pPr>
            <a:r>
              <a:rPr lang="en-US" sz="2800" b="1" i="0" u="none" strike="noStrike" cap="none" dirty="0">
                <a:solidFill>
                  <a:schemeClr val="accent5"/>
                </a:solidFill>
                <a:latin typeface="Verdana"/>
                <a:ea typeface="Verdana"/>
                <a:cs typeface="Verdana"/>
                <a:sym typeface="Verdana"/>
              </a:rPr>
              <a:t>Grammar:</a:t>
            </a:r>
            <a:r>
              <a:rPr lang="en-US" sz="2800" b="0" i="0" u="none" strike="noStrike" cap="none" dirty="0">
                <a:solidFill>
                  <a:schemeClr val="dk1"/>
                </a:solidFill>
                <a:latin typeface="Verdana"/>
                <a:ea typeface="Verdana"/>
                <a:cs typeface="Verdana"/>
                <a:sym typeface="Verdana"/>
              </a:rPr>
              <a:t> Prepositions of Motion, Sequencing Directions</a:t>
            </a:r>
            <a:endParaRPr sz="2800" b="0" i="0" u="none" strike="noStrike" cap="none" dirty="0">
              <a:solidFill>
                <a:schemeClr val="dk1"/>
              </a:solidFill>
              <a:latin typeface="Verdana"/>
              <a:ea typeface="Verdana"/>
              <a:cs typeface="Verdana"/>
              <a:sym typeface="Verdana"/>
            </a:endParaRPr>
          </a:p>
        </p:txBody>
      </p:sp>
      <p:sp>
        <p:nvSpPr>
          <p:cNvPr id="171" name="Google Shape;171;p2"/>
          <p:cNvSpPr txBox="1">
            <a:spLocks noGrp="1"/>
          </p:cNvSpPr>
          <p:nvPr>
            <p:ph type="ftr" idx="11"/>
          </p:nvPr>
        </p:nvSpPr>
        <p:spPr>
          <a:xfrm>
            <a:off x="603068" y="640971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172" name="Google Shape;172;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a:t>
            </a:fld>
            <a:endParaRPr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54"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5"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18f2a99d9e_0_92"/>
          <p:cNvSpPr txBox="1">
            <a:spLocks noGrp="1"/>
          </p:cNvSpPr>
          <p:nvPr>
            <p:ph type="ftr" idx="11"/>
          </p:nvPr>
        </p:nvSpPr>
        <p:spPr>
          <a:xfrm>
            <a:off x="0" y="6356349"/>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07" name="Google Shape;407;g118f2a99d9e_0_92"/>
          <p:cNvSpPr txBox="1"/>
          <p:nvPr/>
        </p:nvSpPr>
        <p:spPr>
          <a:xfrm>
            <a:off x="226500" y="410350"/>
            <a:ext cx="6508800" cy="18129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But this son of yours has wasted your money doing sinful things. When he came home, you killed the best calf to celebrate!’</a:t>
            </a:r>
            <a:r>
              <a:rPr lang="en-US" sz="2800" dirty="0">
                <a:solidFill>
                  <a:schemeClr val="dk1"/>
                </a:solidFill>
                <a:latin typeface="Verdana"/>
                <a:ea typeface="Verdana"/>
                <a:cs typeface="Verdana"/>
                <a:sym typeface="Verdana"/>
              </a:rPr>
              <a:t>” “The father answered, ‘My son, you are always with me, and everything I </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4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5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3200"/>
              <a:buFont typeface="Arial"/>
              <a:buNone/>
            </a:pPr>
            <a:endParaRPr sz="3200" b="0" i="0" u="none" strike="noStrike" cap="none" dirty="0">
              <a:solidFill>
                <a:srgbClr val="000000"/>
              </a:solidFill>
              <a:latin typeface="Verdana"/>
              <a:ea typeface="Verdana"/>
              <a:cs typeface="Verdana"/>
              <a:sym typeface="Verdana"/>
            </a:endParaRPr>
          </a:p>
        </p:txBody>
      </p:sp>
      <p:sp>
        <p:nvSpPr>
          <p:cNvPr id="408" name="Google Shape;408;g118f2a99d9e_0_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20</a:t>
            </a:fld>
            <a:endParaRPr sz="1800" dirty="0"/>
          </a:p>
        </p:txBody>
      </p:sp>
      <p:sp>
        <p:nvSpPr>
          <p:cNvPr id="409" name="Google Shape;409;g118f2a99d9e_0_92"/>
          <p:cNvSpPr txBox="1"/>
          <p:nvPr/>
        </p:nvSpPr>
        <p:spPr>
          <a:xfrm>
            <a:off x="1894650" y="4089688"/>
            <a:ext cx="93828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500"/>
              </a:spcBef>
              <a:spcAft>
                <a:spcPts val="50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10" name="Google Shape;410;g118f2a99d9e_0_92"/>
          <p:cNvSpPr txBox="1"/>
          <p:nvPr/>
        </p:nvSpPr>
        <p:spPr>
          <a:xfrm>
            <a:off x="226501" y="3272938"/>
            <a:ext cx="11514300" cy="2433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800" dirty="0">
                <a:solidFill>
                  <a:schemeClr val="dk1"/>
                </a:solidFill>
                <a:latin typeface="Verdana"/>
                <a:ea typeface="Verdana"/>
                <a:cs typeface="Verdana"/>
                <a:sym typeface="Verdana"/>
              </a:rPr>
              <a:t>have is yours. But this was a day to be happy and celebrate. Your brother was dead, but now is alive. He was lost, and now we have found him!’”</a:t>
            </a:r>
            <a:endParaRPr sz="2800" dirty="0">
              <a:solidFill>
                <a:schemeClr val="dk1"/>
              </a:solidFill>
              <a:latin typeface="Verdana"/>
              <a:ea typeface="Verdana"/>
              <a:cs typeface="Verdana"/>
              <a:sym typeface="Verdana"/>
            </a:endParaRPr>
          </a:p>
          <a:p>
            <a:pPr marL="0" lvl="0" indent="0" algn="l" rtl="0">
              <a:lnSpc>
                <a:spcPct val="115000"/>
              </a:lnSpc>
              <a:spcBef>
                <a:spcPts val="400"/>
              </a:spcBef>
              <a:spcAft>
                <a:spcPts val="0"/>
              </a:spcAft>
              <a:buNone/>
            </a:pP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411" name="Google Shape;411;g118f2a99d9e_0_92"/>
          <p:cNvPicPr preferRelativeResize="0"/>
          <p:nvPr/>
        </p:nvPicPr>
        <p:blipFill rotWithShape="1">
          <a:blip r:embed="rId5">
            <a:alphaModFix/>
          </a:blip>
          <a:srcRect/>
          <a:stretch/>
        </p:blipFill>
        <p:spPr>
          <a:xfrm>
            <a:off x="6895375" y="410350"/>
            <a:ext cx="4845426" cy="2730475"/>
          </a:xfrm>
          <a:prstGeom prst="rect">
            <a:avLst/>
          </a:prstGeom>
          <a:noFill/>
          <a:ln w="9525" cap="flat" cmpd="sng">
            <a:solidFill>
              <a:srgbClr val="4472C4"/>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25"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5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9"/>
          <p:cNvSpPr/>
          <p:nvPr/>
        </p:nvSpPr>
        <p:spPr>
          <a:xfrm>
            <a:off x="545700" y="1221760"/>
            <a:ext cx="11100600" cy="5180700"/>
          </a:xfrm>
          <a:prstGeom prst="rect">
            <a:avLst/>
          </a:prstGeom>
          <a:noFill/>
          <a:ln>
            <a:noFill/>
          </a:ln>
        </p:spPr>
        <p:txBody>
          <a:bodyPr spcFirstLastPara="1" wrap="square" lIns="91425" tIns="45700" rIns="91425" bIns="45700" anchor="t" anchorCtr="0">
            <a:noAutofit/>
          </a:bodyPr>
          <a:lstStyle/>
          <a:p>
            <a:pPr marL="596900" marR="0" lvl="0" indent="-292100" algn="l" rtl="0">
              <a:lnSpc>
                <a:spcPct val="115000"/>
              </a:lnSpc>
              <a:spcBef>
                <a:spcPts val="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Why did Jesus tell the religious leaders this story? </a:t>
            </a:r>
            <a:endParaRPr sz="2800" b="0" i="0" u="none" strike="noStrike" cap="none" dirty="0">
              <a:solidFill>
                <a:schemeClr val="dk1"/>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What made the younger son return to his father?</a:t>
            </a:r>
            <a:endParaRPr sz="2800" b="0" i="0" u="none" strike="noStrike" cap="none" dirty="0">
              <a:solidFill>
                <a:schemeClr val="dk1"/>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How did the father react to the younger son’s return?</a:t>
            </a:r>
            <a:endParaRPr sz="2800" b="0" i="0" u="none" strike="noStrike" cap="none" dirty="0">
              <a:solidFill>
                <a:schemeClr val="dk1"/>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Why did the older son refuse to celebrate his brother’s return?</a:t>
            </a:r>
            <a:endParaRPr sz="1400" b="0" i="0" u="none" strike="noStrike" cap="none" dirty="0">
              <a:solidFill>
                <a:srgbClr val="000000"/>
              </a:solidFill>
              <a:latin typeface="Arial"/>
              <a:ea typeface="Arial"/>
              <a:cs typeface="Arial"/>
              <a:sym typeface="Arial"/>
            </a:endParaRPr>
          </a:p>
          <a:p>
            <a:pPr marL="596900" marR="0" lvl="0" indent="-292100" algn="l" rtl="0">
              <a:lnSpc>
                <a:spcPct val="115000"/>
              </a:lnSpc>
              <a:spcBef>
                <a:spcPts val="500"/>
              </a:spcBef>
              <a:spcAft>
                <a:spcPts val="0"/>
              </a:spcAft>
              <a:buClr>
                <a:schemeClr val="dk1"/>
              </a:buClr>
              <a:buSzPts val="2800"/>
              <a:buFont typeface="Arial"/>
              <a:buAutoNum type="arabicPeriod"/>
            </a:pPr>
            <a:r>
              <a:rPr lang="en-US" sz="2800" b="0" i="0" u="none" strike="noStrike" cap="none" dirty="0">
                <a:solidFill>
                  <a:schemeClr val="dk1"/>
                </a:solidFill>
                <a:latin typeface="Verdana"/>
                <a:ea typeface="Verdana"/>
                <a:cs typeface="Verdana"/>
                <a:sym typeface="Verdana"/>
              </a:rPr>
              <a:t> How does the father’s love for his sons in this story remind you of God’s love for you?</a:t>
            </a:r>
          </a:p>
          <a:p>
            <a:pPr marL="596900" marR="0" lvl="0" indent="-292100" algn="l" rtl="0">
              <a:lnSpc>
                <a:spcPct val="115000"/>
              </a:lnSpc>
              <a:spcBef>
                <a:spcPts val="500"/>
              </a:spcBef>
              <a:spcAft>
                <a:spcPts val="0"/>
              </a:spcAft>
              <a:buClr>
                <a:schemeClr val="dk1"/>
              </a:buClr>
              <a:buSzPts val="2800"/>
              <a:buFont typeface="Arial"/>
              <a:buAutoNum type="arabicPeriod"/>
            </a:pPr>
            <a:r>
              <a:rPr lang="en-US" sz="2800" dirty="0">
                <a:solidFill>
                  <a:schemeClr val="dk1"/>
                </a:solidFill>
                <a:latin typeface="Verdana"/>
                <a:ea typeface="Verdana"/>
                <a:cs typeface="Verdana"/>
                <a:sym typeface="Verdana"/>
              </a:rPr>
              <a:t> Do you identify more with the older son or the younger son? Why?</a:t>
            </a:r>
            <a:endParaRPr sz="2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419" name="Google Shape;419;p19"/>
          <p:cNvSpPr txBox="1">
            <a:spLocks noGrp="1"/>
          </p:cNvSpPr>
          <p:nvPr>
            <p:ph type="ftr" idx="11"/>
          </p:nvPr>
        </p:nvSpPr>
        <p:spPr>
          <a:xfrm>
            <a:off x="0" y="6324963"/>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20" name="Google Shape;420;p19"/>
          <p:cNvSpPr txBox="1"/>
          <p:nvPr/>
        </p:nvSpPr>
        <p:spPr>
          <a:xfrm>
            <a:off x="1197293" y="193435"/>
            <a:ext cx="9797413"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Answer the questions.</a:t>
            </a:r>
            <a:endParaRPr sz="3200" b="1" i="0" u="none" strike="noStrike" cap="none">
              <a:solidFill>
                <a:srgbClr val="000000"/>
              </a:solidFill>
              <a:latin typeface="Verdana"/>
              <a:ea typeface="Verdana"/>
              <a:cs typeface="Verdana"/>
              <a:sym typeface="Verdana"/>
            </a:endParaRPr>
          </a:p>
        </p:txBody>
      </p:sp>
      <p:sp>
        <p:nvSpPr>
          <p:cNvPr id="421" name="Google Shape;421;p19"/>
          <p:cNvSpPr txBox="1">
            <a:spLocks noGrp="1"/>
          </p:cNvSpPr>
          <p:nvPr>
            <p:ph type="sldNum" idx="12"/>
          </p:nvPr>
        </p:nvSpPr>
        <p:spPr>
          <a:xfrm>
            <a:off x="8701904" y="64024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21</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1"/>
          <p:cNvSpPr/>
          <p:nvPr/>
        </p:nvSpPr>
        <p:spPr>
          <a:xfrm>
            <a:off x="934721" y="2306330"/>
            <a:ext cx="10754938" cy="3970318"/>
          </a:xfrm>
          <a:prstGeom prst="rect">
            <a:avLst/>
          </a:prstGeom>
          <a:noFill/>
          <a:ln>
            <a:noFill/>
          </a:ln>
        </p:spPr>
        <p:txBody>
          <a:bodyPr spcFirstLastPara="1" wrap="square" lIns="91425" tIns="45700" rIns="91425" bIns="45700" anchor="t" anchorCtr="0">
            <a:noAutofit/>
          </a:bodyPr>
          <a:lstStyle/>
          <a:p>
            <a:pPr marL="45720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45720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429" name="Google Shape;429;p21"/>
          <p:cNvSpPr txBox="1"/>
          <p:nvPr/>
        </p:nvSpPr>
        <p:spPr>
          <a:xfrm>
            <a:off x="-335257" y="221887"/>
            <a:ext cx="10937024" cy="79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Listen and answer the questions.</a:t>
            </a:r>
            <a:endParaRPr sz="600" b="1" i="0" u="none" strike="noStrike" cap="none" dirty="0">
              <a:solidFill>
                <a:schemeClr val="accent5"/>
              </a:solidFill>
              <a:latin typeface="Verdana"/>
              <a:ea typeface="Verdana"/>
              <a:cs typeface="Verdana"/>
              <a:sym typeface="Verdana"/>
            </a:endParaRPr>
          </a:p>
        </p:txBody>
      </p:sp>
      <p:sp>
        <p:nvSpPr>
          <p:cNvPr id="430" name="Google Shape;430;p21"/>
          <p:cNvSpPr txBox="1"/>
          <p:nvPr/>
        </p:nvSpPr>
        <p:spPr>
          <a:xfrm>
            <a:off x="249382" y="581352"/>
            <a:ext cx="11754195" cy="52860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2100"/>
              <a:buFont typeface="Arial"/>
              <a:buNone/>
            </a:pPr>
            <a:endParaRPr sz="2100" b="0" i="0" u="none" strike="noStrike" cap="none" dirty="0">
              <a:solidFill>
                <a:schemeClr val="dk1"/>
              </a:solidFill>
              <a:latin typeface="Verdana"/>
              <a:ea typeface="Verdana"/>
              <a:cs typeface="Verdana"/>
              <a:sym typeface="Verdana"/>
            </a:endParaRPr>
          </a:p>
          <a:p>
            <a:pPr marL="514350" marR="0" lvl="0" indent="-514350" algn="l" rtl="0">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What was the name of the race that Noor </a:t>
            </a:r>
          </a:p>
          <a:p>
            <a:pPr marR="0" lvl="0" algn="l" rtl="0">
              <a:spcBef>
                <a:spcPts val="0"/>
              </a:spcBef>
              <a:spcAft>
                <a:spcPts val="0"/>
              </a:spcAft>
              <a:buClr>
                <a:srgbClr val="000000"/>
              </a:buClr>
              <a:buSzPts val="2800"/>
            </a:pPr>
            <a:r>
              <a:rPr lang="en-US" sz="2800" b="0" i="0" u="none" strike="noStrike" cap="none" dirty="0">
                <a:solidFill>
                  <a:srgbClr val="000000"/>
                </a:solidFill>
                <a:latin typeface="Verdana"/>
                <a:ea typeface="Verdana"/>
                <a:cs typeface="Verdana"/>
                <a:sym typeface="Verdana"/>
              </a:rPr>
              <a:t>watched?</a:t>
            </a:r>
          </a:p>
          <a:p>
            <a:pPr marR="0" lvl="0" algn="l" rtl="0">
              <a:spcBef>
                <a:spcPts val="0"/>
              </a:spcBef>
              <a:spcAft>
                <a:spcPts val="0"/>
              </a:spcAft>
              <a:buClr>
                <a:srgbClr val="000000"/>
              </a:buClr>
              <a:buSzPts val="2800"/>
            </a:pPr>
            <a:endParaRPr sz="8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2. What city is the race going through next</a:t>
            </a:r>
            <a:r>
              <a:rPr lang="en-US" sz="2800" dirty="0">
                <a:latin typeface="Verdana"/>
                <a:ea typeface="Verdana"/>
                <a:cs typeface="Verdana"/>
                <a:sym typeface="Verdana"/>
              </a:rPr>
              <a: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3. What kinds of things does the race pass?</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4. What happened during the race?</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5. Why was there an accident during the race?</a:t>
            </a:r>
          </a:p>
          <a:p>
            <a:pPr marL="0" marR="0" lvl="0" indent="0" algn="l" rtl="0">
              <a:lnSpc>
                <a:spcPct val="150000"/>
              </a:lnSpc>
              <a:spcBef>
                <a:spcPts val="0"/>
              </a:spcBef>
              <a:spcAft>
                <a:spcPts val="0"/>
              </a:spcAft>
              <a:buClr>
                <a:srgbClr val="000000"/>
              </a:buClr>
              <a:buSzPts val="2800"/>
              <a:buFont typeface="Arial"/>
              <a:buNone/>
            </a:pPr>
            <a:endParaRPr sz="8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6. What needs to happen to make the routes safer for future races?</a:t>
            </a:r>
            <a:endParaRPr sz="2800" b="0" i="0" u="none" strike="noStrike" cap="none" dirty="0">
              <a:solidFill>
                <a:srgbClr val="000000"/>
              </a:solidFill>
              <a:latin typeface="Verdana"/>
              <a:ea typeface="Verdana"/>
              <a:cs typeface="Verdana"/>
              <a:sym typeface="Verdana"/>
            </a:endParaRPr>
          </a:p>
        </p:txBody>
      </p:sp>
      <p:sp>
        <p:nvSpPr>
          <p:cNvPr id="431" name="Google Shape;431;p21"/>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32" name="Google Shape;4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22</a:t>
            </a:fld>
            <a:endParaRPr sz="1800" dirty="0"/>
          </a:p>
        </p:txBody>
      </p:sp>
      <p:pic>
        <p:nvPicPr>
          <p:cNvPr id="1026" name="Picture 2" descr="Bike Race Images - Free Download on Freepik">
            <a:extLst>
              <a:ext uri="{FF2B5EF4-FFF2-40B4-BE49-F238E27FC236}">
                <a16:creationId xmlns:a16="http://schemas.microsoft.com/office/drawing/2014/main" id="{28310D33-FEE0-4538-BD6C-DDC1BB83596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24083" y="136525"/>
            <a:ext cx="2465576" cy="148940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09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txBox="1"/>
          <p:nvPr/>
        </p:nvSpPr>
        <p:spPr>
          <a:xfrm>
            <a:off x="72517" y="48168"/>
            <a:ext cx="12046966"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Partner A – Ask for Locations</a:t>
            </a:r>
            <a:endParaRPr sz="200" b="1" i="0" u="none" strike="noStrike" cap="none"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1800" b="0" i="0" u="none" strike="noStrike" cap="none" dirty="0">
              <a:solidFill>
                <a:schemeClr val="dk1"/>
              </a:solidFill>
              <a:latin typeface="Verdana"/>
              <a:ea typeface="Verdana"/>
              <a:cs typeface="Verdana"/>
              <a:sym typeface="Verdana"/>
            </a:endParaRPr>
          </a:p>
        </p:txBody>
      </p:sp>
      <p:sp>
        <p:nvSpPr>
          <p:cNvPr id="441" name="Google Shape;441;p53"/>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42" name="Google Shape;442;p53"/>
          <p:cNvSpPr txBox="1">
            <a:spLocks noGrp="1"/>
          </p:cNvSpPr>
          <p:nvPr>
            <p:ph type="sldNum" idx="12"/>
          </p:nvPr>
        </p:nvSpPr>
        <p:spPr>
          <a:xfrm>
            <a:off x="8657942" y="64271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23</a:t>
            </a:fld>
            <a:endParaRPr sz="1800" dirty="0"/>
          </a:p>
        </p:txBody>
      </p:sp>
      <p:graphicFrame>
        <p:nvGraphicFramePr>
          <p:cNvPr id="443" name="Google Shape;443;p53"/>
          <p:cNvGraphicFramePr/>
          <p:nvPr>
            <p:extLst>
              <p:ext uri="{D42A27DB-BD31-4B8C-83A1-F6EECF244321}">
                <p14:modId xmlns:p14="http://schemas.microsoft.com/office/powerpoint/2010/main" val="1760372740"/>
              </p:ext>
            </p:extLst>
          </p:nvPr>
        </p:nvGraphicFramePr>
        <p:xfrm>
          <a:off x="316125" y="715129"/>
          <a:ext cx="11559750" cy="5711991"/>
        </p:xfrm>
        <a:graphic>
          <a:graphicData uri="http://schemas.openxmlformats.org/drawingml/2006/table">
            <a:tbl>
              <a:tblPr>
                <a:noFill/>
                <a:tableStyleId>{627A8B76-D77E-471D-9B5F-8B2C2DF084D6}</a:tableStyleId>
              </a:tblPr>
              <a:tblGrid>
                <a:gridCol w="6798350">
                  <a:extLst>
                    <a:ext uri="{9D8B030D-6E8A-4147-A177-3AD203B41FA5}">
                      <a16:colId xmlns:a16="http://schemas.microsoft.com/office/drawing/2014/main" val="20000"/>
                    </a:ext>
                  </a:extLst>
                </a:gridCol>
                <a:gridCol w="4761400">
                  <a:extLst>
                    <a:ext uri="{9D8B030D-6E8A-4147-A177-3AD203B41FA5}">
                      <a16:colId xmlns:a16="http://schemas.microsoft.com/office/drawing/2014/main" val="20001"/>
                    </a:ext>
                  </a:extLst>
                </a:gridCol>
              </a:tblGrid>
              <a:tr h="549311">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dirty="0">
                          <a:solidFill>
                            <a:srgbClr val="000000"/>
                          </a:solidFill>
                          <a:latin typeface="Verdana"/>
                          <a:ea typeface="Verdana"/>
                          <a:cs typeface="Verdana"/>
                          <a:sym typeface="Verdana"/>
                        </a:rPr>
                        <a:t>Questions</a:t>
                      </a:r>
                      <a:endParaRPr sz="2800" u="none" strike="noStrike" cap="none" dirty="0">
                        <a:solidFill>
                          <a:srgbClr val="000000"/>
                        </a:solidFill>
                        <a:latin typeface="Verdana"/>
                        <a:ea typeface="Verdana"/>
                        <a:cs typeface="Verdana"/>
                        <a:sym typeface="Verdana"/>
                      </a:endParaRPr>
                    </a:p>
                  </a:txBody>
                  <a:tcPr marL="47625" marR="47625" marT="47625" marB="476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47625" marR="47625" marT="47625" marB="476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70068">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latin typeface="Verdana"/>
                          <a:ea typeface="Verdana"/>
                          <a:cs typeface="Verdana"/>
                          <a:sym typeface="Verdana"/>
                        </a:rPr>
                        <a:t>1. Where is the train?</a:t>
                      </a:r>
                      <a:endParaRPr sz="2800" b="0" i="0" u="none" strike="noStrike" cap="none">
                        <a:solidFill>
                          <a:schemeClr val="accent5"/>
                        </a:solidFill>
                        <a:latin typeface="Verdana"/>
                        <a:ea typeface="Verdana"/>
                        <a:cs typeface="Verdana"/>
                        <a:sym typeface="Verdana"/>
                      </a:endParaRPr>
                    </a:p>
                  </a:txBody>
                  <a:tcPr marL="47625" marR="47625" marT="47625" marB="47625">
                    <a:lnT w="12700" cap="flat" cmpd="sng">
                      <a:solidFill>
                        <a:srgbClr val="4472C4"/>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400" u="none" strike="noStrike" cap="none">
                          <a:solidFill>
                            <a:srgbClr val="4472C4"/>
                          </a:solidFill>
                          <a:latin typeface="Verdana"/>
                          <a:ea typeface="Verdana"/>
                          <a:cs typeface="Verdana"/>
                          <a:sym typeface="Verdana"/>
                        </a:rPr>
                        <a:t>The train is over the park, on top of the bridge. </a:t>
                      </a:r>
                      <a:endParaRPr sz="2400" u="none" strike="noStrike" cap="none">
                        <a:solidFill>
                          <a:srgbClr val="4472C4"/>
                        </a:solidFill>
                        <a:latin typeface="Verdana"/>
                        <a:ea typeface="Verdana"/>
                        <a:cs typeface="Verdana"/>
                        <a:sym typeface="Verdana"/>
                      </a:endParaRPr>
                    </a:p>
                  </a:txBody>
                  <a:tcPr marL="47625" marR="47625" marT="47625" marB="47625">
                    <a:lnT w="12700" cap="flat" cmpd="sng">
                      <a:solidFill>
                        <a:srgbClr val="4472C4"/>
                      </a:solidFill>
                      <a:prstDash val="solid"/>
                      <a:round/>
                      <a:headEnd type="none" w="sm" len="sm"/>
                      <a:tailEnd type="none" w="sm" len="sm"/>
                    </a:lnT>
                  </a:tcPr>
                </a:tc>
                <a:extLst>
                  <a:ext uri="{0D108BD9-81ED-4DB2-BD59-A6C34878D82A}">
                    <a16:rowId xmlns:a16="http://schemas.microsoft.com/office/drawing/2014/main" val="10001"/>
                  </a:ext>
                </a:extLst>
              </a:tr>
              <a:tr h="633553">
                <a:tc>
                  <a:txBody>
                    <a:bodyPr/>
                    <a:lstStyle/>
                    <a:p>
                      <a:pPr marL="0" marR="0" lvl="0" indent="0" algn="l" rtl="0">
                        <a:lnSpc>
                          <a:spcPct val="100000"/>
                        </a:lnSpc>
                        <a:spcBef>
                          <a:spcPts val="0"/>
                        </a:spcBef>
                        <a:spcAft>
                          <a:spcPts val="0"/>
                        </a:spcAft>
                        <a:buClr>
                          <a:srgbClr val="000000"/>
                        </a:buClr>
                        <a:buSzPts val="2100"/>
                        <a:buFont typeface="Calibri"/>
                        <a:buNone/>
                      </a:pPr>
                      <a:r>
                        <a:rPr lang="en-US" sz="2800" u="none" strike="noStrike" cap="none">
                          <a:solidFill>
                            <a:srgbClr val="000000"/>
                          </a:solidFill>
                          <a:latin typeface="Verdana"/>
                          <a:ea typeface="Verdana"/>
                          <a:cs typeface="Verdana"/>
                          <a:sym typeface="Verdana"/>
                        </a:rPr>
                        <a:t>2. </a:t>
                      </a:r>
                      <a:r>
                        <a:rPr lang="en-US" sz="2800" u="none" strike="noStrike" cap="none">
                          <a:latin typeface="Verdana"/>
                          <a:ea typeface="Verdana"/>
                          <a:cs typeface="Verdana"/>
                          <a:sym typeface="Verdana"/>
                        </a:rPr>
                        <a:t>Where is the traffic light?</a:t>
                      </a:r>
                      <a:endParaRPr sz="1400" u="none" strike="noStrike" cap="none"/>
                    </a:p>
                  </a:txBody>
                  <a:tcPr marL="47625" marR="47625" marT="47625" marB="47625"/>
                </a:tc>
                <a:tc>
                  <a:txBody>
                    <a:bodyPr/>
                    <a:lstStyle/>
                    <a:p>
                      <a:pPr marL="0" marR="0" lvl="0" indent="0" algn="l" rtl="0">
                        <a:lnSpc>
                          <a:spcPct val="10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47625" marR="47625" marT="47625" marB="47625"/>
                </a:tc>
                <a:extLst>
                  <a:ext uri="{0D108BD9-81ED-4DB2-BD59-A6C34878D82A}">
                    <a16:rowId xmlns:a16="http://schemas.microsoft.com/office/drawing/2014/main" val="10002"/>
                  </a:ext>
                </a:extLst>
              </a:tr>
              <a:tr h="998373">
                <a:tc>
                  <a:txBody>
                    <a:bodyPr/>
                    <a:lstStyle/>
                    <a:p>
                      <a:pPr marL="0" marR="0" lvl="0" indent="0" algn="l" rtl="0">
                        <a:lnSpc>
                          <a:spcPct val="100000"/>
                        </a:lnSpc>
                        <a:spcBef>
                          <a:spcPts val="0"/>
                        </a:spcBef>
                        <a:spcAft>
                          <a:spcPts val="0"/>
                        </a:spcAft>
                        <a:buClr>
                          <a:srgbClr val="000000"/>
                        </a:buClr>
                        <a:buSzPts val="2100"/>
                        <a:buFont typeface="Calibri"/>
                        <a:buNone/>
                      </a:pPr>
                      <a:r>
                        <a:rPr lang="en-US" sz="2800" u="none" strike="noStrike" cap="none">
                          <a:solidFill>
                            <a:srgbClr val="000000"/>
                          </a:solidFill>
                          <a:latin typeface="Verdana"/>
                          <a:ea typeface="Verdana"/>
                          <a:cs typeface="Verdana"/>
                          <a:sym typeface="Verdana"/>
                        </a:rPr>
                        <a:t>3. </a:t>
                      </a:r>
                      <a:r>
                        <a:rPr lang="en-US" sz="2800" u="none" strike="noStrike" cap="none">
                          <a:latin typeface="Verdana"/>
                          <a:ea typeface="Verdana"/>
                          <a:cs typeface="Verdana"/>
                          <a:sym typeface="Verdana"/>
                        </a:rPr>
                        <a:t>Where is the female cyclist riding her bike?</a:t>
                      </a:r>
                      <a:endParaRPr sz="2800" u="none" strike="noStrike" cap="none">
                        <a:solidFill>
                          <a:srgbClr val="000000"/>
                        </a:solidFill>
                        <a:latin typeface="Verdana"/>
                        <a:ea typeface="Verdana"/>
                        <a:cs typeface="Verdana"/>
                        <a:sym typeface="Verdana"/>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47625" marR="47625" marT="47625" marB="47625"/>
                </a:tc>
                <a:extLst>
                  <a:ext uri="{0D108BD9-81ED-4DB2-BD59-A6C34878D82A}">
                    <a16:rowId xmlns:a16="http://schemas.microsoft.com/office/drawing/2014/main" val="10003"/>
                  </a:ext>
                </a:extLst>
              </a:tr>
              <a:tr h="998373">
                <a:tc>
                  <a:txBody>
                    <a:bodyPr/>
                    <a:lstStyle/>
                    <a:p>
                      <a:pPr marL="0" marR="0" lvl="0" indent="0" algn="l" rtl="0">
                        <a:lnSpc>
                          <a:spcPct val="100000"/>
                        </a:lnSpc>
                        <a:spcBef>
                          <a:spcPts val="0"/>
                        </a:spcBef>
                        <a:spcAft>
                          <a:spcPts val="0"/>
                        </a:spcAft>
                        <a:buClr>
                          <a:srgbClr val="000000"/>
                        </a:buClr>
                        <a:buSzPts val="2100"/>
                        <a:buFont typeface="Calibri"/>
                        <a:buNone/>
                      </a:pPr>
                      <a:r>
                        <a:rPr lang="en-US" sz="2800" u="none" strike="noStrike" cap="none">
                          <a:solidFill>
                            <a:srgbClr val="000000"/>
                          </a:solidFill>
                          <a:latin typeface="Verdana"/>
                          <a:ea typeface="Verdana"/>
                          <a:cs typeface="Verdana"/>
                          <a:sym typeface="Verdana"/>
                        </a:rPr>
                        <a:t>4. </a:t>
                      </a:r>
                      <a:r>
                        <a:rPr lang="en-US" sz="2800" u="none" strike="noStrike" cap="none">
                          <a:latin typeface="Verdana"/>
                          <a:ea typeface="Verdana"/>
                          <a:cs typeface="Verdana"/>
                          <a:sym typeface="Verdana"/>
                        </a:rPr>
                        <a:t>Where is the woman walking her dog?</a:t>
                      </a:r>
                      <a:endParaRPr sz="2800" u="none" strike="noStrike" cap="none">
                        <a:solidFill>
                          <a:srgbClr val="000000"/>
                        </a:solidFill>
                        <a:latin typeface="Verdana"/>
                        <a:ea typeface="Verdana"/>
                        <a:cs typeface="Verdana"/>
                        <a:sym typeface="Verdana"/>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47625" marR="47625" marT="47625" marB="47625"/>
                </a:tc>
                <a:extLst>
                  <a:ext uri="{0D108BD9-81ED-4DB2-BD59-A6C34878D82A}">
                    <a16:rowId xmlns:a16="http://schemas.microsoft.com/office/drawing/2014/main" val="10004"/>
                  </a:ext>
                </a:extLst>
              </a:tr>
              <a:tr h="998373">
                <a:tc>
                  <a:txBody>
                    <a:bodyPr/>
                    <a:lstStyle/>
                    <a:p>
                      <a:pPr marL="0" marR="0" lvl="0" indent="0" algn="l" rtl="0">
                        <a:lnSpc>
                          <a:spcPct val="100000"/>
                        </a:lnSpc>
                        <a:spcBef>
                          <a:spcPts val="0"/>
                        </a:spcBef>
                        <a:spcAft>
                          <a:spcPts val="0"/>
                        </a:spcAft>
                        <a:buClr>
                          <a:srgbClr val="000000"/>
                        </a:buClr>
                        <a:buSzPts val="2100"/>
                        <a:buFont typeface="Calibri"/>
                        <a:buNone/>
                      </a:pPr>
                      <a:r>
                        <a:rPr lang="en-US" sz="2800" u="none" strike="noStrike" cap="none">
                          <a:solidFill>
                            <a:srgbClr val="000000"/>
                          </a:solidFill>
                          <a:latin typeface="Verdana"/>
                          <a:ea typeface="Verdana"/>
                          <a:cs typeface="Verdana"/>
                          <a:sym typeface="Verdana"/>
                        </a:rPr>
                        <a:t>5. </a:t>
                      </a:r>
                      <a:r>
                        <a:rPr lang="en-US" sz="2800" u="none" strike="noStrike" cap="none">
                          <a:latin typeface="Verdana"/>
                          <a:ea typeface="Verdana"/>
                          <a:cs typeface="Verdana"/>
                          <a:sym typeface="Verdana"/>
                        </a:rPr>
                        <a:t>How many people are walking across the street?</a:t>
                      </a:r>
                      <a:endParaRPr sz="2800" u="none" strike="noStrike" cap="none">
                        <a:solidFill>
                          <a:srgbClr val="000000"/>
                        </a:solidFill>
                        <a:latin typeface="Verdana"/>
                        <a:ea typeface="Verdana"/>
                        <a:cs typeface="Verdana"/>
                        <a:sym typeface="Verdana"/>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47625" marR="47625" marT="47625" marB="47625"/>
                </a:tc>
                <a:extLst>
                  <a:ext uri="{0D108BD9-81ED-4DB2-BD59-A6C34878D82A}">
                    <a16:rowId xmlns:a16="http://schemas.microsoft.com/office/drawing/2014/main" val="10005"/>
                  </a:ext>
                </a:extLst>
              </a:tr>
              <a:tr h="663940">
                <a:tc>
                  <a:txBody>
                    <a:bodyPr/>
                    <a:lstStyle/>
                    <a:p>
                      <a:pPr marL="0" marR="0" lvl="0" indent="0" algn="l" rtl="0">
                        <a:lnSpc>
                          <a:spcPct val="100000"/>
                        </a:lnSpc>
                        <a:spcBef>
                          <a:spcPts val="0"/>
                        </a:spcBef>
                        <a:spcAft>
                          <a:spcPts val="0"/>
                        </a:spcAft>
                        <a:buClr>
                          <a:srgbClr val="000000"/>
                        </a:buClr>
                        <a:buSzPts val="2100"/>
                        <a:buFont typeface="Calibri"/>
                        <a:buNone/>
                      </a:pPr>
                      <a:r>
                        <a:rPr lang="en-US" sz="2800" u="none" strike="noStrike" cap="none">
                          <a:solidFill>
                            <a:srgbClr val="000000"/>
                          </a:solidFill>
                          <a:latin typeface="Verdana"/>
                          <a:ea typeface="Verdana"/>
                          <a:cs typeface="Verdana"/>
                          <a:sym typeface="Verdana"/>
                        </a:rPr>
                        <a:t>6.</a:t>
                      </a:r>
                      <a:r>
                        <a:rPr lang="en-US" sz="2800" u="none" strike="noStrike" cap="none">
                          <a:latin typeface="Verdana"/>
                          <a:ea typeface="Verdana"/>
                          <a:cs typeface="Verdana"/>
                          <a:sym typeface="Verdana"/>
                        </a:rPr>
                        <a:t> Where is the red car going?</a:t>
                      </a:r>
                      <a:endParaRPr sz="2800" u="none" strike="noStrike" cap="none">
                        <a:solidFill>
                          <a:srgbClr val="000000"/>
                        </a:solidFill>
                        <a:latin typeface="Verdana"/>
                        <a:ea typeface="Verdana"/>
                        <a:cs typeface="Verdana"/>
                        <a:sym typeface="Verdana"/>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2100"/>
                        <a:buFont typeface="Arial"/>
                        <a:buNone/>
                      </a:pPr>
                      <a:endParaRPr sz="2800" u="none" strike="noStrike" cap="none" dirty="0">
                        <a:solidFill>
                          <a:srgbClr val="000000"/>
                        </a:solidFill>
                        <a:latin typeface="Verdana"/>
                        <a:ea typeface="Verdana"/>
                        <a:cs typeface="Verdana"/>
                        <a:sym typeface="Verdana"/>
                      </a:endParaRPr>
                    </a:p>
                  </a:txBody>
                  <a:tcPr marL="47625" marR="47625" marT="47625" marB="47625"/>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1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22"/>
          <p:cNvPicPr preferRelativeResize="0"/>
          <p:nvPr/>
        </p:nvPicPr>
        <p:blipFill rotWithShape="1">
          <a:blip r:embed="rId5">
            <a:alphaModFix/>
          </a:blip>
          <a:srcRect/>
          <a:stretch/>
        </p:blipFill>
        <p:spPr>
          <a:xfrm>
            <a:off x="1" y="0"/>
            <a:ext cx="12192000" cy="6850545"/>
          </a:xfrm>
          <a:prstGeom prst="rect">
            <a:avLst/>
          </a:prstGeom>
          <a:noFill/>
          <a:ln>
            <a:noFill/>
          </a:ln>
        </p:spPr>
      </p:pic>
      <p:sp>
        <p:nvSpPr>
          <p:cNvPr id="451" name="Google Shape;451;p22"/>
          <p:cNvSpPr txBox="1"/>
          <p:nvPr/>
        </p:nvSpPr>
        <p:spPr>
          <a:xfrm>
            <a:off x="72459" y="-11"/>
            <a:ext cx="120471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Partner B: City Street Locations </a:t>
            </a:r>
            <a:endParaRPr sz="200" b="1" i="0" u="none" strike="noStrike" cap="none"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300" b="1" i="0" u="none" strike="noStrike" cap="none" dirty="0">
              <a:solidFill>
                <a:srgbClr val="000000"/>
              </a:solidFill>
            </a:endParaRPr>
          </a:p>
          <a:p>
            <a:pPr marL="0" marR="0" lvl="0" indent="0" algn="l" rtl="0">
              <a:lnSpc>
                <a:spcPct val="100000"/>
              </a:lnSpc>
              <a:spcBef>
                <a:spcPts val="0"/>
              </a:spcBef>
              <a:spcAft>
                <a:spcPts val="0"/>
              </a:spcAft>
              <a:buClr>
                <a:srgbClr val="000000"/>
              </a:buClr>
              <a:buSzPts val="4400"/>
              <a:buFont typeface="Arial"/>
              <a:buNone/>
            </a:pPr>
            <a:endParaRPr sz="700" b="1" i="0" u="none" strike="noStrike" cap="none" dirty="0">
              <a:solidFill>
                <a:schemeClr val="dk1"/>
              </a:solidFill>
              <a:latin typeface="Verdana"/>
              <a:ea typeface="Verdana"/>
              <a:cs typeface="Verdana"/>
              <a:sym typeface="Verdana"/>
            </a:endParaRPr>
          </a:p>
        </p:txBody>
      </p:sp>
      <p:sp>
        <p:nvSpPr>
          <p:cNvPr id="452" name="Google Shape;452;p22"/>
          <p:cNvSpPr txBox="1">
            <a:spLocks noGrp="1"/>
          </p:cNvSpPr>
          <p:nvPr>
            <p:ph type="ftr" idx="11"/>
          </p:nvPr>
        </p:nvSpPr>
        <p:spPr>
          <a:xfrm>
            <a:off x="0" y="6503145"/>
            <a:ext cx="3782400" cy="34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53" name="Google Shape;453;p22"/>
          <p:cNvSpPr txBox="1">
            <a:spLocks noGrp="1"/>
          </p:cNvSpPr>
          <p:nvPr>
            <p:ph type="sldNum" idx="12"/>
          </p:nvPr>
        </p:nvSpPr>
        <p:spPr>
          <a:xfrm>
            <a:off x="8657942" y="64271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24</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3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315dfe3da0_0_0"/>
          <p:cNvSpPr txBox="1">
            <a:spLocks noGrp="1"/>
          </p:cNvSpPr>
          <p:nvPr>
            <p:ph type="ftr" idx="11"/>
          </p:nvPr>
        </p:nvSpPr>
        <p:spPr>
          <a:xfrm>
            <a:off x="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461" name="Google Shape;461;g2315dfe3da0_0_0"/>
          <p:cNvSpPr txBox="1">
            <a:spLocks noGrp="1"/>
          </p:cNvSpPr>
          <p:nvPr>
            <p:ph type="sldNum" idx="12"/>
          </p:nvPr>
        </p:nvSpPr>
        <p:spPr>
          <a:xfrm>
            <a:off x="8290560" y="6356350"/>
            <a:ext cx="320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25</a:t>
            </a:fld>
            <a:endParaRPr sz="1800" dirty="0"/>
          </a:p>
        </p:txBody>
      </p:sp>
      <p:sp>
        <p:nvSpPr>
          <p:cNvPr id="462" name="Google Shape;462;g2315dfe3da0_0_0"/>
          <p:cNvSpPr txBox="1"/>
          <p:nvPr/>
        </p:nvSpPr>
        <p:spPr>
          <a:xfrm>
            <a:off x="0" y="401206"/>
            <a:ext cx="12022200" cy="6248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Game: Simon Says</a:t>
            </a:r>
            <a:r>
              <a:rPr lang="en-US" sz="3200" b="1" dirty="0">
                <a:solidFill>
                  <a:schemeClr val="dk1"/>
                </a:solidFill>
                <a:latin typeface="Verdana"/>
                <a:ea typeface="Verdana"/>
                <a:cs typeface="Verdana"/>
                <a:sym typeface="Verdana"/>
              </a:rPr>
              <a:t>, “Please.”</a:t>
            </a:r>
            <a:endParaRPr sz="3200" b="1" i="0" u="none" strike="noStrike" cap="none" dirty="0">
              <a:solidFill>
                <a:schemeClr val="dk1"/>
              </a:solidFill>
              <a:latin typeface="Verdana"/>
              <a:ea typeface="Verdana"/>
              <a:cs typeface="Verdana"/>
              <a:sym typeface="Verdana"/>
            </a:endParaRPr>
          </a:p>
        </p:txBody>
      </p:sp>
      <p:pic>
        <p:nvPicPr>
          <p:cNvPr id="463" name="Google Shape;463;g2315dfe3da0_0_0"/>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5200" b="93400" l="2967" r="100000">
                        <a14:foregroundMark x1="12156" y1="91000" x2="12156" y2="91000"/>
                        <a14:foregroundMark x1="12084" y1="89400" x2="11650" y2="89000"/>
                        <a14:foregroundMark x1="7815" y1="87800" x2="7815" y2="87800"/>
                        <a14:foregroundMark x1="86179" y1="17400" x2="86179" y2="17400"/>
                        <a14:foregroundMark x1="50651" y1="94000" x2="50651" y2="94000"/>
                        <a14:foregroundMark x1="2967" y1="31600" x2="2967" y2="31600"/>
                        <a14:foregroundMark x1="89508" y1="54400" x2="89508" y2="54400"/>
                        <a14:foregroundMark x1="94935" y1="69200" x2="94935" y2="69200"/>
                        <a14:foregroundMark x1="95441" y1="93400" x2="95441" y2="93400"/>
                        <a14:foregroundMark x1="41679" y1="92200" x2="41679" y2="92200"/>
                        <a14:foregroundMark x1="87410" y1="42200" x2="87410" y2="42200"/>
                        <a14:foregroundMark x1="42764" y1="6800" x2="42764" y2="6800"/>
                        <a14:foregroundMark x1="44139" y1="5600" x2="44139" y2="5600"/>
                        <a14:foregroundMark x1="44067" y1="6200" x2="44067" y2="6200"/>
                        <a14:foregroundMark x1="42547" y1="6200" x2="42547" y2="6200"/>
                        <a14:foregroundMark x1="12446" y1="11000" x2="12446" y2="11000"/>
                        <a14:foregroundMark x1="11216" y1="18800" x2="11216" y2="18800"/>
                        <a14:foregroundMark x1="85818" y1="34400" x2="85818" y2="34400"/>
                        <a14:foregroundMark x1="81983" y1="87400" x2="81983" y2="87400"/>
                        <a14:backgroundMark x1="14399" y1="51800" x2="14399" y2="51800"/>
                        <a14:backgroundMark x1="46816" y1="38000" x2="46816" y2="38000"/>
                        <a14:backgroundMark x1="50145" y1="40200" x2="50145" y2="40200"/>
                        <a14:backgroundMark x1="48915" y1="40000" x2="48915" y2="40000"/>
                        <a14:backgroundMark x1="51664" y1="40800" x2="51664" y2="40800"/>
                      </a14:backgroundRemoval>
                    </a14:imgEffect>
                  </a14:imgLayer>
                </a14:imgProps>
              </a:ext>
              <a:ext uri="{28A0092B-C50C-407E-A947-70E740481C1C}">
                <a14:useLocalDpi xmlns:a14="http://schemas.microsoft.com/office/drawing/2010/main"/>
              </a:ext>
            </a:extLst>
          </a:blip>
          <a:srcRect/>
          <a:stretch/>
        </p:blipFill>
        <p:spPr>
          <a:xfrm>
            <a:off x="-8700" y="1078726"/>
            <a:ext cx="12200700" cy="5277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8157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6"/>
          <p:cNvSpPr txBox="1">
            <a:spLocks noGrp="1"/>
          </p:cNvSpPr>
          <p:nvPr>
            <p:ph type="sldNum" idx="12"/>
          </p:nvPr>
        </p:nvSpPr>
        <p:spPr>
          <a:xfrm>
            <a:off x="8678099" y="641510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26</a:t>
            </a:fld>
            <a:endParaRPr sz="1800" dirty="0"/>
          </a:p>
        </p:txBody>
      </p:sp>
      <p:graphicFrame>
        <p:nvGraphicFramePr>
          <p:cNvPr id="470" name="Google Shape;470;p56"/>
          <p:cNvGraphicFramePr/>
          <p:nvPr>
            <p:extLst>
              <p:ext uri="{D42A27DB-BD31-4B8C-83A1-F6EECF244321}">
                <p14:modId xmlns:p14="http://schemas.microsoft.com/office/powerpoint/2010/main" val="2320517193"/>
              </p:ext>
            </p:extLst>
          </p:nvPr>
        </p:nvGraphicFramePr>
        <p:xfrm>
          <a:off x="268940" y="1261805"/>
          <a:ext cx="11561110" cy="5197971"/>
        </p:xfrm>
        <a:graphic>
          <a:graphicData uri="http://schemas.openxmlformats.org/drawingml/2006/table">
            <a:tbl>
              <a:tblPr>
                <a:noFill/>
                <a:tableStyleId>{382D98B8-E42D-419A-BF8B-4A0B2476AEDD}</a:tableStyleId>
              </a:tblPr>
              <a:tblGrid>
                <a:gridCol w="2266470">
                  <a:extLst>
                    <a:ext uri="{9D8B030D-6E8A-4147-A177-3AD203B41FA5}">
                      <a16:colId xmlns:a16="http://schemas.microsoft.com/office/drawing/2014/main" val="20000"/>
                    </a:ext>
                  </a:extLst>
                </a:gridCol>
                <a:gridCol w="3514085">
                  <a:extLst>
                    <a:ext uri="{9D8B030D-6E8A-4147-A177-3AD203B41FA5}">
                      <a16:colId xmlns:a16="http://schemas.microsoft.com/office/drawing/2014/main" val="20001"/>
                    </a:ext>
                  </a:extLst>
                </a:gridCol>
                <a:gridCol w="2354140">
                  <a:extLst>
                    <a:ext uri="{9D8B030D-6E8A-4147-A177-3AD203B41FA5}">
                      <a16:colId xmlns:a16="http://schemas.microsoft.com/office/drawing/2014/main" val="20002"/>
                    </a:ext>
                  </a:extLst>
                </a:gridCol>
                <a:gridCol w="3426415">
                  <a:extLst>
                    <a:ext uri="{9D8B030D-6E8A-4147-A177-3AD203B41FA5}">
                      <a16:colId xmlns:a16="http://schemas.microsoft.com/office/drawing/2014/main" val="20003"/>
                    </a:ext>
                  </a:extLst>
                </a:gridCol>
              </a:tblGrid>
              <a:tr h="173265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My phone gives me directions to the store. </a:t>
                      </a: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4</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73265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1400" u="none" strike="noStrike" cap="none" dirty="0"/>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5</a:t>
                      </a: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732657">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a:t>
                      </a: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6</a:t>
                      </a: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71" name="Google Shape;471;p56"/>
          <p:cNvSpPr txBox="1"/>
          <p:nvPr/>
        </p:nvSpPr>
        <p:spPr>
          <a:xfrm>
            <a:off x="268940" y="6850"/>
            <a:ext cx="11923060" cy="553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Homework</a:t>
            </a:r>
            <a:r>
              <a:rPr lang="en-US" sz="4400" b="0" i="0" u="none" strike="noStrike" cap="none" dirty="0">
                <a:solidFill>
                  <a:schemeClr val="dk1"/>
                </a:solidFill>
                <a:latin typeface="Verdana"/>
                <a:ea typeface="Verdana"/>
                <a:cs typeface="Verdana"/>
                <a:sym typeface="Verdana"/>
              </a:rPr>
              <a:t> – </a:t>
            </a:r>
            <a:r>
              <a:rPr lang="en-US" sz="3200" b="1" dirty="0">
                <a:solidFill>
                  <a:schemeClr val="dk1"/>
                </a:solidFill>
                <a:latin typeface="Verdana"/>
                <a:ea typeface="Verdana"/>
                <a:cs typeface="Verdana"/>
                <a:sym typeface="Verdana"/>
              </a:rPr>
              <a:t>Write about the pictures with prepositions of motion</a:t>
            </a:r>
            <a:r>
              <a:rPr lang="en-US" sz="3200" b="1" dirty="0">
                <a:solidFill>
                  <a:schemeClr val="dk1"/>
                </a:solidFill>
              </a:rPr>
              <a:t>.</a:t>
            </a:r>
            <a:endParaRPr sz="3200" b="1" dirty="0">
              <a:solidFill>
                <a:schemeClr val="dk1"/>
              </a:solidFill>
            </a:endParaRPr>
          </a:p>
          <a:p>
            <a:pPr marL="0" marR="0" lvl="0" indent="0" algn="ctr" rtl="0">
              <a:lnSpc>
                <a:spcPct val="100000"/>
              </a:lnSpc>
              <a:spcBef>
                <a:spcPts val="0"/>
              </a:spcBef>
              <a:spcAft>
                <a:spcPts val="0"/>
              </a:spcAft>
              <a:buClr>
                <a:srgbClr val="000000"/>
              </a:buClr>
              <a:buSzPts val="4400"/>
              <a:buFont typeface="Arial"/>
              <a:buNone/>
            </a:pPr>
            <a:endParaRPr sz="4400" dirty="0">
              <a:solidFill>
                <a:schemeClr val="dk1"/>
              </a:solidFill>
              <a:latin typeface="Verdana"/>
              <a:ea typeface="Verdana"/>
              <a:cs typeface="Verdana"/>
              <a:sym typeface="Verdana"/>
            </a:endParaRPr>
          </a:p>
        </p:txBody>
      </p:sp>
      <p:sp>
        <p:nvSpPr>
          <p:cNvPr id="472" name="Google Shape;472;p56"/>
          <p:cNvSpPr txBox="1">
            <a:spLocks noGrp="1"/>
          </p:cNvSpPr>
          <p:nvPr>
            <p:ph type="ftr" idx="11"/>
          </p:nvPr>
        </p:nvSpPr>
        <p:spPr>
          <a:xfrm>
            <a:off x="0" y="6459776"/>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475" name="Google Shape;475;p5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59122" y="5274591"/>
            <a:ext cx="1851512" cy="1042399"/>
          </a:xfrm>
          <a:prstGeom prst="rect">
            <a:avLst/>
          </a:prstGeom>
          <a:noFill/>
          <a:ln>
            <a:noFill/>
          </a:ln>
        </p:spPr>
      </p:pic>
      <p:sp>
        <p:nvSpPr>
          <p:cNvPr id="476" name="Google Shape;476;p56"/>
          <p:cNvSpPr/>
          <p:nvPr/>
        </p:nvSpPr>
        <p:spPr>
          <a:xfrm>
            <a:off x="1192878" y="4834170"/>
            <a:ext cx="384000" cy="769500"/>
          </a:xfrm>
          <a:prstGeom prst="downArrow">
            <a:avLst>
              <a:gd name="adj1" fmla="val 50000"/>
              <a:gd name="adj2" fmla="val 500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77" name="Google Shape;477;p5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243638" y="5175920"/>
            <a:ext cx="2064212" cy="1239181"/>
          </a:xfrm>
          <a:prstGeom prst="rect">
            <a:avLst/>
          </a:prstGeom>
          <a:noFill/>
          <a:ln>
            <a:noFill/>
          </a:ln>
        </p:spPr>
      </p:pic>
      <p:pic>
        <p:nvPicPr>
          <p:cNvPr id="13" name="Google Shape;222;g2b2fd4c7d1a_1_0">
            <a:extLst>
              <a:ext uri="{FF2B5EF4-FFF2-40B4-BE49-F238E27FC236}">
                <a16:creationId xmlns:a16="http://schemas.microsoft.com/office/drawing/2014/main" id="{5E1D486D-387F-4579-BEDA-740F1342BF4B}"/>
              </a:ext>
            </a:extLst>
          </p:cNvPr>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12703" b="95000" l="17162" r="79595">
                        <a14:foregroundMark x1="28919" y1="88108" x2="28919" y2="88108"/>
                        <a14:foregroundMark x1="28919" y1="88108" x2="28919" y2="88108"/>
                        <a14:foregroundMark x1="28919" y1="88108" x2="28919" y2="88108"/>
                        <a14:foregroundMark x1="33514" y1="61081" x2="33514" y2="61081"/>
                        <a14:foregroundMark x1="34730" y1="60000" x2="34730" y2="60000"/>
                        <a14:foregroundMark x1="34730" y1="60000" x2="34730" y2="60000"/>
                        <a14:foregroundMark x1="34730" y1="60000" x2="34730" y2="60000"/>
                        <a14:foregroundMark x1="34730" y1="60000" x2="34730" y2="60000"/>
                        <a14:foregroundMark x1="34730" y1="60000" x2="34730" y2="60000"/>
                        <a14:foregroundMark x1="34189" y1="64595" x2="34189" y2="64595"/>
                        <a14:foregroundMark x1="31757" y1="73378" x2="31757" y2="73378"/>
                        <a14:foregroundMark x1="30000" y1="85135" x2="30000" y2="85135"/>
                        <a14:foregroundMark x1="32432" y1="89324" x2="32432" y2="89324"/>
                        <a14:foregroundMark x1="27703" y1="95135" x2="27703" y2="95135"/>
                        <a14:foregroundMark x1="22973" y1="88108" x2="22973" y2="88108"/>
                        <a14:foregroundMark x1="30676" y1="85811" x2="30676" y2="85811"/>
                        <a14:foregroundMark x1="17162" y1="87568" x2="17162" y2="87568"/>
                      </a14:backgroundRemoval>
                    </a14:imgEffect>
                  </a14:imgLayer>
                </a14:imgProps>
              </a:ext>
              <a:ext uri="{28A0092B-C50C-407E-A947-70E740481C1C}">
                <a14:useLocalDpi xmlns:a14="http://schemas.microsoft.com/office/drawing/2010/main"/>
              </a:ext>
            </a:extLst>
          </a:blip>
          <a:srcRect l="16161" t="3147" r="13231"/>
          <a:stretch/>
        </p:blipFill>
        <p:spPr>
          <a:xfrm>
            <a:off x="606193" y="1154313"/>
            <a:ext cx="1557370" cy="1765458"/>
          </a:xfrm>
          <a:prstGeom prst="rect">
            <a:avLst/>
          </a:prstGeom>
          <a:noFill/>
          <a:ln>
            <a:noFill/>
          </a:ln>
        </p:spPr>
      </p:pic>
      <p:pic>
        <p:nvPicPr>
          <p:cNvPr id="14" name="Google Shape;192;g25b119221a7_0_0">
            <a:extLst>
              <a:ext uri="{FF2B5EF4-FFF2-40B4-BE49-F238E27FC236}">
                <a16:creationId xmlns:a16="http://schemas.microsoft.com/office/drawing/2014/main" id="{890FCFD4-D333-4B1F-AA1E-550C28A2E875}"/>
              </a:ext>
            </a:extLst>
          </p:cNvPr>
          <p:cNvPicPr preferRelativeResize="0"/>
          <p:nvPr/>
        </p:nvPicPr>
        <p:blipFill rotWithShape="1">
          <a:blip r:embed="rId9" cstate="print">
            <a:alphaModFix/>
            <a:extLst>
              <a:ext uri="{BEBA8EAE-BF5A-486C-A8C5-ECC9F3942E4B}">
                <a14:imgProps xmlns:a14="http://schemas.microsoft.com/office/drawing/2010/main">
                  <a14:imgLayer r:embed="rId10">
                    <a14:imgEffect>
                      <a14:backgroundRemoval t="8784" b="82973" l="19730" r="78108">
                        <a14:foregroundMark x1="45946" y1="26486" x2="45946" y2="26486"/>
                        <a14:foregroundMark x1="46081" y1="26486" x2="52838" y2="25541"/>
                        <a14:foregroundMark x1="52838" y1="25541" x2="60135" y2="28243"/>
                        <a14:foregroundMark x1="60135" y1="28243" x2="70946" y2="37297"/>
                        <a14:foregroundMark x1="70946" y1="37297" x2="72432" y2="39459"/>
                        <a14:foregroundMark x1="22568" y1="49459" x2="24730" y2="70541"/>
                        <a14:foregroundMark x1="24730" y1="70541" x2="35135" y2="77703"/>
                        <a14:foregroundMark x1="19730" y1="53784" x2="19730" y2="53784"/>
                        <a14:foregroundMark x1="19730" y1="53784" x2="19730" y2="53784"/>
                        <a14:foregroundMark x1="74459" y1="44324" x2="74459" y2="44324"/>
                        <a14:foregroundMark x1="74459" y1="44324" x2="74459" y2="44324"/>
                        <a14:foregroundMark x1="76351" y1="53108" x2="76351" y2="53108"/>
                        <a14:foregroundMark x1="76351" y1="53108" x2="76351" y2="53108"/>
                        <a14:foregroundMark x1="60270" y1="80135" x2="60270" y2="80135"/>
                        <a14:foregroundMark x1="60000" y1="79865" x2="60000" y2="79865"/>
                        <a14:foregroundMark x1="55541" y1="81622" x2="55541" y2="81622"/>
                        <a14:foregroundMark x1="55541" y1="81622" x2="55541" y2="81622"/>
                        <a14:foregroundMark x1="45000" y1="82973" x2="45000" y2="82973"/>
                        <a14:foregroundMark x1="45946" y1="81622" x2="45946" y2="81622"/>
                        <a14:foregroundMark x1="44595" y1="81622" x2="44595" y2="81622"/>
                        <a14:foregroundMark x1="48108" y1="53784" x2="48108" y2="53784"/>
                        <a14:foregroundMark x1="50000" y1="54054" x2="50000" y2="54054"/>
                        <a14:foregroundMark x1="55135" y1="21622" x2="55135" y2="21622"/>
                        <a14:foregroundMark x1="55135" y1="21622" x2="55135" y2="21622"/>
                        <a14:foregroundMark x1="55135" y1="21622" x2="55135" y2="21622"/>
                        <a14:foregroundMark x1="54189" y1="22297" x2="54189" y2="22297"/>
                        <a14:foregroundMark x1="53108" y1="22703" x2="53108" y2="22703"/>
                        <a14:foregroundMark x1="52703" y1="22432" x2="52703" y2="22432"/>
                        <a14:foregroundMark x1="51351" y1="23378" x2="51081" y2="23378"/>
                        <a14:foregroundMark x1="51757" y1="23378" x2="55270" y2="20541"/>
                        <a14:foregroundMark x1="56216" y1="24865" x2="56892" y2="21351"/>
                        <a14:foregroundMark x1="57568" y1="19865" x2="57568" y2="19865"/>
                        <a14:foregroundMark x1="56622" y1="19189" x2="52838" y2="18243"/>
                        <a14:foregroundMark x1="49730" y1="20270" x2="49730" y2="20270"/>
                        <a14:foregroundMark x1="49730" y1="20270" x2="49730" y2="20270"/>
                        <a14:foregroundMark x1="48378" y1="18108" x2="48378" y2="18108"/>
                        <a14:foregroundMark x1="48378" y1="18108" x2="48378" y2="18108"/>
                        <a14:foregroundMark x1="47432" y1="16892" x2="47432" y2="16892"/>
                        <a14:foregroundMark x1="48108" y1="11892" x2="48108" y2="11892"/>
                        <a14:foregroundMark x1="47973" y1="11892" x2="47973" y2="11892"/>
                        <a14:foregroundMark x1="47432" y1="13919" x2="47432" y2="13919"/>
                        <a14:foregroundMark x1="47297" y1="16486" x2="47297" y2="16486"/>
                        <a14:foregroundMark x1="47703" y1="12973" x2="47703" y2="12973"/>
                        <a14:foregroundMark x1="48784" y1="10541" x2="48784" y2="10541"/>
                        <a14:foregroundMark x1="58514" y1="22297" x2="58514" y2="22297"/>
                        <a14:foregroundMark x1="60541" y1="20946" x2="60541" y2="20946"/>
                        <a14:foregroundMark x1="62297" y1="18514" x2="62297" y2="18514"/>
                        <a14:foregroundMark x1="63649" y1="14324" x2="63649" y2="14324"/>
                        <a14:foregroundMark x1="60541" y1="8784" x2="60541" y2="8784"/>
                        <a14:foregroundMark x1="77838" y1="48243" x2="77838" y2="48243"/>
                        <a14:foregroundMark x1="78108" y1="53378" x2="78108" y2="53378"/>
                        <a14:backgroundMark x1="56177" y1="18381" x2="57297" y2="18649"/>
                        <a14:backgroundMark x1="51081" y1="17162" x2="52419" y2="17482"/>
                        <a14:backgroundMark x1="44865" y1="84054" x2="52568" y2="84459"/>
                        <a14:backgroundMark x1="52568" y1="84459" x2="50270" y2="84595"/>
                      </a14:backgroundRemoval>
                    </a14:imgEffect>
                  </a14:imgLayer>
                </a14:imgProps>
              </a:ext>
              <a:ext uri="{28A0092B-C50C-407E-A947-70E740481C1C}">
                <a14:useLocalDpi xmlns:a14="http://schemas.microsoft.com/office/drawing/2010/main"/>
              </a:ext>
            </a:extLst>
          </a:blip>
          <a:srcRect l="17878" t="5566" r="19695" b="12452"/>
          <a:stretch/>
        </p:blipFill>
        <p:spPr>
          <a:xfrm>
            <a:off x="794987" y="3063786"/>
            <a:ext cx="1179782" cy="1550174"/>
          </a:xfrm>
          <a:prstGeom prst="rect">
            <a:avLst/>
          </a:prstGeom>
          <a:noFill/>
          <a:ln>
            <a:noFill/>
          </a:ln>
        </p:spPr>
      </p:pic>
      <p:pic>
        <p:nvPicPr>
          <p:cNvPr id="15" name="Google Shape;249;g2b2fd4c7d1a_1_85">
            <a:extLst>
              <a:ext uri="{FF2B5EF4-FFF2-40B4-BE49-F238E27FC236}">
                <a16:creationId xmlns:a16="http://schemas.microsoft.com/office/drawing/2014/main" id="{09F95297-4ADB-4C48-AA72-CAC787FBC357}"/>
              </a:ext>
            </a:extLst>
          </p:cNvPr>
          <p:cNvPicPr preferRelativeResize="0"/>
          <p:nvPr/>
        </p:nvPicPr>
        <p:blipFill rotWithShape="1">
          <a:blip r:embed="rId11" cstate="print">
            <a:alphaModFix/>
            <a:extLst>
              <a:ext uri="{BEBA8EAE-BF5A-486C-A8C5-ECC9F3942E4B}">
                <a14:imgProps xmlns:a14="http://schemas.microsoft.com/office/drawing/2010/main">
                  <a14:imgLayer r:embed="rId12">
                    <a14:imgEffect>
                      <a14:backgroundRemoval t="9353" b="98082" l="5431" r="93291">
                        <a14:foregroundMark x1="9105" y1="50120" x2="9105" y2="50120"/>
                        <a14:foregroundMark x1="6869" y1="69544" x2="6869" y2="69544"/>
                        <a14:foregroundMark x1="13898" y1="94245" x2="13898" y2="94245"/>
                        <a14:foregroundMark x1="91054" y1="94245" x2="91054" y2="94245"/>
                        <a14:foregroundMark x1="82109" y1="94724" x2="82109" y2="94724"/>
                        <a14:foregroundMark x1="75879" y1="97602" x2="75879" y2="97602"/>
                        <a14:foregroundMark x1="48722" y1="87770" x2="48722" y2="87770"/>
                        <a14:foregroundMark x1="38658" y1="86571" x2="38658" y2="86571"/>
                        <a14:foregroundMark x1="34345" y1="87050" x2="34345" y2="87050"/>
                        <a14:foregroundMark x1="33546" y1="86571" x2="33546" y2="86571"/>
                        <a14:foregroundMark x1="34665" y1="87050" x2="34665" y2="87050"/>
                        <a14:foregroundMark x1="91853" y1="96643" x2="91853" y2="96643"/>
                        <a14:foregroundMark x1="58147" y1="98082" x2="58147" y2="98082"/>
                        <a14:foregroundMark x1="55112" y1="96643" x2="55112" y2="96643"/>
                        <a14:foregroundMark x1="73642" y1="94005" x2="73642" y2="94005"/>
                        <a14:foregroundMark x1="71406" y1="92326" x2="71406" y2="92326"/>
                        <a14:foregroundMark x1="78115" y1="93525" x2="78115" y2="93525"/>
                        <a14:foregroundMark x1="85623" y1="95204" x2="85623" y2="95204"/>
                        <a14:foregroundMark x1="87700" y1="93046" x2="87700" y2="93046"/>
                        <a14:foregroundMark x1="93291" y1="90168" x2="93291" y2="90168"/>
                        <a14:foregroundMark x1="7188" y1="96643" x2="7188" y2="96643"/>
                        <a14:foregroundMark x1="20607" y1="97602" x2="20607" y2="97602"/>
                        <a14:foregroundMark x1="28435" y1="40048" x2="28435" y2="40048"/>
                        <a14:foregroundMark x1="30192" y1="57554" x2="30192" y2="57554"/>
                        <a14:foregroundMark x1="71086" y1="45324" x2="71086" y2="45324"/>
                        <a14:foregroundMark x1="70288" y1="45803" x2="70288" y2="45803"/>
                        <a14:foregroundMark x1="72204" y1="41727" x2="72204" y2="41727"/>
                        <a14:foregroundMark x1="74760" y1="34293" x2="74760" y2="34293"/>
                        <a14:foregroundMark x1="74760" y1="35492" x2="74760" y2="35492"/>
                        <a14:foregroundMark x1="69649" y1="45324" x2="69649" y2="45324"/>
                        <a14:foregroundMark x1="69649" y1="51319" x2="69649" y2="51319"/>
                        <a14:foregroundMark x1="68530" y1="55875" x2="68530" y2="55875"/>
                        <a14:foregroundMark x1="33227" y1="22542" x2="33227" y2="22542"/>
                        <a14:foregroundMark x1="33227" y1="22542" x2="33227" y2="22542"/>
                        <a14:foregroundMark x1="34026" y1="22542" x2="34026" y2="22542"/>
                        <a14:foregroundMark x1="35463" y1="23022" x2="35463" y2="23022"/>
                        <a14:foregroundMark x1="76677" y1="50120" x2="76677" y2="50120"/>
                        <a14:foregroundMark x1="78435" y1="53717" x2="78435" y2="53717"/>
                        <a14:foregroundMark x1="43291" y1="12230" x2="43291" y2="12230"/>
                        <a14:foregroundMark x1="27955" y1="9353" x2="27955" y2="9353"/>
                        <a14:foregroundMark x1="10224" y1="29496" x2="16134" y2="23022"/>
                        <a14:foregroundMark x1="16134" y1="23022" x2="16134" y2="23022"/>
                        <a14:foregroundMark x1="49042" y1="20624" x2="44728" y2="20144"/>
                        <a14:foregroundMark x1="38339" y1="17026" x2="36102" y2="15827"/>
                        <a14:foregroundMark x1="48083" y1="19424" x2="48083" y2="19424"/>
                        <a14:foregroundMark x1="44728" y1="19904" x2="44728" y2="21343"/>
                        <a14:foregroundMark x1="50639" y1="18705" x2="53674" y2="15827"/>
                        <a14:foregroundMark x1="48083" y1="17266" x2="49840" y2="17746"/>
                        <a14:foregroundMark x1="51438" y1="17026" x2="50319" y2="15348"/>
                        <a14:foregroundMark x1="53674" y1="18705" x2="51757" y2="17026"/>
                        <a14:foregroundMark x1="52556" y1="18225" x2="52077" y2="16547"/>
                        <a14:foregroundMark x1="58147" y1="20144" x2="57987" y2="21103"/>
                        <a14:foregroundMark x1="84026" y1="40048" x2="84026" y2="40048"/>
                        <a14:foregroundMark x1="82109" y1="42206" x2="81789" y2="42446"/>
                        <a14:foregroundMark x1="82588" y1="37170" x2="84345" y2="45324"/>
                        <a14:foregroundMark x1="83706" y1="34053" x2="83706" y2="33573"/>
                        <a14:foregroundMark x1="85623" y1="33094" x2="88498" y2="42446"/>
                        <a14:foregroundMark x1="67732" y1="50600" x2="67732" y2="50600"/>
                        <a14:foregroundMark x1="77316" y1="45803" x2="77316" y2="45803"/>
                        <a14:foregroundMark x1="78754" y1="42926" x2="78754" y2="42926"/>
                        <a14:foregroundMark x1="84026" y1="33573" x2="84026" y2="33573"/>
                        <a14:foregroundMark x1="76677" y1="42446" x2="76677" y2="42446"/>
                        <a14:foregroundMark x1="81470" y1="45324" x2="81470" y2="45324"/>
                        <a14:foregroundMark x1="83227" y1="31894" x2="83706" y2="31894"/>
                        <a14:foregroundMark x1="80032" y1="40528" x2="81310" y2="50839"/>
                        <a14:foregroundMark x1="81310" y1="50839" x2="80671" y2="49400"/>
                        <a14:foregroundMark x1="69489" y1="52278" x2="69489" y2="52278"/>
                        <a14:foregroundMark x1="69649" y1="57794" x2="69649" y2="57794"/>
                        <a14:foregroundMark x1="71406" y1="62350" x2="71406" y2="62350"/>
                        <a14:foregroundMark x1="87700" y1="33573" x2="83227" y2="31655"/>
                        <a14:foregroundMark x1="91054" y1="44844" x2="89617" y2="42446"/>
                        <a14:foregroundMark x1="88179" y1="33573" x2="90415" y2="45084"/>
                        <a14:foregroundMark x1="90415" y1="45084" x2="82109" y2="30456"/>
                        <a14:foregroundMark x1="78914" y1="39568" x2="76997" y2="40528"/>
                        <a14:foregroundMark x1="79553" y1="39568" x2="79233" y2="40048"/>
                        <a14:foregroundMark x1="75559" y1="41727" x2="76997" y2="40767"/>
                        <a14:foregroundMark x1="51278" y1="15348" x2="50160" y2="17266"/>
                        <a14:foregroundMark x1="6550" y1="47242" x2="6550" y2="47242"/>
                        <a14:foregroundMark x1="6550" y1="48921" x2="7188" y2="50120"/>
                        <a14:foregroundMark x1="7668" y1="55396" x2="7668" y2="55396"/>
                        <a14:foregroundMark x1="5431" y1="51319" x2="5431" y2="51319"/>
                        <a14:foregroundMark x1="44249" y1="86571" x2="44249" y2="86571"/>
                        <a14:foregroundMark x1="44249" y1="86571" x2="44249" y2="86571"/>
                        <a14:foregroundMark x1="43930" y1="86571" x2="47764" y2="87530"/>
                        <a14:foregroundMark x1="53514" y1="87050" x2="60383" y2="89928"/>
                        <a14:foregroundMark x1="60383" y1="89928" x2="60383" y2="89928"/>
                        <a14:foregroundMark x1="42013" y1="87770" x2="42013" y2="87770"/>
                        <a14:foregroundMark x1="45527" y1="89928" x2="39137" y2="90168"/>
                        <a14:foregroundMark x1="5431" y1="87530" x2="5431" y2="87530"/>
                        <a14:foregroundMark x1="6390" y1="42206" x2="5751" y2="57074"/>
                        <a14:foregroundMark x1="6550" y1="57074" x2="6550" y2="58993"/>
                        <a14:foregroundMark x1="6550" y1="59952" x2="6869" y2="60432"/>
                        <a14:foregroundMark x1="6869" y1="62350" x2="6230" y2="41487"/>
                        <a14:foregroundMark x1="6230" y1="41487" x2="8626" y2="35492"/>
                        <a14:backgroundMark x1="6550" y1="97122" x2="6550" y2="97122"/>
                        <a14:backgroundMark x1="6869" y1="97122" x2="6869" y2="97122"/>
                        <a14:backgroundMark x1="20288" y1="97602" x2="20288" y2="97602"/>
                        <a14:backgroundMark x1="55112" y1="91847" x2="55112" y2="91847"/>
                        <a14:backgroundMark x1="92652" y1="90647" x2="92652" y2="90647"/>
                        <a14:backgroundMark x1="94089" y1="90168" x2="94089" y2="90168"/>
                        <a14:backgroundMark x1="92971" y1="90168" x2="92971" y2="90168"/>
                        <a14:backgroundMark x1="93610" y1="90168" x2="93610" y2="90168"/>
                        <a14:backgroundMark x1="93610" y1="90168" x2="93610" y2="90168"/>
                        <a14:backgroundMark x1="91374" y1="96643" x2="91374" y2="96643"/>
                        <a14:backgroundMark x1="92173" y1="96643" x2="92173" y2="96643"/>
                        <a14:backgroundMark x1="91534" y1="96643" x2="91534" y2="96643"/>
                        <a14:backgroundMark x1="85463" y1="95923" x2="85463" y2="95923"/>
                        <a14:backgroundMark x1="85463" y1="95923" x2="85463" y2="95923"/>
                        <a14:backgroundMark x1="88019" y1="92806" x2="88019" y2="92806"/>
                        <a14:backgroundMark x1="87700" y1="93525" x2="87700" y2="93525"/>
                        <a14:backgroundMark x1="85623" y1="95923" x2="85623" y2="95923"/>
                        <a14:backgroundMark x1="80209" y1="39382" x2="80032" y2="39329"/>
                        <a14:backgroundMark x1="76939" y1="40938" x2="77653" y2="42446"/>
                      </a14:backgroundRemoval>
                    </a14:imgEffect>
                  </a14:imgLayer>
                </a14:imgProps>
              </a:ext>
              <a:ext uri="{28A0092B-C50C-407E-A947-70E740481C1C}">
                <a14:useLocalDpi xmlns:a14="http://schemas.microsoft.com/office/drawing/2010/main"/>
              </a:ext>
            </a:extLst>
          </a:blip>
          <a:srcRect/>
          <a:stretch/>
        </p:blipFill>
        <p:spPr>
          <a:xfrm>
            <a:off x="6315224" y="3151460"/>
            <a:ext cx="1921040" cy="1418660"/>
          </a:xfrm>
          <a:prstGeom prst="rect">
            <a:avLst/>
          </a:prstGeom>
          <a:noFill/>
          <a:ln>
            <a:noFill/>
          </a:ln>
        </p:spPr>
      </p:pic>
      <p:pic>
        <p:nvPicPr>
          <p:cNvPr id="16" name="Google Shape;248;g2b2fd4c7d1a_1_85">
            <a:extLst>
              <a:ext uri="{FF2B5EF4-FFF2-40B4-BE49-F238E27FC236}">
                <a16:creationId xmlns:a16="http://schemas.microsoft.com/office/drawing/2014/main" id="{140F474C-1E97-4053-BAF7-DBBBD8254DCC}"/>
              </a:ext>
            </a:extLst>
          </p:cNvPr>
          <p:cNvPicPr preferRelativeResize="0"/>
          <p:nvPr/>
        </p:nvPicPr>
        <p:blipFill rotWithShape="1">
          <a:blip r:embed="rId13" cstate="print">
            <a:alphaModFix/>
            <a:extLst>
              <a:ext uri="{BEBA8EAE-BF5A-486C-A8C5-ECC9F3942E4B}">
                <a14:imgProps xmlns:a14="http://schemas.microsoft.com/office/drawing/2010/main">
                  <a14:imgLayer r:embed="rId14">
                    <a14:imgEffect>
                      <a14:backgroundRemoval t="16816" b="90340" l="28919" r="81622">
                        <a14:foregroundMark x1="40811" y1="35957" x2="40811" y2="35957"/>
                        <a14:foregroundMark x1="39595" y1="32200" x2="39595" y2="32200"/>
                        <a14:foregroundMark x1="31757" y1="16816" x2="31757" y2="16816"/>
                        <a14:foregroundMark x1="31757" y1="16816" x2="31757" y2="16816"/>
                        <a14:foregroundMark x1="69054" y1="37746" x2="69054" y2="37746"/>
                        <a14:foregroundMark x1="68378" y1="28444" x2="68378" y2="28444"/>
                        <a14:foregroundMark x1="68108" y1="26834" x2="68108" y2="26834"/>
                        <a14:foregroundMark x1="39324" y1="84079" x2="39324" y2="84079"/>
                        <a14:foregroundMark x1="37703" y1="89624" x2="37703" y2="89624"/>
                        <a14:foregroundMark x1="67297" y1="88551" x2="67297" y2="88551"/>
                        <a14:foregroundMark x1="75676" y1="89982" x2="75676" y2="89982"/>
                        <a14:foregroundMark x1="64189" y1="22361" x2="64189" y2="22361"/>
                        <a14:foregroundMark x1="69459" y1="19678" x2="69459" y2="19678"/>
                        <a14:foregroundMark x1="69730" y1="27728" x2="69730" y2="27728"/>
                        <a14:foregroundMark x1="75000" y1="25045" x2="75000" y2="25045"/>
                        <a14:foregroundMark x1="29054" y1="64043" x2="29054" y2="64043"/>
                        <a14:backgroundMark x1="51757" y1="42755" x2="52568" y2="43828"/>
                        <a14:backgroundMark x1="59324" y1="41503" x2="59324" y2="41503"/>
                        <a14:backgroundMark x1="57703" y1="42755" x2="59730" y2="42218"/>
                        <a14:backgroundMark x1="73919" y1="46154" x2="73243" y2="44186"/>
                        <a14:backgroundMark x1="74189" y1="44544" x2="73649" y2="43828"/>
                        <a14:backgroundMark x1="73514" y1="43828" x2="74324" y2="45617"/>
                        <a14:backgroundMark x1="81216" y1="89982" x2="81892" y2="89982"/>
                      </a14:backgroundRemoval>
                    </a14:imgEffect>
                  </a14:imgLayer>
                </a14:imgProps>
              </a:ext>
              <a:ext uri="{28A0092B-C50C-407E-A947-70E740481C1C}">
                <a14:useLocalDpi xmlns:a14="http://schemas.microsoft.com/office/drawing/2010/main"/>
              </a:ext>
            </a:extLst>
          </a:blip>
          <a:srcRect l="27834" t="13383" r="16486" b="4956"/>
          <a:stretch/>
        </p:blipFill>
        <p:spPr>
          <a:xfrm>
            <a:off x="6497058" y="1594071"/>
            <a:ext cx="1557371" cy="1325700"/>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0" y="-492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27</a:t>
            </a:fld>
            <a:endParaRPr sz="1800" dirty="0"/>
          </a:p>
        </p:txBody>
      </p:sp>
      <p:graphicFrame>
        <p:nvGraphicFramePr>
          <p:cNvPr id="486" name="Google Shape;486;p57"/>
          <p:cNvGraphicFramePr/>
          <p:nvPr/>
        </p:nvGraphicFramePr>
        <p:xfrm>
          <a:off x="268940" y="1183850"/>
          <a:ext cx="11654100" cy="5200950"/>
        </p:xfrm>
        <a:graphic>
          <a:graphicData uri="http://schemas.openxmlformats.org/drawingml/2006/table">
            <a:tbl>
              <a:tblPr>
                <a:noFill/>
                <a:tableStyleId>{382D98B8-E42D-419A-BF8B-4A0B2476AEDD}</a:tableStyleId>
              </a:tblPr>
              <a:tblGrid>
                <a:gridCol w="2079800">
                  <a:extLst>
                    <a:ext uri="{9D8B030D-6E8A-4147-A177-3AD203B41FA5}">
                      <a16:colId xmlns:a16="http://schemas.microsoft.com/office/drawing/2014/main" val="20000"/>
                    </a:ext>
                  </a:extLst>
                </a:gridCol>
                <a:gridCol w="3747250">
                  <a:extLst>
                    <a:ext uri="{9D8B030D-6E8A-4147-A177-3AD203B41FA5}">
                      <a16:colId xmlns:a16="http://schemas.microsoft.com/office/drawing/2014/main" val="20001"/>
                    </a:ext>
                  </a:extLst>
                </a:gridCol>
                <a:gridCol w="2156300">
                  <a:extLst>
                    <a:ext uri="{9D8B030D-6E8A-4147-A177-3AD203B41FA5}">
                      <a16:colId xmlns:a16="http://schemas.microsoft.com/office/drawing/2014/main" val="20002"/>
                    </a:ext>
                  </a:extLst>
                </a:gridCol>
                <a:gridCol w="3670750">
                  <a:extLst>
                    <a:ext uri="{9D8B030D-6E8A-4147-A177-3AD203B41FA5}">
                      <a16:colId xmlns:a16="http://schemas.microsoft.com/office/drawing/2014/main" val="20003"/>
                    </a:ext>
                  </a:extLst>
                </a:gridCol>
              </a:tblGrid>
              <a:tr h="15149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7</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10</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572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8</a:t>
                      </a:r>
                      <a:endParaRPr sz="1400" u="none" strike="noStrike" cap="none" dirty="0"/>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11</a:t>
                      </a: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9</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12</a:t>
                      </a: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87" name="Google Shape;487;p57"/>
          <p:cNvSpPr txBox="1"/>
          <p:nvPr/>
        </p:nvSpPr>
        <p:spPr>
          <a:xfrm>
            <a:off x="268940" y="5556"/>
            <a:ext cx="12670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1B. </a:t>
            </a:r>
            <a:r>
              <a:rPr lang="en-US" sz="3200" b="1" i="0" u="none" strike="noStrike" cap="none">
                <a:solidFill>
                  <a:schemeClr val="dk1"/>
                </a:solidFill>
                <a:latin typeface="Verdana"/>
                <a:ea typeface="Verdana"/>
                <a:cs typeface="Verdana"/>
                <a:sym typeface="Verdana"/>
              </a:rPr>
              <a:t>Write about the pictures with prepos</a:t>
            </a:r>
            <a:r>
              <a:rPr lang="en-US" sz="3200" b="1">
                <a:solidFill>
                  <a:schemeClr val="dk1"/>
                </a:solidFill>
                <a:latin typeface="Verdana"/>
                <a:ea typeface="Verdana"/>
                <a:cs typeface="Verdana"/>
                <a:sym typeface="Verdana"/>
              </a:rPr>
              <a:t>itions of motion</a:t>
            </a:r>
            <a:r>
              <a:rPr lang="en-US" sz="3200" b="1" i="0" u="none" strike="noStrike" cap="none">
                <a:solidFill>
                  <a:schemeClr val="dk1"/>
                </a:solidFill>
              </a:rPr>
              <a:t>.</a:t>
            </a:r>
            <a:endParaRPr sz="3200" b="1" i="0" u="none" strike="noStrike" cap="none">
              <a:solidFill>
                <a:schemeClr val="dk1"/>
              </a:solidFill>
            </a:endParaRPr>
          </a:p>
        </p:txBody>
      </p:sp>
      <p:sp>
        <p:nvSpPr>
          <p:cNvPr id="488" name="Google Shape;488;p57"/>
          <p:cNvSpPr txBox="1">
            <a:spLocks noGrp="1"/>
          </p:cNvSpPr>
          <p:nvPr>
            <p:ph type="ftr" idx="11"/>
          </p:nvPr>
        </p:nvSpPr>
        <p:spPr>
          <a:xfrm>
            <a:off x="0" y="64699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489" name="Google Shape;489;p5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05918" y="3170312"/>
            <a:ext cx="1950764" cy="1228025"/>
          </a:xfrm>
          <a:prstGeom prst="rect">
            <a:avLst/>
          </a:prstGeom>
          <a:noFill/>
          <a:ln>
            <a:noFill/>
          </a:ln>
        </p:spPr>
      </p:pic>
      <p:sp>
        <p:nvSpPr>
          <p:cNvPr id="495" name="Google Shape;495;p57"/>
          <p:cNvSpPr/>
          <p:nvPr/>
        </p:nvSpPr>
        <p:spPr>
          <a:xfrm rot="1593903">
            <a:off x="6663920" y="3996895"/>
            <a:ext cx="735219" cy="255851"/>
          </a:xfrm>
          <a:prstGeom prst="leftArrow">
            <a:avLst>
              <a:gd name="adj1" fmla="val 50000"/>
              <a:gd name="adj2" fmla="val 50000"/>
            </a:avLst>
          </a:prstGeom>
          <a:solidFill>
            <a:srgbClr val="4285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472C4"/>
              </a:solidFill>
              <a:latin typeface="Arial"/>
              <a:ea typeface="Arial"/>
              <a:cs typeface="Arial"/>
              <a:sym typeface="Arial"/>
            </a:endParaRPr>
          </a:p>
        </p:txBody>
      </p:sp>
      <p:pic>
        <p:nvPicPr>
          <p:cNvPr id="13" name="Google Shape;225;g2b2fd4c7d1a_1_0">
            <a:extLst>
              <a:ext uri="{FF2B5EF4-FFF2-40B4-BE49-F238E27FC236}">
                <a16:creationId xmlns:a16="http://schemas.microsoft.com/office/drawing/2014/main" id="{711C999A-0AFD-497B-B5CF-D64AD857303A}"/>
              </a:ext>
            </a:extLst>
          </p:cNvPr>
          <p:cNvPicPr preferRelativeResize="0"/>
          <p:nvPr/>
        </p:nvPicPr>
        <p:blipFill rotWithShape="1">
          <a:blip r:embed="rId6" cstate="print">
            <a:alphaModFix/>
            <a:extLst>
              <a:ext uri="{BEBA8EAE-BF5A-486C-A8C5-ECC9F3942E4B}">
                <a14:imgProps xmlns:a14="http://schemas.microsoft.com/office/drawing/2010/main">
                  <a14:imgLayer r:embed="rId7">
                    <a14:imgEffect>
                      <a14:backgroundRemoval t="15506" b="89888" l="5811" r="93784">
                        <a14:foregroundMark x1="8243" y1="41798" x2="8243" y2="41798"/>
                        <a14:foregroundMark x1="8243" y1="41798" x2="8243" y2="41798"/>
                        <a14:foregroundMark x1="7568" y1="77079" x2="7568" y2="77079"/>
                        <a14:foregroundMark x1="7297" y1="58427" x2="7297" y2="58427"/>
                        <a14:foregroundMark x1="7162" y1="76404" x2="7162" y2="76404"/>
                        <a14:foregroundMark x1="90676" y1="52135" x2="90676" y2="52135"/>
                        <a14:foregroundMark x1="93784" y1="55730" x2="93784" y2="55730"/>
                        <a14:foregroundMark x1="45270" y1="49438" x2="45270" y2="49438"/>
                        <a14:foregroundMark x1="42973" y1="58427" x2="42973" y2="58427"/>
                        <a14:foregroundMark x1="37297" y1="67416" x2="37297" y2="67416"/>
                        <a14:foregroundMark x1="33378" y1="61124" x2="33378" y2="61124"/>
                        <a14:foregroundMark x1="36757" y1="57079" x2="36757" y2="57079"/>
                        <a14:foregroundMark x1="34324" y1="60225" x2="34324" y2="60225"/>
                        <a14:foregroundMark x1="34595" y1="59551" x2="34595" y2="59551"/>
                        <a14:foregroundMark x1="27162" y1="66067" x2="27162" y2="66067"/>
                        <a14:foregroundMark x1="29865" y1="71685" x2="29865" y2="71685"/>
                        <a14:foregroundMark x1="5811" y1="63596" x2="5811" y2="63596"/>
                      </a14:backgroundRemoval>
                    </a14:imgEffect>
                  </a14:imgLayer>
                </a14:imgProps>
              </a:ext>
              <a:ext uri="{28A0092B-C50C-407E-A947-70E740481C1C}">
                <a14:useLocalDpi xmlns:a14="http://schemas.microsoft.com/office/drawing/2010/main"/>
              </a:ext>
            </a:extLst>
          </a:blip>
          <a:srcRect l="711" t="6374" b="298"/>
          <a:stretch/>
        </p:blipFill>
        <p:spPr>
          <a:xfrm>
            <a:off x="232056" y="3181901"/>
            <a:ext cx="2207504" cy="1271534"/>
          </a:xfrm>
          <a:prstGeom prst="rect">
            <a:avLst/>
          </a:prstGeom>
          <a:noFill/>
          <a:ln>
            <a:noFill/>
          </a:ln>
        </p:spPr>
      </p:pic>
      <p:pic>
        <p:nvPicPr>
          <p:cNvPr id="14" name="Google Shape;237;g2b2fd4c7d1a_1_170">
            <a:extLst>
              <a:ext uri="{FF2B5EF4-FFF2-40B4-BE49-F238E27FC236}">
                <a16:creationId xmlns:a16="http://schemas.microsoft.com/office/drawing/2014/main" id="{20521799-47BE-40D0-A6CF-8E9B219EE5A8}"/>
              </a:ext>
            </a:extLst>
          </p:cNvPr>
          <p:cNvPicPr preferRelativeResize="0"/>
          <p:nvPr/>
        </p:nvPicPr>
        <p:blipFill rotWithShape="1">
          <a:blip r:embed="rId8" cstate="print">
            <a:alphaModFix/>
            <a:extLst>
              <a:ext uri="{BEBA8EAE-BF5A-486C-A8C5-ECC9F3942E4B}">
                <a14:imgProps xmlns:a14="http://schemas.microsoft.com/office/drawing/2010/main">
                  <a14:imgLayer r:embed="rId9">
                    <a14:imgEffect>
                      <a14:backgroundRemoval t="4119" b="95387" l="4631" r="92110">
                        <a14:foregroundMark x1="48370" y1="44152" x2="48370" y2="44152"/>
                        <a14:foregroundMark x1="48885" y1="45140" x2="48885" y2="45140"/>
                        <a14:foregroundMark x1="48885" y1="45140" x2="48885" y2="45140"/>
                        <a14:foregroundMark x1="48885" y1="45140" x2="48885" y2="45140"/>
                        <a14:foregroundMark x1="48370" y1="45140" x2="48370" y2="45140"/>
                        <a14:foregroundMark x1="48370" y1="45140" x2="48370" y2="45140"/>
                        <a14:foregroundMark x1="48370" y1="45140" x2="48370" y2="45140"/>
                        <a14:foregroundMark x1="49914" y1="57990" x2="49914" y2="57990"/>
                        <a14:foregroundMark x1="49914" y1="59473" x2="49914" y2="59473"/>
                        <a14:foregroundMark x1="49914" y1="60956" x2="49914" y2="60956"/>
                        <a14:foregroundMark x1="44082" y1="60956" x2="44082" y2="60956"/>
                        <a14:foregroundMark x1="56775" y1="43657" x2="56775" y2="43657"/>
                        <a14:foregroundMark x1="51458" y1="41186" x2="51458" y2="41186"/>
                        <a14:foregroundMark x1="46655" y1="40692" x2="46655" y2="40692"/>
                        <a14:foregroundMark x1="32933" y1="34102" x2="32933" y2="34102"/>
                        <a14:foregroundMark x1="33962" y1="34102" x2="33962" y2="34102"/>
                        <a14:foregroundMark x1="33962" y1="34102" x2="33962" y2="34102"/>
                        <a14:foregroundMark x1="33962" y1="34102" x2="33962" y2="34102"/>
                        <a14:foregroundMark x1="33962" y1="34102" x2="33962" y2="34102"/>
                        <a14:foregroundMark x1="33962" y1="34102" x2="33962" y2="34102"/>
                        <a14:foregroundMark x1="33962" y1="34102" x2="33962" y2="34102"/>
                        <a14:foregroundMark x1="33962" y1="34102" x2="33962" y2="34102"/>
                        <a14:foregroundMark x1="45111" y1="38056" x2="45111" y2="38056"/>
                        <a14:foregroundMark x1="51458" y1="39703" x2="51458" y2="39703"/>
                        <a14:foregroundMark x1="61578" y1="44152" x2="61578" y2="44152"/>
                        <a14:foregroundMark x1="54717" y1="45634" x2="54717" y2="45634"/>
                        <a14:foregroundMark x1="45626" y1="84843" x2="45626" y2="84843"/>
                        <a14:foregroundMark x1="45111" y1="83855" x2="45111" y2="83855"/>
                        <a14:foregroundMark x1="44597" y1="83855" x2="44597" y2="83855"/>
                        <a14:foregroundMark x1="44597" y1="83855" x2="44597" y2="83855"/>
                        <a14:foregroundMark x1="44597" y1="83855" x2="44597" y2="83855"/>
                        <a14:foregroundMark x1="44597" y1="83855" x2="44597" y2="83855"/>
                        <a14:foregroundMark x1="56261" y1="86820" x2="56261" y2="86820"/>
                        <a14:foregroundMark x1="55232" y1="86820" x2="55232" y2="86820"/>
                        <a14:foregroundMark x1="55232" y1="86820" x2="55232" y2="86820"/>
                        <a14:foregroundMark x1="54717" y1="86820" x2="41338" y2="73970"/>
                        <a14:foregroundMark x1="50943" y1="85832" x2="50943" y2="85832"/>
                        <a14:foregroundMark x1="70154" y1="74959" x2="72213" y2="21417"/>
                        <a14:foregroundMark x1="72213" y1="21417" x2="71698" y2="20758"/>
                        <a14:foregroundMark x1="83533" y1="12850" x2="79760" y2="24712"/>
                        <a14:foregroundMark x1="73413" y1="12850" x2="74957" y2="24217"/>
                        <a14:foregroundMark x1="73413" y1="10708" x2="91081" y2="12356"/>
                        <a14:foregroundMark x1="91081" y1="12356" x2="79588" y2="25865"/>
                        <a14:foregroundMark x1="79588" y1="25865" x2="74957" y2="16310"/>
                        <a14:foregroundMark x1="76501" y1="51565" x2="76501" y2="50082"/>
                        <a14:foregroundMark x1="77702" y1="48600" x2="77702" y2="48600"/>
                        <a14:foregroundMark x1="77702" y1="48600" x2="77702" y2="48600"/>
                        <a14:foregroundMark x1="82333" y1="43657" x2="75129" y2="57661"/>
                        <a14:foregroundMark x1="75129" y1="57661" x2="73928" y2="57990"/>
                        <a14:foregroundMark x1="78731" y1="40198" x2="77015" y2="57002"/>
                        <a14:foregroundMark x1="77015" y1="57002" x2="75986" y2="57990"/>
                        <a14:foregroundMark x1="78216" y1="38715" x2="83190" y2="54695"/>
                        <a14:foregroundMark x1="83190" y1="54695" x2="77702" y2="60461"/>
                        <a14:foregroundMark x1="86621" y1="41680" x2="86621" y2="41680"/>
                        <a14:foregroundMark x1="86621" y1="41680" x2="86621" y2="41680"/>
                        <a14:foregroundMark x1="92453" y1="39703" x2="92453" y2="39703"/>
                        <a14:foregroundMark x1="85592" y1="39703" x2="85592" y2="39703"/>
                        <a14:foregroundMark x1="85592" y1="39703" x2="85592" y2="39703"/>
                        <a14:foregroundMark x1="85592" y1="39703" x2="85592" y2="39703"/>
                        <a14:foregroundMark x1="13208" y1="38715" x2="13208" y2="38715"/>
                        <a14:foregroundMark x1="13208" y1="38715" x2="13208" y2="38715"/>
                        <a14:foregroundMark x1="5146" y1="37562" x2="5146" y2="37562"/>
                        <a14:foregroundMark x1="6175" y1="39209" x2="6175" y2="39209"/>
                        <a14:foregroundMark x1="51973" y1="85832" x2="51973" y2="85832"/>
                        <a14:foregroundMark x1="51973" y1="85338" x2="51973" y2="85338"/>
                        <a14:foregroundMark x1="51458" y1="84349" x2="51458" y2="84349"/>
                        <a14:foregroundMark x1="44597" y1="4283" x2="44597" y2="4283"/>
                        <a14:foregroundMark x1="51458" y1="80890" x2="51458" y2="80890"/>
                        <a14:foregroundMark x1="51458" y1="80890" x2="51458" y2="80890"/>
                        <a14:foregroundMark x1="51458" y1="80890" x2="51458" y2="80890"/>
                        <a14:foregroundMark x1="45626" y1="84843" x2="45626" y2="84843"/>
                        <a14:foregroundMark x1="45626" y1="84843" x2="45626" y2="76936"/>
                        <a14:foregroundMark x1="52659" y1="86326" x2="51973" y2="89292"/>
                        <a14:foregroundMark x1="54717" y1="77430" x2="54717" y2="77430"/>
                        <a14:foregroundMark x1="53688" y1="77430" x2="53688" y2="77430"/>
                        <a14:foregroundMark x1="37736" y1="75947" x2="37736" y2="75947"/>
                        <a14:foregroundMark x1="39280" y1="74959" x2="39280" y2="74959"/>
                        <a14:foregroundMark x1="45626" y1="79407" x2="48027" y2="95387"/>
                        <a14:foregroundMark x1="48027" y1="95387" x2="61063" y2="84020"/>
                        <a14:foregroundMark x1="61063" y1="84020" x2="50943" y2="76936"/>
                        <a14:foregroundMark x1="50943" y1="76936" x2="50943" y2="76936"/>
                        <a14:backgroundMark x1="12693" y1="824" x2="12693" y2="824"/>
                        <a14:backgroundMark x1="12693" y1="824" x2="12693" y2="824"/>
                        <a14:backgroundMark x1="12693" y1="824" x2="12693" y2="824"/>
                        <a14:backgroundMark x1="12693" y1="824" x2="12693" y2="824"/>
                        <a14:backgroundMark x1="12693" y1="824" x2="12693" y2="824"/>
                        <a14:backgroundMark x1="12693" y1="824" x2="12693" y2="824"/>
                      </a14:backgroundRemoval>
                    </a14:imgEffect>
                  </a14:imgLayer>
                </a14:imgProps>
              </a:ext>
              <a:ext uri="{28A0092B-C50C-407E-A947-70E740481C1C}">
                <a14:useLocalDpi xmlns:a14="http://schemas.microsoft.com/office/drawing/2010/main"/>
              </a:ext>
            </a:extLst>
          </a:blip>
          <a:srcRect/>
          <a:stretch/>
        </p:blipFill>
        <p:spPr>
          <a:xfrm>
            <a:off x="6741500" y="4835875"/>
            <a:ext cx="1263813" cy="1373841"/>
          </a:xfrm>
          <a:prstGeom prst="rect">
            <a:avLst/>
          </a:prstGeom>
          <a:noFill/>
          <a:ln>
            <a:noFill/>
          </a:ln>
        </p:spPr>
      </p:pic>
      <p:pic>
        <p:nvPicPr>
          <p:cNvPr id="15" name="Google Shape;246;g2b2fd4c7d1a_1_85">
            <a:extLst>
              <a:ext uri="{FF2B5EF4-FFF2-40B4-BE49-F238E27FC236}">
                <a16:creationId xmlns:a16="http://schemas.microsoft.com/office/drawing/2014/main" id="{7767B4E8-34E7-4482-8201-9D003000EBEF}"/>
              </a:ext>
            </a:extLst>
          </p:cNvPr>
          <p:cNvPicPr preferRelativeResize="0"/>
          <p:nvPr/>
        </p:nvPicPr>
        <p:blipFill rotWithShape="1">
          <a:blip r:embed="rId10" cstate="print">
            <a:alphaModFix/>
            <a:extLst>
              <a:ext uri="{BEBA8EAE-BF5A-486C-A8C5-ECC9F3942E4B}">
                <a14:imgProps xmlns:a14="http://schemas.microsoft.com/office/drawing/2010/main">
                  <a14:imgLayer r:embed="rId11">
                    <a14:imgEffect>
                      <a14:backgroundRemoval t="6044" b="95604" l="5000" r="93919">
                        <a14:foregroundMark x1="16081" y1="6410" x2="16081" y2="6410"/>
                        <a14:foregroundMark x1="15270" y1="11172" x2="15270" y2="11172"/>
                        <a14:foregroundMark x1="15676" y1="13004" x2="15676" y2="13004"/>
                        <a14:foregroundMark x1="19189" y1="14103" x2="19189" y2="14103"/>
                        <a14:foregroundMark x1="11351" y1="18132" x2="11351" y2="18132"/>
                        <a14:foregroundMark x1="16486" y1="19414" x2="16486" y2="19414"/>
                        <a14:foregroundMark x1="19189" y1="23443" x2="19189" y2="23443"/>
                        <a14:foregroundMark x1="10405" y1="38095" x2="10405" y2="38095"/>
                        <a14:foregroundMark x1="20405" y1="36996" x2="20405" y2="36996"/>
                        <a14:foregroundMark x1="18243" y1="44505" x2="18243" y2="44505"/>
                        <a14:foregroundMark x1="13514" y1="47985" x2="13514" y2="47985"/>
                        <a14:foregroundMark x1="14865" y1="43956" x2="14865" y2="43956"/>
                        <a14:foregroundMark x1="13108" y1="44505" x2="13108" y2="44505"/>
                        <a14:foregroundMark x1="16486" y1="47436" x2="16486" y2="47436"/>
                        <a14:foregroundMark x1="15270" y1="47436" x2="15270" y2="47436"/>
                        <a14:foregroundMark x1="15676" y1="49817" x2="15676" y2="49817"/>
                        <a14:foregroundMark x1="16486" y1="83883" x2="16486" y2="83883"/>
                        <a14:foregroundMark x1="16081" y1="83883" x2="16081" y2="83883"/>
                        <a14:foregroundMark x1="11351" y1="90842" x2="11351" y2="90842"/>
                        <a14:foregroundMark x1="10946" y1="90842" x2="10946" y2="90842"/>
                        <a14:foregroundMark x1="5270" y1="91392" x2="5270" y2="91392"/>
                        <a14:foregroundMark x1="11757" y1="91941" x2="11757" y2="91941"/>
                        <a14:foregroundMark x1="88378" y1="93223" x2="88378" y2="93223"/>
                        <a14:foregroundMark x1="94054" y1="93223" x2="94054" y2="93223"/>
                        <a14:foregroundMark x1="52297" y1="95604" x2="52297" y2="95604"/>
                        <a14:foregroundMark x1="21757" y1="40476" x2="21757" y2="40476"/>
                        <a14:foregroundMark x1="22162" y1="37546" x2="22162" y2="37546"/>
                        <a14:foregroundMark x1="14324" y1="13004" x2="14324" y2="13004"/>
                        <a14:foregroundMark x1="14324" y1="29304" x2="14324" y2="29304"/>
                        <a14:foregroundMark x1="16081" y1="40476" x2="16081" y2="40476"/>
                        <a14:foregroundMark x1="15676" y1="42125" x2="15676" y2="42125"/>
                        <a14:foregroundMark x1="14865" y1="42125" x2="14865" y2="42125"/>
                        <a14:foregroundMark x1="15270" y1="44505" x2="15270" y2="44505"/>
                        <a14:foregroundMark x1="16081" y1="46886" x2="16081" y2="42857"/>
                        <a14:foregroundMark x1="14865" y1="42125" x2="14865" y2="42125"/>
                        <a14:foregroundMark x1="14865" y1="42125" x2="14865" y2="42125"/>
                        <a14:foregroundMark x1="14189" y1="45055" x2="14189" y2="45055"/>
                        <a14:foregroundMark x1="15405" y1="42125" x2="15405" y2="42125"/>
                        <a14:foregroundMark x1="14595" y1="41026" x2="14595" y2="41026"/>
                      </a14:backgroundRemoval>
                    </a14:imgEffect>
                  </a14:imgLayer>
                </a14:imgProps>
              </a:ext>
              <a:ext uri="{28A0092B-C50C-407E-A947-70E740481C1C}">
                <a14:useLocalDpi xmlns:a14="http://schemas.microsoft.com/office/drawing/2010/main"/>
              </a:ext>
            </a:extLst>
          </a:blip>
          <a:srcRect/>
          <a:stretch/>
        </p:blipFill>
        <p:spPr>
          <a:xfrm flipH="1">
            <a:off x="486246" y="1367049"/>
            <a:ext cx="1699123" cy="1222860"/>
          </a:xfrm>
          <a:prstGeom prst="rect">
            <a:avLst/>
          </a:prstGeom>
          <a:noFill/>
          <a:ln>
            <a:noFill/>
          </a:ln>
        </p:spPr>
      </p:pic>
      <p:pic>
        <p:nvPicPr>
          <p:cNvPr id="16" name="Google Shape;236;g2b2fd4c7d1a_1_170">
            <a:extLst>
              <a:ext uri="{FF2B5EF4-FFF2-40B4-BE49-F238E27FC236}">
                <a16:creationId xmlns:a16="http://schemas.microsoft.com/office/drawing/2014/main" id="{994061DF-9F8B-47AE-982A-8EDB0EFF7DEC}"/>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661599" y="4804030"/>
            <a:ext cx="1523770" cy="1373841"/>
          </a:xfrm>
          <a:prstGeom prst="rect">
            <a:avLst/>
          </a:prstGeom>
          <a:noFill/>
          <a:ln>
            <a:noFill/>
          </a:ln>
        </p:spPr>
      </p:pic>
      <p:pic>
        <p:nvPicPr>
          <p:cNvPr id="17" name="Google Shape;247;g2b2fd4c7d1a_1_85">
            <a:extLst>
              <a:ext uri="{FF2B5EF4-FFF2-40B4-BE49-F238E27FC236}">
                <a16:creationId xmlns:a16="http://schemas.microsoft.com/office/drawing/2014/main" id="{03383907-AD41-47C5-AAC8-E5A05137E1BE}"/>
              </a:ext>
            </a:extLst>
          </p:cNvPr>
          <p:cNvPicPr preferRelativeResize="0"/>
          <p:nvPr/>
        </p:nvPicPr>
        <p:blipFill rotWithShape="1">
          <a:blip r:embed="rId13" cstate="print">
            <a:alphaModFix/>
            <a:extLst>
              <a:ext uri="{BEBA8EAE-BF5A-486C-A8C5-ECC9F3942E4B}">
                <a14:imgProps xmlns:a14="http://schemas.microsoft.com/office/drawing/2010/main">
                  <a14:imgLayer r:embed="rId14">
                    <a14:imgEffect>
                      <a14:backgroundRemoval t="9455" b="93091" l="6960" r="89011">
                        <a14:foregroundMark x1="21978" y1="9455" x2="21978" y2="9455"/>
                        <a14:foregroundMark x1="19048" y1="46545" x2="19048" y2="46545"/>
                        <a14:foregroundMark x1="6960" y1="31273" x2="6960" y2="31273"/>
                        <a14:foregroundMark x1="59341" y1="55273" x2="59341" y2="55273"/>
                        <a14:foregroundMark x1="67766" y1="41455" x2="67766" y2="41455"/>
                        <a14:foregroundMark x1="71795" y1="29091" x2="71795" y2="29091"/>
                        <a14:foregroundMark x1="72161" y1="45818" x2="72161" y2="45818"/>
                        <a14:foregroundMark x1="25275" y1="88727" x2="25275" y2="88727"/>
                        <a14:foregroundMark x1="24908" y1="88727" x2="24908" y2="88727"/>
                        <a14:foregroundMark x1="24908" y1="88727" x2="24908" y2="88727"/>
                        <a14:foregroundMark x1="19048" y1="88727" x2="19048" y2="88727"/>
                        <a14:foregroundMark x1="19048" y1="88727" x2="19048" y2="88727"/>
                        <a14:foregroundMark x1="16117" y1="85818" x2="16117" y2="85818"/>
                        <a14:foregroundMark x1="23077" y1="91636" x2="23077" y2="91636"/>
                        <a14:foregroundMark x1="55678" y1="85818" x2="55678" y2="85818"/>
                        <a14:foregroundMark x1="60806" y1="86545" x2="60806" y2="86545"/>
                        <a14:foregroundMark x1="59341" y1="86545" x2="59341" y2="86545"/>
                        <a14:foregroundMark x1="59341" y1="86545" x2="59341" y2="86545"/>
                        <a14:foregroundMark x1="66300" y1="91273" x2="66300" y2="91273"/>
                        <a14:foregroundMark x1="66300" y1="91273" x2="66300" y2="91273"/>
                        <a14:foregroundMark x1="66300" y1="91273" x2="66300" y2="91273"/>
                        <a14:foregroundMark x1="69963" y1="90182" x2="69963" y2="90182"/>
                        <a14:foregroundMark x1="71062" y1="89455" x2="71062" y2="89455"/>
                        <a14:foregroundMark x1="71062" y1="89455" x2="71062" y2="89455"/>
                        <a14:foregroundMark x1="71062" y1="87636" x2="71062" y2="87636"/>
                        <a14:foregroundMark x1="73993" y1="88364" x2="73993" y2="88364"/>
                        <a14:foregroundMark x1="73993" y1="92364" x2="73993" y2="92364"/>
                        <a14:foregroundMark x1="68132" y1="93455" x2="68132" y2="93455"/>
                        <a14:foregroundMark x1="27106" y1="61818" x2="27106" y2="61818"/>
                        <a14:foregroundMark x1="71062" y1="90182" x2="71062" y2="90182"/>
                        <a14:foregroundMark x1="70330" y1="88364" x2="70330" y2="88364"/>
                        <a14:foregroundMark x1="67033" y1="86545" x2="67033" y2="86545"/>
                        <a14:foregroundMark x1="69597" y1="86545" x2="69597" y2="86545"/>
                      </a14:backgroundRemoval>
                    </a14:imgEffect>
                  </a14:imgLayer>
                </a14:imgProps>
              </a:ext>
              <a:ext uri="{28A0092B-C50C-407E-A947-70E740481C1C}">
                <a14:useLocalDpi xmlns:a14="http://schemas.microsoft.com/office/drawing/2010/main"/>
              </a:ext>
            </a:extLst>
          </a:blip>
          <a:srcRect/>
          <a:stretch/>
        </p:blipFill>
        <p:spPr>
          <a:xfrm>
            <a:off x="6535576" y="1183850"/>
            <a:ext cx="1763927" cy="16001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0" y="-2654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9"/>
          <p:cNvSpPr/>
          <p:nvPr/>
        </p:nvSpPr>
        <p:spPr>
          <a:xfrm>
            <a:off x="531675" y="2543941"/>
            <a:ext cx="10755000" cy="34047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He walks</a:t>
            </a:r>
            <a:r>
              <a:rPr lang="en-US" sz="2800" b="0" i="0" u="none" strike="noStrike" cap="none" dirty="0">
                <a:solidFill>
                  <a:schemeClr val="accent5"/>
                </a:solidFill>
                <a:latin typeface="Verdana"/>
                <a:ea typeface="Verdana"/>
                <a:cs typeface="Verdana"/>
                <a:sym typeface="Verdana"/>
              </a:rPr>
              <a:t> ____</a:t>
            </a:r>
            <a:r>
              <a:rPr lang="en-US" sz="2800" b="0" i="0" u="none" strike="noStrike" cap="none" dirty="0">
                <a:solidFill>
                  <a:srgbClr val="000000"/>
                </a:solidFill>
                <a:latin typeface="Verdana"/>
                <a:ea typeface="Verdana"/>
                <a:cs typeface="Verdana"/>
                <a:sym typeface="Verdana"/>
              </a:rPr>
              <a:t> the street.  </a:t>
            </a:r>
            <a:endParaRPr sz="1400" b="0" i="0" u="none" strike="noStrike" cap="none" dirty="0">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chemeClr val="dk1"/>
                </a:solidFill>
                <a:latin typeface="Verdana"/>
                <a:ea typeface="Verdana"/>
                <a:cs typeface="Verdana"/>
                <a:sym typeface="Verdana"/>
              </a:rPr>
              <a:t>The stop </a:t>
            </a:r>
            <a:r>
              <a:rPr lang="en-US" sz="2800" b="0" i="0" u="none" strike="noStrike" cap="none" dirty="0">
                <a:solidFill>
                  <a:srgbClr val="4472C4"/>
                </a:solidFill>
                <a:latin typeface="Verdana"/>
                <a:ea typeface="Verdana"/>
                <a:cs typeface="Verdana"/>
                <a:sym typeface="Verdana"/>
              </a:rPr>
              <a:t>____</a:t>
            </a:r>
            <a:r>
              <a:rPr lang="en-US" sz="2800" b="0" i="0" u="none" strike="noStrike" cap="none" dirty="0">
                <a:solidFill>
                  <a:srgbClr val="000000"/>
                </a:solidFill>
                <a:latin typeface="Verdana"/>
                <a:ea typeface="Verdana"/>
                <a:cs typeface="Verdana"/>
                <a:sym typeface="Verdana"/>
              </a:rPr>
              <a:t> is </a:t>
            </a:r>
            <a:r>
              <a:rPr lang="en-US" sz="2800" b="0" i="0" u="none" strike="noStrike" cap="none" dirty="0">
                <a:solidFill>
                  <a:srgbClr val="4472C4"/>
                </a:solidFill>
                <a:latin typeface="Verdana"/>
                <a:ea typeface="Verdana"/>
                <a:cs typeface="Verdana"/>
                <a:sym typeface="Verdana"/>
              </a:rPr>
              <a:t>____</a:t>
            </a:r>
            <a:r>
              <a:rPr lang="en-US" sz="2800" b="0" i="0" u="none" strike="noStrike" cap="none" dirty="0">
                <a:solidFill>
                  <a:srgbClr val="000000"/>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the</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corner</a:t>
            </a:r>
            <a:r>
              <a:rPr lang="en-US" sz="2800" b="0" i="0" u="none" strike="noStrike" cap="none" dirty="0">
                <a:solidFill>
                  <a:srgbClr val="000000"/>
                </a:solidFill>
                <a:latin typeface="Verdana"/>
                <a:ea typeface="Verdana"/>
                <a:cs typeface="Verdana"/>
                <a:sym typeface="Verdana"/>
              </a:rPr>
              <a:t>.</a:t>
            </a:r>
            <a:endParaRPr sz="1400" b="0" i="0" u="none" strike="noStrike" cap="none" dirty="0">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Drive </a:t>
            </a:r>
            <a:r>
              <a:rPr lang="en-US" sz="2800" b="0" i="0" u="none" strike="noStrike" cap="none" dirty="0">
                <a:solidFill>
                  <a:srgbClr val="4472C4"/>
                </a:solidFill>
                <a:latin typeface="Verdana"/>
                <a:ea typeface="Verdana"/>
                <a:cs typeface="Verdana"/>
                <a:sym typeface="Verdana"/>
              </a:rPr>
              <a:t>____</a:t>
            </a:r>
            <a:r>
              <a:rPr lang="en-US" sz="2800" b="0" i="0" u="none" strike="noStrike" cap="none" dirty="0">
                <a:solidFill>
                  <a:srgbClr val="000000"/>
                </a:solidFill>
                <a:latin typeface="Verdana"/>
                <a:ea typeface="Verdana"/>
                <a:cs typeface="Verdana"/>
                <a:sym typeface="Verdana"/>
              </a:rPr>
              <a:t> the tunnel.</a:t>
            </a:r>
            <a:endParaRPr sz="1400" b="0" i="0" u="none" strike="noStrike" cap="none" dirty="0">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The bridge goes </a:t>
            </a:r>
            <a:r>
              <a:rPr lang="en-US" sz="2800" b="0" i="0" u="none" strike="noStrike" cap="none" dirty="0">
                <a:solidFill>
                  <a:srgbClr val="4472C4"/>
                </a:solidFill>
                <a:latin typeface="Verdana"/>
                <a:ea typeface="Verdana"/>
                <a:cs typeface="Verdana"/>
                <a:sym typeface="Verdana"/>
              </a:rPr>
              <a:t>_____</a:t>
            </a:r>
            <a:r>
              <a:rPr lang="en-US" sz="2800" b="0" i="0" u="none" strike="noStrike" cap="none" dirty="0">
                <a:solidFill>
                  <a:srgbClr val="000000"/>
                </a:solidFill>
                <a:latin typeface="Verdana"/>
                <a:ea typeface="Verdana"/>
                <a:cs typeface="Verdana"/>
                <a:sym typeface="Verdana"/>
              </a:rPr>
              <a:t> the river. </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The </a:t>
            </a:r>
            <a:r>
              <a:rPr lang="en-US" sz="2800" b="0" i="0" u="none" strike="noStrike" cap="none" dirty="0">
                <a:solidFill>
                  <a:srgbClr val="4472C4"/>
                </a:solidFill>
                <a:latin typeface="Verdana"/>
                <a:ea typeface="Verdana"/>
                <a:cs typeface="Verdana"/>
                <a:sym typeface="Verdana"/>
              </a:rPr>
              <a:t>_____</a:t>
            </a:r>
            <a:r>
              <a:rPr lang="en-US" sz="2800" b="0" i="0" u="none" strike="noStrike" cap="none" dirty="0">
                <a:solidFill>
                  <a:srgbClr val="000000"/>
                </a:solidFill>
                <a:latin typeface="Verdana"/>
                <a:ea typeface="Verdana"/>
                <a:cs typeface="Verdana"/>
                <a:sym typeface="Verdana"/>
              </a:rPr>
              <a:t> is </a:t>
            </a:r>
            <a:r>
              <a:rPr lang="en-US" sz="2800" b="0" i="0" u="none" strike="noStrike" cap="none" dirty="0">
                <a:solidFill>
                  <a:srgbClr val="4472C4"/>
                </a:solidFill>
                <a:latin typeface="Verdana"/>
                <a:ea typeface="Verdana"/>
                <a:cs typeface="Verdana"/>
                <a:sym typeface="Verdana"/>
              </a:rPr>
              <a:t>_____</a:t>
            </a:r>
            <a:r>
              <a:rPr lang="en-US" sz="2800" b="0" i="0" u="none" strike="noStrike" cap="none" dirty="0">
                <a:solidFill>
                  <a:srgbClr val="000000"/>
                </a:solidFill>
                <a:latin typeface="Verdana"/>
                <a:ea typeface="Verdana"/>
                <a:cs typeface="Verdana"/>
                <a:sym typeface="Verdana"/>
              </a:rPr>
              <a:t> the house.</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Verdana"/>
              <a:buAutoNum type="alphaUcPeriod"/>
            </a:pPr>
            <a:r>
              <a:rPr lang="en-US" sz="2800" b="0" i="0" u="none" strike="noStrike" cap="none" dirty="0">
                <a:solidFill>
                  <a:srgbClr val="000000"/>
                </a:solidFill>
                <a:latin typeface="Verdana"/>
                <a:ea typeface="Verdana"/>
                <a:cs typeface="Verdana"/>
                <a:sym typeface="Verdana"/>
              </a:rPr>
              <a:t>He takes the boxes </a:t>
            </a:r>
            <a:r>
              <a:rPr lang="en-US" sz="2800" b="0" i="0" u="none" strike="noStrike" cap="none" dirty="0">
                <a:solidFill>
                  <a:srgbClr val="4472C4"/>
                </a:solidFill>
                <a:latin typeface="Verdana"/>
                <a:ea typeface="Verdana"/>
                <a:cs typeface="Verdana"/>
                <a:sym typeface="Verdana"/>
              </a:rPr>
              <a:t>_____</a:t>
            </a:r>
            <a:r>
              <a:rPr lang="en-US" sz="2800" b="0" i="0" u="none" strike="noStrike" cap="none" dirty="0">
                <a:solidFill>
                  <a:srgbClr val="000000"/>
                </a:solidFill>
                <a:latin typeface="Verdana"/>
                <a:ea typeface="Verdana"/>
                <a:cs typeface="Verdana"/>
                <a:sym typeface="Verdana"/>
              </a:rPr>
              <a:t> the truck to </a:t>
            </a:r>
            <a:r>
              <a:rPr lang="en-US" sz="2800" b="0" i="0" u="none" strike="noStrike" cap="none" dirty="0">
                <a:solidFill>
                  <a:srgbClr val="4472C4"/>
                </a:solidFill>
                <a:latin typeface="Verdana"/>
                <a:ea typeface="Verdana"/>
                <a:cs typeface="Verdana"/>
                <a:sym typeface="Verdana"/>
              </a:rPr>
              <a:t>_____</a:t>
            </a:r>
            <a:r>
              <a:rPr lang="en-US" sz="2800" b="0" i="0" u="none" strike="noStrike" cap="none" dirty="0">
                <a:solidFill>
                  <a:srgbClr val="000000"/>
                </a:solidFill>
                <a:latin typeface="Verdana"/>
                <a:ea typeface="Verdana"/>
                <a:cs typeface="Verdana"/>
                <a:sym typeface="Verdana"/>
              </a:rPr>
              <a:t> them. </a:t>
            </a:r>
            <a:endParaRPr sz="2800" b="0" i="0" u="none" strike="noStrike" cap="none" dirty="0">
              <a:solidFill>
                <a:srgbClr val="000000"/>
              </a:solidFill>
              <a:latin typeface="Verdana"/>
              <a:ea typeface="Verdana"/>
              <a:cs typeface="Verdana"/>
              <a:sym typeface="Verdana"/>
            </a:endParaRPr>
          </a:p>
        </p:txBody>
      </p:sp>
      <p:sp>
        <p:nvSpPr>
          <p:cNvPr id="503" name="Google Shape;503;p59"/>
          <p:cNvSpPr txBox="1"/>
          <p:nvPr/>
        </p:nvSpPr>
        <p:spPr>
          <a:xfrm>
            <a:off x="258390" y="150117"/>
            <a:ext cx="11028285" cy="76944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2A.</a:t>
            </a:r>
            <a:r>
              <a:rPr lang="en-US" sz="2100" b="1" dirty="0">
                <a:solidFill>
                  <a:srgbClr val="FF0000"/>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Fill in the blanks</a:t>
            </a:r>
            <a:endParaRPr sz="3200" b="1" i="0" u="none" strike="noStrike" cap="none" dirty="0">
              <a:solidFill>
                <a:srgbClr val="4472C4"/>
              </a:solidFill>
              <a:latin typeface="Verdana"/>
              <a:ea typeface="Verdana"/>
              <a:cs typeface="Verdana"/>
              <a:sym typeface="Verdana"/>
            </a:endParaRPr>
          </a:p>
        </p:txBody>
      </p:sp>
      <p:sp>
        <p:nvSpPr>
          <p:cNvPr id="504" name="Google Shape;504;p59"/>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05" name="Google Shape;50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28</a:t>
            </a:fld>
            <a:endParaRPr sz="1800" dirty="0"/>
          </a:p>
        </p:txBody>
      </p:sp>
      <p:sp>
        <p:nvSpPr>
          <p:cNvPr id="506" name="Google Shape;506;p59"/>
          <p:cNvSpPr txBox="1"/>
          <p:nvPr/>
        </p:nvSpPr>
        <p:spPr>
          <a:xfrm>
            <a:off x="9464850" y="1046500"/>
            <a:ext cx="10347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sign</a:t>
            </a:r>
            <a:endParaRPr sz="2800" b="1" i="0" u="none" strike="noStrike" cap="none">
              <a:solidFill>
                <a:srgbClr val="FFFFFF"/>
              </a:solidFill>
              <a:latin typeface="Verdana"/>
              <a:ea typeface="Verdana"/>
              <a:cs typeface="Verdana"/>
              <a:sym typeface="Verdana"/>
            </a:endParaRPr>
          </a:p>
        </p:txBody>
      </p:sp>
      <p:sp>
        <p:nvSpPr>
          <p:cNvPr id="507" name="Google Shape;507;p59"/>
          <p:cNvSpPr txBox="1"/>
          <p:nvPr/>
        </p:nvSpPr>
        <p:spPr>
          <a:xfrm>
            <a:off x="994750" y="1046500"/>
            <a:ext cx="15303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corner</a:t>
            </a:r>
            <a:endParaRPr sz="2800" b="1" i="0" u="none" strike="noStrike" cap="none">
              <a:solidFill>
                <a:srgbClr val="FFFFFF"/>
              </a:solidFill>
              <a:latin typeface="Verdana"/>
              <a:ea typeface="Verdana"/>
              <a:cs typeface="Verdana"/>
              <a:sym typeface="Verdana"/>
            </a:endParaRPr>
          </a:p>
        </p:txBody>
      </p:sp>
      <p:sp>
        <p:nvSpPr>
          <p:cNvPr id="508" name="Google Shape;508;p59"/>
          <p:cNvSpPr txBox="1"/>
          <p:nvPr/>
        </p:nvSpPr>
        <p:spPr>
          <a:xfrm>
            <a:off x="6182491" y="1857675"/>
            <a:ext cx="16083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deliver</a:t>
            </a:r>
            <a:endParaRPr sz="2800" b="1" i="0" u="none" strike="noStrike" cap="none">
              <a:solidFill>
                <a:srgbClr val="FFFFFF"/>
              </a:solidFill>
              <a:latin typeface="Verdana"/>
              <a:ea typeface="Verdana"/>
              <a:cs typeface="Verdana"/>
              <a:sym typeface="Verdana"/>
            </a:endParaRPr>
          </a:p>
        </p:txBody>
      </p:sp>
      <p:sp>
        <p:nvSpPr>
          <p:cNvPr id="509" name="Google Shape;509;p59"/>
          <p:cNvSpPr txBox="1"/>
          <p:nvPr/>
        </p:nvSpPr>
        <p:spPr>
          <a:xfrm>
            <a:off x="3725950" y="1857675"/>
            <a:ext cx="17808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through</a:t>
            </a:r>
            <a:endParaRPr sz="2800" b="1" i="0" u="none" strike="noStrike" cap="none">
              <a:solidFill>
                <a:srgbClr val="FFFFFF"/>
              </a:solidFill>
              <a:latin typeface="Verdana"/>
              <a:ea typeface="Verdana"/>
              <a:cs typeface="Verdana"/>
              <a:sym typeface="Verdana"/>
            </a:endParaRPr>
          </a:p>
        </p:txBody>
      </p:sp>
      <p:sp>
        <p:nvSpPr>
          <p:cNvPr id="510" name="Google Shape;510;p59"/>
          <p:cNvSpPr txBox="1"/>
          <p:nvPr/>
        </p:nvSpPr>
        <p:spPr>
          <a:xfrm>
            <a:off x="5022600" y="1046498"/>
            <a:ext cx="11028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Verdana"/>
                <a:ea typeface="Verdana"/>
                <a:cs typeface="Verdana"/>
                <a:sym typeface="Verdana"/>
              </a:rPr>
              <a:t>over</a:t>
            </a:r>
            <a:endParaRPr sz="2800" b="1" i="0" u="none" strike="noStrike" cap="none" dirty="0">
              <a:solidFill>
                <a:srgbClr val="FFFFFF"/>
              </a:solidFill>
              <a:latin typeface="Verdana"/>
              <a:ea typeface="Verdana"/>
              <a:cs typeface="Verdana"/>
              <a:sym typeface="Verdana"/>
            </a:endParaRPr>
          </a:p>
        </p:txBody>
      </p:sp>
      <p:sp>
        <p:nvSpPr>
          <p:cNvPr id="511" name="Google Shape;511;p59"/>
          <p:cNvSpPr txBox="1"/>
          <p:nvPr/>
        </p:nvSpPr>
        <p:spPr>
          <a:xfrm>
            <a:off x="2969675" y="1046500"/>
            <a:ext cx="16083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Verdana"/>
                <a:ea typeface="Verdana"/>
                <a:cs typeface="Verdana"/>
                <a:sym typeface="Verdana"/>
              </a:rPr>
              <a:t>around</a:t>
            </a:r>
            <a:endParaRPr sz="2800" b="1" i="0" u="none" strike="noStrike" cap="none" dirty="0">
              <a:solidFill>
                <a:srgbClr val="FFFFFF"/>
              </a:solidFill>
              <a:latin typeface="Verdana"/>
              <a:ea typeface="Verdana"/>
              <a:cs typeface="Verdana"/>
              <a:sym typeface="Verdana"/>
            </a:endParaRPr>
          </a:p>
        </p:txBody>
      </p:sp>
      <p:sp>
        <p:nvSpPr>
          <p:cNvPr id="512" name="Google Shape;512;p59"/>
          <p:cNvSpPr txBox="1"/>
          <p:nvPr/>
        </p:nvSpPr>
        <p:spPr>
          <a:xfrm>
            <a:off x="1519900" y="1857675"/>
            <a:ext cx="15303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across</a:t>
            </a:r>
            <a:endParaRPr sz="2800" b="1" i="0" u="none" strike="noStrike" cap="none">
              <a:solidFill>
                <a:srgbClr val="FFFFFF"/>
              </a:solidFill>
              <a:latin typeface="Verdana"/>
              <a:ea typeface="Verdana"/>
              <a:cs typeface="Verdana"/>
              <a:sym typeface="Verdana"/>
            </a:endParaRPr>
          </a:p>
        </p:txBody>
      </p:sp>
      <p:sp>
        <p:nvSpPr>
          <p:cNvPr id="513" name="Google Shape;513;p59"/>
          <p:cNvSpPr txBox="1"/>
          <p:nvPr/>
        </p:nvSpPr>
        <p:spPr>
          <a:xfrm>
            <a:off x="6639549" y="1046509"/>
            <a:ext cx="6942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on</a:t>
            </a:r>
            <a:endParaRPr sz="2800" b="1" i="0" u="none" strike="noStrike" cap="none">
              <a:solidFill>
                <a:srgbClr val="FFFFFF"/>
              </a:solidFill>
              <a:latin typeface="Verdana"/>
              <a:ea typeface="Verdana"/>
              <a:cs typeface="Verdana"/>
              <a:sym typeface="Verdana"/>
            </a:endParaRPr>
          </a:p>
        </p:txBody>
      </p:sp>
      <p:sp>
        <p:nvSpPr>
          <p:cNvPr id="514" name="Google Shape;514;p59"/>
          <p:cNvSpPr txBox="1"/>
          <p:nvPr/>
        </p:nvSpPr>
        <p:spPr>
          <a:xfrm>
            <a:off x="7847905" y="1046488"/>
            <a:ext cx="11028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yard</a:t>
            </a:r>
            <a:endParaRPr sz="2800" b="1" i="0" u="none" strike="noStrike" cap="none">
              <a:solidFill>
                <a:srgbClr val="FFFFFF"/>
              </a:solidFill>
              <a:latin typeface="Verdana"/>
              <a:ea typeface="Verdana"/>
              <a:cs typeface="Verdana"/>
              <a:sym typeface="Verdana"/>
            </a:endParaRPr>
          </a:p>
        </p:txBody>
      </p:sp>
      <p:sp>
        <p:nvSpPr>
          <p:cNvPr id="515" name="Google Shape;515;p59"/>
          <p:cNvSpPr txBox="1"/>
          <p:nvPr/>
        </p:nvSpPr>
        <p:spPr>
          <a:xfrm>
            <a:off x="8485050" y="1857675"/>
            <a:ext cx="1364700" cy="6156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out of</a:t>
            </a:r>
            <a:endParaRPr sz="2800" b="1" i="0" u="none" strike="noStrike" cap="none">
              <a:solidFill>
                <a:srgbClr val="FFFFFF"/>
              </a:solidFill>
              <a:latin typeface="Verdana"/>
              <a:ea typeface="Verdana"/>
              <a:cs typeface="Verdana"/>
              <a:sym typeface="Verdana"/>
            </a:endParaRPr>
          </a:p>
        </p:txBody>
      </p:sp>
      <p:pic>
        <p:nvPicPr>
          <p:cNvPr id="17" name="Google Shape;249;g2b2fd4c7d1a_1_85">
            <a:extLst>
              <a:ext uri="{FF2B5EF4-FFF2-40B4-BE49-F238E27FC236}">
                <a16:creationId xmlns:a16="http://schemas.microsoft.com/office/drawing/2014/main" id="{7E3253AC-0745-4B65-B07A-95872E6A5775}"/>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353" b="98082" l="5431" r="93291">
                        <a14:foregroundMark x1="9105" y1="50120" x2="9105" y2="50120"/>
                        <a14:foregroundMark x1="6869" y1="69544" x2="6869" y2="69544"/>
                        <a14:foregroundMark x1="13898" y1="94245" x2="13898" y2="94245"/>
                        <a14:foregroundMark x1="91054" y1="94245" x2="91054" y2="94245"/>
                        <a14:foregroundMark x1="82109" y1="94724" x2="82109" y2="94724"/>
                        <a14:foregroundMark x1="75879" y1="97602" x2="75879" y2="97602"/>
                        <a14:foregroundMark x1="48722" y1="87770" x2="48722" y2="87770"/>
                        <a14:foregroundMark x1="38658" y1="86571" x2="38658" y2="86571"/>
                        <a14:foregroundMark x1="34345" y1="87050" x2="34345" y2="87050"/>
                        <a14:foregroundMark x1="33546" y1="86571" x2="33546" y2="86571"/>
                        <a14:foregroundMark x1="34665" y1="87050" x2="34665" y2="87050"/>
                        <a14:foregroundMark x1="91853" y1="96643" x2="91853" y2="96643"/>
                        <a14:foregroundMark x1="58147" y1="98082" x2="58147" y2="98082"/>
                        <a14:foregroundMark x1="55112" y1="96643" x2="55112" y2="96643"/>
                        <a14:foregroundMark x1="73642" y1="94005" x2="73642" y2="94005"/>
                        <a14:foregroundMark x1="71406" y1="92326" x2="71406" y2="92326"/>
                        <a14:foregroundMark x1="78115" y1="93525" x2="78115" y2="93525"/>
                        <a14:foregroundMark x1="85623" y1="95204" x2="85623" y2="95204"/>
                        <a14:foregroundMark x1="87700" y1="93046" x2="87700" y2="93046"/>
                        <a14:foregroundMark x1="93291" y1="90168" x2="93291" y2="90168"/>
                        <a14:foregroundMark x1="7188" y1="96643" x2="7188" y2="96643"/>
                        <a14:foregroundMark x1="20607" y1="97602" x2="20607" y2="97602"/>
                        <a14:foregroundMark x1="28435" y1="40048" x2="28435" y2="40048"/>
                        <a14:foregroundMark x1="30192" y1="57554" x2="30192" y2="57554"/>
                        <a14:foregroundMark x1="71086" y1="45324" x2="71086" y2="45324"/>
                        <a14:foregroundMark x1="70288" y1="45803" x2="70288" y2="45803"/>
                        <a14:foregroundMark x1="72204" y1="41727" x2="72204" y2="41727"/>
                        <a14:foregroundMark x1="74760" y1="34293" x2="74760" y2="34293"/>
                        <a14:foregroundMark x1="74760" y1="35492" x2="74760" y2="35492"/>
                        <a14:foregroundMark x1="69649" y1="45324" x2="69649" y2="45324"/>
                        <a14:foregroundMark x1="69649" y1="51319" x2="69649" y2="51319"/>
                        <a14:foregroundMark x1="68530" y1="55875" x2="68530" y2="55875"/>
                        <a14:foregroundMark x1="33227" y1="22542" x2="33227" y2="22542"/>
                        <a14:foregroundMark x1="33227" y1="22542" x2="33227" y2="22542"/>
                        <a14:foregroundMark x1="34026" y1="22542" x2="34026" y2="22542"/>
                        <a14:foregroundMark x1="35463" y1="23022" x2="35463" y2="23022"/>
                        <a14:foregroundMark x1="76677" y1="50120" x2="76677" y2="50120"/>
                        <a14:foregroundMark x1="78435" y1="53717" x2="78435" y2="53717"/>
                        <a14:foregroundMark x1="43291" y1="12230" x2="43291" y2="12230"/>
                        <a14:foregroundMark x1="27955" y1="9353" x2="27955" y2="9353"/>
                        <a14:foregroundMark x1="10224" y1="29496" x2="16134" y2="23022"/>
                        <a14:foregroundMark x1="16134" y1="23022" x2="16134" y2="23022"/>
                        <a14:foregroundMark x1="49042" y1="20624" x2="44728" y2="20144"/>
                        <a14:foregroundMark x1="38339" y1="17026" x2="36102" y2="15827"/>
                        <a14:foregroundMark x1="48083" y1="19424" x2="48083" y2="19424"/>
                        <a14:foregroundMark x1="44728" y1="19904" x2="44728" y2="21343"/>
                        <a14:foregroundMark x1="50639" y1="18705" x2="53674" y2="15827"/>
                        <a14:foregroundMark x1="48083" y1="17266" x2="49840" y2="17746"/>
                        <a14:foregroundMark x1="51438" y1="17026" x2="50319" y2="15348"/>
                        <a14:foregroundMark x1="53674" y1="18705" x2="51757" y2="17026"/>
                        <a14:foregroundMark x1="52556" y1="18225" x2="52077" y2="16547"/>
                        <a14:foregroundMark x1="58147" y1="20144" x2="57987" y2="21103"/>
                        <a14:foregroundMark x1="84026" y1="40048" x2="84026" y2="40048"/>
                        <a14:foregroundMark x1="82109" y1="42206" x2="81789" y2="42446"/>
                        <a14:foregroundMark x1="82588" y1="37170" x2="84345" y2="45324"/>
                        <a14:foregroundMark x1="83706" y1="34053" x2="83706" y2="33573"/>
                        <a14:foregroundMark x1="85623" y1="33094" x2="88498" y2="42446"/>
                        <a14:foregroundMark x1="67732" y1="50600" x2="67732" y2="50600"/>
                        <a14:foregroundMark x1="77316" y1="45803" x2="77316" y2="45803"/>
                        <a14:foregroundMark x1="78754" y1="42926" x2="78754" y2="42926"/>
                        <a14:foregroundMark x1="84026" y1="33573" x2="84026" y2="33573"/>
                        <a14:foregroundMark x1="76677" y1="42446" x2="76677" y2="42446"/>
                        <a14:foregroundMark x1="81470" y1="45324" x2="81470" y2="45324"/>
                        <a14:foregroundMark x1="83227" y1="31894" x2="83706" y2="31894"/>
                        <a14:foregroundMark x1="80032" y1="40528" x2="81310" y2="50839"/>
                        <a14:foregroundMark x1="81310" y1="50839" x2="80671" y2="49400"/>
                        <a14:foregroundMark x1="69489" y1="52278" x2="69489" y2="52278"/>
                        <a14:foregroundMark x1="69649" y1="57794" x2="69649" y2="57794"/>
                        <a14:foregroundMark x1="71406" y1="62350" x2="71406" y2="62350"/>
                        <a14:foregroundMark x1="87700" y1="33573" x2="83227" y2="31655"/>
                        <a14:foregroundMark x1="91054" y1="44844" x2="89617" y2="42446"/>
                        <a14:foregroundMark x1="88179" y1="33573" x2="90415" y2="45084"/>
                        <a14:foregroundMark x1="90415" y1="45084" x2="82109" y2="30456"/>
                        <a14:foregroundMark x1="78914" y1="39568" x2="76997" y2="40528"/>
                        <a14:foregroundMark x1="79553" y1="39568" x2="79233" y2="40048"/>
                        <a14:foregroundMark x1="75559" y1="41727" x2="76997" y2="40767"/>
                        <a14:foregroundMark x1="51278" y1="15348" x2="50160" y2="17266"/>
                        <a14:foregroundMark x1="6550" y1="47242" x2="6550" y2="47242"/>
                        <a14:foregroundMark x1="6550" y1="48921" x2="7188" y2="50120"/>
                        <a14:foregroundMark x1="7668" y1="55396" x2="7668" y2="55396"/>
                        <a14:foregroundMark x1="5431" y1="51319" x2="5431" y2="51319"/>
                        <a14:foregroundMark x1="44249" y1="86571" x2="44249" y2="86571"/>
                        <a14:foregroundMark x1="44249" y1="86571" x2="44249" y2="86571"/>
                        <a14:foregroundMark x1="43930" y1="86571" x2="47764" y2="87530"/>
                        <a14:foregroundMark x1="53514" y1="87050" x2="60383" y2="89928"/>
                        <a14:foregroundMark x1="60383" y1="89928" x2="60383" y2="89928"/>
                        <a14:foregroundMark x1="42013" y1="87770" x2="42013" y2="87770"/>
                        <a14:foregroundMark x1="45527" y1="89928" x2="39137" y2="90168"/>
                        <a14:foregroundMark x1="5431" y1="87530" x2="5431" y2="87530"/>
                        <a14:foregroundMark x1="6390" y1="42206" x2="5751" y2="57074"/>
                        <a14:foregroundMark x1="6550" y1="57074" x2="6550" y2="58993"/>
                        <a14:foregroundMark x1="6550" y1="59952" x2="6869" y2="60432"/>
                        <a14:foregroundMark x1="6869" y1="62350" x2="6230" y2="41487"/>
                        <a14:foregroundMark x1="6230" y1="41487" x2="8626" y2="35492"/>
                        <a14:backgroundMark x1="6550" y1="97122" x2="6550" y2="97122"/>
                        <a14:backgroundMark x1="6869" y1="97122" x2="6869" y2="97122"/>
                        <a14:backgroundMark x1="20288" y1="97602" x2="20288" y2="97602"/>
                        <a14:backgroundMark x1="55112" y1="91847" x2="55112" y2="91847"/>
                        <a14:backgroundMark x1="92652" y1="90647" x2="92652" y2="90647"/>
                        <a14:backgroundMark x1="94089" y1="90168" x2="94089" y2="90168"/>
                        <a14:backgroundMark x1="92971" y1="90168" x2="92971" y2="90168"/>
                        <a14:backgroundMark x1="93610" y1="90168" x2="93610" y2="90168"/>
                        <a14:backgroundMark x1="93610" y1="90168" x2="93610" y2="90168"/>
                        <a14:backgroundMark x1="91374" y1="96643" x2="91374" y2="96643"/>
                        <a14:backgroundMark x1="92173" y1="96643" x2="92173" y2="96643"/>
                        <a14:backgroundMark x1="91534" y1="96643" x2="91534" y2="96643"/>
                        <a14:backgroundMark x1="85463" y1="95923" x2="85463" y2="95923"/>
                        <a14:backgroundMark x1="85463" y1="95923" x2="85463" y2="95923"/>
                        <a14:backgroundMark x1="88019" y1="92806" x2="88019" y2="92806"/>
                        <a14:backgroundMark x1="87700" y1="93525" x2="87700" y2="93525"/>
                        <a14:backgroundMark x1="85623" y1="95923" x2="85623" y2="95923"/>
                        <a14:backgroundMark x1="80209" y1="39382" x2="80032" y2="39329"/>
                        <a14:backgroundMark x1="76939" y1="40938" x2="77653" y2="42446"/>
                      </a14:backgroundRemoval>
                    </a14:imgEffect>
                  </a14:imgLayer>
                </a14:imgProps>
              </a:ext>
            </a:extLst>
          </a:blip>
          <a:srcRect/>
          <a:stretch/>
        </p:blipFill>
        <p:spPr>
          <a:xfrm>
            <a:off x="7504981" y="2668838"/>
            <a:ext cx="4347713" cy="2817561"/>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359"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3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108989" y="1233284"/>
            <a:ext cx="9069240" cy="5624717"/>
          </a:xfrm>
          <a:prstGeom prst="rect">
            <a:avLst/>
          </a:prstGeom>
          <a:noFill/>
          <a:ln>
            <a:noFill/>
          </a:ln>
        </p:spPr>
      </p:pic>
      <p:sp>
        <p:nvSpPr>
          <p:cNvPr id="524" name="Google Shape;524;p30"/>
          <p:cNvSpPr txBox="1"/>
          <p:nvPr/>
        </p:nvSpPr>
        <p:spPr>
          <a:xfrm>
            <a:off x="-1" y="11689"/>
            <a:ext cx="10903790" cy="851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2B.  </a:t>
            </a:r>
            <a:r>
              <a:rPr lang="en-US" sz="3000" b="1" dirty="0">
                <a:solidFill>
                  <a:schemeClr val="dk1"/>
                </a:solidFill>
                <a:latin typeface="Verdana"/>
                <a:ea typeface="Verdana"/>
                <a:cs typeface="Verdana"/>
                <a:sym typeface="Verdana"/>
              </a:rPr>
              <a:t>Write directions to drive from Mike’s house to the supermarket.</a:t>
            </a:r>
            <a:endParaRPr sz="41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4400" b="0" i="0" u="none" strike="noStrike" cap="none" dirty="0">
              <a:solidFill>
                <a:srgbClr val="FF0000"/>
              </a:solidFill>
              <a:latin typeface="Verdana"/>
              <a:ea typeface="Verdana"/>
              <a:cs typeface="Verdana"/>
              <a:sym typeface="Verdana"/>
            </a:endParaRPr>
          </a:p>
        </p:txBody>
      </p:sp>
      <p:sp>
        <p:nvSpPr>
          <p:cNvPr id="525" name="Google Shape;525;p30"/>
          <p:cNvSpPr txBox="1">
            <a:spLocks noGrp="1"/>
          </p:cNvSpPr>
          <p:nvPr>
            <p:ph type="ftr" idx="11"/>
          </p:nvPr>
        </p:nvSpPr>
        <p:spPr>
          <a:xfrm>
            <a:off x="0" y="648872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26" name="Google Shape;526;p30"/>
          <p:cNvSpPr txBox="1">
            <a:spLocks noGrp="1"/>
          </p:cNvSpPr>
          <p:nvPr>
            <p:ph type="sldNum" idx="12"/>
          </p:nvPr>
        </p:nvSpPr>
        <p:spPr>
          <a:xfrm>
            <a:off x="8411679"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29</a:t>
            </a:fld>
            <a:endParaRPr sz="1800" dirty="0"/>
          </a:p>
        </p:txBody>
      </p:sp>
      <p:graphicFrame>
        <p:nvGraphicFramePr>
          <p:cNvPr id="527" name="Google Shape;527;p30"/>
          <p:cNvGraphicFramePr/>
          <p:nvPr>
            <p:extLst>
              <p:ext uri="{D42A27DB-BD31-4B8C-83A1-F6EECF244321}">
                <p14:modId xmlns:p14="http://schemas.microsoft.com/office/powerpoint/2010/main" val="2403436785"/>
              </p:ext>
            </p:extLst>
          </p:nvPr>
        </p:nvGraphicFramePr>
        <p:xfrm>
          <a:off x="-1" y="1233284"/>
          <a:ext cx="3122761" cy="5624716"/>
        </p:xfrm>
        <a:graphic>
          <a:graphicData uri="http://schemas.openxmlformats.org/drawingml/2006/table">
            <a:tbl>
              <a:tblPr>
                <a:noFill/>
                <a:tableStyleId>{350C17C4-88ED-4104-BE55-0ACEA9558551}</a:tableStyleId>
              </a:tblPr>
              <a:tblGrid>
                <a:gridCol w="3122761">
                  <a:extLst>
                    <a:ext uri="{9D8B030D-6E8A-4147-A177-3AD203B41FA5}">
                      <a16:colId xmlns:a16="http://schemas.microsoft.com/office/drawing/2014/main" val="20000"/>
                    </a:ext>
                  </a:extLst>
                </a:gridCol>
              </a:tblGrid>
              <a:tr h="454579">
                <a:tc>
                  <a:txBody>
                    <a:bodyPr/>
                    <a:lstStyle/>
                    <a:p>
                      <a:pPr marL="0" lvl="0" indent="0" algn="l" rtl="0">
                        <a:spcBef>
                          <a:spcPts val="0"/>
                        </a:spcBef>
                        <a:spcAft>
                          <a:spcPts val="0"/>
                        </a:spcAft>
                        <a:buNone/>
                      </a:pPr>
                      <a:endParaRPr sz="1900">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381255">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1"/>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255">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3"/>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6"/>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7"/>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8"/>
                  </a:ext>
                </a:extLst>
              </a:tr>
              <a:tr h="381255">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9"/>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10"/>
                  </a:ext>
                </a:extLst>
              </a:tr>
              <a:tr h="38125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11"/>
                  </a:ext>
                </a:extLst>
              </a:tr>
              <a:tr h="397786">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12"/>
                  </a:ext>
                </a:extLst>
              </a:tr>
              <a:tr h="381255">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13"/>
                  </a:ext>
                </a:extLst>
              </a:tr>
            </a:tbl>
          </a:graphicData>
        </a:graphic>
      </p:graphicFrame>
      <p:pic>
        <p:nvPicPr>
          <p:cNvPr id="8" name="Google Shape;192;g25b119221a7_0_0">
            <a:extLst>
              <a:ext uri="{FF2B5EF4-FFF2-40B4-BE49-F238E27FC236}">
                <a16:creationId xmlns:a16="http://schemas.microsoft.com/office/drawing/2014/main" id="{7E9C42B7-B588-4DD2-9B0A-16E7D14612B2}"/>
              </a:ext>
            </a:extLst>
          </p:cNvPr>
          <p:cNvPicPr preferRelativeResize="0"/>
          <p:nvPr/>
        </p:nvPicPr>
        <p:blipFill rotWithShape="1">
          <a:blip r:embed="rId6" cstate="print">
            <a:alphaModFix/>
            <a:extLst>
              <a:ext uri="{BEBA8EAE-BF5A-486C-A8C5-ECC9F3942E4B}">
                <a14:imgProps xmlns:a14="http://schemas.microsoft.com/office/drawing/2010/main">
                  <a14:imgLayer r:embed="rId7">
                    <a14:imgEffect>
                      <a14:backgroundRemoval t="8784" b="82973" l="19730" r="78108">
                        <a14:foregroundMark x1="45946" y1="26486" x2="45946" y2="26486"/>
                        <a14:foregroundMark x1="46081" y1="26486" x2="52838" y2="25541"/>
                        <a14:foregroundMark x1="52838" y1="25541" x2="60135" y2="28243"/>
                        <a14:foregroundMark x1="60135" y1="28243" x2="70946" y2="37297"/>
                        <a14:foregroundMark x1="70946" y1="37297" x2="72432" y2="39459"/>
                        <a14:foregroundMark x1="22568" y1="49459" x2="24730" y2="70541"/>
                        <a14:foregroundMark x1="24730" y1="70541" x2="35135" y2="77703"/>
                        <a14:foregroundMark x1="19730" y1="53784" x2="19730" y2="53784"/>
                        <a14:foregroundMark x1="19730" y1="53784" x2="19730" y2="53784"/>
                        <a14:foregroundMark x1="74459" y1="44324" x2="74459" y2="44324"/>
                        <a14:foregroundMark x1="74459" y1="44324" x2="74459" y2="44324"/>
                        <a14:foregroundMark x1="76351" y1="53108" x2="76351" y2="53108"/>
                        <a14:foregroundMark x1="76351" y1="53108" x2="76351" y2="53108"/>
                        <a14:foregroundMark x1="60270" y1="80135" x2="60270" y2="80135"/>
                        <a14:foregroundMark x1="60000" y1="79865" x2="60000" y2="79865"/>
                        <a14:foregroundMark x1="55541" y1="81622" x2="55541" y2="81622"/>
                        <a14:foregroundMark x1="55541" y1="81622" x2="55541" y2="81622"/>
                        <a14:foregroundMark x1="45000" y1="82973" x2="45000" y2="82973"/>
                        <a14:foregroundMark x1="45946" y1="81622" x2="45946" y2="81622"/>
                        <a14:foregroundMark x1="44595" y1="81622" x2="44595" y2="81622"/>
                        <a14:foregroundMark x1="48108" y1="53784" x2="48108" y2="53784"/>
                        <a14:foregroundMark x1="50000" y1="54054" x2="50000" y2="54054"/>
                        <a14:foregroundMark x1="55135" y1="21622" x2="55135" y2="21622"/>
                        <a14:foregroundMark x1="55135" y1="21622" x2="55135" y2="21622"/>
                        <a14:foregroundMark x1="55135" y1="21622" x2="55135" y2="21622"/>
                        <a14:foregroundMark x1="54189" y1="22297" x2="54189" y2="22297"/>
                        <a14:foregroundMark x1="53108" y1="22703" x2="53108" y2="22703"/>
                        <a14:foregroundMark x1="52703" y1="22432" x2="52703" y2="22432"/>
                        <a14:foregroundMark x1="51351" y1="23378" x2="51081" y2="23378"/>
                        <a14:foregroundMark x1="51757" y1="23378" x2="55270" y2="20541"/>
                        <a14:foregroundMark x1="56216" y1="24865" x2="56892" y2="21351"/>
                        <a14:foregroundMark x1="57568" y1="19865" x2="57568" y2="19865"/>
                        <a14:foregroundMark x1="56622" y1="19189" x2="52838" y2="18243"/>
                        <a14:foregroundMark x1="49730" y1="20270" x2="49730" y2="20270"/>
                        <a14:foregroundMark x1="49730" y1="20270" x2="49730" y2="20270"/>
                        <a14:foregroundMark x1="48378" y1="18108" x2="48378" y2="18108"/>
                        <a14:foregroundMark x1="48378" y1="18108" x2="48378" y2="18108"/>
                        <a14:foregroundMark x1="47432" y1="16892" x2="47432" y2="16892"/>
                        <a14:foregroundMark x1="48108" y1="11892" x2="48108" y2="11892"/>
                        <a14:foregroundMark x1="47973" y1="11892" x2="47973" y2="11892"/>
                        <a14:foregroundMark x1="47432" y1="13919" x2="47432" y2="13919"/>
                        <a14:foregroundMark x1="47297" y1="16486" x2="47297" y2="16486"/>
                        <a14:foregroundMark x1="47703" y1="12973" x2="47703" y2="12973"/>
                        <a14:foregroundMark x1="48784" y1="10541" x2="48784" y2="10541"/>
                        <a14:foregroundMark x1="58514" y1="22297" x2="58514" y2="22297"/>
                        <a14:foregroundMark x1="60541" y1="20946" x2="60541" y2="20946"/>
                        <a14:foregroundMark x1="62297" y1="18514" x2="62297" y2="18514"/>
                        <a14:foregroundMark x1="63649" y1="14324" x2="63649" y2="14324"/>
                        <a14:foregroundMark x1="60541" y1="8784" x2="60541" y2="8784"/>
                        <a14:foregroundMark x1="77838" y1="48243" x2="77838" y2="48243"/>
                        <a14:foregroundMark x1="78108" y1="53378" x2="78108" y2="53378"/>
                        <a14:backgroundMark x1="56177" y1="18381" x2="57297" y2="18649"/>
                        <a14:backgroundMark x1="51081" y1="17162" x2="52419" y2="17482"/>
                        <a14:backgroundMark x1="44865" y1="84054" x2="52568" y2="84459"/>
                        <a14:backgroundMark x1="52568" y1="84459" x2="50270" y2="84595"/>
                      </a14:backgroundRemoval>
                    </a14:imgEffect>
                  </a14:imgLayer>
                </a14:imgProps>
              </a:ext>
              <a:ext uri="{28A0092B-C50C-407E-A947-70E740481C1C}">
                <a14:useLocalDpi xmlns:a14="http://schemas.microsoft.com/office/drawing/2010/main"/>
              </a:ext>
            </a:extLst>
          </a:blip>
          <a:srcRect l="17878" t="5566" r="19695" b="12452"/>
          <a:stretch/>
        </p:blipFill>
        <p:spPr>
          <a:xfrm>
            <a:off x="10615500" y="88302"/>
            <a:ext cx="1179782" cy="155017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5101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3" name="Picture 2">
            <a:extLst>
              <a:ext uri="{FF2B5EF4-FFF2-40B4-BE49-F238E27FC236}">
                <a16:creationId xmlns:a16="http://schemas.microsoft.com/office/drawing/2014/main" id="{51D626AA-5C75-AB34-26F2-7FD0A497CE63}"/>
              </a:ext>
            </a:extLst>
          </p:cNvPr>
          <p:cNvPicPr>
            <a:picLocks noChangeAspect="1"/>
          </p:cNvPicPr>
          <p:nvPr/>
        </p:nvPicPr>
        <p:blipFill>
          <a:blip r:embed="rId5"/>
          <a:stretch>
            <a:fillRect/>
          </a:stretch>
        </p:blipFill>
        <p:spPr>
          <a:xfrm>
            <a:off x="899984" y="-70022"/>
            <a:ext cx="10392032" cy="6928021"/>
          </a:xfrm>
          <a:prstGeom prst="rect">
            <a:avLst/>
          </a:prstGeom>
        </p:spPr>
      </p:pic>
      <p:sp>
        <p:nvSpPr>
          <p:cNvPr id="180" name="Google Shape;180;p1"/>
          <p:cNvSpPr txBox="1">
            <a:spLocks noGrp="1"/>
          </p:cNvSpPr>
          <p:nvPr>
            <p:ph type="title"/>
          </p:nvPr>
        </p:nvSpPr>
        <p:spPr>
          <a:xfrm>
            <a:off x="899984" y="-70022"/>
            <a:ext cx="7710196" cy="81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a:r>
            <a:r>
              <a:rPr lang="en-US" sz="3200" b="1" dirty="0"/>
              <a:t>at</a:t>
            </a:r>
            <a:r>
              <a:rPr lang="en-US" sz="3200" b="1" dirty="0">
                <a:solidFill>
                  <a:schemeClr val="dk1"/>
                </a:solidFill>
              </a:rPr>
              <a:t> </a:t>
            </a:r>
            <a:r>
              <a:rPr lang="en-US" sz="3200" b="1" dirty="0"/>
              <a:t>do you see</a:t>
            </a:r>
            <a:r>
              <a:rPr lang="en-US" sz="3200" b="1" dirty="0">
                <a:solidFill>
                  <a:schemeClr val="dk1"/>
                </a:solidFill>
              </a:rPr>
              <a:t>?</a:t>
            </a:r>
            <a:endParaRPr sz="3200" b="1" dirty="0">
              <a:solidFill>
                <a:schemeClr val="dk1"/>
              </a:solidFill>
            </a:endParaRPr>
          </a:p>
        </p:txBody>
      </p:sp>
      <p:sp>
        <p:nvSpPr>
          <p:cNvPr id="181" name="Google Shape;181;p1"/>
          <p:cNvSpPr txBox="1">
            <a:spLocks noGrp="1"/>
          </p:cNvSpPr>
          <p:nvPr>
            <p:ph type="ftr" idx="11"/>
          </p:nvPr>
        </p:nvSpPr>
        <p:spPr>
          <a:xfrm>
            <a:off x="0" y="6468403"/>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182" name="Google Shape;182;p1"/>
          <p:cNvSpPr txBox="1">
            <a:spLocks noGrp="1"/>
          </p:cNvSpPr>
          <p:nvPr>
            <p:ph type="sldNum" idx="12"/>
          </p:nvPr>
        </p:nvSpPr>
        <p:spPr>
          <a:xfrm>
            <a:off x="8786447" y="64928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192" y="0"/>
            <a:ext cx="609600" cy="609600"/>
          </a:xfrm>
          <a:prstGeom prst="rect">
            <a:avLst/>
          </a:prstGeom>
        </p:spPr>
      </p:pic>
    </p:spTree>
    <p:extLst>
      <p:ext uri="{BB962C8B-B14F-4D97-AF65-F5344CB8AC3E}">
        <p14:creationId xmlns:p14="http://schemas.microsoft.com/office/powerpoint/2010/main" val="2068226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4"/>
          <p:cNvSpPr txBox="1">
            <a:spLocks noGrp="1"/>
          </p:cNvSpPr>
          <p:nvPr>
            <p:ph type="ftr" idx="11"/>
          </p:nvPr>
        </p:nvSpPr>
        <p:spPr>
          <a:xfrm>
            <a:off x="0" y="6451241"/>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36" name="Google Shape;53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30</a:t>
            </a:fld>
            <a:endParaRPr sz="1800" dirty="0"/>
          </a:p>
        </p:txBody>
      </p:sp>
      <p:sp>
        <p:nvSpPr>
          <p:cNvPr id="537" name="Google Shape;537;p24"/>
          <p:cNvSpPr txBox="1"/>
          <p:nvPr/>
        </p:nvSpPr>
        <p:spPr>
          <a:xfrm>
            <a:off x="271044" y="211657"/>
            <a:ext cx="116499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3. </a:t>
            </a:r>
            <a:r>
              <a:rPr lang="en-US" sz="3200" b="1" i="0" u="none" strike="noStrike" cap="none" dirty="0">
                <a:solidFill>
                  <a:srgbClr val="000000"/>
                </a:solidFill>
                <a:latin typeface="Verdana"/>
                <a:ea typeface="Verdana"/>
                <a:cs typeface="Verdana"/>
                <a:sym typeface="Verdana"/>
              </a:rPr>
              <a:t>Write questions and ask your partner.</a:t>
            </a:r>
            <a:endParaRPr sz="3200" b="1" i="0" u="none" strike="noStrike" cap="none" dirty="0">
              <a:solidFill>
                <a:srgbClr val="000000"/>
              </a:solidFill>
              <a:latin typeface="Verdana"/>
              <a:ea typeface="Verdana"/>
              <a:cs typeface="Verdana"/>
              <a:sym typeface="Verdana"/>
            </a:endParaRPr>
          </a:p>
        </p:txBody>
      </p:sp>
      <p:graphicFrame>
        <p:nvGraphicFramePr>
          <p:cNvPr id="538" name="Google Shape;538;p24"/>
          <p:cNvGraphicFramePr/>
          <p:nvPr>
            <p:extLst>
              <p:ext uri="{D42A27DB-BD31-4B8C-83A1-F6EECF244321}">
                <p14:modId xmlns:p14="http://schemas.microsoft.com/office/powerpoint/2010/main" val="3100691918"/>
              </p:ext>
            </p:extLst>
          </p:nvPr>
        </p:nvGraphicFramePr>
        <p:xfrm>
          <a:off x="271044" y="1007421"/>
          <a:ext cx="11649900" cy="5391291"/>
        </p:xfrm>
        <a:graphic>
          <a:graphicData uri="http://schemas.openxmlformats.org/drawingml/2006/table">
            <a:tbl>
              <a:tblPr>
                <a:noFill/>
                <a:tableStyleId>{7D4BD755-4A86-40F1-9914-8B32D0D196C6}</a:tableStyleId>
              </a:tblPr>
              <a:tblGrid>
                <a:gridCol w="7229900">
                  <a:extLst>
                    <a:ext uri="{9D8B030D-6E8A-4147-A177-3AD203B41FA5}">
                      <a16:colId xmlns:a16="http://schemas.microsoft.com/office/drawing/2014/main" val="20000"/>
                    </a:ext>
                  </a:extLst>
                </a:gridCol>
                <a:gridCol w="4420000">
                  <a:extLst>
                    <a:ext uri="{9D8B030D-6E8A-4147-A177-3AD203B41FA5}">
                      <a16:colId xmlns:a16="http://schemas.microsoft.com/office/drawing/2014/main" val="20001"/>
                    </a:ext>
                  </a:extLst>
                </a:gridCol>
              </a:tblGrid>
              <a:tr h="547611">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solidFill>
                            <a:srgbClr val="000000"/>
                          </a:solidFill>
                          <a:latin typeface="Verdana"/>
                          <a:ea typeface="Verdana"/>
                          <a:cs typeface="Verdana"/>
                          <a:sym typeface="Verdana"/>
                        </a:rPr>
                        <a:t>Questions</a:t>
                      </a: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800" u="none" strike="noStrike" cap="none">
                          <a:solidFill>
                            <a:srgbClr val="000000"/>
                          </a:solidFill>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84435">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a:solidFill>
                            <a:srgbClr val="000000"/>
                          </a:solidFill>
                          <a:latin typeface="Verdana"/>
                          <a:ea typeface="Verdana"/>
                          <a:cs typeface="Verdana"/>
                          <a:sym typeface="Verdana"/>
                        </a:rPr>
                        <a:t>1. </a:t>
                      </a:r>
                      <a:r>
                        <a:rPr lang="en-US" sz="2800">
                          <a:latin typeface="Verdana"/>
                          <a:ea typeface="Verdana"/>
                          <a:cs typeface="Verdana"/>
                          <a:sym typeface="Verdana"/>
                        </a:rPr>
                        <a:t>Do you use a</a:t>
                      </a:r>
                      <a:r>
                        <a:rPr lang="en-US" sz="2800" u="none" strike="noStrike" cap="none">
                          <a:solidFill>
                            <a:srgbClr val="000000"/>
                          </a:solidFill>
                          <a:latin typeface="Verdana"/>
                          <a:ea typeface="Verdana"/>
                          <a:cs typeface="Verdana"/>
                          <a:sym typeface="Verdana"/>
                        </a:rPr>
                        <a:t> </a:t>
                      </a:r>
                      <a:r>
                        <a:rPr lang="en-US" sz="2800" b="1">
                          <a:solidFill>
                            <a:srgbClr val="4A86E8"/>
                          </a:solidFill>
                          <a:latin typeface="Verdana"/>
                          <a:ea typeface="Verdana"/>
                          <a:cs typeface="Verdana"/>
                          <a:sym typeface="Verdana"/>
                        </a:rPr>
                        <a:t>compass</a:t>
                      </a:r>
                      <a:r>
                        <a:rPr lang="en-US" sz="2800" b="1" u="none" strike="noStrike" cap="none">
                          <a:solidFill>
                            <a:srgbClr val="4A86E8"/>
                          </a:solidFill>
                          <a:latin typeface="Verdana"/>
                          <a:ea typeface="Verdana"/>
                          <a:cs typeface="Verdana"/>
                          <a:sym typeface="Verdana"/>
                        </a:rPr>
                        <a:t>?</a:t>
                      </a:r>
                      <a:endParaRPr sz="2800" b="1" u="sng" strike="noStrike" cap="none">
                        <a:solidFill>
                          <a:srgbClr val="4A86E8"/>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dirty="0">
                          <a:solidFill>
                            <a:srgbClr val="4A86E8"/>
                          </a:solidFill>
                          <a:latin typeface="Verdana"/>
                          <a:ea typeface="Verdana"/>
                          <a:cs typeface="Verdana"/>
                          <a:sym typeface="Verdana"/>
                        </a:rPr>
                        <a:t>No, I </a:t>
                      </a:r>
                      <a:r>
                        <a:rPr lang="en-US" sz="2800" dirty="0">
                          <a:solidFill>
                            <a:srgbClr val="4A86E8"/>
                          </a:solidFill>
                          <a:latin typeface="Verdana"/>
                          <a:ea typeface="Verdana"/>
                          <a:cs typeface="Verdana"/>
                          <a:sym typeface="Verdana"/>
                        </a:rPr>
                        <a:t>use a GPS</a:t>
                      </a:r>
                      <a:r>
                        <a:rPr lang="en-US" sz="2800" u="none" strike="noStrike" cap="none" dirty="0">
                          <a:solidFill>
                            <a:srgbClr val="4A86E8"/>
                          </a:solidFill>
                          <a:latin typeface="Verdana"/>
                          <a:ea typeface="Verdana"/>
                          <a:cs typeface="Verdana"/>
                          <a:sym typeface="Verdana"/>
                        </a:rPr>
                        <a:t>.</a:t>
                      </a:r>
                      <a:endParaRPr sz="2800" u="none" strike="noStrike" cap="none" dirty="0">
                        <a:solidFill>
                          <a:srgbClr val="4A86E8"/>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879144">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dirty="0">
                          <a:solidFill>
                            <a:srgbClr val="000000"/>
                          </a:solidFill>
                          <a:latin typeface="Verdana"/>
                          <a:ea typeface="Verdana"/>
                          <a:cs typeface="Verdana"/>
                          <a:sym typeface="Verdana"/>
                        </a:rPr>
                        <a:t>2. Do you </a:t>
                      </a:r>
                      <a:r>
                        <a:rPr lang="en-US" sz="2800" dirty="0">
                          <a:latin typeface="Verdana"/>
                          <a:ea typeface="Verdana"/>
                          <a:cs typeface="Verdana"/>
                          <a:sym typeface="Verdana"/>
                        </a:rPr>
                        <a:t>live down the street from</a:t>
                      </a:r>
                      <a:r>
                        <a:rPr lang="en-US" sz="2800" u="none" strike="noStrike" cap="none" dirty="0">
                          <a:solidFill>
                            <a:srgbClr val="000000"/>
                          </a:solidFill>
                          <a:latin typeface="Verdana"/>
                          <a:ea typeface="Verdana"/>
                          <a:cs typeface="Verdana"/>
                          <a:sym typeface="Verdana"/>
                        </a:rPr>
                        <a:t> _______</a:t>
                      </a:r>
                      <a:endParaRPr sz="2800" u="none" strike="noStrike" cap="none" dirty="0">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r h="784435">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dirty="0">
                          <a:solidFill>
                            <a:srgbClr val="000000"/>
                          </a:solidFill>
                          <a:latin typeface="Verdana"/>
                          <a:ea typeface="Verdana"/>
                          <a:cs typeface="Verdana"/>
                          <a:sym typeface="Verdana"/>
                        </a:rPr>
                        <a:t>3. </a:t>
                      </a:r>
                      <a:r>
                        <a:rPr lang="en-US" sz="2800" dirty="0">
                          <a:latin typeface="Verdana"/>
                          <a:ea typeface="Verdana"/>
                          <a:cs typeface="Verdana"/>
                          <a:sym typeface="Verdana"/>
                        </a:rPr>
                        <a:t>What are the directions to</a:t>
                      </a:r>
                      <a:r>
                        <a:rPr lang="en-US" sz="2800" u="none" strike="noStrike" cap="none" dirty="0">
                          <a:solidFill>
                            <a:srgbClr val="000000"/>
                          </a:solidFill>
                          <a:latin typeface="Verdana"/>
                          <a:ea typeface="Verdana"/>
                          <a:cs typeface="Verdana"/>
                          <a:sym typeface="Verdana"/>
                        </a:rPr>
                        <a:t> _______</a:t>
                      </a:r>
                      <a:endParaRPr sz="2800" u="none" strike="noStrike" cap="none" dirty="0">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3"/>
                  </a:ext>
                </a:extLst>
              </a:tr>
              <a:tr h="784435">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a:solidFill>
                            <a:srgbClr val="000000"/>
                          </a:solidFill>
                          <a:latin typeface="Verdana"/>
                          <a:ea typeface="Verdana"/>
                          <a:cs typeface="Verdana"/>
                          <a:sym typeface="Verdana"/>
                        </a:rPr>
                        <a:t>4. </a:t>
                      </a:r>
                      <a:r>
                        <a:rPr lang="en-US" sz="2800">
                          <a:latin typeface="Verdana"/>
                          <a:ea typeface="Verdana"/>
                          <a:cs typeface="Verdana"/>
                          <a:sym typeface="Verdana"/>
                        </a:rPr>
                        <a:t>Are there any</a:t>
                      </a:r>
                      <a:r>
                        <a:rPr lang="en-US" sz="2800" u="none" strike="noStrike" cap="none">
                          <a:solidFill>
                            <a:srgbClr val="000000"/>
                          </a:solidFill>
                          <a:latin typeface="Verdana"/>
                          <a:ea typeface="Verdana"/>
                          <a:cs typeface="Verdana"/>
                          <a:sym typeface="Verdana"/>
                        </a:rPr>
                        <a:t> bridges ______</a:t>
                      </a: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4"/>
                  </a:ext>
                </a:extLst>
              </a:tr>
              <a:tr h="784435">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a:solidFill>
                            <a:srgbClr val="000000"/>
                          </a:solidFill>
                          <a:latin typeface="Verdana"/>
                          <a:ea typeface="Verdana"/>
                          <a:cs typeface="Verdana"/>
                          <a:sym typeface="Verdana"/>
                        </a:rPr>
                        <a:t>5. </a:t>
                      </a:r>
                      <a:r>
                        <a:rPr lang="en-US" sz="2800">
                          <a:latin typeface="Verdana"/>
                          <a:ea typeface="Verdana"/>
                          <a:cs typeface="Verdana"/>
                          <a:sym typeface="Verdana"/>
                        </a:rPr>
                        <a:t>How can I get to </a:t>
                      </a:r>
                      <a:r>
                        <a:rPr lang="en-US" sz="2800" u="none" strike="noStrike" cap="none">
                          <a:solidFill>
                            <a:srgbClr val="000000"/>
                          </a:solidFill>
                          <a:latin typeface="Verdana"/>
                          <a:ea typeface="Verdana"/>
                          <a:cs typeface="Verdana"/>
                          <a:sym typeface="Verdana"/>
                        </a:rPr>
                        <a:t>_______</a:t>
                      </a: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5"/>
                  </a:ext>
                </a:extLst>
              </a:tr>
              <a:tr h="784435">
                <a:tc>
                  <a:txBody>
                    <a:bodyPr/>
                    <a:lstStyle/>
                    <a:p>
                      <a:pPr marL="0" marR="0" lvl="0" indent="0" algn="l" rtl="0">
                        <a:lnSpc>
                          <a:spcPct val="90000"/>
                        </a:lnSpc>
                        <a:spcBef>
                          <a:spcPts val="0"/>
                        </a:spcBef>
                        <a:spcAft>
                          <a:spcPts val="0"/>
                        </a:spcAft>
                        <a:buClr>
                          <a:srgbClr val="000000"/>
                        </a:buClr>
                        <a:buSzPts val="2100"/>
                        <a:buFont typeface="Arial"/>
                        <a:buNone/>
                      </a:pPr>
                      <a:r>
                        <a:rPr lang="en-US" sz="2800" u="none" strike="noStrike" cap="none">
                          <a:solidFill>
                            <a:srgbClr val="000000"/>
                          </a:solidFill>
                          <a:latin typeface="Verdana"/>
                          <a:ea typeface="Verdana"/>
                          <a:cs typeface="Verdana"/>
                          <a:sym typeface="Verdana"/>
                        </a:rPr>
                        <a:t>6. </a:t>
                      </a:r>
                      <a:r>
                        <a:rPr lang="en-US" sz="2800">
                          <a:latin typeface="Verdana"/>
                          <a:ea typeface="Verdana"/>
                          <a:cs typeface="Verdana"/>
                          <a:sym typeface="Verdana"/>
                        </a:rPr>
                        <a:t>Where is the  </a:t>
                      </a:r>
                      <a:r>
                        <a:rPr lang="en-US" sz="2800" u="none" strike="noStrike" cap="none">
                          <a:solidFill>
                            <a:srgbClr val="000000"/>
                          </a:solidFill>
                          <a:latin typeface="Verdana"/>
                          <a:ea typeface="Verdana"/>
                          <a:cs typeface="Verdana"/>
                          <a:sym typeface="Verdana"/>
                        </a:rPr>
                        <a:t>_______</a:t>
                      </a:r>
                      <a:endParaRPr sz="2800" u="none" strike="noStrike" cap="none">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endParaRPr sz="2800" u="none" strike="noStrike" cap="none" dirty="0">
                        <a:solidFill>
                          <a:srgbClr val="000000"/>
                        </a:solidFill>
                        <a:latin typeface="Verdana"/>
                        <a:ea typeface="Verdana"/>
                        <a:cs typeface="Verdana"/>
                        <a:sym typeface="Verdana"/>
                      </a:endParaRPr>
                    </a:p>
                  </a:txBody>
                  <a:tcPr marL="68575" marR="68575" marT="68575" marB="6857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931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30fd5b6c5de_0_85"/>
          <p:cNvSpPr txBox="1"/>
          <p:nvPr/>
        </p:nvSpPr>
        <p:spPr>
          <a:xfrm>
            <a:off x="-511200" y="138112"/>
            <a:ext cx="13214400" cy="152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rgbClr val="4472C4"/>
                </a:solidFill>
                <a:latin typeface="Verdana"/>
                <a:ea typeface="Verdana"/>
                <a:cs typeface="Verdana"/>
                <a:sym typeface="Verdana"/>
              </a:rPr>
              <a:t>4. </a:t>
            </a:r>
            <a:r>
              <a:rPr lang="en-US" sz="3200" b="1">
                <a:solidFill>
                  <a:schemeClr val="dk1"/>
                </a:solidFill>
                <a:latin typeface="Verdana"/>
                <a:ea typeface="Verdana"/>
                <a:cs typeface="Verdana"/>
                <a:sym typeface="Verdana"/>
              </a:rPr>
              <a:t>Say and write the words in the correct columns.         </a:t>
            </a:r>
            <a:endParaRPr sz="3200" b="1">
              <a:solidFill>
                <a:schemeClr val="dk1"/>
              </a:solidFill>
              <a:latin typeface="Verdana"/>
              <a:ea typeface="Verdana"/>
              <a:cs typeface="Verdana"/>
              <a:sym typeface="Verdana"/>
            </a:endParaRPr>
          </a:p>
        </p:txBody>
      </p:sp>
      <p:sp>
        <p:nvSpPr>
          <p:cNvPr id="546" name="Google Shape;546;g30fd5b6c5de_0_85"/>
          <p:cNvSpPr txBox="1">
            <a:spLocks noGrp="1"/>
          </p:cNvSpPr>
          <p:nvPr>
            <p:ph type="sldNum" idx="12"/>
          </p:nvPr>
        </p:nvSpPr>
        <p:spPr>
          <a:xfrm>
            <a:off x="8628063" y="6354763"/>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bg1">
                    <a:lumMod val="65000"/>
                  </a:schemeClr>
                </a:solidFill>
              </a:rPr>
              <a:t>31</a:t>
            </a:fld>
            <a:endParaRPr dirty="0">
              <a:solidFill>
                <a:schemeClr val="bg1">
                  <a:lumMod val="65000"/>
                </a:schemeClr>
              </a:solidFill>
            </a:endParaRPr>
          </a:p>
        </p:txBody>
      </p:sp>
      <p:graphicFrame>
        <p:nvGraphicFramePr>
          <p:cNvPr id="547" name="Google Shape;547;g30fd5b6c5de_0_85"/>
          <p:cNvGraphicFramePr/>
          <p:nvPr>
            <p:extLst>
              <p:ext uri="{D42A27DB-BD31-4B8C-83A1-F6EECF244321}">
                <p14:modId xmlns:p14="http://schemas.microsoft.com/office/powerpoint/2010/main" val="602448590"/>
              </p:ext>
            </p:extLst>
          </p:nvPr>
        </p:nvGraphicFramePr>
        <p:xfrm>
          <a:off x="428624" y="853638"/>
          <a:ext cx="5678878" cy="5748525"/>
        </p:xfrm>
        <a:graphic>
          <a:graphicData uri="http://schemas.openxmlformats.org/drawingml/2006/table">
            <a:tbl>
              <a:tblPr>
                <a:noFill/>
                <a:tableStyleId>{E3C178C8-5770-46B1-89C4-4B5C0483BC85}</a:tableStyleId>
              </a:tblPr>
              <a:tblGrid>
                <a:gridCol w="2776887">
                  <a:extLst>
                    <a:ext uri="{9D8B030D-6E8A-4147-A177-3AD203B41FA5}">
                      <a16:colId xmlns:a16="http://schemas.microsoft.com/office/drawing/2014/main" val="20000"/>
                    </a:ext>
                  </a:extLst>
                </a:gridCol>
                <a:gridCol w="2901991">
                  <a:extLst>
                    <a:ext uri="{9D8B030D-6E8A-4147-A177-3AD203B41FA5}">
                      <a16:colId xmlns:a16="http://schemas.microsoft.com/office/drawing/2014/main" val="20001"/>
                    </a:ext>
                  </a:extLst>
                </a:gridCol>
              </a:tblGrid>
              <a:tr h="6387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churches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brothers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compass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latin typeface="Verdana"/>
                          <a:ea typeface="Verdana"/>
                          <a:cs typeface="Verdana"/>
                          <a:sym typeface="Verdana"/>
                        </a:rPr>
                        <a:t>boxes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sons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latin typeface="Verdana"/>
                          <a:ea typeface="Verdana"/>
                          <a:cs typeface="Verdana"/>
                          <a:sym typeface="Verdana"/>
                        </a:rPr>
                        <a:t>caps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buses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dirty="0">
                          <a:latin typeface="Verdana"/>
                          <a:ea typeface="Verdana"/>
                          <a:cs typeface="Verdana"/>
                          <a:sym typeface="Verdana"/>
                        </a:rPr>
                        <a:t>hugs</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servants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dirty="0">
                          <a:latin typeface="Verdana"/>
                          <a:ea typeface="Verdana"/>
                          <a:cs typeface="Verdana"/>
                          <a:sym typeface="Verdana"/>
                        </a:rPr>
                        <a:t>washes</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father’s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dirty="0">
                          <a:latin typeface="Verdana"/>
                          <a:ea typeface="Verdana"/>
                          <a:cs typeface="Verdana"/>
                          <a:sym typeface="Verdana"/>
                        </a:rPr>
                        <a:t>was</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kiss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latin typeface="Verdana"/>
                          <a:ea typeface="Verdana"/>
                          <a:cs typeface="Verdana"/>
                          <a:sym typeface="Verdana"/>
                        </a:rPr>
                        <a:t>bridges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blesses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dirty="0">
                          <a:latin typeface="Verdana"/>
                          <a:ea typeface="Verdana"/>
                          <a:cs typeface="Verdana"/>
                          <a:sym typeface="Verdana"/>
                        </a:rPr>
                        <a:t>backs</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638725">
                <a:tc>
                  <a:txBody>
                    <a:bodyPr/>
                    <a:lstStyle/>
                    <a:p>
                      <a:pPr marL="0" lvl="0" indent="0" algn="l" rtl="0">
                        <a:spcBef>
                          <a:spcPts val="0"/>
                        </a:spcBef>
                        <a:spcAft>
                          <a:spcPts val="0"/>
                        </a:spcAft>
                        <a:buNone/>
                      </a:pPr>
                      <a:r>
                        <a:rPr lang="en-US" sz="2800">
                          <a:latin typeface="Verdana"/>
                          <a:ea typeface="Verdana"/>
                          <a:cs typeface="Verdana"/>
                          <a:sym typeface="Verdana"/>
                        </a:rPr>
                        <a:t>lights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dirty="0">
                          <a:latin typeface="Verdana"/>
                          <a:ea typeface="Verdana"/>
                          <a:cs typeface="Verdana"/>
                          <a:sym typeface="Verdana"/>
                        </a:rPr>
                        <a:t>yours</a:t>
                      </a:r>
                      <a:endParaRPr sz="2800" dirty="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548" name="Google Shape;548;g30fd5b6c5de_0_85"/>
          <p:cNvGraphicFramePr/>
          <p:nvPr>
            <p:extLst>
              <p:ext uri="{D42A27DB-BD31-4B8C-83A1-F6EECF244321}">
                <p14:modId xmlns:p14="http://schemas.microsoft.com/office/powerpoint/2010/main" val="2831080285"/>
              </p:ext>
            </p:extLst>
          </p:nvPr>
        </p:nvGraphicFramePr>
        <p:xfrm>
          <a:off x="6209602" y="853738"/>
          <a:ext cx="5553772" cy="5748425"/>
        </p:xfrm>
        <a:graphic>
          <a:graphicData uri="http://schemas.openxmlformats.org/drawingml/2006/table">
            <a:tbl>
              <a:tblPr>
                <a:noFill/>
                <a:tableStyleId>{E3C178C8-5770-46B1-89C4-4B5C0483BC85}</a:tableStyleId>
              </a:tblPr>
              <a:tblGrid>
                <a:gridCol w="1802812">
                  <a:extLst>
                    <a:ext uri="{9D8B030D-6E8A-4147-A177-3AD203B41FA5}">
                      <a16:colId xmlns:a16="http://schemas.microsoft.com/office/drawing/2014/main" val="20000"/>
                    </a:ext>
                  </a:extLst>
                </a:gridCol>
                <a:gridCol w="1875480">
                  <a:extLst>
                    <a:ext uri="{9D8B030D-6E8A-4147-A177-3AD203B41FA5}">
                      <a16:colId xmlns:a16="http://schemas.microsoft.com/office/drawing/2014/main" val="20001"/>
                    </a:ext>
                  </a:extLst>
                </a:gridCol>
                <a:gridCol w="1875480">
                  <a:extLst>
                    <a:ext uri="{9D8B030D-6E8A-4147-A177-3AD203B41FA5}">
                      <a16:colId xmlns:a16="http://schemas.microsoft.com/office/drawing/2014/main" val="20002"/>
                    </a:ext>
                  </a:extLst>
                </a:gridCol>
              </a:tblGrid>
              <a:tr h="671525">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s</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None/>
                      </a:pPr>
                      <a:r>
                        <a:rPr lang="en-US" sz="2800">
                          <a:latin typeface="Verdana"/>
                          <a:ea typeface="Verdana"/>
                          <a:cs typeface="Verdana"/>
                          <a:sym typeface="Verdana"/>
                        </a:rPr>
                        <a:t>/z/</a:t>
                      </a: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iz</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49" name="Google Shape;549;g30fd5b6c5de_0_85"/>
          <p:cNvSpPr txBox="1">
            <a:spLocks noGrp="1"/>
          </p:cNvSpPr>
          <p:nvPr>
            <p:ph type="ftr" idx="11"/>
          </p:nvPr>
        </p:nvSpPr>
        <p:spPr>
          <a:xfrm>
            <a:off x="428624" y="6464625"/>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137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7"/>
          <p:cNvSpPr/>
          <p:nvPr/>
        </p:nvSpPr>
        <p:spPr>
          <a:xfrm>
            <a:off x="0" y="994369"/>
            <a:ext cx="11681690" cy="5456198"/>
          </a:xfrm>
          <a:prstGeom prst="rect">
            <a:avLst/>
          </a:prstGeom>
          <a:noFill/>
          <a:ln>
            <a:noFill/>
          </a:ln>
        </p:spPr>
        <p:txBody>
          <a:bodyPr spcFirstLastPara="1" wrap="square" lIns="91425" tIns="45700" rIns="91425" bIns="45700" anchor="t" anchorCtr="0">
            <a:noAutofit/>
          </a:bodyPr>
          <a:lstStyle/>
          <a:p>
            <a:pPr marL="457200" marR="0" lvl="0" indent="-406400" algn="l" rtl="0">
              <a:spcBef>
                <a:spcPts val="0"/>
              </a:spcBef>
              <a:spcAft>
                <a:spcPts val="0"/>
              </a:spcAft>
              <a:buClr>
                <a:schemeClr val="dk1"/>
              </a:buClr>
              <a:buSzPts val="2800"/>
              <a:buFont typeface="Verdana"/>
              <a:buAutoNum type="arabicPeriod"/>
            </a:pPr>
            <a:endParaRPr lang="en-US" sz="2800" b="0" i="0" u="none" strike="noStrike" cap="none" dirty="0">
              <a:solidFill>
                <a:schemeClr val="dk1"/>
              </a:solidFill>
              <a:latin typeface="Verdana"/>
              <a:ea typeface="Verdana"/>
              <a:cs typeface="Verdana"/>
              <a:sym typeface="Verdana"/>
            </a:endParaRPr>
          </a:p>
          <a:p>
            <a:pPr marL="457200" marR="0" lvl="0" indent="-406400" algn="l" rtl="0">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Jesus tell the story to the leaders?</a:t>
            </a:r>
          </a:p>
          <a:p>
            <a:pPr marL="457200" marR="0" lvl="0" indent="-406400" algn="l" rtl="0">
              <a:spcBef>
                <a:spcPts val="0"/>
              </a:spcBef>
              <a:spcAft>
                <a:spcPts val="0"/>
              </a:spcAft>
              <a:buClr>
                <a:schemeClr val="dk1"/>
              </a:buClr>
              <a:buSzPts val="2800"/>
              <a:buFont typeface="Verdana"/>
              <a:buAutoNum type="arabicPeriod"/>
            </a:pPr>
            <a:endParaRPr sz="2800" b="0" i="0" u="none" strike="noStrike" cap="none" dirty="0">
              <a:solidFill>
                <a:schemeClr val="dk1"/>
              </a:solidFill>
              <a:latin typeface="Verdana"/>
              <a:ea typeface="Verdana"/>
              <a:cs typeface="Verdana"/>
              <a:sym typeface="Verdana"/>
            </a:endParaRPr>
          </a:p>
          <a:p>
            <a:pPr marL="457200" marR="0" lvl="0" indent="-406400" algn="l" rtl="0">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the father give his younger son his inheritance early?</a:t>
            </a:r>
          </a:p>
          <a:p>
            <a:pPr marL="457200" marR="0" lvl="0" indent="-406400" algn="l" rtl="0">
              <a:spcBef>
                <a:spcPts val="0"/>
              </a:spcBef>
              <a:spcAft>
                <a:spcPts val="0"/>
              </a:spcAft>
              <a:buClr>
                <a:schemeClr val="dk1"/>
              </a:buClr>
              <a:buSzPts val="2800"/>
              <a:buFont typeface="Verdana"/>
              <a:buAutoNum type="arabicPeriod"/>
            </a:pPr>
            <a:endParaRPr sz="2800" b="0" i="0" u="none" strike="noStrike" cap="none" dirty="0">
              <a:solidFill>
                <a:schemeClr val="dk1"/>
              </a:solidFill>
              <a:latin typeface="Verdana"/>
              <a:ea typeface="Verdana"/>
              <a:cs typeface="Verdana"/>
              <a:sym typeface="Verdana"/>
            </a:endParaRPr>
          </a:p>
          <a:p>
            <a:pPr marL="457200" marR="0" lvl="0" indent="-406400" algn="l" rtl="0">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the younger son return to his father? </a:t>
            </a:r>
          </a:p>
          <a:p>
            <a:pPr marL="457200" marR="0" lvl="0" indent="-406400" algn="l" rtl="0">
              <a:spcBef>
                <a:spcPts val="0"/>
              </a:spcBef>
              <a:spcAft>
                <a:spcPts val="0"/>
              </a:spcAft>
              <a:buClr>
                <a:schemeClr val="dk1"/>
              </a:buClr>
              <a:buSzPts val="2800"/>
              <a:buFont typeface="Verdana"/>
              <a:buAutoNum type="arabicPeriod"/>
            </a:pPr>
            <a:endParaRPr sz="28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0" indent="-406400" algn="l" rtl="0">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How did the older son respond to his brother’s return?</a:t>
            </a:r>
          </a:p>
          <a:p>
            <a:pPr marL="457200" marR="0" lvl="0" indent="-406400" algn="l" rtl="0">
              <a:spcBef>
                <a:spcPts val="0"/>
              </a:spcBef>
              <a:spcAft>
                <a:spcPts val="0"/>
              </a:spcAft>
              <a:buClr>
                <a:schemeClr val="dk1"/>
              </a:buClr>
              <a:buSzPts val="2800"/>
              <a:buFont typeface="Verdana"/>
              <a:buAutoNum type="arabicPeriod"/>
            </a:pPr>
            <a:endParaRPr lang="en-US" sz="2800" b="0" i="0" u="none" strike="noStrike" cap="none" dirty="0">
              <a:solidFill>
                <a:schemeClr val="dk1"/>
              </a:solidFill>
              <a:latin typeface="Verdana"/>
              <a:ea typeface="Verdana"/>
              <a:cs typeface="Verdana"/>
              <a:sym typeface="Verdana"/>
            </a:endParaRPr>
          </a:p>
          <a:p>
            <a:pPr marL="457200" marR="0" lvl="0" indent="-406400" algn="l" rtl="0">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Why did the father say they should celebrate the younger son’s return?</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100"/>
              <a:buFont typeface="Arial"/>
              <a:buNone/>
            </a:pPr>
            <a:endParaRPr sz="21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557" name="Google Shape;557;p27"/>
          <p:cNvSpPr txBox="1"/>
          <p:nvPr/>
        </p:nvSpPr>
        <p:spPr>
          <a:xfrm>
            <a:off x="143144" y="203646"/>
            <a:ext cx="8205389"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 </a:t>
            </a:r>
            <a:r>
              <a:rPr lang="en-US" sz="3200" b="1" i="0" u="none" strike="noStrike" cap="none" dirty="0">
                <a:solidFill>
                  <a:srgbClr val="000000"/>
                </a:solidFill>
                <a:latin typeface="Verdana"/>
                <a:ea typeface="Verdana"/>
                <a:cs typeface="Verdana"/>
                <a:sym typeface="Verdana"/>
              </a:rPr>
              <a:t>Answer the questions.</a:t>
            </a:r>
            <a:endParaRPr sz="3200" b="1" i="0" u="none" strike="noStrike" cap="none" dirty="0">
              <a:solidFill>
                <a:srgbClr val="000000"/>
              </a:solidFill>
              <a:latin typeface="Verdana"/>
              <a:ea typeface="Verdana"/>
              <a:cs typeface="Verdana"/>
              <a:sym typeface="Verdana"/>
            </a:endParaRPr>
          </a:p>
        </p:txBody>
      </p:sp>
      <p:sp>
        <p:nvSpPr>
          <p:cNvPr id="558" name="Google Shape;558;p27"/>
          <p:cNvSpPr txBox="1">
            <a:spLocks noGrp="1"/>
          </p:cNvSpPr>
          <p:nvPr>
            <p:ph type="ftr" idx="11"/>
          </p:nvPr>
        </p:nvSpPr>
        <p:spPr>
          <a:xfrm>
            <a:off x="0" y="6471791"/>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559" name="Google Shape;559;p27"/>
          <p:cNvSpPr txBox="1">
            <a:spLocks noGrp="1"/>
          </p:cNvSpPr>
          <p:nvPr>
            <p:ph type="sldNum" idx="12"/>
          </p:nvPr>
        </p:nvSpPr>
        <p:spPr>
          <a:xfrm>
            <a:off x="8628184" y="635537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32</a:t>
            </a:fld>
            <a:endParaRPr sz="1800" dirty="0"/>
          </a:p>
        </p:txBody>
      </p:sp>
      <p:pic>
        <p:nvPicPr>
          <p:cNvPr id="560" name="Google Shape;560;p27"/>
          <p:cNvPicPr preferRelativeResize="0"/>
          <p:nvPr/>
        </p:nvPicPr>
        <p:blipFill rotWithShape="1">
          <a:blip r:embed="rId5">
            <a:alphaModFix/>
          </a:blip>
          <a:srcRect/>
          <a:stretch/>
        </p:blipFill>
        <p:spPr>
          <a:xfrm>
            <a:off x="8491676" y="203646"/>
            <a:ext cx="3563825" cy="2008274"/>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62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8"/>
          <p:cNvSpPr/>
          <p:nvPr/>
        </p:nvSpPr>
        <p:spPr>
          <a:xfrm>
            <a:off x="389250" y="1507242"/>
            <a:ext cx="11413500" cy="460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But this was a day to be happy and celebrate. Your brother was dead, but now he is alive. He was lost, but now he is found.</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Arial"/>
              <a:buNone/>
            </a:pPr>
            <a:r>
              <a:rPr lang="en-US" sz="2800" b="0" i="0" u="sng" strike="noStrike" cap="none" dirty="0">
                <a:solidFill>
                  <a:schemeClr val="hlink"/>
                </a:solidFill>
                <a:latin typeface="Verdana"/>
                <a:ea typeface="Verdana"/>
                <a:cs typeface="Verdana"/>
                <a:sym typeface="Verdana"/>
                <a:hlinkClick r:id="rId5"/>
              </a:rPr>
              <a:t>Luke 15:32 ERV</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4800" b="0"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Trust the Lord completely, and don’t depend on your own knowledge. With every step you take, think about what he wants, and he will help you go the </a:t>
            </a:r>
            <a:r>
              <a:rPr lang="en-US" sz="2800" dirty="0" smtClean="0">
                <a:solidFill>
                  <a:schemeClr val="dk1"/>
                </a:solidFill>
                <a:latin typeface="Verdana"/>
                <a:ea typeface="Verdana"/>
                <a:cs typeface="Verdana"/>
                <a:sym typeface="Verdana"/>
              </a:rPr>
              <a:t>right </a:t>
            </a:r>
            <a:r>
              <a:rPr lang="en-US" sz="2800" dirty="0">
                <a:solidFill>
                  <a:schemeClr val="dk1"/>
                </a:solidFill>
                <a:latin typeface="Verdana"/>
                <a:ea typeface="Verdana"/>
                <a:cs typeface="Verdana"/>
                <a:sym typeface="Verdana"/>
              </a:rPr>
              <a:t>way.</a:t>
            </a:r>
            <a:endParaRPr sz="2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sng" strike="noStrike" cap="none" dirty="0">
                <a:solidFill>
                  <a:schemeClr val="hlink"/>
                </a:solidFill>
                <a:latin typeface="Verdana"/>
                <a:ea typeface="Verdana"/>
                <a:cs typeface="Verdana"/>
                <a:sym typeface="Verdana"/>
                <a:hlinkClick r:id="rId6"/>
              </a:rPr>
              <a:t>Proverbs 3:5-6 ERV</a:t>
            </a:r>
            <a:endParaRPr sz="2800" b="0" i="0" u="none" strike="noStrike" cap="none" dirty="0">
              <a:solidFill>
                <a:srgbClr val="000000"/>
              </a:solidFill>
              <a:latin typeface="Verdana"/>
              <a:ea typeface="Verdana"/>
              <a:cs typeface="Verdana"/>
              <a:sym typeface="Verdana"/>
            </a:endParaRPr>
          </a:p>
        </p:txBody>
      </p:sp>
      <p:sp>
        <p:nvSpPr>
          <p:cNvPr id="568" name="Google Shape;568;p28"/>
          <p:cNvSpPr txBox="1"/>
          <p:nvPr/>
        </p:nvSpPr>
        <p:spPr>
          <a:xfrm>
            <a:off x="494675" y="139974"/>
            <a:ext cx="11802600" cy="738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6A. </a:t>
            </a:r>
            <a:r>
              <a:rPr lang="en-US" sz="3200" b="1" i="0" u="none" strike="noStrike" cap="none" dirty="0">
                <a:solidFill>
                  <a:schemeClr val="dk1"/>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Choose</a:t>
            </a:r>
            <a:r>
              <a:rPr lang="en-US" sz="3200" b="1" i="0" u="none" strike="noStrike" cap="none" dirty="0">
                <a:solidFill>
                  <a:schemeClr val="dk1"/>
                </a:solidFill>
                <a:latin typeface="Verdana"/>
                <a:ea typeface="Verdana"/>
                <a:cs typeface="Verdana"/>
                <a:sym typeface="Verdana"/>
              </a:rPr>
              <a:t>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memorize. </a:t>
            </a:r>
            <a:endParaRPr sz="3200" b="1" i="0" u="none" strike="noStrike" cap="none" dirty="0">
              <a:solidFill>
                <a:schemeClr val="dk1"/>
              </a:solidFill>
              <a:latin typeface="Verdana"/>
              <a:ea typeface="Verdana"/>
              <a:cs typeface="Verdana"/>
              <a:sym typeface="Verdana"/>
            </a:endParaRPr>
          </a:p>
        </p:txBody>
      </p:sp>
      <p:sp>
        <p:nvSpPr>
          <p:cNvPr id="569" name="Google Shape;569;p28"/>
          <p:cNvSpPr txBox="1">
            <a:spLocks noGrp="1"/>
          </p:cNvSpPr>
          <p:nvPr>
            <p:ph type="ftr" idx="11"/>
          </p:nvPr>
        </p:nvSpPr>
        <p:spPr>
          <a:xfrm>
            <a:off x="38925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570" name="Google Shape;570;p28"/>
          <p:cNvSpPr txBox="1"/>
          <p:nvPr/>
        </p:nvSpPr>
        <p:spPr>
          <a:xfrm>
            <a:off x="494675" y="3807937"/>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a:t>
            </a:r>
            <a:endParaRPr sz="2800" b="1" i="0" u="none" strike="noStrike" cap="none" dirty="0">
              <a:solidFill>
                <a:schemeClr val="lt1"/>
              </a:solidFill>
              <a:latin typeface="Verdana"/>
              <a:ea typeface="Verdana"/>
              <a:cs typeface="Verdana"/>
              <a:sym typeface="Verdana"/>
            </a:endParaRPr>
          </a:p>
        </p:txBody>
      </p:sp>
      <p:sp>
        <p:nvSpPr>
          <p:cNvPr id="571" name="Google Shape;571;p28"/>
          <p:cNvSpPr txBox="1"/>
          <p:nvPr/>
        </p:nvSpPr>
        <p:spPr>
          <a:xfrm>
            <a:off x="509378" y="931451"/>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a:t>
            </a:r>
            <a:endParaRPr sz="2800" b="1" i="0" u="none" strike="noStrike" cap="none">
              <a:solidFill>
                <a:schemeClr val="lt1"/>
              </a:solidFill>
              <a:latin typeface="Verdana"/>
              <a:ea typeface="Verdana"/>
              <a:cs typeface="Verdana"/>
              <a:sym typeface="Verdana"/>
            </a:endParaRPr>
          </a:p>
        </p:txBody>
      </p:sp>
      <p:sp>
        <p:nvSpPr>
          <p:cNvPr id="572" name="Google Shape;572;p28"/>
          <p:cNvSpPr txBox="1">
            <a:spLocks noGrp="1"/>
          </p:cNvSpPr>
          <p:nvPr>
            <p:ph type="sldNum" idx="12"/>
          </p:nvPr>
        </p:nvSpPr>
        <p:spPr>
          <a:xfrm>
            <a:off x="8692825"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50" y="-563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9"/>
          <p:cNvSpPr/>
          <p:nvPr/>
        </p:nvSpPr>
        <p:spPr>
          <a:xfrm>
            <a:off x="0" y="1487859"/>
            <a:ext cx="12192000" cy="51476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r>
              <a:rPr lang="en-US" sz="2800" b="0" i="0" u="none" strike="noStrike" cap="none" dirty="0">
                <a:solidFill>
                  <a:schemeClr val="dk1"/>
                </a:solidFill>
                <a:latin typeface="Verdana"/>
                <a:ea typeface="Verdana"/>
                <a:cs typeface="Verdana"/>
                <a:sym typeface="Verdana"/>
              </a:rPr>
              <a:t>  	</a:t>
            </a:r>
            <a:r>
              <a:rPr lang="en-US" sz="2800" dirty="0">
                <a:solidFill>
                  <a:schemeClr val="dk1"/>
                </a:solidFill>
                <a:latin typeface="Verdana"/>
                <a:ea typeface="Verdana"/>
                <a:cs typeface="Verdana"/>
                <a:sym typeface="Verdana"/>
              </a:rPr>
              <a:t>You will teach me the right way to live. Just being with you will bring complete happiness. Being at your right side will make me happy forever.</a:t>
            </a: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r>
              <a:rPr lang="en-US" sz="2800" dirty="0">
                <a:solidFill>
                  <a:schemeClr val="hlink"/>
                </a:solidFill>
                <a:latin typeface="Verdana"/>
                <a:ea typeface="Verdana"/>
                <a:cs typeface="Verdana"/>
                <a:sym typeface="Verdana"/>
              </a:rPr>
              <a:t>	</a:t>
            </a:r>
            <a:r>
              <a:rPr lang="en-US" sz="2800" b="0" i="0" u="sng" strike="noStrike" cap="none" dirty="0">
                <a:solidFill>
                  <a:schemeClr val="hlink"/>
                </a:solidFill>
                <a:latin typeface="Verdana"/>
                <a:ea typeface="Verdana"/>
                <a:cs typeface="Verdana"/>
                <a:sym typeface="Verdana"/>
                <a:hlinkClick r:id="rId5"/>
              </a:rPr>
              <a:t>Psalm 16:11 ERV</a:t>
            </a:r>
            <a:endParaRPr sz="2800" b="1"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r>
              <a:rPr lang="en-US" sz="2800" b="0" i="0" u="none" strike="noStrike" cap="none" dirty="0">
                <a:solidFill>
                  <a:schemeClr val="dk1"/>
                </a:solidFill>
                <a:highlight>
                  <a:srgbClr val="FFFFFF"/>
                </a:highlight>
                <a:latin typeface="Verdana"/>
                <a:ea typeface="Verdana"/>
                <a:cs typeface="Verdana"/>
                <a:sym typeface="Verdana"/>
              </a:rPr>
              <a:t>   </a:t>
            </a:r>
            <a:endParaRPr sz="2800" b="0" i="0" u="none" strike="noStrike" cap="none" dirty="0">
              <a:solidFill>
                <a:srgbClr val="0070C0"/>
              </a:solidFill>
              <a:highlight>
                <a:srgbClr val="FFFFFF"/>
              </a:highlight>
              <a:latin typeface="Verdana"/>
              <a:ea typeface="Verdana"/>
              <a:cs typeface="Verdana"/>
              <a:sym typeface="Verdana"/>
            </a:endParaRPr>
          </a:p>
          <a:p>
            <a:pPr marL="635000" marR="0" lvl="5" indent="-457200" algn="l" rtl="0">
              <a:lnSpc>
                <a:spcPct val="100000"/>
              </a:lnSpc>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 </a:t>
            </a:r>
            <a:r>
              <a:rPr lang="en-US" sz="2800" b="0" i="0" u="sng" strike="noStrike" cap="none" dirty="0">
                <a:solidFill>
                  <a:schemeClr val="hlink"/>
                </a:solidFill>
                <a:latin typeface="Verdana"/>
                <a:ea typeface="Verdana"/>
                <a:cs typeface="Verdana"/>
                <a:sym typeface="Verdana"/>
                <a:hlinkClick r:id="rId6"/>
              </a:rPr>
              <a:t>Matthew 17:1-9</a:t>
            </a:r>
            <a:r>
              <a:rPr lang="en-US" sz="2800" b="0" i="0" u="none" strike="noStrike" cap="none" dirty="0">
                <a:solidFill>
                  <a:srgbClr val="000000"/>
                </a:solidFill>
                <a:latin typeface="Verdana"/>
                <a:ea typeface="Verdana"/>
                <a:cs typeface="Verdana"/>
                <a:sym typeface="Verdana"/>
              </a:rPr>
              <a:t>, </a:t>
            </a:r>
            <a:r>
              <a:rPr lang="en-US" sz="2800" b="0" i="0" u="sng" strike="noStrike" cap="none" dirty="0">
                <a:solidFill>
                  <a:schemeClr val="hlink"/>
                </a:solidFill>
                <a:latin typeface="Verdana"/>
                <a:ea typeface="Verdana"/>
                <a:cs typeface="Verdana"/>
                <a:sym typeface="Verdana"/>
                <a:hlinkClick r:id="rId7"/>
              </a:rPr>
              <a:t>Mark 9:2-8</a:t>
            </a:r>
            <a:r>
              <a:rPr lang="en-US" sz="2800" b="0" i="0" u="none" strike="noStrike" cap="none" dirty="0">
                <a:solidFill>
                  <a:srgbClr val="000000"/>
                </a:solidFill>
                <a:latin typeface="Verdana"/>
                <a:ea typeface="Verdana"/>
                <a:cs typeface="Verdana"/>
                <a:sym typeface="Verdana"/>
              </a:rPr>
              <a:t>, and </a:t>
            </a:r>
            <a:r>
              <a:rPr lang="en-US" sz="2800" b="0" i="0" u="sng" strike="noStrike" cap="none" dirty="0">
                <a:solidFill>
                  <a:schemeClr val="hlink"/>
                </a:solidFill>
                <a:latin typeface="Verdana"/>
                <a:ea typeface="Verdana"/>
                <a:cs typeface="Verdana"/>
                <a:sym typeface="Verdana"/>
                <a:hlinkClick r:id="rId8"/>
              </a:rPr>
              <a:t>Luke 9:28-36</a:t>
            </a:r>
            <a:r>
              <a:rPr lang="en-US" sz="2800" b="0" i="0" u="none" strike="noStrike" cap="none" dirty="0">
                <a:solidFill>
                  <a:schemeClr val="dk1"/>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in your language.</a:t>
            </a:r>
            <a:endParaRPr sz="1400" b="0" i="0" u="none" strike="noStrike" cap="none" dirty="0">
              <a:solidFill>
                <a:srgbClr val="000000"/>
              </a:solidFill>
              <a:latin typeface="Arial"/>
              <a:ea typeface="Arial"/>
              <a:cs typeface="Arial"/>
              <a:sym typeface="Arial"/>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p:txBody>
      </p:sp>
      <p:sp>
        <p:nvSpPr>
          <p:cNvPr id="580" name="Google Shape;580;p29"/>
          <p:cNvSpPr txBox="1"/>
          <p:nvPr/>
        </p:nvSpPr>
        <p:spPr>
          <a:xfrm>
            <a:off x="202760" y="222468"/>
            <a:ext cx="11786480" cy="15584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6B. </a:t>
            </a:r>
            <a:r>
              <a:rPr lang="en-US" sz="3200" b="1" i="0" u="none" strike="noStrike" cap="none" dirty="0">
                <a:solidFill>
                  <a:schemeClr val="dk1"/>
                </a:solidFill>
                <a:latin typeface="Verdana"/>
                <a:ea typeface="Verdana"/>
                <a:cs typeface="Verdana"/>
                <a:sym typeface="Verdana"/>
              </a:rPr>
              <a:t>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memorize and read the next verses.</a:t>
            </a:r>
            <a:endParaRPr sz="3200" b="1" i="0" u="none" strike="noStrike" cap="none" dirty="0">
              <a:solidFill>
                <a:schemeClr val="dk1"/>
              </a:solidFill>
              <a:latin typeface="Verdana"/>
              <a:ea typeface="Verdana"/>
              <a:cs typeface="Verdana"/>
              <a:sym typeface="Verdana"/>
            </a:endParaRPr>
          </a:p>
        </p:txBody>
      </p:sp>
      <p:sp>
        <p:nvSpPr>
          <p:cNvPr id="581" name="Google Shape;581;p29"/>
          <p:cNvSpPr txBox="1">
            <a:spLocks noGrp="1"/>
          </p:cNvSpPr>
          <p:nvPr>
            <p:ph type="ftr" idx="11"/>
          </p:nvPr>
        </p:nvSpPr>
        <p:spPr>
          <a:xfrm>
            <a:off x="307532" y="635537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©2020-2025 Light of the World Learning</a:t>
            </a:r>
            <a:endParaRPr/>
          </a:p>
        </p:txBody>
      </p:sp>
      <p:sp>
        <p:nvSpPr>
          <p:cNvPr id="582" name="Google Shape;582;p29"/>
          <p:cNvSpPr txBox="1"/>
          <p:nvPr/>
        </p:nvSpPr>
        <p:spPr>
          <a:xfrm>
            <a:off x="595431" y="1780880"/>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583" name="Google Shape;583;p29"/>
          <p:cNvSpPr txBox="1">
            <a:spLocks noGrp="1"/>
          </p:cNvSpPr>
          <p:nvPr>
            <p:ph type="sldNum" idx="12"/>
          </p:nvPr>
        </p:nvSpPr>
        <p:spPr>
          <a:xfrm>
            <a:off x="8628184" y="635537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34</a:t>
            </a:fld>
            <a:endParaRPr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32" y="-5923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7"/>
          <p:cNvSpPr txBox="1"/>
          <p:nvPr/>
        </p:nvSpPr>
        <p:spPr>
          <a:xfrm>
            <a:off x="221412" y="186884"/>
            <a:ext cx="6524446" cy="83872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200" b="1" dirty="0">
                <a:solidFill>
                  <a:srgbClr val="4A86E8"/>
                </a:solidFill>
                <a:latin typeface="Verdana"/>
                <a:ea typeface="Verdana"/>
                <a:cs typeface="Verdana"/>
                <a:sym typeface="Verdana"/>
              </a:rPr>
              <a:t>7A.</a:t>
            </a:r>
            <a:r>
              <a:rPr lang="en-US" sz="3200" b="1" dirty="0">
                <a:solidFill>
                  <a:schemeClr val="dk1"/>
                </a:solidFill>
                <a:latin typeface="Verdana"/>
                <a:ea typeface="Verdana"/>
                <a:cs typeface="Verdana"/>
                <a:sym typeface="Verdana"/>
              </a:rPr>
              <a:t>  Cooking a Hamburger</a:t>
            </a:r>
          </a:p>
          <a:p>
            <a:pPr marL="0" lvl="0" indent="0" algn="l" rtl="0">
              <a:lnSpc>
                <a:spcPct val="115000"/>
              </a:lnSpc>
              <a:spcBef>
                <a:spcPts val="0"/>
              </a:spcBef>
              <a:spcAft>
                <a:spcPts val="0"/>
              </a:spcAft>
              <a:buClr>
                <a:schemeClr val="dk1"/>
              </a:buClr>
              <a:buSzPts val="1100"/>
              <a:buFont typeface="Arial"/>
              <a:buNone/>
            </a:pPr>
            <a:endParaRPr lang="en-US" sz="1600" b="1" dirty="0">
              <a:solidFill>
                <a:schemeClr val="dk1"/>
              </a:solidFill>
              <a:latin typeface="Verdana"/>
              <a:ea typeface="Verdana"/>
              <a:cs typeface="Verdana"/>
              <a:sym typeface="Verdana"/>
            </a:endParaRPr>
          </a:p>
        </p:txBody>
      </p:sp>
      <p:sp>
        <p:nvSpPr>
          <p:cNvPr id="591" name="Google Shape;591;p37"/>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p>
        </p:txBody>
      </p:sp>
      <p:sp>
        <p:nvSpPr>
          <p:cNvPr id="592" name="Google Shape;592;p37"/>
          <p:cNvSpPr txBox="1">
            <a:spLocks noGrp="1"/>
          </p:cNvSpPr>
          <p:nvPr>
            <p:ph type="sldNum" idx="12"/>
          </p:nvPr>
        </p:nvSpPr>
        <p:spPr>
          <a:xfrm>
            <a:off x="8657942" y="64271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smtClean="0"/>
              <a:t>35</a:t>
            </a:fld>
            <a:endParaRPr lang="en-US" sz="1800" dirty="0"/>
          </a:p>
        </p:txBody>
      </p:sp>
      <p:sp>
        <p:nvSpPr>
          <p:cNvPr id="2" name="TextBox 1">
            <a:extLst>
              <a:ext uri="{FF2B5EF4-FFF2-40B4-BE49-F238E27FC236}">
                <a16:creationId xmlns:a16="http://schemas.microsoft.com/office/drawing/2014/main" id="{C896C536-FF17-484F-A570-18B85ECA1DF5}"/>
              </a:ext>
            </a:extLst>
          </p:cNvPr>
          <p:cNvSpPr txBox="1"/>
          <p:nvPr/>
        </p:nvSpPr>
        <p:spPr>
          <a:xfrm>
            <a:off x="221412" y="793191"/>
            <a:ext cx="8715554" cy="1529458"/>
          </a:xfrm>
          <a:prstGeom prst="rect">
            <a:avLst/>
          </a:prstGeom>
          <a:noFill/>
        </p:spPr>
        <p:txBody>
          <a:bodyPr wrap="square" rtlCol="0">
            <a:spAutoFit/>
          </a:bodyPr>
          <a:lstStyle/>
          <a:p>
            <a:pPr lvl="0">
              <a:lnSpc>
                <a:spcPct val="115000"/>
              </a:lnSpc>
              <a:buClr>
                <a:schemeClr val="dk1"/>
              </a:buClr>
              <a:buSzPts val="1100"/>
            </a:pPr>
            <a:r>
              <a:rPr lang="en-US" sz="2800" dirty="0">
                <a:solidFill>
                  <a:schemeClr val="dk1"/>
                </a:solidFill>
                <a:latin typeface="Verdana"/>
                <a:ea typeface="Verdana"/>
                <a:cs typeface="Verdana"/>
                <a:sym typeface="Verdana"/>
              </a:rPr>
              <a:t>Have you ever wanted to cook a meal for yourself, but you did not know how? You might begin by cooking a hamburger. It is not very</a:t>
            </a:r>
          </a:p>
        </p:txBody>
      </p:sp>
      <p:sp>
        <p:nvSpPr>
          <p:cNvPr id="3" name="TextBox 2">
            <a:extLst>
              <a:ext uri="{FF2B5EF4-FFF2-40B4-BE49-F238E27FC236}">
                <a16:creationId xmlns:a16="http://schemas.microsoft.com/office/drawing/2014/main" id="{4111EB54-7F2E-45BB-BED4-6A2666357941}"/>
              </a:ext>
            </a:extLst>
          </p:cNvPr>
          <p:cNvSpPr txBox="1"/>
          <p:nvPr/>
        </p:nvSpPr>
        <p:spPr>
          <a:xfrm>
            <a:off x="221412" y="4330738"/>
            <a:ext cx="11749176" cy="2024978"/>
          </a:xfrm>
          <a:prstGeom prst="rect">
            <a:avLst/>
          </a:prstGeom>
          <a:noFill/>
        </p:spPr>
        <p:txBody>
          <a:bodyPr wrap="square" rtlCol="0">
            <a:spAutoFit/>
          </a:bodyPr>
          <a:lstStyle/>
          <a:p>
            <a:pPr lvl="0">
              <a:lnSpc>
                <a:spcPct val="115000"/>
              </a:lnSpc>
              <a:buClr>
                <a:schemeClr val="dk1"/>
              </a:buClr>
              <a:buSzPts val="1100"/>
            </a:pPr>
            <a:r>
              <a:rPr lang="en-US" sz="2800" dirty="0">
                <a:solidFill>
                  <a:schemeClr val="dk1"/>
                </a:solidFill>
                <a:latin typeface="Verdana"/>
                <a:ea typeface="Verdana"/>
                <a:cs typeface="Verdana"/>
                <a:sym typeface="Verdana"/>
              </a:rPr>
              <a:t>First, place the patty on a plate and shake salt and pepper on it. Next, place the frying pan on a stove burner, and turn the heat to high. Immediately place a pat of butter or a drop of oil into the pan.</a:t>
            </a:r>
            <a:endParaRPr lang="en-US" sz="2800" b="1" dirty="0">
              <a:solidFill>
                <a:schemeClr val="dk1"/>
              </a:solidFill>
              <a:latin typeface="Verdana"/>
              <a:ea typeface="Verdana"/>
              <a:cs typeface="Verdana"/>
              <a:sym typeface="Verdana"/>
            </a:endParaRPr>
          </a:p>
        </p:txBody>
      </p:sp>
      <p:pic>
        <p:nvPicPr>
          <p:cNvPr id="13" name="Google Shape;603;g1ebc93ad624_0_0">
            <a:extLst>
              <a:ext uri="{FF2B5EF4-FFF2-40B4-BE49-F238E27FC236}">
                <a16:creationId xmlns:a16="http://schemas.microsoft.com/office/drawing/2014/main" id="{FCD40759-244B-4E77-AF84-7FAAB92C1EE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936966" y="186884"/>
            <a:ext cx="3033622" cy="2031644"/>
          </a:xfrm>
          <a:prstGeom prst="rect">
            <a:avLst/>
          </a:prstGeom>
          <a:noFill/>
          <a:ln>
            <a:solidFill>
              <a:srgbClr val="0070C0"/>
            </a:solidFill>
          </a:ln>
        </p:spPr>
      </p:pic>
      <p:sp>
        <p:nvSpPr>
          <p:cNvPr id="4" name="TextBox 3">
            <a:extLst>
              <a:ext uri="{FF2B5EF4-FFF2-40B4-BE49-F238E27FC236}">
                <a16:creationId xmlns:a16="http://schemas.microsoft.com/office/drawing/2014/main" id="{AEA8059D-3AD0-4152-AF0C-3EE312AECE13}"/>
              </a:ext>
            </a:extLst>
          </p:cNvPr>
          <p:cNvSpPr txBox="1"/>
          <p:nvPr/>
        </p:nvSpPr>
        <p:spPr>
          <a:xfrm>
            <a:off x="221412" y="2263376"/>
            <a:ext cx="11749176" cy="2024978"/>
          </a:xfrm>
          <a:prstGeom prst="rect">
            <a:avLst/>
          </a:prstGeom>
          <a:noFill/>
        </p:spPr>
        <p:txBody>
          <a:bodyPr wrap="square" rtlCol="0">
            <a:spAutoFit/>
          </a:bodyPr>
          <a:lstStyle/>
          <a:p>
            <a:pPr lvl="0">
              <a:lnSpc>
                <a:spcPct val="115000"/>
              </a:lnSpc>
              <a:buClr>
                <a:schemeClr val="dk1"/>
              </a:buClr>
              <a:buSzPts val="1100"/>
            </a:pPr>
            <a:r>
              <a:rPr lang="en-US" sz="2800" dirty="0">
                <a:solidFill>
                  <a:schemeClr val="dk1"/>
                </a:solidFill>
                <a:latin typeface="Verdana"/>
                <a:ea typeface="Verdana"/>
                <a:cs typeface="Verdana"/>
                <a:sym typeface="Verdana"/>
              </a:rPr>
              <a:t>difficult if you follow these steps. Before you start, you will need to collect the following supplies: one hamburger patty, cooking oil or butter, salt and pepper, a frying pan, and a metal hamburger flipper.</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112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1ebc93ad624_0_0"/>
          <p:cNvSpPr txBox="1"/>
          <p:nvPr/>
        </p:nvSpPr>
        <p:spPr>
          <a:xfrm>
            <a:off x="228475" y="343524"/>
            <a:ext cx="9002391" cy="75249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200" b="1" dirty="0">
                <a:solidFill>
                  <a:srgbClr val="4A86E8"/>
                </a:solidFill>
                <a:latin typeface="Verdana"/>
                <a:ea typeface="Verdana"/>
                <a:cs typeface="Verdana"/>
                <a:sym typeface="Verdana"/>
              </a:rPr>
              <a:t>7B. </a:t>
            </a:r>
            <a:r>
              <a:rPr lang="en-US" sz="3200" b="1" dirty="0">
                <a:solidFill>
                  <a:schemeClr val="dk1"/>
                </a:solidFill>
                <a:latin typeface="Verdana"/>
                <a:ea typeface="Verdana"/>
                <a:cs typeface="Verdana"/>
                <a:sym typeface="Verdana"/>
              </a:rPr>
              <a:t>Cooking a Hamburger </a:t>
            </a:r>
            <a:r>
              <a:rPr lang="en-US" sz="2400" b="1" dirty="0">
                <a:solidFill>
                  <a:srgbClr val="4A86E8"/>
                </a:solidFill>
                <a:latin typeface="Verdana"/>
                <a:ea typeface="Verdana"/>
                <a:cs typeface="Verdana"/>
                <a:sym typeface="Verdana"/>
              </a:rPr>
              <a:t>(Continued) </a:t>
            </a:r>
            <a:endParaRPr sz="2400" b="1"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4400" b="1" dirty="0">
                <a:solidFill>
                  <a:schemeClr val="dk1"/>
                </a:solidFill>
                <a:latin typeface="Verdana"/>
                <a:ea typeface="Verdana"/>
                <a:cs typeface="Verdana"/>
                <a:sym typeface="Verdana"/>
              </a:rPr>
              <a:t> </a:t>
            </a:r>
            <a:endParaRPr sz="4400" b="1"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Verdana"/>
                <a:ea typeface="Verdana"/>
                <a:cs typeface="Verdana"/>
                <a:sym typeface="Verdana"/>
              </a:rPr>
              <a:t> </a:t>
            </a:r>
            <a:endParaRPr sz="1200" b="1" dirty="0">
              <a:solidFill>
                <a:schemeClr val="dk1"/>
              </a:solidFill>
              <a:latin typeface="Verdana"/>
              <a:ea typeface="Verdana"/>
              <a:cs typeface="Verdana"/>
              <a:sym typeface="Verdana"/>
            </a:endParaRPr>
          </a:p>
        </p:txBody>
      </p:sp>
      <p:sp>
        <p:nvSpPr>
          <p:cNvPr id="601" name="Google Shape;601;g1ebc93ad624_0_0"/>
          <p:cNvSpPr txBox="1">
            <a:spLocks noGrp="1"/>
          </p:cNvSpPr>
          <p:nvPr>
            <p:ph type="ftr" idx="11"/>
          </p:nvPr>
        </p:nvSpPr>
        <p:spPr>
          <a:xfrm>
            <a:off x="0" y="6462302"/>
            <a:ext cx="3782400" cy="34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602" name="Google Shape;602;g1ebc93ad624_0_0"/>
          <p:cNvSpPr txBox="1">
            <a:spLocks noGrp="1"/>
          </p:cNvSpPr>
          <p:nvPr>
            <p:ph type="sldNum" idx="12"/>
          </p:nvPr>
        </p:nvSpPr>
        <p:spPr>
          <a:xfrm>
            <a:off x="8657942" y="642712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36</a:t>
            </a:fld>
            <a:endParaRPr sz="1800" dirty="0"/>
          </a:p>
        </p:txBody>
      </p:sp>
      <p:sp>
        <p:nvSpPr>
          <p:cNvPr id="2" name="TextBox 1">
            <a:extLst>
              <a:ext uri="{FF2B5EF4-FFF2-40B4-BE49-F238E27FC236}">
                <a16:creationId xmlns:a16="http://schemas.microsoft.com/office/drawing/2014/main" id="{329C6EDE-C719-446F-9798-3A98AE1BEBAC}"/>
              </a:ext>
            </a:extLst>
          </p:cNvPr>
          <p:cNvSpPr txBox="1"/>
          <p:nvPr/>
        </p:nvSpPr>
        <p:spPr>
          <a:xfrm>
            <a:off x="228475" y="1394164"/>
            <a:ext cx="8945242" cy="1529458"/>
          </a:xfrm>
          <a:prstGeom prst="rect">
            <a:avLst/>
          </a:prstGeom>
          <a:noFill/>
        </p:spPr>
        <p:txBody>
          <a:bodyPr wrap="square" rtlCol="0">
            <a:spAutoFit/>
          </a:bodyPr>
          <a:lstStyle/>
          <a:p>
            <a:pPr lvl="0">
              <a:lnSpc>
                <a:spcPct val="115000"/>
              </a:lnSpc>
              <a:buClr>
                <a:schemeClr val="dk1"/>
              </a:buClr>
              <a:buSzPts val="1100"/>
            </a:pPr>
            <a:r>
              <a:rPr lang="en-US" sz="2800" dirty="0">
                <a:solidFill>
                  <a:schemeClr val="dk1"/>
                </a:solidFill>
                <a:latin typeface="Verdana"/>
                <a:ea typeface="Verdana"/>
                <a:cs typeface="Verdana"/>
                <a:sym typeface="Verdana"/>
              </a:rPr>
              <a:t>When the butter or oil begins to sizzle, put the hamburger into the pan, and watch it carefully. When the bottom of the hamburger begins to</a:t>
            </a:r>
            <a:endParaRPr lang="en-US" sz="2800" b="1" dirty="0">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8B7BDDC9-2D3F-4EA1-A0E8-0752494B3218}"/>
              </a:ext>
            </a:extLst>
          </p:cNvPr>
          <p:cNvSpPr txBox="1"/>
          <p:nvPr/>
        </p:nvSpPr>
        <p:spPr>
          <a:xfrm>
            <a:off x="228475" y="2814815"/>
            <a:ext cx="11591956" cy="3016018"/>
          </a:xfrm>
          <a:prstGeom prst="rect">
            <a:avLst/>
          </a:prstGeom>
          <a:noFill/>
        </p:spPr>
        <p:txBody>
          <a:bodyPr wrap="square" rtlCol="0">
            <a:spAutoFit/>
          </a:bodyPr>
          <a:lstStyle/>
          <a:p>
            <a:pPr lvl="0">
              <a:lnSpc>
                <a:spcPct val="115000"/>
              </a:lnSpc>
              <a:buClr>
                <a:schemeClr val="dk1"/>
              </a:buClr>
              <a:buSzPts val="1100"/>
            </a:pPr>
            <a:r>
              <a:rPr lang="en-US" sz="2800" dirty="0">
                <a:solidFill>
                  <a:schemeClr val="dk1"/>
                </a:solidFill>
                <a:latin typeface="Verdana"/>
                <a:ea typeface="Verdana"/>
                <a:cs typeface="Verdana"/>
                <a:sym typeface="Verdana"/>
              </a:rPr>
              <a:t>turn brown, flip the hamburger. Continue frying the hamburger until it reaches the stage you prefer—rare, medium, or well done. Then put it back on the plate and serve it.</a:t>
            </a:r>
          </a:p>
          <a:p>
            <a:pPr lvl="0">
              <a:lnSpc>
                <a:spcPct val="115000"/>
              </a:lnSpc>
              <a:buClr>
                <a:schemeClr val="dk1"/>
              </a:buClr>
              <a:buSzPts val="1100"/>
            </a:pPr>
            <a:r>
              <a:rPr lang="en-US" sz="2800" dirty="0">
                <a:solidFill>
                  <a:schemeClr val="dk1"/>
                </a:solidFill>
                <a:latin typeface="Verdana"/>
                <a:ea typeface="Verdana"/>
                <a:cs typeface="Verdana"/>
                <a:sym typeface="Verdana"/>
              </a:rPr>
              <a:t>Now you have a tasty meal to enjoy on your own or with friends. If you like, you can add to the taste of the hamburger with ketchup, mustard, onions, or pickles—or some of each!</a:t>
            </a:r>
          </a:p>
        </p:txBody>
      </p:sp>
      <p:pic>
        <p:nvPicPr>
          <p:cNvPr id="8" name="Google Shape;603;g1ebc93ad624_0_0">
            <a:extLst>
              <a:ext uri="{FF2B5EF4-FFF2-40B4-BE49-F238E27FC236}">
                <a16:creationId xmlns:a16="http://schemas.microsoft.com/office/drawing/2014/main" id="{8CD38433-6475-4524-AA5F-0AD3BF26AFCD}"/>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936966" y="186884"/>
            <a:ext cx="3033622" cy="2031644"/>
          </a:xfrm>
          <a:prstGeom prst="rect">
            <a:avLst/>
          </a:prstGeom>
          <a:noFill/>
          <a:ln>
            <a:solidFill>
              <a:srgbClr val="0070C0"/>
            </a:solid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90" y="-395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1fc1297b4cc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37</a:t>
            </a:fld>
            <a:endParaRPr sz="1800" dirty="0"/>
          </a:p>
        </p:txBody>
      </p:sp>
      <p:sp>
        <p:nvSpPr>
          <p:cNvPr id="610" name="Google Shape;610;g1fc1297b4cc_0_0"/>
          <p:cNvSpPr txBox="1"/>
          <p:nvPr/>
        </p:nvSpPr>
        <p:spPr>
          <a:xfrm>
            <a:off x="239842" y="136550"/>
            <a:ext cx="121920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7</a:t>
            </a:r>
            <a:r>
              <a:rPr lang="en-US" sz="3200" b="1" dirty="0">
                <a:solidFill>
                  <a:schemeClr val="accent5"/>
                </a:solidFill>
                <a:latin typeface="Verdana"/>
                <a:ea typeface="Verdana"/>
                <a:cs typeface="Verdana"/>
                <a:sym typeface="Verdana"/>
              </a:rPr>
              <a:t>C</a:t>
            </a:r>
            <a:r>
              <a:rPr lang="en-US" sz="3200" b="1" i="0" u="none" strike="noStrike" cap="none" dirty="0">
                <a:solidFill>
                  <a:schemeClr val="accent5"/>
                </a:solidFill>
                <a:latin typeface="Verdana"/>
                <a:ea typeface="Verdana"/>
                <a:cs typeface="Verdana"/>
                <a:sym typeface="Verdana"/>
              </a:rPr>
              <a:t>.</a:t>
            </a:r>
            <a:r>
              <a:rPr lang="en-US" sz="3200" b="1" i="0" u="none" strike="noStrike" cap="none" dirty="0">
                <a:solidFill>
                  <a:schemeClr val="dk1"/>
                </a:solidFill>
                <a:latin typeface="Verdana"/>
                <a:ea typeface="Verdana"/>
                <a:cs typeface="Verdana"/>
                <a:sym typeface="Verdana"/>
              </a:rPr>
              <a:t> Answer the following questions.</a:t>
            </a:r>
            <a:endParaRPr sz="3200" b="1" i="0" u="none" strike="noStrike" cap="none" dirty="0">
              <a:solidFill>
                <a:srgbClr val="000000"/>
              </a:solidFill>
            </a:endParaRPr>
          </a:p>
        </p:txBody>
      </p:sp>
      <p:sp>
        <p:nvSpPr>
          <p:cNvPr id="611" name="Google Shape;611;g1fc1297b4cc_0_0"/>
          <p:cNvSpPr txBox="1"/>
          <p:nvPr/>
        </p:nvSpPr>
        <p:spPr>
          <a:xfrm>
            <a:off x="394200" y="861900"/>
            <a:ext cx="11403600" cy="51411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What supplies do you need to cook a hamburger?</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What is the first thing to do?</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What setting should be used for the heat?</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When should you flip the hamburger?</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What are the three stages of a finished hamburger?</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What can you add to the hamburger?</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Do you eat hamburgers? What do you like to eat?</a:t>
            </a:r>
            <a:endParaRPr sz="2800" dirty="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rabicPeriod"/>
            </a:pPr>
            <a:r>
              <a:rPr lang="en-US" sz="2800" dirty="0">
                <a:latin typeface="Verdana"/>
                <a:ea typeface="Verdana"/>
                <a:cs typeface="Verdana"/>
                <a:sym typeface="Verdana"/>
              </a:rPr>
              <a:t>What food can you cook?</a:t>
            </a:r>
            <a:endParaRPr sz="2800" dirty="0">
              <a:latin typeface="Verdana"/>
              <a:ea typeface="Verdana"/>
              <a:cs typeface="Verdana"/>
              <a:sym typeface="Verdana"/>
            </a:endParaRPr>
          </a:p>
        </p:txBody>
      </p:sp>
      <p:sp>
        <p:nvSpPr>
          <p:cNvPr id="612" name="Google Shape;612;g1fc1297b4cc_0_0"/>
          <p:cNvSpPr txBox="1">
            <a:spLocks noGrp="1"/>
          </p:cNvSpPr>
          <p:nvPr>
            <p:ph type="ftr" idx="11"/>
          </p:nvPr>
        </p:nvSpPr>
        <p:spPr>
          <a:xfrm>
            <a:off x="0" y="6389519"/>
            <a:ext cx="43332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400"/>
              <a:buFont typeface="Arial"/>
              <a:buNone/>
            </a:pPr>
            <a:r>
              <a:rPr lang="en-US" dirty="0"/>
              <a:t>©2020-2025 Light of the World Learning</a:t>
            </a:r>
            <a:endParaRP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958" y="-766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32"/>
          <p:cNvSpPr/>
          <p:nvPr/>
        </p:nvSpPr>
        <p:spPr>
          <a:xfrm>
            <a:off x="0" y="1214510"/>
            <a:ext cx="12192000" cy="53244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2100"/>
              <a:buFont typeface="Arial"/>
              <a:buNone/>
            </a:pP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2800" b="0" i="0" u="none" strike="noStrike" cap="none" dirty="0">
              <a:solidFill>
                <a:schemeClr val="accent5"/>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___________________________________________________</a:t>
            </a:r>
            <a:endParaRPr sz="1400" b="0" i="0" u="none" strike="noStrike" cap="none" dirty="0">
              <a:solidFill>
                <a:srgbClr val="000000"/>
              </a:solidFill>
              <a:latin typeface="Arial"/>
              <a:ea typeface="Arial"/>
              <a:cs typeface="Arial"/>
              <a:sym typeface="Arial"/>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800" b="0" i="0" u="none" strike="noStrike" cap="none" dirty="0">
              <a:solidFill>
                <a:srgbClr val="000000"/>
              </a:solidFill>
              <a:latin typeface="Verdana"/>
              <a:ea typeface="Verdana"/>
              <a:cs typeface="Verdana"/>
              <a:sym typeface="Verdana"/>
            </a:endParaRPr>
          </a:p>
        </p:txBody>
      </p:sp>
      <p:sp>
        <p:nvSpPr>
          <p:cNvPr id="620" name="Google Shape;620;p32"/>
          <p:cNvSpPr txBox="1"/>
          <p:nvPr/>
        </p:nvSpPr>
        <p:spPr>
          <a:xfrm>
            <a:off x="261938" y="116930"/>
            <a:ext cx="1145762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8.</a:t>
            </a:r>
            <a:r>
              <a:rPr lang="en-US" sz="3200" b="1" i="0" u="none" strike="noStrike" cap="none" dirty="0">
                <a:solidFill>
                  <a:schemeClr val="dk1"/>
                </a:solidFill>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Write out the instructions to your favorite dinner recipe.  Use sequencing words like </a:t>
            </a:r>
            <a:r>
              <a:rPr lang="en-US" sz="3200" b="1" i="0" u="none" strike="noStrike" cap="none" dirty="0">
                <a:solidFill>
                  <a:schemeClr val="accent5">
                    <a:lumMod val="75000"/>
                  </a:schemeClr>
                </a:solidFill>
                <a:latin typeface="Verdana"/>
                <a:ea typeface="Verdana"/>
                <a:cs typeface="Verdana"/>
                <a:sym typeface="Verdana"/>
              </a:rPr>
              <a:t>first, next, then, finally.</a:t>
            </a:r>
            <a:endParaRPr sz="3200" b="1" i="0" u="none" strike="noStrike" cap="none" dirty="0">
              <a:solidFill>
                <a:schemeClr val="accent5">
                  <a:lumMod val="75000"/>
                </a:schemeClr>
              </a:solidFill>
              <a:latin typeface="Verdana"/>
              <a:ea typeface="Verdana"/>
              <a:cs typeface="Verdana"/>
              <a:sym typeface="Verdana"/>
            </a:endParaRPr>
          </a:p>
        </p:txBody>
      </p:sp>
      <p:sp>
        <p:nvSpPr>
          <p:cNvPr id="621" name="Google Shape;621;p32"/>
          <p:cNvSpPr txBox="1">
            <a:spLocks noGrp="1"/>
          </p:cNvSpPr>
          <p:nvPr>
            <p:ph type="ftr" idx="11"/>
          </p:nvPr>
        </p:nvSpPr>
        <p:spPr>
          <a:xfrm>
            <a:off x="0" y="6356348"/>
            <a:ext cx="385308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22" name="Google Shape;622;p32"/>
          <p:cNvSpPr txBox="1">
            <a:spLocks noGrp="1"/>
          </p:cNvSpPr>
          <p:nvPr>
            <p:ph type="sldNum" idx="12"/>
          </p:nvPr>
        </p:nvSpPr>
        <p:spPr>
          <a:xfrm>
            <a:off x="8411679"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38</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563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3"/>
          <p:cNvSpPr/>
          <p:nvPr/>
        </p:nvSpPr>
        <p:spPr>
          <a:xfrm>
            <a:off x="449705" y="1131889"/>
            <a:ext cx="11257613" cy="4609344"/>
          </a:xfrm>
          <a:prstGeom prst="rect">
            <a:avLst/>
          </a:prstGeom>
          <a:noFill/>
          <a:ln>
            <a:noFill/>
          </a:ln>
        </p:spPr>
        <p:txBody>
          <a:bodyPr spcFirstLastPara="1" wrap="square" lIns="91425" tIns="45700" rIns="91425" bIns="45700" anchor="t" anchorCtr="0">
            <a:noAutofit/>
          </a:bodyPr>
          <a:lstStyle/>
          <a:p>
            <a:pPr marL="457200" marR="0" lvl="0" indent="-40640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a:t>
            </a:r>
            <a:r>
              <a:rPr lang="en-US" sz="2800" dirty="0">
                <a:solidFill>
                  <a:schemeClr val="dk1"/>
                </a:solidFill>
                <a:latin typeface="Verdana"/>
                <a:ea typeface="Verdana"/>
                <a:cs typeface="Verdana"/>
                <a:sym typeface="Verdana"/>
              </a:rPr>
              <a:t>give</a:t>
            </a:r>
            <a:r>
              <a:rPr lang="en-US" sz="2800" b="0" i="0" u="none" strike="noStrike" cap="none" dirty="0">
                <a:solidFill>
                  <a:schemeClr val="dk1"/>
                </a:solidFill>
                <a:latin typeface="Verdana"/>
                <a:ea typeface="Verdana"/>
                <a:cs typeface="Verdana"/>
                <a:sym typeface="Verdana"/>
              </a:rPr>
              <a:t> directions and follow instructions.</a:t>
            </a:r>
            <a:endParaRPr sz="2800" b="0" i="0" u="none" strike="noStrike" cap="none" dirty="0">
              <a:solidFill>
                <a:schemeClr val="dk1"/>
              </a:solidFill>
              <a:latin typeface="Verdana"/>
              <a:ea typeface="Verdana"/>
              <a:cs typeface="Verdana"/>
              <a:sym typeface="Verdana"/>
            </a:endParaRPr>
          </a:p>
          <a:p>
            <a:pPr marL="457200" indent="-406400">
              <a:buClr>
                <a:schemeClr val="dk1"/>
              </a:buClr>
              <a:buSzPts val="2800"/>
              <a:buFont typeface="Noto Sans Symbols"/>
              <a:buChar char="❑"/>
            </a:pPr>
            <a:r>
              <a:rPr lang="en-US" sz="2800" dirty="0">
                <a:solidFill>
                  <a:schemeClr val="dk1"/>
                </a:solidFill>
                <a:latin typeface="Verdana"/>
                <a:ea typeface="Verdana"/>
                <a:cs typeface="Verdana"/>
                <a:sym typeface="Verdana"/>
              </a:rPr>
              <a:t>I can use the new words including _____, _____, _____, _____, _____, _____, _____, _____, _____, _____, _____, and _____.</a:t>
            </a:r>
          </a:p>
          <a:p>
            <a:pPr marL="457200" indent="-406400">
              <a:buClr>
                <a:schemeClr val="dk1"/>
              </a:buClr>
              <a:buSzPts val="2800"/>
              <a:buFont typeface="Noto Sans Symbols"/>
              <a:buChar char="❑"/>
            </a:pPr>
            <a:endParaRPr sz="2800" b="0" i="0" u="none" strike="noStrike" cap="none" dirty="0">
              <a:solidFill>
                <a:schemeClr val="dk1"/>
              </a:solidFill>
              <a:latin typeface="Verdana"/>
              <a:ea typeface="Verdana"/>
              <a:cs typeface="Verdana"/>
              <a:sym typeface="Verdana"/>
            </a:endParaRPr>
          </a:p>
          <a:p>
            <a:pPr marL="457200" marR="0" lvl="0" indent="-40640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pronounce and spell </a:t>
            </a:r>
            <a:r>
              <a:rPr lang="en-US" sz="2800" b="0" i="0" u="none" strike="noStrike" cap="none" dirty="0">
                <a:solidFill>
                  <a:srgbClr val="4285F4"/>
                </a:solidFill>
                <a:latin typeface="Verdana"/>
                <a:ea typeface="Verdana"/>
                <a:cs typeface="Verdana"/>
                <a:sym typeface="Verdana"/>
              </a:rPr>
              <a:t>/z/</a:t>
            </a:r>
            <a:r>
              <a:rPr lang="en-US" sz="2800" b="0" i="0" u="none" strike="noStrike" cap="none" dirty="0">
                <a:solidFill>
                  <a:schemeClr val="dk1"/>
                </a:solidFill>
                <a:latin typeface="Verdana"/>
                <a:ea typeface="Verdana"/>
                <a:cs typeface="Verdana"/>
                <a:sym typeface="Verdana"/>
              </a:rPr>
              <a:t>, </a:t>
            </a:r>
            <a:r>
              <a:rPr lang="en-US" sz="2800" b="0" i="0" u="none" strike="noStrike" cap="none" dirty="0">
                <a:solidFill>
                  <a:srgbClr val="4285F4"/>
                </a:solidFill>
                <a:latin typeface="Verdana"/>
                <a:ea typeface="Verdana"/>
                <a:cs typeface="Verdana"/>
                <a:sym typeface="Verdana"/>
              </a:rPr>
              <a:t>/s/</a:t>
            </a:r>
            <a:r>
              <a:rPr lang="en-US" sz="2800" b="0" i="0" u="none" strike="noStrike" cap="none" dirty="0">
                <a:solidFill>
                  <a:schemeClr val="dk1"/>
                </a:solidFill>
                <a:latin typeface="Verdana"/>
                <a:ea typeface="Verdana"/>
                <a:cs typeface="Verdana"/>
                <a:sym typeface="Verdana"/>
              </a:rPr>
              <a:t>, and </a:t>
            </a:r>
            <a:r>
              <a:rPr lang="en-US" sz="2800" b="0" i="0" u="none" strike="noStrike" cap="none" dirty="0">
                <a:solidFill>
                  <a:srgbClr val="4285F4"/>
                </a:solidFill>
                <a:latin typeface="Verdana"/>
                <a:ea typeface="Verdana"/>
                <a:cs typeface="Verdana"/>
                <a:sym typeface="Verdana"/>
              </a:rPr>
              <a:t>/</a:t>
            </a:r>
            <a:r>
              <a:rPr lang="en-US" sz="2800" b="0" i="0" u="none" strike="noStrike" cap="none" dirty="0" err="1">
                <a:solidFill>
                  <a:srgbClr val="4285F4"/>
                </a:solidFill>
                <a:latin typeface="Verdana"/>
                <a:ea typeface="Verdana"/>
                <a:cs typeface="Verdana"/>
                <a:sym typeface="Verdana"/>
              </a:rPr>
              <a:t>iz</a:t>
            </a:r>
            <a:r>
              <a:rPr lang="en-US" sz="2800" b="0" i="0" u="none" strike="noStrike" cap="none" dirty="0">
                <a:solidFill>
                  <a:srgbClr val="4285F4"/>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 sounds. </a:t>
            </a:r>
          </a:p>
          <a:p>
            <a:pPr marL="457200" marR="0" lvl="0" indent="-406400" algn="l" rtl="0">
              <a:spcBef>
                <a:spcPts val="0"/>
              </a:spcBef>
              <a:spcAft>
                <a:spcPts val="0"/>
              </a:spcAft>
              <a:buClr>
                <a:schemeClr val="dk1"/>
              </a:buClr>
              <a:buSzPts val="2800"/>
              <a:buFont typeface="Noto Sans Symbols"/>
              <a:buChar char="❑"/>
            </a:pPr>
            <a:endParaRPr sz="1400" b="0" i="0" u="none" strike="noStrike" cap="none" dirty="0">
              <a:solidFill>
                <a:srgbClr val="000000"/>
              </a:solidFill>
              <a:latin typeface="Arial"/>
              <a:ea typeface="Arial"/>
              <a:cs typeface="Arial"/>
              <a:sym typeface="Arial"/>
            </a:endParaRPr>
          </a:p>
          <a:p>
            <a:pPr marL="457200" marR="0" lvl="0" indent="-40640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prepositions of motion and sequence directions. </a:t>
            </a:r>
          </a:p>
          <a:p>
            <a:pPr marL="457200" marR="0" lvl="0" indent="-406400" algn="l" rtl="0">
              <a:spcBef>
                <a:spcPts val="0"/>
              </a:spcBef>
              <a:spcAft>
                <a:spcPts val="0"/>
              </a:spcAft>
              <a:buClr>
                <a:schemeClr val="dk1"/>
              </a:buClr>
              <a:buSzPts val="2800"/>
              <a:buFont typeface="Noto Sans Symbols"/>
              <a:buChar char="❑"/>
            </a:pPr>
            <a:endParaRPr sz="2800" b="0" i="0" u="none" strike="noStrike" cap="none" dirty="0">
              <a:solidFill>
                <a:schemeClr val="dk1"/>
              </a:solidFill>
              <a:latin typeface="Verdana"/>
              <a:ea typeface="Verdana"/>
              <a:cs typeface="Verdana"/>
              <a:sym typeface="Verdana"/>
            </a:endParaRPr>
          </a:p>
          <a:p>
            <a:pPr marL="457200" marR="0" lvl="0" indent="-40640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understand that God is a compassionate father </a:t>
            </a:r>
            <a:r>
              <a:rPr lang="en-US" sz="2800" dirty="0">
                <a:solidFill>
                  <a:schemeClr val="dk1"/>
                </a:solidFill>
                <a:latin typeface="Verdana"/>
                <a:ea typeface="Verdana"/>
                <a:cs typeface="Verdana"/>
                <a:sym typeface="Verdana"/>
              </a:rPr>
              <a:t>who</a:t>
            </a:r>
            <a:r>
              <a:rPr lang="en-US" sz="2800" b="0" i="0" u="none" strike="noStrike" cap="none" dirty="0">
                <a:solidFill>
                  <a:schemeClr val="dk1"/>
                </a:solidFill>
                <a:latin typeface="Verdana"/>
                <a:ea typeface="Verdana"/>
                <a:cs typeface="Verdana"/>
                <a:sym typeface="Verdana"/>
              </a:rPr>
              <a:t> loves every person, even sinners. </a:t>
            </a:r>
            <a:endParaRPr sz="1400" b="0" i="0" u="none" strike="noStrike" cap="none" dirty="0">
              <a:solidFill>
                <a:srgbClr val="000000"/>
              </a:solidFill>
              <a:latin typeface="Arial"/>
              <a:ea typeface="Arial"/>
              <a:cs typeface="Arial"/>
              <a:sym typeface="Arial"/>
            </a:endParaRPr>
          </a:p>
        </p:txBody>
      </p:sp>
      <p:sp>
        <p:nvSpPr>
          <p:cNvPr id="629" name="Google Shape;629;p33"/>
          <p:cNvSpPr txBox="1"/>
          <p:nvPr/>
        </p:nvSpPr>
        <p:spPr>
          <a:xfrm>
            <a:off x="266745" y="183394"/>
            <a:ext cx="876598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9. </a:t>
            </a:r>
            <a:r>
              <a:rPr lang="en-US" sz="3200" b="1" i="0" u="none" strike="noStrike" cap="none" dirty="0">
                <a:solidFill>
                  <a:schemeClr val="dk1"/>
                </a:solidFill>
                <a:latin typeface="Verdana"/>
                <a:ea typeface="Verdana"/>
                <a:cs typeface="Verdana"/>
                <a:sym typeface="Verdana"/>
              </a:rPr>
              <a:t>Now I Can… </a:t>
            </a:r>
            <a:endParaRPr sz="600" b="1" i="0" u="none" strike="noStrike" cap="none" dirty="0">
              <a:solidFill>
                <a:schemeClr val="dk1"/>
              </a:solidFill>
              <a:latin typeface="Verdana"/>
              <a:ea typeface="Verdana"/>
              <a:cs typeface="Verdana"/>
              <a:sym typeface="Verdana"/>
            </a:endParaRPr>
          </a:p>
        </p:txBody>
      </p:sp>
      <p:sp>
        <p:nvSpPr>
          <p:cNvPr id="630" name="Google Shape;630;p33"/>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©2020-2025 Light of the World Learning</a:t>
            </a:r>
            <a:endParaRPr/>
          </a:p>
        </p:txBody>
      </p:sp>
      <p:sp>
        <p:nvSpPr>
          <p:cNvPr id="631" name="Google Shape;6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928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9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5b119221a7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4</a:t>
            </a:fld>
            <a:endParaRPr sz="1800" dirty="0"/>
          </a:p>
        </p:txBody>
      </p:sp>
      <p:sp>
        <p:nvSpPr>
          <p:cNvPr id="190" name="Google Shape;190;g25b119221a7_0_0"/>
          <p:cNvSpPr txBox="1"/>
          <p:nvPr/>
        </p:nvSpPr>
        <p:spPr>
          <a:xfrm>
            <a:off x="268683" y="98532"/>
            <a:ext cx="11654634" cy="5569105"/>
          </a:xfrm>
          <a:prstGeom prst="rect">
            <a:avLst/>
          </a:prstGeom>
          <a:noFill/>
          <a:ln>
            <a:noFill/>
          </a:ln>
        </p:spPr>
        <p:txBody>
          <a:bodyPr spcFirstLastPara="1" wrap="square" lIns="91425" tIns="91425" rIns="91425" bIns="91425" anchor="t" anchorCtr="0">
            <a:noAutofit/>
          </a:bodyPr>
          <a:lstStyle/>
          <a:p>
            <a:pPr lvl="0">
              <a:lnSpc>
                <a:spcPct val="115000"/>
              </a:lnSpc>
              <a:spcBef>
                <a:spcPts val="1200"/>
              </a:spcBef>
              <a:buClr>
                <a:schemeClr val="dk1"/>
              </a:buClr>
              <a:buSzPts val="1100"/>
            </a:pPr>
            <a:r>
              <a:rPr lang="en-US" sz="2400" dirty="0">
                <a:solidFill>
                  <a:schemeClr val="dk1"/>
                </a:solidFill>
                <a:latin typeface="Verdana"/>
                <a:ea typeface="Verdana"/>
                <a:cs typeface="Verdana"/>
                <a:sym typeface="Verdana"/>
              </a:rPr>
              <a:t>Little Gina needed to </a:t>
            </a:r>
            <a:r>
              <a:rPr lang="en-US" sz="2400" b="1" dirty="0">
                <a:solidFill>
                  <a:schemeClr val="dk1"/>
                </a:solidFill>
                <a:latin typeface="Verdana"/>
                <a:ea typeface="Verdana"/>
                <a:cs typeface="Verdana"/>
                <a:sym typeface="Verdana"/>
              </a:rPr>
              <a:t>deliver </a:t>
            </a:r>
            <a:r>
              <a:rPr lang="en-US" sz="2400" dirty="0">
                <a:solidFill>
                  <a:schemeClr val="dk1"/>
                </a:solidFill>
                <a:latin typeface="Verdana"/>
                <a:ea typeface="Verdana"/>
                <a:cs typeface="Verdana"/>
                <a:sym typeface="Verdana"/>
              </a:rPr>
              <a:t>an important package to a friend. She ran down the street following the </a:t>
            </a:r>
            <a:r>
              <a:rPr lang="en-US" sz="2400" b="1" dirty="0">
                <a:solidFill>
                  <a:schemeClr val="dk1"/>
                </a:solidFill>
                <a:latin typeface="Verdana"/>
                <a:ea typeface="Verdana"/>
                <a:cs typeface="Verdana"/>
                <a:sym typeface="Verdana"/>
              </a:rPr>
              <a:t>directions</a:t>
            </a:r>
            <a:r>
              <a:rPr lang="en-US" sz="2400" dirty="0">
                <a:solidFill>
                  <a:schemeClr val="dk1"/>
                </a:solidFill>
                <a:latin typeface="Verdana"/>
                <a:ea typeface="Verdana"/>
                <a:cs typeface="Verdana"/>
                <a:sym typeface="Verdana"/>
              </a:rPr>
              <a:t> on her </a:t>
            </a:r>
            <a:r>
              <a:rPr lang="en-US" sz="2400" b="1" dirty="0">
                <a:solidFill>
                  <a:schemeClr val="dk1"/>
                </a:solidFill>
                <a:latin typeface="Verdana"/>
                <a:ea typeface="Verdana"/>
                <a:cs typeface="Verdana"/>
                <a:sym typeface="Verdana"/>
              </a:rPr>
              <a:t>compass</a:t>
            </a:r>
            <a:r>
              <a:rPr lang="en-US" sz="2400" dirty="0">
                <a:solidFill>
                  <a:schemeClr val="dk1"/>
                </a:solidFill>
                <a:latin typeface="Verdana"/>
                <a:ea typeface="Verdana"/>
                <a:cs typeface="Verdana"/>
                <a:sym typeface="Verdana"/>
              </a:rPr>
              <a:t>. First, she went north across a </a:t>
            </a:r>
            <a:r>
              <a:rPr lang="en-US" sz="2400" b="1" dirty="0">
                <a:solidFill>
                  <a:schemeClr val="dk1"/>
                </a:solidFill>
                <a:latin typeface="Verdana"/>
                <a:ea typeface="Verdana"/>
                <a:cs typeface="Verdana"/>
                <a:sym typeface="Verdana"/>
              </a:rPr>
              <a:t>bridge</a:t>
            </a:r>
            <a:r>
              <a:rPr lang="en-US" sz="2400" dirty="0">
                <a:solidFill>
                  <a:schemeClr val="dk1"/>
                </a:solidFill>
                <a:latin typeface="Verdana"/>
                <a:ea typeface="Verdana"/>
                <a:cs typeface="Verdana"/>
                <a:sym typeface="Verdana"/>
              </a:rPr>
              <a:t> towards her destination. Her friend lived near the train station, so she then followed the </a:t>
            </a:r>
            <a:r>
              <a:rPr lang="en-US" sz="2400" b="1" dirty="0">
                <a:solidFill>
                  <a:schemeClr val="dk1"/>
                </a:solidFill>
                <a:latin typeface="Verdana"/>
                <a:ea typeface="Verdana"/>
                <a:cs typeface="Verdana"/>
                <a:sym typeface="Verdana"/>
              </a:rPr>
              <a:t>train tracks</a:t>
            </a:r>
            <a:r>
              <a:rPr lang="en-US" sz="2400" dirty="0">
                <a:solidFill>
                  <a:schemeClr val="dk1"/>
                </a:solidFill>
                <a:latin typeface="Verdana"/>
                <a:ea typeface="Verdana"/>
                <a:cs typeface="Verdana"/>
                <a:sym typeface="Verdana"/>
              </a:rPr>
              <a:t> until she got to the </a:t>
            </a:r>
            <a:r>
              <a:rPr lang="en-US" sz="2400" b="1" dirty="0">
                <a:solidFill>
                  <a:schemeClr val="dk1"/>
                </a:solidFill>
                <a:latin typeface="Verdana"/>
                <a:ea typeface="Verdana"/>
                <a:cs typeface="Verdana"/>
                <a:sym typeface="Verdana"/>
              </a:rPr>
              <a:t>traffic light. </a:t>
            </a:r>
          </a:p>
          <a:p>
            <a:pPr>
              <a:lnSpc>
                <a:spcPct val="115000"/>
              </a:lnSpc>
              <a:spcBef>
                <a:spcPts val="1200"/>
              </a:spcBef>
              <a:buClr>
                <a:schemeClr val="dk1"/>
              </a:buClr>
              <a:buSzPts val="1100"/>
            </a:pPr>
            <a:r>
              <a:rPr lang="en-US" sz="2400" dirty="0">
                <a:solidFill>
                  <a:schemeClr val="dk1"/>
                </a:solidFill>
                <a:latin typeface="Verdana"/>
                <a:ea typeface="Verdana"/>
                <a:cs typeface="Verdana"/>
                <a:sym typeface="Verdana"/>
              </a:rPr>
              <a:t>Then Gina got lost. She thought she should turn right but she noticed a </a:t>
            </a:r>
            <a:r>
              <a:rPr lang="en-US" sz="2400" b="1" dirty="0">
                <a:solidFill>
                  <a:schemeClr val="dk1"/>
                </a:solidFill>
                <a:latin typeface="Verdana"/>
                <a:ea typeface="Verdana"/>
                <a:cs typeface="Verdana"/>
                <a:sym typeface="Verdana"/>
              </a:rPr>
              <a:t>sign </a:t>
            </a:r>
            <a:r>
              <a:rPr lang="en-US" sz="2400" dirty="0">
                <a:solidFill>
                  <a:schemeClr val="dk1"/>
                </a:solidFill>
                <a:latin typeface="Verdana"/>
                <a:ea typeface="Verdana"/>
                <a:cs typeface="Verdana"/>
                <a:sym typeface="Verdana"/>
              </a:rPr>
              <a:t>with an </a:t>
            </a:r>
            <a:r>
              <a:rPr lang="en-US" sz="2400" b="1" dirty="0">
                <a:solidFill>
                  <a:schemeClr val="dk1"/>
                </a:solidFill>
                <a:latin typeface="Verdana"/>
                <a:ea typeface="Verdana"/>
                <a:cs typeface="Verdana"/>
                <a:sym typeface="Verdana"/>
              </a:rPr>
              <a:t>arrow pointing </a:t>
            </a:r>
            <a:r>
              <a:rPr lang="en-US" sz="2400" dirty="0">
                <a:solidFill>
                  <a:schemeClr val="dk1"/>
                </a:solidFill>
                <a:latin typeface="Verdana"/>
                <a:ea typeface="Verdana"/>
                <a:cs typeface="Verdana"/>
                <a:sym typeface="Verdana"/>
              </a:rPr>
              <a:t>left. So she asked a woman on the </a:t>
            </a:r>
            <a:r>
              <a:rPr lang="en-US" sz="2400" b="1" dirty="0">
                <a:solidFill>
                  <a:schemeClr val="dk1"/>
                </a:solidFill>
                <a:latin typeface="Verdana"/>
                <a:ea typeface="Verdana"/>
                <a:cs typeface="Verdana"/>
                <a:sym typeface="Verdana"/>
              </a:rPr>
              <a:t>corner </a:t>
            </a:r>
            <a:r>
              <a:rPr lang="en-US" sz="2400" dirty="0">
                <a:solidFill>
                  <a:schemeClr val="dk1"/>
                </a:solidFill>
                <a:latin typeface="Verdana"/>
                <a:ea typeface="Verdana"/>
                <a:cs typeface="Verdana"/>
                <a:sym typeface="Verdana"/>
              </a:rPr>
              <a:t>if she knew where the Glass family lived</a:t>
            </a:r>
            <a:r>
              <a:rPr lang="en-US" sz="2400" b="1" dirty="0">
                <a:solidFill>
                  <a:schemeClr val="dk1"/>
                </a:solidFill>
                <a:latin typeface="Verdana"/>
                <a:ea typeface="Verdana"/>
                <a:cs typeface="Verdana"/>
                <a:sym typeface="Verdana"/>
              </a:rPr>
              <a:t>. </a:t>
            </a:r>
            <a:r>
              <a:rPr lang="en-US" sz="2400" dirty="0">
                <a:solidFill>
                  <a:schemeClr val="dk1"/>
                </a:solidFill>
                <a:latin typeface="Verdana"/>
                <a:ea typeface="Verdana"/>
                <a:cs typeface="Verdana"/>
                <a:sym typeface="Verdana"/>
              </a:rPr>
              <a:t>The woman nodded and </a:t>
            </a:r>
            <a:r>
              <a:rPr lang="en-US" sz="2400" b="1" dirty="0">
                <a:solidFill>
                  <a:schemeClr val="dk1"/>
                </a:solidFill>
                <a:latin typeface="Verdana"/>
                <a:ea typeface="Verdana"/>
                <a:cs typeface="Verdana"/>
                <a:sym typeface="Verdana"/>
              </a:rPr>
              <a:t>pointed </a:t>
            </a:r>
            <a:r>
              <a:rPr lang="en-US" sz="2400" dirty="0">
                <a:solidFill>
                  <a:schemeClr val="dk1"/>
                </a:solidFill>
                <a:latin typeface="Verdana"/>
                <a:ea typeface="Verdana"/>
                <a:cs typeface="Verdana"/>
                <a:sym typeface="Verdana"/>
              </a:rPr>
              <a:t>to a cottage in a green </a:t>
            </a:r>
            <a:r>
              <a:rPr lang="en-US" sz="2400" b="1" dirty="0">
                <a:solidFill>
                  <a:schemeClr val="dk1"/>
                </a:solidFill>
                <a:latin typeface="Verdana"/>
                <a:ea typeface="Verdana"/>
                <a:cs typeface="Verdana"/>
                <a:sym typeface="Verdana"/>
              </a:rPr>
              <a:t>yard. </a:t>
            </a:r>
            <a:r>
              <a:rPr lang="en-US" sz="2400" dirty="0">
                <a:solidFill>
                  <a:schemeClr val="dk1"/>
                </a:solidFill>
                <a:latin typeface="Verdana"/>
                <a:ea typeface="Verdana"/>
                <a:cs typeface="Verdana"/>
                <a:sym typeface="Verdana"/>
              </a:rPr>
              <a:t>Finally, </a:t>
            </a:r>
            <a:r>
              <a:rPr lang="en-US" sz="2400" b="1" dirty="0">
                <a:solidFill>
                  <a:schemeClr val="dk1"/>
                </a:solidFill>
                <a:latin typeface="Verdana"/>
                <a:ea typeface="Verdana"/>
                <a:cs typeface="Verdana"/>
                <a:sym typeface="Verdana"/>
              </a:rPr>
              <a:t>Gina </a:t>
            </a:r>
            <a:r>
              <a:rPr lang="en-US" sz="2400" dirty="0">
                <a:solidFill>
                  <a:schemeClr val="dk1"/>
                </a:solidFill>
                <a:latin typeface="Verdana"/>
                <a:ea typeface="Verdana"/>
                <a:cs typeface="Verdana"/>
                <a:sym typeface="Verdana"/>
              </a:rPr>
              <a:t>ran to the house, knocked on the door, and </a:t>
            </a:r>
            <a:r>
              <a:rPr lang="en-US" sz="2400" b="1" dirty="0">
                <a:solidFill>
                  <a:schemeClr val="dk1"/>
                </a:solidFill>
                <a:latin typeface="Verdana"/>
                <a:ea typeface="Verdana"/>
                <a:cs typeface="Verdana"/>
                <a:sym typeface="Verdana"/>
              </a:rPr>
              <a:t>showed</a:t>
            </a:r>
            <a:r>
              <a:rPr lang="en-US" sz="2400" dirty="0">
                <a:solidFill>
                  <a:schemeClr val="dk1"/>
                </a:solidFill>
                <a:latin typeface="Verdana"/>
                <a:ea typeface="Verdana"/>
                <a:cs typeface="Verdana"/>
                <a:sym typeface="Verdana"/>
              </a:rPr>
              <a:t> the package to her friend</a:t>
            </a:r>
            <a:r>
              <a:rPr lang="en-US" sz="2400" b="1" dirty="0">
                <a:solidFill>
                  <a:schemeClr val="dk1"/>
                </a:solidFill>
                <a:latin typeface="Verdana"/>
                <a:ea typeface="Verdana"/>
                <a:cs typeface="Verdana"/>
                <a:sym typeface="Verdana"/>
              </a:rPr>
              <a:t>. </a:t>
            </a:r>
            <a:r>
              <a:rPr lang="en-US" sz="2400" dirty="0">
                <a:latin typeface="Verdana" panose="020B0604030504040204" pitchFamily="34" charset="0"/>
                <a:ea typeface="Verdana" panose="020B0604030504040204" pitchFamily="34" charset="0"/>
                <a:cs typeface="Verdana" panose="020B0604030504040204" pitchFamily="34" charset="0"/>
              </a:rPr>
              <a:t>"Thank you for bringing me this Bible!" her friend said. “I love </a:t>
            </a:r>
            <a:r>
              <a:rPr lang="en-US" sz="2400" dirty="0" smtClean="0">
                <a:latin typeface="Verdana" panose="020B0604030504040204" pitchFamily="34" charset="0"/>
                <a:ea typeface="Verdana" panose="020B0604030504040204" pitchFamily="34" charset="0"/>
                <a:cs typeface="Verdana" panose="020B0604030504040204" pitchFamily="34" charset="0"/>
              </a:rPr>
              <a:t>it!”</a:t>
            </a:r>
            <a:endParaRPr lang="en-US" sz="2400" dirty="0">
              <a:latin typeface="Verdana" panose="020B0604030504040204" pitchFamily="34" charset="0"/>
              <a:ea typeface="Verdana" panose="020B0604030504040204" pitchFamily="34" charset="0"/>
              <a:cs typeface="Verdana" panose="020B0604030504040204" pitchFamily="34" charset="0"/>
            </a:endParaRPr>
          </a:p>
          <a:p>
            <a:pPr>
              <a:lnSpc>
                <a:spcPct val="115000"/>
              </a:lnSpc>
              <a:spcBef>
                <a:spcPts val="1200"/>
              </a:spcBef>
              <a:buClr>
                <a:schemeClr val="dk1"/>
              </a:buClr>
              <a:buSzPts val="1100"/>
            </a:pPr>
            <a:r>
              <a:rPr lang="en-US" sz="2400" dirty="0">
                <a:latin typeface="Verdana" panose="020B0604030504040204" pitchFamily="34" charset="0"/>
                <a:ea typeface="Verdana" panose="020B0604030504040204" pitchFamily="34" charset="0"/>
                <a:cs typeface="Verdana" panose="020B0604030504040204" pitchFamily="34" charset="0"/>
              </a:rPr>
              <a:t>Gina was happy. She had followed the right </a:t>
            </a:r>
            <a:r>
              <a:rPr lang="en-US" sz="2400" b="1" dirty="0">
                <a:latin typeface="Verdana" panose="020B0604030504040204" pitchFamily="34" charset="0"/>
                <a:ea typeface="Verdana" panose="020B0604030504040204" pitchFamily="34" charset="0"/>
                <a:cs typeface="Verdana" panose="020B0604030504040204" pitchFamily="34" charset="0"/>
              </a:rPr>
              <a:t>directions</a:t>
            </a:r>
            <a:r>
              <a:rPr lang="en-US" sz="2400" dirty="0">
                <a:latin typeface="Verdana" panose="020B0604030504040204" pitchFamily="34" charset="0"/>
                <a:ea typeface="Verdana" panose="020B0604030504040204" pitchFamily="34" charset="0"/>
                <a:cs typeface="Verdana" panose="020B0604030504040204" pitchFamily="34" charset="0"/>
              </a:rPr>
              <a:t> and finished her delivery. Now, it was time to </a:t>
            </a:r>
            <a:r>
              <a:rPr lang="en-US" sz="2400" b="1" dirty="0">
                <a:latin typeface="Verdana" panose="020B0604030504040204" pitchFamily="34" charset="0"/>
                <a:ea typeface="Verdana" panose="020B0604030504040204" pitchFamily="34" charset="0"/>
                <a:cs typeface="Verdana" panose="020B0604030504040204" pitchFamily="34" charset="0"/>
              </a:rPr>
              <a:t>race</a:t>
            </a:r>
            <a:r>
              <a:rPr lang="en-US" sz="2400" dirty="0">
                <a:latin typeface="Verdana" panose="020B0604030504040204" pitchFamily="34" charset="0"/>
                <a:ea typeface="Verdana" panose="020B0604030504040204" pitchFamily="34" charset="0"/>
                <a:cs typeface="Verdana" panose="020B0604030504040204" pitchFamily="34" charset="0"/>
              </a:rPr>
              <a:t> home before dinner!</a:t>
            </a:r>
          </a:p>
          <a:p>
            <a:pPr lvl="0">
              <a:lnSpc>
                <a:spcPct val="115000"/>
              </a:lnSpc>
              <a:spcBef>
                <a:spcPts val="1200"/>
              </a:spcBef>
              <a:buClr>
                <a:schemeClr val="dk1"/>
              </a:buClr>
              <a:buSzPts val="1100"/>
            </a:pPr>
            <a:endParaRPr lang="en-US" sz="2400" b="1" dirty="0">
              <a:solidFill>
                <a:schemeClr val="dk1"/>
              </a:solidFill>
              <a:latin typeface="Verdana"/>
              <a:ea typeface="Verdana"/>
              <a:cs typeface="Verdana"/>
              <a:sym typeface="Verdana"/>
            </a:endParaRPr>
          </a:p>
          <a:p>
            <a:pPr lvl="0">
              <a:lnSpc>
                <a:spcPct val="115000"/>
              </a:lnSpc>
              <a:spcBef>
                <a:spcPts val="1200"/>
              </a:spcBef>
              <a:buClr>
                <a:schemeClr val="dk1"/>
              </a:buClr>
              <a:buSzPts val="1100"/>
            </a:pPr>
            <a:r>
              <a:rPr lang="en-US" sz="2400" b="1" dirty="0">
                <a:solidFill>
                  <a:schemeClr val="dk1"/>
                </a:solidFill>
                <a:latin typeface="Verdana"/>
                <a:ea typeface="Verdana"/>
                <a:cs typeface="Verdana"/>
                <a:sym typeface="Verdana"/>
              </a:rPr>
              <a:t> </a:t>
            </a:r>
            <a:endParaRPr sz="2400" dirty="0">
              <a:latin typeface="Verdana"/>
              <a:ea typeface="Verdana"/>
              <a:cs typeface="Verdana"/>
              <a:sym typeface="Verdana"/>
            </a:endParaRPr>
          </a:p>
        </p:txBody>
      </p:sp>
      <p:sp>
        <p:nvSpPr>
          <p:cNvPr id="2" name="Footer Placeholder 1">
            <a:extLst>
              <a:ext uri="{FF2B5EF4-FFF2-40B4-BE49-F238E27FC236}">
                <a16:creationId xmlns:a16="http://schemas.microsoft.com/office/drawing/2014/main" id="{99CD6E5F-33CC-4EA1-8F9E-54643D2392D1}"/>
              </a:ext>
            </a:extLst>
          </p:cNvPr>
          <p:cNvSpPr>
            <a:spLocks noGrp="1"/>
          </p:cNvSpPr>
          <p:nvPr>
            <p:ph type="ftr" idx="11"/>
          </p:nvPr>
        </p:nvSpPr>
        <p:spPr>
          <a:xfrm>
            <a:off x="0" y="6412878"/>
            <a:ext cx="4114800" cy="365125"/>
          </a:xfrm>
        </p:spPr>
        <p:txBody>
          <a:bodyPr/>
          <a:lstStyle/>
          <a:p>
            <a:r>
              <a:rPr lang="en-US" dirty="0"/>
              <a:t>©2020-2025 Light of the World Learning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92336"/>
            <a:ext cx="609600" cy="609600"/>
          </a:xfrm>
          <a:prstGeom prst="rect">
            <a:avLst/>
          </a:prstGeom>
        </p:spPr>
      </p:pic>
    </p:spTree>
    <p:extLst>
      <p:ext uri="{BB962C8B-B14F-4D97-AF65-F5344CB8AC3E}">
        <p14:creationId xmlns:p14="http://schemas.microsoft.com/office/powerpoint/2010/main" val="1105615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4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c235e9cfcb_1_0"/>
          <p:cNvSpPr txBox="1">
            <a:spLocks noGrp="1"/>
          </p:cNvSpPr>
          <p:nvPr>
            <p:ph type="title"/>
          </p:nvPr>
        </p:nvSpPr>
        <p:spPr>
          <a:xfrm>
            <a:off x="956534" y="-98063"/>
            <a:ext cx="10515600" cy="102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solidFill>
                  <a:srgbClr val="000000"/>
                </a:solidFill>
              </a:rPr>
              <a:t>Reflections and Closing Prayer</a:t>
            </a:r>
            <a:endParaRPr sz="3200" b="1">
              <a:solidFill>
                <a:srgbClr val="000000"/>
              </a:solidFill>
            </a:endParaRPr>
          </a:p>
        </p:txBody>
      </p:sp>
      <p:sp>
        <p:nvSpPr>
          <p:cNvPr id="639" name="Google Shape;639;g2c235e9cfcb_1_0"/>
          <p:cNvSpPr txBox="1">
            <a:spLocks noGrp="1"/>
          </p:cNvSpPr>
          <p:nvPr>
            <p:ph type="ftr" idx="11"/>
          </p:nvPr>
        </p:nvSpPr>
        <p:spPr>
          <a:xfrm>
            <a:off x="0" y="6463690"/>
            <a:ext cx="4114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©2020-2025 Light of the World Learning</a:t>
            </a:r>
            <a:endParaRPr sz="1200" b="0" i="0" u="none" strike="noStrike" cap="none" dirty="0">
              <a:solidFill>
                <a:srgbClr val="888888"/>
              </a:solidFill>
              <a:latin typeface="Verdana"/>
              <a:ea typeface="Verdana"/>
              <a:cs typeface="Verdana"/>
              <a:sym typeface="Verdana"/>
            </a:endParaRPr>
          </a:p>
        </p:txBody>
      </p:sp>
      <p:sp>
        <p:nvSpPr>
          <p:cNvPr id="640" name="Google Shape;640;g2c235e9cfcb_1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40</a:t>
            </a:fld>
            <a:endParaRPr sz="1800" dirty="0"/>
          </a:p>
        </p:txBody>
      </p:sp>
      <p:sp>
        <p:nvSpPr>
          <p:cNvPr id="641" name="Google Shape;641;g2c235e9cfcb_1_0"/>
          <p:cNvSpPr/>
          <p:nvPr/>
        </p:nvSpPr>
        <p:spPr>
          <a:xfrm>
            <a:off x="1924050" y="2062163"/>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642" name="Google Shape;642;g2c235e9cfcb_1_0"/>
          <p:cNvGraphicFramePr/>
          <p:nvPr>
            <p:extLst>
              <p:ext uri="{D42A27DB-BD31-4B8C-83A1-F6EECF244321}">
                <p14:modId xmlns:p14="http://schemas.microsoft.com/office/powerpoint/2010/main" val="2869409872"/>
              </p:ext>
            </p:extLst>
          </p:nvPr>
        </p:nvGraphicFramePr>
        <p:xfrm>
          <a:off x="228600" y="1158240"/>
          <a:ext cx="11750040" cy="5198110"/>
        </p:xfrm>
        <a:graphic>
          <a:graphicData uri="http://schemas.openxmlformats.org/drawingml/2006/table">
            <a:tbl>
              <a:tblPr firstRow="1" bandRow="1">
                <a:noFill/>
                <a:tableStyleId>{CC8941FC-2EC6-4E4F-BA4D-BEAB3DA39FE3}</a:tableStyleId>
              </a:tblPr>
              <a:tblGrid>
                <a:gridCol w="11750040">
                  <a:extLst>
                    <a:ext uri="{9D8B030D-6E8A-4147-A177-3AD203B41FA5}">
                      <a16:colId xmlns:a16="http://schemas.microsoft.com/office/drawing/2014/main" val="20000"/>
                    </a:ext>
                  </a:extLst>
                </a:gridCol>
              </a:tblGrid>
              <a:tr h="714978">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714978">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714978">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714978">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908242">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14978">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714978">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980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965200" y="1595438"/>
            <a:ext cx="10627360" cy="4030662"/>
          </a:xfrm>
          <a:prstGeom prst="rect">
            <a:avLst/>
          </a:prstGeom>
          <a:noFill/>
          <a:ln>
            <a:noFill/>
          </a:ln>
        </p:spPr>
        <p:txBody>
          <a:bodyPr spcFirstLastPara="1" wrap="square" lIns="91425" tIns="45700" rIns="91425" bIns="45700" anchor="t" anchorCtr="0">
            <a:noAutofit/>
          </a:bodyPr>
          <a:lstStyle/>
          <a:p>
            <a:pPr>
              <a:buSzPts val="2800"/>
              <a:defRPr/>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Thank you for using our materials. If these lessons are a blessing to you, you may give or volunteer at </a:t>
            </a:r>
            <a:r>
              <a:rPr kumimoji="0" lang="en-US" sz="2800" b="0" i="0" strike="noStrike" kern="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3">
                  <a:extLst>
                    <a:ext uri="{A12FA001-AC4F-418D-AE19-62706E023703}">
                      <ahyp:hlinkClr xmlns="" xmlns:ahyp="http://schemas.microsoft.com/office/drawing/2018/hyperlinkcolor" val="tx"/>
                    </a:ext>
                  </a:extLst>
                </a:hlinkClick>
              </a:rPr>
              <a:t>LightOfTheWorldLearning.org</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kumimoji="0" lang="en-US" sz="2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to help others learn English through the Bible.</a:t>
            </a:r>
            <a:endParaRPr kumimoji="0"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Contact us at: </a:t>
            </a:r>
            <a:r>
              <a:rPr kumimoji="0" lang="en-US" sz="2800" b="0" i="0" u="none" strike="noStrike" kern="0" cap="none" spc="0" normalizeH="0" baseline="0" noProof="0" dirty="0">
                <a:ln>
                  <a:noFill/>
                </a:ln>
                <a:solidFill>
                  <a:srgbClr val="0070C0"/>
                </a:solidFill>
                <a:effectLst/>
                <a:uLnTx/>
                <a:uFillTx/>
                <a:latin typeface="Verdana"/>
                <a:ea typeface="Verdana"/>
                <a:cs typeface="Verdana"/>
                <a:sym typeface="Arial"/>
                <a:hlinkClick r:id="rId4">
                  <a:extLst>
                    <a:ext uri="{A12FA001-AC4F-418D-AE19-62706E023703}">
                      <ahyp:hlinkClr xmlns="" xmlns:ahyp="http://schemas.microsoft.com/office/drawing/2018/hyperlinkcolor" val="tx"/>
                    </a:ext>
                  </a:extLst>
                </a:hlinkClick>
              </a:rPr>
              <a:t>Info@LOTWL.org</a:t>
            </a: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We would love to hear from you!</a:t>
            </a: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pic>
        <p:nvPicPr>
          <p:cNvPr id="3" name="Picture 2">
            <a:extLst>
              <a:ext uri="{FF2B5EF4-FFF2-40B4-BE49-F238E27FC236}">
                <a16:creationId xmlns:a16="http://schemas.microsoft.com/office/drawing/2014/main" id="{00F829C5-3C2B-BA6A-BC60-29F3134683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81793" y="3398197"/>
            <a:ext cx="2958153" cy="2958153"/>
          </a:xfrm>
          <a:prstGeom prst="rect">
            <a:avLst/>
          </a:prstGeom>
        </p:spPr>
      </p:pic>
    </p:spTree>
    <p:extLst>
      <p:ext uri="{BB962C8B-B14F-4D97-AF65-F5344CB8AC3E}">
        <p14:creationId xmlns:p14="http://schemas.microsoft.com/office/powerpoint/2010/main" val="4142624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49"/>
          <p:cNvSpPr txBox="1"/>
          <p:nvPr/>
        </p:nvSpPr>
        <p:spPr>
          <a:xfrm>
            <a:off x="938999" y="247565"/>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0" y="642787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1097280" y="861787"/>
            <a:ext cx="10849409" cy="6770575"/>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4">
                  <a:extLst>
                    <a:ext uri="{A12FA001-AC4F-418D-AE19-62706E023703}">
                      <ahyp:hlinkClr xmlns="" xmlns:ahyp="http://schemas.microsoft.com/office/drawing/2018/hyperlinkcolor" val="tx"/>
                    </a:ext>
                  </a:extLst>
                </a:hlinkClick>
              </a:rPr>
              <a:t>bit.ly/UseLOTW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 xmlns:ahyp="http://schemas.microsoft.com/office/drawing/2018/hyperlinkcolor"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8">
                  <a:extLst>
                    <a:ext uri="{A12FA001-AC4F-418D-AE19-62706E023703}">
                      <ahyp:hlinkClr xmlns="" xmlns:ahyp="http://schemas.microsoft.com/office/drawing/2018/hyperlinkcolor"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 xmlns:ahyp="http://schemas.microsoft.com/office/drawing/2018/hyperlinkcolor"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0">
                  <a:extLst>
                    <a:ext uri="{A12FA001-AC4F-418D-AE19-62706E023703}">
                      <ahyp:hlinkClr xmlns="" xmlns:ahyp="http://schemas.microsoft.com/office/drawing/2018/hyperlinkcolor"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1">
                  <a:extLst>
                    <a:ext uri="{A12FA001-AC4F-418D-AE19-62706E023703}">
                      <ahyp:hlinkClr xmlns="" xmlns:ahyp="http://schemas.microsoft.com/office/drawing/2018/hyperlinkcolor" val="tx"/>
                    </a:ext>
                  </a:extLst>
                </a:hlinkClick>
              </a:rPr>
              <a:t>youtube.com/@LightOfTheWorldLearning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2">
                  <a:extLst>
                    <a:ext uri="{A12FA001-AC4F-418D-AE19-62706E023703}">
                      <ahyp:hlinkClr xmlns="" xmlns:ahyp="http://schemas.microsoft.com/office/drawing/2018/hyperlinkcolor"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7">
                  <a:extLst>
                    <a:ext uri="{A12FA001-AC4F-418D-AE19-62706E023703}">
                      <ahyp:hlinkClr xmlns=""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sz="1800"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800"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572752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c235e9cfcb_1_29"/>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a:t>
            </a:r>
            <a:endParaRPr sz="3200" b="1">
              <a:solidFill>
                <a:srgbClr val="000000"/>
              </a:solidFill>
            </a:endParaRPr>
          </a:p>
        </p:txBody>
      </p:sp>
      <p:sp>
        <p:nvSpPr>
          <p:cNvPr id="670" name="Google Shape;670;g2c235e9cfcb_1_29"/>
          <p:cNvSpPr txBox="1"/>
          <p:nvPr/>
        </p:nvSpPr>
        <p:spPr>
          <a:xfrm>
            <a:off x="700712" y="824551"/>
            <a:ext cx="10615500"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a:solidFill>
                <a:srgbClr val="000000"/>
              </a:solidFill>
              <a:latin typeface="Verdana"/>
              <a:ea typeface="Verdana"/>
              <a:cs typeface="Verdana"/>
              <a:sym typeface="Verdana"/>
            </a:endParaRPr>
          </a:p>
        </p:txBody>
      </p:sp>
      <p:sp>
        <p:nvSpPr>
          <p:cNvPr id="671" name="Google Shape;671;g2c235e9cfcb_1_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43</a:t>
            </a:fld>
            <a:endParaRPr sz="1800" dirty="0"/>
          </a:p>
        </p:txBody>
      </p:sp>
      <p:sp>
        <p:nvSpPr>
          <p:cNvPr id="672" name="Google Shape;672;g2c235e9cfcb_1_29"/>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73" name="Google Shape;673;g2c235e9cfcb_1_29"/>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674" name="Google Shape;674;g2c235e9cfcb_1_29"/>
          <p:cNvGraphicFramePr/>
          <p:nvPr/>
        </p:nvGraphicFramePr>
        <p:xfrm>
          <a:off x="1347979" y="2049094"/>
          <a:ext cx="10385100" cy="3584350"/>
        </p:xfrm>
        <a:graphic>
          <a:graphicData uri="http://schemas.openxmlformats.org/drawingml/2006/table">
            <a:tbl>
              <a:tblPr firstRow="1" bandRow="1">
                <a:noFill/>
                <a:tableStyleId>{CC8941FC-2EC6-4E4F-BA4D-BEAB3DA39FE3}</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gridCol w="259627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Anonymous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Cox</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Jill Gramzow</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Lane</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Jean Ato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Marilyn Dano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Tanya Griffin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Audrey Larsen</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Bradley Baurain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Hephzi Davidson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Grijincu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Aden Lewis</a:t>
                      </a:r>
                      <a:endParaRPr/>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Ana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Susanna Diallo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Lauren Haines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Bruce Lewis</a:t>
                      </a:r>
                      <a:endParaRPr/>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Bob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Alyssa Dokolas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 Hale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Elena Lewis</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Joshua Blake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Hamilton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James Lewis</a:t>
                      </a:r>
                      <a:endParaRPr/>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Rachael Braggs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Don Edic</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Patty Hickman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Micah Beth Lewis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Brendel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Peggy Fergus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Juliette Hyer</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Tim Lewis</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Larry Buell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MaryBeth Gahan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Lyudmila Ivanyuk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Ward Lewis</a:t>
                      </a:r>
                      <a:endParaRPr/>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Cindy Campbell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Melina Gallo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Debbie Johnson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Cosette Lindsay</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Christian Cha</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Alicia Gentile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Carey Jo Johnston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Johnny Lukashevich</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Olivia Cheney</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Prakash Chandra Giri</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Kingdon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Gail MacMillan</a:t>
                      </a:r>
                      <a:endParaRPr/>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Clark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Ellenor Gopal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Dorothy Konadu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Ivan Mader</a:t>
                      </a:r>
                      <a:endParaRPr/>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Cobb</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Macy 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Amy Martin</a:t>
                      </a:r>
                      <a:endParaRPr/>
                    </a:p>
                  </a:txBody>
                  <a:tcPr marL="9525" marR="9525" marT="19050" marB="19050" anchor="b"/>
                </a:tc>
                <a:extLst>
                  <a:ext uri="{0D108BD9-81ED-4DB2-BD59-A6C34878D82A}">
                    <a16:rowId xmlns:a16="http://schemas.microsoft.com/office/drawing/2014/main" val="10013"/>
                  </a:ext>
                </a:extLst>
              </a:tr>
            </a:tbl>
          </a:graphicData>
        </a:graphic>
      </p:graphicFrame>
      <p:sp>
        <p:nvSpPr>
          <p:cNvPr id="675" name="Google Shape;675;g2c235e9cfcb_1_29"/>
          <p:cNvSpPr txBox="1"/>
          <p:nvPr/>
        </p:nvSpPr>
        <p:spPr>
          <a:xfrm>
            <a:off x="4668252" y="6356350"/>
            <a:ext cx="59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(continued on the next slide)</a:t>
            </a:r>
            <a:endParaRPr/>
          </a:p>
        </p:txBody>
      </p:sp>
      <p:sp>
        <p:nvSpPr>
          <p:cNvPr id="676" name="Google Shape;676;g2c235e9cfcb_1_29"/>
          <p:cNvSpPr txBox="1">
            <a:spLocks noGrp="1"/>
          </p:cNvSpPr>
          <p:nvPr>
            <p:ph type="ftr" idx="11"/>
          </p:nvPr>
        </p:nvSpPr>
        <p:spPr>
          <a:xfrm>
            <a:off x="0" y="6343064"/>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Verdana"/>
              <a:buNone/>
            </a:pPr>
            <a:r>
              <a:rPr lang="en-US"/>
              <a:t>©2020-2025 Light of the World Learning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2c235e9cfcb_1_41"/>
          <p:cNvSpPr txBox="1">
            <a:spLocks noGrp="1"/>
          </p:cNvSpPr>
          <p:nvPr>
            <p:ph type="title"/>
          </p:nvPr>
        </p:nvSpPr>
        <p:spPr>
          <a:xfrm>
            <a:off x="884718"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 - Continued</a:t>
            </a:r>
            <a:endParaRPr sz="3200" b="1">
              <a:solidFill>
                <a:srgbClr val="000000"/>
              </a:solidFill>
            </a:endParaRPr>
          </a:p>
        </p:txBody>
      </p:sp>
      <p:sp>
        <p:nvSpPr>
          <p:cNvPr id="683" name="Google Shape;683;g2c235e9cfcb_1_41"/>
          <p:cNvSpPr txBox="1"/>
          <p:nvPr/>
        </p:nvSpPr>
        <p:spPr>
          <a:xfrm>
            <a:off x="838199" y="5092924"/>
            <a:ext cx="97032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Bible story and pictures on slides 15-20 adapted from the original work by unfoldingWord available from </a:t>
            </a:r>
            <a:r>
              <a:rPr lang="en-US" sz="1400" b="0" i="0" u="sng" strike="noStrike" cap="none">
                <a:solidFill>
                  <a:srgbClr val="4472C4"/>
                </a:solidFill>
                <a:latin typeface="Verdana"/>
                <a:ea typeface="Verdana"/>
                <a:cs typeface="Verdana"/>
                <a:sym typeface="Verdana"/>
                <a:hlinkClick r:id="rId3">
                  <a:extLst>
                    <a:ext uri="{A12FA001-AC4F-418D-AE19-62706E023703}">
                      <ahyp:hlinkClr xmlns="" xmlns:ahyp="http://schemas.microsoft.com/office/drawing/2018/hyperlinkcolor" val="tx"/>
                    </a:ext>
                  </a:extLst>
                </a:hlinkClick>
              </a:rPr>
              <a:t>https://openbiblestories.org</a:t>
            </a:r>
            <a:endParaRPr sz="1400" b="0" i="0" u="none" strike="noStrike" cap="none">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Bible Verses on slides 32-33 Taken from the HOLY BIBLE: EASY-TO-READ VERSION ©2014 by Bible League International. Used by permission.</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84" name="Google Shape;684;g2c235e9cfcb_1_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44</a:t>
            </a:fld>
            <a:endParaRPr sz="1800" dirty="0"/>
          </a:p>
        </p:txBody>
      </p:sp>
      <p:sp>
        <p:nvSpPr>
          <p:cNvPr id="685" name="Google Shape;685;g2c235e9cfcb_1_41"/>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86" name="Google Shape;686;g2c235e9cfcb_1_41"/>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687" name="Google Shape;687;g2c235e9cfcb_1_41"/>
          <p:cNvGraphicFramePr/>
          <p:nvPr/>
        </p:nvGraphicFramePr>
        <p:xfrm>
          <a:off x="2313748" y="1196345"/>
          <a:ext cx="7788825" cy="3584350"/>
        </p:xfrm>
        <a:graphic>
          <a:graphicData uri="http://schemas.openxmlformats.org/drawingml/2006/table">
            <a:tbl>
              <a:tblPr firstRow="1" bandRow="1">
                <a:noFill/>
                <a:tableStyleId>{CC8941FC-2EC6-4E4F-BA4D-BEAB3DA39FE3}</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Diana Martz</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Joan Phelps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Lorna Tatomir</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McMahan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Megan Rahn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Darrell Turner</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Christy McPherson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Sara Scazzero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Leigha Wachter</a:t>
                      </a:r>
                      <a:endParaRPr/>
                    </a:p>
                  </a:txBody>
                  <a:tcPr marL="9525" marR="9525" marT="9525" marB="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Tracy Meddaugh</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Schmokel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Joseph Waite</a:t>
                      </a:r>
                      <a:endParaRPr/>
                    </a:p>
                  </a:txBody>
                  <a:tcPr marL="9525" marR="9525" marT="9525" marB="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Barbara Newsome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Ashlyn Shrimplin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Graham Whitmore</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Brenda Nielsen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Leah Sprague</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Cheri Wilke</a:t>
                      </a:r>
                      <a:endParaRPr/>
                    </a:p>
                  </a:txBody>
                  <a:tcPr marL="9525" marR="9525" marT="9525" marB="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Danielle Nowe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Mackenzie Williams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Deborah O’Donnell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Macie Stuckman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Allison Wright</a:t>
                      </a:r>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Evelyn Ocasio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Jia Le Su</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Tiffany Yeh</a:t>
                      </a:r>
                      <a:endParaRPr/>
                    </a:p>
                  </a:txBody>
                  <a:tcPr marL="9525" marR="9525" marT="9525" marB="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Georg Ort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Carole Svensson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Muchun Yin</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Ort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Ellie Talalight</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Ted York</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 Park</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Peter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Tai Lee Young</a:t>
                      </a:r>
                      <a:endParaRPr/>
                    </a:p>
                  </a:txBody>
                  <a:tcPr marL="9525" marR="9525" marT="19050" marB="1905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 Payne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Weston Talalight</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Abigail Zawisza</a:t>
                      </a:r>
                      <a:endParaRPr/>
                    </a:p>
                  </a:txBody>
                  <a:tcPr marL="9525" marR="9525" marT="9525" marB="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Linda Petrie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Tamang</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Anita Zeifert</a:t>
                      </a:r>
                      <a:endParaRPr sz="1400" b="0" i="0" u="none" strike="noStrike" cap="none">
                        <a:solidFill>
                          <a:srgbClr val="000000"/>
                        </a:solidFill>
                        <a:latin typeface="Verdana"/>
                        <a:ea typeface="Verdana"/>
                        <a:cs typeface="Verdana"/>
                        <a:sym typeface="Verdana"/>
                      </a:endParaRPr>
                    </a:p>
                  </a:txBody>
                  <a:tcPr marL="9525" marR="9525" marT="19050" marB="19050" anchor="b"/>
                </a:tc>
                <a:extLst>
                  <a:ext uri="{0D108BD9-81ED-4DB2-BD59-A6C34878D82A}">
                    <a16:rowId xmlns:a16="http://schemas.microsoft.com/office/drawing/2014/main" val="10013"/>
                  </a:ext>
                </a:extLst>
              </a:tr>
            </a:tbl>
          </a:graphicData>
        </a:graphic>
      </p:graphicFrame>
      <p:sp>
        <p:nvSpPr>
          <p:cNvPr id="688" name="Google Shape;688;g2c235e9cfcb_1_41"/>
          <p:cNvSpPr txBox="1">
            <a:spLocks noGrp="1"/>
          </p:cNvSpPr>
          <p:nvPr>
            <p:ph type="ftr" idx="11"/>
          </p:nvPr>
        </p:nvSpPr>
        <p:spPr>
          <a:xfrm>
            <a:off x="25798" y="649290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Verdana"/>
              <a:buNone/>
            </a:pPr>
            <a:r>
              <a:rPr lang="en-US" dirty="0"/>
              <a:t>©2020-2025 Light of the World Learning</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aphicFrame>
        <p:nvGraphicFramePr>
          <p:cNvPr id="219" name="Google Shape;219;g2b2fd4c7d1a_1_0"/>
          <p:cNvGraphicFramePr/>
          <p:nvPr>
            <p:extLst>
              <p:ext uri="{D42A27DB-BD31-4B8C-83A1-F6EECF244321}">
                <p14:modId xmlns:p14="http://schemas.microsoft.com/office/powerpoint/2010/main" val="259623846"/>
              </p:ext>
            </p:extLst>
          </p:nvPr>
        </p:nvGraphicFramePr>
        <p:xfrm>
          <a:off x="6071274" y="757751"/>
          <a:ext cx="5748425" cy="5717300"/>
        </p:xfrm>
        <a:graphic>
          <a:graphicData uri="http://schemas.openxmlformats.org/drawingml/2006/table">
            <a:tbl>
              <a:tblPr>
                <a:noFill/>
                <a:tableStyleId>{E3C178C8-5770-46B1-89C4-4B5C0483BC85}</a:tableStyleId>
              </a:tblPr>
              <a:tblGrid>
                <a:gridCol w="5748425">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A. </a:t>
                      </a:r>
                      <a:r>
                        <a:rPr lang="en-US" sz="2800" dirty="0">
                          <a:latin typeface="Verdana"/>
                          <a:ea typeface="Verdana"/>
                          <a:cs typeface="Verdana"/>
                          <a:sym typeface="Verdana"/>
                        </a:rPr>
                        <a:t>the fastest.</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B. </a:t>
                      </a:r>
                      <a:r>
                        <a:rPr lang="en-US" sz="2800" b="0" i="0" u="none" strike="noStrike" cap="none" dirty="0">
                          <a:solidFill>
                            <a:srgbClr val="000000"/>
                          </a:solidFill>
                          <a:latin typeface="Verdana"/>
                          <a:ea typeface="Verdana"/>
                          <a:cs typeface="Verdana"/>
                          <a:sym typeface="Calibri"/>
                        </a:rPr>
                        <a:t>at </a:t>
                      </a:r>
                      <a:r>
                        <a:rPr lang="en-US" sz="2800" dirty="0">
                          <a:latin typeface="Verdana"/>
                          <a:ea typeface="Verdana"/>
                          <a:cs typeface="Verdana"/>
                          <a:sym typeface="Verdana"/>
                        </a:rPr>
                        <a:t>the </a:t>
                      </a:r>
                      <a:r>
                        <a:rPr lang="en-US" sz="2800" b="1" dirty="0">
                          <a:latin typeface="Verdana"/>
                          <a:ea typeface="Verdana"/>
                          <a:cs typeface="Verdana"/>
                          <a:sym typeface="Verdana"/>
                        </a:rPr>
                        <a:t>corner</a:t>
                      </a:r>
                      <a:r>
                        <a:rPr lang="en-US"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C. </a:t>
                      </a:r>
                      <a:r>
                        <a:rPr lang="en-US" sz="2800" dirty="0">
                          <a:latin typeface="Verdana"/>
                          <a:ea typeface="Verdana"/>
                          <a:cs typeface="Verdana"/>
                          <a:sym typeface="Verdana"/>
                        </a:rPr>
                        <a:t>how to get to the store.</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D.</a:t>
                      </a:r>
                      <a:r>
                        <a:rPr lang="en-US" sz="2800" dirty="0">
                          <a:latin typeface="Verdana"/>
                          <a:ea typeface="Verdana"/>
                          <a:cs typeface="Verdana"/>
                          <a:sym typeface="Verdana"/>
                        </a:rPr>
                        <a:t> shows us when to stop and when to go.</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220" name="Google Shape;220;g2b2fd4c7d1a_1_0"/>
          <p:cNvSpPr txBox="1"/>
          <p:nvPr/>
        </p:nvSpPr>
        <p:spPr>
          <a:xfrm>
            <a:off x="347575" y="-102918"/>
            <a:ext cx="11447398" cy="8606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21" name="Google Shape;221;g2b2fd4c7d1a_1_0"/>
          <p:cNvGraphicFramePr/>
          <p:nvPr>
            <p:extLst>
              <p:ext uri="{D42A27DB-BD31-4B8C-83A1-F6EECF244321}">
                <p14:modId xmlns:p14="http://schemas.microsoft.com/office/powerpoint/2010/main" val="1067698107"/>
              </p:ext>
            </p:extLst>
          </p:nvPr>
        </p:nvGraphicFramePr>
        <p:xfrm>
          <a:off x="399866" y="757751"/>
          <a:ext cx="5557754" cy="5717300"/>
        </p:xfrm>
        <a:graphic>
          <a:graphicData uri="http://schemas.openxmlformats.org/drawingml/2006/table">
            <a:tbl>
              <a:tblPr>
                <a:noFill/>
                <a:tableStyleId>{E3C178C8-5770-46B1-89C4-4B5C0483BC85}</a:tableStyleId>
              </a:tblPr>
              <a:tblGrid>
                <a:gridCol w="5557754">
                  <a:extLst>
                    <a:ext uri="{9D8B030D-6E8A-4147-A177-3AD203B41FA5}">
                      <a16:colId xmlns:a16="http://schemas.microsoft.com/office/drawing/2014/main" val="20000"/>
                    </a:ext>
                  </a:extLst>
                </a:gridCol>
              </a:tblGrid>
              <a:tr h="1429400">
                <a:tc>
                  <a:txBody>
                    <a:bodyPr/>
                    <a:lstStyle/>
                    <a:p>
                      <a:pPr marL="457200" marR="0" lvl="0" indent="-406400" algn="l" rtl="0">
                        <a:lnSpc>
                          <a:spcPct val="100000"/>
                        </a:lnSpc>
                        <a:spcBef>
                          <a:spcPts val="0"/>
                        </a:spcBef>
                        <a:spcAft>
                          <a:spcPts val="0"/>
                        </a:spcAft>
                        <a:buSzPts val="2800"/>
                        <a:buFont typeface="Verdana"/>
                        <a:buAutoNum type="arabicPeriod"/>
                      </a:pPr>
                      <a:r>
                        <a:rPr lang="en-US" sz="2800" dirty="0">
                          <a:latin typeface="Verdana"/>
                          <a:ea typeface="Verdana"/>
                          <a:cs typeface="Verdana"/>
                          <a:sym typeface="Verdana"/>
                        </a:rPr>
                        <a:t>The </a:t>
                      </a:r>
                      <a:r>
                        <a:rPr lang="en-US" sz="2800" b="1" dirty="0">
                          <a:latin typeface="Verdana"/>
                          <a:ea typeface="Verdana"/>
                          <a:cs typeface="Verdana"/>
                          <a:sym typeface="Verdana"/>
                        </a:rPr>
                        <a:t>traffic light</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2. The </a:t>
                      </a:r>
                      <a:r>
                        <a:rPr lang="en-US" sz="2800" b="1">
                          <a:latin typeface="Verdana"/>
                          <a:ea typeface="Verdana"/>
                          <a:cs typeface="Verdana"/>
                          <a:sym typeface="Verdana"/>
                        </a:rPr>
                        <a:t>directions</a:t>
                      </a:r>
                      <a:r>
                        <a:rPr lang="en-US" sz="2800">
                          <a:latin typeface="Verdana"/>
                          <a:ea typeface="Verdana"/>
                          <a:cs typeface="Verdana"/>
                          <a:sym typeface="Verdana"/>
                        </a:rPr>
                        <a:t> tell me</a:t>
                      </a:r>
                      <a:endParaRPr>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3. The taxi turns</a:t>
                      </a:r>
                      <a:endParaRPr sz="2800" b="1"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4. A race is a game to see who is</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222" name="Google Shape;222;g2b2fd4c7d1a_1_0"/>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12703" b="95000" l="17162" r="79595">
                        <a14:foregroundMark x1="28919" y1="88108" x2="28919" y2="88108"/>
                        <a14:foregroundMark x1="28919" y1="88108" x2="28919" y2="88108"/>
                        <a14:foregroundMark x1="28919" y1="88108" x2="28919" y2="88108"/>
                        <a14:foregroundMark x1="33514" y1="61081" x2="33514" y2="61081"/>
                        <a14:foregroundMark x1="34730" y1="60000" x2="34730" y2="60000"/>
                        <a14:foregroundMark x1="34730" y1="60000" x2="34730" y2="60000"/>
                        <a14:foregroundMark x1="34730" y1="60000" x2="34730" y2="60000"/>
                        <a14:foregroundMark x1="34730" y1="60000" x2="34730" y2="60000"/>
                        <a14:foregroundMark x1="34730" y1="60000" x2="34730" y2="60000"/>
                        <a14:foregroundMark x1="34189" y1="64595" x2="34189" y2="64595"/>
                        <a14:foregroundMark x1="31757" y1="73378" x2="31757" y2="73378"/>
                        <a14:foregroundMark x1="30000" y1="85135" x2="30000" y2="85135"/>
                        <a14:foregroundMark x1="32432" y1="89324" x2="32432" y2="89324"/>
                        <a14:foregroundMark x1="27703" y1="95135" x2="27703" y2="95135"/>
                        <a14:foregroundMark x1="22973" y1="88108" x2="22973" y2="88108"/>
                        <a14:foregroundMark x1="30676" y1="85811" x2="30676" y2="85811"/>
                        <a14:foregroundMark x1="17162" y1="87568" x2="17162" y2="87568"/>
                      </a14:backgroundRemoval>
                    </a14:imgEffect>
                  </a14:imgLayer>
                </a14:imgProps>
              </a:ext>
              <a:ext uri="{28A0092B-C50C-407E-A947-70E740481C1C}">
                <a14:useLocalDpi xmlns:a14="http://schemas.microsoft.com/office/drawing/2010/main"/>
              </a:ext>
            </a:extLst>
          </a:blip>
          <a:srcRect l="16161" t="3147" r="13231"/>
          <a:stretch/>
        </p:blipFill>
        <p:spPr>
          <a:xfrm>
            <a:off x="10477724" y="3369628"/>
            <a:ext cx="1557370" cy="1765458"/>
          </a:xfrm>
          <a:prstGeom prst="rect">
            <a:avLst/>
          </a:prstGeom>
          <a:noFill/>
          <a:ln>
            <a:noFill/>
          </a:ln>
        </p:spPr>
      </p:pic>
      <p:pic>
        <p:nvPicPr>
          <p:cNvPr id="225" name="Google Shape;225;g2b2fd4c7d1a_1_0"/>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15506" b="89888" l="5811" r="93784">
                        <a14:foregroundMark x1="8243" y1="41798" x2="8243" y2="41798"/>
                        <a14:foregroundMark x1="8243" y1="41798" x2="8243" y2="41798"/>
                        <a14:foregroundMark x1="7568" y1="77079" x2="7568" y2="77079"/>
                        <a14:foregroundMark x1="7297" y1="58427" x2="7297" y2="58427"/>
                        <a14:foregroundMark x1="7162" y1="76404" x2="7162" y2="76404"/>
                        <a14:foregroundMark x1="90676" y1="52135" x2="90676" y2="52135"/>
                        <a14:foregroundMark x1="93784" y1="55730" x2="93784" y2="55730"/>
                        <a14:foregroundMark x1="45270" y1="49438" x2="45270" y2="49438"/>
                        <a14:foregroundMark x1="42973" y1="58427" x2="42973" y2="58427"/>
                        <a14:foregroundMark x1="37297" y1="67416" x2="37297" y2="67416"/>
                        <a14:foregroundMark x1="33378" y1="61124" x2="33378" y2="61124"/>
                        <a14:foregroundMark x1="36757" y1="57079" x2="36757" y2="57079"/>
                        <a14:foregroundMark x1="34324" y1="60225" x2="34324" y2="60225"/>
                        <a14:foregroundMark x1="34595" y1="59551" x2="34595" y2="59551"/>
                        <a14:foregroundMark x1="27162" y1="66067" x2="27162" y2="66067"/>
                        <a14:foregroundMark x1="29865" y1="71685" x2="29865" y2="71685"/>
                        <a14:foregroundMark x1="5811" y1="63596" x2="5811" y2="63596"/>
                      </a14:backgroundRemoval>
                    </a14:imgEffect>
                  </a14:imgLayer>
                </a14:imgProps>
              </a:ext>
              <a:ext uri="{28A0092B-C50C-407E-A947-70E740481C1C}">
                <a14:useLocalDpi xmlns:a14="http://schemas.microsoft.com/office/drawing/2010/main"/>
              </a:ext>
            </a:extLst>
          </a:blip>
          <a:srcRect l="711" t="6374" b="298"/>
          <a:stretch/>
        </p:blipFill>
        <p:spPr>
          <a:xfrm>
            <a:off x="7951312" y="726973"/>
            <a:ext cx="3900488" cy="1765458"/>
          </a:xfrm>
          <a:prstGeom prst="rect">
            <a:avLst/>
          </a:prstGeom>
          <a:noFill/>
          <a:ln>
            <a:noFill/>
          </a:ln>
        </p:spPr>
      </p:pic>
      <p:sp>
        <p:nvSpPr>
          <p:cNvPr id="2" name="Rectangle 1">
            <a:extLst>
              <a:ext uri="{FF2B5EF4-FFF2-40B4-BE49-F238E27FC236}">
                <a16:creationId xmlns:a16="http://schemas.microsoft.com/office/drawing/2014/main" id="{C6E043A2-8181-4279-A4BA-B867DC55D8EE}"/>
              </a:ext>
            </a:extLst>
          </p:cNvPr>
          <p:cNvSpPr/>
          <p:nvPr/>
        </p:nvSpPr>
        <p:spPr>
          <a:xfrm>
            <a:off x="347575" y="6505829"/>
            <a:ext cx="3717408" cy="307777"/>
          </a:xfrm>
          <a:prstGeom prst="rect">
            <a:avLst/>
          </a:prstGeom>
        </p:spPr>
        <p:txBody>
          <a:bodyPr wrap="square">
            <a:spAutoFit/>
          </a:bodyPr>
          <a:lstStyle/>
          <a:p>
            <a:r>
              <a:rPr lang="en-US" dirty="0">
                <a:solidFill>
                  <a:schemeClr val="bg1">
                    <a:lumMod val="65000"/>
                  </a:schemeClr>
                </a:solidFill>
              </a:rPr>
              <a:t>©2020-2025 Light of the World Learning</a:t>
            </a:r>
          </a:p>
        </p:txBody>
      </p:sp>
      <p:sp>
        <p:nvSpPr>
          <p:cNvPr id="3" name="Rectangle 2">
            <a:extLst>
              <a:ext uri="{FF2B5EF4-FFF2-40B4-BE49-F238E27FC236}">
                <a16:creationId xmlns:a16="http://schemas.microsoft.com/office/drawing/2014/main" id="{468524C9-F9A5-4997-AB24-7B1AC35FCF75}"/>
              </a:ext>
            </a:extLst>
          </p:cNvPr>
          <p:cNvSpPr/>
          <p:nvPr/>
        </p:nvSpPr>
        <p:spPr>
          <a:xfrm>
            <a:off x="11256409" y="6475051"/>
            <a:ext cx="332143" cy="369332"/>
          </a:xfrm>
          <a:prstGeom prst="rect">
            <a:avLst/>
          </a:prstGeom>
        </p:spPr>
        <p:txBody>
          <a:bodyPr wrap="none">
            <a:spAutoFit/>
          </a:bodyPr>
          <a:lstStyle/>
          <a:p>
            <a:pPr lvl="0" algn="r">
              <a:buSzPts val="1200"/>
            </a:pPr>
            <a:r>
              <a:rPr lang="en-US" sz="1800" dirty="0">
                <a:solidFill>
                  <a:schemeClr val="bg1">
                    <a:lumMod val="65000"/>
                  </a:schemeClr>
                </a:solidFill>
                <a:latin typeface="Verdana" panose="020B0604030504040204" pitchFamily="34" charset="0"/>
                <a:ea typeface="Verdana" panose="020B0604030504040204" pitchFamily="34" charset="0"/>
              </a:rPr>
              <a:t>6</a:t>
            </a:r>
          </a:p>
        </p:txBody>
      </p:sp>
      <p:pic>
        <p:nvPicPr>
          <p:cNvPr id="4" name="Google Shape;237;g2b2fd4c7d1a_1_170">
            <a:extLst>
              <a:ext uri="{FF2B5EF4-FFF2-40B4-BE49-F238E27FC236}">
                <a16:creationId xmlns:a16="http://schemas.microsoft.com/office/drawing/2014/main" id="{88294AAD-A272-F9F2-2480-570E7F78A391}"/>
              </a:ext>
            </a:extLst>
          </p:cNvPr>
          <p:cNvPicPr preferRelativeResize="0"/>
          <p:nvPr/>
        </p:nvPicPr>
        <p:blipFill rotWithShape="1">
          <a:blip r:embed="rId9" cstate="print">
            <a:alphaModFix/>
            <a:extLst>
              <a:ext uri="{BEBA8EAE-BF5A-486C-A8C5-ECC9F3942E4B}">
                <a14:imgProps xmlns:a14="http://schemas.microsoft.com/office/drawing/2010/main">
                  <a14:imgLayer r:embed="rId10">
                    <a14:imgEffect>
                      <a14:backgroundRemoval t="4119" b="95387" l="4631" r="92110">
                        <a14:foregroundMark x1="48370" y1="44152" x2="48370" y2="44152"/>
                        <a14:foregroundMark x1="48885" y1="45140" x2="48885" y2="45140"/>
                        <a14:foregroundMark x1="48885" y1="45140" x2="48885" y2="45140"/>
                        <a14:foregroundMark x1="48885" y1="45140" x2="48885" y2="45140"/>
                        <a14:foregroundMark x1="48370" y1="45140" x2="48370" y2="45140"/>
                        <a14:foregroundMark x1="48370" y1="45140" x2="48370" y2="45140"/>
                        <a14:foregroundMark x1="48370" y1="45140" x2="48370" y2="45140"/>
                        <a14:foregroundMark x1="49914" y1="57990" x2="49914" y2="57990"/>
                        <a14:foregroundMark x1="49914" y1="59473" x2="49914" y2="59473"/>
                        <a14:foregroundMark x1="49914" y1="60956" x2="49914" y2="60956"/>
                        <a14:foregroundMark x1="44082" y1="60956" x2="44082" y2="60956"/>
                        <a14:foregroundMark x1="56775" y1="43657" x2="56775" y2="43657"/>
                        <a14:foregroundMark x1="51458" y1="41186" x2="51458" y2="41186"/>
                        <a14:foregroundMark x1="46655" y1="40692" x2="46655" y2="40692"/>
                        <a14:foregroundMark x1="32933" y1="34102" x2="32933" y2="34102"/>
                        <a14:foregroundMark x1="33962" y1="34102" x2="33962" y2="34102"/>
                        <a14:foregroundMark x1="33962" y1="34102" x2="33962" y2="34102"/>
                        <a14:foregroundMark x1="33962" y1="34102" x2="33962" y2="34102"/>
                        <a14:foregroundMark x1="33962" y1="34102" x2="33962" y2="34102"/>
                        <a14:foregroundMark x1="33962" y1="34102" x2="33962" y2="34102"/>
                        <a14:foregroundMark x1="33962" y1="34102" x2="33962" y2="34102"/>
                        <a14:foregroundMark x1="33962" y1="34102" x2="33962" y2="34102"/>
                        <a14:foregroundMark x1="45111" y1="38056" x2="45111" y2="38056"/>
                        <a14:foregroundMark x1="51458" y1="39703" x2="51458" y2="39703"/>
                        <a14:foregroundMark x1="61578" y1="44152" x2="61578" y2="44152"/>
                        <a14:foregroundMark x1="54717" y1="45634" x2="54717" y2="45634"/>
                        <a14:foregroundMark x1="45626" y1="84843" x2="45626" y2="84843"/>
                        <a14:foregroundMark x1="45111" y1="83855" x2="45111" y2="83855"/>
                        <a14:foregroundMark x1="44597" y1="83855" x2="44597" y2="83855"/>
                        <a14:foregroundMark x1="44597" y1="83855" x2="44597" y2="83855"/>
                        <a14:foregroundMark x1="44597" y1="83855" x2="44597" y2="83855"/>
                        <a14:foregroundMark x1="44597" y1="83855" x2="44597" y2="83855"/>
                        <a14:foregroundMark x1="56261" y1="86820" x2="56261" y2="86820"/>
                        <a14:foregroundMark x1="55232" y1="86820" x2="55232" y2="86820"/>
                        <a14:foregroundMark x1="55232" y1="86820" x2="55232" y2="86820"/>
                        <a14:foregroundMark x1="54717" y1="86820" x2="41338" y2="73970"/>
                        <a14:foregroundMark x1="50943" y1="85832" x2="50943" y2="85832"/>
                        <a14:foregroundMark x1="70154" y1="74959" x2="72213" y2="21417"/>
                        <a14:foregroundMark x1="72213" y1="21417" x2="71698" y2="20758"/>
                        <a14:foregroundMark x1="83533" y1="12850" x2="79760" y2="24712"/>
                        <a14:foregroundMark x1="73413" y1="12850" x2="74957" y2="24217"/>
                        <a14:foregroundMark x1="73413" y1="10708" x2="91081" y2="12356"/>
                        <a14:foregroundMark x1="91081" y1="12356" x2="79588" y2="25865"/>
                        <a14:foregroundMark x1="79588" y1="25865" x2="74957" y2="16310"/>
                        <a14:foregroundMark x1="76501" y1="51565" x2="76501" y2="50082"/>
                        <a14:foregroundMark x1="77702" y1="48600" x2="77702" y2="48600"/>
                        <a14:foregroundMark x1="77702" y1="48600" x2="77702" y2="48600"/>
                        <a14:foregroundMark x1="82333" y1="43657" x2="75129" y2="57661"/>
                        <a14:foregroundMark x1="75129" y1="57661" x2="73928" y2="57990"/>
                        <a14:foregroundMark x1="78731" y1="40198" x2="77015" y2="57002"/>
                        <a14:foregroundMark x1="77015" y1="57002" x2="75986" y2="57990"/>
                        <a14:foregroundMark x1="78216" y1="38715" x2="83190" y2="54695"/>
                        <a14:foregroundMark x1="83190" y1="54695" x2="77702" y2="60461"/>
                        <a14:foregroundMark x1="86621" y1="41680" x2="86621" y2="41680"/>
                        <a14:foregroundMark x1="86621" y1="41680" x2="86621" y2="41680"/>
                        <a14:foregroundMark x1="92453" y1="39703" x2="92453" y2="39703"/>
                        <a14:foregroundMark x1="85592" y1="39703" x2="85592" y2="39703"/>
                        <a14:foregroundMark x1="85592" y1="39703" x2="85592" y2="39703"/>
                        <a14:foregroundMark x1="85592" y1="39703" x2="85592" y2="39703"/>
                        <a14:foregroundMark x1="13208" y1="38715" x2="13208" y2="38715"/>
                        <a14:foregroundMark x1="13208" y1="38715" x2="13208" y2="38715"/>
                        <a14:foregroundMark x1="5146" y1="37562" x2="5146" y2="37562"/>
                        <a14:foregroundMark x1="6175" y1="39209" x2="6175" y2="39209"/>
                        <a14:foregroundMark x1="51973" y1="85832" x2="51973" y2="85832"/>
                        <a14:foregroundMark x1="51973" y1="85338" x2="51973" y2="85338"/>
                        <a14:foregroundMark x1="51458" y1="84349" x2="51458" y2="84349"/>
                        <a14:foregroundMark x1="44597" y1="4283" x2="44597" y2="4283"/>
                        <a14:foregroundMark x1="51458" y1="80890" x2="51458" y2="80890"/>
                        <a14:foregroundMark x1="51458" y1="80890" x2="51458" y2="80890"/>
                        <a14:foregroundMark x1="51458" y1="80890" x2="51458" y2="80890"/>
                        <a14:foregroundMark x1="45626" y1="84843" x2="45626" y2="84843"/>
                        <a14:foregroundMark x1="45626" y1="84843" x2="45626" y2="76936"/>
                        <a14:foregroundMark x1="52659" y1="86326" x2="51973" y2="89292"/>
                        <a14:foregroundMark x1="54717" y1="77430" x2="54717" y2="77430"/>
                        <a14:foregroundMark x1="53688" y1="77430" x2="53688" y2="77430"/>
                        <a14:foregroundMark x1="37736" y1="75947" x2="37736" y2="75947"/>
                        <a14:foregroundMark x1="39280" y1="74959" x2="39280" y2="74959"/>
                        <a14:foregroundMark x1="45626" y1="79407" x2="48027" y2="95387"/>
                        <a14:foregroundMark x1="48027" y1="95387" x2="61063" y2="84020"/>
                        <a14:foregroundMark x1="61063" y1="84020" x2="50943" y2="76936"/>
                        <a14:foregroundMark x1="50943" y1="76936" x2="50943" y2="76936"/>
                        <a14:backgroundMark x1="12693" y1="824" x2="12693" y2="824"/>
                        <a14:backgroundMark x1="12693" y1="824" x2="12693" y2="824"/>
                        <a14:backgroundMark x1="12693" y1="824" x2="12693" y2="824"/>
                        <a14:backgroundMark x1="12693" y1="824" x2="12693" y2="824"/>
                        <a14:backgroundMark x1="12693" y1="824" x2="12693" y2="824"/>
                        <a14:backgroundMark x1="12693" y1="824" x2="12693" y2="824"/>
                      </a14:backgroundRemoval>
                    </a14:imgEffect>
                  </a14:imgLayer>
                </a14:imgProps>
              </a:ext>
              <a:ext uri="{28A0092B-C50C-407E-A947-70E740481C1C}">
                <a14:useLocalDpi xmlns:a14="http://schemas.microsoft.com/office/drawing/2010/main"/>
              </a:ext>
            </a:extLst>
          </a:blip>
          <a:srcRect/>
          <a:stretch/>
        </p:blipFill>
        <p:spPr>
          <a:xfrm>
            <a:off x="4486862" y="757751"/>
            <a:ext cx="1175133" cy="1325700"/>
          </a:xfrm>
          <a:prstGeom prst="rect">
            <a:avLst/>
          </a:prstGeom>
          <a:noFill/>
          <a:ln>
            <a:noFill/>
          </a:ln>
        </p:spPr>
      </p:pic>
      <p:pic>
        <p:nvPicPr>
          <p:cNvPr id="5" name="Picture 4">
            <a:extLst>
              <a:ext uri="{FF2B5EF4-FFF2-40B4-BE49-F238E27FC236}">
                <a16:creationId xmlns:a16="http://schemas.microsoft.com/office/drawing/2014/main" id="{FD7E7EBB-17B4-DC35-F417-65F2CAA73EA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95595" y="2210914"/>
            <a:ext cx="1887983" cy="140548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10291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aphicFrame>
        <p:nvGraphicFramePr>
          <p:cNvPr id="231" name="Google Shape;231;g2b2fd4c7d1a_1_170"/>
          <p:cNvGraphicFramePr/>
          <p:nvPr>
            <p:extLst>
              <p:ext uri="{D42A27DB-BD31-4B8C-83A1-F6EECF244321}">
                <p14:modId xmlns:p14="http://schemas.microsoft.com/office/powerpoint/2010/main" val="4170733280"/>
              </p:ext>
            </p:extLst>
          </p:nvPr>
        </p:nvGraphicFramePr>
        <p:xfrm>
          <a:off x="5907675" y="760831"/>
          <a:ext cx="5936750" cy="5717300"/>
        </p:xfrm>
        <a:graphic>
          <a:graphicData uri="http://schemas.openxmlformats.org/drawingml/2006/table">
            <a:tbl>
              <a:tblPr>
                <a:noFill/>
                <a:tableStyleId>{E3C178C8-5770-46B1-89C4-4B5C0483BC85}</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E.</a:t>
                      </a:r>
                      <a:r>
                        <a:rPr lang="en-US" sz="2800" u="none" strike="noStrike" cap="none" dirty="0">
                          <a:latin typeface="Verdana"/>
                          <a:ea typeface="Verdana"/>
                          <a:cs typeface="Verdana"/>
                          <a:sym typeface="Verdana"/>
                        </a:rPr>
                        <a:t> </a:t>
                      </a:r>
                      <a:r>
                        <a:rPr lang="en-US" sz="2800" dirty="0">
                          <a:latin typeface="Verdana"/>
                          <a:ea typeface="Verdana"/>
                          <a:cs typeface="Verdana"/>
                          <a:sym typeface="Verdana"/>
                        </a:rPr>
                        <a:t>is red.</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F. </a:t>
                      </a:r>
                      <a:r>
                        <a:rPr lang="en-US" sz="2800" dirty="0">
                          <a:latin typeface="Verdana"/>
                          <a:ea typeface="Verdana"/>
                          <a:cs typeface="Verdana"/>
                          <a:sym typeface="Verdana"/>
                        </a:rPr>
                        <a:t>goes over the river.</a:t>
                      </a:r>
                      <a:endParaRPr dirty="0"/>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G. </a:t>
                      </a:r>
                      <a:r>
                        <a:rPr lang="en-US" sz="2800" b="0" i="0" u="none" strike="noStrike" cap="none" dirty="0">
                          <a:solidFill>
                            <a:srgbClr val="000000"/>
                          </a:solidFill>
                          <a:latin typeface="Verdana"/>
                          <a:ea typeface="Verdana"/>
                          <a:cs typeface="Verdana"/>
                          <a:sym typeface="Verdana"/>
                        </a:rPr>
                        <a:t>shows the direction: north, south, east, or west. </a:t>
                      </a:r>
                      <a:endParaRPr sz="2800" b="0" i="0" u="none" strike="noStrike" cap="none" dirty="0">
                        <a:solidFill>
                          <a:srgbClr val="000000"/>
                        </a:solidFill>
                        <a:latin typeface="Verdana"/>
                        <a:ea typeface="Verdana"/>
                        <a:cs typeface="Verdana"/>
                        <a:sym typeface="Arial"/>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Calibri"/>
                          <a:ea typeface="Calibri"/>
                          <a:cs typeface="Calibri"/>
                          <a:sym typeface="Calibri"/>
                        </a:rPr>
                        <a:t>H. </a:t>
                      </a:r>
                      <a:r>
                        <a:rPr lang="en-US" sz="2800" dirty="0">
                          <a:latin typeface="Verdana"/>
                          <a:ea typeface="Verdana"/>
                          <a:cs typeface="Verdana"/>
                          <a:sym typeface="Verdana"/>
                        </a:rPr>
                        <a:t>in the </a:t>
                      </a:r>
                      <a:r>
                        <a:rPr lang="en-US" sz="2800" b="1" dirty="0">
                          <a:latin typeface="Verdana"/>
                          <a:ea typeface="Verdana"/>
                          <a:cs typeface="Verdana"/>
                          <a:sym typeface="Verdana"/>
                        </a:rPr>
                        <a:t>yard</a:t>
                      </a:r>
                      <a:r>
                        <a:rPr lang="en-US" sz="2800" dirty="0">
                          <a:latin typeface="Verdana"/>
                          <a:ea typeface="Verdana"/>
                          <a:cs typeface="Verdana"/>
                          <a:sym typeface="Verdana"/>
                        </a:rPr>
                        <a:t>.</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232" name="Google Shape;232;g2b2fd4c7d1a_1_170"/>
          <p:cNvSpPr txBox="1"/>
          <p:nvPr/>
        </p:nvSpPr>
        <p:spPr>
          <a:xfrm>
            <a:off x="347575" y="-351925"/>
            <a:ext cx="11795746"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33" name="Google Shape;233;g2b2fd4c7d1a_1_170"/>
          <p:cNvGraphicFramePr/>
          <p:nvPr>
            <p:extLst>
              <p:ext uri="{D42A27DB-BD31-4B8C-83A1-F6EECF244321}">
                <p14:modId xmlns:p14="http://schemas.microsoft.com/office/powerpoint/2010/main" val="451324477"/>
              </p:ext>
            </p:extLst>
          </p:nvPr>
        </p:nvGraphicFramePr>
        <p:xfrm>
          <a:off x="424829" y="760831"/>
          <a:ext cx="5311314" cy="5717300"/>
        </p:xfrm>
        <a:graphic>
          <a:graphicData uri="http://schemas.openxmlformats.org/drawingml/2006/table">
            <a:tbl>
              <a:tblPr>
                <a:noFill/>
                <a:tableStyleId>{E3C178C8-5770-46B1-89C4-4B5C0483BC85}</a:tableStyleId>
              </a:tblPr>
              <a:tblGrid>
                <a:gridCol w="5311314">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5</a:t>
                      </a:r>
                      <a:r>
                        <a:rPr lang="en-US" sz="2800" dirty="0" smtClean="0">
                          <a:latin typeface="Verdana"/>
                          <a:ea typeface="Verdana"/>
                          <a:cs typeface="Verdana"/>
                          <a:sym typeface="Verdana"/>
                        </a:rPr>
                        <a:t>. A </a:t>
                      </a:r>
                      <a:r>
                        <a:rPr lang="en-US" sz="2800" b="1" dirty="0">
                          <a:latin typeface="Verdana"/>
                          <a:ea typeface="Verdana"/>
                          <a:cs typeface="Verdana"/>
                          <a:sym typeface="Verdana"/>
                        </a:rPr>
                        <a:t>bridge</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6. A father and son are</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7. The stop </a:t>
                      </a:r>
                      <a:r>
                        <a:rPr lang="en-US" sz="2800" b="1" dirty="0">
                          <a:latin typeface="Verdana"/>
                          <a:ea typeface="Verdana"/>
                          <a:cs typeface="Verdana"/>
                          <a:sym typeface="Verdana"/>
                        </a:rPr>
                        <a:t>sign</a:t>
                      </a:r>
                      <a:endParaRPr sz="280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8. A </a:t>
                      </a:r>
                      <a:r>
                        <a:rPr lang="en-US" sz="2800" b="1" dirty="0">
                          <a:latin typeface="Verdana"/>
                          <a:ea typeface="Verdana"/>
                          <a:cs typeface="Verdana"/>
                          <a:sym typeface="Verdana"/>
                        </a:rPr>
                        <a:t>compass </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234" name="Google Shape;234;g2b2fd4c7d1a_1_17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319414" y="896521"/>
            <a:ext cx="2157196" cy="1190010"/>
          </a:xfrm>
          <a:prstGeom prst="rect">
            <a:avLst/>
          </a:prstGeom>
          <a:noFill/>
          <a:ln>
            <a:noFill/>
          </a:ln>
        </p:spPr>
      </p:pic>
      <p:pic>
        <p:nvPicPr>
          <p:cNvPr id="235" name="Google Shape;235;g2b2fd4c7d1a_1_17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544778" y="5115534"/>
            <a:ext cx="2149784" cy="1325700"/>
          </a:xfrm>
          <a:prstGeom prst="rect">
            <a:avLst/>
          </a:prstGeom>
          <a:noFill/>
          <a:ln>
            <a:noFill/>
          </a:ln>
        </p:spPr>
      </p:pic>
      <p:sp>
        <p:nvSpPr>
          <p:cNvPr id="238" name="Google Shape;238;g2b2fd4c7d1a_1_170"/>
          <p:cNvSpPr/>
          <p:nvPr/>
        </p:nvSpPr>
        <p:spPr>
          <a:xfrm>
            <a:off x="3636683" y="760831"/>
            <a:ext cx="384000" cy="815700"/>
          </a:xfrm>
          <a:prstGeom prst="downArrow">
            <a:avLst>
              <a:gd name="adj1" fmla="val 50000"/>
              <a:gd name="adj2" fmla="val 500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E1998805-3824-449A-8A20-976BFC3BC7BC}"/>
              </a:ext>
            </a:extLst>
          </p:cNvPr>
          <p:cNvSpPr/>
          <p:nvPr/>
        </p:nvSpPr>
        <p:spPr>
          <a:xfrm>
            <a:off x="11435029" y="6441234"/>
            <a:ext cx="332142" cy="369332"/>
          </a:xfrm>
          <a:prstGeom prst="rect">
            <a:avLst/>
          </a:prstGeom>
        </p:spPr>
        <p:txBody>
          <a:bodyPr wrap="none">
            <a:spAutoFit/>
          </a:bodyPr>
          <a:lstStyle/>
          <a:p>
            <a:pPr lvl="0" algn="r">
              <a:buSzPts val="1200"/>
            </a:pPr>
            <a:r>
              <a:rPr lang="en-US" sz="1800" dirty="0">
                <a:solidFill>
                  <a:schemeClr val="bg1">
                    <a:lumMod val="65000"/>
                  </a:schemeClr>
                </a:solidFill>
                <a:latin typeface="Verdana" panose="020B0604030504040204" pitchFamily="34" charset="0"/>
                <a:ea typeface="Verdana" panose="020B0604030504040204" pitchFamily="34" charset="0"/>
              </a:rPr>
              <a:t>7</a:t>
            </a:r>
          </a:p>
        </p:txBody>
      </p:sp>
      <p:sp>
        <p:nvSpPr>
          <p:cNvPr id="3" name="Rectangle 2">
            <a:extLst>
              <a:ext uri="{FF2B5EF4-FFF2-40B4-BE49-F238E27FC236}">
                <a16:creationId xmlns:a16="http://schemas.microsoft.com/office/drawing/2014/main" id="{1B411DA0-65FD-4EA3-A704-207B68B6E215}"/>
              </a:ext>
            </a:extLst>
          </p:cNvPr>
          <p:cNvSpPr/>
          <p:nvPr/>
        </p:nvSpPr>
        <p:spPr>
          <a:xfrm>
            <a:off x="324962" y="6502789"/>
            <a:ext cx="3369833" cy="307777"/>
          </a:xfrm>
          <a:prstGeom prst="rect">
            <a:avLst/>
          </a:prstGeom>
        </p:spPr>
        <p:txBody>
          <a:bodyPr wrap="none">
            <a:spAutoFit/>
          </a:bodyPr>
          <a:lstStyle/>
          <a:p>
            <a:r>
              <a:rPr lang="en-US" dirty="0">
                <a:solidFill>
                  <a:schemeClr val="bg1">
                    <a:lumMod val="65000"/>
                  </a:schemeClr>
                </a:solidFill>
              </a:rPr>
              <a:t>©2020-2025 Light of the World Learning</a:t>
            </a:r>
          </a:p>
        </p:txBody>
      </p:sp>
      <p:pic>
        <p:nvPicPr>
          <p:cNvPr id="4" name="Google Shape;192;g25b119221a7_0_0">
            <a:extLst>
              <a:ext uri="{FF2B5EF4-FFF2-40B4-BE49-F238E27FC236}">
                <a16:creationId xmlns:a16="http://schemas.microsoft.com/office/drawing/2014/main" id="{67AE9816-A592-7562-A341-9ECE6982756D}"/>
              </a:ext>
            </a:extLst>
          </p:cNvPr>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8784" b="82973" l="19730" r="78108">
                        <a14:foregroundMark x1="45946" y1="26486" x2="45946" y2="26486"/>
                        <a14:foregroundMark x1="46081" y1="26486" x2="52838" y2="25541"/>
                        <a14:foregroundMark x1="52838" y1="25541" x2="60135" y2="28243"/>
                        <a14:foregroundMark x1="60135" y1="28243" x2="70946" y2="37297"/>
                        <a14:foregroundMark x1="70946" y1="37297" x2="72432" y2="39459"/>
                        <a14:foregroundMark x1="22568" y1="49459" x2="24730" y2="70541"/>
                        <a14:foregroundMark x1="24730" y1="70541" x2="35135" y2="77703"/>
                        <a14:foregroundMark x1="19730" y1="53784" x2="19730" y2="53784"/>
                        <a14:foregroundMark x1="19730" y1="53784" x2="19730" y2="53784"/>
                        <a14:foregroundMark x1="74459" y1="44324" x2="74459" y2="44324"/>
                        <a14:foregroundMark x1="74459" y1="44324" x2="74459" y2="44324"/>
                        <a14:foregroundMark x1="76351" y1="53108" x2="76351" y2="53108"/>
                        <a14:foregroundMark x1="76351" y1="53108" x2="76351" y2="53108"/>
                        <a14:foregroundMark x1="60270" y1="80135" x2="60270" y2="80135"/>
                        <a14:foregroundMark x1="60000" y1="79865" x2="60000" y2="79865"/>
                        <a14:foregroundMark x1="55541" y1="81622" x2="55541" y2="81622"/>
                        <a14:foregroundMark x1="55541" y1="81622" x2="55541" y2="81622"/>
                        <a14:foregroundMark x1="45000" y1="82973" x2="45000" y2="82973"/>
                        <a14:foregroundMark x1="45946" y1="81622" x2="45946" y2="81622"/>
                        <a14:foregroundMark x1="44595" y1="81622" x2="44595" y2="81622"/>
                        <a14:foregroundMark x1="48108" y1="53784" x2="48108" y2="53784"/>
                        <a14:foregroundMark x1="50000" y1="54054" x2="50000" y2="54054"/>
                        <a14:foregroundMark x1="55135" y1="21622" x2="55135" y2="21622"/>
                        <a14:foregroundMark x1="55135" y1="21622" x2="55135" y2="21622"/>
                        <a14:foregroundMark x1="55135" y1="21622" x2="55135" y2="21622"/>
                        <a14:foregroundMark x1="54189" y1="22297" x2="54189" y2="22297"/>
                        <a14:foregroundMark x1="53108" y1="22703" x2="53108" y2="22703"/>
                        <a14:foregroundMark x1="52703" y1="22432" x2="52703" y2="22432"/>
                        <a14:foregroundMark x1="51351" y1="23378" x2="51081" y2="23378"/>
                        <a14:foregroundMark x1="51757" y1="23378" x2="55270" y2="20541"/>
                        <a14:foregroundMark x1="56216" y1="24865" x2="56892" y2="21351"/>
                        <a14:foregroundMark x1="57568" y1="19865" x2="57568" y2="19865"/>
                        <a14:foregroundMark x1="56622" y1="19189" x2="52838" y2="18243"/>
                        <a14:foregroundMark x1="49730" y1="20270" x2="49730" y2="20270"/>
                        <a14:foregroundMark x1="49730" y1="20270" x2="49730" y2="20270"/>
                        <a14:foregroundMark x1="48378" y1="18108" x2="48378" y2="18108"/>
                        <a14:foregroundMark x1="48378" y1="18108" x2="48378" y2="18108"/>
                        <a14:foregroundMark x1="47432" y1="16892" x2="47432" y2="16892"/>
                        <a14:foregroundMark x1="48108" y1="11892" x2="48108" y2="11892"/>
                        <a14:foregroundMark x1="47973" y1="11892" x2="47973" y2="11892"/>
                        <a14:foregroundMark x1="47432" y1="13919" x2="47432" y2="13919"/>
                        <a14:foregroundMark x1="47297" y1="16486" x2="47297" y2="16486"/>
                        <a14:foregroundMark x1="47703" y1="12973" x2="47703" y2="12973"/>
                        <a14:foregroundMark x1="48784" y1="10541" x2="48784" y2="10541"/>
                        <a14:foregroundMark x1="58514" y1="22297" x2="58514" y2="22297"/>
                        <a14:foregroundMark x1="60541" y1="20946" x2="60541" y2="20946"/>
                        <a14:foregroundMark x1="62297" y1="18514" x2="62297" y2="18514"/>
                        <a14:foregroundMark x1="63649" y1="14324" x2="63649" y2="14324"/>
                        <a14:foregroundMark x1="60541" y1="8784" x2="60541" y2="8784"/>
                        <a14:foregroundMark x1="77838" y1="48243" x2="77838" y2="48243"/>
                        <a14:foregroundMark x1="78108" y1="53378" x2="78108" y2="53378"/>
                        <a14:backgroundMark x1="56177" y1="18381" x2="57297" y2="18649"/>
                        <a14:backgroundMark x1="51081" y1="17162" x2="52419" y2="17482"/>
                        <a14:backgroundMark x1="44865" y1="84054" x2="52568" y2="84459"/>
                        <a14:backgroundMark x1="52568" y1="84459" x2="50270" y2="84595"/>
                      </a14:backgroundRemoval>
                    </a14:imgEffect>
                  </a14:imgLayer>
                </a14:imgProps>
              </a:ext>
              <a:ext uri="{28A0092B-C50C-407E-A947-70E740481C1C}">
                <a14:useLocalDpi xmlns:a14="http://schemas.microsoft.com/office/drawing/2010/main"/>
              </a:ext>
            </a:extLst>
          </a:blip>
          <a:srcRect l="17878" t="5566" r="19695" b="12452"/>
          <a:stretch/>
        </p:blipFill>
        <p:spPr>
          <a:xfrm>
            <a:off x="4052236" y="4891060"/>
            <a:ext cx="1179782" cy="1550174"/>
          </a:xfrm>
          <a:prstGeom prst="rect">
            <a:avLst/>
          </a:prstGeom>
          <a:noFill/>
          <a:ln>
            <a:noFill/>
          </a:ln>
        </p:spPr>
      </p:pic>
      <p:pic>
        <p:nvPicPr>
          <p:cNvPr id="5" name="Picture 4">
            <a:extLst>
              <a:ext uri="{FF2B5EF4-FFF2-40B4-BE49-F238E27FC236}">
                <a16:creationId xmlns:a16="http://schemas.microsoft.com/office/drawing/2014/main" id="{8970AF53-CD1F-65C6-9194-A8CD84EADFD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958880" y="716439"/>
            <a:ext cx="1585898" cy="155017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162" y="-10034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aphicFrame>
        <p:nvGraphicFramePr>
          <p:cNvPr id="243" name="Google Shape;243;g2b2fd4c7d1a_1_85"/>
          <p:cNvGraphicFramePr/>
          <p:nvPr>
            <p:extLst>
              <p:ext uri="{D42A27DB-BD31-4B8C-83A1-F6EECF244321}">
                <p14:modId xmlns:p14="http://schemas.microsoft.com/office/powerpoint/2010/main" val="2626346815"/>
              </p:ext>
            </p:extLst>
          </p:nvPr>
        </p:nvGraphicFramePr>
        <p:xfrm>
          <a:off x="5907675" y="796582"/>
          <a:ext cx="5936750" cy="5717300"/>
        </p:xfrm>
        <a:graphic>
          <a:graphicData uri="http://schemas.openxmlformats.org/drawingml/2006/table">
            <a:tbl>
              <a:tblPr>
                <a:noFill/>
                <a:tableStyleId>{E3C178C8-5770-46B1-89C4-4B5C0483BC85}</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I. </a:t>
                      </a:r>
                      <a:r>
                        <a:rPr lang="en-US" sz="2800" dirty="0">
                          <a:latin typeface="Verdana"/>
                          <a:ea typeface="Verdana"/>
                          <a:cs typeface="Verdana"/>
                          <a:sym typeface="Verdana"/>
                        </a:rPr>
                        <a:t>the book to her.</a:t>
                      </a:r>
                      <a:endParaRPr dirty="0"/>
                    </a:p>
                  </a:txBody>
                  <a:tcPr marL="98700" marR="98700" marT="49350" marB="49350"/>
                </a:tc>
                <a:extLst>
                  <a:ext uri="{0D108BD9-81ED-4DB2-BD59-A6C34878D82A}">
                    <a16:rowId xmlns:a16="http://schemas.microsoft.com/office/drawing/2014/main" val="10000"/>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0"/>
                      </a:pPr>
                      <a:r>
                        <a:rPr lang="en-US" sz="2800">
                          <a:latin typeface="Verdana"/>
                          <a:ea typeface="Verdana"/>
                          <a:cs typeface="Verdana"/>
                          <a:sym typeface="Verdana"/>
                        </a:rPr>
                        <a:t>for many miles.</a:t>
                      </a:r>
                      <a:endParaRPr/>
                    </a:p>
                  </a:txBody>
                  <a:tcPr marL="98700" marR="98700" marT="49350" marB="49350"/>
                </a:tc>
                <a:extLst>
                  <a:ext uri="{0D108BD9-81ED-4DB2-BD59-A6C34878D82A}">
                    <a16:rowId xmlns:a16="http://schemas.microsoft.com/office/drawing/2014/main" val="10001"/>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1"/>
                      </a:pPr>
                      <a:r>
                        <a:rPr lang="en-US" sz="2800" dirty="0">
                          <a:latin typeface="Verdana"/>
                          <a:ea typeface="Verdana"/>
                          <a:cs typeface="Verdana"/>
                          <a:sym typeface="Verdana"/>
                        </a:rPr>
                        <a:t>the boxes.</a:t>
                      </a:r>
                      <a:endParaRPr dirty="0"/>
                    </a:p>
                  </a:txBody>
                  <a:tcPr marL="98700" marR="98700" marT="49350" marB="49350"/>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2"/>
                      </a:pPr>
                      <a:r>
                        <a:rPr lang="en-US" sz="2800" dirty="0">
                          <a:latin typeface="Verdana"/>
                          <a:ea typeface="Verdana"/>
                          <a:cs typeface="Verdana"/>
                          <a:sym typeface="Verdana"/>
                        </a:rPr>
                        <a:t>at the mirror.</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244" name="Google Shape;244;g2b2fd4c7d1a_1_85"/>
          <p:cNvSpPr txBox="1"/>
          <p:nvPr/>
        </p:nvSpPr>
        <p:spPr>
          <a:xfrm>
            <a:off x="173794" y="-223624"/>
            <a:ext cx="11844411"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45" name="Google Shape;245;g2b2fd4c7d1a_1_85"/>
          <p:cNvGraphicFramePr/>
          <p:nvPr>
            <p:extLst>
              <p:ext uri="{D42A27DB-BD31-4B8C-83A1-F6EECF244321}">
                <p14:modId xmlns:p14="http://schemas.microsoft.com/office/powerpoint/2010/main" val="3340036983"/>
              </p:ext>
            </p:extLst>
          </p:nvPr>
        </p:nvGraphicFramePr>
        <p:xfrm>
          <a:off x="347575" y="784606"/>
          <a:ext cx="5383844" cy="5717300"/>
        </p:xfrm>
        <a:graphic>
          <a:graphicData uri="http://schemas.openxmlformats.org/drawingml/2006/table">
            <a:tbl>
              <a:tblPr>
                <a:noFill/>
                <a:tableStyleId>{E3C178C8-5770-46B1-89C4-4B5C0483BC85}</a:tableStyleId>
              </a:tblPr>
              <a:tblGrid>
                <a:gridCol w="5383844">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9. </a:t>
                      </a:r>
                      <a:r>
                        <a:rPr lang="en-US" sz="2800" b="1">
                          <a:latin typeface="Verdana"/>
                          <a:ea typeface="Verdana"/>
                          <a:cs typeface="Verdana"/>
                          <a:sym typeface="Verdana"/>
                        </a:rPr>
                        <a:t>Train tracks</a:t>
                      </a:r>
                      <a:r>
                        <a:rPr lang="en-US" sz="2800">
                          <a:latin typeface="Verdana"/>
                          <a:ea typeface="Verdana"/>
                          <a:cs typeface="Verdana"/>
                          <a:sym typeface="Verdana"/>
                        </a:rPr>
                        <a:t> carry    trains</a:t>
                      </a:r>
                      <a:r>
                        <a:rPr lang="en-US" sz="2800" u="none" strike="noStrike" cap="none">
                          <a:latin typeface="Verdana"/>
                          <a:ea typeface="Verdana"/>
                          <a:cs typeface="Verdana"/>
                          <a:sym typeface="Verdana"/>
                        </a:rPr>
                        <a:t>                         </a:t>
                      </a:r>
                      <a:endParaRPr/>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10. </a:t>
                      </a:r>
                      <a:r>
                        <a:rPr lang="en-US" sz="2800" dirty="0">
                          <a:latin typeface="Verdana"/>
                          <a:ea typeface="Verdana"/>
                          <a:cs typeface="Verdana"/>
                          <a:sym typeface="Verdana"/>
                        </a:rPr>
                        <a:t>He </a:t>
                      </a:r>
                      <a:r>
                        <a:rPr lang="en-US" sz="2800" b="1" dirty="0">
                          <a:latin typeface="Verdana"/>
                          <a:ea typeface="Verdana"/>
                          <a:cs typeface="Verdana"/>
                          <a:sym typeface="Verdana"/>
                        </a:rPr>
                        <a:t>is showing </a:t>
                      </a:r>
                      <a:endParaRPr b="1"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u="none" strike="noStrike" cap="none">
                          <a:latin typeface="Verdana"/>
                          <a:ea typeface="Verdana"/>
                          <a:cs typeface="Verdana"/>
                          <a:sym typeface="Verdana"/>
                        </a:rPr>
                        <a:t>11. </a:t>
                      </a:r>
                      <a:r>
                        <a:rPr lang="en-US" sz="2800">
                          <a:latin typeface="Verdana"/>
                          <a:ea typeface="Verdana"/>
                          <a:cs typeface="Verdana"/>
                          <a:sym typeface="Verdana"/>
                        </a:rPr>
                        <a:t>She </a:t>
                      </a:r>
                      <a:r>
                        <a:rPr lang="en-US" sz="2800" b="1">
                          <a:latin typeface="Verdana"/>
                          <a:ea typeface="Verdana"/>
                          <a:cs typeface="Verdana"/>
                          <a:sym typeface="Verdana"/>
                        </a:rPr>
                        <a:t>is pointing</a:t>
                      </a:r>
                      <a:endParaRPr sz="2800" u="none" strike="noStrike" cap="none">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12. </a:t>
                      </a:r>
                      <a:r>
                        <a:rPr lang="en-US" sz="2800" dirty="0">
                          <a:latin typeface="Verdana"/>
                          <a:ea typeface="Verdana"/>
                          <a:cs typeface="Verdana"/>
                          <a:sym typeface="Verdana"/>
                        </a:rPr>
                        <a:t>He </a:t>
                      </a:r>
                      <a:r>
                        <a:rPr lang="en-US" sz="2800" b="1" dirty="0">
                          <a:latin typeface="Verdana"/>
                          <a:ea typeface="Verdana"/>
                          <a:cs typeface="Verdana"/>
                          <a:sym typeface="Verdana"/>
                        </a:rPr>
                        <a:t>is delivering</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246" name="Google Shape;246;g2b2fd4c7d1a_1_85"/>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6044" b="95604" l="5000" r="93919">
                        <a14:foregroundMark x1="16081" y1="6410" x2="16081" y2="6410"/>
                        <a14:foregroundMark x1="15270" y1="11172" x2="15270" y2="11172"/>
                        <a14:foregroundMark x1="15676" y1="13004" x2="15676" y2="13004"/>
                        <a14:foregroundMark x1="19189" y1="14103" x2="19189" y2="14103"/>
                        <a14:foregroundMark x1="11351" y1="18132" x2="11351" y2="18132"/>
                        <a14:foregroundMark x1="16486" y1="19414" x2="16486" y2="19414"/>
                        <a14:foregroundMark x1="19189" y1="23443" x2="19189" y2="23443"/>
                        <a14:foregroundMark x1="10405" y1="38095" x2="10405" y2="38095"/>
                        <a14:foregroundMark x1="20405" y1="36996" x2="20405" y2="36996"/>
                        <a14:foregroundMark x1="18243" y1="44505" x2="18243" y2="44505"/>
                        <a14:foregroundMark x1="13514" y1="47985" x2="13514" y2="47985"/>
                        <a14:foregroundMark x1="14865" y1="43956" x2="14865" y2="43956"/>
                        <a14:foregroundMark x1="13108" y1="44505" x2="13108" y2="44505"/>
                        <a14:foregroundMark x1="16486" y1="47436" x2="16486" y2="47436"/>
                        <a14:foregroundMark x1="15270" y1="47436" x2="15270" y2="47436"/>
                        <a14:foregroundMark x1="15676" y1="49817" x2="15676" y2="49817"/>
                        <a14:foregroundMark x1="16486" y1="83883" x2="16486" y2="83883"/>
                        <a14:foregroundMark x1="16081" y1="83883" x2="16081" y2="83883"/>
                        <a14:foregroundMark x1="11351" y1="90842" x2="11351" y2="90842"/>
                        <a14:foregroundMark x1="10946" y1="90842" x2="10946" y2="90842"/>
                        <a14:foregroundMark x1="5270" y1="91392" x2="5270" y2="91392"/>
                        <a14:foregroundMark x1="11757" y1="91941" x2="11757" y2="91941"/>
                        <a14:foregroundMark x1="88378" y1="93223" x2="88378" y2="93223"/>
                        <a14:foregroundMark x1="94054" y1="93223" x2="94054" y2="93223"/>
                        <a14:foregroundMark x1="52297" y1="95604" x2="52297" y2="95604"/>
                        <a14:foregroundMark x1="21757" y1="40476" x2="21757" y2="40476"/>
                        <a14:foregroundMark x1="22162" y1="37546" x2="22162" y2="37546"/>
                        <a14:foregroundMark x1="14324" y1="13004" x2="14324" y2="13004"/>
                        <a14:foregroundMark x1="14324" y1="29304" x2="14324" y2="29304"/>
                        <a14:foregroundMark x1="16081" y1="40476" x2="16081" y2="40476"/>
                        <a14:foregroundMark x1="15676" y1="42125" x2="15676" y2="42125"/>
                        <a14:foregroundMark x1="14865" y1="42125" x2="14865" y2="42125"/>
                        <a14:foregroundMark x1="15270" y1="44505" x2="15270" y2="44505"/>
                        <a14:foregroundMark x1="16081" y1="46886" x2="16081" y2="42857"/>
                        <a14:foregroundMark x1="14865" y1="42125" x2="14865" y2="42125"/>
                        <a14:foregroundMark x1="14865" y1="42125" x2="14865" y2="42125"/>
                        <a14:foregroundMark x1="14189" y1="45055" x2="14189" y2="45055"/>
                        <a14:foregroundMark x1="15405" y1="42125" x2="15405" y2="42125"/>
                        <a14:foregroundMark x1="14595" y1="41026" x2="14595" y2="41026"/>
                      </a14:backgroundRemoval>
                    </a14:imgEffect>
                  </a14:imgLayer>
                </a14:imgProps>
              </a:ext>
              <a:ext uri="{28A0092B-C50C-407E-A947-70E740481C1C}">
                <a14:useLocalDpi xmlns:a14="http://schemas.microsoft.com/office/drawing/2010/main"/>
              </a:ext>
            </a:extLst>
          </a:blip>
          <a:srcRect/>
          <a:stretch/>
        </p:blipFill>
        <p:spPr>
          <a:xfrm flipH="1">
            <a:off x="8920379" y="2264462"/>
            <a:ext cx="1699123" cy="1222860"/>
          </a:xfrm>
          <a:prstGeom prst="rect">
            <a:avLst/>
          </a:prstGeom>
          <a:noFill/>
          <a:ln>
            <a:noFill/>
          </a:ln>
        </p:spPr>
      </p:pic>
      <p:pic>
        <p:nvPicPr>
          <p:cNvPr id="247" name="Google Shape;247;g2b2fd4c7d1a_1_85"/>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9455" b="93091" l="6960" r="89011">
                        <a14:foregroundMark x1="21978" y1="9455" x2="21978" y2="9455"/>
                        <a14:foregroundMark x1="19048" y1="46545" x2="19048" y2="46545"/>
                        <a14:foregroundMark x1="6960" y1="31273" x2="6960" y2="31273"/>
                        <a14:foregroundMark x1="59341" y1="55273" x2="59341" y2="55273"/>
                        <a14:foregroundMark x1="67766" y1="41455" x2="67766" y2="41455"/>
                        <a14:foregroundMark x1="71795" y1="29091" x2="71795" y2="29091"/>
                        <a14:foregroundMark x1="72161" y1="45818" x2="72161" y2="45818"/>
                        <a14:foregroundMark x1="25275" y1="88727" x2="25275" y2="88727"/>
                        <a14:foregroundMark x1="24908" y1="88727" x2="24908" y2="88727"/>
                        <a14:foregroundMark x1="24908" y1="88727" x2="24908" y2="88727"/>
                        <a14:foregroundMark x1="19048" y1="88727" x2="19048" y2="88727"/>
                        <a14:foregroundMark x1="19048" y1="88727" x2="19048" y2="88727"/>
                        <a14:foregroundMark x1="16117" y1="85818" x2="16117" y2="85818"/>
                        <a14:foregroundMark x1="23077" y1="91636" x2="23077" y2="91636"/>
                        <a14:foregroundMark x1="55678" y1="85818" x2="55678" y2="85818"/>
                        <a14:foregroundMark x1="60806" y1="86545" x2="60806" y2="86545"/>
                        <a14:foregroundMark x1="59341" y1="86545" x2="59341" y2="86545"/>
                        <a14:foregroundMark x1="59341" y1="86545" x2="59341" y2="86545"/>
                        <a14:foregroundMark x1="66300" y1="91273" x2="66300" y2="91273"/>
                        <a14:foregroundMark x1="66300" y1="91273" x2="66300" y2="91273"/>
                        <a14:foregroundMark x1="66300" y1="91273" x2="66300" y2="91273"/>
                        <a14:foregroundMark x1="69963" y1="90182" x2="69963" y2="90182"/>
                        <a14:foregroundMark x1="71062" y1="89455" x2="71062" y2="89455"/>
                        <a14:foregroundMark x1="71062" y1="89455" x2="71062" y2="89455"/>
                        <a14:foregroundMark x1="71062" y1="87636" x2="71062" y2="87636"/>
                        <a14:foregroundMark x1="73993" y1="88364" x2="73993" y2="88364"/>
                        <a14:foregroundMark x1="73993" y1="92364" x2="73993" y2="92364"/>
                        <a14:foregroundMark x1="68132" y1="93455" x2="68132" y2="93455"/>
                        <a14:foregroundMark x1="27106" y1="61818" x2="27106" y2="61818"/>
                        <a14:foregroundMark x1="71062" y1="90182" x2="71062" y2="90182"/>
                        <a14:foregroundMark x1="70330" y1="88364" x2="70330" y2="88364"/>
                        <a14:foregroundMark x1="67033" y1="86545" x2="67033" y2="86545"/>
                        <a14:foregroundMark x1="69597" y1="86545" x2="69597" y2="86545"/>
                      </a14:backgroundRemoval>
                    </a14:imgEffect>
                  </a14:imgLayer>
                </a14:imgProps>
              </a:ext>
              <a:ext uri="{28A0092B-C50C-407E-A947-70E740481C1C}">
                <a14:useLocalDpi xmlns:a14="http://schemas.microsoft.com/office/drawing/2010/main"/>
              </a:ext>
            </a:extLst>
          </a:blip>
          <a:srcRect/>
          <a:stretch/>
        </p:blipFill>
        <p:spPr>
          <a:xfrm>
            <a:off x="9927054" y="664287"/>
            <a:ext cx="1763927" cy="1600175"/>
          </a:xfrm>
          <a:prstGeom prst="rect">
            <a:avLst/>
          </a:prstGeom>
          <a:noFill/>
          <a:ln>
            <a:noFill/>
          </a:ln>
        </p:spPr>
      </p:pic>
      <p:pic>
        <p:nvPicPr>
          <p:cNvPr id="248" name="Google Shape;248;g2b2fd4c7d1a_1_85"/>
          <p:cNvPicPr preferRelativeResize="0"/>
          <p:nvPr/>
        </p:nvPicPr>
        <p:blipFill rotWithShape="1">
          <a:blip r:embed="rId9" cstate="print">
            <a:alphaModFix/>
            <a:extLst>
              <a:ext uri="{BEBA8EAE-BF5A-486C-A8C5-ECC9F3942E4B}">
                <a14:imgProps xmlns:a14="http://schemas.microsoft.com/office/drawing/2010/main">
                  <a14:imgLayer r:embed="rId10">
                    <a14:imgEffect>
                      <a14:backgroundRemoval t="16816" b="90340" l="28919" r="81622">
                        <a14:foregroundMark x1="40811" y1="35957" x2="40811" y2="35957"/>
                        <a14:foregroundMark x1="39595" y1="32200" x2="39595" y2="32200"/>
                        <a14:foregroundMark x1="31757" y1="16816" x2="31757" y2="16816"/>
                        <a14:foregroundMark x1="31757" y1="16816" x2="31757" y2="16816"/>
                        <a14:foregroundMark x1="69054" y1="37746" x2="69054" y2="37746"/>
                        <a14:foregroundMark x1="68378" y1="28444" x2="68378" y2="28444"/>
                        <a14:foregroundMark x1="68108" y1="26834" x2="68108" y2="26834"/>
                        <a14:foregroundMark x1="39324" y1="84079" x2="39324" y2="84079"/>
                        <a14:foregroundMark x1="37703" y1="89624" x2="37703" y2="89624"/>
                        <a14:foregroundMark x1="67297" y1="88551" x2="67297" y2="88551"/>
                        <a14:foregroundMark x1="75676" y1="89982" x2="75676" y2="89982"/>
                        <a14:foregroundMark x1="64189" y1="22361" x2="64189" y2="22361"/>
                        <a14:foregroundMark x1="69459" y1="19678" x2="69459" y2="19678"/>
                        <a14:foregroundMark x1="69730" y1="27728" x2="69730" y2="27728"/>
                        <a14:foregroundMark x1="75000" y1="25045" x2="75000" y2="25045"/>
                        <a14:foregroundMark x1="29054" y1="64043" x2="29054" y2="64043"/>
                        <a14:backgroundMark x1="51757" y1="42755" x2="52568" y2="43828"/>
                        <a14:backgroundMark x1="59324" y1="41503" x2="59324" y2="41503"/>
                        <a14:backgroundMark x1="57703" y1="42755" x2="59730" y2="42218"/>
                        <a14:backgroundMark x1="73919" y1="46154" x2="73243" y2="44186"/>
                        <a14:backgroundMark x1="74189" y1="44544" x2="73649" y2="43828"/>
                        <a14:backgroundMark x1="73514" y1="43828" x2="74324" y2="45617"/>
                        <a14:backgroundMark x1="81216" y1="89982" x2="81892" y2="89982"/>
                      </a14:backgroundRemoval>
                    </a14:imgEffect>
                  </a14:imgLayer>
                </a14:imgProps>
              </a:ext>
              <a:ext uri="{28A0092B-C50C-407E-A947-70E740481C1C}">
                <a14:useLocalDpi xmlns:a14="http://schemas.microsoft.com/office/drawing/2010/main"/>
              </a:ext>
            </a:extLst>
          </a:blip>
          <a:srcRect l="27834" t="13383" r="16486" b="4956"/>
          <a:stretch/>
        </p:blipFill>
        <p:spPr>
          <a:xfrm>
            <a:off x="9927054" y="5176206"/>
            <a:ext cx="1763927" cy="1325700"/>
          </a:xfrm>
          <a:prstGeom prst="rect">
            <a:avLst/>
          </a:prstGeom>
          <a:noFill/>
          <a:ln>
            <a:noFill/>
          </a:ln>
        </p:spPr>
      </p:pic>
      <p:pic>
        <p:nvPicPr>
          <p:cNvPr id="249" name="Google Shape;249;g2b2fd4c7d1a_1_85"/>
          <p:cNvPicPr preferRelativeResize="0"/>
          <p:nvPr/>
        </p:nvPicPr>
        <p:blipFill rotWithShape="1">
          <a:blip r:embed="rId11" cstate="print">
            <a:alphaModFix/>
            <a:extLst>
              <a:ext uri="{BEBA8EAE-BF5A-486C-A8C5-ECC9F3942E4B}">
                <a14:imgProps xmlns:a14="http://schemas.microsoft.com/office/drawing/2010/main">
                  <a14:imgLayer r:embed="rId12">
                    <a14:imgEffect>
                      <a14:backgroundRemoval t="9353" b="98082" l="5431" r="93291">
                        <a14:foregroundMark x1="9105" y1="50120" x2="9105" y2="50120"/>
                        <a14:foregroundMark x1="6869" y1="69544" x2="6869" y2="69544"/>
                        <a14:foregroundMark x1="13898" y1="94245" x2="13898" y2="94245"/>
                        <a14:foregroundMark x1="91054" y1="94245" x2="91054" y2="94245"/>
                        <a14:foregroundMark x1="82109" y1="94724" x2="82109" y2="94724"/>
                        <a14:foregroundMark x1="75879" y1="97602" x2="75879" y2="97602"/>
                        <a14:foregroundMark x1="48722" y1="87770" x2="48722" y2="87770"/>
                        <a14:foregroundMark x1="38658" y1="86571" x2="38658" y2="86571"/>
                        <a14:foregroundMark x1="34345" y1="87050" x2="34345" y2="87050"/>
                        <a14:foregroundMark x1="33546" y1="86571" x2="33546" y2="86571"/>
                        <a14:foregroundMark x1="34665" y1="87050" x2="34665" y2="87050"/>
                        <a14:foregroundMark x1="91853" y1="96643" x2="91853" y2="96643"/>
                        <a14:foregroundMark x1="58147" y1="98082" x2="58147" y2="98082"/>
                        <a14:foregroundMark x1="55112" y1="96643" x2="55112" y2="96643"/>
                        <a14:foregroundMark x1="73642" y1="94005" x2="73642" y2="94005"/>
                        <a14:foregroundMark x1="71406" y1="92326" x2="71406" y2="92326"/>
                        <a14:foregroundMark x1="78115" y1="93525" x2="78115" y2="93525"/>
                        <a14:foregroundMark x1="85623" y1="95204" x2="85623" y2="95204"/>
                        <a14:foregroundMark x1="87700" y1="93046" x2="87700" y2="93046"/>
                        <a14:foregroundMark x1="93291" y1="90168" x2="93291" y2="90168"/>
                        <a14:foregroundMark x1="7188" y1="96643" x2="7188" y2="96643"/>
                        <a14:foregroundMark x1="20607" y1="97602" x2="20607" y2="97602"/>
                        <a14:foregroundMark x1="28435" y1="40048" x2="28435" y2="40048"/>
                        <a14:foregroundMark x1="30192" y1="57554" x2="30192" y2="57554"/>
                        <a14:foregroundMark x1="71086" y1="45324" x2="71086" y2="45324"/>
                        <a14:foregroundMark x1="70288" y1="45803" x2="70288" y2="45803"/>
                        <a14:foregroundMark x1="72204" y1="41727" x2="72204" y2="41727"/>
                        <a14:foregroundMark x1="74760" y1="34293" x2="74760" y2="34293"/>
                        <a14:foregroundMark x1="74760" y1="35492" x2="74760" y2="35492"/>
                        <a14:foregroundMark x1="69649" y1="45324" x2="69649" y2="45324"/>
                        <a14:foregroundMark x1="69649" y1="51319" x2="69649" y2="51319"/>
                        <a14:foregroundMark x1="68530" y1="55875" x2="68530" y2="55875"/>
                        <a14:foregroundMark x1="33227" y1="22542" x2="33227" y2="22542"/>
                        <a14:foregroundMark x1="33227" y1="22542" x2="33227" y2="22542"/>
                        <a14:foregroundMark x1="34026" y1="22542" x2="34026" y2="22542"/>
                        <a14:foregroundMark x1="35463" y1="23022" x2="35463" y2="23022"/>
                        <a14:foregroundMark x1="76677" y1="50120" x2="76677" y2="50120"/>
                        <a14:foregroundMark x1="78435" y1="53717" x2="78435" y2="53717"/>
                        <a14:foregroundMark x1="43291" y1="12230" x2="43291" y2="12230"/>
                        <a14:foregroundMark x1="27955" y1="9353" x2="27955" y2="9353"/>
                        <a14:foregroundMark x1="10224" y1="29496" x2="16134" y2="23022"/>
                        <a14:foregroundMark x1="16134" y1="23022" x2="16134" y2="23022"/>
                        <a14:foregroundMark x1="49042" y1="20624" x2="44728" y2="20144"/>
                        <a14:foregroundMark x1="38339" y1="17026" x2="36102" y2="15827"/>
                        <a14:foregroundMark x1="48083" y1="19424" x2="48083" y2="19424"/>
                        <a14:foregroundMark x1="44728" y1="19904" x2="44728" y2="21343"/>
                        <a14:foregroundMark x1="50639" y1="18705" x2="53674" y2="15827"/>
                        <a14:foregroundMark x1="48083" y1="17266" x2="49840" y2="17746"/>
                        <a14:foregroundMark x1="51438" y1="17026" x2="50319" y2="15348"/>
                        <a14:foregroundMark x1="53674" y1="18705" x2="51757" y2="17026"/>
                        <a14:foregroundMark x1="52556" y1="18225" x2="52077" y2="16547"/>
                        <a14:foregroundMark x1="58147" y1="20144" x2="57987" y2="21103"/>
                        <a14:foregroundMark x1="84026" y1="40048" x2="84026" y2="40048"/>
                        <a14:foregroundMark x1="82109" y1="42206" x2="81789" y2="42446"/>
                        <a14:foregroundMark x1="82588" y1="37170" x2="84345" y2="45324"/>
                        <a14:foregroundMark x1="83706" y1="34053" x2="83706" y2="33573"/>
                        <a14:foregroundMark x1="85623" y1="33094" x2="88498" y2="42446"/>
                        <a14:foregroundMark x1="67732" y1="50600" x2="67732" y2="50600"/>
                        <a14:foregroundMark x1="77316" y1="45803" x2="77316" y2="45803"/>
                        <a14:foregroundMark x1="78754" y1="42926" x2="78754" y2="42926"/>
                        <a14:foregroundMark x1="84026" y1="33573" x2="84026" y2="33573"/>
                        <a14:foregroundMark x1="76677" y1="42446" x2="76677" y2="42446"/>
                        <a14:foregroundMark x1="81470" y1="45324" x2="81470" y2="45324"/>
                        <a14:foregroundMark x1="83227" y1="31894" x2="83706" y2="31894"/>
                        <a14:foregroundMark x1="80032" y1="40528" x2="81310" y2="50839"/>
                        <a14:foregroundMark x1="81310" y1="50839" x2="80671" y2="49400"/>
                        <a14:foregroundMark x1="69489" y1="52278" x2="69489" y2="52278"/>
                        <a14:foregroundMark x1="69649" y1="57794" x2="69649" y2="57794"/>
                        <a14:foregroundMark x1="71406" y1="62350" x2="71406" y2="62350"/>
                        <a14:foregroundMark x1="87700" y1="33573" x2="83227" y2="31655"/>
                        <a14:foregroundMark x1="91054" y1="44844" x2="89617" y2="42446"/>
                        <a14:foregroundMark x1="88179" y1="33573" x2="90415" y2="45084"/>
                        <a14:foregroundMark x1="90415" y1="45084" x2="82109" y2="30456"/>
                        <a14:foregroundMark x1="78914" y1="39568" x2="76997" y2="40528"/>
                        <a14:foregroundMark x1="79553" y1="39568" x2="79233" y2="40048"/>
                        <a14:foregroundMark x1="75559" y1="41727" x2="76997" y2="40767"/>
                        <a14:foregroundMark x1="51278" y1="15348" x2="50160" y2="17266"/>
                        <a14:foregroundMark x1="6550" y1="47242" x2="6550" y2="47242"/>
                        <a14:foregroundMark x1="6550" y1="48921" x2="7188" y2="50120"/>
                        <a14:foregroundMark x1="7668" y1="55396" x2="7668" y2="55396"/>
                        <a14:foregroundMark x1="5431" y1="51319" x2="5431" y2="51319"/>
                        <a14:foregroundMark x1="44249" y1="86571" x2="44249" y2="86571"/>
                        <a14:foregroundMark x1="44249" y1="86571" x2="44249" y2="86571"/>
                        <a14:foregroundMark x1="43930" y1="86571" x2="47764" y2="87530"/>
                        <a14:foregroundMark x1="53514" y1="87050" x2="60383" y2="89928"/>
                        <a14:foregroundMark x1="60383" y1="89928" x2="60383" y2="89928"/>
                        <a14:foregroundMark x1="42013" y1="87770" x2="42013" y2="87770"/>
                        <a14:foregroundMark x1="45527" y1="89928" x2="39137" y2="90168"/>
                        <a14:foregroundMark x1="5431" y1="87530" x2="5431" y2="87530"/>
                        <a14:foregroundMark x1="6390" y1="42206" x2="5751" y2="57074"/>
                        <a14:foregroundMark x1="6550" y1="57074" x2="6550" y2="58993"/>
                        <a14:foregroundMark x1="6550" y1="59952" x2="6869" y2="60432"/>
                        <a14:foregroundMark x1="6869" y1="62350" x2="6230" y2="41487"/>
                        <a14:foregroundMark x1="6230" y1="41487" x2="8626" y2="35492"/>
                        <a14:backgroundMark x1="6550" y1="97122" x2="6550" y2="97122"/>
                        <a14:backgroundMark x1="6869" y1="97122" x2="6869" y2="97122"/>
                        <a14:backgroundMark x1="20288" y1="97602" x2="20288" y2="97602"/>
                        <a14:backgroundMark x1="55112" y1="91847" x2="55112" y2="91847"/>
                        <a14:backgroundMark x1="92652" y1="90647" x2="92652" y2="90647"/>
                        <a14:backgroundMark x1="94089" y1="90168" x2="94089" y2="90168"/>
                        <a14:backgroundMark x1="92971" y1="90168" x2="92971" y2="90168"/>
                        <a14:backgroundMark x1="93610" y1="90168" x2="93610" y2="90168"/>
                        <a14:backgroundMark x1="93610" y1="90168" x2="93610" y2="90168"/>
                        <a14:backgroundMark x1="91374" y1="96643" x2="91374" y2="96643"/>
                        <a14:backgroundMark x1="92173" y1="96643" x2="92173" y2="96643"/>
                        <a14:backgroundMark x1="91534" y1="96643" x2="91534" y2="96643"/>
                        <a14:backgroundMark x1="85463" y1="95923" x2="85463" y2="95923"/>
                        <a14:backgroundMark x1="85463" y1="95923" x2="85463" y2="95923"/>
                        <a14:backgroundMark x1="88019" y1="92806" x2="88019" y2="92806"/>
                        <a14:backgroundMark x1="87700" y1="93525" x2="87700" y2="93525"/>
                        <a14:backgroundMark x1="85623" y1="95923" x2="85623" y2="95923"/>
                        <a14:backgroundMark x1="80209" y1="39382" x2="80032" y2="39329"/>
                        <a14:backgroundMark x1="76939" y1="40938" x2="77653" y2="42446"/>
                      </a14:backgroundRemoval>
                    </a14:imgEffect>
                  </a14:imgLayer>
                </a14:imgProps>
              </a:ext>
              <a:ext uri="{28A0092B-C50C-407E-A947-70E740481C1C}">
                <a14:useLocalDpi xmlns:a14="http://schemas.microsoft.com/office/drawing/2010/main"/>
              </a:ext>
            </a:extLst>
          </a:blip>
          <a:srcRect/>
          <a:stretch/>
        </p:blipFill>
        <p:spPr>
          <a:xfrm>
            <a:off x="9769941" y="3643256"/>
            <a:ext cx="1921040" cy="1418660"/>
          </a:xfrm>
          <a:prstGeom prst="rect">
            <a:avLst/>
          </a:prstGeom>
          <a:noFill/>
          <a:ln>
            <a:noFill/>
          </a:ln>
        </p:spPr>
      </p:pic>
      <p:sp>
        <p:nvSpPr>
          <p:cNvPr id="2" name="Rectangle 1">
            <a:extLst>
              <a:ext uri="{FF2B5EF4-FFF2-40B4-BE49-F238E27FC236}">
                <a16:creationId xmlns:a16="http://schemas.microsoft.com/office/drawing/2014/main" id="{FA015AE1-9114-4F4A-BF41-18E0DC5E4FFE}"/>
              </a:ext>
            </a:extLst>
          </p:cNvPr>
          <p:cNvSpPr/>
          <p:nvPr/>
        </p:nvSpPr>
        <p:spPr>
          <a:xfrm>
            <a:off x="347575" y="6550223"/>
            <a:ext cx="3369833" cy="307777"/>
          </a:xfrm>
          <a:prstGeom prst="rect">
            <a:avLst/>
          </a:prstGeom>
        </p:spPr>
        <p:txBody>
          <a:bodyPr wrap="none">
            <a:spAutoFit/>
          </a:bodyPr>
          <a:lstStyle/>
          <a:p>
            <a:r>
              <a:rPr lang="en-US" dirty="0">
                <a:solidFill>
                  <a:schemeClr val="bg1">
                    <a:lumMod val="65000"/>
                  </a:schemeClr>
                </a:solidFill>
              </a:rPr>
              <a:t>©2020-2025 Light of the World Learning</a:t>
            </a:r>
          </a:p>
        </p:txBody>
      </p:sp>
      <p:sp>
        <p:nvSpPr>
          <p:cNvPr id="3" name="Rectangle 2">
            <a:extLst>
              <a:ext uri="{FF2B5EF4-FFF2-40B4-BE49-F238E27FC236}">
                <a16:creationId xmlns:a16="http://schemas.microsoft.com/office/drawing/2014/main" id="{620B8636-5672-4FEB-B21D-B885A7DB205D}"/>
              </a:ext>
            </a:extLst>
          </p:cNvPr>
          <p:cNvSpPr/>
          <p:nvPr/>
        </p:nvSpPr>
        <p:spPr>
          <a:xfrm>
            <a:off x="11269490" y="6501906"/>
            <a:ext cx="332142" cy="369332"/>
          </a:xfrm>
          <a:prstGeom prst="rect">
            <a:avLst/>
          </a:prstGeom>
        </p:spPr>
        <p:txBody>
          <a:bodyPr wrap="none">
            <a:spAutoFit/>
          </a:bodyPr>
          <a:lstStyle/>
          <a:p>
            <a:r>
              <a:rPr lang="en-US" sz="1800" dirty="0">
                <a:solidFill>
                  <a:schemeClr val="bg1">
                    <a:lumMod val="65000"/>
                  </a:schemeClr>
                </a:solidFill>
                <a:latin typeface="Verdana" panose="020B0604030504040204" pitchFamily="34" charset="0"/>
                <a:ea typeface="Verdana" panose="020B0604030504040204" pitchFamily="34" charset="0"/>
              </a:rPr>
              <a:t>8</a:t>
            </a:r>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1539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1"/>
          <p:cNvSpPr txBox="1">
            <a:spLocks noGrp="1"/>
          </p:cNvSpPr>
          <p:nvPr>
            <p:ph type="ftr" idx="11"/>
          </p:nvPr>
        </p:nvSpPr>
        <p:spPr>
          <a:xfrm>
            <a:off x="441434" y="64784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57" name="Google Shape;257;p51"/>
          <p:cNvSpPr txBox="1">
            <a:spLocks noGrp="1"/>
          </p:cNvSpPr>
          <p:nvPr>
            <p:ph type="sldNum" idx="12"/>
          </p:nvPr>
        </p:nvSpPr>
        <p:spPr>
          <a:xfrm>
            <a:off x="8882024" y="643355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8</a:t>
            </a:fld>
            <a:endParaRPr sz="1800" dirty="0"/>
          </a:p>
        </p:txBody>
      </p:sp>
      <p:graphicFrame>
        <p:nvGraphicFramePr>
          <p:cNvPr id="258" name="Google Shape;258;p51"/>
          <p:cNvGraphicFramePr/>
          <p:nvPr>
            <p:extLst>
              <p:ext uri="{D42A27DB-BD31-4B8C-83A1-F6EECF244321}">
                <p14:modId xmlns:p14="http://schemas.microsoft.com/office/powerpoint/2010/main" val="4014606230"/>
              </p:ext>
            </p:extLst>
          </p:nvPr>
        </p:nvGraphicFramePr>
        <p:xfrm>
          <a:off x="0" y="0"/>
          <a:ext cx="12191999" cy="6857999"/>
        </p:xfrm>
        <a:graphic>
          <a:graphicData uri="http://schemas.openxmlformats.org/drawingml/2006/table">
            <a:tbl>
              <a:tblPr>
                <a:noFill/>
                <a:tableStyleId>{D4300E5D-8E62-4053-BB9F-A013512617A0}</a:tableStyleId>
              </a:tblPr>
              <a:tblGrid>
                <a:gridCol w="384837">
                  <a:extLst>
                    <a:ext uri="{9D8B030D-6E8A-4147-A177-3AD203B41FA5}">
                      <a16:colId xmlns:a16="http://schemas.microsoft.com/office/drawing/2014/main" val="20000"/>
                    </a:ext>
                  </a:extLst>
                </a:gridCol>
                <a:gridCol w="2757716">
                  <a:extLst>
                    <a:ext uri="{9D8B030D-6E8A-4147-A177-3AD203B41FA5}">
                      <a16:colId xmlns:a16="http://schemas.microsoft.com/office/drawing/2014/main" val="20001"/>
                    </a:ext>
                  </a:extLst>
                </a:gridCol>
                <a:gridCol w="3048001">
                  <a:extLst>
                    <a:ext uri="{9D8B030D-6E8A-4147-A177-3AD203B41FA5}">
                      <a16:colId xmlns:a16="http://schemas.microsoft.com/office/drawing/2014/main" val="20002"/>
                    </a:ext>
                  </a:extLst>
                </a:gridCol>
                <a:gridCol w="2928730">
                  <a:extLst>
                    <a:ext uri="{9D8B030D-6E8A-4147-A177-3AD203B41FA5}">
                      <a16:colId xmlns:a16="http://schemas.microsoft.com/office/drawing/2014/main" val="20003"/>
                    </a:ext>
                  </a:extLst>
                </a:gridCol>
                <a:gridCol w="3072715">
                  <a:extLst>
                    <a:ext uri="{9D8B030D-6E8A-4147-A177-3AD203B41FA5}">
                      <a16:colId xmlns:a16="http://schemas.microsoft.com/office/drawing/2014/main" val="20004"/>
                    </a:ext>
                  </a:extLst>
                </a:gridCol>
              </a:tblGrid>
              <a:tr h="971497">
                <a:tc>
                  <a:txBody>
                    <a:bodyPr/>
                    <a:lstStyle/>
                    <a:p>
                      <a:pPr marL="0" marR="0" lvl="0" indent="0" algn="l" rtl="0">
                        <a:lnSpc>
                          <a:spcPct val="100000"/>
                        </a:lnSpc>
                        <a:spcBef>
                          <a:spcPts val="0"/>
                        </a:spcBef>
                        <a:spcAft>
                          <a:spcPts val="0"/>
                        </a:spcAft>
                        <a:buClr>
                          <a:srgbClr val="000000"/>
                        </a:buClr>
                        <a:buSzPts val="4800"/>
                        <a:buFont typeface="Arial"/>
                        <a:buNone/>
                      </a:pPr>
                      <a:endParaRPr sz="4800" b="1"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First</a:t>
                      </a:r>
                      <a:endParaRPr sz="3200" b="1"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Next</a:t>
                      </a:r>
                      <a:endParaRPr sz="3200" b="1"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Then</a:t>
                      </a:r>
                      <a:endParaRPr sz="3200" b="1"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4800"/>
                        <a:buFont typeface="Arial"/>
                        <a:buNone/>
                      </a:pPr>
                      <a:r>
                        <a:rPr lang="en-US" sz="3200" b="1" u="none" strike="noStrike" cap="none" dirty="0">
                          <a:solidFill>
                            <a:srgbClr val="222222"/>
                          </a:solidFill>
                          <a:latin typeface="Verdana"/>
                          <a:ea typeface="Verdana"/>
                          <a:cs typeface="Verdana"/>
                          <a:sym typeface="Verdana"/>
                        </a:rPr>
                        <a:t>Finally</a:t>
                      </a:r>
                      <a:endParaRPr sz="3200" b="1" u="none" strike="noStrike" cap="none" dirty="0">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0"/>
                  </a:ext>
                </a:extLst>
              </a:tr>
              <a:tr h="200166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0000FF"/>
                          </a:solidFill>
                          <a:latin typeface="Verdana"/>
                          <a:ea typeface="Verdana"/>
                          <a:cs typeface="Verdana"/>
                          <a:sym typeface="Verdana"/>
                        </a:rPr>
                        <a:t>1</a:t>
                      </a:r>
                      <a:endParaRPr sz="2800" u="none" strike="noStrike" cap="none">
                        <a:solidFill>
                          <a:srgbClr val="0000FF"/>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First, I go over the bridge.</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Next, I go around the corner.</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Then, I turn right at the stop sign.</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Finally, I arrive at Grandma’s yard.</a:t>
                      </a:r>
                      <a:endParaRPr sz="2800" u="none" strike="noStrike" cap="none">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263845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FF"/>
                          </a:solidFill>
                          <a:latin typeface="Verdana"/>
                          <a:ea typeface="Verdana"/>
                          <a:cs typeface="Verdana"/>
                          <a:sym typeface="Verdana"/>
                        </a:rPr>
                        <a:t>2</a:t>
                      </a:r>
                      <a:endParaRPr sz="2800" u="none" strike="noStrike" cap="none" dirty="0">
                        <a:solidFill>
                          <a:srgbClr val="0000FF"/>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First, the bird flies up.</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Next, it flies down.</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Then, it flies over the box.</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Finally, it goes through the box.</a:t>
                      </a:r>
                      <a:endParaRPr sz="2800" u="none" strike="noStrike" cap="none" dirty="0">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124638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FF"/>
                          </a:solidFill>
                          <a:latin typeface="Verdana"/>
                          <a:ea typeface="Verdana"/>
                          <a:cs typeface="Verdana"/>
                          <a:sym typeface="Verdana"/>
                        </a:rPr>
                        <a:t>3</a:t>
                      </a:r>
                      <a:endParaRPr sz="2800" u="none" strike="noStrike" cap="none" dirty="0">
                        <a:solidFill>
                          <a:srgbClr val="0000FF"/>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First, I</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222222"/>
                          </a:solidFill>
                          <a:latin typeface="Verdana"/>
                          <a:ea typeface="Verdana"/>
                          <a:cs typeface="Verdana"/>
                          <a:sym typeface="Verdana"/>
                        </a:rPr>
                        <a:t>Next, I</a:t>
                      </a:r>
                      <a:endParaRPr sz="2800" u="none" strike="noStrike" cap="none">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Then,  I</a:t>
                      </a:r>
                      <a:endParaRPr sz="2800" u="none" strike="noStrike" cap="none" dirty="0">
                        <a:solidFill>
                          <a:srgbClr val="222222"/>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222222"/>
                          </a:solidFill>
                          <a:latin typeface="Verdana"/>
                          <a:ea typeface="Verdana"/>
                          <a:cs typeface="Verdana"/>
                          <a:sym typeface="Verdana"/>
                        </a:rPr>
                        <a:t>Finally, I</a:t>
                      </a:r>
                      <a:endParaRPr sz="2800" u="none" strike="noStrike" cap="none" dirty="0">
                        <a:solidFill>
                          <a:srgbClr val="222222"/>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bl>
          </a:graphicData>
        </a:graphic>
      </p:graphicFrame>
      <p:pic>
        <p:nvPicPr>
          <p:cNvPr id="259" name="Google Shape;259;p5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92335" y="3900278"/>
            <a:ext cx="1448373" cy="1604848"/>
          </a:xfrm>
          <a:prstGeom prst="rect">
            <a:avLst/>
          </a:prstGeom>
          <a:noFill/>
          <a:ln w="9525" cap="flat" cmpd="sng">
            <a:noFill/>
            <a:prstDash val="solid"/>
            <a:round/>
            <a:headEnd type="none" w="sm" len="sm"/>
            <a:tailEnd type="none" w="sm" len="sm"/>
          </a:ln>
        </p:spPr>
      </p:pic>
      <p:pic>
        <p:nvPicPr>
          <p:cNvPr id="260" name="Google Shape;260;p5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993154" y="3900277"/>
            <a:ext cx="1448373" cy="1604849"/>
          </a:xfrm>
          <a:prstGeom prst="rect">
            <a:avLst/>
          </a:prstGeom>
          <a:noFill/>
          <a:ln w="9525" cap="flat" cmpd="sng">
            <a:noFill/>
            <a:prstDash val="solid"/>
            <a:round/>
            <a:headEnd type="none" w="sm" len="sm"/>
            <a:tailEnd type="none" w="sm" len="sm"/>
          </a:ln>
        </p:spPr>
      </p:pic>
      <p:pic>
        <p:nvPicPr>
          <p:cNvPr id="261" name="Google Shape;261;p5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0176850" y="3964154"/>
            <a:ext cx="1448374" cy="1477094"/>
          </a:xfrm>
          <a:prstGeom prst="rect">
            <a:avLst/>
          </a:prstGeom>
          <a:noFill/>
          <a:ln w="9525" cap="flat" cmpd="sng">
            <a:noFill/>
            <a:prstDash val="solid"/>
            <a:round/>
            <a:headEnd type="none" w="sm" len="sm"/>
            <a:tailEnd type="none" w="sm" len="sm"/>
          </a:ln>
        </p:spPr>
      </p:pic>
      <p:pic>
        <p:nvPicPr>
          <p:cNvPr id="262" name="Google Shape;262;p5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931552" y="3900277"/>
            <a:ext cx="1448373" cy="1604849"/>
          </a:xfrm>
          <a:prstGeom prst="rect">
            <a:avLst/>
          </a:prstGeom>
          <a:noFill/>
          <a:ln w="9525" cap="flat" cmpd="sng">
            <a:no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1138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3513cc399d_0_25"/>
          <p:cNvSpPr txBox="1"/>
          <p:nvPr/>
        </p:nvSpPr>
        <p:spPr>
          <a:xfrm>
            <a:off x="-150" y="0"/>
            <a:ext cx="12062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Talk about the bird. Use </a:t>
            </a:r>
            <a:r>
              <a:rPr lang="en-US" sz="3200" b="1" i="0" u="none" strike="noStrike" cap="none">
                <a:solidFill>
                  <a:srgbClr val="0000FF"/>
                </a:solidFill>
                <a:latin typeface="Verdana"/>
                <a:ea typeface="Verdana"/>
                <a:cs typeface="Verdana"/>
                <a:sym typeface="Verdana"/>
              </a:rPr>
              <a:t>First</a:t>
            </a:r>
            <a:r>
              <a:rPr lang="en-US" sz="3200" b="1" i="0" u="none" strike="noStrike" cap="none">
                <a:solidFill>
                  <a:srgbClr val="000000"/>
                </a:solidFill>
                <a:latin typeface="Verdana"/>
                <a:ea typeface="Verdana"/>
                <a:cs typeface="Verdana"/>
                <a:sym typeface="Verdana"/>
              </a:rPr>
              <a:t>, </a:t>
            </a:r>
            <a:r>
              <a:rPr lang="en-US" sz="3200" b="1" i="0" u="none" strike="noStrike" cap="none">
                <a:solidFill>
                  <a:srgbClr val="0000FF"/>
                </a:solidFill>
                <a:latin typeface="Verdana"/>
                <a:ea typeface="Verdana"/>
                <a:cs typeface="Verdana"/>
                <a:sym typeface="Verdana"/>
              </a:rPr>
              <a:t>Next</a:t>
            </a:r>
            <a:r>
              <a:rPr lang="en-US" sz="3200" b="1" i="0" u="none" strike="noStrike" cap="none">
                <a:solidFill>
                  <a:srgbClr val="000000"/>
                </a:solidFill>
                <a:latin typeface="Verdana"/>
                <a:ea typeface="Verdana"/>
                <a:cs typeface="Verdana"/>
                <a:sym typeface="Verdana"/>
              </a:rPr>
              <a:t>, </a:t>
            </a:r>
            <a:r>
              <a:rPr lang="en-US" sz="3200" b="1" i="0" u="none" strike="noStrike" cap="none">
                <a:solidFill>
                  <a:srgbClr val="0000FF"/>
                </a:solidFill>
                <a:latin typeface="Verdana"/>
                <a:ea typeface="Verdana"/>
                <a:cs typeface="Verdana"/>
                <a:sym typeface="Verdana"/>
              </a:rPr>
              <a:t>Then</a:t>
            </a:r>
            <a:r>
              <a:rPr lang="en-US" sz="3200" b="1" i="0" u="none" strike="noStrike" cap="none">
                <a:solidFill>
                  <a:srgbClr val="000000"/>
                </a:solidFill>
                <a:latin typeface="Verdana"/>
                <a:ea typeface="Verdana"/>
                <a:cs typeface="Verdana"/>
                <a:sym typeface="Verdana"/>
              </a:rPr>
              <a:t>, </a:t>
            </a:r>
            <a:r>
              <a:rPr lang="en-US" sz="3200" b="1" i="0" u="none" strike="noStrike" cap="none">
                <a:solidFill>
                  <a:srgbClr val="0000FF"/>
                </a:solidFill>
                <a:latin typeface="Verdana"/>
                <a:ea typeface="Verdana"/>
                <a:cs typeface="Verdana"/>
                <a:sym typeface="Verdana"/>
              </a:rPr>
              <a:t>Finally</a:t>
            </a:r>
            <a:r>
              <a:rPr lang="en-US" sz="3200" b="1" i="0" u="none" strike="noStrike" cap="none">
                <a:solidFill>
                  <a:srgbClr val="000000"/>
                </a:solidFill>
                <a:latin typeface="Verdana"/>
                <a:ea typeface="Verdana"/>
                <a:cs typeface="Verdana"/>
                <a:sym typeface="Verdana"/>
              </a:rPr>
              <a:t>.</a:t>
            </a:r>
            <a:endParaRPr sz="3200" b="1" i="0" u="none" strike="noStrike" cap="none">
              <a:solidFill>
                <a:srgbClr val="000000"/>
              </a:solidFill>
              <a:latin typeface="Verdana"/>
              <a:ea typeface="Verdana"/>
              <a:cs typeface="Verdana"/>
              <a:sym typeface="Verdana"/>
            </a:endParaRPr>
          </a:p>
        </p:txBody>
      </p:sp>
      <p:sp>
        <p:nvSpPr>
          <p:cNvPr id="270" name="Google Shape;270;g13513cc399d_0_25"/>
          <p:cNvSpPr txBox="1">
            <a:spLocks noGrp="1"/>
          </p:cNvSpPr>
          <p:nvPr>
            <p:ph type="ftr" idx="11"/>
          </p:nvPr>
        </p:nvSpPr>
        <p:spPr>
          <a:xfrm>
            <a:off x="458853" y="647846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71" name="Google Shape;271;g13513cc399d_0_25"/>
          <p:cNvSpPr txBox="1">
            <a:spLocks noGrp="1"/>
          </p:cNvSpPr>
          <p:nvPr>
            <p:ph type="sldNum" idx="12"/>
          </p:nvPr>
        </p:nvSpPr>
        <p:spPr>
          <a:xfrm>
            <a:off x="8602049" y="644082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9</a:t>
            </a:fld>
            <a:endParaRPr sz="1800" dirty="0"/>
          </a:p>
        </p:txBody>
      </p:sp>
      <p:grpSp>
        <p:nvGrpSpPr>
          <p:cNvPr id="272" name="Google Shape;272;g13513cc399d_0_25"/>
          <p:cNvGrpSpPr/>
          <p:nvPr/>
        </p:nvGrpSpPr>
        <p:grpSpPr>
          <a:xfrm>
            <a:off x="-157" y="777934"/>
            <a:ext cx="12191844" cy="2546746"/>
            <a:chOff x="458852" y="1102125"/>
            <a:chExt cx="10694600" cy="2227150"/>
          </a:xfrm>
        </p:grpSpPr>
        <p:pic>
          <p:nvPicPr>
            <p:cNvPr id="273" name="Google Shape;273;g13513cc399d_0_2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58852" y="1102125"/>
              <a:ext cx="1836826" cy="2227150"/>
            </a:xfrm>
            <a:prstGeom prst="rect">
              <a:avLst/>
            </a:prstGeom>
            <a:noFill/>
            <a:ln>
              <a:noFill/>
            </a:ln>
          </p:spPr>
        </p:pic>
        <p:pic>
          <p:nvPicPr>
            <p:cNvPr id="274" name="Google Shape;274;g13513cc399d_0_2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913250" y="1102125"/>
              <a:ext cx="3240202" cy="2227150"/>
            </a:xfrm>
            <a:prstGeom prst="rect">
              <a:avLst/>
            </a:prstGeom>
            <a:noFill/>
            <a:ln>
              <a:noFill/>
            </a:ln>
          </p:spPr>
        </p:pic>
        <p:pic>
          <p:nvPicPr>
            <p:cNvPr id="275" name="Google Shape;275;g13513cc399d_0_2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295676" y="1102125"/>
              <a:ext cx="5770220" cy="2227150"/>
            </a:xfrm>
            <a:prstGeom prst="rect">
              <a:avLst/>
            </a:prstGeom>
            <a:noFill/>
            <a:ln>
              <a:noFill/>
            </a:ln>
          </p:spPr>
        </p:pic>
      </p:grpSp>
      <p:grpSp>
        <p:nvGrpSpPr>
          <p:cNvPr id="276" name="Google Shape;276;g13513cc399d_0_25"/>
          <p:cNvGrpSpPr/>
          <p:nvPr/>
        </p:nvGrpSpPr>
        <p:grpSpPr>
          <a:xfrm>
            <a:off x="175" y="3670029"/>
            <a:ext cx="12191741" cy="2808498"/>
            <a:chOff x="170" y="3669999"/>
            <a:chExt cx="12191741" cy="2933157"/>
          </a:xfrm>
        </p:grpSpPr>
        <p:grpSp>
          <p:nvGrpSpPr>
            <p:cNvPr id="277" name="Google Shape;277;g13513cc399d_0_25"/>
            <p:cNvGrpSpPr/>
            <p:nvPr/>
          </p:nvGrpSpPr>
          <p:grpSpPr>
            <a:xfrm>
              <a:off x="170" y="3669999"/>
              <a:ext cx="12191741" cy="2933157"/>
              <a:chOff x="2241800" y="4213675"/>
              <a:chExt cx="9284701" cy="2227150"/>
            </a:xfrm>
          </p:grpSpPr>
          <p:pic>
            <p:nvPicPr>
              <p:cNvPr id="278" name="Google Shape;278;g13513cc399d_0_2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293600" y="4213675"/>
                <a:ext cx="7232901" cy="2227150"/>
              </a:xfrm>
              <a:prstGeom prst="rect">
                <a:avLst/>
              </a:prstGeom>
              <a:noFill/>
              <a:ln>
                <a:noFill/>
              </a:ln>
            </p:spPr>
          </p:pic>
          <p:pic>
            <p:nvPicPr>
              <p:cNvPr id="279" name="Google Shape;279;g13513cc399d_0_25"/>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241800" y="4213675"/>
                <a:ext cx="2051799" cy="2227150"/>
              </a:xfrm>
              <a:prstGeom prst="rect">
                <a:avLst/>
              </a:prstGeom>
              <a:noFill/>
              <a:ln>
                <a:noFill/>
              </a:ln>
            </p:spPr>
          </p:pic>
        </p:grpSp>
        <p:pic>
          <p:nvPicPr>
            <p:cNvPr id="280" name="Google Shape;280;g13513cc399d_0_2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rot="-871994">
              <a:off x="10260431" y="5394877"/>
              <a:ext cx="865564" cy="365126"/>
            </a:xfrm>
            <a:prstGeom prst="rect">
              <a:avLst/>
            </a:prstGeom>
            <a:noFill/>
            <a:ln>
              <a:noFill/>
            </a:ln>
          </p:spPr>
        </p:pic>
      </p:grpSp>
      <p:sp>
        <p:nvSpPr>
          <p:cNvPr id="281" name="Google Shape;281;g13513cc399d_0_25"/>
          <p:cNvSpPr txBox="1"/>
          <p:nvPr/>
        </p:nvSpPr>
        <p:spPr>
          <a:xfrm>
            <a:off x="-154" y="777925"/>
            <a:ext cx="528000" cy="615600"/>
          </a:xfrm>
          <a:prstGeom prst="rect">
            <a:avLst/>
          </a:prstGeom>
          <a:solidFill>
            <a:srgbClr val="0000FF"/>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A</a:t>
            </a:r>
            <a:endParaRPr sz="2800" b="1" i="0" u="none" strike="noStrike" cap="none">
              <a:solidFill>
                <a:srgbClr val="FFFFFF"/>
              </a:solidFill>
              <a:latin typeface="Verdana"/>
              <a:ea typeface="Verdana"/>
              <a:cs typeface="Verdana"/>
              <a:sym typeface="Verdana"/>
            </a:endParaRPr>
          </a:p>
        </p:txBody>
      </p:sp>
      <p:sp>
        <p:nvSpPr>
          <p:cNvPr id="282" name="Google Shape;282;g13513cc399d_0_25"/>
          <p:cNvSpPr txBox="1"/>
          <p:nvPr/>
        </p:nvSpPr>
        <p:spPr>
          <a:xfrm>
            <a:off x="-154" y="3752650"/>
            <a:ext cx="528000" cy="615600"/>
          </a:xfrm>
          <a:prstGeom prst="rect">
            <a:avLst/>
          </a:prstGeom>
          <a:solidFill>
            <a:srgbClr val="0000FF"/>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Verdana"/>
                <a:ea typeface="Verdana"/>
                <a:cs typeface="Verdana"/>
                <a:sym typeface="Verdana"/>
              </a:rPr>
              <a:t>B</a:t>
            </a:r>
            <a:endParaRPr sz="2800" b="1" i="0" u="none" strike="noStrike" cap="none">
              <a:solidFill>
                <a:srgbClr val="FFFFFF"/>
              </a:solidFill>
              <a:latin typeface="Verdana"/>
              <a:ea typeface="Verdana"/>
              <a:cs typeface="Verdana"/>
              <a:sym typeface="Verdana"/>
            </a:endParaRPr>
          </a:p>
        </p:txBody>
      </p:sp>
      <p:cxnSp>
        <p:nvCxnSpPr>
          <p:cNvPr id="283" name="Google Shape;283;g13513cc399d_0_25"/>
          <p:cNvCxnSpPr/>
          <p:nvPr/>
        </p:nvCxnSpPr>
        <p:spPr>
          <a:xfrm>
            <a:off x="-36875" y="3465875"/>
            <a:ext cx="12259500" cy="0"/>
          </a:xfrm>
          <a:prstGeom prst="straightConnector1">
            <a:avLst/>
          </a:prstGeom>
          <a:noFill/>
          <a:ln w="9525" cap="flat" cmpd="sng">
            <a:solidFill>
              <a:srgbClr val="0000FF"/>
            </a:solidFill>
            <a:prstDash val="solid"/>
            <a:round/>
            <a:headEnd type="none" w="sm" len="sm"/>
            <a:tailEnd type="none" w="sm" len="sm"/>
          </a:ln>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7430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8069</TotalTime>
  <Words>6812</Words>
  <Application>Microsoft Office PowerPoint</Application>
  <PresentationFormat>Widescreen</PresentationFormat>
  <Paragraphs>1048</Paragraphs>
  <Slides>44</Slides>
  <Notes>44</Notes>
  <HiddenSlides>0</HiddenSlides>
  <MMClips>40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44</vt:i4>
      </vt:variant>
    </vt:vector>
  </HeadingPairs>
  <TitlesOfParts>
    <vt:vector size="52" baseType="lpstr">
      <vt:lpstr>Arial</vt:lpstr>
      <vt:lpstr>Calibri</vt:lpstr>
      <vt:lpstr>Noto Sans Symbols</vt:lpstr>
      <vt:lpstr>Times New Roman</vt:lpstr>
      <vt:lpstr>Verdana</vt:lpstr>
      <vt:lpstr>Office Theme</vt:lpstr>
      <vt:lpstr>Office Theme</vt:lpstr>
      <vt:lpstr>6_Office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Larry Buell</cp:lastModifiedBy>
  <cp:revision>90</cp:revision>
  <dcterms:modified xsi:type="dcterms:W3CDTF">2025-09-05T02:19:45Z</dcterms:modified>
</cp:coreProperties>
</file>